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473" r:id="rId3"/>
    <p:sldId id="472" r:id="rId4"/>
    <p:sldId id="257" r:id="rId5"/>
    <p:sldId id="258" r:id="rId6"/>
    <p:sldId id="475" r:id="rId7"/>
    <p:sldId id="259" r:id="rId8"/>
    <p:sldId id="476" r:id="rId9"/>
    <p:sldId id="260" r:id="rId10"/>
    <p:sldId id="461" r:id="rId11"/>
    <p:sldId id="340" r:id="rId12"/>
    <p:sldId id="362" r:id="rId13"/>
    <p:sldId id="474" r:id="rId14"/>
    <p:sldId id="397" r:id="rId15"/>
    <p:sldId id="344" r:id="rId16"/>
    <p:sldId id="359" r:id="rId17"/>
    <p:sldId id="342" r:id="rId18"/>
    <p:sldId id="462" r:id="rId19"/>
    <p:sldId id="360" r:id="rId20"/>
    <p:sldId id="389" r:id="rId21"/>
    <p:sldId id="419" r:id="rId22"/>
    <p:sldId id="341" r:id="rId23"/>
    <p:sldId id="463" r:id="rId24"/>
    <p:sldId id="345" r:id="rId25"/>
    <p:sldId id="346" r:id="rId26"/>
    <p:sldId id="347" r:id="rId27"/>
    <p:sldId id="393" r:id="rId28"/>
    <p:sldId id="264" r:id="rId29"/>
    <p:sldId id="394" r:id="rId30"/>
    <p:sldId id="265" r:id="rId31"/>
    <p:sldId id="464" r:id="rId32"/>
    <p:sldId id="465" r:id="rId33"/>
    <p:sldId id="437" r:id="rId34"/>
    <p:sldId id="388" r:id="rId35"/>
    <p:sldId id="436" r:id="rId36"/>
    <p:sldId id="349" r:id="rId37"/>
    <p:sldId id="363" r:id="rId38"/>
    <p:sldId id="466" r:id="rId39"/>
    <p:sldId id="399" r:id="rId40"/>
    <p:sldId id="350" r:id="rId41"/>
    <p:sldId id="364" r:id="rId42"/>
    <p:sldId id="467" r:id="rId43"/>
    <p:sldId id="487" r:id="rId44"/>
    <p:sldId id="352" r:id="rId45"/>
    <p:sldId id="368" r:id="rId46"/>
    <p:sldId id="354" r:id="rId47"/>
    <p:sldId id="401" r:id="rId48"/>
    <p:sldId id="353" r:id="rId49"/>
    <p:sldId id="365" r:id="rId50"/>
    <p:sldId id="355" r:id="rId51"/>
    <p:sldId id="366" r:id="rId52"/>
    <p:sldId id="402" r:id="rId53"/>
    <p:sldId id="367" r:id="rId54"/>
    <p:sldId id="356" r:id="rId55"/>
    <p:sldId id="357" r:id="rId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4" autoAdjust="0"/>
    <p:restoredTop sz="94660"/>
  </p:normalViewPr>
  <p:slideViewPr>
    <p:cSldViewPr>
      <p:cViewPr varScale="1">
        <p:scale>
          <a:sx n="65" d="100"/>
          <a:sy n="65" d="100"/>
        </p:scale>
        <p:origin x="152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093A5-4911-4C9B-B3B9-424A48680DF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713F6-735A-4CE0-840F-DC5A5D1A5F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085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3F131-215D-473E-B5A3-D1DBD61F840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1477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3F131-215D-473E-B5A3-D1DBD61F840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993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3F131-215D-473E-B5A3-D1DBD61F840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779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3F131-215D-473E-B5A3-D1DBD61F8409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8808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47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60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18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499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36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08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68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51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213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67A27-E1AF-4E7D-9A1E-C94C45B69EA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9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R2032_in_mainboard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/index.php?title=Superb%C3%A1ze&amp;action=edit&amp;redlink=1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hyperlink" Target="https://cs.wikipedia.org/wiki/Crown" TargetMode="External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cs.wikipedia.org/w/index.php?title=Krypt%C3%A1t&amp;action=edit&amp;redlink=1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533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I. </a:t>
            </a: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hlavní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podskupiny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421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B1BDDA70-8E29-4370-9D73-A64EA1827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7391400" cy="620762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E803404-56A8-463F-90D0-9B0C7B50D86C}"/>
              </a:ext>
            </a:extLst>
          </p:cNvPr>
          <p:cNvSpPr txBox="1"/>
          <p:nvPr/>
        </p:nvSpPr>
        <p:spPr>
          <a:xfrm>
            <a:off x="457200" y="14748"/>
            <a:ext cx="7763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Hlavní rozdíly ve vlastnostech alkalických kovů a kovů alkalických zemin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31439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685800"/>
            <a:ext cx="86868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na řezu stříbrobílý, lesklý, lehký, velmi měkký, neušlechtilý kov.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vzduchu je nestálé, rychle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se pokrývá vrstvou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agresivního a korozivního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hydroxidu lithného </a:t>
            </a:r>
            <a:r>
              <a:rPr 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LiOH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 a posléze uhličitanu lithného Li</a:t>
            </a:r>
            <a:r>
              <a:rPr 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apáleno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 vzduchu hoří za vzniku bílého oxidu lithného 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a nitridu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lithého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N. S kyslíkem hoří za vzniku peroxidu 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V atmosféře ozonu shoří za vzniku explozivního ozonidu lithného LiO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 vodou reaguje za vzniku vodíku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2Li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2LiOH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Reakce lithia s minerálními kyselinami probíhá prudce exotermně za vzniku lithné soli a vývoje vodíku: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2Li + 2HCl → 2LiCl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2Li + 3H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2LiHSO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3Li + 4HNO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3LiNO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NO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halogeny se slučuje přímo již při laboratorní teplotě, pouze s jodem reaguje až po zahřátí na teplotu přes 200°C. Za vyšších teplot reaguje s vodíkem za vzniku hydridu lithného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 uhlíkem tvoří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acetylid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 křemíkem tvoří silicidy 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Si a 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Si. S kapalným amoniakem reaguje za vzniku amidu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lithého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LiNH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 plynným amoniakem tvoří při teplotě 400°C imid lithný 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NH. 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Lithium</a:t>
            </a:r>
            <a:endParaRPr lang="cs-CZ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307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228600"/>
            <a:ext cx="88392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sírou se slučuje na sulfid lithný 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při teplotě nad 130°C, se selenem a tellurem reaguje za vzniku selenidu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lithnéno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a telluridu lithného 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 již při teplotách hluboko pod bodem mrazu.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Porovnání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Li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ostatními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hlavní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podskupiny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reaguje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Li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zvolna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LiH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stálý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být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taven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bez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rozkladu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vysoké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dochází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obdobu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 Mg a Ca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však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ostatních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LiOH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    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Li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buFontTx/>
              <a:buChar char="-"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odchylky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lithium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jediný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význam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jším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podílem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kovalentního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charakteru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íkladem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organolithné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 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ležitá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org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syntézách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ipraví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Li s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halogenderiváty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   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Li  +  R-Cl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Li-R +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LiCl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Organometallic Compounds - Chemgapedia">
            <a:extLst>
              <a:ext uri="{FF2B5EF4-FFF2-40B4-BE49-F238E27FC236}">
                <a16:creationId xmlns:a16="http://schemas.microsoft.com/office/drawing/2014/main" id="{9C20BDA7-DBD1-439B-A3FA-CA30C2BBC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105400"/>
            <a:ext cx="3996313" cy="163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778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BCE8C2E-21DB-4351-BD4D-8CA1C949F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76510"/>
            <a:ext cx="3680633" cy="591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Write any four differences between lithium and other class 11 chemistry CBSE">
            <a:extLst>
              <a:ext uri="{FF2B5EF4-FFF2-40B4-BE49-F238E27FC236}">
                <a16:creationId xmlns:a16="http://schemas.microsoft.com/office/drawing/2014/main" id="{01B70666-4873-4247-A716-79CA25081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0" y="4038601"/>
            <a:ext cx="513779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displej, podepsat&#10;&#10;Popis byl vytvořen automaticky">
            <a:extLst>
              <a:ext uri="{FF2B5EF4-FFF2-40B4-BE49-F238E27FC236}">
                <a16:creationId xmlns:a16="http://schemas.microsoft.com/office/drawing/2014/main" id="{8209BE72-14D1-4868-91A5-D33BABC7D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2400"/>
            <a:ext cx="2209800" cy="333281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DF0860D-CBB9-4298-B068-AB870E8BA3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18288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Lithium</a:t>
            </a:r>
            <a:endParaRPr lang="cs-CZ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240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4800" y="228600"/>
            <a:ext cx="861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Lithné soli jsou ze však solí alkalických kovů obecně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nejméně rozpustné ve vodě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(např.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 Paradox u lithných solí tvoří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chlorečnan lithný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je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nejrozpustnější anorganickou látkou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ve vodě – 313,5 g ve 100 ml při 18 °C. Naproti tomu se však lithné soli velmi dobře rozpouští v jiných polárních rozpouštědlech než voda (například kapalný amoniak nebo líh). 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Lithium se výrazně liší svými vlastnostmi od vlastností ostatních alkalických kovů, ale v mnohém se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podobá vlastnostem kovů alkalických zemin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(v periodické tabulce je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diagonální příbuznost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 Mg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A6924FA-2108-4450-8457-08E6D0E39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352800"/>
            <a:ext cx="5029200" cy="3330146"/>
          </a:xfrm>
          <a:prstGeom prst="rect">
            <a:avLst/>
          </a:prstGeom>
        </p:spPr>
      </p:pic>
      <p:pic>
        <p:nvPicPr>
          <p:cNvPr id="8194" name="Picture 2" descr="In what ways lithium shows similarities to mag-nesium in its chemical  behaviour? - CBSE Class 11 Chemistry - Learn CBSE Forum">
            <a:extLst>
              <a:ext uri="{FF2B5EF4-FFF2-40B4-BE49-F238E27FC236}">
                <a16:creationId xmlns:a16="http://schemas.microsoft.com/office/drawing/2014/main" id="{AF6BC7D4-287E-4B6A-A779-B85CD2B26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42" y="3531273"/>
            <a:ext cx="2895600" cy="315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301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205162"/>
            <a:ext cx="8839200" cy="552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 průmyslovou těžbu mají největší význam ložiska lithia v jezerních sedimentech a solankách v Chile a USA. Zásoby lithia v celé ČR tvoří 1 % celosvětových zásob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žíly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cinvalditu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 kyselých žulách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v okolí Cínovce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Krupky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Výroba kovového lithia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Výroba lithia se provádí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tavnou elektrolýzou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eutektické směsi 55%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 45%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Elektrolytická výroba lithia probíhá v otevřených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elektrolyzerech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při teplotě 420°C, pracuje se s napětím 6,5 V, proudová hustota dosahuje hodnoty 20 A. Na železné katodě se vylučuje téměř čisté lithium s malou příměsí draslíku.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omezené míře se provádí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metalotermická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výroba lithia redukcí oxidu lithného křemíkem nebo redukcí fluoridu lithného hliníkem.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Metalotermická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výroba probíhá při teplotách okolo 1000°C za přítomnosti oxidu vápenatého jako struskotvorné přísady: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Si +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4Li + CaSiO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6LiF + 2Al + 4CaO → 6Li + Ca(AlO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+ 3CaF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83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6200" y="152400"/>
            <a:ext cx="89154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Zpracování rudného koncentrátu</a:t>
            </a:r>
          </a:p>
          <a:p>
            <a:pPr algn="just"/>
            <a:endParaRPr lang="cs-CZ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Hlavní surovinou pro přípravu chloridu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lithého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nutného k elektrolýze je minerál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spodumen LiAlSi</a:t>
            </a:r>
            <a:r>
              <a:rPr lang="cs-CZ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se zpracovává řadou postupů. Běžné jsou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kyselé způsoby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např. sulfatační postup, kdy se rudný koncentrát louží v koncentrované kyselině sírové při teplotě 1050-1100°C, lithium přejde do roztoku jako síran lithný 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z roztoku se působením 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vysráží ve formě špatně rozpustného 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se rozpuštěním v kyselině chlorovodíkové převede na chlorid lithný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Chloridový proces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spočívá v působení plynného chloru na koncentrát při teplotě 940°C, zde je produktem přímo plynný chlorid lithný. Nízkoteplotní chloridový proces využívá rozkladu působením kyseliny chlorovodíkové při teplotě 100°C.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 zpracování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cinvalditu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K(Li,Fe,Al)</a:t>
            </a:r>
            <a:r>
              <a:rPr lang="it-IT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(AlSi</a:t>
            </a:r>
            <a:r>
              <a:rPr lang="it-IT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)(OH,F)</a:t>
            </a:r>
            <a:r>
              <a:rPr lang="it-IT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byly vypracovány i alternativní tavné postupy,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sulfátovy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používá tavení koncentrátu s 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při teplotě 850°C.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Sádrový proces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využivá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tavení koncentrátu se směsí CaSO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Ca(OH)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při teplotě 950°C.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Vápencový postup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používá k rozkladu CaCO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při teplotě 820°C.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Kromě tavných procesů se využívají i postupy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autoklávové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kdy se k rozkladu rudného koncentrátu požívá roztok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Autoklávový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rozklad probíhá za zvýšeného tlaku při teplotách 250-300°C.</a:t>
            </a:r>
          </a:p>
        </p:txBody>
      </p:sp>
    </p:spTree>
    <p:extLst>
      <p:ext uri="{BB962C8B-B14F-4D97-AF65-F5344CB8AC3E}">
        <p14:creationId xmlns:p14="http://schemas.microsoft.com/office/powerpoint/2010/main" val="753760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21596" y="152400"/>
            <a:ext cx="894620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Lithium jako kov nalézá uplatnění jako součást lehkých slitin, zejména pro leteckou a kosmickou techniku. Slitiny s obsahem lithia se vyznačují nízkou hustotou, vysokou pevností, značným modulem pružnosti a velmi vysokou kryogenní odolností.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Slitiny lithia s hliníkem, kadmiem, mědí a manganem jsou velmi lehké a současně značně mechanicky odolné a používají se při konstrukci součástí letadel, družic, kosmických lodí a ložiskových kovů.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Slitina lithia s hořčíkem a hliníkem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používá na pancéřové desky, které jsou součástí družic a raket a má složení 14 % lithia, 1 % hliníku a 85 % hořčíku.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Některé slitiny lithia, jako např.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Weldalit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049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(Al,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Mg,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jsou snadno svařitelné. Lithiová slitina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Weldalit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049 má stejnou hustotu jako hliník, ale o 5% vyšší modul pružnosti.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Hořčíko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-lithiová slitina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LA 141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(85 % Mg, 9 %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3 %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3 %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Al+Ba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má hustotu pouhých 1,4 g/cm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Další slitiny lithia se dodávají pod obchodními názvy CP 276, slitina 2090, slitina 8090 apod.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Nejdéle používanou slitinou lithia je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bahnmetall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-Ca-Mg-Na), který se již od dvacátých let minulého století používá ke konstrukci ložisek železničních vagonů.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32058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10195"/>
            <a:ext cx="8763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Významnou úlohu sehrálo lithium při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vývoji a výrobě termonukleárních zbraní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Pomocí jaderných reakcí se z lithia připravuje izotop vodíku 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 - tritium, které je palivem pro termonukleární fúzi. </a:t>
            </a:r>
            <a:r>
              <a:rPr 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Deuterid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 lithia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zároveň slouží v termonukleární pumě jako stabilní nosič a zásobník deuteria - druhé látky nutné k uskutečnění termonukleární reakce.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Elementární lithium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uplatňuje v jaderné energetice, kde v některých typech reaktorů slouží roztavené lithium k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odvodu tepla z reaktoru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Lithium je přísadou pro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výrobu speciálních skel a keramik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především pro účely jaderné energetiky, ale i pro konstrukci hvězdářských teleskopů.</a:t>
            </a: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Katalyzátory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 bázi lithia se používají při výrobě kaučuku, plastů a farmaceutik.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Lithium-iontový akumulátor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Elektrody akumulátoru obsahují na záporné elektrodě slitinu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/Si, na kladné elektrodě je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FeS</a:t>
            </a:r>
            <a:r>
              <a:rPr lang="cs-CZ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jako elektrolyt se používá roztavený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při 400 °C. Tento akumulátor je nejběžnější typ, ale vyvíjí se další nové typy. Lithiové akumulátory se využívají v elektromobilech a automobilech s hybridními motory.</a:t>
            </a:r>
          </a:p>
        </p:txBody>
      </p:sp>
    </p:spTree>
    <p:extLst>
      <p:ext uri="{BB962C8B-B14F-4D97-AF65-F5344CB8AC3E}">
        <p14:creationId xmlns:p14="http://schemas.microsoft.com/office/powerpoint/2010/main" val="2816717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chematic of the configuration of rechargeable Li-ion batteries.... |  Download Scientific Diagram">
            <a:extLst>
              <a:ext uri="{FF2B5EF4-FFF2-40B4-BE49-F238E27FC236}">
                <a16:creationId xmlns:a16="http://schemas.microsoft.com/office/drawing/2014/main" id="{77F17EFF-FA32-43EE-B2B0-CD6AA3C79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415" y="3523093"/>
            <a:ext cx="2791838" cy="27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2400" y="304800"/>
            <a:ext cx="8686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Lithiová baterie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nebo lithiový článek je druh primárního (nenabíjecího) galvanického článku, ve kterém je anoda tvořena kovovým lithiem, nebo jeho sloučeninami. V závislosti na složení se napětí článku pohybuje od 1,5 V do 3,7 V. Nejčastěji používaný článek využívá kovového lithia jako anody a oxidu manganičitého jako katody. Elektrolytem je lithiová sůl rozpuštěná v organickém rozpouštědle. Malé lithiové baterie se používají v malých elektronických zařízeních jako hodinky, teploměry, dálková ovládání od aut, kalkulačky a také jako baterie pro záložní napájení hodin v počítačích. Lithiové články se používají všude tam, kde je potřeba dlouhá životnost, jako jsou například kardiostimulátory. Používá se vysoce specializovaných lithiových baterií s životností 15 a více let. </a:t>
            </a:r>
          </a:p>
        </p:txBody>
      </p:sp>
      <p:pic>
        <p:nvPicPr>
          <p:cNvPr id="78851" name="Picture 3" descr="https://upload.wikimedia.org/wikipedia/commons/thumb/4/41/CR2032_in_mainboard.jpg/330px-CR2032_in_mainboard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47" y="4203406"/>
            <a:ext cx="2654157" cy="19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 descr="https://upload.wikimedia.org/wikipedia/commons/thumb/a/a0/Energizer_lithium.jpg/1280px-Energizer_lithiu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463" y="4151775"/>
            <a:ext cx="2790490" cy="209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771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CB429ECA-0D19-4DD0-9C0E-9F7D9E60A382}"/>
              </a:ext>
            </a:extLst>
          </p:cNvPr>
          <p:cNvSpPr txBox="1"/>
          <p:nvPr/>
        </p:nvSpPr>
        <p:spPr>
          <a:xfrm>
            <a:off x="381000" y="1447800"/>
            <a:ext cx="304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Li, Na, K, Rb, Cs, Fr</a:t>
            </a:r>
            <a:endParaRPr lang="cs-CZ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070E72D-4D37-4AA8-83C5-CE6F7DCB1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7302"/>
            <a:ext cx="4191000" cy="208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9841BE4-D70A-4605-8F86-74409DCB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08" y="2463315"/>
            <a:ext cx="5789132" cy="19812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D64FC26-02A0-4967-B964-7B977A7D4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81746"/>
            <a:ext cx="7162800" cy="212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64545032-7C9A-4F2C-BBB2-D4B0070152E8}"/>
              </a:ext>
            </a:extLst>
          </p:cNvPr>
          <p:cNvSpPr/>
          <p:nvPr/>
        </p:nvSpPr>
        <p:spPr>
          <a:xfrm>
            <a:off x="685800" y="304800"/>
            <a:ext cx="32351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lkalické</a:t>
            </a:r>
            <a:r>
              <a:rPr lang="en-GB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048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81000"/>
            <a:ext cx="8763000" cy="60016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Uhličitan lithný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jediný nerozpustný uhličitan alkalického kovu. Je v keramickém a sklářském průmyslu používán pro snižování bodu tání, úpravu viskozity a součinitele tepelné roztažnosti - sklokeramické varné desky. Uhličitan lithný 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oxid lithný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jsou důležitou složkou transparentních glazur pro redukční výpal keramiky. Významné je využití uhličitanu lithného ke snižování teploty taveniny a zvyšování průtoku elektrického proudu při elektrolytické výrobě hliníku. </a:t>
            </a:r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Oxid lithný a hydroxid lithný slouží k přípravě práškovitých fotografických vývojek. Mimořádně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silných hygroskopických vlastností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nízké relativní hmotnosti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hydroxidu lithného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využívá k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pohlcování oxidu uhličitého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 vydýchaného vzduchu v ponorkách a kosmických lodích. </a:t>
            </a:r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Roztok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bromidu lithného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LiBr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používá jako náhrada freonů v chladících zařízeních. </a:t>
            </a:r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Fosforečnan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lithno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-železnatý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LiFePO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využívá k výrobě anod do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-Ion článků.</a:t>
            </a:r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Dusičnan lithný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chlorečnan lithný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LiClO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využívají v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pyrotechnice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barví plamen intenzivně karmínově. </a:t>
            </a:r>
          </a:p>
        </p:txBody>
      </p:sp>
    </p:spTree>
    <p:extLst>
      <p:ext uri="{BB962C8B-B14F-4D97-AF65-F5344CB8AC3E}">
        <p14:creationId xmlns:p14="http://schemas.microsoft.com/office/powerpoint/2010/main" val="1530328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F8115AC1-6E5F-4FF1-A81D-066C502A4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95400"/>
            <a:ext cx="4733592" cy="3581400"/>
          </a:xfrm>
          <a:prstGeom prst="rect">
            <a:avLst/>
          </a:prstGeom>
        </p:spPr>
      </p:pic>
      <p:pic>
        <p:nvPicPr>
          <p:cNvPr id="8" name="Obrázek 7" descr="Obsah obrázku interiér, hrníček, stůl, vsedě&#10;&#10;Popis byl vytvořen automaticky">
            <a:extLst>
              <a:ext uri="{FF2B5EF4-FFF2-40B4-BE49-F238E27FC236}">
                <a16:creationId xmlns:a16="http://schemas.microsoft.com/office/drawing/2014/main" id="{F2E7178B-E0EF-4F5E-A0A9-D86EA9046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19600"/>
            <a:ext cx="1862667" cy="2209800"/>
          </a:xfrm>
          <a:prstGeom prst="rect">
            <a:avLst/>
          </a:prstGeom>
        </p:spPr>
      </p:pic>
      <p:pic>
        <p:nvPicPr>
          <p:cNvPr id="11" name="Obrázek 10" descr="Obsah obrázku láhev, vsedě, interiér, stůl&#10;&#10;Popis byl vytvořen automaticky">
            <a:extLst>
              <a:ext uri="{FF2B5EF4-FFF2-40B4-BE49-F238E27FC236}">
                <a16:creationId xmlns:a16="http://schemas.microsoft.com/office/drawing/2014/main" id="{9456735E-E6B9-4F6C-BCED-3742B5CDDD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673" y="4572000"/>
            <a:ext cx="1689927" cy="219690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A1068DF-A865-4DEB-9C3B-0820C616CCD2}"/>
              </a:ext>
            </a:extLst>
          </p:cNvPr>
          <p:cNvSpPr txBox="1"/>
          <p:nvPr/>
        </p:nvSpPr>
        <p:spPr>
          <a:xfrm>
            <a:off x="304800" y="3048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Soli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lithia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(uhličitan lithný,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orotát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lithný) se používají jako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profylaktický lék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ke kupírování manické fáze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bipolární deprese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(maniodepresivní psychózy).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826595F7-FD8E-4321-BA9C-3E3016DF9C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143000"/>
            <a:ext cx="3758323" cy="304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C29CAB9-C61A-4E85-8E47-31C0E7AE4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221069"/>
            <a:ext cx="1707008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1EB0806-7C42-47B2-AAFB-B857F002B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968" y="5649677"/>
            <a:ext cx="1580154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316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2400" y="228600"/>
            <a:ext cx="88392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Krystalický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fluorid lithný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dokonale propouští UV záření a používá se ke konstrukci laboratorních a měřících přístrojů pracujících v UV oboru spektra. </a:t>
            </a: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Jodid lithný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používá jako detektor neutronů a jako luminofor halogenidových výbojek.</a:t>
            </a: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Kyanid lithný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LiCN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používá jako laboratorní činidlo. </a:t>
            </a: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Hydrid lithný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výchozí látkou pro přípravu hydridů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[AlH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[BH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], které jsou důležitými redukčními činidly v organické chemii a ověřují se jako experimentální zdroje vodíku pro jeho využití jako paliva v automobilech. Hydrid lithný se používá k přípravě vodíku pro vojenské a meteorologické účely. Látky jako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tetrahydridohlinitan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lithný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LiAlH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organolithná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činidla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používají v organické chemii jako velmi známá redukční činidla. </a:t>
            </a:r>
          </a:p>
          <a:p>
            <a:pPr algn="just"/>
            <a:endParaRPr lang="cs-CZ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Křemičitan lithný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základní složkou prostředků pro vytvrzování betonových ploch. </a:t>
            </a: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Molybdenan lithný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inhibitorem koroze. </a:t>
            </a: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Titaničitan lithný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TiO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slouží k přípravě bílých glazur a smaltů. </a:t>
            </a: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Wolframan lithný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WO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slouží k přípravě hustých vyplachovacích roztoků pro ropné vrty. </a:t>
            </a:r>
          </a:p>
          <a:p>
            <a:pPr algn="just"/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Tantaličnan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lithný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LiTaO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niobičnan lithný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LiNbO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mají piezoelektrické vlastnosti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využívájí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v výrobě detektorů pohybu. </a:t>
            </a:r>
          </a:p>
        </p:txBody>
      </p:sp>
    </p:spTree>
    <p:extLst>
      <p:ext uri="{BB962C8B-B14F-4D97-AF65-F5344CB8AC3E}">
        <p14:creationId xmlns:p14="http://schemas.microsoft.com/office/powerpoint/2010/main" val="9335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304800"/>
            <a:ext cx="8686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Stearan lithný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používá k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úpravě viskozity maziv a olejů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používá se jako zahušťovadlo a želatinová látka k převádění olejů na plastická maziva. Tato maziva mají velkou odolnost vůči vodě, mají dobré nízkoteplotní vlastnosti (−20 °C) a velmi dobrou stálost při vyšších teplotách (&gt; 150 °C). Tato zahušťovadla se připravují z hydroxidu lithného a přírodních tuků (lithná mýdla). </a:t>
            </a:r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Fenyllithium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 je reakčním činidlem při přípravě olefinů z aldehydů a ketonů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Wittigova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reakce)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Organické soli lithia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(citrát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orotát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se používají ve farmaceutickém průmyslu jako součásti uklidňujících léků tlumících afekt.</a:t>
            </a:r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Jantaran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lithný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použití v medicíně jako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dermatologikum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při léčbě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seboroické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dermatitidy.</a:t>
            </a:r>
          </a:p>
        </p:txBody>
      </p:sp>
    </p:spTree>
    <p:extLst>
      <p:ext uri="{BB962C8B-B14F-4D97-AF65-F5344CB8AC3E}">
        <p14:creationId xmlns:p14="http://schemas.microsoft.com/office/powerpoint/2010/main" val="4039825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228600"/>
            <a:ext cx="88392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odík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stříbrobílý, lesklý, velmi měkký, neušlechtilý kov.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Na vzduchu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sodík nestálý a rychle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se pokrývá vrstvou hydroxidu </a:t>
            </a:r>
            <a:r>
              <a:rPr 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kyslíkem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sodík při zahřátí na teplotu 250 °C hoří za vzniku žlutého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peroxidu Na</a:t>
            </a:r>
            <a:r>
              <a:rPr 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v atmosféře ozonu shoří za vzniku explozivního červeného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ozonidu sodného NaO</a:t>
            </a:r>
            <a:r>
              <a:rPr 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Páry sodíku mají sytě fialovou barvu. Prudce reaguje s vodou za vzniku hydroxidu sodného a vývoje vodíku: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2Na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2NaOH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Podobně jako ostatní alkalické kovy je také sodík vysoce reaktivní chemický prvek, který se přímo slučuje s řadou dalších prvků. S fluorem a chlorem reaguje již za laboratorní teploty, s ostatními halogeny se slučuje při teplotě nad 150°C, se sírou, selenem a tellurem se slučuje při teplotě okolo 130 °C. S červeným fosforem reaguje při teplotě 200°C za vzniku zeleného fosfidu sodného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P. Při teplotě 150 °C reaguje s uhlíkem za tvorby acetylidu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Již při teplotě 100 °C reaguje s dusíkem za vzniku nitridu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N, v kapalném amoniaku se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uští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za vzniku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tetraa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min  sodného komplexu [Na(NH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], s plynným amoniakem reaguje za vzniku amidu sodného NaNH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+ 4NH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[Na(NH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2Na + 2NH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2NaNH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221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228600"/>
            <a:ext cx="88392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teplotě 150°C ochotně reaguje se sirovodíkem za vzniku </a:t>
            </a:r>
            <a:r>
              <a:rPr 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hydrogensulfidu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 sodného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NaHS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2Na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→ 2NaHS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teplotě okolo 300°C reaguje dokonce i s téměř netečným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hexafluoridem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síry SF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za vzniku sulfidu sodného a fluoridu sodného: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8Na + SF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6NaF +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vodíkem se slučuje za vzniku velmi reaktivního hydridu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se prudce explozivně rozkládá působením vody.</a:t>
            </a:r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 sloučeninách vystupuje sodík v oxidačním stavu I, existují i unikátní sloučeniny ve kterých se vyskytuje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v oxidačním stavu -I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Typickým příkladem je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inverzní hydrid sodíku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Byly připraveny 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sodné soli cyklických etherů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kryptandy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ve kterých vystupuje sodík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v oxidačním stavu -I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Velká většina sloučenin sodíku je ve vodě dobře rozpustná, vodné roztoky sodných solí bývají bezbarvé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pokud není jejich zbarvení způsobeno barevným aniontem. Jednou z mála známých barevných sodných solí je světle žlutý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dusitan sodný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Ve vodě nejhůře rozpustné sloučeniny sodíku jsou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hexahydroxoantimoničnan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sodný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Na[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 a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xenoničelan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sodný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XeO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zcela nerozpustné jsou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uranan sodný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diuranan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sodný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59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76200"/>
            <a:ext cx="88392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Výskyt sodíku v přírodě je vázán pouze na sloučeniny,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vyskytuje vždy ve formě bezbarvého jednomocného kationu. Průměrný obsah sodíku v zemské kůře činí 2,34 %, sodík je čtvrtý nejrozšířenější kov a šestý nejrozšířenější prvek na Zemi.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množství 1,06 % je sodík obsažen v mořské vodě.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Nejdůležitějším minerálem sodíku je </a:t>
            </a: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halit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 (kamenná sůl) </a:t>
            </a:r>
            <a:r>
              <a:rPr 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Velmi významná je biologická role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sod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 lidském organismu.</a:t>
            </a:r>
          </a:p>
          <a:p>
            <a:pPr algn="just"/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Výroba sodíku se provádí elektrolýzou taveniny chloridu sodného nebo hydroxidu sodného -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Castnerův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proces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výroby sodíku. Elektrolýza chloridu se provádí při teplotě 600-650°C za přítomnosti fluoridu sodného, který snižuje teplotu tání chloridu. Na grafitové anodě se vylučuje chlor, tekutý sodík s vylučuje na železné katodě.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Kovový sodík se používá jako redukční činidlo při výrobě těžkotavitelných kovů titanu a zirkonia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Krollovým postupem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jako reakční činidlo při přípravě homologů benzenu z jeho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halogenderivátů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Wurtzova-Fittigova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reakce)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 při výrobě kyseliny šťavelové.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edukční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mineralizace organických látek s kovovým sodíkem se používá k důkazu dusíku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Lassaigneův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test)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 síry.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Elementární sodík je využíván při výrobě některých kovů z jejich chloridů jako je titan a zirkonium. Sodík se také používá jako katalyzátor při výrobě pryže a elastomerů.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252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90500" y="152400"/>
            <a:ext cx="8763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Roztavený kovový sodík slouží jako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chladivo v reaktorech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 kterých se vyrábí plutonium. V určitých typech reaktoru vzniká teplo jaderným rozpadem uranu v primárním okruhu jaderného reaktoru. Důvodem využití je jednak poměrně nízká teplota tání sodíku a především fakt, že sodík při styku s vysoce energetickými neutrony nebo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γ –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paprsky nepodléhá radioaktivní přeměně na nebezpečné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β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nebo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γ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zářiče s dlouhým poločasem rozpadu. V současnosti jediný komerční rychlý reaktor chlazený sodíkem BN-600 je provozován v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Bělojarské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jaderné elektrárně v Rusku.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Roztavený kovový sodík se také často uplatňuje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 leteckých motorech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 látka odvádějící teplo.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Elektrickým výbojem v prostředí sodíkových par o tlaku několika torrů vzniká velmi intenzivní světelné vyzařování žluté barvy. Tento jev nalézá uplatnění při výrobě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sodíkových výbojek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se kterými se můžeme prakticky setkat ve svítidlech pouličního osvětlení.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Neónové lampy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přídavkem Na jsou zdrojem jasného světla.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Sodíkem se také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vysoušejí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kapaliny a transformátorový olej.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Sodík se používá i na výrobu hydridu sodného a organických solí.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233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228600"/>
            <a:ext cx="8915400" cy="64770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Hydroxid sodný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základní průmyslovou i laboratorní chemikálií. V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yrábí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elektrolýzou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vodného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roztoku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(solanky)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známy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základní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výrobní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postupy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diafragmový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katodový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anodový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prostor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odd</a:t>
            </a:r>
            <a:r>
              <a:rPr lang="cs-CZ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leny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cs-CZ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diafragmou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katod</a:t>
            </a:r>
            <a:r>
              <a:rPr lang="cs-CZ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anod</a:t>
            </a:r>
            <a:r>
              <a:rPr lang="cs-CZ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Cl</a:t>
            </a:r>
            <a:r>
              <a:rPr lang="en-GB" alt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membránový</a:t>
            </a:r>
            <a:r>
              <a:rPr lang="cs-CZ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- místo </a:t>
            </a:r>
            <a:r>
              <a:rPr lang="cs-CZ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diafragmy</a:t>
            </a:r>
            <a:r>
              <a:rPr lang="cs-CZ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se používá membrána</a:t>
            </a: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amalgamový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katodou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rtu</a:t>
            </a:r>
            <a:r>
              <a:rPr lang="cs-CZ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ť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elektrolýzou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sodíkový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amalgam,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který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odvádí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rozkládá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2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NaHg</a:t>
            </a:r>
            <a:r>
              <a:rPr lang="en-GB" alt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+ 2 H</a:t>
            </a:r>
            <a:r>
              <a:rPr lang="en-GB" alt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   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2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+ 2x Hg              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je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hygroskopický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pohlcuje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vzduš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vlhkost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vzdušným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reaguje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cs-CZ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NaOH  +  CO</a:t>
            </a:r>
            <a:r>
              <a:rPr lang="en-GB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NaHCO</a:t>
            </a:r>
            <a:r>
              <a:rPr lang="en-GB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>
              <a:lnSpc>
                <a:spcPct val="90000"/>
              </a:lnSpc>
              <a:buNone/>
            </a:pPr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oužívá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při výrobě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mýdel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reakcí s vyššími tzv. mastnými kyselinami. </a:t>
            </a:r>
          </a:p>
          <a:p>
            <a:pPr>
              <a:lnSpc>
                <a:spcPct val="90000"/>
              </a:lnSpc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Sodná mýdla jsou většinou pevná na rozdíl od draselných, která jsou většinou tekutá. </a:t>
            </a:r>
          </a:p>
          <a:p>
            <a:pPr marL="0" indent="0" algn="just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Dále se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využívá např. při výrobě léčiv, hedvábí a celulózy a při čištění olejů a uplatňuje se i v laboratoři.</a:t>
            </a:r>
            <a:endParaRPr lang="cs-CZ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pic>
        <p:nvPicPr>
          <p:cNvPr id="47106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14800"/>
            <a:ext cx="5672441" cy="129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015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457200"/>
            <a:ext cx="86868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Uhličitan sodný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.10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krystal</a:t>
            </a:r>
            <a:r>
              <a:rPr lang="cs-CZ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ick</a:t>
            </a:r>
            <a:r>
              <a:rPr lang="en-GB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á soda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používá převážně při výrobě skla, v textilním a papírenském průmyslu, jako součást pracích prášků, při výrobě pigmentů, dalších solí a jako čisticí prostředek.</a:t>
            </a:r>
          </a:p>
          <a:p>
            <a:pPr algn="just">
              <a:lnSpc>
                <a:spcPct val="90000"/>
              </a:lnSpc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Solvayovou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metodou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90000"/>
              </a:lnSpc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+  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>
              <a:lnSpc>
                <a:spcPct val="90000"/>
              </a:lnSpc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NaHCO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+ 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 </a:t>
            </a:r>
          </a:p>
          <a:p>
            <a:pPr algn="just">
              <a:lnSpc>
                <a:spcPct val="90000"/>
              </a:lnSpc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odfiltrovaný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NaHCO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rozloží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žíháním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90000"/>
              </a:lnSpc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2 NaHCO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+  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eaLnBrk="1" hangingPunct="1">
              <a:buFont typeface="Wingdings" pitchFamily="2" charset="2"/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Hydrogenuhličitan sodný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NaHCO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jedlá soda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používá jako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součást kypřících prášků do pečiva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 neutralizaci poleptání kyselinou či k neutralizaci žaludečních šťáv při překyselení žaludku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jako </a:t>
            </a:r>
            <a:r>
              <a:rPr lang="cs-CZ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antacidum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NaHCO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+ HCl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NaCl 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+  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Může se také používat jako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náplň do hasicích přístrojů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Síran sodný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používá při výrobě skla, organických rozpouštědel, jako součást pracích prostředků a v lékařství se používá jako projímadlo. Hydratovaná sůl (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10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O) se nazývá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Glauberova sůl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Bezvodý slouží jako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sušidlo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611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11225"/>
            <a:ext cx="8839200" cy="32004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Li, Na, K, 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Cs, Fr</a:t>
            </a:r>
            <a:endParaRPr lang="cs-CZ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elektronová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konfigurace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vzácný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+ 1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(He)2s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(Ne)3s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)4s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(Kr)5s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)6s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(Rn)7s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ísla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alkalické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nabývají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ox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ísla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podobné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fyzikální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chemické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vlastnosti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výjimku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Li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typické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gcse Group 1 ALKALI METALS lithium sodium potassium ...">
            <a:extLst>
              <a:ext uri="{FF2B5EF4-FFF2-40B4-BE49-F238E27FC236}">
                <a16:creationId xmlns:a16="http://schemas.microsoft.com/office/drawing/2014/main" id="{11938F4C-AEC8-4E1B-9480-DD1EA1FB8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26" y="3985517"/>
            <a:ext cx="6503147" cy="233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269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1"/>
            <a:ext cx="8763000" cy="24384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just" eaLnBrk="1" hangingPunct="1"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Octan sodný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obsažen v tzv. </a:t>
            </a:r>
            <a:r>
              <a:rPr 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samoohřívacích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 polštářcích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polštářku je přesycený roztok octanu sodného, látky tající a krystalizující při teplotě 54 (58) °C. Nepatrným impulsem dojde k okamžité změně  skupenství a s tím spojenému uvolnění tepla (264–289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/kg). Ohýbání kovu s členitým povrchem vede k uvolnění drobných částic, které poslouží jako krystalizační jádra. Ohřátím na teplotu vyšší než je 54 (58) °C, třeba ve vroucí vodě, se krystaly zase rozpustí a polštářek je připraven k dalšímu použití.</a:t>
            </a:r>
          </a:p>
        </p:txBody>
      </p:sp>
      <p:pic>
        <p:nvPicPr>
          <p:cNvPr id="46082" name="Picture 2" descr="Samoohřívací polštář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22" y="4495800"/>
            <a:ext cx="188938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Samoohřívací polštářek - záže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4495800"/>
            <a:ext cx="175437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Samoohřívací polštářek - nábě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95801"/>
            <a:ext cx="1813607" cy="204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Samoohřívací polštářek - výhře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72397"/>
            <a:ext cx="1981200" cy="205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52256F5-C0E6-4B38-99A1-DBABFCCE65CE}"/>
              </a:ext>
            </a:extLst>
          </p:cNvPr>
          <p:cNvSpPr txBox="1"/>
          <p:nvPr/>
        </p:nvSpPr>
        <p:spPr>
          <a:xfrm>
            <a:off x="228600" y="304800"/>
            <a:ext cx="8763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Siřičitan sodný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sloučeninou vznikající například při odsiřování kouřových plynů. Používá se jako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konzervant chránící sušené ovoce proti ztrátě barvy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k ochraně masa, Ve farmacii se používá jako antiseptikum. Stejně jako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thiosíran sodný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používá ke konverzi elementárních halogenů na příslušné kyseliny, ve fotografii a ke snižování hladiny chloru ve vodě v bazénech. </a:t>
            </a:r>
          </a:p>
        </p:txBody>
      </p:sp>
    </p:spTree>
    <p:extLst>
      <p:ext uri="{BB962C8B-B14F-4D97-AF65-F5344CB8AC3E}">
        <p14:creationId xmlns:p14="http://schemas.microsoft.com/office/powerpoint/2010/main" val="3926721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85217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zid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sodný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NaN</a:t>
            </a:r>
            <a:r>
              <a:rPr lang="cs-CZ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ři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explozi uvolňuje v krátkém okamžiku velké množství dusíku, díky této vlastnosti se používá jako hlavní složka </a:t>
            </a:r>
            <a:r>
              <a:rPr lang="cs-CZ" sz="1900" u="sng" dirty="0">
                <a:latin typeface="Arial" panose="020B0604020202020204" pitchFamily="34" charset="0"/>
                <a:cs typeface="Arial" panose="020B0604020202020204" pitchFamily="34" charset="0"/>
              </a:rPr>
              <a:t>iniciačních náloží do airbagů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v automobilech. 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Oxid sodný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O se používá jako tavivo při přípravě keramických glazur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Peroxid sodný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se používá jako </a:t>
            </a:r>
            <a:r>
              <a:rPr lang="cs-CZ" sz="1900" u="sng" dirty="0">
                <a:latin typeface="Arial" panose="020B0604020202020204" pitchFamily="34" charset="0"/>
                <a:cs typeface="Arial" panose="020B0604020202020204" pitchFamily="34" charset="0"/>
              </a:rPr>
              <a:t>součást pracích prášků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a k přípravě bělících lázní na hedvábí, vlnu, umělé hedvábí, slámu, peří, vlasy, štětiny, mořské houby, dřevo, kosti a slonovinu. Také se používá pro </a:t>
            </a:r>
            <a:r>
              <a:rPr lang="cs-CZ" sz="1900" u="sng" dirty="0">
                <a:latin typeface="Arial" panose="020B0604020202020204" pitchFamily="34" charset="0"/>
                <a:cs typeface="Arial" panose="020B0604020202020204" pitchFamily="34" charset="0"/>
              </a:rPr>
              <a:t>poutání vzdušného oxidu uhličitého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v ponorkách a dýchacích přístrojích pro potápěče pod názvem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Oxon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. Nalézá také využití jako energetické </a:t>
            </a:r>
            <a:r>
              <a:rPr lang="cs-CZ" sz="1900" u="sng" dirty="0">
                <a:latin typeface="Arial" panose="020B0604020202020204" pitchFamily="34" charset="0"/>
                <a:cs typeface="Arial" panose="020B0604020202020204" pitchFamily="34" charset="0"/>
              </a:rPr>
              <a:t>oxidační činidlo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. Využívá se též v pyrotechnice - barví plamen sytě žlutě. </a:t>
            </a:r>
          </a:p>
          <a:p>
            <a:pPr algn="just"/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ulfid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sodný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S se používá v koželužství k odchlupování kůží a sloužil jako jedna z výchozích surovin po výrobu bojové látky yperit. 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Amid sodný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NaNH</a:t>
            </a:r>
            <a:r>
              <a:rPr lang="cs-CZ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je základní surovinou po výrobu 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kyanidu sodného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NaCN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, který se využívá zejména k loužení zlata. 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Jodid sodný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NaI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se používá k výrobě luminoforů halogenidových výbojek.</a:t>
            </a:r>
          </a:p>
          <a:p>
            <a:pPr algn="just"/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Chlorečnan sodný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NaClO</a:t>
            </a:r>
            <a:r>
              <a:rPr lang="cs-CZ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se dříve používal jako herbicid (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Travex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Dusitan sodný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cs-CZ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je hlavní součástí detekčních trubiček PT-381/1 a PT-27 k důkazu bojových chemických látek DM </a:t>
            </a:r>
            <a:r>
              <a:rPr lang="cs-CZ" sz="19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900" i="1" dirty="0" err="1">
                <a:latin typeface="Arial" panose="020B0604020202020204" pitchFamily="34" charset="0"/>
                <a:cs typeface="Arial" panose="020B0604020202020204" pitchFamily="34" charset="0"/>
              </a:rPr>
              <a:t>adamsit</a:t>
            </a:r>
            <a:r>
              <a:rPr lang="cs-CZ" sz="19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a CR. Používá se také ke </a:t>
            </a:r>
            <a:r>
              <a:rPr lang="cs-CZ" sz="1900" u="sng" dirty="0">
                <a:latin typeface="Arial" panose="020B0604020202020204" pitchFamily="34" charset="0"/>
                <a:cs typeface="Arial" panose="020B0604020202020204" pitchFamily="34" charset="0"/>
              </a:rPr>
              <a:t>konzervaci masa či jiných potravin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(E 250), ačkoliv je podezřelý z karcinogenity.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Dusičnan sodný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cs-CZ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(chilský ledek) se používá jako </a:t>
            </a:r>
            <a:r>
              <a:rPr lang="cs-CZ" sz="1900" u="sng" dirty="0">
                <a:latin typeface="Arial" panose="020B0604020202020204" pitchFamily="34" charset="0"/>
                <a:cs typeface="Arial" panose="020B0604020202020204" pitchFamily="34" charset="0"/>
              </a:rPr>
              <a:t>hnojivo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, v potravinářství jako </a:t>
            </a:r>
            <a:r>
              <a:rPr lang="cs-CZ" sz="1900" u="sng" dirty="0">
                <a:latin typeface="Arial" panose="020B0604020202020204" pitchFamily="34" charset="0"/>
                <a:cs typeface="Arial" panose="020B0604020202020204" pitchFamily="34" charset="0"/>
              </a:rPr>
              <a:t>konzervační přísada do masných výrobků (E 251) a také v pyrotechnice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jako okysličovadlo.</a:t>
            </a:r>
          </a:p>
        </p:txBody>
      </p:sp>
    </p:spTree>
    <p:extLst>
      <p:ext uri="{BB962C8B-B14F-4D97-AF65-F5344CB8AC3E}">
        <p14:creationId xmlns:p14="http://schemas.microsoft.com/office/powerpoint/2010/main" val="1780169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763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Chlorid sodný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(sůl kamenná, kuchyňská sůl) patří již od dávných dob k běžně využívaným chemikáliím, především jako nezbytná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součást lidské potravy (kuchyňská sůl), 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alézá také řadu průmyslových uplatnění. Získává se dolováním kamenné soli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halitu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nebo odpařováním vody z mořské vody. ledu  Vodný roztok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solanka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se používá jako chladící médium: ke směsi vody a se přidává pevný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Působením soli dochází k tání ledu a roztok se ochlazuje. Proto se také používá k zimnímu posypu komunikací.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E726FC4-675D-4EE6-8182-6F52820C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886200"/>
            <a:ext cx="3543300" cy="2827554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3BF02A6-48BB-4B44-8D33-46F637287989}"/>
              </a:ext>
            </a:extLst>
          </p:cNvPr>
          <p:cNvSpPr/>
          <p:nvPr/>
        </p:nvSpPr>
        <p:spPr>
          <a:xfrm>
            <a:off x="152400" y="2590800"/>
            <a:ext cx="8839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Solení komunikací</a:t>
            </a:r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NaCl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podstatně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nižší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tuhnutí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než voda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takže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osolený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led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okolo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0 °C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tendenci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eplota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do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solení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prakticky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funguje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zhruba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–7 °C.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exteriér, nákladní auto, oranžová, ulice&#10;&#10;Popis byl vytvořen automaticky">
            <a:extLst>
              <a:ext uri="{FF2B5EF4-FFF2-40B4-BE49-F238E27FC236}">
                <a16:creationId xmlns:a16="http://schemas.microsoft.com/office/drawing/2014/main" id="{8F161C3A-2B19-4513-B2B7-28BB1403C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910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42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07D37EC-827D-42E9-9204-C9880A21D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14400"/>
            <a:ext cx="2952452" cy="5620708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CC09D26-FB48-471B-9060-3D87AD089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648200"/>
            <a:ext cx="1466159" cy="1962957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5122E386-41B8-474B-A464-B8F4DB0E2686}"/>
              </a:ext>
            </a:extLst>
          </p:cNvPr>
          <p:cNvSpPr/>
          <p:nvPr/>
        </p:nvSpPr>
        <p:spPr>
          <a:xfrm>
            <a:off x="152400" y="2971800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ůl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</a:t>
            </a:r>
            <a:r>
              <a:rPr lang="cs-CZ" sz="2000" u="sng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orem</a:t>
            </a:r>
            <a:r>
              <a:rPr lang="en-US" sz="2000" u="sng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u="sng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růstu </a:t>
            </a:r>
            <a:r>
              <a:rPr lang="en-US" sz="2000" u="sng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cs-CZ" sz="2000" u="sng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u="sng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roorganism</a:t>
            </a:r>
            <a:r>
              <a:rPr lang="cs-CZ" sz="2000" u="sng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protože zbavuje jejich buňky vody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vlivem </a:t>
            </a:r>
            <a:r>
              <a:rPr lang="cs-CZ" sz="2000" u="sng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osmotického jevu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oncentra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 v mase, potřebná pro eliminaci nežádoucích bakterií, by měla být cca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uzených potravin může být množství soli nižší.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B72588C-219A-448A-907E-2A67B474B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9530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AC900C3-525B-4E00-AB5A-A60F3DC85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914400"/>
            <a:ext cx="4681684" cy="20574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288DC17-267A-44BE-AECA-8556DB4AD52A}"/>
              </a:ext>
            </a:extLst>
          </p:cNvPr>
          <p:cNvSpPr txBox="1"/>
          <p:nvPr/>
        </p:nvSpPr>
        <p:spPr>
          <a:xfrm>
            <a:off x="76200" y="152400"/>
            <a:ext cx="9026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Obsah soli ve vodě má významný vliv na osmoregulaci živočichů. Sladkovodní ryby nemohou přežít v mořské vodě a naopak.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 descr="Obsah obrázku jídlo, vsedě, stůl, kousek&#10;&#10;Popis byl vytvořen automaticky">
            <a:extLst>
              <a:ext uri="{FF2B5EF4-FFF2-40B4-BE49-F238E27FC236}">
                <a16:creationId xmlns:a16="http://schemas.microsoft.com/office/drawing/2014/main" id="{36DD1D36-AB61-4C52-9D26-6BF6F18DE8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05400"/>
            <a:ext cx="21336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06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Disodná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sůl kyseliny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ethylendiamintetraoctové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(EDTA)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pod názvem "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Komplexon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III"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Chelaton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využívána v analytické chemii jako základní činidlo pro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komplexometrické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chelatometrické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stanovení celé řady kovových prvků,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tetrasodná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sůl stejné kyseliny je pod obchodním názvem "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Syntron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B" používána jako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chelatační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činidlo k úpravě vody a k výrobě pracích a čistících prostředků.</a:t>
            </a:r>
          </a:p>
        </p:txBody>
      </p:sp>
      <p:pic>
        <p:nvPicPr>
          <p:cNvPr id="87042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3014903" cy="20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0274" y="3824777"/>
            <a:ext cx="87713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Organické komplexy sodných sloučenin -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crowny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kryptáty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87044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24772"/>
            <a:ext cx="494174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Šipka: dolů 1">
            <a:extLst>
              <a:ext uri="{FF2B5EF4-FFF2-40B4-BE49-F238E27FC236}">
                <a16:creationId xmlns:a16="http://schemas.microsoft.com/office/drawing/2014/main" id="{DA69BF6E-3854-4E19-AE8E-98384FF302BC}"/>
              </a:ext>
            </a:extLst>
          </p:cNvPr>
          <p:cNvSpPr/>
          <p:nvPr/>
        </p:nvSpPr>
        <p:spPr>
          <a:xfrm>
            <a:off x="5181600" y="428631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51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DE200B48-E6B2-47E5-8093-030C01F96AD6}"/>
              </a:ext>
            </a:extLst>
          </p:cNvPr>
          <p:cNvSpPr/>
          <p:nvPr/>
        </p:nvSpPr>
        <p:spPr>
          <a:xfrm>
            <a:off x="152400" y="457200"/>
            <a:ext cx="88392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Sodná sůl kyseliny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dichlorizokyanurové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slouží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 zdroj aktivního chloru v bazénové chemii. 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Cyklohexylsulfanan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sodný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pod názvem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cyklamát sodný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používaný jako umělé sladidlo. 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odná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sůl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glutamové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pod názvem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glutaman</a:t>
            </a: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sodný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využívána jako potravinářský doplněk E 621. 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Sorban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sodný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(E 201) 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benzoan sodný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(E 211) se přidávají do potravin jako konzervační prostředky.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Sodné alkoholáty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(např.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ethanolát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sodný) se používají jako silná organická redukční činidla.</a:t>
            </a:r>
          </a:p>
        </p:txBody>
      </p:sp>
      <p:pic>
        <p:nvPicPr>
          <p:cNvPr id="1028" name="Picture 4" descr="Mobile Trinkwassergewinnung - Wikipedia">
            <a:extLst>
              <a:ext uri="{FF2B5EF4-FFF2-40B4-BE49-F238E27FC236}">
                <a16:creationId xmlns:a16="http://schemas.microsoft.com/office/drawing/2014/main" id="{86E1EDF4-B768-4C42-BDDC-225A534C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04800"/>
            <a:ext cx="1358991" cy="171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530CCFA-1905-4DFB-96C0-3B96B1DF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38400"/>
            <a:ext cx="2063678" cy="90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emical composition of monosodium glutamate">
            <a:extLst>
              <a:ext uri="{FF2B5EF4-FFF2-40B4-BE49-F238E27FC236}">
                <a16:creationId xmlns:a16="http://schemas.microsoft.com/office/drawing/2014/main" id="{7469AE76-B5CE-4146-AEED-6A8F4F2CB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276600"/>
            <a:ext cx="2063678" cy="91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B02B124-7D81-4318-A8F4-D6C2C4828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0"/>
            <a:ext cx="2450280" cy="67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odium Benzoate - Description">
            <a:extLst>
              <a:ext uri="{FF2B5EF4-FFF2-40B4-BE49-F238E27FC236}">
                <a16:creationId xmlns:a16="http://schemas.microsoft.com/office/drawing/2014/main" id="{23AC8B75-F119-4B41-9BD7-1612667AE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800600"/>
            <a:ext cx="1735187" cy="114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824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0119"/>
            <a:ext cx="88392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Draslík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stříbřitě bílý, lesklý, velmi měkký neušlechtilý kov. Jako ostatní alkalické kovy, je také draslík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značně reaktivní chemický prvek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 fluorem, chlorem, bromem i jodem reaguje explozivně již za normální teploty za vzniku draselných halogenidů KX. Se sírou, selenem a tellurem se slučuje při teplotě 100 °C na chalkogenidy draslíku 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X.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Na vlhkém vzduchu se rychle pokrývá vrstvou hydroxidu draselného KOH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Reakce draslíku s vodou probíhá prudce za vzniku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 hydroxidu. Zapálen shoří na oranžový </a:t>
            </a:r>
            <a:r>
              <a:rPr lang="cs-CZ" sz="20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superperoxid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draseln</a:t>
            </a:r>
            <a:r>
              <a:rPr lang="cs-CZ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 KO</a:t>
            </a:r>
            <a:r>
              <a:rPr 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v atmosféře ozonu shoří za vzniku nestabilního tmavě červeného </a:t>
            </a:r>
            <a:r>
              <a:rPr lang="cs-CZ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ozonidu draselného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teplotě přes 200 °C reaguje s vodíkem za vzniku hydridu draselného KH. S kapalným amoniakem reaguje draslík již za velmi nízkých teplot za vzniku tmavě modrého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hexaaminkomplexu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[K(NH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], s plynným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při teplotě přes 60 °C slučuje na amid draselný KNH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 červeným fosforem reaguje při teplotě okolo 200 °C za vzniku zeleného, snadno hydrolyzujícího fosfidu draselného 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P. Již za laboratorní teploty ochotně reaguje s oxidem dusičitým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za vzniku dusitanu sodného KNO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Roztavený draslík se ochotně slučuje s arsenem a antimonem na arsenid draselný 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 a antimonid draselný 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Sb.</a:t>
            </a:r>
          </a:p>
        </p:txBody>
      </p:sp>
    </p:spTree>
    <p:extLst>
      <p:ext uri="{BB962C8B-B14F-4D97-AF65-F5344CB8AC3E}">
        <p14:creationId xmlns:p14="http://schemas.microsoft.com/office/powerpoint/2010/main" val="576315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6200" y="152400"/>
            <a:ext cx="89154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Reakce draslíku s neoxidujícími kyselinami probíhá prudce exotermně za vzniku draselné soli a vývoje vodíku: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2K + 2HCl → 2KCl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Draslík je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velmi silné redukční činidlo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při jeho reakci s koncentrovanou kyselinou sírovou dochází k redukci síry o 8 oxidačních stupňů za vzniku draselné soli a vývoje sirovodíku: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8K + 5H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4K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+ 4H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reakci draslíku se zředěnou kyselinou sírovou vzniká vedle draselné soli oxid siřičitý a elementární síra: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8K 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4K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S 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laboratoři lze však také připravit sloučeniny (tzv.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hlinkClick r:id="rId2" tooltip="Superbáze (stránka neexistuj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superbáze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ve kterých může mít draslík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draslidový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anion K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K tomu může dojít, protože draslík tak zaplní s-orbital a vytvoří stabilní elektronovou konfiguraci. Takovéto sloučeniny jsou však velmi nestabilní, protože draslík má nízkou ionizační energii, ale velmi vysokou elektronovou afinitu, proto dojde velmi snadno k oxidaci, a tak tyto sloučeniny patří mezi nejsilnější redukční činidla. Velmi rychle až explozivně reaguje draslík s kyslíkem na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superoxid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draselný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vodou na hydroxid draselný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3815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2400" y="152400"/>
            <a:ext cx="8915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Většina sloučenin draslíku je dobře rozpustná ve vodě, mezi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nerozpustné sloučeniny draslíku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patří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tetrachloroplatičitan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draselný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[PtCl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], velice omezeně rozpustný je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hexabromoplatičitan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draselný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[PtBr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 a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jodistan draselný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KIO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Vodné roztoky draselných solí bývají bezbarvé, pokud není jejich zbarvení způsobeno barevným aniontem. Jednou z mála známých barevných draselných solí je světle žlutý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dusitan draselný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přírodě se volný draslík nevyskytuje, přítomen je vždy vázaný ve sloučeninách, ve kterých vystupuje výhradně jako jednomocný kation K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Draslík spolu se sodíkem patří mezi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biogenní prvky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poměr jejich koncentrací v buněčných tekutinách je významným faktorem pro zdravý vývoj organizmu. Obvykle je zdůrazňována významná role draslíku, naopak vysoká konzumace sodných solí je pokládána za zdraví ohrožující. Vyšší koncentrace draslíku je v lidském těle uvnitř buněk, k uvolňování ven dochází pomocí draslíkových kanálů při přenosu vzruchu</a:t>
            </a:r>
            <a:r>
              <a:rPr lang="cs-CZ" sz="2000" dirty="0"/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545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228600"/>
            <a:ext cx="8839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Sodno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-draselná pumpa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(též Na+/K+) je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transmembránový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protein pracující jako buněčná pumpa. Spotřebovává ATP, načež několikrát mění svou konformaci (prostorové uspořádání) a přesouvá ionty sodíku a draslíku přes buněčnou membránu, a to proti koncentračnímu gradientu. Zatímco sodík je tedy transportován ven z buňky, draslík je naopak pumpován dovnitř.</a:t>
            </a:r>
          </a:p>
        </p:txBody>
      </p:sp>
      <p:pic>
        <p:nvPicPr>
          <p:cNvPr id="89090" name="Picture 2" descr="https://upload.wikimedia.org/wikipedia/commons/thumb/4/4f/Sodium-potassium_pump_and_diffusion.png/1920px-Sodium-potassium_pump_and_diffus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060" y="2057400"/>
            <a:ext cx="5034322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https://upload.wikimedia.org/wikipedia/commons/thumb/6/65/Sodium-potassium_pump.svg/1920px-Sodium-potassium_pump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652711"/>
            <a:ext cx="3385227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4" name="Picture 6" descr="3b8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12" y="4800600"/>
            <a:ext cx="1390650" cy="185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460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5234"/>
            <a:ext cx="8839200" cy="164736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Fyzikální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vlastnosti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kovový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vzhled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šedé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lesklé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vosk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krájet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nožem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hustota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Li, Na a K 1je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nižší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1g/l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plavou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samoz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ejm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vodou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reagují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83" y="5105400"/>
            <a:ext cx="5524500" cy="164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AD94D8E-F5D1-4168-96AD-85977F81FFD9}"/>
              </a:ext>
            </a:extLst>
          </p:cNvPr>
          <p:cNvSpPr txBox="1"/>
          <p:nvPr/>
        </p:nvSpPr>
        <p:spPr>
          <a:xfrm>
            <a:off x="304800" y="5328918"/>
            <a:ext cx="297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kavé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barví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plamen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 - </a:t>
            </a:r>
            <a:r>
              <a:rPr lang="cs-CZ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erven</a:t>
            </a:r>
            <a:r>
              <a:rPr lang="cs-CZ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 - </a:t>
            </a:r>
            <a:r>
              <a:rPr lang="en-GB" altLang="en-US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žlut</a:t>
            </a:r>
            <a:r>
              <a:rPr lang="cs-CZ" alt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K, Rb, Cs - </a:t>
            </a:r>
            <a:r>
              <a:rPr lang="en-GB" altLang="en-US" sz="1800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modrofialov</a:t>
            </a:r>
            <a:r>
              <a:rPr lang="cs-CZ" altLang="en-US" sz="1800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endParaRPr lang="cs-CZ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0" descr="The Periodic Table - iGCSE CHEMISTRY REVISION HELP">
            <a:extLst>
              <a:ext uri="{FF2B5EF4-FFF2-40B4-BE49-F238E27FC236}">
                <a16:creationId xmlns:a16="http://schemas.microsoft.com/office/drawing/2014/main" id="{02B9FDDC-FD84-42BB-8E05-9A0EA9DAD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71600"/>
            <a:ext cx="5537969" cy="3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ile:Ionization energy of alkali metals and alkaline earth ...">
            <a:extLst>
              <a:ext uri="{FF2B5EF4-FFF2-40B4-BE49-F238E27FC236}">
                <a16:creationId xmlns:a16="http://schemas.microsoft.com/office/drawing/2014/main" id="{606E82D9-234B-4A39-ADC1-AEA86E4B7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46100"/>
            <a:ext cx="2682411" cy="371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3905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9154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Průměrný obsah draslíku v zemské kůře činí 2,35 % hmot.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však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více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rozptýlen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Nejvíce draslíku je obsaženo v křemičitanech a v ložiscích chloridu draselného (sylvín). Další významné minerály draslíku jsou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sylvinit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KCl·NaCl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karnalit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MgCl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·KCl·6H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orthoklas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KAlSi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kainit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KCl·MgSO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·3H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Kromě významného podílu draslíku v mořské soli jej nalézáme také téměř ve všech podzemních minerálních vodách. 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Průmyslová výroba draslíku se provádí termickou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redukcí taveniny chloridu draselného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KCl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kovovým sodíkem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redukcí fluoridu draselného karbidem vápníku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Griesheimerův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proces výroby draslíku.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Griesheimerův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proces redukce probíhá podle rovnice: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2KF + CaC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2K + CaF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+ 2C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 roku 1950 se draslík vyráběl podle původní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Davyho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metody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tavnou elektrolýzou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KCl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nebo KOH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v omezené míře se draslík připravoval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termickým rozkladem vinného kamene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(draselná sůl kyseliny vinné)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HOOCCH(OH)CH(OH)COOK.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Volný draslík nemá významné přímé využití (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redukční činidlo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 organické syntéze a analytické chemii), velmi důležité jsou však jeho sloučeniny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Perspektivní využití může kapalný draslík najít jako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chladivo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 doposud experimentálních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jaderných reaktorech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moderovaných vodíkem. </a:t>
            </a:r>
          </a:p>
        </p:txBody>
      </p:sp>
    </p:spTree>
    <p:extLst>
      <p:ext uri="{BB962C8B-B14F-4D97-AF65-F5344CB8AC3E}">
        <p14:creationId xmlns:p14="http://schemas.microsoft.com/office/powerpoint/2010/main" val="33567179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5486400"/>
          </a:xfrm>
        </p:spPr>
        <p:txBody>
          <a:bodyPr>
            <a:noAutofit/>
          </a:bodyPr>
          <a:lstStyle/>
          <a:p>
            <a:pPr marL="0" indent="0" algn="just" eaLnBrk="1" hangingPunct="1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KOH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podobné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použití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ale pro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vyšší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cenu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specifických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ípadech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např. při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výrobě mýdel reakcí s vyššími tzv. mastnými kyselinami. Draselná mýdla jsou většinou tekutá, na rozdíl od sodných, která jsou téměř všechna pevná. Hydroxid draselný se také používá při výrobě léčiv,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celulosy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papíru, umělého hedvábí a oxidu hlinitého.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KClO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podporuje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ox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org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probíhá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prudká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explosivní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být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iniciována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átím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nárazem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just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KNO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draselný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ledek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hnojivo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ipravuje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konverzí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levn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ledku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chilského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KNO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+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býval v minulosti důležitou surovinou pro přípravu černého střelného prachu.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en-GB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just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potaš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bezvodý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dihydrát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význam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výrob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mýdel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výrobě skla, v textilním a papírenském průmyslu, jako součást pracích prášků, při výrobě pigmentů, v barvířství a běličství a při praní vlny,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chemické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analýze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tavení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analyzovan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látek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Používá se také pro přípravu kyanidu draselného.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611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228600"/>
            <a:ext cx="88392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Kyanatan draselný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KOCN je účinnou složkou selektivního herbicidu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Alisan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 využívá se ve veterinární medicíně.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Fulminát draselný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KCNO se využívá k výrobě zápalek do perkusních zbraní.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Sulfid draselný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se využívá v kožním lékařství.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Pentasulfid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didraselný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používá k patinování slitin mědi a slouží k výrobě léčiv. </a:t>
            </a: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Síran draselný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používá při výrobě skla, kamence draselného a využívá se i jako hnojivo. </a:t>
            </a: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Manganistan draselný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(„hypermangan“)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dichroman draselný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oxidační činidla.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Mezi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organické sloučeniny draslíku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patří zejména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draselné soli organických kyselin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 draselné alkoholáty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Vinan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sodno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-draselný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KOOCCH(OH)CH(OH)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COONa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Seignettova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sůl)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složkou Fehlingova činidla, které slouží k analytickému důkazu ketonů a aldehydů.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Acetát draselný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COOK je dehydratačním prostředkem při výrobě bezvodého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ethanolu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jako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konzervant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 261 se používá v potravinářství.</a:t>
            </a:r>
          </a:p>
        </p:txBody>
      </p:sp>
    </p:spTree>
    <p:extLst>
      <p:ext uri="{BB962C8B-B14F-4D97-AF65-F5344CB8AC3E}">
        <p14:creationId xmlns:p14="http://schemas.microsoft.com/office/powerpoint/2010/main" val="3926007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rbate de potassium — Wikipédia">
            <a:extLst>
              <a:ext uri="{FF2B5EF4-FFF2-40B4-BE49-F238E27FC236}">
                <a16:creationId xmlns:a16="http://schemas.microsoft.com/office/drawing/2014/main" id="{4915C8D7-0E45-4754-A0B1-A16D8242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1766"/>
            <a:ext cx="2364364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788858D-677E-47B6-9AE2-C1B3D3E7DED3}"/>
              </a:ext>
            </a:extLst>
          </p:cNvPr>
          <p:cNvSpPr txBox="1"/>
          <p:nvPr/>
        </p:nvSpPr>
        <p:spPr>
          <a:xfrm>
            <a:off x="228600" y="304800"/>
            <a:ext cx="8458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dirty="0" err="1">
                <a:solidFill>
                  <a:srgbClr val="49494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Sorban</a:t>
            </a:r>
            <a:r>
              <a:rPr lang="cs-CZ" sz="2000" b="1" i="0" dirty="0">
                <a:solidFill>
                  <a:srgbClr val="49494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draselný </a:t>
            </a:r>
            <a:r>
              <a:rPr lang="cs-CZ" sz="2000" b="0" i="0" dirty="0">
                <a:solidFill>
                  <a:srgbClr val="49494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(E202) se používá se jako konzervant zabraňující šíření plísní a kvasinek v potravinách.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9D8AF1A-9894-4E06-830B-2A857E154B86}"/>
              </a:ext>
            </a:extLst>
          </p:cNvPr>
          <p:cNvSpPr/>
          <p:nvPr/>
        </p:nvSpPr>
        <p:spPr>
          <a:xfrm>
            <a:off x="114300" y="1712368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 dalším draselným sloučeninám patří organické komplexy draselných sloučenin tzv.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hlinkClick r:id="rId3" tooltip="Crow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crowny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hlinkClick r:id="rId4" tooltip="Kryptát (stránka neexistuj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kryptáty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2" descr="Zobrazit zdrojový obrázek">
            <a:extLst>
              <a:ext uri="{FF2B5EF4-FFF2-40B4-BE49-F238E27FC236}">
                <a16:creationId xmlns:a16="http://schemas.microsoft.com/office/drawing/2014/main" id="{C33C2894-190B-44D8-AE29-83F9AFE3B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197598"/>
            <a:ext cx="169125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536A178-14E0-4EA7-8352-7CE3328AA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684" y="2197598"/>
            <a:ext cx="28956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E8C31D4-9942-4641-BF29-2639E0346499}"/>
              </a:ext>
            </a:extLst>
          </p:cNvPr>
          <p:cNvSpPr txBox="1"/>
          <p:nvPr/>
        </p:nvSpPr>
        <p:spPr>
          <a:xfrm>
            <a:off x="114300" y="4081485"/>
            <a:ext cx="895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Valinomycin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peptid používaný k přenosu iontů K (iontově selektivní elektrody) a jako antibiotikum.</a:t>
            </a:r>
          </a:p>
        </p:txBody>
      </p:sp>
      <p:pic>
        <p:nvPicPr>
          <p:cNvPr id="11" name="Picture 4" descr="Zobrazit zdrojový obrázek">
            <a:extLst>
              <a:ext uri="{FF2B5EF4-FFF2-40B4-BE49-F238E27FC236}">
                <a16:creationId xmlns:a16="http://schemas.microsoft.com/office/drawing/2014/main" id="{16817C03-95F0-4830-9837-338CEE69C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830" y="4920658"/>
            <a:ext cx="2861629" cy="163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Zobrazit zdrojový obrázek">
            <a:extLst>
              <a:ext uri="{FF2B5EF4-FFF2-40B4-BE49-F238E27FC236}">
                <a16:creationId xmlns:a16="http://schemas.microsoft.com/office/drawing/2014/main" id="{45D1DB54-04DD-4B73-9D13-D312C6D5F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753" y="4546415"/>
            <a:ext cx="2100923" cy="213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781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6868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Rubidium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velmi měkký, stříbrobílý neušlechtilý kov. Podobně jako další alkalické kovy je i rubidium mimořádně reaktivní chemický prvek. Na vzduchu je nestálé, pokrývá se vrstvou hydroxidu. V atmosféře kyslíku shoří na </a:t>
            </a:r>
            <a:r>
              <a:rPr 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superoxid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 rubidný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RbO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v atmosféře ozonu shoří za vzniku nestabilního červeně zbarveného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ozonidu rubidného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RbO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 vodou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reaguje velmi prudce a bouřlivě za vzniku hydroxidu rubidného a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2Rb + 2H2O → 2RbOH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Prudce reaguje s kyselinami za vzniku rubidné soli: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2Rb + 2HCl → 2RbCl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8Rb 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4Rb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S 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vodíkem se při teplotě nad 300°C slučuje za vzniku reaktivního hydridu </a:t>
            </a:r>
            <a:r>
              <a:rPr 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RbH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, který je i na suchém vzduchu samozápalný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Za laboratorní teploty se explozivně slučuje s halogeny na halogenidy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RbX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Se selenem a tellurem reaguje za vzniku selenidu rubidného Rb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a telluridu rubidného Rb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 již při teplotě -40°C, ale se sírou se na sulfid rubidný Rb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slučuje až po zahřátí na teplotu 110°C.</a:t>
            </a:r>
          </a:p>
        </p:txBody>
      </p:sp>
    </p:spTree>
    <p:extLst>
      <p:ext uri="{BB962C8B-B14F-4D97-AF65-F5344CB8AC3E}">
        <p14:creationId xmlns:p14="http://schemas.microsoft.com/office/powerpoint/2010/main" val="16325541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6200" y="76200"/>
            <a:ext cx="89916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kapalným amoniakem reaguje již při teplotě -40°C za tvorby tmavě modrého </a:t>
            </a:r>
            <a:r>
              <a:rPr 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hexaaminrubidného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 komplexu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při vyšších teplotách tvoří s plynným amoniakem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amid rubidný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+ 6NH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[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2Rb + 2NH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2RbNH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sirovodíkem rubidium reaguje za vzniku </a:t>
            </a:r>
            <a:r>
              <a:rPr 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hydrogensulfidu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 rubidného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2Rb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→ 2RbHS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Rubidium je silné redukční činidlo, je možné připravit </a:t>
            </a:r>
            <a:r>
              <a:rPr 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aurid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 rubidný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RbAu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v němž se ušlechtilý kov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zlato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vyskytuje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 oxidačním stupni -I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tutéž vlastnost má pouze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cesium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Většina sloučenin rubidia je ve vodě dobře rozpustná, téměř nerozpustný je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hexaflurokřemičitan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rubidný Rb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SiF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přírodě se volné rubidium nevyskytuje, je znám pouze jeho výskyt ve sloučeninách, ve kterých vystupuje výhradně v oxidačním stupni I jako kation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Rubidium ve stopových množstvích doprovází ostatní alkalické kovy, např. cesium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polucitu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 draslík v karnalitu.</a:t>
            </a:r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Nejdůležitějším zdrojem pro průmyslovou výrobu rubidia je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uhličitan rubidný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je hlavní součástí odpadních produktů po rafinaci lithia.</a:t>
            </a:r>
          </a:p>
        </p:txBody>
      </p:sp>
    </p:spTree>
    <p:extLst>
      <p:ext uri="{BB962C8B-B14F-4D97-AF65-F5344CB8AC3E}">
        <p14:creationId xmlns:p14="http://schemas.microsoft.com/office/powerpoint/2010/main" val="29658069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2400" y="228600"/>
            <a:ext cx="88392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Výroba rubidia se provádí tavnou elektrolýzou chloridu rubidného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RbCl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 jeho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termickou redukcí vápníkem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2RbCl → 2Rb + 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2RbCl + Ca → 2Rb + CaCl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Mezi další způsoby výroby rubidia patří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redukce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hydroxidu rubidného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hořčíkem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 redukce oxidu rubidného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vápníkem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2RbOH + Mg → 2Rb + Mg(OH)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Ca → 2Rb +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Vzhledem ke své mimořádné nestálosti a reaktivitě má kovové rubidium jen minimální praktické využití.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Kovové rubidium se používá při výrobě fotočlánků 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termoiontové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konvertory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díky nízkému ionizačnímu potenciálu. Zároveň je proto perspektivním médiem pro iontové motory jako pohonné jednotky kosmických plavidel. Důležité využití nachází rubidium při odstraňování zbytků plynů z vakuových trubic a  jako součást přesných atomových hodin v satelitech GPS. Stále stoupá význam rubidia ve výzkumu a vývoji supravodivých materiálů. </a:t>
            </a:r>
          </a:p>
        </p:txBody>
      </p:sp>
    </p:spTree>
    <p:extLst>
      <p:ext uri="{BB962C8B-B14F-4D97-AF65-F5344CB8AC3E}">
        <p14:creationId xmlns:p14="http://schemas.microsoft.com/office/powerpoint/2010/main" val="1636269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839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Izotop 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Rb se využívá v medicíně v pozitronové emisní tomografii (PET) v kombinaci s CT angiografií.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Izotop 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Rb s přirozeným výskytem 27,8 % je mírně radioaktivní, rozpadá se s poločasem 4,92×10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roku za vzniku izotopu 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Sr a uvolnění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záření. Toho se v geologii využívá k datování stáří hornin.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Soli rubidia se přidávají do směsí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zábavné pyrotechniky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barví vzniklé světelné efekty do fialova.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Oxid rubidný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se používá jako sklářská přísada pro zvýšení tvrdosti skla.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576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8392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esium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modrobílý, lesklý, na vzduchu nestálý kov.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Ze všech kovů je cesium nejměkčí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Cesium je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ze všech alkalických kovů nejreaktivnější chemický prvek a má silně elektropozitivní charakter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Ve sloučeninách cesium vystupuje výhradně jako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bezbarvý kation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Naprostá většina sloučenin cesia je ve vodě dobře rozpustná, výjimku tvoří nerozpustné podvojné halogenidy cesia s železem, mědí, kadmiem, antimonem, olovem a bismutem, manganistan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cesný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CsMnO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terafluoroboritan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cesný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CsBF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vzduchu se cesium samovolně vznítí a shoří za vzniku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superoxidu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v atmosféře ozonu hoří za vzniku červeného nestabilního ozonidu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cesného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S vodou i s ledem reaguje cesium velmi prudce, až explozivně, za vzniku hydroxidu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cesného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CsOH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je ze všech hydroxidů alkalických kovů nejsilnější žíravinou: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2Cs + 2H2O → 2CsOH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vodíkem se slučuje za vzniku tuhého, prudce reaktivního hydridu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CsH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je i na suchém vzduchu samozápalný. S halogeny reaguje již za laboratorní teploty, se selenem a tellurem se slučuje i za teplot hluboko pod bodem mrazu. Se sírou reaguje již za teploty 100°C. </a:t>
            </a:r>
          </a:p>
        </p:txBody>
      </p:sp>
    </p:spTree>
    <p:extLst>
      <p:ext uri="{BB962C8B-B14F-4D97-AF65-F5344CB8AC3E}">
        <p14:creationId xmlns:p14="http://schemas.microsoft.com/office/powerpoint/2010/main" val="7070987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228600"/>
            <a:ext cx="88829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Reakce cesia s kapalným amoniakem probíhá za vzniku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hexaamincesného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komplexu, s plynným amoniakem reaguje za vzniku amidu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cesného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+ 6NH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[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2Cs + 2NH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2CsNH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Cesium je silné redukční činidlo, působením cesia je možné připravit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aurid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cesný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CsAu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sloučeninu, ve které se ušlechtilý kov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zlato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vyskytuje v oxidačním stupni -I, stejnou vlastnost má pouze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rubidium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Redukční vlastnosti cesia se projevují také v jeho reakci se zředěnou kyselinou sírovou, při které dochází k vyredukování elementární síry: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8Cs 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4Cs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S 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galliem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indiem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thoriem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tvoří intermetalické sloučeniny, které se vyznačují fotocitlivými vlastnostmi.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přírodě se elementární cesium nevyskytuje, ve formě sloučenin ve stopových množstvích doprovází ostatní alkalické kovy.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945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763000" cy="622935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Chemické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vlastnosti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vysoká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elektropozitivita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ztrácejí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val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enční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ochotn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Li 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, Na 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, K 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, Cs 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, Fr 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chemická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reaktivita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vysoká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atomovým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íslem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eninách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vázány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výlu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čně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vazbou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malou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odchylkou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 Li).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obsahující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kationty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-li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barevný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anion. 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r>
              <a:rPr lang="en-GB" alt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podobn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kationt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   +  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2 MOH   + 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lab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oratoři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uchováváme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 a K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pod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vrstvou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petroleje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2" name="Picture 4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374" y="5533417"/>
            <a:ext cx="14986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14332"/>
            <a:ext cx="3205163" cy="21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0485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763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Výroba cesia se provádí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tavnou elektrolýzou chloridu nebo hydroxidu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cesného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Chlorid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cesný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potřebný pro elektrolýzu se připravuje loužením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polucitu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kyselinou chlorovodíkovou s malým přídavkem kyselin fluorovodíkové a bromovodíkové. Produktem loužení není čistý chlorid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cesný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ale směs CsSbCl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Cs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ICl a [CS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(CeCl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)], ze kterých se čistý chlorid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cesný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připravuje frakční krystalizací a následnou hydrolýzou. Další možností je alkalické tavení rudy se směsí CaCO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CaCl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Produktem alkalického tavení je Cs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se reakcí 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převádí na chlorid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cesný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Dalším způsobem výroby cesia je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loužení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polucitu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40% kyselině sírové, cesium přejde do roztoku ve formě kamence Cs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·Al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·24H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Posledním způsobem výroby je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přímá redukce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policitu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pomocí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sodíku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draslíku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vápníku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zirkonia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redukce probíhá ve vakuu nebo ve velmi zředěné atmosféře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argonu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při teplotách mezi 640 - 700°C. Produktem je kovové cesium o čistotě přesahující 98%, hlavní znečišťující příměsí je rubidium.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Kovové cesium je také možné získat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redukcí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uhličitanu, hydroxidu nebo hlinitanu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roztaveným hořčíkem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 vodíkové atmosféře nebo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redukcí vápníkem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ve vakuu. V minulosti se kovové cesium připravovalo také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redukcí chromanu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cesného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kovovým zirkoniem.</a:t>
            </a:r>
          </a:p>
        </p:txBody>
      </p:sp>
    </p:spTree>
    <p:extLst>
      <p:ext uri="{BB962C8B-B14F-4D97-AF65-F5344CB8AC3E}">
        <p14:creationId xmlns:p14="http://schemas.microsoft.com/office/powerpoint/2010/main" val="38070513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6200" y="228600"/>
            <a:ext cx="889918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Kromě minerálů je hlavním zdrojem cesia pro jeho výrobu uhličitan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cesný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společně s uhličitanem rubidným Rb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vzniká jako odpadní produkt při rafinaci lithia. Na velmi vysokou čistotu se surové cesium rafinuje termickým rozkladem azidu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cesného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CsN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při teplotě 390°C. Azid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cesný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připravuje reakcí rozpustných solí cesia s azidem barnatým Ba(N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Zpočátku nemělo cesium významnější praktické využití, od roku 1920 se začalo využívat při výrobě elektronek jako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getter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tj. látka sloužící k odstraňovaní zbytků kyslíku při evakuaci skleněných trubic a baněk.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současnosti se cesium ve formě intermetalické sloučeniny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KCsSb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používá k výrobě citlivé vrstvy fotoelektrických článků do přístrojů pro noční vidění.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52399" y="4114800"/>
            <a:ext cx="88229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Jeho nízký ionizační potenciál dává možnost jeho uplatnění ve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fotočláncích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sloužících pro přímou přeměnu světelné energie v elektrickou.  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Zároveň je proto perspektivním médiem pro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iontové motory,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jako pohonné jednotky vesmírných plavidel, dále ke konstrukci elektronek a fotonek (jako jediný kov vyzařuje elektrony při osvětlení světlem všech barev)</a:t>
            </a:r>
          </a:p>
        </p:txBody>
      </p:sp>
    </p:spTree>
    <p:extLst>
      <p:ext uri="{BB962C8B-B14F-4D97-AF65-F5344CB8AC3E}">
        <p14:creationId xmlns:p14="http://schemas.microsoft.com/office/powerpoint/2010/main" val="11657728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27498"/>
            <a:ext cx="8763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Při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výrobě katodových trubic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pracujících s nízkotlakou náplní inertního plynu, se užívá cesia jako getru, tj. látky sloužící k zachycení a odstranění posledních zbytků přimíšených reaktivních plynů.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Používá se do přístrojů pro noční vidění, ve fotonásobičích elektronů a v televizních přijímačích.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Izotop 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133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Cs je součástí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atomových hodin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Ty využívají atomové rezonance a jejich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přesnost je taková, že se rozcházejí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maximálně o sekundu za 158 milionů let.</a:t>
            </a:r>
          </a:p>
          <a:p>
            <a:pPr algn="just"/>
            <a:endParaRPr lang="cs-CZ" dirty="0"/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Radioaktivní izotop 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Cs se využívá v nedestruktivním zkoušení materiálů a výrobků (defektoskopii), v medicíně při ozařování rakovinných nádorů a při radiační sterilizaci potravin.</a:t>
            </a:r>
          </a:p>
        </p:txBody>
      </p:sp>
      <p:pic>
        <p:nvPicPr>
          <p:cNvPr id="3" name="Obrázek 2" descr="Obsah obrázku budova, interiér, stojící, vsedě&#10;&#10;Popis byl vytvořen automaticky">
            <a:extLst>
              <a:ext uri="{FF2B5EF4-FFF2-40B4-BE49-F238E27FC236}">
                <a16:creationId xmlns:a16="http://schemas.microsoft.com/office/drawing/2014/main" id="{AB80E062-0C41-4F68-AA56-5BAE444B4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133600"/>
            <a:ext cx="3352800" cy="26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01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10000"/>
            <a:ext cx="571500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4" descr="Nalezený obrázek pro 137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"/>
            <a:ext cx="5270770" cy="332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04800" y="457200"/>
            <a:ext cx="29894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Cs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(p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cca 30 let)</a:t>
            </a:r>
          </a:p>
          <a:p>
            <a:pPr algn="ctr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 přítomen v atmosféře následkem havárie jaderné elektrárny v Černobylu na Ukrajině a také po zkouškách jaderných zbraní na tichomořských ostrovech (USA, Francie).</a:t>
            </a:r>
          </a:p>
        </p:txBody>
      </p:sp>
    </p:spTree>
    <p:extLst>
      <p:ext uri="{BB962C8B-B14F-4D97-AF65-F5344CB8AC3E}">
        <p14:creationId xmlns:p14="http://schemas.microsoft.com/office/powerpoint/2010/main" val="26149129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202179"/>
            <a:ext cx="89154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součástí katalyzátorů některých chemických reakcí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(výroba kyseliny akrylové, styrenu,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methanolu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, antrachinonu, anhydridu kyseliny ftalové apod.)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Cesiem dopované katalyzátory na bázi oxidů přechodných kovů se používají při oxidaci 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 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při výrobě kyseliny sírové. </a:t>
            </a:r>
          </a:p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CsOH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v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elmi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agresivní hydroxid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hlavní složkou leptacích lázní při výrobě polovodičů a slouží k odsiřování některých druhů těžké ropy.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Jeho rozpouštěním v kyselině mravenčí se připravuje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mravenčan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cesný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HCOOCs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se používá k přípravě velmi hustých roztoků pro výplachy podmořských ropných vrtů (má hustotu až 2,3 g·cm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Krystalický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jodid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bromid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cesný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používají na výrobu citlivých vrstev scintilačních přístrojů, zejména k detekci paprsků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γ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Rentgenového záření.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Síran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cesný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trifluoracetát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cesia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COOCs se využívají k úpravě hustoty roztoků při separaci virů a nukleových kyselin pomocí ultracentrifugy.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Chlorid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cesný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používá jako protijed při otravách sloučeninami arsenu.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Jodid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cesný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CsI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slouží jako luminofor v halogenidových výbojkách.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Dusičnan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cesn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CsNO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používá v pyrotechnice - barví plamen modře.</a:t>
            </a:r>
          </a:p>
        </p:txBody>
      </p:sp>
    </p:spTree>
    <p:extLst>
      <p:ext uri="{BB962C8B-B14F-4D97-AF65-F5344CB8AC3E}">
        <p14:creationId xmlns:p14="http://schemas.microsoft.com/office/powerpoint/2010/main" val="3408231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8392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rancium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radioaktivní kovový prvek. Nejstabilnější izotop francia 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223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Fr má poločas rozpadu 21 minut. V přírodě francium vzniká radioaktivním rozpadem aktinia.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 pokojové teploty je francium pevný kov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 nejnižší hodnotou elektronegativity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Ve sloučeninách vystupuje francium pouze jako kation Fr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Fluorid francia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je sloučeninou s největším rozdílem elektronegativity mezi vázanými prvky. Je velmi reaktivní a jeho sloučeniny se svými vlastnostmi podobají sloučeninám cesia. Téměř všechny soli francia jsou ve vodě rozpustné. 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Francium se dobře rozpouští v minerálních kyselinách za vzniku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francné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soli příslušné kyseliny a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 vodou reaguje za vzniku hydroxidu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francného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FrOH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 vodíku, v atmosféře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kyslíku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shoří na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hyperoxid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francný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FrO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ochotně reaguje s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halogeny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Praktické využití kovové francium ani sloučeniny francia nemají. </a:t>
            </a:r>
          </a:p>
        </p:txBody>
      </p:sp>
    </p:spTree>
    <p:extLst>
      <p:ext uri="{BB962C8B-B14F-4D97-AF65-F5344CB8AC3E}">
        <p14:creationId xmlns:p14="http://schemas.microsoft.com/office/powerpoint/2010/main" val="2586477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lkalické kovy, ns1 Lithium, sodík, draslík, rubidium, cesium, francium  Alkalické kovy jsou stříbřité kovy, na čerstvém řezu lesklé, pouze cesium  má zlatožlutý. - ppt stáhnout">
            <a:extLst>
              <a:ext uri="{FF2B5EF4-FFF2-40B4-BE49-F238E27FC236}">
                <a16:creationId xmlns:a16="http://schemas.microsoft.com/office/drawing/2014/main" id="{BFC96AFF-0359-4588-9763-05FB5CAFE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5725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003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763000" cy="64008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dikyslíkem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vznikají oxidy, peroxidy a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superoxidy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4Li   +  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2Li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2Na  +  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K   +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KO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peroxid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superoxid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Li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   +    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2LiOH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+   2H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2NaOH 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2KO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+   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2KOH   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  + 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uhli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itým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NaHCO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vodíkem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Na 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Ion H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ú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inky: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552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lkalick kovy ns 1 Lithium sodk draslk rubidium">
            <a:extLst>
              <a:ext uri="{FF2B5EF4-FFF2-40B4-BE49-F238E27FC236}">
                <a16:creationId xmlns:a16="http://schemas.microsoft.com/office/drawing/2014/main" id="{2F140811-61E8-4F01-960C-5CB4CE4E1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458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Tx/>
              <a:buChar char="-"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modré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obsahující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kationty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K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...) </a:t>
            </a:r>
          </a:p>
          <a:p>
            <a:pPr marL="0" indent="0" eaLnBrk="1" hangingPunct="1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solvatované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altLang="en-US" sz="2000" baseline="30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solv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1202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09600"/>
            <a:ext cx="3308409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obrazit zdrojový obrázek">
            <a:extLst>
              <a:ext uri="{FF2B5EF4-FFF2-40B4-BE49-F238E27FC236}">
                <a16:creationId xmlns:a16="http://schemas.microsoft.com/office/drawing/2014/main" id="{B3A0B2C6-48BB-4E6E-8E7A-761308F39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267200"/>
            <a:ext cx="5587180" cy="22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8DF2DD2-3517-42CA-8361-272DEE82FBE2}"/>
              </a:ext>
            </a:extLst>
          </p:cNvPr>
          <p:cNvSpPr txBox="1"/>
          <p:nvPr/>
        </p:nvSpPr>
        <p:spPr>
          <a:xfrm>
            <a:off x="457200" y="4495800"/>
            <a:ext cx="163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Crown ethery</a:t>
            </a:r>
            <a:endParaRPr lang="cs-CZ" sz="20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B6FC224-E621-4A8F-A6BC-22F382690F9D}"/>
              </a:ext>
            </a:extLst>
          </p:cNvPr>
          <p:cNvSpPr txBox="1"/>
          <p:nvPr/>
        </p:nvSpPr>
        <p:spPr>
          <a:xfrm>
            <a:off x="304800" y="52578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Tvo</a:t>
            </a:r>
            <a:r>
              <a:rPr lang="cs-CZ" sz="2000" dirty="0"/>
              <a:t>ří komplexy s ionty alkalických prvků</a:t>
            </a:r>
          </a:p>
        </p:txBody>
      </p:sp>
    </p:spTree>
    <p:extLst>
      <p:ext uri="{BB962C8B-B14F-4D97-AF65-F5344CB8AC3E}">
        <p14:creationId xmlns:p14="http://schemas.microsoft.com/office/powerpoint/2010/main" val="299218560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13517</TotalTime>
  <Words>7308</Words>
  <Application>Microsoft Office PowerPoint</Application>
  <PresentationFormat>Předvádění na obrazovce (4:3)</PresentationFormat>
  <Paragraphs>378</Paragraphs>
  <Slides>55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9" baseType="lpstr">
      <vt:lpstr>Arial</vt:lpstr>
      <vt:lpstr>Calibri</vt:lpstr>
      <vt:lpstr>Wingdings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Lithium</vt:lpstr>
      <vt:lpstr>Prezentace aplikace PowerPoint</vt:lpstr>
      <vt:lpstr>Lithium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Lubomir Prokes</dc:creator>
  <cp:lastModifiedBy>Lubomir Prokes</cp:lastModifiedBy>
  <cp:revision>519</cp:revision>
  <dcterms:created xsi:type="dcterms:W3CDTF">2019-02-28T14:01:10Z</dcterms:created>
  <dcterms:modified xsi:type="dcterms:W3CDTF">2022-04-30T14:05:30Z</dcterms:modified>
</cp:coreProperties>
</file>