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510" r:id="rId2"/>
    <p:sldId id="623" r:id="rId3"/>
    <p:sldId id="579" r:id="rId4"/>
    <p:sldId id="636" r:id="rId5"/>
    <p:sldId id="580" r:id="rId6"/>
    <p:sldId id="582" r:id="rId7"/>
    <p:sldId id="592" r:id="rId8"/>
    <p:sldId id="584" r:id="rId9"/>
    <p:sldId id="611" r:id="rId10"/>
    <p:sldId id="593" r:id="rId11"/>
    <p:sldId id="590" r:id="rId12"/>
    <p:sldId id="586" r:id="rId13"/>
    <p:sldId id="591" r:id="rId14"/>
    <p:sldId id="602" r:id="rId15"/>
    <p:sldId id="622" r:id="rId16"/>
    <p:sldId id="595" r:id="rId17"/>
    <p:sldId id="638" r:id="rId18"/>
    <p:sldId id="609" r:id="rId19"/>
    <p:sldId id="588" r:id="rId20"/>
    <p:sldId id="598" r:id="rId21"/>
    <p:sldId id="616" r:id="rId22"/>
    <p:sldId id="403" r:id="rId23"/>
    <p:sldId id="655" r:id="rId24"/>
    <p:sldId id="405" r:id="rId25"/>
    <p:sldId id="406" r:id="rId26"/>
    <p:sldId id="408" r:id="rId27"/>
    <p:sldId id="656" r:id="rId28"/>
    <p:sldId id="410" r:id="rId29"/>
    <p:sldId id="577" r:id="rId30"/>
    <p:sldId id="617" r:id="rId31"/>
    <p:sldId id="572" r:id="rId32"/>
    <p:sldId id="576" r:id="rId33"/>
    <p:sldId id="619" r:id="rId34"/>
    <p:sldId id="618" r:id="rId35"/>
    <p:sldId id="612" r:id="rId36"/>
    <p:sldId id="621" r:id="rId37"/>
    <p:sldId id="657" r:id="rId38"/>
    <p:sldId id="640" r:id="rId39"/>
    <p:sldId id="641" r:id="rId40"/>
    <p:sldId id="658" r:id="rId41"/>
    <p:sldId id="659" r:id="rId42"/>
    <p:sldId id="639" r:id="rId43"/>
    <p:sldId id="424" r:id="rId44"/>
    <p:sldId id="637" r:id="rId45"/>
    <p:sldId id="660" r:id="rId46"/>
    <p:sldId id="661" r:id="rId47"/>
    <p:sldId id="427" r:id="rId48"/>
    <p:sldId id="428" r:id="rId49"/>
    <p:sldId id="429" r:id="rId50"/>
    <p:sldId id="662" r:id="rId51"/>
    <p:sldId id="432" r:id="rId52"/>
    <p:sldId id="433" r:id="rId53"/>
    <p:sldId id="66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7DF4E-4762-465D-BBB8-E8C246D95271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31851-BC2A-4C71-AA9D-2C525C503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1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F989-5F7E-4FBA-A8FC-F457F74E63BF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F0EF-D3D6-48F3-98FB-30A241AD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0350" y="2057400"/>
            <a:ext cx="3543300" cy="1143000"/>
          </a:xfrm>
        </p:spPr>
        <p:txBody>
          <a:bodyPr/>
          <a:lstStyle/>
          <a:p>
            <a:pPr eaLnBrk="1" hangingPunct="1"/>
            <a:r>
              <a:rPr lang="cs-CZ" altLang="en-US" b="1" dirty="0">
                <a:latin typeface="Times New Roman" pitchFamily="18" charset="0"/>
              </a:rPr>
              <a:t>Halogeny</a:t>
            </a:r>
          </a:p>
        </p:txBody>
      </p:sp>
    </p:spTree>
    <p:extLst>
      <p:ext uri="{BB962C8B-B14F-4D97-AF65-F5344CB8AC3E}">
        <p14:creationId xmlns:p14="http://schemas.microsoft.com/office/powerpoint/2010/main" val="30047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3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Průměrný obsah fluoru v zemské kůře je 0,0585 %. V přírodě se elementární fluor jako prvek, díky své značné reaktivitě, nevyskytuje.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Ojedinělý výskyt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přírodního elementárního fluoru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znám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antozonitu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(páchnoucí fluorit) z dolu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Wölsendorf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Bavorsku (e zdejším radioaktivním fluoritu byly zjištěny až 200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velké bubliny fluoru („smradlavý kazivec“). Elementární fluor se uvolňuje z fluoridu vápenatého působením beta záření, jehož zdrojem je uran přítomný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antozonitu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Nejdůležitějšími užitkovými nerosty fluoru jsou minerály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fluorit (kazivec)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fluoroapatit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F(PO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kryolit Na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[AlF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Ze všech nerostů mají nejvyšší obsah fluoru minerál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griceit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(73,24 % F),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barberit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)BF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(72,5 % F)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ferucit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NaBF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(69,2% F). Celkem bylo popsáno přes 440 nerostů s obsahem fluoru.</a:t>
            </a:r>
          </a:p>
        </p:txBody>
      </p:sp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3" y="2438401"/>
            <a:ext cx="3089021" cy="196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9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42901"/>
            <a:ext cx="8839200" cy="560705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Příprava fluoru: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1) IF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(tepelný rozklad)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2) Tavná elektrolýza směsi fluoridů alkalických kovů</a:t>
            </a: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Výroba: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Tavnou elektrolýzou (T 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250-300 °C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hydrogenfluoridu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draselného  KF.2HF - přibližné složení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Elektrolýza probíhá při teplotě 250-300°C v elektrolyzérech vyrobených ze slitin niklu.</a:t>
            </a:r>
            <a:endParaRPr lang="cs-CZ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8600" y="4683858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Přímé využití nachází fluor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okysličovadlo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raketových motorech a 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fluorační činidlo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organické syntéze (výrobu teflonu a dalších syntetických organických polymerů).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Krátkodobý pozitronový radionuklid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cs-CZ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 = 110 min.)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požívá v emisní tomografii.</a:t>
            </a:r>
          </a:p>
        </p:txBody>
      </p:sp>
    </p:spTree>
    <p:extLst>
      <p:ext uri="{BB962C8B-B14F-4D97-AF65-F5344CB8AC3E}">
        <p14:creationId xmlns:p14="http://schemas.microsoft.com/office/powerpoint/2010/main" val="344840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Chlor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8872" y="1266828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žlutozelený plyn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charakteristického zápachu. Má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otop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 a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Stejně jako ostatní halogeny, je i chlor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mimořádně chemicky reaktivní prvek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Reaktivita chloru je ale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ve srovnání s fluorem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poněkud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nižší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Chlor reaguje s většinou prvku přímo, sloučeniny chloru s uhlíkem, kyslíkem a dusíkem lze připravit nepřímo.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6972" y="3911984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Průměrný obsah chloru v zemské kůře je 0,2 %.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 přírodě se volný chlor nevyskytuje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ve velkém množství se chlor nachází zejména v chloridech alkalických kovů. Celkem bylo popsáno více než 300 nerostů s obsahem chloru.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Chlorid sodný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halit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kamenná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hlavní složkou solí obsažených v mořské vodě. Další minerály: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sylvín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karnalit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KMgCl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.6H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nebo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kainit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KMgClSO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.3H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54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1"/>
            <a:ext cx="8534400" cy="6286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Příprava: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oxidací chlorovodíku: </a:t>
            </a: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Ca(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+ 4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CaCl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16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KMnO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MnCl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+ 8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4HCl + 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MnCl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Výroba: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vedlejší produkt při výrobě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elektrolýzou vodného roztoku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Katoda (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): 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+ 2 e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OH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Anoda (C):  2 Cl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- 2 e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katalytická oxidace chlorovodíku (různé postupy)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4HCl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2Cl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>
              <a:buNone/>
            </a:pP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Použití</a:t>
            </a:r>
          </a:p>
          <a:p>
            <a:pPr marL="0" indent="0">
              <a:buNone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chlorační činidlo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 výrobě velké řady anorganických i organických sloučenin,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bělidlo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výroba bromu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sterilizace pitné vody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802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91831" y="685802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Mechanismus sterilizace vody pomocí chloru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K ničení choroboplodných zárodků v chlorované vodě nedochází přímým působením chloru, ale vlivem volného kyslíku, který vzniká rozkladem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kyseliny chlorné 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vzniklé rozpouštěním chloru ve vodě. 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2286000"/>
            <a:ext cx="553639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0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304" y="345425"/>
            <a:ext cx="5717521" cy="504824"/>
          </a:xfrm>
        </p:spPr>
        <p:txBody>
          <a:bodyPr>
            <a:normAutofit/>
          </a:bodyPr>
          <a:lstStyle/>
          <a:p>
            <a:r>
              <a:rPr lang="cs-CZ" sz="2800" b="1" dirty="0"/>
              <a:t>Válečné použití chloru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05" y="1195718"/>
            <a:ext cx="58954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Poprvé byl použit německou armádou v roce 1915 - na západní frontě v bitvě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Ypres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na východní frontě při obléhání pevnosti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Osowiec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Chlor je těžší než vzduch, drží se v zákopech.</a:t>
            </a:r>
          </a:p>
          <a:p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Chlor reaguje s vlhkostí obsaženou ve sliznicích za vzniku kyseliny chlorovodíkové, která poškozuje zejména oči a plicní tkáň.</a:t>
            </a:r>
          </a:p>
        </p:txBody>
      </p:sp>
      <p:pic>
        <p:nvPicPr>
          <p:cNvPr id="116740" name="Picture 4" descr="On 22 April 1915 the Germans released 168 tons of chlorine gas over a four mile front, in the first gas attack of the war, killing many of the French Zouave infantry in Second Battle of Ypres, Belgi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31" y="4962524"/>
            <a:ext cx="3001608" cy="18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German battery of chlorine gas canisters being prepared ...">
            <a:extLst>
              <a:ext uri="{FF2B5EF4-FFF2-40B4-BE49-F238E27FC236}">
                <a16:creationId xmlns:a16="http://schemas.microsoft.com/office/drawing/2014/main" id="{0CF2A6CB-31E7-489D-9F74-2284704A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88" y="171452"/>
            <a:ext cx="2871171" cy="25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ison Gas - Comparing the Seven Deadliest Chemical ...">
            <a:extLst>
              <a:ext uri="{FF2B5EF4-FFF2-40B4-BE49-F238E27FC236}">
                <a16:creationId xmlns:a16="http://schemas.microsoft.com/office/drawing/2014/main" id="{FA311236-29E6-4CB5-86D1-A23533E4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31" y="2819400"/>
            <a:ext cx="2885228" cy="20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ring WW1, 7000 Germans laid siege to Osowiec fortress in ...">
            <a:extLst>
              <a:ext uri="{FF2B5EF4-FFF2-40B4-BE49-F238E27FC236}">
                <a16:creationId xmlns:a16="http://schemas.microsoft.com/office/drawing/2014/main" id="{D17035D9-52B3-47B1-A415-93872DC2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4415787"/>
            <a:ext cx="3848101" cy="23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s attack | Simon Jones Historian">
            <a:extLst>
              <a:ext uri="{FF2B5EF4-FFF2-40B4-BE49-F238E27FC236}">
                <a16:creationId xmlns:a16="http://schemas.microsoft.com/office/drawing/2014/main" id="{2E5C7659-F81B-49F3-9649-C2DFF125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15" y="4337348"/>
            <a:ext cx="1959575" cy="23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1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2996325"/>
            <a:ext cx="8686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volný brom nevyskytuje, je obsažen v řadě sloučenin,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vetšinou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jako doprovod chloru. Obsah bromu v zemské kůře je 2,4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Nejdůležitějším minerálem bromu je 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bromkarnalit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KBr.MgBr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oxidací bromidů v kyselém prostředí: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2KBr + 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MnSO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90000"/>
              </a:lnSpc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 mate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louh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karnalitu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okyselení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zvýš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teploty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2KBr +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+ 2KCl</a:t>
            </a:r>
            <a:endParaRPr lang="en-GB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B0EF003-BEB6-4C41-AC04-8243B0B63316}"/>
              </a:ext>
            </a:extLst>
          </p:cNvPr>
          <p:cNvSpPr/>
          <p:nvPr/>
        </p:nvSpPr>
        <p:spPr>
          <a:xfrm>
            <a:off x="157264" y="1040100"/>
            <a:ext cx="8829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červenohnědá kapalina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nepříjemného zápachu. Přírodní brom je směsí dvou stabilních izotopů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 a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Br, uměle bylo připraveno dalších 24 radioaktivních izotopů s nukleonovými čísly 68 až 94.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Brom ochotně reaguje s celou řadou prvků, svými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chemickými vlastnostmi se značně podobá chloru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1A9A280-08AF-46B3-90CE-D481788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</a:p>
        </p:txBody>
      </p:sp>
    </p:spTree>
    <p:extLst>
      <p:ext uri="{BB962C8B-B14F-4D97-AF65-F5344CB8AC3E}">
        <p14:creationId xmlns:p14="http://schemas.microsoft.com/office/powerpoint/2010/main" val="305831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Jod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9689" y="1143001"/>
            <a:ext cx="8763000" cy="28180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1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/>
            <a:r>
              <a:rPr lang="cs-CZ" altLang="cs-CZ" sz="2000" dirty="0">
                <a:solidFill>
                  <a:srgbClr val="222222"/>
                </a:solidFill>
              </a:rPr>
              <a:t>Elementární jod je tmavě fialová až černá látka, která za atmosférického tlaku přechází přímo do plynné fáze, </a:t>
            </a:r>
            <a:r>
              <a:rPr lang="cs-CZ" altLang="cs-CZ" sz="2000" dirty="0">
                <a:solidFill>
                  <a:srgbClr val="0B0080"/>
                </a:solidFill>
              </a:rPr>
              <a:t>sublimuje</a:t>
            </a:r>
            <a:r>
              <a:rPr lang="cs-CZ" altLang="cs-CZ" sz="2000" dirty="0">
                <a:solidFill>
                  <a:srgbClr val="222222"/>
                </a:solidFill>
              </a:rPr>
              <a:t>. Jeho páry mají fialovou barvu a charakteristický dráždivý zápach. Ve vodě se rozpouští velmi slabě, lépe je rozpustný v </a:t>
            </a:r>
            <a:r>
              <a:rPr lang="cs-CZ" altLang="cs-CZ" sz="2000" dirty="0" err="1">
                <a:solidFill>
                  <a:srgbClr val="0B0080"/>
                </a:solidFill>
              </a:rPr>
              <a:t>ethanolu</a:t>
            </a:r>
            <a:r>
              <a:rPr lang="cs-CZ" altLang="cs-CZ" sz="2000" dirty="0">
                <a:solidFill>
                  <a:srgbClr val="0B0080"/>
                </a:solidFill>
              </a:rPr>
              <a:t> </a:t>
            </a:r>
            <a:r>
              <a:rPr lang="cs-CZ" altLang="cs-CZ" sz="2000" dirty="0">
                <a:solidFill>
                  <a:srgbClr val="222222"/>
                </a:solidFill>
              </a:rPr>
              <a:t>nebo nepolárních rozpouštědlech jako </a:t>
            </a:r>
            <a:r>
              <a:rPr lang="cs-CZ" altLang="cs-CZ" sz="2000" dirty="0">
                <a:solidFill>
                  <a:srgbClr val="0B0080"/>
                </a:solidFill>
              </a:rPr>
              <a:t>sirouhlík</a:t>
            </a:r>
            <a:r>
              <a:rPr lang="cs-CZ" altLang="cs-CZ" sz="2000" dirty="0">
                <a:solidFill>
                  <a:srgbClr val="222222"/>
                </a:solidFill>
              </a:rPr>
              <a:t> (CS</a:t>
            </a:r>
            <a:r>
              <a:rPr lang="cs-CZ" altLang="cs-CZ" sz="2000" baseline="-30000" dirty="0">
                <a:solidFill>
                  <a:srgbClr val="222222"/>
                </a:solidFill>
              </a:rPr>
              <a:t>2</a:t>
            </a:r>
            <a:r>
              <a:rPr lang="cs-CZ" altLang="cs-CZ" sz="2000" dirty="0">
                <a:solidFill>
                  <a:srgbClr val="222222"/>
                </a:solidFill>
              </a:rPr>
              <a:t>), </a:t>
            </a:r>
            <a:r>
              <a:rPr lang="cs-CZ" altLang="cs-CZ" sz="2000" dirty="0" err="1">
                <a:solidFill>
                  <a:srgbClr val="0B0080"/>
                </a:solidFill>
              </a:rPr>
              <a:t>tetrachlormethan</a:t>
            </a:r>
            <a:r>
              <a:rPr lang="cs-CZ" altLang="cs-CZ" sz="2000" dirty="0">
                <a:solidFill>
                  <a:srgbClr val="0B0080"/>
                </a:solidFill>
              </a:rPr>
              <a:t> </a:t>
            </a:r>
            <a:r>
              <a:rPr lang="cs-CZ" altLang="cs-CZ" sz="2000" dirty="0">
                <a:solidFill>
                  <a:srgbClr val="222222"/>
                </a:solidFill>
              </a:rPr>
              <a:t>(CCl</a:t>
            </a:r>
            <a:r>
              <a:rPr lang="cs-CZ" altLang="cs-CZ" sz="2000" baseline="-30000" dirty="0">
                <a:solidFill>
                  <a:srgbClr val="222222"/>
                </a:solidFill>
              </a:rPr>
              <a:t>4</a:t>
            </a:r>
            <a:r>
              <a:rPr lang="cs-CZ" altLang="cs-CZ" sz="2000" dirty="0">
                <a:solidFill>
                  <a:srgbClr val="222222"/>
                </a:solidFill>
              </a:rPr>
              <a:t>) nebo </a:t>
            </a:r>
            <a:r>
              <a:rPr lang="cs-CZ" altLang="cs-CZ" sz="2000" dirty="0">
                <a:solidFill>
                  <a:srgbClr val="0B0080"/>
                </a:solidFill>
              </a:rPr>
              <a:t>benzen</a:t>
            </a:r>
            <a:r>
              <a:rPr lang="cs-CZ" altLang="cs-CZ" sz="2000" dirty="0">
                <a:solidFill>
                  <a:srgbClr val="222222"/>
                </a:solidFill>
              </a:rPr>
              <a:t>(C</a:t>
            </a:r>
            <a:r>
              <a:rPr lang="cs-CZ" altLang="cs-CZ" sz="2000" baseline="-30000" dirty="0">
                <a:solidFill>
                  <a:srgbClr val="222222"/>
                </a:solidFill>
              </a:rPr>
              <a:t>6</a:t>
            </a:r>
            <a:r>
              <a:rPr lang="cs-CZ" altLang="cs-CZ" sz="2000" dirty="0">
                <a:solidFill>
                  <a:srgbClr val="222222"/>
                </a:solidFill>
              </a:rPr>
              <a:t>H</a:t>
            </a:r>
            <a:r>
              <a:rPr lang="cs-CZ" altLang="cs-CZ" sz="2000" baseline="-30000" dirty="0">
                <a:solidFill>
                  <a:srgbClr val="222222"/>
                </a:solidFill>
              </a:rPr>
              <a:t>6</a:t>
            </a:r>
            <a:r>
              <a:rPr lang="cs-CZ" altLang="cs-CZ" sz="2000" dirty="0">
                <a:solidFill>
                  <a:srgbClr val="222222"/>
                </a:solidFill>
              </a:rPr>
              <a:t>). Je rozpustný ve vodném roztoku </a:t>
            </a:r>
            <a:r>
              <a:rPr lang="cs-CZ" altLang="cs-CZ" sz="2000" dirty="0">
                <a:solidFill>
                  <a:srgbClr val="0B0080"/>
                </a:solidFill>
              </a:rPr>
              <a:t>jodidu draselného</a:t>
            </a:r>
            <a:r>
              <a:rPr lang="cs-CZ" altLang="cs-CZ" sz="2000" dirty="0">
                <a:solidFill>
                  <a:srgbClr val="222222"/>
                </a:solidFill>
              </a:rPr>
              <a:t>, s kterým tvoří </a:t>
            </a:r>
            <a:r>
              <a:rPr lang="cs-CZ" altLang="cs-CZ" sz="2000" dirty="0" err="1">
                <a:solidFill>
                  <a:srgbClr val="222222"/>
                </a:solidFill>
              </a:rPr>
              <a:t>trijodidový</a:t>
            </a:r>
            <a:r>
              <a:rPr lang="cs-CZ" altLang="cs-CZ" sz="2000" dirty="0">
                <a:solidFill>
                  <a:srgbClr val="222222"/>
                </a:solidFill>
              </a:rPr>
              <a:t> anion, tohoto se využívá v jodometrických titracích.</a:t>
            </a:r>
            <a:endParaRPr lang="cs-CZ" altLang="cs-CZ" sz="2000" dirty="0"/>
          </a:p>
          <a:p>
            <a:pPr lvl="1" indent="-457189" algn="just" eaLnBrk="0" hangingPunct="0"/>
            <a:r>
              <a:rPr lang="cs-CZ" altLang="cs-CZ" sz="2000" dirty="0">
                <a:solidFill>
                  <a:srgbClr val="222222"/>
                </a:solidFill>
              </a:rPr>
              <a:t>KI + I</a:t>
            </a:r>
            <a:r>
              <a:rPr lang="cs-CZ" altLang="cs-CZ" sz="2000" baseline="-30000" dirty="0">
                <a:solidFill>
                  <a:srgbClr val="222222"/>
                </a:solidFill>
              </a:rPr>
              <a:t>2</a:t>
            </a:r>
            <a:r>
              <a:rPr lang="cs-CZ" altLang="cs-CZ" sz="2000" dirty="0">
                <a:solidFill>
                  <a:srgbClr val="222222"/>
                </a:solidFill>
              </a:rPr>
              <a:t> → KI</a:t>
            </a:r>
            <a:r>
              <a:rPr lang="cs-CZ" altLang="cs-CZ" sz="2000" baseline="-30000" dirty="0">
                <a:solidFill>
                  <a:srgbClr val="222222"/>
                </a:solidFill>
              </a:rPr>
              <a:t>3</a:t>
            </a:r>
            <a:endParaRPr lang="cs-CZ" altLang="cs-CZ" sz="2000" dirty="0">
              <a:solidFill>
                <a:srgbClr val="222222"/>
              </a:solidFill>
            </a:endParaRPr>
          </a:p>
          <a:p>
            <a:pPr algn="just" eaLnBrk="0" hangingPunct="0"/>
            <a:endParaRPr lang="cs-CZ" altLang="cs-CZ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2" y="3581402"/>
            <a:ext cx="3052763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Ã½sledek obrÃ¡zku pro iodine crystal structure wa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938999"/>
            <a:ext cx="2743200" cy="16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VÃ½sledek obrÃ¡zku pro triiodide lewis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3" y="3604099"/>
            <a:ext cx="2285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17772" y="3751771"/>
            <a:ext cx="2172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žlutý až tmavohnědý "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Lugolův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roztok"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DCAB96B-B865-4086-9279-CA6745EB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5" y="4946901"/>
            <a:ext cx="1362075" cy="17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5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134871"/>
            <a:ext cx="8915400" cy="125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 nepolárních rozpouštědlech - fialové roztoky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 polárních rozpouštědlech hnědé roztoky, = důsledek solvatace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posun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absorpčního pásu přenosem náboje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4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3276603"/>
            <a:ext cx="2419351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763488" cy="242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3"/>
            <a:ext cx="1600200" cy="15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4041" y="2590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škrobem jod tvoří tmavě modrý k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omplex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200" y="5921514"/>
            <a:ext cx="9003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Přírodní jod je ze 100 % tvořen stabilním izotopem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I, uměle bylo připraveno dalších 33 nestabilních izotopů jodu s hmotnostními čísly od 108 do 141.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F8EC111-E1ED-421E-BA11-4EC1D485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3" y="166744"/>
            <a:ext cx="8229600" cy="7921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Jod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3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78027"/>
            <a:ext cx="8839200" cy="470852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HI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4 HI +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1) z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mate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louh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chilského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ledku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řidáním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2NaIO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+ 2NaHSO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+ 5Na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áste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reaguje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nezreagovaným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2) z popela z mořských chaluh a některých naftových vod obsahujících jodidy. Výroba jodu z jodidů se provádí oxidací jodičnany, chromany nebo oxidem manganičitým v kyselém prostředí: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2NaI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+ 2NaHSO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MnSO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7C1C6D-C851-4C07-8F17-288BA956B7E3}"/>
              </a:ext>
            </a:extLst>
          </p:cNvPr>
          <p:cNvSpPr txBox="1"/>
          <p:nvPr/>
        </p:nvSpPr>
        <p:spPr>
          <a:xfrm>
            <a:off x="257175" y="304800"/>
            <a:ext cx="8734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Jod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méně reaktivní než ostatní halogeny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Snadno reaguje s fosforem, železem a rtutí. S vodíkem reaguje jod neochotně. S kyslíkem se přímo neslučuje, nepřímo lze připravit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oxid jodičný I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jediným známým stabilním oxidem halogenů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84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1214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všechny jsou nekovy, </a:t>
            </a:r>
          </a:p>
          <a:p>
            <a:pPr marL="0" indent="0">
              <a:buNone/>
            </a:pPr>
            <a:endParaRPr lang="cs-CZ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biatomické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molekuly, nízká vazebná energie, </a:t>
            </a: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max. u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naopak nejsnadněji disociuje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3132139" y="2852742"/>
            <a:ext cx="0" cy="19446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3276601" y="2781301"/>
            <a:ext cx="287339" cy="1943100"/>
          </a:xfrm>
          <a:prstGeom prst="downArrow">
            <a:avLst>
              <a:gd name="adj1" fmla="val 50000"/>
              <a:gd name="adj2" fmla="val 1690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Obdélník 2"/>
          <p:cNvSpPr/>
          <p:nvPr/>
        </p:nvSpPr>
        <p:spPr>
          <a:xfrm>
            <a:off x="430936" y="5059731"/>
            <a:ext cx="5737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	- plyn (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zelen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žlutý)</a:t>
            </a: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	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plyn (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ě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zelen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ý)</a:t>
            </a: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	- kapalina (červenohnědé páry)</a:t>
            </a: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	- krystalická sublimující látka  (fialové páry)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659565" y="134942"/>
          <a:ext cx="17986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Photo Editor Photo" r:id="rId3" imgW="2285714" imgH="1714739" progId="MSPhotoEd.3">
                  <p:embed/>
                </p:oleObj>
              </mc:Choice>
              <mc:Fallback>
                <p:oleObj name="Photo Editor Photo" r:id="rId3" imgW="2285714" imgH="1714739" progId="MSPhotoEd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5" y="134942"/>
                        <a:ext cx="179863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6659564" y="1492251"/>
          <a:ext cx="1795463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Photo Editor Photo" r:id="rId5" imgW="9523810" imgH="10266667" progId="MSPhotoEd.3">
                  <p:embed/>
                </p:oleObj>
              </mc:Choice>
              <mc:Fallback>
                <p:oleObj name="Photo Editor Photo" r:id="rId5" imgW="9523810" imgH="10266667" progId="MSPhotoEd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4" y="1492251"/>
                        <a:ext cx="1795463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6659566" y="3284541"/>
          <a:ext cx="18002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Photo Editor Photo" r:id="rId7" imgW="1628571" imgH="1980952" progId="MSPhotoEd.3">
                  <p:embed/>
                </p:oleObj>
              </mc:Choice>
              <mc:Fallback>
                <p:oleObj name="Photo Editor Photo" r:id="rId7" imgW="1628571" imgH="1980952" progId="MSPhotoEd.3">
                  <p:embed/>
                  <p:pic>
                    <p:nvPicPr>
                      <p:cNvPr id="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6" y="3284541"/>
                        <a:ext cx="18002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6659565" y="5229226"/>
          <a:ext cx="1798637" cy="158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Photo Editor Photo" r:id="rId9" imgW="3428571" imgH="3428571" progId="MSPhotoEd.3">
                  <p:embed/>
                </p:oleObj>
              </mc:Choice>
              <mc:Fallback>
                <p:oleObj name="Photo Editor Photo" r:id="rId9" imgW="3428571" imgH="3428571" progId="MSPhotoEd.3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5" y="5229226"/>
                        <a:ext cx="1798637" cy="1582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494713" y="595315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en-US" baseline="0">
                <a:sym typeface="Symbol" pitchFamily="18" charset="2"/>
              </a:rPr>
              <a:t>F</a:t>
            </a:r>
            <a:r>
              <a:rPr lang="cs-CZ" altLang="en-US" baseline="-25000">
                <a:sym typeface="Symbol" pitchFamily="18" charset="2"/>
              </a:rPr>
              <a:t>2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8494714" y="2108202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aseline="0">
                <a:sym typeface="Symbol" pitchFamily="18" charset="2"/>
              </a:rPr>
              <a:t>Cl</a:t>
            </a:r>
            <a:r>
              <a:rPr lang="cs-CZ" altLang="en-US" baseline="-25000">
                <a:sym typeface="Symbol" pitchFamily="18" charset="2"/>
              </a:rPr>
              <a:t>2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494715" y="3932241"/>
            <a:ext cx="595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aseline="0">
                <a:sym typeface="Symbol" pitchFamily="18" charset="2"/>
              </a:rPr>
              <a:t>Br</a:t>
            </a:r>
            <a:r>
              <a:rPr lang="cs-CZ" altLang="en-US" baseline="-25000">
                <a:sym typeface="Symbol" pitchFamily="18" charset="2"/>
              </a:rPr>
              <a:t>2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8494713" y="5875341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aseline="0">
                <a:sym typeface="Symbol" pitchFamily="18" charset="2"/>
              </a:rPr>
              <a:t>I</a:t>
            </a:r>
            <a:r>
              <a:rPr lang="cs-CZ" altLang="en-US" baseline="-25000">
                <a:sym typeface="Symbol" pitchFamily="18" charset="2"/>
              </a:rPr>
              <a:t>2</a:t>
            </a:r>
          </a:p>
        </p:txBody>
      </p:sp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" y="2304374"/>
            <a:ext cx="4774351" cy="24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0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thyroxin iodine">
            <a:extLst>
              <a:ext uri="{FF2B5EF4-FFF2-40B4-BE49-F238E27FC236}">
                <a16:creationId xmlns:a16="http://schemas.microsoft.com/office/drawing/2014/main" id="{57977C2A-DBA7-49BE-B923-1281C837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12953"/>
            <a:ext cx="2192753" cy="19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" y="1490008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Největší využití nalézá jod a jeho sloučeniny v lékařství jako desinfekce a zejména jako laboratorní činidlo pro celou řadu analytických metod (oxidimetrie, jodometrie).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nukleární medicíně má klíčový význam pro diagnostiku a terapii onemocnění štítné žlázy radiojód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cs-CZ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 = 8 dní)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8AB4C2B-E8BC-47C5-A803-71FECF7C9E38}"/>
              </a:ext>
            </a:extLst>
          </p:cNvPr>
          <p:cNvSpPr/>
          <p:nvPr/>
        </p:nvSpPr>
        <p:spPr>
          <a:xfrm>
            <a:off x="114300" y="257175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Jod se v přírodě vyskytuje pouze ve sloučeninách,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elementární jod se v přírodě nenalézá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Průměrný obsah jodu v zemské kůře je 0,045 %.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Zdrojem jodu je chilský ledek, ve kterém je jod přítomen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jako jodičnan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A6AB35B-AD96-495C-94EA-2DB5E150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29498"/>
            <a:ext cx="8229600" cy="639763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Endemická struma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065338-58E4-4E2F-8068-3614BCF9BF61}"/>
              </a:ext>
            </a:extLst>
          </p:cNvPr>
          <p:cNvSpPr txBox="1"/>
          <p:nvPr/>
        </p:nvSpPr>
        <p:spPr>
          <a:xfrm>
            <a:off x="190500" y="374094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Zvětšení štítné žlázy  důsledku  nedostatku jódu. Onemocnění bylo výrazně častější ve vnitrozemských oblastech oproti oblastem přímořským, kde potřeba jódu byla saturována díky jídelníčku bohatému na mořské ryby; tuto příčinu se podařilo odstranit obohacováním potravinářské soli jódem.</a:t>
            </a:r>
          </a:p>
        </p:txBody>
      </p:sp>
      <p:pic>
        <p:nvPicPr>
          <p:cNvPr id="8" name="Picture 4" descr="VÃ½sledek obrÃ¡zku pro struma">
            <a:extLst>
              <a:ext uri="{FF2B5EF4-FFF2-40B4-BE49-F238E27FC236}">
                <a16:creationId xmlns:a16="http://schemas.microsoft.com/office/drawing/2014/main" id="{A2210B86-A08C-49C4-9DEF-B81E59D7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652061"/>
            <a:ext cx="1743075" cy="20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ruma : cos'è, quali sono le cause e quali sono i sintomi">
            <a:extLst>
              <a:ext uri="{FF2B5EF4-FFF2-40B4-BE49-F238E27FC236}">
                <a16:creationId xmlns:a16="http://schemas.microsoft.com/office/drawing/2014/main" id="{60D0794F-FF1B-4CB9-A7AF-B32AECE2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082968"/>
            <a:ext cx="2895600" cy="162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7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060" y="249359"/>
            <a:ext cx="8229600" cy="685800"/>
          </a:xfrm>
        </p:spPr>
        <p:txBody>
          <a:bodyPr>
            <a:normAutofit/>
          </a:bodyPr>
          <a:lstStyle/>
          <a:p>
            <a:r>
              <a:rPr lang="cs-CZ" sz="3200" b="1" dirty="0"/>
              <a:t>Astat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2957" y="1066800"/>
            <a:ext cx="8915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černá, tuhá látka, vzhledem i chováním podobná jodu. Zahříváním přechází na tmavě fialové páry.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Astat nemá žádný stabilní izotop a v přírodě se vyskytuje jen v naprosto nepatrných množstvích jako člen některé z uranových, popř. thoriové rozpadové řady. Je známo cca 30 izotopů astatu, z nichž nejstabilnější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 má poločas rozpadu 8,3 hodiny.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Sloučeniny se velmi rychle rozpadají vlivem radioaktivity: 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Astatidy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As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astatid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sodný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hořečnatý MgAt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astatovodík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Silnými oxidačními činidly lze připravit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astatnany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AtO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astatitany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astatičnany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AtO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ostatnímy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halogeny tvoří fluorid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astatný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chlorid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astatný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jodid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astatný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2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3200" b="1" dirty="0">
                <a:latin typeface="+mn-lt"/>
              </a:rPr>
              <a:t>Sloučeniny halogenů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en-US" sz="2400" b="1" dirty="0"/>
              <a:t>Halogenvodíky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400" dirty="0"/>
              <a:t>	HF, </a:t>
            </a:r>
            <a:r>
              <a:rPr lang="cs-CZ" altLang="en-US" sz="2400" dirty="0" err="1"/>
              <a:t>HCl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HBr</a:t>
            </a:r>
            <a:r>
              <a:rPr lang="cs-CZ" altLang="en-US" sz="2400" dirty="0"/>
              <a:t>, HI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400" dirty="0"/>
              <a:t>snadno zkapalnitelné, fyziologicky dráždivé, leptající, jedovaté plyny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400" dirty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/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/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/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/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/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cs-CZ" altLang="en-US" sz="2400" dirty="0"/>
              <a:t>snadno se </a:t>
            </a:r>
            <a:r>
              <a:rPr lang="cs-CZ" altLang="en-US" sz="2400" u="sng" dirty="0"/>
              <a:t>rozpouštějí v H</a:t>
            </a:r>
            <a:r>
              <a:rPr lang="cs-CZ" altLang="en-US" sz="2400" u="sng" baseline="-25000" dirty="0"/>
              <a:t>2</a:t>
            </a:r>
            <a:r>
              <a:rPr lang="cs-CZ" altLang="en-US" sz="2400" u="sng" dirty="0"/>
              <a:t>O na roztoky </a:t>
            </a:r>
            <a:r>
              <a:rPr lang="cs-CZ" altLang="en-US" sz="2400" u="sng" dirty="0" err="1"/>
              <a:t>halogenvodíkových</a:t>
            </a:r>
            <a:r>
              <a:rPr lang="cs-CZ" altLang="en-US" sz="2400" u="sng" dirty="0"/>
              <a:t> kyselin</a:t>
            </a:r>
          </a:p>
        </p:txBody>
      </p:sp>
      <p:pic>
        <p:nvPicPr>
          <p:cNvPr id="78850" name="Picture 2" descr="VÃ½sledek obrÃ¡zku pro boiling points hydrogen ha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09" y="2867025"/>
            <a:ext cx="617416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ydrogen halide - Wikipedia">
            <a:extLst>
              <a:ext uri="{FF2B5EF4-FFF2-40B4-BE49-F238E27FC236}">
                <a16:creationId xmlns:a16="http://schemas.microsoft.com/office/drawing/2014/main" id="{EDAEF8B7-C62B-4A7F-A1B3-12230993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5" y="4092383"/>
            <a:ext cx="3851496" cy="25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41E8FE6-2EE0-41F2-AC82-CA886B31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6" y="193477"/>
            <a:ext cx="4823812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C1675016-2626-4B9B-8841-B5132A5331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D9C2FD5B-C476-413C-852C-B0D13EF9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4" y="2678851"/>
            <a:ext cx="2837605" cy="10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5C5CCED-AD0C-41C7-ACD0-81FB537A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94" y="193124"/>
            <a:ext cx="28289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3151C52-3DB5-4C05-B99D-7B8C8788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18" y="2795120"/>
            <a:ext cx="3343276" cy="83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13CB3552-74D2-49B0-8632-0D02DDA4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01" y="4440838"/>
            <a:ext cx="4223737" cy="9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4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9154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Příprava halogenvodíků</a:t>
            </a:r>
          </a:p>
          <a:p>
            <a:pPr marL="0" indent="0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2HF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2F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4HF +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CaF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CaSO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+ 2HF </a:t>
            </a:r>
          </a:p>
          <a:p>
            <a:pPr marL="0" indent="0"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>
              <a:buNone/>
            </a:pPr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HCl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NaCl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NaHSO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(vytěsněním z chloridům méně těkavou kyselinou)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2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(akt. uhlí, T= 140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- nutná značná opatrnost, třaskavá chlorová směs, vybuchuje po ohřevu či UV světlem v důsledku řetěz. reakce: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energie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2 Cl</a:t>
            </a: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	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Cl</a:t>
            </a: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	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</a:t>
            </a: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Cl</a:t>
            </a: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670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381000"/>
            <a:ext cx="8915400" cy="6096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Rozkladem některých kovalentních chloridů vod. parou: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PCl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POCl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+ 2HCl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POCl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+ 3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+ 3HCl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Reakcí chloru s vod. parou na rozžhaveném koksu: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2Cl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+ C  CO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+ 4HCl    (T= 550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Chlorací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org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sloučenin: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CH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CCl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+ 4HCl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</a:p>
          <a:p>
            <a:pPr marL="0" indent="0">
              <a:buNone/>
            </a:pPr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Hydrolýza kovalentních bromidů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PBr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+ 3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HBr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PBr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+ 5HBr</a:t>
            </a:r>
          </a:p>
          <a:p>
            <a:pPr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Vytěsněním z bromidů méně těkavou kyselinou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NaBr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NaH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314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3"/>
            <a:ext cx="8915400" cy="6476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Oxidací kovalentních hydridů bromem ve vod. roztoku: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S.aq + 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S + 2HBr.aq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Bromací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sloučenin: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CH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CBr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+ 4HBr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HI:</a:t>
            </a:r>
          </a:p>
          <a:p>
            <a:pPr algn="just" eaLnBrk="1" hangingPunct="1">
              <a:buFontTx/>
              <a:buChar char="-"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příprava analogicky k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HBr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Např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S.aq +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S + 2HI.aq</a:t>
            </a:r>
          </a:p>
          <a:p>
            <a:pPr algn="just" eaLnBrk="1" hangingPunct="1">
              <a:buFontTx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DF97F91-8445-4FFE-B80E-9AFD09645355}"/>
              </a:ext>
            </a:extLst>
          </p:cNvPr>
          <p:cNvSpPr txBox="1"/>
          <p:nvPr/>
        </p:nvSpPr>
        <p:spPr>
          <a:xfrm>
            <a:off x="152400" y="4412662"/>
            <a:ext cx="86868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cs-CZ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</a:p>
          <a:p>
            <a:pPr algn="just">
              <a:buNone/>
            </a:pPr>
            <a:endParaRPr lang="cs-CZ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HF: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výroba fluor. derivátů, výroba polovodičů, 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freonů,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fluoroplastů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významné nevodné ionizující rozpouštědlo</a:t>
            </a:r>
          </a:p>
          <a:p>
            <a:pPr algn="just">
              <a:buNone/>
            </a:pPr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výroba chlor. derivátů, výroba řady solí, hydrolytické odbourávání bílkovin,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 žaludeční šťávy (0.3- 0.5 %)</a:t>
            </a:r>
          </a:p>
          <a:p>
            <a:pPr algn="just"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s-CZ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cs-CZ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HI: </a:t>
            </a: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příprava solí</a:t>
            </a:r>
          </a:p>
        </p:txBody>
      </p:sp>
    </p:spTree>
    <p:extLst>
      <p:ext uri="{BB962C8B-B14F-4D97-AF65-F5344CB8AC3E}">
        <p14:creationId xmlns:p14="http://schemas.microsoft.com/office/powerpoint/2010/main" val="2669318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51E77C-417C-4273-999A-3407DE13F90F}"/>
              </a:ext>
            </a:extLst>
          </p:cNvPr>
          <p:cNvSpPr txBox="1"/>
          <p:nvPr/>
        </p:nvSpPr>
        <p:spPr>
          <a:xfrm>
            <a:off x="238125" y="317317"/>
            <a:ext cx="8686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Halogenvodíkové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kyseliny</a:t>
            </a:r>
          </a:p>
          <a:p>
            <a:pPr algn="just" eaLnBrk="1" hangingPunct="1">
              <a:buFontTx/>
              <a:buNone/>
            </a:pPr>
            <a:endParaRPr lang="cs-CZ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adsorpcí halogenvodíku v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 eaLnBrk="1" hangingPunct="1">
              <a:buFontTx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Obchodní preparáty: 48% HF, 37%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48%HBr, 47%HI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2CE0BB-4A99-430C-9D39-56CF800C74AE}"/>
              </a:ext>
            </a:extLst>
          </p:cNvPr>
          <p:cNvSpPr txBox="1"/>
          <p:nvPr/>
        </p:nvSpPr>
        <p:spPr>
          <a:xfrm>
            <a:off x="228600" y="1511446"/>
            <a:ext cx="86868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odstupňovanou kyselost (vliv velikosti aniontu): HI je nejsilnější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halogenvodíková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kyselina</a:t>
            </a:r>
          </a:p>
          <a:p>
            <a:pPr marL="0" indent="0"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Klesající stálost vazby H-X se u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HI projevuje též v snadném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uvolnění halogenů a jejich redukční působení</a:t>
            </a:r>
          </a:p>
          <a:p>
            <a:pPr marL="0" indent="0"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HI nelze připravit rozkladem alkalických halogenidů např.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vznikající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nebo HI redukuje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2HI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271E2F5-AC27-4FE5-983F-309B699D4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254487"/>
            <a:ext cx="5105400" cy="24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40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848725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Halogenidy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iontové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kovalentní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Iontové halogenidy</a:t>
            </a:r>
          </a:p>
          <a:p>
            <a:pPr marL="0" indent="0" algn="ctr">
              <a:buNone/>
            </a:pPr>
            <a:endParaRPr lang="cs-CZ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halogenidy s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elektropozitiními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prvky, velký rozdíl elektronegativit (např.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málo těkavé, pevné, stálé látky, většinou dobře rozpustné v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O, výjimku tvoří některé fluoridy s vysokými mřížkovými energiemi (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CaF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SrF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BaF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fluoridy lanthanoidů a aktinoidů)</a:t>
            </a:r>
          </a:p>
        </p:txBody>
      </p:sp>
    </p:spTree>
    <p:extLst>
      <p:ext uri="{BB962C8B-B14F-4D97-AF65-F5344CB8AC3E}">
        <p14:creationId xmlns:p14="http://schemas.microsoft.com/office/powerpoint/2010/main" val="265900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868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Kovalentní halogenidy</a:t>
            </a:r>
          </a:p>
          <a:p>
            <a:pPr marL="0" indent="0"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malý rozdíl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tronegativit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Nízkomolekulání</a:t>
            </a: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Halogenidy nekovů a polokovů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- obvykle snadná hydrolýza za vzniku halogenvodíku, oxokyseliny nebo hydroxidu: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SiCl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+ 4H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Si(OH)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+ 4HCl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PBr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POBr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+ 2HBr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POBr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+ 3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HBr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SiF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TeBr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Halogenidy kovů ve vyšších oxidačních stavech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TiCl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SnCl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UF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WF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6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…</a:t>
            </a:r>
          </a:p>
          <a:p>
            <a:pPr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152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38225"/>
            <a:ext cx="8839200" cy="338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en-US" sz="2000" u="sng" dirty="0">
                <a:cs typeface="Arial" panose="020B0604020202020204" pitchFamily="34" charset="0"/>
              </a:rPr>
              <a:t>odstupňování bodů varu </a:t>
            </a:r>
            <a:r>
              <a:rPr lang="cs-CZ" altLang="en-US" sz="2000" dirty="0">
                <a:cs typeface="Arial" panose="020B0604020202020204" pitchFamily="34" charset="0"/>
              </a:rPr>
              <a:t>=  důsledek van der </a:t>
            </a:r>
            <a:r>
              <a:rPr lang="cs-CZ" altLang="en-US" sz="2000" dirty="0" err="1">
                <a:cs typeface="Arial" panose="020B0604020202020204" pitchFamily="34" charset="0"/>
              </a:rPr>
              <a:t>Waalsových</a:t>
            </a:r>
            <a:r>
              <a:rPr lang="cs-CZ" altLang="en-US" sz="2000" dirty="0">
                <a:cs typeface="Arial" panose="020B0604020202020204" pitchFamily="34" charset="0"/>
              </a:rPr>
              <a:t> mezimolekulárních sil </a:t>
            </a: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en-US" sz="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u="sng" dirty="0">
                <a:cs typeface="Arial" panose="020B0604020202020204" pitchFamily="34" charset="0"/>
              </a:rPr>
              <a:t>vysoké hodnoty IE, EA a elektronegativity</a:t>
            </a:r>
            <a:r>
              <a:rPr lang="cs-CZ" altLang="en-US" sz="2000" dirty="0">
                <a:cs typeface="Arial" panose="020B0604020202020204" pitchFamily="34" charset="0"/>
              </a:rPr>
              <a:t> (F</a:t>
            </a:r>
            <a:r>
              <a:rPr lang="cs-CZ" altLang="en-US" sz="2000" baseline="-25000" dirty="0">
                <a:cs typeface="Arial" panose="020B0604020202020204" pitchFamily="34" charset="0"/>
              </a:rPr>
              <a:t>2</a:t>
            </a:r>
            <a:r>
              <a:rPr lang="cs-CZ" altLang="en-US" sz="2000" dirty="0">
                <a:cs typeface="Arial" panose="020B0604020202020204" pitchFamily="34" charset="0"/>
              </a:rPr>
              <a:t> nejvyšší elektronegativita ze všech prvků) </a:t>
            </a:r>
          </a:p>
          <a:p>
            <a:pPr marL="0" indent="0">
              <a:buNone/>
            </a:pPr>
            <a:endParaRPr lang="cs-CZ" altLang="en-US" sz="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u="sng" dirty="0">
                <a:cs typeface="Arial" panose="020B0604020202020204" pitchFamily="34" charset="0"/>
              </a:rPr>
              <a:t>snadná tvorba aniontů</a:t>
            </a:r>
            <a:r>
              <a:rPr lang="cs-CZ" altLang="en-US" sz="2000" dirty="0">
                <a:cs typeface="Arial" panose="020B0604020202020204" pitchFamily="34" charset="0"/>
              </a:rPr>
              <a:t>; zejména s prvky o nízké elektronegativitě přecházejí za uvolnění velkého množství energie do stavu X</a:t>
            </a:r>
            <a:r>
              <a:rPr lang="cs-CZ" altLang="en-US" sz="2000" baseline="30000" dirty="0">
                <a:cs typeface="Arial" panose="020B0604020202020204" pitchFamily="34" charset="0"/>
              </a:rPr>
              <a:t>-</a:t>
            </a:r>
            <a:r>
              <a:rPr lang="cs-CZ" altLang="en-US" sz="2000" dirty="0">
                <a:cs typeface="Arial" panose="020B0604020202020204" pitchFamily="34" charset="0"/>
              </a:rPr>
              <a:t> se stálou konfigurací vzácného plynu </a:t>
            </a: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cs-CZ" altLang="en-US" sz="2000" dirty="0" err="1">
                <a:cs typeface="Arial" panose="020B0604020202020204" pitchFamily="34" charset="0"/>
                <a:sym typeface="Symbol" pitchFamily="18" charset="2"/>
              </a:rPr>
              <a:t>ox</a:t>
            </a: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. číslo –I</a:t>
            </a:r>
          </a:p>
          <a:p>
            <a:pPr marL="0" indent="0">
              <a:buNone/>
            </a:pPr>
            <a:endParaRPr lang="cs-CZ" altLang="en-US" sz="800" dirty="0">
              <a:cs typeface="Arial" panose="020B0604020202020204" pitchFamily="34" charset="0"/>
              <a:sym typeface="Symbol" pitchFamily="18" charset="2"/>
            </a:endParaRPr>
          </a:p>
          <a:p>
            <a:pPr marL="0" indent="0">
              <a:buNone/>
            </a:pPr>
            <a:r>
              <a:rPr lang="cs-CZ" altLang="en-US" sz="2000" u="sng" dirty="0">
                <a:cs typeface="Arial" panose="020B0604020202020204" pitchFamily="34" charset="0"/>
                <a:sym typeface="Symbol" pitchFamily="18" charset="2"/>
              </a:rPr>
              <a:t>lehčí halogen je vždy schopen oxidovat anion těžšího </a:t>
            </a:r>
            <a:r>
              <a:rPr lang="en-US" altLang="en-US" sz="2000" u="sng" dirty="0">
                <a:cs typeface="Arial" panose="020B0604020202020204" pitchFamily="34" charset="0"/>
                <a:sym typeface="Symbol" pitchFamily="18" charset="2"/>
              </a:rPr>
              <a:t>halogen</a:t>
            </a:r>
            <a:r>
              <a:rPr lang="cs-CZ" altLang="en-US" sz="2000" u="sng" dirty="0">
                <a:cs typeface="Arial" panose="020B0604020202020204" pitchFamily="34" charset="0"/>
                <a:sym typeface="Symbol" pitchFamily="18" charset="2"/>
              </a:rPr>
              <a:t>u </a:t>
            </a: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a vylučovat ho z vod</a:t>
            </a:r>
            <a:r>
              <a:rPr lang="en-US" altLang="en-US" sz="2000" dirty="0">
                <a:cs typeface="Arial" panose="020B0604020202020204" pitchFamily="34" charset="0"/>
                <a:sym typeface="Symbol" pitchFamily="18" charset="2"/>
              </a:rPr>
              <a:t>n0ho</a:t>
            </a: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 roztoku v elementární formě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BE19E3-F4A2-4E4C-AFAB-B388490EAD7D}"/>
              </a:ext>
            </a:extLst>
          </p:cNvPr>
          <p:cNvSpPr txBox="1"/>
          <p:nvPr/>
        </p:nvSpPr>
        <p:spPr>
          <a:xfrm>
            <a:off x="247650" y="328910"/>
            <a:ext cx="14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Vlastnosti</a:t>
            </a: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EE91DE-07A3-45EA-87A0-7E07C4E7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4238625"/>
            <a:ext cx="4405143" cy="25431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F90CCF7-B098-4034-AEF5-2CFD9D46E397}"/>
              </a:ext>
            </a:extLst>
          </p:cNvPr>
          <p:cNvSpPr txBox="1"/>
          <p:nvPr/>
        </p:nvSpPr>
        <p:spPr>
          <a:xfrm>
            <a:off x="152400" y="4667250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schopnost </a:t>
            </a:r>
            <a:r>
              <a:rPr lang="cs-CZ" altLang="en-US" sz="2000" u="sng" dirty="0">
                <a:cs typeface="Arial" panose="020B0604020202020204" pitchFamily="34" charset="0"/>
                <a:sym typeface="Symbol" pitchFamily="18" charset="2"/>
              </a:rPr>
              <a:t>vytvářet soli přímo s kovy </a:t>
            </a: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 err="1">
                <a:cs typeface="Arial" panose="020B0604020202020204" pitchFamily="34" charset="0"/>
                <a:sym typeface="Symbol" pitchFamily="18" charset="2"/>
              </a:rPr>
              <a:t>solitvorné</a:t>
            </a:r>
            <a:r>
              <a:rPr lang="cs-CZ" altLang="en-US" sz="2000" dirty="0">
                <a:cs typeface="Arial" panose="020B0604020202020204" pitchFamily="34" charset="0"/>
                <a:sym typeface="Symbol" pitchFamily="18" charset="2"/>
              </a:rPr>
              <a:t> prvky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86A25D-4205-4858-98E5-EE9AC1B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3" y="5622786"/>
            <a:ext cx="3424068" cy="3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2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2"/>
            <a:ext cx="8839200" cy="4881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Halogenidové ionty mohou vystupovat jako ligandy a tvořit komplexy s přechodnými kovy nebo s kovalentními halogenidy: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SiF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[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6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]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2-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buNone/>
            </a:pPr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Vysokomolekulání</a:t>
            </a: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lineáními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rovinnými nebo prostorovými sítěmi kovalentních vazeb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Atomy halogenů mají několik volných elektronových párů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=&gt;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mohou fungovat jako můstkové ligandy.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AlCl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CdCl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CuBr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BiI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</a:p>
        </p:txBody>
      </p:sp>
      <p:pic>
        <p:nvPicPr>
          <p:cNvPr id="59394" name="Picture 2" descr="VÃ½sledek obrÃ¡zku pro polymeric hyd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3"/>
            <a:ext cx="5410200" cy="26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2" descr="VÃ½sledek obrÃ¡zku pro cdc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1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63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304800"/>
            <a:ext cx="8229600" cy="838200"/>
          </a:xfrm>
        </p:spPr>
        <p:txBody>
          <a:bodyPr>
            <a:normAutofit/>
          </a:bodyPr>
          <a:lstStyle/>
          <a:p>
            <a:r>
              <a:rPr lang="cs-CZ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Kovalentní halogenidy uhlíku</a:t>
            </a:r>
            <a:endParaRPr lang="cs-CZ" sz="2800" dirty="0"/>
          </a:p>
        </p:txBody>
      </p:sp>
      <p:sp>
        <p:nvSpPr>
          <p:cNvPr id="5" name="AutoShape 3" descr="{\displaystyle {\ce {CCl3F -&gt;[UV] CCl2F^{.}+ Cl^{.}}}}"/>
          <p:cNvSpPr>
            <a:spLocks noChangeAspect="1" noChangeArrowheads="1"/>
          </p:cNvSpPr>
          <p:nvPr/>
        </p:nvSpPr>
        <p:spPr bwMode="auto">
          <a:xfrm>
            <a:off x="26590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{\displaystyle {\ce {Cl^{.}+ O3 -&gt; O2 + ClO^{.}}}}"/>
          <p:cNvSpPr>
            <a:spLocks noChangeAspect="1" noChangeArrowheads="1"/>
          </p:cNvSpPr>
          <p:nvPr/>
        </p:nvSpPr>
        <p:spPr bwMode="auto">
          <a:xfrm>
            <a:off x="4291013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5" descr="{\displaystyle {\ce {ClO^{.}+O3 -&gt;2O2 + Cl^{.}}}}"/>
          <p:cNvSpPr>
            <a:spLocks noChangeAspect="1" noChangeArrowheads="1"/>
          </p:cNvSpPr>
          <p:nvPr/>
        </p:nvSpPr>
        <p:spPr bwMode="auto">
          <a:xfrm>
            <a:off x="50958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567" name="Picture 7" descr="VÃ½sledek obrÃ¡zku pro fre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3"/>
            <a:ext cx="3007096" cy="309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VÃ½sledek obrÃ¡zku pro tefl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7" y="1407270"/>
            <a:ext cx="3313889" cy="11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953000" y="255708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PTFE (Teflon)</a:t>
            </a:r>
          </a:p>
        </p:txBody>
      </p:sp>
      <p:pic>
        <p:nvPicPr>
          <p:cNvPr id="13" name="Picture 2" descr="VÃ½sledek obrÃ¡zku pro dd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4" y="4908080"/>
            <a:ext cx="1916091" cy="11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Ã½sledek obrÃ¡zku pro h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41" y="4836269"/>
            <a:ext cx="1455737" cy="15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VÃ½sledek obrÃ¡zku pro pv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98" y="3429000"/>
            <a:ext cx="1064419" cy="10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VÃ½sledek obrÃ¡zku pro chlorinated solvents stru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41" y="3048003"/>
            <a:ext cx="3494460" cy="37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0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 descr="VÃ½sledek obrÃ¡zku pro pc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20" y="311028"/>
            <a:ext cx="5894760" cy="43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4" name="Picture 10" descr="https://upload.wikimedia.org/wikipedia/commons/thumb/7/70/Polybrominated_biphenyls.svg/1920px-Polybrominated_biphenyl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995860"/>
            <a:ext cx="3382795" cy="13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20" name="Picture 16" descr="StrukturnÃ­ vzor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19" y="4839511"/>
            <a:ext cx="1752600" cy="17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StrukturnÃ­ vzor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42" y="5181601"/>
            <a:ext cx="952500" cy="8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53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2402" y="381002"/>
            <a:ext cx="88056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Podle chování k vodě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Halogenidy podléhající pouze elektrolytické disociaci (výrazně iontové)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KI, CaCl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Hydrolyzující halogenidy (halogenidy nekovů, polokovů a některých kovů)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AsCl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TiCl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Halogenidy nereagující s vodou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OsF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92162" name="Picture 2" descr="VÃ½sledek obrÃ¡zku pro chlorides perio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3886203"/>
            <a:ext cx="7618941" cy="26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68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" y="30480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uranový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slouží k rozdělení izotopů uranu pro použití v jaderných elektrárnách.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 sodný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 cínatý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SnF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přidávají jako desinfekce do zubních past a slouží k ochraně dřeva před hnilobou.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sírový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využívá k přípravě inertní atmosféry při odlévání hořčíkových slitin, ve směsi s dusíkem nebo argonem slouží k odstraňování vodíku a dalších nežádoucích prvků, které způsobují poréznost hliníku a mědi. 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také používá jako zvukově izolační plyn do dvojitých skel oken.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Hydrofluorid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amonný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používá jako desinfekční činidlo v lihovarnictví a k leptání skla.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 boritý 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používá jako katalyzátor iontových polymerací alkenů,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Fluoridy stříbrnatý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AgF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kobaltitý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CoF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niklitý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NiF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ClF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BrF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fosforečný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siřičitý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důležitá fluorační činidla. </a:t>
            </a:r>
          </a:p>
        </p:txBody>
      </p:sp>
    </p:spTree>
    <p:extLst>
      <p:ext uri="{BB962C8B-B14F-4D97-AF65-F5344CB8AC3E}">
        <p14:creationId xmlns:p14="http://schemas.microsoft.com/office/powerpoint/2010/main" val="442227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895" y="2867025"/>
            <a:ext cx="8672209" cy="213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biogenní ion, vliv na hospodaření organismu s vodou, acidobazickou rovnováhu a osmotický tlak tělních tekutin. Součást izotonických a fyziologických roztoků v medicíně.</a:t>
            </a:r>
          </a:p>
          <a:p>
            <a:pPr marL="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hypotenzivní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sedativní účinky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" y="152401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dusitý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NF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selektivní leptací činidlo při výrobě polovodičů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Jodid dusitý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třaskavina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jododusík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Bromid stříbrný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AgBr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využití ve fotografickém průmyslu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hem/Grp7 - Chubby Revision AS Level">
            <a:extLst>
              <a:ext uri="{FF2B5EF4-FFF2-40B4-BE49-F238E27FC236}">
                <a16:creationId xmlns:a16="http://schemas.microsoft.com/office/drawing/2014/main" id="{E6C28B64-7697-410F-A974-C4148B47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89" y="4785476"/>
            <a:ext cx="5127736" cy="18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81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947" y="257175"/>
            <a:ext cx="5667039" cy="619125"/>
          </a:xfrm>
        </p:spPr>
        <p:txBody>
          <a:bodyPr>
            <a:normAutofit/>
          </a:bodyPr>
          <a:lstStyle/>
          <a:p>
            <a:r>
              <a:rPr lang="cs-CZ" sz="2800" b="1" dirty="0"/>
              <a:t>Fluoridy v zubní pastě</a:t>
            </a:r>
          </a:p>
        </p:txBody>
      </p:sp>
      <p:pic>
        <p:nvPicPr>
          <p:cNvPr id="123906" name="Picture 2" descr="VÃ½sledek obrÃ¡zku pro fluorapatite vs hydroxyapa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17" y="3933876"/>
            <a:ext cx="2852434" cy="27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8" name="Picture 4" descr="VÃ½sledek obrÃ¡zku pro fluorapatite vs hydroxyapat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17" y="371476"/>
            <a:ext cx="2852434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2" descr="VÃ½sledek obrÃ¡zku pro fluoride teeth apat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" y="3933876"/>
            <a:ext cx="552979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3947" y="995363"/>
            <a:ext cx="639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Fluoroapatit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méně rozpustný než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hydoxyapatit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dochází ke zpevňování skloviny.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45D8720-2556-4B47-86DE-29D1D7FB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6" y="1977023"/>
            <a:ext cx="2495550" cy="166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8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Interhalogenové</a:t>
            </a:r>
            <a:r>
              <a:rPr lang="cs-CZ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sloučeniny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skupina sloučenin, které tvoří halogeny mezi sebou</a:t>
            </a:r>
          </a:p>
          <a:p>
            <a:pPr marL="0" indent="0" eaLnBrk="1" hangingPunct="1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zákl. typy: AX, AX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halogen X vždy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elektronegativnější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než 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nejobvyklejší typ AB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stálost sloučenin AB klesá s rozdílem elektronegativit</a:t>
            </a:r>
          </a:p>
        </p:txBody>
      </p:sp>
      <p:pic>
        <p:nvPicPr>
          <p:cNvPr id="93186" name="Picture 2" descr="VÃ½sledek obrÃ¡zku pro interhalo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733192"/>
            <a:ext cx="5533292" cy="26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8F000A7A-1912-44FC-8B04-EBFF65E2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70643"/>
            <a:ext cx="226695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94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ee the source image">
            <a:extLst>
              <a:ext uri="{FF2B5EF4-FFF2-40B4-BE49-F238E27FC236}">
                <a16:creationId xmlns:a16="http://schemas.microsoft.com/office/drawing/2014/main" id="{15D8E928-95C4-42D8-A8DB-5F047B79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02" y="2686050"/>
            <a:ext cx="248270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ee the source image">
            <a:extLst>
              <a:ext uri="{FF2B5EF4-FFF2-40B4-BE49-F238E27FC236}">
                <a16:creationId xmlns:a16="http://schemas.microsoft.com/office/drawing/2014/main" id="{85D1DF0A-8FF8-481F-867F-6CC61DE2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372081"/>
            <a:ext cx="6076950" cy="20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ee the source image">
            <a:extLst>
              <a:ext uri="{FF2B5EF4-FFF2-40B4-BE49-F238E27FC236}">
                <a16:creationId xmlns:a16="http://schemas.microsoft.com/office/drawing/2014/main" id="{FB409448-F36B-473A-8BBF-DC04588D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70073"/>
            <a:ext cx="1900237" cy="16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EB4B6B-89A3-475C-8F79-3CB7D221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194893"/>
            <a:ext cx="5629274" cy="27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12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e the source image">
            <a:extLst>
              <a:ext uri="{FF2B5EF4-FFF2-40B4-BE49-F238E27FC236}">
                <a16:creationId xmlns:a16="http://schemas.microsoft.com/office/drawing/2014/main" id="{66209617-3E29-4F96-B7B4-B7220DA0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6" y="266700"/>
            <a:ext cx="8893067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5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780477C-6605-43BC-B56D-E8F72A36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16" y="1395915"/>
            <a:ext cx="4993834" cy="3150119"/>
          </a:xfrm>
          <a:prstGeom prst="rect">
            <a:avLst/>
          </a:prstGeom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303BF059-14F2-482F-A04E-97972614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5" y="1922872"/>
            <a:ext cx="2552701" cy="1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>
            <a:extLst>
              <a:ext uri="{FF2B5EF4-FFF2-40B4-BE49-F238E27FC236}">
                <a16:creationId xmlns:a16="http://schemas.microsoft.com/office/drawing/2014/main" id="{DDB79759-0392-4259-931F-11A3F255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9" y="4723241"/>
            <a:ext cx="8103601" cy="1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257218-1A51-44EA-AB6C-B5ECF6018CAD}"/>
              </a:ext>
            </a:extLst>
          </p:cNvPr>
          <p:cNvSpPr txBox="1"/>
          <p:nvPr/>
        </p:nvSpPr>
        <p:spPr>
          <a:xfrm>
            <a:off x="285750" y="368117"/>
            <a:ext cx="8572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vysoká reaktivita halogenů (u 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reaktivita tak vysoká, že nereaguje pouze s 3 prvky - He, Ne, Ar)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v přírodě se nenacházejí ve volném stavu, pouze ve sloučeninách</a:t>
            </a:r>
          </a:p>
        </p:txBody>
      </p:sp>
    </p:spTree>
    <p:extLst>
      <p:ext uri="{BB962C8B-B14F-4D97-AF65-F5344CB8AC3E}">
        <p14:creationId xmlns:p14="http://schemas.microsoft.com/office/powerpoint/2010/main" val="94526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9970"/>
            <a:ext cx="8229600" cy="555430"/>
          </a:xfrm>
        </p:spPr>
        <p:txBody>
          <a:bodyPr>
            <a:normAutofit/>
          </a:bodyPr>
          <a:lstStyle/>
          <a:p>
            <a:r>
              <a:rPr lang="cs-CZ" sz="2400" b="1" dirty="0"/>
              <a:t>Acidobazické chování oxokyselin</a:t>
            </a:r>
            <a:endParaRPr lang="cs-CZ" sz="2400" dirty="0"/>
          </a:p>
        </p:txBody>
      </p:sp>
      <p:pic>
        <p:nvPicPr>
          <p:cNvPr id="212996" name="Picture 4" descr="https://media1.shmoop.com/images/chemistry/chembook_acidbase_graphik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268672"/>
            <a:ext cx="2767831" cy="17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1000" y="1486736"/>
            <a:ext cx="5434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Čím slabší 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O-H bond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tím silnější je kyselina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O-H bond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oslabována v důsledku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rostoucí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tronegativity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centrálního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Zvýšení počtu atomu kyslíku zvyšuje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číslo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ního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Vyšší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číslo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álním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itiv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náboj na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VÃ½sledek obrÃ¡zku pro oxidation number and aci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561183"/>
            <a:ext cx="3478263" cy="19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ps.prenhall.com/wps/media/objects/3084/3158649/blb2204/blb22t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4429122"/>
            <a:ext cx="5029200" cy="21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Oxosloučeniny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cs-CZ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endParaRPr lang="cs-CZ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9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EE108028-E041-4FCC-811D-00849088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" y="155577"/>
            <a:ext cx="238539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ee the source image">
            <a:extLst>
              <a:ext uri="{FF2B5EF4-FFF2-40B4-BE49-F238E27FC236}">
                <a16:creationId xmlns:a16="http://schemas.microsoft.com/office/drawing/2014/main" id="{8B981BB6-BCAC-4E70-8867-A08C2F2D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" y="1363812"/>
            <a:ext cx="23336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ee the source image">
            <a:extLst>
              <a:ext uri="{FF2B5EF4-FFF2-40B4-BE49-F238E27FC236}">
                <a16:creationId xmlns:a16="http://schemas.microsoft.com/office/drawing/2014/main" id="{2854FB4D-B3D3-49BB-BF63-CEA4B133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4" y="3810297"/>
            <a:ext cx="2209802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See the source image">
            <a:extLst>
              <a:ext uri="{FF2B5EF4-FFF2-40B4-BE49-F238E27FC236}">
                <a16:creationId xmlns:a16="http://schemas.microsoft.com/office/drawing/2014/main" id="{539524EE-AA56-4D7F-9DBF-0C79C9B9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7" y="2932981"/>
            <a:ext cx="1864829" cy="9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See the source image">
            <a:extLst>
              <a:ext uri="{FF2B5EF4-FFF2-40B4-BE49-F238E27FC236}">
                <a16:creationId xmlns:a16="http://schemas.microsoft.com/office/drawing/2014/main" id="{09FA4515-4441-4C46-9B4B-08DCFC64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7" y="5184675"/>
            <a:ext cx="1663768" cy="9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Ã½sledek obrÃ¡zku pro frost diagram halogen">
            <a:extLst>
              <a:ext uri="{FF2B5EF4-FFF2-40B4-BE49-F238E27FC236}">
                <a16:creationId xmlns:a16="http://schemas.microsoft.com/office/drawing/2014/main" id="{9087F769-0D89-44AC-B0F4-77661E0A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52" y="298452"/>
            <a:ext cx="3955241" cy="4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ee the source image">
            <a:extLst>
              <a:ext uri="{FF2B5EF4-FFF2-40B4-BE49-F238E27FC236}">
                <a16:creationId xmlns:a16="http://schemas.microsoft.com/office/drawing/2014/main" id="{CB503FE1-1F20-4CAE-8F89-FDC01EA3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793546"/>
            <a:ext cx="4041262" cy="19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98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D6F9FC2-7917-47AE-82A2-60BB89CD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17" y="219075"/>
            <a:ext cx="4995414" cy="2505075"/>
          </a:xfrm>
          <a:prstGeom prst="rect">
            <a:avLst/>
          </a:prstGeom>
        </p:spPr>
      </p:pic>
      <p:pic>
        <p:nvPicPr>
          <p:cNvPr id="9220" name="Picture 4" descr="See the source image">
            <a:extLst>
              <a:ext uri="{FF2B5EF4-FFF2-40B4-BE49-F238E27FC236}">
                <a16:creationId xmlns:a16="http://schemas.microsoft.com/office/drawing/2014/main" id="{74FDDA0B-E0D5-4F5A-AB5F-1A72F975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6" y="4810124"/>
            <a:ext cx="683275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ee the source image">
            <a:extLst>
              <a:ext uri="{FF2B5EF4-FFF2-40B4-BE49-F238E27FC236}">
                <a16:creationId xmlns:a16="http://schemas.microsoft.com/office/drawing/2014/main" id="{2E0C7BB5-54C9-4DED-91A7-2F5B1222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36" y="2871787"/>
            <a:ext cx="44862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73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3810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flu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oru</a:t>
            </a:r>
            <a:endParaRPr lang="cs-CZ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04800" y="1431102"/>
            <a:ext cx="85534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difluorid kyslíku je bezbarvý plyn, v kapalné formě se jedná o tmavě žlutou kapalinu. S vodou téměř nereaguje, ale reakce s vodní párou probíhá explozivně za vývoje značného množství tepla: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OF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+ 2HF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Příprava: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1) tavnou elektrolýzou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hydrofluoridu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draselného KHF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2) reakcí fluoru se zředěným roztokem hydroxidu sodného: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2F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+ 2NaOH → OF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+ 2NaF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HFO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jediná známá kyslíkatá kyselina fluoru. Připravuje se reakcí fluoru s ledem: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O(s) → HFO + HF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2374" y="5722225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fluoridy kyslíku: 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9138" name="Picture 2" descr="VÃ½sledek obrÃ¡zku pro of2 lewis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93" y="2438400"/>
            <a:ext cx="1905000" cy="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0" name="Picture 4" descr="VÃ½sledek obrÃ¡zku pro o2f2 lewis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8862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thumb/7/7c/Tetraoxygen_difluoride.svg/1920px-Tetraoxygen_difluorid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22280"/>
            <a:ext cx="2438400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02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 image showing dioxygen difluoride's structure">
            <a:extLst>
              <a:ext uri="{FF2B5EF4-FFF2-40B4-BE49-F238E27FC236}">
                <a16:creationId xmlns:a16="http://schemas.microsoft.com/office/drawing/2014/main" id="{5F4AA6C7-66BE-4457-8B01-B8AC5E6A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46"/>
            <a:ext cx="3038475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D740C8-9C7D-404E-8220-2B908E5A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209550"/>
            <a:ext cx="2152650" cy="29908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A1CF2F-CBD2-4C62-AA2B-8A10E2A53928}"/>
              </a:ext>
            </a:extLst>
          </p:cNvPr>
          <p:cNvSpPr txBox="1"/>
          <p:nvPr/>
        </p:nvSpPr>
        <p:spPr>
          <a:xfrm>
            <a:off x="295275" y="635373"/>
            <a:ext cx="314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="0" i="0" baseline="-25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="0" i="0" baseline="-25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</a:t>
            </a:r>
            <a:r>
              <a:rPr lang="cs-CZ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guje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</a:t>
            </a:r>
            <a:r>
              <a:rPr lang="cs-CZ" sz="20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ně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čímkoliv, s čím přijde do kontaktu.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Question #76806 | Socratic">
            <a:extLst>
              <a:ext uri="{FF2B5EF4-FFF2-40B4-BE49-F238E27FC236}">
                <a16:creationId xmlns:a16="http://schemas.microsoft.com/office/drawing/2014/main" id="{71F528CA-7C4F-4659-8D5F-1E570621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206007"/>
            <a:ext cx="28384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xygen difluoride - Wikipedia">
            <a:extLst>
              <a:ext uri="{FF2B5EF4-FFF2-40B4-BE49-F238E27FC236}">
                <a16:creationId xmlns:a16="http://schemas.microsoft.com/office/drawing/2014/main" id="{E760009F-1518-4ED2-8BA9-256727D4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710583"/>
            <a:ext cx="2714625" cy="13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9A05E6-609B-4CE9-AC83-75C163CBA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720" y="2242769"/>
            <a:ext cx="4561717" cy="20193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08751F5-BA0E-41E0-9FE5-538DD5D2706A}"/>
              </a:ext>
            </a:extLst>
          </p:cNvPr>
          <p:cNvSpPr txBox="1"/>
          <p:nvPr/>
        </p:nvSpPr>
        <p:spPr>
          <a:xfrm>
            <a:off x="242888" y="4374393"/>
            <a:ext cx="5495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tronegativit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mnohem vyšší než u vodíku,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hybridiza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atomu kyslíku je stejná u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(sp3).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tova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pravidla mají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hybrid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orbital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obsahující fluor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menší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s-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větší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p-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zatímco u ostatních je tomu naopak. Tudíž délka vazby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O-O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kratší než v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0225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229600" cy="3810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endParaRPr lang="cs-CZ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i1.wp.com/img.sparknotes.com/content/testprep/bookimgs/sat2/chemistry/0003/sat117002_06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3617" y="1388217"/>
            <a:ext cx="1483019" cy="20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800" y="1024843"/>
            <a:ext cx="859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O,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vysoce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reaktivní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Ã½sledek obrÃ¡zku pro iodine frost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784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87016"/>
            <a:ext cx="4370028" cy="22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3BE38621-A07B-4EE7-80F8-9A4F2CE8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99855"/>
            <a:ext cx="48958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863A701-158B-4494-83EF-2FA9AB706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487" y="2968018"/>
            <a:ext cx="4176713" cy="13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5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2442" y="2527102"/>
            <a:ext cx="8382000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zelenožlutý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lomená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anhydrid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kys.chlorné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disproporcionace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suchého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vlivem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HgCl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2) reakce chloru s uhličitanem sodným: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2Cl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+ 2NaHCO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+ 2NaCl</a:t>
            </a:r>
          </a:p>
        </p:txBody>
      </p:sp>
      <p:sp>
        <p:nvSpPr>
          <p:cNvPr id="5" name="AutoShape 2" descr="VÃ½sledek obrÃ¡zku pro Cl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92" y="3722465"/>
            <a:ext cx="2076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DA08C1A-5DFC-4A74-B946-6F74EE2D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887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778D29B-8700-469F-9B83-0EA13851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52" y="351161"/>
            <a:ext cx="2119190" cy="12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91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4008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ox.ú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slabá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disproporcionace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rovnováhu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posunout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vpravo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dstra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ováním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HgCl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+ 2HClO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3HClO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+ 2HCl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2HClO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2HCl +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ox.ú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disproporcionují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>
              <a:lnSpc>
                <a:spcPct val="90000"/>
              </a:lnSpc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významné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chlorové</a:t>
            </a: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vápno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smíšený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chlorid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chlornan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vápenatý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+ 2OH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6" name="Picture 2" descr="VÃ½sledek obrÃ¡zku pro HC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6954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65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133600"/>
            <a:ext cx="87630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zelenožlutý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explozivní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smíšeným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anhydridem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+ 2OH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bělení buničiny, dezinfekce vody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1000" y="457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dezinfek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 descr="Chlorine dioxid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171825"/>
            <a:ext cx="149220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47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stejn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chloritany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ox.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stálejší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peroxidu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2NaClO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stejné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ek obrÃ¡zku pro hcl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s://qph.fs.quoracdn.net/main-qimg-69d778de06ec8276777834a2315b7d2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5302" name="Picture 6" descr="VÃ½sledek obrÃ¡zku pro hcl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7052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228601"/>
            <a:ext cx="8763000" cy="5448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Oxidační čísla:</a:t>
            </a:r>
          </a:p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fluor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jako jediný prvek nemůže mít jiné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ox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ční číslo než –I,  </a:t>
            </a: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ostatní halogeny mají i další oxidační čísla: I, III, (IV), 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V, VII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č. VII - uplatnění všech elektronů na orbitalech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č. 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 stálost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čísla stoupá podél podskupiny směrem k těžším homologům; stabilizace valenčních elektronů na orbitalech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(tzv.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inertní el.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cs-CZ" altLang="en-US" sz="20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pár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existuje stálý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ale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 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neexistují.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nepolární kovalentní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biatomické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molekuly halogenů se lépe rozpouštějí v málo polárních rozpouštědlech (CS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CHCl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06F26B-240B-4582-BC43-44602A9C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4419599"/>
            <a:ext cx="299201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09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1"/>
            <a:ext cx="8743950" cy="650557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ox. 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stejn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40 %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koncentrace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snadný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Ba(ClO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ležité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soli, dob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 (s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redukujícími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explozivní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átím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KClO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KClO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KClO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teplota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tepla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NaClO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bezpe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nostní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trhaviny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raketová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paliva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zápalek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herbicidy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plevele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trávy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2" descr="VÃ½sledek obrÃ¡zku pro hcl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84307"/>
            <a:ext cx="2057400" cy="12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89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962" y="3352800"/>
            <a:ext cx="8839200" cy="307816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bezbarvá dýmavá viskózní kapalina, jediná oxokyselina chloru, kterou lze připravit bezvodou, s vodou se mísí v každém poměru, její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monohydrát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krystalická látka, jednou z nejsilnějších kyselin</a:t>
            </a: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Příprava: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KClO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KHSO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Použití: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silné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ox.činidlo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 důkazu K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6162" y="685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bezbarvá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olejovitá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explosivn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rozkládá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átím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úderem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styku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redukujícími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explozivn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redukuje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(bezvodá)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+ 2HPO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AutoShape 2" descr="VÃ½sledek obrÃ¡zku pro Cl2O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Cl2O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92580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VÃ½sledek obrÃ¡zku pro Perchlor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64" y="4800600"/>
            <a:ext cx="170187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56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"/>
            <a:ext cx="8686800" cy="6248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chloristany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nejstálejší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kyslíkaté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iontové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tetraedrickými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anionty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komplexotvorné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Neutralizace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HClO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NaClO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KClO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KClO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tepelný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itchFamily="2" charset="2"/>
              <a:buAutoNum type="arabicParenR" startAt="2"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Anodickou oxidací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elektrodě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idační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součást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střelia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pyrotechniky,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používá jako okysličovadlo v raketových motorech na tuhá paliva, Mg(ClO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v laboratorní praxi používá k sušení plynů.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83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470ECFF4-E11C-4526-B98E-24AF01B2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08431"/>
            <a:ext cx="7810500" cy="63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11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5249"/>
            <a:ext cx="8801100" cy="6657975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ENINY BROMU</a:t>
            </a: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Oxidy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O, 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krajn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schopné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existence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hluboko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pod 0 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yselin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obdobné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sklon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disproporcionaci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Br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analogické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altLang="en-US" sz="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Ba(BrO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HBrO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Br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+ 10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B7792F-B9D1-45D4-96F4-3506701E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8" y="588168"/>
            <a:ext cx="1409009" cy="790575"/>
          </a:xfrm>
          <a:prstGeom prst="rect">
            <a:avLst/>
          </a:prstGeom>
        </p:spPr>
      </p:pic>
      <p:pic>
        <p:nvPicPr>
          <p:cNvPr id="12294" name="Picture 6" descr="The M - O - M bond angles in M2O (where M is halogen) is in the order -  Sarthaks eConnect | Largest Online Education Community">
            <a:extLst>
              <a:ext uri="{FF2B5EF4-FFF2-40B4-BE49-F238E27FC236}">
                <a16:creationId xmlns:a16="http://schemas.microsoft.com/office/drawing/2014/main" id="{0E9E4D48-BFFA-426B-B789-8FE558F9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74" y="1793076"/>
            <a:ext cx="28956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ibromine monoxide - Wikipedia">
            <a:extLst>
              <a:ext uri="{FF2B5EF4-FFF2-40B4-BE49-F238E27FC236}">
                <a16:creationId xmlns:a16="http://schemas.microsoft.com/office/drawing/2014/main" id="{3E1815BA-D2BD-42B0-9285-A421932C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81036"/>
            <a:ext cx="13717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30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318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analogické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nerozkládají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ímo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používaná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analýze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Sb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Sb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5+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Br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analyticky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ležitá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Br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3Br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8329" y="54102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Bromičnan draselný se v potravinářství  používá k vylepšování mouky (intenzivnější kynutí chleba) jako aditivum pod označením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 924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(v ČR je zakázaný).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3811487"/>
            <a:ext cx="8808396" cy="9714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Bromičnan draselný se používá spolu s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bromidy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k laboratorní přípravě vodného roztoku bromu:</a:t>
            </a:r>
            <a:endParaRPr lang="cs-CZ" altLang="cs-CZ" sz="2000" dirty="0">
              <a:solidFill>
                <a:srgbClr val="22222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cs-CZ" sz="2000" dirty="0">
                <a:solidFill>
                  <a:srgbClr val="222222"/>
                </a:solidFill>
              </a:rPr>
              <a:t>	</a:t>
            </a:r>
            <a:r>
              <a:rPr lang="cs-CZ" altLang="cs-CZ" sz="2000" dirty="0">
                <a:solidFill>
                  <a:srgbClr val="222222"/>
                </a:solidFill>
              </a:rPr>
              <a:t>2 </a:t>
            </a:r>
            <a:r>
              <a:rPr lang="en-US" altLang="cs-CZ" sz="2000" dirty="0">
                <a:solidFill>
                  <a:srgbClr val="222222"/>
                </a:solidFill>
              </a:rPr>
              <a:t>K</a:t>
            </a:r>
            <a:r>
              <a:rPr lang="cs-CZ" altLang="cs-CZ" sz="2000" dirty="0">
                <a:solidFill>
                  <a:srgbClr val="222222"/>
                </a:solidFill>
              </a:rPr>
              <a:t>B</a:t>
            </a:r>
            <a:r>
              <a:rPr lang="en-US" altLang="cs-CZ" sz="2000" dirty="0">
                <a:solidFill>
                  <a:srgbClr val="222222"/>
                </a:solidFill>
              </a:rPr>
              <a:t>r</a:t>
            </a:r>
            <a:r>
              <a:rPr lang="cs-CZ" altLang="cs-CZ" sz="2000" dirty="0">
                <a:solidFill>
                  <a:srgbClr val="222222"/>
                </a:solidFill>
              </a:rPr>
              <a:t>O3 </a:t>
            </a:r>
            <a:r>
              <a:rPr lang="en-US" altLang="cs-CZ" sz="2000" dirty="0">
                <a:solidFill>
                  <a:srgbClr val="222222"/>
                </a:solidFill>
              </a:rPr>
              <a:t>+ </a:t>
            </a:r>
            <a:r>
              <a:rPr lang="en-US" altLang="cs-CZ" sz="2000" dirty="0" err="1">
                <a:solidFill>
                  <a:srgbClr val="222222"/>
                </a:solidFill>
              </a:rPr>
              <a:t>KBr</a:t>
            </a:r>
            <a:r>
              <a:rPr lang="en-US" altLang="cs-CZ" sz="2000" dirty="0">
                <a:solidFill>
                  <a:srgbClr val="222222"/>
                </a:solidFill>
              </a:rPr>
              <a:t> + H2SO4 = Br2 + K2SO4 + H2O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{\displaystyle {\mathsf {2\,KBrO_{3}+4\,KBr+3\,H_{2}SO_{4}\ \to \ Br_{2}+K_{2}SO_{4}+3\,H_{2}O}}}"/>
          <p:cNvSpPr>
            <a:spLocks noChangeAspect="1" noChangeArrowheads="1"/>
          </p:cNvSpPr>
          <p:nvPr/>
        </p:nvSpPr>
        <p:spPr bwMode="auto">
          <a:xfrm>
            <a:off x="28892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9156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65967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2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{\displaystyle {\mathsf {3\,Br_{2}+6\,KOH\ \rightleftharpoons \ KBrO_{3}+5\,KBr+3\,H_{2}O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07975" y="314325"/>
            <a:ext cx="8626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Příprava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reakcí bromu s horkým roztokem hydroxidu draselného. Reakce je vratná, takže změnou reakčních podmínek (okyselením) lze z bromidu draselného a bromičnanu draselného získat zpátky brom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Br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KOH = KBrO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H2O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rozklad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bromnanu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draselného na bromičnan draselný a bromid draselný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KBrO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KBrO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redoxní reakcí chlorečnanu draselného s bromidem draselným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KBrO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41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ENINY JODU</a:t>
            </a: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teploty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z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- IOIO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nan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jodylu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- I(IO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nan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joditý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kryst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ických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halogen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é.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 jodičný 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je extrémně silné oxidační činidlo a používá se jako součást filtrů ochranných masek proti oxidu uhelnatému.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analogické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zcela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4" y="1676400"/>
            <a:ext cx="121239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16526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15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Kyselina jodičná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kryst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dob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entrovaných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áste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tendence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polymeraci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krom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H(IO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kalického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hydroxidu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neutralizace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3) KClO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KI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C9FD9E-7D44-41CF-AF6D-FC005945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37" y="1624947"/>
            <a:ext cx="2027963" cy="10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31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562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chovají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+ 5I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H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tepelný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KI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KI + 3/2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alických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eaLnBrk="1" hangingPunct="1"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zemin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echodných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 jsou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nerozpustné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Použití jako oxidační činidla.</a:t>
            </a:r>
          </a:p>
        </p:txBody>
      </p:sp>
    </p:spTree>
    <p:extLst>
      <p:ext uri="{BB962C8B-B14F-4D97-AF65-F5344CB8AC3E}">
        <p14:creationId xmlns:p14="http://schemas.microsoft.com/office/powerpoint/2010/main" val="136969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143000"/>
            <a:ext cx="87630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vodné roztoky halogenů podléhají na světle pomalé hydrolýze:</a:t>
            </a: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pro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platí: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X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HX + HXO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pro 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platí: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2F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4HF +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  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nebo    3F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+ 3H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 6HF +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ve vod. roztoku alkalických hydroxidů se liší chování halogenů: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2F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+ 2OH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2F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+ OF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u ostatních halogenů: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X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+ 2OH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XO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X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                   hydrolýza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3XO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 2X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XO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disproporcionace 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39A5D3-8986-43DB-A4E2-A499177CD717}"/>
              </a:ext>
            </a:extLst>
          </p:cNvPr>
          <p:cNvSpPr txBox="1"/>
          <p:nvPr/>
        </p:nvSpPr>
        <p:spPr>
          <a:xfrm>
            <a:off x="6086475" y="1895475"/>
            <a:ext cx="119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nestabilní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5BD6321-A134-48D3-B0AA-5D8E16F4E04C}"/>
              </a:ext>
            </a:extLst>
          </p:cNvPr>
          <p:cNvCxnSpPr>
            <a:cxnSpLocks/>
          </p:cNvCxnSpPr>
          <p:nvPr/>
        </p:nvCxnSpPr>
        <p:spPr>
          <a:xfrm flipH="1">
            <a:off x="4829175" y="2095530"/>
            <a:ext cx="11334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C1019D-D57F-4CE8-A153-4B1A9A6C00C0}"/>
              </a:ext>
            </a:extLst>
          </p:cNvPr>
          <p:cNvSpPr txBox="1"/>
          <p:nvPr/>
        </p:nvSpPr>
        <p:spPr>
          <a:xfrm>
            <a:off x="323850" y="386834"/>
            <a:ext cx="514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Reakce halogenů s vodou a s hydroxidy</a:t>
            </a:r>
          </a:p>
        </p:txBody>
      </p:sp>
    </p:spTree>
    <p:extLst>
      <p:ext uri="{BB962C8B-B14F-4D97-AF65-F5344CB8AC3E}">
        <p14:creationId xmlns:p14="http://schemas.microsoft.com/office/powerpoint/2010/main" val="4260683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81605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Kyselina jodistá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</a:t>
            </a:r>
          </a:p>
          <a:p>
            <a:pPr algn="ctr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130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sklon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vytvá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složit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jších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kondenza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metajodistá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existuje pouze ve formě polymeru (HIO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je nestabilní.</a:t>
            </a:r>
            <a:endParaRPr lang="cs-CZ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HNO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+ 3 Ba(NO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45058" name="Picture 2" descr="Ortho-PeriodsÃ¤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76" y="1447800"/>
            <a:ext cx="157548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400" y="59684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 se jako oxidační činidlo, oxidačně štěpí vicinální dioly za vzniku karbonylových sloučenin. </a:t>
            </a:r>
          </a:p>
        </p:txBody>
      </p:sp>
    </p:spTree>
    <p:extLst>
      <p:ext uri="{BB962C8B-B14F-4D97-AF65-F5344CB8AC3E}">
        <p14:creationId xmlns:p14="http://schemas.microsoft.com/office/powerpoint/2010/main" val="21832299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029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GB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Jodistany</a:t>
            </a:r>
            <a:endParaRPr lang="cs-C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nejb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bezbarvé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schopností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tšiny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jodistan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alických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krom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NaIO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Jodistany v alkalickém prostředí existují pravděpodobně ve formě dimerního aniontu (O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I-O-IO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endParaRPr lang="cs-CZ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VÃ½sledek obrÃ¡zku pro jodi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6" y="1905000"/>
            <a:ext cx="2000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Periodate cleavag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64" y="5715000"/>
            <a:ext cx="6475868" cy="9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400" y="5257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NaIO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se používá v organické chemii k rozštěpení diolů za vzniku dvou aldehydů</a:t>
            </a:r>
          </a:p>
        </p:txBody>
      </p:sp>
    </p:spTree>
    <p:extLst>
      <p:ext uri="{BB962C8B-B14F-4D97-AF65-F5344CB8AC3E}">
        <p14:creationId xmlns:p14="http://schemas.microsoft.com/office/powerpoint/2010/main" val="3115765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61925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cs-CZ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jodistanů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Tepelným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analogie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KI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Neutralizac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eliny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odisté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KOH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3) 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alickém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edí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KOH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200" cy="6477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Obecné metody přípravy halogenů</a:t>
            </a:r>
          </a:p>
          <a:p>
            <a:pPr marL="0" indent="0" algn="ctr">
              <a:buNone/>
            </a:pPr>
            <a:endParaRPr lang="cs-CZ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1) Vzájemné vytěsňování ze svých sloučenin: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2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(u halogenidů lehčí halogen vytěsní těžší)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2 NaClO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NaIO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(ze sloučenin, v nichž halogeny mají kladné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číslo mohou být vytěsněny těžším halogenem)</a:t>
            </a:r>
            <a:endParaRPr lang="cs-CZ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2) Oxidací halogenvodíků nebo halogenidů: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4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MnO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MnCl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2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4 HI +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I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endParaRPr lang="cs-CZ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Redukcí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kyslíkatých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halogen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+ 5 HI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I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229600" cy="7921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en-US" sz="2800" b="1" dirty="0">
                <a:latin typeface="+mn-lt"/>
              </a:rPr>
              <a:t>Fluor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809625"/>
            <a:ext cx="8753476" cy="5954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žlutozelený plyn pronikavého zápachu. Fluor je extrémně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jedovatý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leptá dokonce i sklo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Přírodní fluor je ze 100 % tvořen stabilním izotopem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F, uměle bylo připraveno dalších 10 nestabilních izotopů fluoru s nukleonovými čísly 15 až 25.</a:t>
            </a:r>
          </a:p>
          <a:p>
            <a:pPr marL="0" indent="0" algn="just">
              <a:buNone/>
            </a:pP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mimořádná reaktivita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dána malou velikostí atomu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max. elektronegativita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pevná kovalentní vazba v molekulách, menší blízkost vázaných atomů, 	např.: v molekulách CX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	C-F  (428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/mol)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	C-Cl (327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/mol)</a:t>
            </a:r>
          </a:p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Fluor jako jediný známý prvek tvoří valenční sloučeniny s netečným plynem radonem. Elementární fluor i řada fluoridů patří mezi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extrémně silná oxidační činidla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fluorid platinový PtF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oxiduje i netečný plyn xenon. </a:t>
            </a:r>
          </a:p>
          <a:p>
            <a:pPr marL="0" indent="0" algn="just">
              <a:buNone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Kromě kyslíku, dusíku a chloru přímo reaguje téměř se všemi prvky. S vodíkem reaguje fluor explozívně za vzniku fluorovodíku, s ostatními nekovy za vývoje plamene. S kyslíkem se slučuje pouze nepřímo za vzniku několika různých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fluoridů kyslíku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např. OF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dalších. </a:t>
            </a:r>
          </a:p>
          <a:p>
            <a:pPr marL="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21344F75-FAAF-4A64-AF2C-49A3F6AA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6048375"/>
            <a:ext cx="2095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C1C47E46-649C-41AD-8F1E-5A5E2E97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0" y="6048375"/>
            <a:ext cx="733425" cy="4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6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1925" y="190502"/>
            <a:ext cx="88201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Reakce fluoru s kapalnou vodou probíhá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flurovodíku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kyslíku: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2F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O(l) → 4HF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Reakce fluoru s ostatními halogeny probíhá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nterhalogenů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typu: 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XF, XF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 XF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 jodem i XF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Některé kovy reagují s fluorem za normálních teplot nebo při mírném zahřátí jen na povrchu a vzniklý povlak brání další reakci –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pasivace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Při silnějším zahřívání reakce pokračuje do hloubky a některé kovy jako zinek, cín nebo hliník, dokonce vzplanou. Za červeného žáru působí fluor dokonce i na zlato a platinu.</a:t>
            </a:r>
          </a:p>
          <a:p>
            <a:pPr algn="just"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Sklo (tvořené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oxidem křemičitým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reaguje s fluorem za vzniku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plynného fluoridu křemičitého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kyslíku. </a:t>
            </a:r>
          </a:p>
          <a:p>
            <a:pPr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 F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SiO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SiF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Působením fluoru na vodu vzniká fluorovodík a kyslík, který obsahuje také malé množství ozonu, za jistých podmínek však působením fluoru na vodu vzniká fluorovodík HF a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kyselina </a:t>
            </a:r>
            <a:r>
              <a:rPr lang="cs-CZ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fluorná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HOF.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D97F3F-ABA6-4180-B4EB-407BDF6E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757263"/>
            <a:ext cx="1905000" cy="9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7A993CD-A558-4215-93BD-6C8BAED346E6}"/>
              </a:ext>
            </a:extLst>
          </p:cNvPr>
          <p:cNvSpPr txBox="1"/>
          <p:nvPr/>
        </p:nvSpPr>
        <p:spPr>
          <a:xfrm>
            <a:off x="257175" y="6099812"/>
            <a:ext cx="5953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 to pevná krystalická látka, která se explozivně rozkládá za vzniku HF a kyslíku</a:t>
            </a:r>
          </a:p>
        </p:txBody>
      </p:sp>
    </p:spTree>
    <p:extLst>
      <p:ext uri="{BB962C8B-B14F-4D97-AF65-F5344CB8AC3E}">
        <p14:creationId xmlns:p14="http://schemas.microsoft.com/office/powerpoint/2010/main" val="23907442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5152</Words>
  <Application>Microsoft Office PowerPoint</Application>
  <PresentationFormat>Předvádění na obrazovce (4:3)</PresentationFormat>
  <Paragraphs>564</Paragraphs>
  <Slides>62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Wingdings</vt:lpstr>
      <vt:lpstr>Motiv Office</vt:lpstr>
      <vt:lpstr>Photo Editor Photo</vt:lpstr>
      <vt:lpstr>Halogeny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Fluor</vt:lpstr>
      <vt:lpstr>Prezentace aplikace PowerPoint</vt:lpstr>
      <vt:lpstr>Prezentace aplikace PowerPoint</vt:lpstr>
      <vt:lpstr>Prezentace aplikace PowerPoint</vt:lpstr>
      <vt:lpstr>Chlor</vt:lpstr>
      <vt:lpstr>Prezentace aplikace PowerPoint</vt:lpstr>
      <vt:lpstr>Prezentace aplikace PowerPoint</vt:lpstr>
      <vt:lpstr>Válečné použití chloru</vt:lpstr>
      <vt:lpstr>Brom</vt:lpstr>
      <vt:lpstr>Jod</vt:lpstr>
      <vt:lpstr>Jod</vt:lpstr>
      <vt:lpstr>Prezentace aplikace PowerPoint</vt:lpstr>
      <vt:lpstr>Endemická struma</vt:lpstr>
      <vt:lpstr>Astat</vt:lpstr>
      <vt:lpstr>Sloučeniny halogenů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Kovalentní halogenidy uhlíku</vt:lpstr>
      <vt:lpstr>Prezentace aplikace PowerPoint</vt:lpstr>
      <vt:lpstr>Prezentace aplikace PowerPoint</vt:lpstr>
      <vt:lpstr>Prezentace aplikace PowerPoint</vt:lpstr>
      <vt:lpstr>Prezentace aplikace PowerPoint</vt:lpstr>
      <vt:lpstr>Fluoridy v zubní pastě</vt:lpstr>
      <vt:lpstr>Interhalogenové sloučeniny</vt:lpstr>
      <vt:lpstr>Prezentace aplikace PowerPoint</vt:lpstr>
      <vt:lpstr>Prezentace aplikace PowerPoint</vt:lpstr>
      <vt:lpstr>Acidobazické chování oxokyselin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30</cp:revision>
  <dcterms:created xsi:type="dcterms:W3CDTF">2020-02-11T22:13:27Z</dcterms:created>
  <dcterms:modified xsi:type="dcterms:W3CDTF">2022-04-30T11:41:45Z</dcterms:modified>
</cp:coreProperties>
</file>