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333" r:id="rId2"/>
    <p:sldId id="286" r:id="rId3"/>
    <p:sldId id="909" r:id="rId4"/>
    <p:sldId id="906" r:id="rId5"/>
    <p:sldId id="287" r:id="rId6"/>
    <p:sldId id="374" r:id="rId7"/>
    <p:sldId id="912" r:id="rId8"/>
    <p:sldId id="904" r:id="rId9"/>
    <p:sldId id="375" r:id="rId10"/>
    <p:sldId id="424" r:id="rId11"/>
    <p:sldId id="377" r:id="rId12"/>
    <p:sldId id="378" r:id="rId13"/>
    <p:sldId id="380" r:id="rId14"/>
    <p:sldId id="463" r:id="rId15"/>
    <p:sldId id="433" r:id="rId16"/>
    <p:sldId id="381" r:id="rId17"/>
    <p:sldId id="434" r:id="rId18"/>
    <p:sldId id="382" r:id="rId19"/>
    <p:sldId id="383" r:id="rId20"/>
    <p:sldId id="384" r:id="rId21"/>
    <p:sldId id="385" r:id="rId22"/>
    <p:sldId id="386" r:id="rId23"/>
    <p:sldId id="438" r:id="rId24"/>
    <p:sldId id="387" r:id="rId25"/>
    <p:sldId id="392" r:id="rId26"/>
    <p:sldId id="295" r:id="rId27"/>
    <p:sldId id="445" r:id="rId28"/>
    <p:sldId id="460" r:id="rId29"/>
    <p:sldId id="447" r:id="rId30"/>
    <p:sldId id="396" r:id="rId31"/>
    <p:sldId id="449" r:id="rId32"/>
    <p:sldId id="395" r:id="rId33"/>
    <p:sldId id="336" r:id="rId34"/>
    <p:sldId id="296" r:id="rId35"/>
    <p:sldId id="398" r:id="rId36"/>
    <p:sldId id="929" r:id="rId37"/>
    <p:sldId id="423" r:id="rId38"/>
    <p:sldId id="452" r:id="rId39"/>
    <p:sldId id="494" r:id="rId40"/>
    <p:sldId id="453" r:id="rId41"/>
    <p:sldId id="454" r:id="rId42"/>
    <p:sldId id="337" r:id="rId43"/>
    <p:sldId id="338" r:id="rId44"/>
    <p:sldId id="455" r:id="rId45"/>
    <p:sldId id="456" r:id="rId46"/>
    <p:sldId id="426" r:id="rId47"/>
    <p:sldId id="457" r:id="rId48"/>
    <p:sldId id="458" r:id="rId49"/>
    <p:sldId id="446" r:id="rId50"/>
    <p:sldId id="444" r:id="rId51"/>
    <p:sldId id="450" r:id="rId5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14" autoAdjust="0"/>
    <p:restoredTop sz="94660"/>
  </p:normalViewPr>
  <p:slideViewPr>
    <p:cSldViewPr>
      <p:cViewPr varScale="1">
        <p:scale>
          <a:sx n="79" d="100"/>
          <a:sy n="79" d="100"/>
        </p:scale>
        <p:origin x="113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2093A5-4911-4C9B-B3B9-424A48680DF3}" type="datetimeFigureOut">
              <a:rPr lang="cs-CZ" smtClean="0"/>
              <a:t>17.04.2022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713F6-735A-4CE0-840F-DC5A5D1A5F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5085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713F6-735A-4CE0-840F-DC5A5D1A5FE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968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1748B-C3D2-4652-878A-03A042A7EC84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7148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1748B-C3D2-4652-878A-03A042A7EC84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3933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67A27-E1AF-4E7D-9A1E-C94C45B69EA3}" type="datetimeFigureOut">
              <a:rPr lang="cs-CZ" smtClean="0"/>
              <a:t>17.04.2022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B8113-14E0-4972-924B-057BE66B75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5477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67A27-E1AF-4E7D-9A1E-C94C45B69EA3}" type="datetimeFigureOut">
              <a:rPr lang="cs-CZ" smtClean="0"/>
              <a:t>17.04.2022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B8113-14E0-4972-924B-057BE66B75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48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67A27-E1AF-4E7D-9A1E-C94C45B69EA3}" type="datetimeFigureOut">
              <a:rPr lang="cs-CZ" smtClean="0"/>
              <a:t>17.04.2022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B8113-14E0-4972-924B-057BE66B75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8604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67A27-E1AF-4E7D-9A1E-C94C45B69EA3}" type="datetimeFigureOut">
              <a:rPr lang="cs-CZ" smtClean="0"/>
              <a:t>17.04.2022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B8113-14E0-4972-924B-057BE66B75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3185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67A27-E1AF-4E7D-9A1E-C94C45B69EA3}" type="datetimeFigureOut">
              <a:rPr lang="cs-CZ" smtClean="0"/>
              <a:t>17.04.2022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B8113-14E0-4972-924B-057BE66B75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8499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67A27-E1AF-4E7D-9A1E-C94C45B69EA3}" type="datetimeFigureOut">
              <a:rPr lang="cs-CZ" smtClean="0"/>
              <a:t>17.04.2022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B8113-14E0-4972-924B-057BE66B75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36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67A27-E1AF-4E7D-9A1E-C94C45B69EA3}" type="datetimeFigureOut">
              <a:rPr lang="cs-CZ" smtClean="0"/>
              <a:t>17.04.2022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B8113-14E0-4972-924B-057BE66B75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0081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67A27-E1AF-4E7D-9A1E-C94C45B69EA3}" type="datetimeFigureOut">
              <a:rPr lang="cs-CZ" smtClean="0"/>
              <a:t>17.04.2022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B8113-14E0-4972-924B-057BE66B75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2680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67A27-E1AF-4E7D-9A1E-C94C45B69EA3}" type="datetimeFigureOut">
              <a:rPr lang="cs-CZ" smtClean="0"/>
              <a:t>17.04.2022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B8113-14E0-4972-924B-057BE66B75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514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67A27-E1AF-4E7D-9A1E-C94C45B69EA3}" type="datetimeFigureOut">
              <a:rPr lang="cs-CZ" smtClean="0"/>
              <a:t>17.04.2022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B8113-14E0-4972-924B-057BE66B75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2139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67A27-E1AF-4E7D-9A1E-C94C45B69EA3}" type="datetimeFigureOut">
              <a:rPr lang="cs-CZ" smtClean="0"/>
              <a:t>17.04.2022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B8113-14E0-4972-924B-057BE66B75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34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67A27-E1AF-4E7D-9A1E-C94C45B69EA3}" type="datetimeFigureOut">
              <a:rPr lang="cs-CZ" smtClean="0"/>
              <a:t>17.04.2022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B8113-14E0-4972-924B-057BE66B75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09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z/url?sa=i&amp;rct=j&amp;q=&amp;esrc=s&amp;source=images&amp;cd=&amp;cad=rja&amp;uact=8&amp;ved=2ahUKEwjQ_a-3yLThAhXrTxUIHZQSAxoQjRx6BAgBEAU&amp;url=http%3A%2F%2Fwww.schoolscience.co.uk%2Fzooarchpage4&amp;psig=AOvVaw3m7drQP2QX8S8ToOtR1sqW&amp;ust=1554402934566128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828800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b="1" dirty="0" err="1">
                <a:latin typeface="Times New Roman" pitchFamily="18" charset="0"/>
              </a:rPr>
              <a:t>Prvky</a:t>
            </a:r>
            <a:r>
              <a:rPr lang="en-GB" altLang="en-US" b="1" dirty="0">
                <a:latin typeface="Times New Roman" pitchFamily="18" charset="0"/>
              </a:rPr>
              <a:t> II. </a:t>
            </a:r>
            <a:r>
              <a:rPr lang="en-GB" altLang="en-US" b="1" dirty="0" err="1">
                <a:latin typeface="Times New Roman" pitchFamily="18" charset="0"/>
              </a:rPr>
              <a:t>hlavní</a:t>
            </a:r>
            <a:r>
              <a:rPr lang="en-GB" altLang="en-US" b="1" dirty="0">
                <a:latin typeface="Times New Roman" pitchFamily="18" charset="0"/>
              </a:rPr>
              <a:t> </a:t>
            </a:r>
            <a:r>
              <a:rPr lang="en-GB" altLang="en-US" b="1" dirty="0" err="1">
                <a:latin typeface="Times New Roman" pitchFamily="18" charset="0"/>
              </a:rPr>
              <a:t>podskupiny</a:t>
            </a:r>
            <a:r>
              <a:rPr lang="en-GB" altLang="en-US" dirty="0"/>
              <a:t> 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820033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28600"/>
            <a:ext cx="8839200" cy="6400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Nalézá se pouze ve sloučeninách. Nejznámějšími minerály beryllia jsou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beryl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Be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odr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ů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dy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smaragd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akvamarín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 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chrysoberyl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BeAl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nejdůležitějším užitkovým minerálem beryllia je v současnosti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bertrandit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Be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(OH)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just"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Výroba beryllia </a:t>
            </a:r>
          </a:p>
          <a:p>
            <a:pPr marL="0" indent="0" algn="just">
              <a:buNone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Fluoridový způsob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se používá zejména při výrobě z berylu. Rudný koncentrát se při teplotě 750°C taví s 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hexafluorokřemičitanem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sodným Na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[SiF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] a uhličitanem sodným Na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nebo hydroxidem sodným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NaOH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V současnosti se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hexafluorokřemičitan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sodný nahrazuje dostupnějším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hexaflurohlinitanem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sodným Na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[AlF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]. Beryllium přejde na rozpustný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tetrafluroberyllnatan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sodný Na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[BeF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]:</a:t>
            </a:r>
          </a:p>
          <a:p>
            <a:pPr marL="0" indent="0" algn="ctr">
              <a:buNone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3BeO·Al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·6SiO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+ 2Na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[SiF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] + Na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→ 3Na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[BeF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] + 8SiO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Al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CO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Tavenina se po vychladnutí rozemele a vyluhuje horkou vodou, z výluhu se přídavkem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NaOH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vysráží beryllium ve formě hydroxidu, který se následně působením HF převede na fluorid BeF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algn="ctr">
              <a:buNone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[BeF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] + 2NaOH →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(OH)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+ 4NaF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(OH)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+ 2HF → BeF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+ 2H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pPr marL="0" indent="0" algn="just"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320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31323" y="76200"/>
            <a:ext cx="8839200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 současnosti je běžnější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sulfátový způsob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výroby beryllia z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bertranditu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Na rudný koncentrát se působí horkou kyselinou sírovou, beryllium přejde do roztoku ve formě síranu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beryllnatého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BeSO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Přídavkem roztoku uhličitanu amonného (NH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se vysráží ostatní příměsi. Po jejich odfiltrování zůstává v roztoku beryllium ve formě dobře rozpustného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dikarbonatoberyllnatanu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amonného (NH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(CO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], který se zahřátím na teplotu 165 °C převede na nerozpustný hydroxid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(OH)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Hydroxid se dále zpracovává stejným postupem jako v případě fluoridové metody.</a:t>
            </a:r>
          </a:p>
          <a:p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Redukce a rafinace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Vlastní výroba kovového beryllia se následně provádí elektrolýzou taveniny směsi fluoridu berylnatého a sodného v atmosféře argonu, elektrolýza probíhá při teplotě 350°C, na niklové katodě se vylučuje práškové beryllium, anoda bývá grafitová. Dalším způsobem je redukce BeF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roztaveným hořčíkem v elektrické peci při teplotě 950°C. Výroba beryllia je také možná redukci oxidu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BeO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uhlíkem v elektrické peci při teplotách přes 1400°C: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BeF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Mg →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MgF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2BeO + C → 2Be + CO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BeO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CO →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CO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Na čistotu 99,98% se surový kov rafinuje destilací za sníženého tlaku, na čistotu až 99,999% se rafinuje zonálním tavením pomocí vysokofrekvenčního ohřevu obdobně jako křemík nebo germanium.</a:t>
            </a:r>
          </a:p>
        </p:txBody>
      </p:sp>
    </p:spTree>
    <p:extLst>
      <p:ext uri="{BB962C8B-B14F-4D97-AF65-F5344CB8AC3E}">
        <p14:creationId xmlns:p14="http://schemas.microsoft.com/office/powerpoint/2010/main" val="1956343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52400" y="152400"/>
            <a:ext cx="8763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Praktické využití nalézá beryllium jako součást některých 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slitin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zejména 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pro jadernou techniku a pro výrobu RTG trubic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Slitina beryllia s cínem a mědí - </a:t>
            </a:r>
            <a:r>
              <a:rPr lang="cs-CZ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berylliový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 bronz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se používá k výrobě 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nejiskřivého nářadí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pro práce v explozivním prostředí.</a:t>
            </a:r>
          </a:p>
          <a:p>
            <a:pPr algn="just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Beryllium se používá ke konstrukci 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jaderných zbraní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kde plní dvojí funkci. Plášť z beryllia okolo štěpného materiálu slouží jako účinný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odrážeč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neutronů,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berylliový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neutronový reflektor umožňuje ve zbrani použít menší, než teoretické kritické množství štěpného materiálu.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Berylliový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terčík může být v kombinaci se silným 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α-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zářičem, obvykle se používá polonium 210, využit jako zdroj neutronů potřebných k nastartování štěpné reakce. Neutronový iniciátor podstatně ovlivňuje dynamiku řetězové reakce v celém objemu štěpného materiálu.</a:t>
            </a:r>
          </a:p>
          <a:p>
            <a:pPr algn="just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Beryllium i jeho sloučeniny jsou 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vysoce toxické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látky</a:t>
            </a: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 řadí se mezi 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karcinogeny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2. kategorie.</a:t>
            </a:r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5DFC56E7-430F-4B3F-AE16-F8422C930D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4724400"/>
            <a:ext cx="1725147" cy="172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365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52400" y="3505200"/>
            <a:ext cx="8839200" cy="306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Za zvýšené teploty reaguje 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s vodou za vzniku hydroxidu hořečnatého a vývoje vodíku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Mg + 2H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 → Mg(OH)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Reakce hořčíku s minerálními kyselinami probíhá za vývoje vodíku, reakce hořčíku s kyselinou dusičnou probíhají bez vzniku vodíku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Mg + 2HCl → MgCl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3Mg + 2H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→ Mg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(PO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+ 3H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3Mg + 8HNO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→ 3Mg(NO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+ 2NO + 4H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4Mg + 10HNO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→ 4Mg(NO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N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 + 5H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pPr algn="ctr"/>
            <a:endParaRPr lang="cs-CZ" sz="20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04800" y="228600"/>
            <a:ext cx="60198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Hořčík 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je stříbřitě bílý, lesklý a poměrně měkký kov. Zapálen na vzduchu hořčík shoří intenzivním,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oslnivě bílým plamenem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(používal se jako 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blesk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při fotografování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za vzniku oxidu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MgO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 nitridu Mg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Průběh hoření hořčíku popisují rovnice:</a:t>
            </a:r>
          </a:p>
          <a:p>
            <a:pPr algn="ctr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2Mg + 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→ 2MgO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3Mg + N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→ Mg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Zobrazit zdrojový obráze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52400"/>
            <a:ext cx="2133600" cy="327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469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44293" y="286702"/>
            <a:ext cx="8848928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  MRE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(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Meal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ready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eat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  = potraviny původně určené do bojového nasazení. Ohřívač se aktivuje přilitím vody, která reaguje s práškovým hořčíkem (ve slitině s malým množstvím železa, za přítomnosti kuchyňské soli) uvnitř obalu. </a:t>
            </a: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Mg + 2H</a:t>
            </a:r>
            <a:r>
              <a:rPr lang="pt-BR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 → Mg(OH)</a:t>
            </a:r>
            <a:r>
              <a:rPr lang="pt-BR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+ H</a:t>
            </a:r>
            <a:r>
              <a:rPr lang="pt-BR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cs-CZ" sz="20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Exotermická reakce mezi vodou a hořčíkem umožní</a:t>
            </a: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přivedení  vody k varu,  vzniklá pára dokonale prohřeje</a:t>
            </a: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dávku potravin asi za 10 minut. </a:t>
            </a:r>
          </a:p>
          <a:p>
            <a:endParaRPr lang="cs-CZ" dirty="0"/>
          </a:p>
        </p:txBody>
      </p:sp>
      <p:pic>
        <p:nvPicPr>
          <p:cNvPr id="77828" name="Picture 4" descr="Zobrazit zdrojový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810000"/>
            <a:ext cx="3637031" cy="2725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057400"/>
            <a:ext cx="2193708" cy="468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68084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52400" y="305892"/>
            <a:ext cx="88392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Hořčík reaguje také s koncentrovanými horkými roztoky amonných halogenidů:</a:t>
            </a:r>
          </a:p>
          <a:p>
            <a:pPr algn="ctr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Mg + 2NH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Cl → MgCl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+ 2NH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just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Za laboratorní teploty reaguje s vlhkým chlorem, s vodíkem se slučuje na hydrid MgH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při teplotě 175°C, s dusíkem a amoniakem reaguje za vzniku nitridu Mg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až při teplotě nad 780°C, s křemíkem tvoří silicid Mg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Si při teplotách nad 650°C</a:t>
            </a: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Vodné roztoky solí hořčíku jsou bezbarvé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mezi barevné výjimky patří rozpustný žlutý chroman hořečnatý MgCrO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Nerozpustné sloučeniny hořčíku jsou bílé látky.</a:t>
            </a:r>
          </a:p>
          <a:p>
            <a:pPr algn="just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 přírodě se elementární hořčík vyskytuje pouze jako dvojmocný kation ve sloučeninách. Mezi nejdůležitější minerály hořčíku patří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magnezit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MgCO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dolomit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CaCO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·MgCO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serpentinit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3MgO·2SiO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·2H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O,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spinel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MgO·Al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karnalit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MgCl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·KCl·6H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O,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kieserit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MgSO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·H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O,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olivín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MgSiO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azbest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Mg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mastek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Mg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(OH)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pyrop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Mg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(SiO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brucit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Mg(OH)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sepiolit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Mg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[Si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]·Mg(OH)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·3H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O.</a:t>
            </a: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4538628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52400" y="304800"/>
            <a:ext cx="8839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 Hořčík se významnou mírou podílí na 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složení mořské vody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Spolu s vápníkem je hořčík nejčastější příčinou 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tvrdosti přírodních vod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 Hořčík je důležitý 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biogenní prvek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jako významná složka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chlorofylu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se vyskytuje ve všech zelených rostlinách. Dostatečný obsah hořčíku v potravinách je podmínkou správné funkce lidského organismu.</a:t>
            </a:r>
          </a:p>
          <a:p>
            <a:pPr algn="just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698" name="Picture 2" descr="https://upload.wikimedia.org/wikipedia/commons/thumb/c/cf/Chlorophyll_a_b_d.svg/1920px-Chlorophyll_a_b_d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14600"/>
            <a:ext cx="5460754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Zobrazit zdrojový obráze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048000"/>
            <a:ext cx="2971801" cy="150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1509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52400" y="76200"/>
            <a:ext cx="8839200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Výroba hořčíku</a:t>
            </a: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Hořčík se vyrábí zejména tavnou elektrolýzou MgCl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méně často termickými způsoby z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MgO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Chlorid hořečnatý potřebný pro </a:t>
            </a:r>
            <a:r>
              <a:rPr lang="cs-CZ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elektrolytickou výrobu hořčíku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se připravuje rozdílnými způsoby podle druhu vstupní suroviny. </a:t>
            </a: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 Pokud se jako surovina používá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dolomit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CaCO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·MgCO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provádí se nejčastěji norský postup, který spočívá v pálení dolomitu za vzniku oxidů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MgO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 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následuje hydratace oxidů za vzniku hydroxidů Mg(OH)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 Ca(OH)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nerozpustný hydroxid hořečnatý se po odfiltrování kalcinuje za vzniku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MgO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který se chloruje za přítomnosti uhlíku za vzniku MgCl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 Jestliže se jako vstupní surovina používá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serpentinit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3MgO·2SiO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·2H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O, provádí se kanadský postup, který spočívá v louhování suroviny kyselinou chlorovodíkovou, vzniklý chlorid hořečnatý z roztoku vykrystalizuje, po opětovném rozpuštění se provádí čištění pomocí iontoměničů, následuje další krystalizace a sušení.</a:t>
            </a: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  Pokud se k přípravě chloridu hořečnatého používá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mořská voda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nejprve se z ní působením vápenného mléka vysráží hydroxid hořečnatý Mg(OH)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 ten se působením kyseliny chlorovodíkové převede na chlorid hořečnatý MgCl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  Nejjednodušší je využití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karnalitu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MgCl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·KCl·6H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O, který se kalcinací zbaví krystalické vody a je připraven k elektrolýze.</a:t>
            </a:r>
          </a:p>
        </p:txBody>
      </p:sp>
    </p:spTree>
    <p:extLst>
      <p:ext uri="{BB962C8B-B14F-4D97-AF65-F5344CB8AC3E}">
        <p14:creationId xmlns:p14="http://schemas.microsoft.com/office/powerpoint/2010/main" val="29479902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52400" y="76200"/>
            <a:ext cx="88392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Vlastní výroba hořčíku se provádí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elektrolýzou taveniny bezvodého chloridu hořečnatého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 přídavkem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NaCl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KCl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snížení teploty tání, zvýšení elektrické vodivosti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), CaCl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zvýšení hustoty elektrolytu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 a CaF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rychlejší spojování kapek hořčíku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Surový hořčík se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rafinuje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přetavováním pod vrstvou solné taveniny nebo v atmosféře inertních plynů. Rafinace hořčíku na vysokou čistotu se provádí sublimací ve velmi zředěné atmosféře argonu.</a:t>
            </a:r>
          </a:p>
          <a:p>
            <a:pPr algn="just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Méně rozšířené, a dnes téměř nepoužívané způsoby výroby hořčíku jsou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karbotermický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karbidotermický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silikotermický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způsob výroby hořčíku redukcí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MgO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je možná také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aluminotermická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výroba z MgCl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Karbotermická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karbidotermická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výroba hořčíku se prováděla v elektrické obloukové peci redukcí oxidu hořečnatého karbidem vápenatým nebo uhlím při teplotě 1200 °C.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Silikotermický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způsob výroby hořčíku se provádí redukcí páleného dolomitu křemíkem nebo ferrosiliciem v ocelolitinových retortách zahřívaných až na teplotu 2000 °C.</a:t>
            </a:r>
          </a:p>
          <a:p>
            <a:pPr algn="just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7895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52400" y="76200"/>
            <a:ext cx="8915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Praktické využití</a:t>
            </a: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 V minulosti se práškový hořčík ve směsi s vhodnými okysličovadly používal jako zdroj intenzivního světla pro 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fotografické blesky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 Největší uplatnění dnes nalézá hořčík jako součást 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lehkých slitin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 jako 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redukční činidlo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pro výrobu dalších kovů (titan, zirkonium, niob, hafnium) Krollovým postupem. </a:t>
            </a: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 Jako součást </a:t>
            </a:r>
            <a:r>
              <a:rPr lang="cs-CZ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Grignardova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 činidla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nalézá hořčík uplatnění ve velké řadě organických syntéz.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630745"/>
            <a:ext cx="52578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élník 6"/>
          <p:cNvSpPr/>
          <p:nvPr/>
        </p:nvSpPr>
        <p:spPr>
          <a:xfrm>
            <a:off x="152400" y="4648199"/>
            <a:ext cx="88473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Slitiny hořčíku</a:t>
            </a: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Větší praktický význam než čistý kov, mají pro technickou praxi slitiny hořčíku. Mezi nejdůležitější a nejstarší hořčíkové slitiny patří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dural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Mg+Al+Cu+Mn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), elektron (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Mg+Al+Zn+Mn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 a magnalium (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Mg+Al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926136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228600"/>
            <a:ext cx="8763000" cy="609600"/>
          </a:xfrm>
        </p:spPr>
        <p:txBody>
          <a:bodyPr>
            <a:normAutofit/>
          </a:bodyPr>
          <a:lstStyle/>
          <a:p>
            <a:pPr marL="0" indent="0" algn="just" eaLnBrk="1" hangingPunct="1">
              <a:buNone/>
            </a:pPr>
            <a:r>
              <a:rPr lang="en-GB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Be, Mg, Ca, </a:t>
            </a:r>
            <a:r>
              <a:rPr lang="en-GB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Sr</a:t>
            </a:r>
            <a:r>
              <a:rPr lang="en-GB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Ba, Ra</a:t>
            </a: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What Are the Properties of the Alkaline Earth Metals?">
            <a:extLst>
              <a:ext uri="{FF2B5EF4-FFF2-40B4-BE49-F238E27FC236}">
                <a16:creationId xmlns:a16="http://schemas.microsoft.com/office/drawing/2014/main" id="{61E98D9B-263D-4E33-804C-4AAB1737B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48" y="3851953"/>
            <a:ext cx="3700318" cy="190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17C9408D-FBDC-498F-A593-26C0041997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2900" y="3886200"/>
            <a:ext cx="4800600" cy="2743200"/>
          </a:xfrm>
          <a:prstGeom prst="rect">
            <a:avLst/>
          </a:prstGeom>
        </p:spPr>
      </p:pic>
      <p:pic>
        <p:nvPicPr>
          <p:cNvPr id="6150" name="Picture 6" descr="Electronic Configuration of Alkaline Earth Metals - Study Page">
            <a:extLst>
              <a:ext uri="{FF2B5EF4-FFF2-40B4-BE49-F238E27FC236}">
                <a16:creationId xmlns:a16="http://schemas.microsoft.com/office/drawing/2014/main" id="{3BC4F0E6-95E4-4C67-AA24-657C37DA8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6386478" cy="2330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4711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28600" y="304800"/>
            <a:ext cx="8610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Moderní slitiny hořčíku obsahují příměsi i dalších prvků, označování hořčíkových slitin písmennými kódy:</a:t>
            </a: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hořčíková slitina s označením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AE42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obsahuje kromě 4% hliníku také cca 2,5% neodymu, komerčně úspěšná slitina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ZE41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obsahuje 4,2 % zinku a 1,2 % neodymu. Další technicky využívané hořčíkové slitiny jsou AZ91, AM20, AM50, AM60, AS21, ZC63, EZ33, QE22, WE54. Hořčík se také používá k výrobě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biodegradovatelných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lékařských implantátů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(slitiny Mg-Ca nebo Mg-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Zn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-Ca)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Hořčíkové kompozity</a:t>
            </a: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Progresivním konstrukčním materiálem jsou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hořčíkové kompozity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které se vyrábějí vkládáním výztuže ve tvaru částic nebo vláken různé délky do hořčíkové matrice -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"Metal Matrix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Composites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MMCs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Jako výztuž se nejčastěji používá oxid hlinitý, uhlíková vlákna, karbid křemíku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SiC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 karbid boru B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C. Hořčíkové kompozity se vyrábějí metodami práškové metalurgie, difuzním spojováním výztuže s matricí nebo infiltrací vláken výztuže roztaveným kovem.</a:t>
            </a:r>
          </a:p>
          <a:p>
            <a:pPr algn="just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5684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04800" y="0"/>
            <a:ext cx="8763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Vápník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je šedobílý, na čerstvém řezu lesklý, měkký, neušlechtilý kov. 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altLang="en-US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vzduchu</a:t>
            </a:r>
            <a:r>
              <a:rPr lang="en-GB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GB" altLang="en-US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oxiduje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zah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átí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ho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í: </a:t>
            </a:r>
            <a:endParaRPr lang="cs-CZ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 Ca  +  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Snadno se rozpouští ve zředěných minerálních kyselinách:</a:t>
            </a:r>
          </a:p>
          <a:p>
            <a:pPr algn="ctr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Ca + 2HCl → CaCl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4Ca + 10HNO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→ 4Ca(NO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N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 + 5H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pPr algn="just"/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Prudce reaguje s vodou za vzniku hydroxidu a vývoje vodíku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při teplotě nad 200°C reaguje s vodní párou za vzniku oxidu a hydridu:</a:t>
            </a:r>
          </a:p>
          <a:p>
            <a:pPr algn="ctr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Ca + 2H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 → Ca(OH)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2Ca + 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 →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CaH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 fluorem reaguje již za laboratorní teploty, s ostatními halogeny se přímo slučuje až při teplotách nad 200°C. S kyslíkem reaguje při teplotě nad 300°C, s uhlíkem se slučuje při teplotě nad 550°C. </a:t>
            </a:r>
          </a:p>
          <a:p>
            <a:pPr algn="just"/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 S amoniakem reaguje již při teplotě -40°C za vzniku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hexaamin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vápenatého komplexu, pokud je reakce vápníku s amoniakem katalyzována železem nebo platinou vzniká amid:</a:t>
            </a:r>
          </a:p>
          <a:p>
            <a:pPr algn="ctr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Ca + 6NH3 → [Ca(NH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Ca + 2NH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→ Ca(NH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344357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52400" y="152400"/>
            <a:ext cx="8839200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Ve sloučeninách se vyskytuje 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výhradně v oxidačním stupni II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Vytváří také komplexní sloučeniny ve kterých má koordinační číslo 6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Vodné roztoky solí vápníku jsou bezbarvé, nerozpustné sloučeniny vápníku jsou bílé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mezi barevné výjimky patří žlutý chroman vápenatý CaCrO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modrý boritan vápenatý Ca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(BO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nebo černý silicid vápenatý CaSi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 přírodě se elementární vápník nevyskytuje, ale v zemské kůře je v množství 3,25 % hmot. rozptýlen ve svých sloučeninách. Vápník je třetí nejrozšířenější kov a pátý nejrozšířenější prvek v přírodě.</a:t>
            </a: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Nejdůležitějšími užitkovými nerosty vápníku jsou minerály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kalcit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(vápenec) a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aragonit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CaCO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dolomit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CaCO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·MgCO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anhydrit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CaSO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·0.5H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 a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sádrovec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CaSO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·2H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O,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apatit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Ca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(PO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F,Cl,OH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 a 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fluorit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(kazivec) CaF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 velice vzácným minerálům vápníku patří sulfid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oldhamit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CaS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který se výjimečně nalézá v některých meteoritech.</a:t>
            </a:r>
            <a:r>
              <a:rPr lang="en-GB" altLang="en-US" sz="2000" dirty="0">
                <a:latin typeface="Times New Roman" pitchFamily="18" charset="0"/>
              </a:rPr>
              <a:t> </a:t>
            </a:r>
            <a:endParaRPr lang="cs-CZ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V </a:t>
            </a:r>
            <a:r>
              <a:rPr lang="cs-CZ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kostech a zubech </a:t>
            </a:r>
            <a:r>
              <a:rPr lang="en-GB" altLang="en-US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živo</a:t>
            </a:r>
            <a:r>
              <a:rPr lang="cs-CZ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ich</a:t>
            </a:r>
            <a:r>
              <a:rPr lang="cs-CZ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ů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 nachází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hydroxyapatit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(Ca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(PO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OH)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CaCO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je základní stavební materiál 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korálů, ramenonožců, schránek měkkýšů  a skořápek vajec plazů a ptáků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cs-CZ" sz="2000" dirty="0"/>
              <a:t>  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 množství 0,16 % hmot. se vápník nachází také v mořské vodě a spolu s hořčíkem způsobuje tvrdost vody.</a:t>
            </a: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  Obrovský praktický význam mají sloučeniny vápníku zejména pro 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výrobu stavebních materiálů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(cement, sádra, vápno).</a:t>
            </a:r>
          </a:p>
        </p:txBody>
      </p:sp>
    </p:spTree>
    <p:extLst>
      <p:ext uri="{BB962C8B-B14F-4D97-AF65-F5344CB8AC3E}">
        <p14:creationId xmlns:p14="http://schemas.microsoft.com/office/powerpoint/2010/main" val="26431756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45915" y="304800"/>
            <a:ext cx="88392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  Mineralogickou zvláštností jsou 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přírodní vápenaté sloučeniny organických kyselin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just"/>
            <a:endParaRPr lang="cs-CZ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Acetáty: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calclacit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Ca[Cl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COO]·10H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 a 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paceit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CaCu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(CH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COO)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·6H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O, </a:t>
            </a:r>
          </a:p>
          <a:p>
            <a:pPr algn="just"/>
            <a:endParaRPr lang="cs-CZ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Fomiáty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formicait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Ca(HCOO)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cs-CZ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Oxaláty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whewellit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Ca(C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)·H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O,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weddelit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Ca(C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)·2H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 a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caoxit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Ca(C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)·3H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O. Oxaláty whewellit a 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weddelit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se také vyskytují jako 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součást ledvinových a močových kamenů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Na dně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Weddelova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moře u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Anktarktidy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byl v roce 1936 v hloubce 2600 m nalezen unikátní minerál vápníku odvozený od 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kyseliny citronové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earlandit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Ca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(C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)·4H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O. </a:t>
            </a:r>
          </a:p>
          <a:p>
            <a:pPr algn="just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Vápník je nejdůležitější látkou při tvorbě kostí a zubů, je nutný k přenosu nervových vzruchů, ovlivňuje srážlivost krve, aktivuje některé hormony a kontroluje rovnováhu kyselin. </a:t>
            </a:r>
          </a:p>
          <a:p>
            <a:pPr algn="just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5005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52400" y="228600"/>
            <a:ext cx="8686800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Výroba vápníku</a:t>
            </a: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   Podobně jako ostatní kovy alkalických zemin, se i vápník vyrábí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elektrolýzou taveniny svých halogenidů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Základní surovinou pro elektrolytickou výrobu vápníku je chlorid vápenatý CaCl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získávaný chlorací oxidu vápenatého. Anoda je grafitová,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katoda je tekutá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ze slitiny vápníku s mědí, zinkem nebo olovem. Elektrolýza probíhá při teplotě 700°C, slitina se během ní postupně obohacuje vápníkem a je z elektrolyzéru odváděna.   </a:t>
            </a: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Čístý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vápník se z obohacené slitiny odděluje destilací při teplotě 1000°C a tlaku 20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kPa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Pro řadu technických aplikací se vápník ze slitiny neodděluje. </a:t>
            </a: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  V menší míře se používá také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elektrolýza se železnou katodou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  Kromě tavné elektrolýzy se provádí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aluminotermická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výroba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vápníku. Brikety slisované z oxidu vápenatého a práškového hliníku se za normálního tlaku zahřívají na teplotu 1200°C v nerezové retortě:</a:t>
            </a:r>
          </a:p>
          <a:p>
            <a:pPr algn="ctr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6CaO + 2Al → 3Ca + 3CaO·Al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 ukončení redukce se snížením tlaku na 3Pa oddestiluje čistý vápník.   </a:t>
            </a: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  Produktem obou výrobních metod je kovový vápník ve formě desek nebo tyčí o čistotě 98-99%.</a:t>
            </a:r>
          </a:p>
          <a:p>
            <a:pPr algn="just"/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Kovový vápník nachází využití jako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součást některých slitin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 jako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redukční činidlo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pro výrobu kovů ze skupiny lanthanoidů. </a:t>
            </a:r>
          </a:p>
        </p:txBody>
      </p:sp>
    </p:spTree>
    <p:extLst>
      <p:ext uri="{BB962C8B-B14F-4D97-AF65-F5344CB8AC3E}">
        <p14:creationId xmlns:p14="http://schemas.microsoft.com/office/powerpoint/2010/main" val="3123391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52400" y="228600"/>
            <a:ext cx="8845685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Stroncium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 je šedobílý, lesklý a poměrně měkký kov. Kovové stroncium se na vzduchu rychle pokrývá nažloutlou vrstvou oxidu strontnatého. Jsou známy tři krystalografické modifikace, práškové stroncium je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pyroforní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vzduchu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ho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í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 Stroncium 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reaguje s neoxidujícími kyselinami za vzniku strontnaté soli a vývoje vodíku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+ 2HCl → SrCl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zředěnou kyselinou dusičnou reaguje za vzniku strontnaté soli a vývoje oxidu dusného, s velmi zředěnou kyselinou vzniká dusičnan amonný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4Sr + 10HNO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→ 4Sr(NO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N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 + 5H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4Sr + 10HNO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→ 4Sr(NO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NH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+ 3H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Za normální teploty reaguje 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s vodou za vzniku hydroxidu strontnatého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při teplotě nad 200°C reaguje s vodní párou za vzniku oxidu a hydridu strontnatého:</a:t>
            </a:r>
          </a:p>
          <a:p>
            <a:pPr algn="ctr"/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+ 2H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 →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(OH)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2Sr + 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 →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SrO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SrH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5817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44585" y="76200"/>
            <a:ext cx="8953500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Stroncium je chemicky značně reaktivní prvek, s řadou ostatních prvků se přímo slučuje. </a:t>
            </a:r>
          </a:p>
          <a:p>
            <a:pPr algn="just"/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Ve sloučeninách vystupuje stroncium téměř 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výhradně jako dvojmocný kation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Sr</a:t>
            </a:r>
            <a:r>
              <a:rPr lang="cs-CZ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za zvláštních podmínek může stroncium ve sloučeninách existovat i v oxidačním stupni -II jako </a:t>
            </a:r>
            <a:r>
              <a:rPr lang="cs-CZ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stroncidový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 anion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Stroncidy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jsou 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velmi nestabilní sloučeniny, které působí jako silná redukční činidla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Vodné roztoky solí stroncia jsou bezbarvé, nerozpustné sloučeniny stroncia jsou bílé látky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mezi barevné výjimky patří žlutý chroman strontnatý SrCrO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Hlavním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zdrojem stroncia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pro průmyslovou výrobu je dusičnan strontnatý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(NO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který se získává jako vedlejší produkt při výrobě kombinovaných hnojiv typu NPK rozkladem přírodních fosfátů kyselinou dusičnou. Z rozložené břečky se dusičnan odděluje krystalizací, konverzí s uhličitanem amonným se převádí na uhličitan strontnatý, který je základní látkou pro přípravu všech dalších sloučenin stroncia.</a:t>
            </a: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  Výroba kovového stroncia se provádí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elektrolýzou tavenin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jeho halogenidů nebo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aluminotermickou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redukcí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oxidu strontnatého:</a:t>
            </a:r>
          </a:p>
          <a:p>
            <a:pPr algn="ctr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3SrO + 2Al → 3Sr + Al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¨Kovové stroncium je součástí některých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lehkých slitin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přídavek stroncia se používá pro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výrobu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ferrito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-keramických magnetů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01513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Zobrazit zdrojový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632" y="990601"/>
            <a:ext cx="6857999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99417" y="152400"/>
            <a:ext cx="8763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Radioaktivní izotop </a:t>
            </a:r>
            <a:r>
              <a:rPr lang="cs-CZ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Sr (poločas rozpadu 28.8 let) vznikal při 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zkouškách jaderných zbraní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zabudovával se do koster lidí a živočichů. </a:t>
            </a:r>
          </a:p>
        </p:txBody>
      </p:sp>
      <p:sp>
        <p:nvSpPr>
          <p:cNvPr id="2" name="Obdélník 1"/>
          <p:cNvSpPr/>
          <p:nvPr/>
        </p:nvSpPr>
        <p:spPr>
          <a:xfrm>
            <a:off x="76200" y="6019800"/>
            <a:ext cx="8915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Jako silný zdroj beta záření se využívá v radioterapii a jako trvanlivý a lehký energetický zdroj pro satelity, automatické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meteostanice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 navigační bóje.</a:t>
            </a:r>
          </a:p>
        </p:txBody>
      </p:sp>
    </p:spTree>
    <p:extLst>
      <p:ext uri="{BB962C8B-B14F-4D97-AF65-F5344CB8AC3E}">
        <p14:creationId xmlns:p14="http://schemas.microsoft.com/office/powerpoint/2010/main" val="23735547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7319892" cy="4967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197796" y="341212"/>
            <a:ext cx="8610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Stroncium tvoří celkem 28 izotopů s hmotnostními čísly 75 až 102, z toho čtyři (</a:t>
            </a:r>
            <a:r>
              <a:rPr lang="cs-CZ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84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Sr, </a:t>
            </a:r>
            <a:r>
              <a:rPr lang="cs-CZ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86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Sr, </a:t>
            </a:r>
            <a:r>
              <a:rPr lang="cs-CZ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87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Sr a </a:t>
            </a:r>
            <a:r>
              <a:rPr lang="cs-CZ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88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Sr) jsou stabilní a jsou součástí přírodního stroncia, ve kterém má nejvyšší podíl (82,6 %) izotop </a:t>
            </a:r>
            <a:r>
              <a:rPr lang="cs-CZ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88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Sr.</a:t>
            </a:r>
          </a:p>
        </p:txBody>
      </p:sp>
    </p:spTree>
    <p:extLst>
      <p:ext uri="{BB962C8B-B14F-4D97-AF65-F5344CB8AC3E}">
        <p14:creationId xmlns:p14="http://schemas.microsoft.com/office/powerpoint/2010/main" val="24587675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Zobrazit zdrojový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1000"/>
            <a:ext cx="4880344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2" name="Picture 4" descr="Výsledek obrázku pro strontium enamel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00400"/>
            <a:ext cx="619125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852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81000"/>
            <a:ext cx="8763000" cy="6248400"/>
          </a:xfrm>
        </p:spPr>
        <p:txBody>
          <a:bodyPr>
            <a:normAutofit/>
          </a:bodyPr>
          <a:lstStyle/>
          <a:p>
            <a:pPr marL="0" indent="0" algn="just" eaLnBrk="1" hangingPunct="1">
              <a:buNone/>
            </a:pPr>
            <a:r>
              <a:rPr lang="en-GB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oxida</a:t>
            </a:r>
            <a:r>
              <a:rPr lang="cs-CZ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ní</a:t>
            </a:r>
            <a:r>
              <a:rPr lang="en-GB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ísla</a:t>
            </a:r>
            <a:r>
              <a:rPr lang="en-GB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prvky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nabývají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pouze</a:t>
            </a:r>
            <a:r>
              <a:rPr lang="en-GB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 ox</a:t>
            </a:r>
            <a:r>
              <a:rPr lang="cs-CZ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ísla</a:t>
            </a:r>
            <a:r>
              <a:rPr lang="en-GB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 II</a:t>
            </a:r>
            <a:r>
              <a:rPr lang="cs-CZ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 eaLnBrk="1" hangingPunct="1"/>
            <a:endParaRPr lang="cs-CZ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Všechny prvky jsou kovy,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porovnání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alk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kovy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mají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vyšší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bod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tání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varu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vyšší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hustotu</a:t>
            </a:r>
            <a:endParaRPr lang="cs-CZ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ýrazn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elektropoz</a:t>
            </a:r>
            <a:r>
              <a:rPr lang="cs-CZ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itivní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charakter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tvo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í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ochotn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ionty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Me</a:t>
            </a:r>
            <a:r>
              <a:rPr lang="en-GB" alt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cs-CZ" alt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just" eaLnBrk="1" hangingPunct="1">
              <a:buFont typeface="Wingdings" pitchFamily="2" charset="2"/>
              <a:buNone/>
            </a:pPr>
            <a:endParaRPr lang="cs-CZ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Properties Of Alkaline Earth Metals Increase Going Down ...">
            <a:extLst>
              <a:ext uri="{FF2B5EF4-FFF2-40B4-BE49-F238E27FC236}">
                <a16:creationId xmlns:a16="http://schemas.microsoft.com/office/drawing/2014/main" id="{ABA7ECD1-DF9B-40E2-9705-3C000E16B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38089"/>
            <a:ext cx="7696200" cy="3938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2475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10766" y="76200"/>
            <a:ext cx="8763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Baryum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je šedobílý, lesklý a měkký kov. Baryum je chemicky značně reaktivní prvek s elektropozitivním charakterem. Zapáleno hoří na vzduchu za vzniku oxidu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peroxidu BaO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 nitridu Ba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s vodou bouřlivě reaguje za vzniku hydroxidu Ba(OH)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 vývoje vodíku.</a:t>
            </a: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Dobře se 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rozpouští ve zředěných minerálních kyselinách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Ba + 2HCl → BaCl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4Ba + 10HNO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→ 4Ba(NO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N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 + 5H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pPr algn="just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Se všemi halogeny se přímo slučuje při teplotě nad 100°C, se sírou reaguje při teplotě 150°C, s vodíkem tvoří hydrid při teplotě okolo 300°C, s uhlíkem se slučuje při teplotě nad 500°C. Naopak s amoniakem reaguje za vzniku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hexaaminbarnatého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komplexu již za teploty -40°C. Pokud je reakce barya s amoniakem katalyzována platinou, nevzniká uvedený komplex, ale amid:</a:t>
            </a:r>
          </a:p>
          <a:p>
            <a:pPr algn="ctr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Ba + 6NH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→ [Ba(NH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] 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Ba + 2NH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→ Ba(NH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Práškové baryum může být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pyroforní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Všechny rozpustné sloučeniny barya jsou </a:t>
            </a:r>
            <a:r>
              <a:rPr lang="cs-CZ" sz="2000" i="1" u="sng" dirty="0">
                <a:latin typeface="Arial" panose="020B0604020202020204" pitchFamily="34" charset="0"/>
                <a:cs typeface="Arial" panose="020B0604020202020204" pitchFamily="34" charset="0"/>
              </a:rPr>
              <a:t>jedovaté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0B4DDE24-F798-4A40-8CE5-2D495C1085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257800"/>
            <a:ext cx="1268910" cy="127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0631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52400" y="228600"/>
            <a:ext cx="88392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Žlutý chroman barnatý BaCrO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jedna z mála barevných sloučenin barya. 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Vodné roztoky solí barya jsou bezbarvé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 přírodě se elementární baryum nevyskytuje, jeho výskyt je znám pouze ve sloučeninách, ve kterých vystupuje výhradně jako dvoumocný kation Ba</a:t>
            </a:r>
            <a:r>
              <a:rPr lang="cs-CZ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Nejznámějšími minerály barya jsou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baryt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BaSO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witherit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BaCO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 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nitrobaryt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Ba(NO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benitoid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BaTiSi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 se využívá ve šperkařství jako náhrada diamantu. </a:t>
            </a:r>
          </a:p>
          <a:p>
            <a:pPr algn="just"/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Výroba barya se provádí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tavnou elektrolýzou fluoridu nebo chloridu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Nejprve se provede redukce barytu uhlíkem. Redukce barytu se provádí v elektrické peci při teplotě 950-1100°C a jejím produktem je rozpustný sulfid barnatý, který se reakcí s kyselinou fluorovodíkovou nebo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chlorovodíkou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převede na příslušný halogenid potřebný k tavné elektrolýze:</a:t>
            </a:r>
          </a:p>
          <a:p>
            <a:pPr algn="ctr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BaSO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+ 4C →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BaS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+ 4CO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BaS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+ 2HCl → BaCl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  <a:p>
            <a:pPr algn="just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Dalším způsobem výroby barya je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redukce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oxidu barnatého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hliníkem nebo křemíkem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3BaO + 2Al → 3Ba + Al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3BaO + Si → 2Ba + BaSiO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9492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52400" y="152400"/>
            <a:ext cx="876300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 Baryum se používá jako složka některých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slitin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(slitina barya s niklem se používá na kabely k zapalovacím svíčkám)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 Páry barya se používají jako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redukční činidlo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při přípravě protaktinia, neptunia i některých dalších transuranů. </a:t>
            </a:r>
          </a:p>
          <a:p>
            <a:pPr algn="just"/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 Značný význam má baryum, ve formě tzv.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YBCO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Yttrium Baryum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Copper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 Oxide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 oxidů, při výzkumu a vývoji supravodičů.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24893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52400" y="152400"/>
            <a:ext cx="883920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Radium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je bílý, lesklý radioaktivní kov (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zá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ení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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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ionizuje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vzduch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), chemickými vlastnostmi podobný baryu,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však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ješt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reaktivn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jší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altLang="en-US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vzduchu</a:t>
            </a:r>
            <a:r>
              <a:rPr lang="en-GB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ihned</a:t>
            </a:r>
            <a:r>
              <a:rPr lang="en-GB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 z</a:t>
            </a:r>
            <a:r>
              <a:rPr lang="cs-CZ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erná</a:t>
            </a:r>
            <a:r>
              <a:rPr lang="en-GB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tvo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í se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oxid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nitrid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(Ra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V minerálních kyselinách se rozpouští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za vzniku </a:t>
            </a:r>
            <a:r>
              <a:rPr lang="cs-CZ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radnaté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 soli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 vývoje 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vodíku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výjimkou je reakce radia se 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zředěnou kyselinou dusičnou, při které se vodík neuvolňuje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+ 2HCl → RaCl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4Ra + 10HNO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→ 4Ra(NO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N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 + 5H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pPr algn="just"/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Při zahřátí na teplotu 100°C na vzduchu radium hoří za vzniku oxidu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radnatého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RaO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 nitridu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radnatého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Ra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2Ra + 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→ 2RaO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3Ra + N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→ Ra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S vodou reaguje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kovové radium prudce za vývoje vodíku a za vzniku 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hydroxidu </a:t>
            </a:r>
            <a:r>
              <a:rPr lang="cs-CZ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radnatého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+ 2H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 →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(OH)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en-GB" altLang="en-US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vodou</a:t>
            </a:r>
            <a:r>
              <a:rPr lang="en-GB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reaguje</a:t>
            </a:r>
            <a:r>
              <a:rPr lang="en-GB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 z </a:t>
            </a:r>
            <a:r>
              <a:rPr lang="en-GB" altLang="en-US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kov</a:t>
            </a:r>
            <a:r>
              <a:rPr lang="cs-CZ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ů</a:t>
            </a:r>
            <a:r>
              <a:rPr lang="en-GB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II. hlavní podskupiny</a:t>
            </a:r>
            <a:r>
              <a:rPr lang="en-GB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nej</a:t>
            </a:r>
            <a:r>
              <a:rPr lang="cs-CZ" altLang="en-US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bouřl</a:t>
            </a:r>
            <a:r>
              <a:rPr lang="en-GB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iv</a:t>
            </a:r>
            <a:r>
              <a:rPr lang="cs-CZ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en-US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ji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1575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181583" y="118353"/>
            <a:ext cx="88392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Reakce s fluorem a chlorem nastává za vzniku fluoridu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radnatého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RaF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 chloridu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radnatého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RaCl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již za laboratorní teploty, se sírou se slučuje na sulfid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radnatý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RaS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při teplotě 150°C.</a:t>
            </a:r>
          </a:p>
          <a:p>
            <a:pPr algn="just"/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  Ve sloučeninách vystupuje radium 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v oxidačním stupni II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jako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radnatý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kation Ra</a:t>
            </a:r>
            <a:r>
              <a:rPr lang="cs-CZ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Radnaté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 soli, s výjimkou dusičnanu </a:t>
            </a:r>
            <a:r>
              <a:rPr lang="cs-CZ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radnatého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(NO</a:t>
            </a:r>
            <a:r>
              <a:rPr lang="cs-CZ" sz="2000" u="sng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sz="2000" u="sng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, jsou velmi málo rozpustné ve vodě, jsou obvykle bezbarvé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s výjimkou žlutého chromanu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radnatého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RaCrO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Na vzduchu modře světélkují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 bezbarvý plamen zbarvují intenzivně karmínově červeně.</a:t>
            </a:r>
          </a:p>
          <a:p>
            <a:pPr algn="just"/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 Radium se v přírodě vyskytuje společně s radonem, velmi vzácně jako součást rud uranu, z kterých se složitým postupem ve velmi malém množství získává, a v důlních vodách uranových dolů. Známým nerostem radia je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radiobaryt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Ba,Ra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)SO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34D3FD2-5481-46C9-9B4B-DCE61371F834}"/>
              </a:ext>
            </a:extLst>
          </p:cNvPr>
          <p:cNvSpPr txBox="1"/>
          <p:nvPr/>
        </p:nvSpPr>
        <p:spPr>
          <a:xfrm>
            <a:off x="181582" y="4338990"/>
            <a:ext cx="6752617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Pro objev radia měla zásadní význam těžba uranových rud a výroba uranových barev v Jáchymově. Právě v odpadu z jáchymovské továrny na uranové barvy objevila </a:t>
            </a:r>
            <a:r>
              <a:rPr lang="cs-CZ" u="sng" dirty="0">
                <a:latin typeface="Arial" panose="020B0604020202020204" pitchFamily="34" charset="0"/>
                <a:cs typeface="Arial" panose="020B0604020202020204" pitchFamily="34" charset="0"/>
              </a:rPr>
              <a:t>M. Curie-</a:t>
            </a:r>
            <a:r>
              <a:rPr lang="cs-CZ" u="sng" dirty="0" err="1">
                <a:latin typeface="Arial" panose="020B0604020202020204" pitchFamily="34" charset="0"/>
                <a:cs typeface="Arial" panose="020B0604020202020204" pitchFamily="34" charset="0"/>
              </a:rPr>
              <a:t>Sklodowská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v roce 1898 nový prvek –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radium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Praktické využití nachází radium jako 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zdroj radioaktivního záření pro léčebné, diagnostické i další účely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26" name="Picture 2" descr="Marie Sklodowska Curie Quotes. QuotesGram">
            <a:extLst>
              <a:ext uri="{FF2B5EF4-FFF2-40B4-BE49-F238E27FC236}">
                <a16:creationId xmlns:a16="http://schemas.microsoft.com/office/drawing/2014/main" id="{C807FC93-F0F0-4C9A-AD4A-F47DCAFCE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520" y="4452804"/>
            <a:ext cx="1887537" cy="230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0108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52400" y="149959"/>
            <a:ext cx="88392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 kovové formě bylo radium připraveno až v roce 1910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(M. Curie, A.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Debierne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elektrolýzou taveniny chloridu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radnatého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RaCl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Na rtuťové katodě se radium vyloučilo ve formě amalgamu, ze kterého bylo získáno destilací ve vodíkové atmosféře. Později bylo kovové radium připraveno také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termickým rozkladem azidu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(N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vakuovou redukcí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oxidu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RaO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hliníkem při teplotě 1200°C.</a:t>
            </a:r>
          </a:p>
          <a:p>
            <a:pPr algn="just"/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Čisté kovové radium se nevyrábí, pro technické a léčebné využití se používají pouze jeho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sloučeniny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Rudný koncentrát rudy s obsahem radia se oxidačně praží, tím dojde k odstranění síry a arsenu. Výpražek se rozpustí v kyselině sírové. Působením chloridu barnatého se vysráží radium, v roztoku zůstane uran. Usazenina se převede varem s uhličitanem sodným ze síranů na uhličitany a následně kyselinou chlorovodíkovou na chloridy.</a:t>
            </a:r>
          </a:p>
          <a:p>
            <a:pPr algn="just"/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Oddělování radia od barya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klasickou Curieovou metodou je založeno na frakční krystalizaci, závislé na rozdílné rozpustnosti chloridů radia a barya. Roztok chloridů se odpařuje, až do vzniku zárodečných krystalů, po ochlazení se objeví shluky krystalů bohatší na radium. Krystaly se oddělí, a celý postup se několiksetkrát opakuje, až roztok žádné radium neobsahuje.</a:t>
            </a:r>
          </a:p>
          <a:p>
            <a:pPr algn="just"/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 Moderní ruský postup oddělování radia od barya využívá frakční srážení radia chromanem barnatým BaCrO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613450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8125AE34-C5D3-43CD-AB0E-C25B294A0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121" y="4642108"/>
            <a:ext cx="2625053" cy="208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9C5CB78-6F8F-4328-8829-11821243DA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5121" y="2241150"/>
            <a:ext cx="2548854" cy="2229121"/>
          </a:xfrm>
          <a:prstGeom prst="rect">
            <a:avLst/>
          </a:prstGeom>
        </p:spPr>
      </p:pic>
      <p:pic>
        <p:nvPicPr>
          <p:cNvPr id="3080" name="Picture 8" descr="Radium Girls Of Ingersoll Factory">
            <a:extLst>
              <a:ext uri="{FF2B5EF4-FFF2-40B4-BE49-F238E27FC236}">
                <a16:creationId xmlns:a16="http://schemas.microsoft.com/office/drawing/2014/main" id="{8F2F4AFB-3E3D-4389-A976-355E113EE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49" y="3922871"/>
            <a:ext cx="5286375" cy="2801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radium-dial">
            <a:extLst>
              <a:ext uri="{FF2B5EF4-FFF2-40B4-BE49-F238E27FC236}">
                <a16:creationId xmlns:a16="http://schemas.microsoft.com/office/drawing/2014/main" id="{A508E8DA-E17E-48F7-9F19-8D7E64542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121" y="160594"/>
            <a:ext cx="2544958" cy="190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612BA6AE-CC74-466F-B3D2-763A6257A070}"/>
              </a:ext>
            </a:extLst>
          </p:cNvPr>
          <p:cNvSpPr txBox="1"/>
          <p:nvPr/>
        </p:nvSpPr>
        <p:spPr>
          <a:xfrm>
            <a:off x="152400" y="609600"/>
            <a:ext cx="45243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cs-CZ" sz="24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Radiové dívky (radium </a:t>
            </a:r>
            <a:r>
              <a:rPr lang="cs-CZ" sz="2400" b="1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girls</a:t>
            </a:r>
            <a:r>
              <a:rPr lang="cs-CZ" sz="24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3086" name="Picture 14" descr="Radium girls | Radium girls, History girl, Medical history">
            <a:extLst>
              <a:ext uri="{FF2B5EF4-FFF2-40B4-BE49-F238E27FC236}">
                <a16:creationId xmlns:a16="http://schemas.microsoft.com/office/drawing/2014/main" id="{86AA9446-6FDE-4C2A-85E8-DA3B10053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025" y="3922870"/>
            <a:ext cx="2009885" cy="2801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A89EB3B7-F99C-416B-8F43-03C78F8AA60F}"/>
              </a:ext>
            </a:extLst>
          </p:cNvPr>
          <p:cNvSpPr txBox="1"/>
          <p:nvPr/>
        </p:nvSpPr>
        <p:spPr>
          <a:xfrm>
            <a:off x="151532" y="1182231"/>
            <a:ext cx="599598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- byly malířky ciferníků speciálních vojenských hodinek. Ciferníky se natíraly materiálem obsahujícím radium, aby ve tmě svítily. Dělnice </a:t>
            </a:r>
            <a:r>
              <a:rPr lang="cs-CZ" sz="20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při práci nepoužívaly žádné ochranné pomůcky a radioaktivním účinkům tak byly vystaveny i několik hodin denně. Důsledkem bylo zejména vypadávání zubů, vlasů a nádorová onemocnění.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4714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2800" b="1" dirty="0" err="1"/>
              <a:t>Hydridy</a:t>
            </a:r>
            <a:endParaRPr lang="cs-CZ" sz="2800" b="1" dirty="0"/>
          </a:p>
        </p:txBody>
      </p:sp>
      <p:sp>
        <p:nvSpPr>
          <p:cNvPr id="4" name="Obdélník 3"/>
          <p:cNvSpPr/>
          <p:nvPr/>
        </p:nvSpPr>
        <p:spPr>
          <a:xfrm>
            <a:off x="152400" y="990600"/>
            <a:ext cx="8839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Hydridy beryllia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BeH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hořčíku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MgH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mají schopnost 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polymerovat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 tvořit makromolekulární řetězce.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s3mn.mnimg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43415"/>
            <a:ext cx="4948592" cy="181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pubs.rsc.or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76400"/>
            <a:ext cx="225478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 7"/>
          <p:cNvSpPr/>
          <p:nvPr/>
        </p:nvSpPr>
        <p:spPr>
          <a:xfrm>
            <a:off x="114300" y="3752671"/>
            <a:ext cx="8915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Hydridy hořčíku MgH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nebo Mg(AlH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mají značnou perspektivu jako 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bezpečné zásobníky vodíku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cs-CZ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Hydridy </a:t>
            </a:r>
            <a:r>
              <a:rPr lang="en-GB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Ca, </a:t>
            </a:r>
            <a:r>
              <a:rPr lang="en-GB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Sr</a:t>
            </a:r>
            <a:r>
              <a:rPr lang="cs-CZ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iontové hydridy (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kation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kovu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anion H</a:t>
            </a:r>
            <a:r>
              <a:rPr lang="en-GB" alt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bezbarvé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krystalické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látky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silná</a:t>
            </a:r>
            <a:r>
              <a:rPr lang="en-GB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reduk</a:t>
            </a:r>
            <a:r>
              <a:rPr lang="cs-CZ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ní</a:t>
            </a:r>
            <a:r>
              <a:rPr lang="cs-CZ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 č</a:t>
            </a:r>
            <a:r>
              <a:rPr lang="en-GB" altLang="en-US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inidla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4166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>
            <a:normAutofit/>
          </a:bodyPr>
          <a:lstStyle/>
          <a:p>
            <a:r>
              <a:rPr lang="cs-CZ" sz="2800" b="1" dirty="0"/>
              <a:t>Sloučeniny s halogeny</a:t>
            </a:r>
          </a:p>
        </p:txBody>
      </p:sp>
      <p:sp>
        <p:nvSpPr>
          <p:cNvPr id="4" name="Obdélník 3"/>
          <p:cNvSpPr/>
          <p:nvPr/>
        </p:nvSpPr>
        <p:spPr>
          <a:xfrm>
            <a:off x="152400" y="1105941"/>
            <a:ext cx="8839200" cy="559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Fluorid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beryllnatý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BeF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se používá v biochemii jako inhibitor reakcí proteinů a ve směsi s fluoridem lithným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LiF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jako chladivo v experimentálních jaderných reaktorech MSRE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Molten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 Salt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Reactor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 Experiment)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cs-CZ" sz="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Chlorid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beryllnatý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BeCl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se používá jako katalyzátor v organické chemii. 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Chlorid hořečnatý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MgCl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je základní složkou činidla k důkazu kyseliny fosforečné a jejich solí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(hořečnatá soluce)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90000"/>
              </a:lnSpc>
            </a:pPr>
            <a:endParaRPr lang="cs-CZ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Chlorid vápenatý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aCl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.2 H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velmi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dob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rozpustný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na dialyzační nebo infuzní roztoky,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bezvodý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hygroskopický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používá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k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sušení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plyn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ů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jako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tzv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altLang="en-US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chlorkalciový</a:t>
            </a:r>
            <a:r>
              <a:rPr lang="en-GB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uzáv</a:t>
            </a:r>
            <a:r>
              <a:rPr lang="cs-CZ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r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k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zamezení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ístupu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vlhkosti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systemu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30 %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vodný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roztok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tuhne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– 48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ct val="90000"/>
              </a:lnSpc>
            </a:pPr>
            <a:endParaRPr lang="cs-CZ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Bromid vápenatý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CaBr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se používá k přípravě hustých roztoků pro výplachy ropných vrtů. </a:t>
            </a:r>
            <a:endParaRPr lang="cs-CZ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What is the structure of BeCl2 molecule in gaseous and ...">
            <a:extLst>
              <a:ext uri="{FF2B5EF4-FFF2-40B4-BE49-F238E27FC236}">
                <a16:creationId xmlns:a16="http://schemas.microsoft.com/office/drawing/2014/main" id="{982E0B7A-42F8-479C-8FA4-2D5265B6F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25" y="2673801"/>
            <a:ext cx="5875854" cy="122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etails for Be">
            <a:extLst>
              <a:ext uri="{FF2B5EF4-FFF2-40B4-BE49-F238E27FC236}">
                <a16:creationId xmlns:a16="http://schemas.microsoft.com/office/drawing/2014/main" id="{5B3058E9-4401-469E-A927-E7596FDD3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541" y="2659246"/>
            <a:ext cx="2124497" cy="119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0604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152400" y="457200"/>
            <a:ext cx="8839200" cy="624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Chlorid strontnatý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SrCl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se používá do 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zubních past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pro citlivé zuby.</a:t>
            </a:r>
          </a:p>
          <a:p>
            <a:pPr algn="just">
              <a:lnSpc>
                <a:spcPct val="90000"/>
              </a:lnSpc>
            </a:pPr>
            <a:endParaRPr lang="cs-CZ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Chlorid barnatý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BaCl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bromid barnatý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BaBr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jsou důležitými látkami pro snížení obsahu radia při chemickém čištění odpadních důlních vod po těžbě uranu. </a:t>
            </a:r>
          </a:p>
          <a:p>
            <a:pPr algn="just">
              <a:lnSpc>
                <a:spcPct val="90000"/>
              </a:lnSpc>
            </a:pPr>
            <a:endParaRPr lang="cs-CZ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Fluorid barnatý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BaF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slouží k výrobě detektorů rentgenového a gama záření. </a:t>
            </a:r>
          </a:p>
          <a:p>
            <a:pPr algn="just">
              <a:lnSpc>
                <a:spcPct val="90000"/>
              </a:lnSpc>
            </a:pPr>
            <a:endParaRPr lang="cs-CZ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Chloristan hořečnatý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Mg(ClO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je hlavní složkou chemických detektorů sirného yperitu - S(CH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Cl)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ct val="90000"/>
              </a:lnSpc>
            </a:pPr>
            <a:endParaRPr lang="cs-CZ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Chlorečnan vápenatý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Ca(ClO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chloristan vápenatý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Ca(ClO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se omezeně využívají v pyrotechnice jako silná oxidační činidla. </a:t>
            </a:r>
          </a:p>
          <a:p>
            <a:pPr algn="just">
              <a:lnSpc>
                <a:spcPct val="90000"/>
              </a:lnSpc>
            </a:pPr>
            <a:endParaRPr lang="cs-CZ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Bromičnan vápenatý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Ca(BrO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se pod označením E 924 používá jako aditivum do mouky (v EU zakázán). </a:t>
            </a:r>
          </a:p>
          <a:p>
            <a:pPr algn="just">
              <a:lnSpc>
                <a:spcPct val="90000"/>
              </a:lnSpc>
            </a:pPr>
            <a:endParaRPr lang="cs-CZ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Jodičnan vápenatý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Ca(IO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je antiseptikum v kosmetických přípravcích. </a:t>
            </a:r>
          </a:p>
          <a:p>
            <a:pPr algn="just">
              <a:lnSpc>
                <a:spcPct val="90000"/>
              </a:lnSpc>
            </a:pPr>
            <a:endParaRPr lang="cs-CZ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Chlornan vápenatý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Ca(Cl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sou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ástí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chlorového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vápna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" které se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ipravuje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zavád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ním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chloru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suspenze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hydroxidu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vápenatého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</a:pPr>
            <a:endParaRPr lang="cs-CZ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Bromid strontnatý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SrBr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chlorečnan strontnatý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(ClO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se využívají v pyrotechnice - barví plamen intenzivně červeně.</a:t>
            </a:r>
          </a:p>
          <a:p>
            <a:pPr algn="just">
              <a:lnSpc>
                <a:spcPct val="90000"/>
              </a:lnSpc>
            </a:pPr>
            <a:endParaRPr lang="cs-CZ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Chlornan barnatý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Ba(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ClO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je bělící činidlo a antiseptikum. </a:t>
            </a:r>
          </a:p>
        </p:txBody>
      </p:sp>
    </p:spTree>
    <p:extLst>
      <p:ext uri="{BB962C8B-B14F-4D97-AF65-F5344CB8AC3E}">
        <p14:creationId xmlns:p14="http://schemas.microsoft.com/office/powerpoint/2010/main" val="2472040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3A596A6F-38C3-4B52-A774-893C94C8E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7216" y="3962215"/>
            <a:ext cx="4214652" cy="2774469"/>
          </a:xfrm>
          <a:prstGeom prst="rect">
            <a:avLst/>
          </a:prstGeom>
        </p:spPr>
      </p:pic>
      <p:pic>
        <p:nvPicPr>
          <p:cNvPr id="9" name="Obrázek 8" descr="Obsah obrázku snímek obrazovky&#10;&#10;Popis byl vytvořen automaticky">
            <a:extLst>
              <a:ext uri="{FF2B5EF4-FFF2-40B4-BE49-F238E27FC236}">
                <a16:creationId xmlns:a16="http://schemas.microsoft.com/office/drawing/2014/main" id="{294CD4FE-9057-48EB-80ED-DC2CC0B5F0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46" y="264399"/>
            <a:ext cx="2859439" cy="2631897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10B1933B-546E-4FC3-BB50-920C448689B8}"/>
              </a:ext>
            </a:extLst>
          </p:cNvPr>
          <p:cNvSpPr txBox="1"/>
          <p:nvPr/>
        </p:nvSpPr>
        <p:spPr>
          <a:xfrm>
            <a:off x="266700" y="3115382"/>
            <a:ext cx="8610600" cy="951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sz="1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Typ</a:t>
            </a:r>
            <a:r>
              <a:rPr lang="en-GB" alt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1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vazby</a:t>
            </a:r>
            <a:r>
              <a:rPr lang="en-GB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cs-CZ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Be je </a:t>
            </a:r>
            <a:r>
              <a:rPr lang="en-GB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typická</a:t>
            </a:r>
            <a:r>
              <a:rPr lang="en-GB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kovalentní</a:t>
            </a:r>
            <a:r>
              <a:rPr lang="en-GB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vazba</a:t>
            </a:r>
            <a:r>
              <a:rPr lang="en-GB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Mg - </a:t>
            </a:r>
            <a:r>
              <a:rPr lang="en-GB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jistý</a:t>
            </a:r>
            <a:r>
              <a:rPr lang="en-GB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podíl</a:t>
            </a:r>
            <a:r>
              <a:rPr lang="en-GB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kovalence</a:t>
            </a:r>
            <a:r>
              <a:rPr lang="en-GB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pro </a:t>
            </a:r>
            <a:r>
              <a:rPr lang="en-GB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ostatní</a:t>
            </a:r>
            <a:r>
              <a:rPr lang="en-GB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GB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typická</a:t>
            </a:r>
            <a:r>
              <a:rPr lang="en-GB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iontová</a:t>
            </a:r>
            <a:r>
              <a:rPr lang="en-GB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vazba</a:t>
            </a:r>
            <a:r>
              <a:rPr lang="en-GB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69C6D367-1609-4C1E-A18F-E815499D09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2839" y="267824"/>
            <a:ext cx="5560060" cy="2708257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D198657C-E92C-4B6E-B77A-60BFD92000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631" y="4656601"/>
            <a:ext cx="3429000" cy="1933575"/>
          </a:xfrm>
          <a:prstGeom prst="rect">
            <a:avLst/>
          </a:prstGeom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id="{7327A03A-814A-4F89-A138-8C649C2854BD}"/>
              </a:ext>
            </a:extLst>
          </p:cNvPr>
          <p:cNvSpPr txBox="1"/>
          <p:nvPr/>
        </p:nvSpPr>
        <p:spPr>
          <a:xfrm>
            <a:off x="243046" y="4180444"/>
            <a:ext cx="13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/>
              <a:t>Rozpustnost</a:t>
            </a:r>
          </a:p>
        </p:txBody>
      </p:sp>
    </p:spTree>
    <p:extLst>
      <p:ext uri="{BB962C8B-B14F-4D97-AF65-F5344CB8AC3E}">
        <p14:creationId xmlns:p14="http://schemas.microsoft.com/office/powerpoint/2010/main" val="38713106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152400" y="381000"/>
            <a:ext cx="8839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Chlorečnan barnatý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Ba(ClO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chloristan barnatý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Ba(ClO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se využívají v pyrotechnice - barví plamen zeleně, krystalický 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chloristan barnatý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Ba(ClO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·3H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 se vyznačuje 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extrémně dobrou rozpustností ve vodě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(ve 100 g vody se při teplotě 100 °C rozpustí 6785 g této soli). </a:t>
            </a:r>
          </a:p>
        </p:txBody>
      </p:sp>
    </p:spTree>
    <p:extLst>
      <p:ext uri="{BB962C8B-B14F-4D97-AF65-F5344CB8AC3E}">
        <p14:creationId xmlns:p14="http://schemas.microsoft.com/office/powerpoint/2010/main" val="1742338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52400" y="774970"/>
            <a:ext cx="88392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Bílý nerozpustný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hydroxid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beryllnatý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(OH)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je výchozí látkou pro přípravu většiny ostatních sloučenin beryllia.</a:t>
            </a:r>
          </a:p>
          <a:p>
            <a:pPr algn="just"/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Oxid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beryllnatý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BeO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se používá jako izolant v polovodičových součástkách a je součástí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teplovodivých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past. </a:t>
            </a:r>
            <a:r>
              <a:rPr lang="cs-CZ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BeO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lze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ipravit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žíháním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hydroxidu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Be(OH)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BeO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+ H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nebo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uhli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itanu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BeCO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BeO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+ CO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cs-CZ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Be(OH)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rozpouští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nadbytku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hydroxidu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alk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kovu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/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Be(OH)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+  2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NaOH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Na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[Be(OH)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] </a:t>
            </a:r>
          </a:p>
          <a:p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Oxid hořečnatý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MgO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se používá k výrobě žáruvzdorných materiálů.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MgO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je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tzv. "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pálená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magnezie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„ </a:t>
            </a:r>
            <a:r>
              <a:rPr lang="cs-CZ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Př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ípraví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vyžíháním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uhli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itanu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nebo hydroxidu. R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eaguje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pomalu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vodou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MgO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+ H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 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Mg(OH)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cs-CZ" altLang="en-US" sz="20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>
            <a:normAutofit/>
          </a:bodyPr>
          <a:lstStyle/>
          <a:p>
            <a:r>
              <a:rPr lang="cs-CZ" sz="2800" b="1" dirty="0"/>
              <a:t>Sloučeniny s kyslíkem</a:t>
            </a:r>
          </a:p>
        </p:txBody>
      </p:sp>
      <p:pic>
        <p:nvPicPr>
          <p:cNvPr id="12290" name="Picture 2" descr="Výroba vápna a cementu">
            <a:extLst>
              <a:ext uri="{FF2B5EF4-FFF2-40B4-BE49-F238E27FC236}">
                <a16:creationId xmlns:a16="http://schemas.microsoft.com/office/drawing/2014/main" id="{25396446-6226-4B5D-A238-E1D334A73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069" y="4044272"/>
            <a:ext cx="1610859" cy="281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0B10D9EB-47B3-442B-A88C-64D5113CB2E4}"/>
              </a:ext>
            </a:extLst>
          </p:cNvPr>
          <p:cNvSpPr txBox="1"/>
          <p:nvPr/>
        </p:nvSpPr>
        <p:spPr>
          <a:xfrm>
            <a:off x="152400" y="4529522"/>
            <a:ext cx="73520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Oxid </a:t>
            </a:r>
            <a:r>
              <a:rPr lang="en-GB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vápenatý</a:t>
            </a:r>
            <a:r>
              <a:rPr lang="en-GB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pálené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vápno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vyrábí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žíháním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vápence</a:t>
            </a:r>
          </a:p>
        </p:txBody>
      </p:sp>
      <p:pic>
        <p:nvPicPr>
          <p:cNvPr id="12292" name="Picture 4" descr="Výroba vápna a cementu">
            <a:extLst>
              <a:ext uri="{FF2B5EF4-FFF2-40B4-BE49-F238E27FC236}">
                <a16:creationId xmlns:a16="http://schemas.microsoft.com/office/drawing/2014/main" id="{EA90B1D5-B10F-437A-8CFC-EABFA9C34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074051"/>
            <a:ext cx="2590800" cy="170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253600D4-F13A-48A7-9BD5-53D55AB7EA33}"/>
              </a:ext>
            </a:extLst>
          </p:cNvPr>
          <p:cNvSpPr txBox="1"/>
          <p:nvPr/>
        </p:nvSpPr>
        <p:spPr>
          <a:xfrm>
            <a:off x="759902" y="5682920"/>
            <a:ext cx="359890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CaCO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+  CO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2000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72705C4C-3B66-4C29-A743-57C5C7216B3B}"/>
              </a:ext>
            </a:extLst>
          </p:cNvPr>
          <p:cNvSpPr txBox="1"/>
          <p:nvPr/>
        </p:nvSpPr>
        <p:spPr>
          <a:xfrm>
            <a:off x="152400" y="4984613"/>
            <a:ext cx="4267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0" i="0" dirty="0">
                <a:effectLst/>
                <a:latin typeface="Arial" panose="020B0604020202020204" pitchFamily="34" charset="0"/>
              </a:rPr>
              <a:t>Pálení vápence probíhá při teplotě 900 – 1100 °C </a:t>
            </a:r>
            <a:endParaRPr lang="cs-CZ" sz="2000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909750D1-B5C8-4D54-9B61-BB2568F33A3A}"/>
              </a:ext>
            </a:extLst>
          </p:cNvPr>
          <p:cNvSpPr txBox="1"/>
          <p:nvPr/>
        </p:nvSpPr>
        <p:spPr>
          <a:xfrm>
            <a:off x="58220" y="6271647"/>
            <a:ext cx="2362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0" i="0" dirty="0">
                <a:solidFill>
                  <a:srgbClr val="333333"/>
                </a:solidFill>
                <a:effectLst/>
              </a:rPr>
              <a:t> </a:t>
            </a:r>
            <a:r>
              <a:rPr lang="el-GR" sz="2000" b="0" i="0" u="none" strike="noStrike" dirty="0">
                <a:solidFill>
                  <a:srgbClr val="242729"/>
                </a:solidFill>
                <a:effectLst/>
              </a:rPr>
              <a:t> Δ</a:t>
            </a:r>
            <a:r>
              <a:rPr lang="cs-CZ" sz="2000" b="0" i="0" u="none" strike="noStrike" dirty="0">
                <a:solidFill>
                  <a:srgbClr val="242729"/>
                </a:solidFill>
                <a:effectLst/>
              </a:rPr>
              <a:t>H = 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178 </a:t>
            </a:r>
            <a:r>
              <a:rPr lang="cs-CZ" sz="2000" b="0" i="0" dirty="0" err="1">
                <a:solidFill>
                  <a:srgbClr val="333333"/>
                </a:solidFill>
                <a:effectLst/>
              </a:rPr>
              <a:t>kJ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.</a:t>
            </a:r>
            <a:r>
              <a:rPr lang="cs-CZ" sz="2000" b="0" i="0" u="none" strike="noStrike" dirty="0">
                <a:solidFill>
                  <a:srgbClr val="242729"/>
                </a:solidFill>
                <a:effectLst/>
              </a:rPr>
              <a:t> mol</a:t>
            </a:r>
            <a:r>
              <a:rPr lang="cs-CZ" sz="2000" b="0" i="0" u="none" strike="noStrike" baseline="30000" dirty="0">
                <a:solidFill>
                  <a:srgbClr val="242729"/>
                </a:solidFill>
                <a:effectLst/>
              </a:rPr>
              <a:t>−1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9745580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Zobrazit zdrojový obráze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330" y="3814482"/>
            <a:ext cx="3354942" cy="244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566" y="4109548"/>
            <a:ext cx="1828273" cy="221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 descr="Hašení vápna postup - Stavební materiály">
            <a:extLst>
              <a:ext uri="{FF2B5EF4-FFF2-40B4-BE49-F238E27FC236}">
                <a16:creationId xmlns:a16="http://schemas.microsoft.com/office/drawing/2014/main" id="{EF854D43-793D-4357-B6D1-4EF2EADF4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297236"/>
            <a:ext cx="3095774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CDE0D732-1CDE-4961-836A-0778E72CC3B3}"/>
              </a:ext>
            </a:extLst>
          </p:cNvPr>
          <p:cNvSpPr txBox="1"/>
          <p:nvPr/>
        </p:nvSpPr>
        <p:spPr>
          <a:xfrm>
            <a:off x="180826" y="1228941"/>
            <a:ext cx="551463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cs-CZ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en-GB" altLang="en-US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Hašené</a:t>
            </a:r>
            <a:r>
              <a:rPr lang="en-GB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vápno</a:t>
            </a:r>
            <a:r>
              <a:rPr lang="cs-CZ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technický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hydroxid</a:t>
            </a:r>
            <a:r>
              <a:rPr lang="en-GB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vápenatý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H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ašení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vápna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cs-CZ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+ H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 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Ca(OH)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90000"/>
              </a:lnSpc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Ca(OH)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mírn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rozpustný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vod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roztok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nazýv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en-GB" altLang="en-US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vápenná</a:t>
            </a:r>
            <a:r>
              <a:rPr lang="en-GB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voda</a:t>
            </a:r>
            <a:r>
              <a:rPr lang="cs-CZ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silná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zásada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hojn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využívaná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k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alkalizaci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v pr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ů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myslu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„n</a:t>
            </a:r>
            <a:r>
              <a:rPr lang="en-GB" altLang="en-US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atronové</a:t>
            </a:r>
            <a:r>
              <a:rPr lang="en-GB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vápno</a:t>
            </a:r>
            <a:r>
              <a:rPr lang="cs-CZ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sm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hydroxid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ů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sodného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vápenatého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F7D09441-3219-473F-A233-B7EE784DAD72}"/>
              </a:ext>
            </a:extLst>
          </p:cNvPr>
          <p:cNvSpPr txBox="1"/>
          <p:nvPr/>
        </p:nvSpPr>
        <p:spPr>
          <a:xfrm>
            <a:off x="140743" y="5428078"/>
            <a:ext cx="3657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(s)+ H</a:t>
            </a:r>
            <a:r>
              <a:rPr lang="en-US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O(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aq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) → Ca(OH)</a:t>
            </a:r>
            <a:r>
              <a:rPr lang="en-US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(s)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DF63297D-2247-47BF-A387-9A0ADB997E7E}"/>
              </a:ext>
            </a:extLst>
          </p:cNvPr>
          <p:cNvSpPr txBox="1"/>
          <p:nvPr/>
        </p:nvSpPr>
        <p:spPr>
          <a:xfrm>
            <a:off x="180826" y="5971259"/>
            <a:ext cx="228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0" i="0" u="none" strike="noStrike" dirty="0">
                <a:solidFill>
                  <a:srgbClr val="242729"/>
                </a:solidFill>
                <a:effectLst/>
                <a:latin typeface="MathJax_Main"/>
              </a:rPr>
              <a:t>Δ</a:t>
            </a:r>
            <a:r>
              <a:rPr lang="cs-CZ" b="0" i="0" u="none" strike="noStrike" dirty="0">
                <a:solidFill>
                  <a:srgbClr val="242729"/>
                </a:solidFill>
                <a:effectLst/>
                <a:latin typeface="MathJax_Math-italic"/>
              </a:rPr>
              <a:t>H </a:t>
            </a:r>
            <a:r>
              <a:rPr lang="cs-CZ" b="0" i="0" u="none" strike="noStrike" dirty="0">
                <a:solidFill>
                  <a:srgbClr val="242729"/>
                </a:solidFill>
                <a:effectLst/>
                <a:latin typeface="MathJax_Main"/>
              </a:rPr>
              <a:t>= −65.3 kJ⋅mol</a:t>
            </a:r>
            <a:r>
              <a:rPr lang="cs-CZ" b="0" i="0" u="none" strike="noStrike" baseline="30000" dirty="0">
                <a:solidFill>
                  <a:srgbClr val="242729"/>
                </a:solidFill>
                <a:effectLst/>
                <a:latin typeface="MathJax_Main"/>
              </a:rPr>
              <a:t>−1</a:t>
            </a:r>
            <a:endParaRPr lang="cs-CZ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A7B78F9-0421-4970-B871-688ED6EF93CF}"/>
              </a:ext>
            </a:extLst>
          </p:cNvPr>
          <p:cNvSpPr txBox="1"/>
          <p:nvPr/>
        </p:nvSpPr>
        <p:spPr>
          <a:xfrm>
            <a:off x="140743" y="291132"/>
            <a:ext cx="87767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Hydroxid hořečnatý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využívá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se k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omezení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kyselosti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žalude</a:t>
            </a:r>
            <a:r>
              <a:rPr lang="cs-CZ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čních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šťá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antacidum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cs-CZ" altLang="en-US" sz="20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6AF4D174-6451-43FC-AA49-4B506A3EE38B}"/>
              </a:ext>
            </a:extLst>
          </p:cNvPr>
          <p:cNvSpPr txBox="1"/>
          <p:nvPr/>
        </p:nvSpPr>
        <p:spPr>
          <a:xfrm>
            <a:off x="211833" y="3930790"/>
            <a:ext cx="353379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Teplo které se uvolňuje při reakci oxidu vápenatého s vodou se také využívá v </a:t>
            </a:r>
            <a:r>
              <a:rPr lang="cs-CZ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samoohřívacích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 konzervách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42103017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32" y="1219200"/>
            <a:ext cx="862913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80095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152400" y="228599"/>
            <a:ext cx="8839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Peroxid vápenatý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se používá jako hnojivo a jako oxidační činidlo při dekontaminaci vody znečištěné ropnými produkty.</a:t>
            </a:r>
          </a:p>
          <a:p>
            <a:pPr algn="just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Oxid strontnatý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SrO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je součástí glazur a skel. </a:t>
            </a:r>
          </a:p>
          <a:p>
            <a:pPr algn="just"/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Peroxid strontnatý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SrO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se používá jako bělidlo, antiseptikum a zejména jako součást značkovací světelné munice.</a:t>
            </a:r>
          </a:p>
          <a:p>
            <a:pPr algn="just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Hydroxid barnatý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Ba(OH)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slouží jako katalyzátor při přípravě některých cyklických ketonů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(příprava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cyklopentanonu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 cyklizací kyseliny adipové)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Oxid barnatý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se používá ve sklářství k úpravě indexu lomu a jako katalyzátor některých organických reakcí. </a:t>
            </a:r>
          </a:p>
          <a:p>
            <a:pPr algn="just"/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Peroxid barnatý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se využívá v pyrotechnice - barví plamen zeleně, k výrobě peroxidu vodíku a je hlavní součástí iniciačních složí pro snadnější zapálení směsi při aluminotermickém svařování.</a:t>
            </a:r>
          </a:p>
          <a:p>
            <a:pPr algn="just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1827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52400" y="990600"/>
            <a:ext cx="87630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Síran hořečnatý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MgSO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Epsomská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 sůl, hořká sůl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 se vyžívá v lékařství a lázeňství (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projímavé účinky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), jako potravinářské plnivo E 518 a jako důležitý zdroj hořčíku pro výživu rostlin, zejména jehličnanů. </a:t>
            </a:r>
          </a:p>
          <a:p>
            <a:pPr algn="just"/>
            <a:endParaRPr lang="cs-CZ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None/>
            </a:pPr>
            <a:r>
              <a:rPr lang="en-GB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Hydrogensi</a:t>
            </a:r>
            <a:r>
              <a:rPr lang="cs-CZ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cs-CZ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itan</a:t>
            </a:r>
            <a:r>
              <a:rPr lang="en-GB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vápenatý</a:t>
            </a:r>
            <a:r>
              <a:rPr lang="en-GB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Ca(HSO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znám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jen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roztocích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ú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inná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složka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sulfitových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louh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ů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papír</a:t>
            </a:r>
            <a:r>
              <a:rPr lang="cs-CZ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enském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ů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myslu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íprava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zavád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ním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suspenze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hydroxidu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vápenatého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Ca(OH)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+ 2 SO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Ca(HSO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just"/>
            <a:endParaRPr lang="cs-CZ" alt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Hemihydrát</a:t>
            </a:r>
            <a:r>
              <a:rPr lang="cs-CZ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síranu vápenatého (s</a:t>
            </a:r>
            <a:r>
              <a:rPr lang="en-GB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ádra</a:t>
            </a:r>
            <a:r>
              <a:rPr lang="cs-CZ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CaSO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. ½ H2O. V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ýroba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zah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átím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sádrovce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CaSO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.2 H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160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 - 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áste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ná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dehydratace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GB" altLang="en-US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tuhnutí</a:t>
            </a:r>
            <a:r>
              <a:rPr lang="en-GB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sádry</a:t>
            </a:r>
            <a:r>
              <a:rPr lang="en-GB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GB" altLang="en-US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nabírání</a:t>
            </a:r>
            <a:r>
              <a:rPr lang="en-GB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krystalové</a:t>
            </a:r>
            <a:r>
              <a:rPr lang="en-GB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vody</a:t>
            </a:r>
            <a:r>
              <a:rPr lang="en-GB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zp</a:t>
            </a:r>
            <a:r>
              <a:rPr lang="cs-CZ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cs-CZ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Sulfid strontnatý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SrS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je součástí depilačních prostředků a luminiscenčních barev. </a:t>
            </a:r>
          </a:p>
          <a:p>
            <a:pPr algn="just"/>
            <a:endParaRPr lang="cs-CZ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Siřičitan barnatý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BaSO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se používá jako bělidlo papíru. </a:t>
            </a:r>
          </a:p>
          <a:p>
            <a:pPr algn="just"/>
            <a:endParaRPr lang="cs-CZ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Síran barnatý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BaSO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velmi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nerozpustný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využívá se jako 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kontrastní látka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při </a:t>
            </a:r>
            <a:r>
              <a:rPr lang="en-GB" altLang="en-US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rentgenové</a:t>
            </a:r>
            <a:r>
              <a:rPr lang="en-GB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diagnostice</a:t>
            </a:r>
            <a:r>
              <a:rPr lang="en-GB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zažívacího</a:t>
            </a:r>
            <a:r>
              <a:rPr lang="en-GB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traktu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jako bílý pigment a plnivo. </a:t>
            </a:r>
          </a:p>
          <a:p>
            <a:pPr algn="just"/>
            <a:endParaRPr lang="cs-CZ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457200" y="77351"/>
            <a:ext cx="8229600" cy="563562"/>
          </a:xfrm>
        </p:spPr>
        <p:txBody>
          <a:bodyPr>
            <a:normAutofit/>
          </a:bodyPr>
          <a:lstStyle/>
          <a:p>
            <a:r>
              <a:rPr lang="cs-CZ" sz="2800" b="1" dirty="0"/>
              <a:t>Sloučeniny se sírou</a:t>
            </a:r>
          </a:p>
        </p:txBody>
      </p:sp>
    </p:spTree>
    <p:extLst>
      <p:ext uri="{BB962C8B-B14F-4D97-AF65-F5344CB8AC3E}">
        <p14:creationId xmlns:p14="http://schemas.microsoft.com/office/powerpoint/2010/main" val="40704575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291830" y="768489"/>
            <a:ext cx="85344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Nitrid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beryllnatý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se používá jako součást žáruvzdorné keramiky.</a:t>
            </a:r>
          </a:p>
          <a:p>
            <a:pPr algn="just"/>
            <a:endParaRPr lang="cs-CZ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Dusitan vápenatý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Ca(NO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slouží k přípravě nemrznoucích roztoků.</a:t>
            </a:r>
          </a:p>
          <a:p>
            <a:pPr algn="just"/>
            <a:endParaRPr lang="cs-CZ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Dusičnan strontnatý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(NO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v pyrotechnice - barví plamen intenzivně červeně. </a:t>
            </a:r>
          </a:p>
          <a:p>
            <a:pPr algn="just"/>
            <a:endParaRPr lang="cs-CZ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Azid barnatý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Ba(N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se používá k laboratorní přípravě 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čistého dusíku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 jako výchozí látka pro přípravu dalších azidů. </a:t>
            </a:r>
          </a:p>
          <a:p>
            <a:pPr algn="just"/>
            <a:endParaRPr lang="cs-CZ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Dusičnan barnatý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Ba(NO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je důležitým analytickým činidlem pro určení některých aniontů a využívá se v pyrotechnice - barví plamen zeleně. </a:t>
            </a:r>
          </a:p>
          <a:p>
            <a:pPr algn="just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Fosfid vápenatý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Ca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slouží jako 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rodenticid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 má značné využití v pyrotechnice jako součást 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samozápalné munice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cs-CZ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Difosforečnan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vápenatý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slouží jako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abrazivo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v zubních pastách. </a:t>
            </a:r>
          </a:p>
        </p:txBody>
      </p:sp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>
            <a:normAutofit/>
          </a:bodyPr>
          <a:lstStyle/>
          <a:p>
            <a:r>
              <a:rPr lang="cs-CZ" sz="2800" b="1" dirty="0"/>
              <a:t>Sloučeniny s dusíkem</a:t>
            </a:r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457200" y="4267200"/>
            <a:ext cx="82296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1" dirty="0"/>
              <a:t>Sloučeniny s fosforem</a:t>
            </a:r>
          </a:p>
        </p:txBody>
      </p:sp>
    </p:spTree>
    <p:extLst>
      <p:ext uri="{BB962C8B-B14F-4D97-AF65-F5344CB8AC3E}">
        <p14:creationId xmlns:p14="http://schemas.microsoft.com/office/powerpoint/2010/main" val="12422009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28600" y="838200"/>
            <a:ext cx="8610600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None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Uhličitan hořečnatý 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MgCO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tzv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bílá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magnézie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se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používá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zubních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past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írodní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MgCO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GB" altLang="en-US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magnezit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zpracovává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žáruvzdorné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vyzdívky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pecí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  <a:buNone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Uhličitan vápenatý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CaCO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se používá v potravinářství jako stabilizátor a barvivo E 170 a jako bílý malířský pigment mušlová běloba. </a:t>
            </a:r>
          </a:p>
          <a:p>
            <a:pPr algn="just">
              <a:lnSpc>
                <a:spcPct val="90000"/>
              </a:lnSpc>
              <a:buNone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CaCO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velmi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žný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v p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írod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ě: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mramor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k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ída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vápencová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poho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í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Transport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vápence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krasových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útvarech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umož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ň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uje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rovnováha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ustavující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mezi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rozpustným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Ca(HCO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nerozpustným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CaCO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80000"/>
              </a:lnSpc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endParaRPr lang="cs-CZ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	    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CaCO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+ H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 + CO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↔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Ca(HCO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just"/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vrdnutí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malty: 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Ca(OH)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+ CO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CaCO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+ H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cs-CZ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Uhličitan strontnatý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SrCO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se používá jako tavidlo do keramických glazur.</a:t>
            </a:r>
          </a:p>
          <a:p>
            <a:pPr algn="just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Uhličitan barnatý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BaCO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se používal jako 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rodenticid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 slouží jako katalyzátor při přípravě některých cyklických ketonů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(příprava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cyklopentanonu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 cyklizací kyseliny adipové)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63562"/>
          </a:xfrm>
        </p:spPr>
        <p:txBody>
          <a:bodyPr>
            <a:normAutofit/>
          </a:bodyPr>
          <a:lstStyle/>
          <a:p>
            <a:r>
              <a:rPr lang="cs-CZ" sz="2800" b="1" dirty="0"/>
              <a:t>Sloučeniny s uhlíkem</a:t>
            </a:r>
          </a:p>
        </p:txBody>
      </p:sp>
    </p:spTree>
    <p:extLst>
      <p:ext uri="{BB962C8B-B14F-4D97-AF65-F5344CB8AC3E}">
        <p14:creationId xmlns:p14="http://schemas.microsoft.com/office/powerpoint/2010/main" val="35330461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28600" y="381000"/>
            <a:ext cx="8763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Mezi další používané vápenaté pigmenty patří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svatojánská běloba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Ca(OH)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·CaCO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kostní běloba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Ca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(PO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·CaCO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nebo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blancophon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BaSO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·CaCO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Kyanid vápenatý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Ca(CN)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slouží jako insekticid a rodenticid. </a:t>
            </a:r>
          </a:p>
          <a:p>
            <a:pPr algn="just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Vysoce toxický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arseničnan vápenatý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(AsO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se v minulosti velmi hojně používal jako herbicid a insekticid k ochraně bavlníku, dnes je jeho použití přísně regulováno a využívá se ve velmi omezené míře k ochraně golfových hřišť.</a:t>
            </a:r>
          </a:p>
          <a:p>
            <a:pPr algn="just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Octan vápenatý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(CH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COO)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Ca slouží jako léčivo ke snižování krevní hladiny fosfátů.</a:t>
            </a:r>
          </a:p>
          <a:p>
            <a:pPr algn="just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Octan barnatý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(CH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COO)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Ba se používá jako mořidlo při barvení tkanin a jako sušidlo nátěrových hmot. </a:t>
            </a:r>
          </a:p>
          <a:p>
            <a:pPr algn="just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Acetylid vápenatý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se používal v karbidových lampách a k výrobě hnojiva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kyanamidu vápenatého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578375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31323" y="152400"/>
            <a:ext cx="89364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90500" y="3998655"/>
            <a:ext cx="8686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Hexaborid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vápníku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CaB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se používá jako dezoxidační činidlo v metalurgii barevných kovů. </a:t>
            </a:r>
          </a:p>
          <a:p>
            <a:pPr algn="just"/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Boritan vápenatý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(BO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je součástí glazur, zpomalovačů hoření a reaktivních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samotěsnících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pojiv. </a:t>
            </a:r>
          </a:p>
          <a:p>
            <a:pPr algn="just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Boritan barnatý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Ba(BO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je používán jako UV stabilizátor PVC a k výrobě optických součástí pracujících v UV části spektra.</a:t>
            </a:r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304800" y="3124200"/>
            <a:ext cx="8229600" cy="563562"/>
          </a:xfrm>
        </p:spPr>
        <p:txBody>
          <a:bodyPr>
            <a:normAutofit/>
          </a:bodyPr>
          <a:lstStyle/>
          <a:p>
            <a:r>
              <a:rPr lang="cs-CZ" sz="2800" b="1" dirty="0"/>
              <a:t>Sloučeniny s borem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DA379120-4642-4893-847E-78E9FA44087F}"/>
              </a:ext>
            </a:extLst>
          </p:cNvPr>
          <p:cNvSpPr/>
          <p:nvPr/>
        </p:nvSpPr>
        <p:spPr>
          <a:xfrm>
            <a:off x="152400" y="1066800"/>
            <a:ext cx="8763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Silicid vápenatý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CaSi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má velmi široké využití ve vojenské i průmyslové 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pyrotechnice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(výbušné nýty)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 je hlavní účinnou složkou </a:t>
            </a:r>
            <a:r>
              <a:rPr lang="cs-CZ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samoohřívacích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 konzerv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Křemičitan vápenatý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SiO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se používá k výrobě nehořlavých izolací. </a:t>
            </a: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52969447-F414-438C-9E9F-D37D98D6C75D}"/>
              </a:ext>
            </a:extLst>
          </p:cNvPr>
          <p:cNvSpPr txBox="1">
            <a:spLocks/>
          </p:cNvSpPr>
          <p:nvPr/>
        </p:nvSpPr>
        <p:spPr>
          <a:xfrm>
            <a:off x="304800" y="304800"/>
            <a:ext cx="82296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1"/>
              <a:t>Sloučeniny s křemíkem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908716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304800"/>
            <a:ext cx="8839200" cy="5410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Rozpustnost</a:t>
            </a:r>
            <a:r>
              <a:rPr lang="en-GB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hydroxid</a:t>
            </a:r>
            <a:r>
              <a:rPr lang="cs-CZ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ů</a:t>
            </a:r>
            <a:r>
              <a:rPr lang="en-GB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vzr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ů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stá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rostoucím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at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íslem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cs-CZ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např.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Be(OH)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- 3.10</a:t>
            </a:r>
            <a:r>
              <a:rPr lang="en-GB" alt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-7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M; 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Ba(OH)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0.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11 M; </a:t>
            </a:r>
            <a:endParaRPr lang="cs-CZ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Rozpustnost síranů 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odstupňována opačně, nejméně rozpustný je BaSO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GB" altLang="en-US" sz="20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Reakce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uhlíkem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Ca,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Sr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Ba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reagují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ímo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uhlíkem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vzniku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karbid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ů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MeC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iontové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acetylidy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cs-CZ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en-US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kavé</a:t>
            </a:r>
            <a:r>
              <a:rPr lang="en-GB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slou</a:t>
            </a:r>
            <a:r>
              <a:rPr lang="cs-CZ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eniny</a:t>
            </a:r>
            <a:r>
              <a:rPr lang="en-GB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barví</a:t>
            </a:r>
            <a:r>
              <a:rPr lang="en-GB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plamen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cs-CZ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 -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cihlov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erven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Sr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karmínov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erven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Ba -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sv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tle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zelen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cs-CZ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Ra -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karmínov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erven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743200"/>
            <a:ext cx="4205214" cy="2358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31693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549275"/>
            <a:ext cx="8229600" cy="5318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altLang="en-US" sz="2400" dirty="0">
                <a:latin typeface="Times New Roman" pitchFamily="18" charset="0"/>
              </a:rPr>
              <a:t>		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altLang="en-US" sz="2400" dirty="0">
                <a:latin typeface="Times New Roman" pitchFamily="18" charset="0"/>
              </a:rPr>
              <a:t>	</a:t>
            </a:r>
            <a:endParaRPr lang="en-GB" altLang="en-US" sz="2400" dirty="0"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altLang="en-US" sz="2400" dirty="0">
                <a:latin typeface="Times New Roman" pitchFamily="18" charset="0"/>
              </a:rPr>
              <a:t>		</a:t>
            </a:r>
          </a:p>
        </p:txBody>
      </p:sp>
      <p:sp>
        <p:nvSpPr>
          <p:cNvPr id="3" name="Obdélník 2"/>
          <p:cNvSpPr/>
          <p:nvPr/>
        </p:nvSpPr>
        <p:spPr>
          <a:xfrm>
            <a:off x="190500" y="990600"/>
            <a:ext cx="8763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Manganan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barnatý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BaMnO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je modrý pigment manganová modř.  </a:t>
            </a:r>
          </a:p>
          <a:p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Manganistan vápenatý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Ca(MnO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je účinnou složkou bělících zubních past.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Železan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barnatý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BaFeO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je důležité oxidační činidlo v organické chemii. </a:t>
            </a:r>
          </a:p>
          <a:p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Ferit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BaFe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se požívá k výrobě permanentních magnetů. 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Chroman vápenatý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CaCrO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se používá jako žlutý pigment vápenatá žluť a jako inhibitor koroze. </a:t>
            </a:r>
          </a:p>
          <a:p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Chroman strontnatý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SrCrO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slouží jako žlutý pigment stronciová žluť k probarvování PVC a jako inhibitor koroze nátěrových hmot na slitiny hořčíku, hliníku a zinku. </a:t>
            </a:r>
          </a:p>
          <a:p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Chroman barnatý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BaCrO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se používá jako pigment baryová žluť, jako inhibitor koroze a jako katalyzátor dehydratace alkanů. </a:t>
            </a:r>
          </a:p>
        </p:txBody>
      </p:sp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63562"/>
          </a:xfrm>
        </p:spPr>
        <p:txBody>
          <a:bodyPr>
            <a:normAutofit/>
          </a:bodyPr>
          <a:lstStyle/>
          <a:p>
            <a:r>
              <a:rPr lang="cs-CZ" sz="2800" b="1" dirty="0"/>
              <a:t>Sloučeniny s d-prvky</a:t>
            </a:r>
          </a:p>
        </p:txBody>
      </p:sp>
    </p:spTree>
    <p:extLst>
      <p:ext uri="{BB962C8B-B14F-4D97-AF65-F5344CB8AC3E}">
        <p14:creationId xmlns:p14="http://schemas.microsoft.com/office/powerpoint/2010/main" val="30595859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233464" y="1194432"/>
            <a:ext cx="8763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Titaničitan strontnatý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SrTiO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má velmi vysoký index lomu světla a používá se v optice a jako náhrada diamantu. 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Titaničitan barnatý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BaTiO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vykazuje piezoelektrické vlastnosti a využívá se k výrobě mikrofonů a jako dielektrikum v kondenzátorech. </a:t>
            </a:r>
            <a:endParaRPr lang="cs-CZ" sz="2000" dirty="0"/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63562"/>
          </a:xfrm>
        </p:spPr>
        <p:txBody>
          <a:bodyPr>
            <a:normAutofit/>
          </a:bodyPr>
          <a:lstStyle/>
          <a:p>
            <a:r>
              <a:rPr lang="cs-CZ" sz="2800" b="1" dirty="0"/>
              <a:t>Sloučeniny s d-prvky</a:t>
            </a:r>
          </a:p>
        </p:txBody>
      </p:sp>
    </p:spTree>
    <p:extLst>
      <p:ext uri="{BB962C8B-B14F-4D97-AF65-F5344CB8AC3E}">
        <p14:creationId xmlns:p14="http://schemas.microsoft.com/office/powerpoint/2010/main" val="3237033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Beryllium</a:t>
            </a:r>
            <a:endParaRPr lang="cs-CZ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21920" y="609600"/>
            <a:ext cx="89916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je lesklý, ocelově šedý, velice tvrdý kov. Existují dvě alotropické modifikace beryllia, hexagonální 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α-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přechází při teplotě 1254°C na kubické 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β-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amfoterní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charakter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rozpouští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se v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kyselinách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alkalických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hydroxidech</a:t>
            </a: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 Beryllium je na suchém vzduchu stálé, se vzdušným kyslíkem reaguje za vzniku oxidu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beryllnatého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BeO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až za teploty 900°C, 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v koncentrované kyselině dusičné se pasivuje vrstvou oxidu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 dále se v ní nerozpouští, ale se 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zředěnými neoxidujícími kyselinami ochotně reaguje za vývoje vodíku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+ 2HCl + 4H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 → [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O)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]Cl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Reakce beryllia se zředěnými oxidujícími kyselinami probíhají bez vývoje vodíku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3Be + 8HNO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→ 3Be(NO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+ 2NO + 4H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pPr algn="just"/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Reakci s koncentrovanou kyselinou fluorovodíkovou vzniká komplexní kyselina </a:t>
            </a:r>
            <a:r>
              <a:rPr lang="cs-CZ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tetrafluoroberyllnatá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+ 4HF → 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[BeF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] + 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Na rozdíl od ostatních kovů druhé skupiny 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beryllium ochotně reaguje s roztoky alkalických hydroxidů a jeho sloučeniny snadno hydrolyzují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Těmito vlastnostmi se beryllium odlišuje od ostatních prvků druhé hlavní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poskupiny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 více 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se podobá hliníku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+ 2NaOH + 2H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 → Na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(OH)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] + 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69678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eryllium - Wikipedia">
            <a:extLst>
              <a:ext uri="{FF2B5EF4-FFF2-40B4-BE49-F238E27FC236}">
                <a16:creationId xmlns:a16="http://schemas.microsoft.com/office/drawing/2014/main" id="{E17B478F-31DD-42BC-882D-0D52E225D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98" y="3433281"/>
            <a:ext cx="3209313" cy="318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ndex of /inorganic/group2">
            <a:extLst>
              <a:ext uri="{FF2B5EF4-FFF2-40B4-BE49-F238E27FC236}">
                <a16:creationId xmlns:a16="http://schemas.microsoft.com/office/drawing/2014/main" id="{AB407155-BB2E-409F-8CCE-6E079E145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531" y="3962400"/>
            <a:ext cx="5045956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14CDF799-7B92-43CB-A871-7BBE2DB5A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509" y="176779"/>
            <a:ext cx="5334000" cy="325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25F17DD5-C7B8-4F96-80FC-7FEE7F2AD175}"/>
              </a:ext>
            </a:extLst>
          </p:cNvPr>
          <p:cNvSpPr txBox="1"/>
          <p:nvPr/>
        </p:nvSpPr>
        <p:spPr>
          <a:xfrm>
            <a:off x="152400" y="1066800"/>
            <a:ext cx="516484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Ve sloučeninách 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v tuhém stavu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vystupuje beryllium nejčastěji jako bezbarvý kation </a:t>
            </a:r>
            <a:r>
              <a:rPr lang="cs-CZ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beryllnatý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 Be</a:t>
            </a:r>
            <a:r>
              <a:rPr lang="cs-CZ" sz="2000" u="sng" baseline="30000" dirty="0"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ale 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v roztocích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vystupuje téměř výhradně jako kation </a:t>
            </a:r>
            <a:r>
              <a:rPr lang="cs-CZ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tetraaquaberyllnatý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cs-CZ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(H</a:t>
            </a:r>
            <a:r>
              <a:rPr lang="cs-CZ" sz="2000" u="sng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O)</a:t>
            </a:r>
            <a:r>
              <a:rPr lang="cs-CZ" sz="2000" u="sng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cs-CZ" sz="2000" u="sng" baseline="30000" dirty="0"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tvoří také anion </a:t>
            </a:r>
            <a:r>
              <a:rPr lang="cs-CZ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beryllnatanový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 BeO</a:t>
            </a:r>
            <a:r>
              <a:rPr lang="cs-CZ" sz="2000" u="sng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u="sng" baseline="30000" dirty="0">
                <a:latin typeface="Arial" panose="020B0604020202020204" pitchFamily="34" charset="0"/>
                <a:cs typeface="Arial" panose="020B0604020202020204" pitchFamily="34" charset="0"/>
              </a:rPr>
              <a:t>2-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9162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5993889C-E939-4E57-A08C-A19C806CC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52400"/>
            <a:ext cx="7505700" cy="4799318"/>
          </a:xfrm>
          <a:prstGeom prst="rect">
            <a:avLst/>
          </a:prstGeom>
        </p:spPr>
      </p:pic>
      <p:pic>
        <p:nvPicPr>
          <p:cNvPr id="3076" name="Picture 4" descr="Which of the following molecules has complete octet class ...">
            <a:extLst>
              <a:ext uri="{FF2B5EF4-FFF2-40B4-BE49-F238E27FC236}">
                <a16:creationId xmlns:a16="http://schemas.microsoft.com/office/drawing/2014/main" id="{48DE99DE-A0B3-4AEF-BAA0-7BD387912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0"/>
            <a:ext cx="3648075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luminum chloride - American Chemical Society">
            <a:extLst>
              <a:ext uri="{FF2B5EF4-FFF2-40B4-BE49-F238E27FC236}">
                <a16:creationId xmlns:a16="http://schemas.microsoft.com/office/drawing/2014/main" id="{FD9A83E9-5A35-4823-B176-A0B8D1EC6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040223"/>
            <a:ext cx="31623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06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62128" y="309801"/>
            <a:ext cx="876300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Při teplotě 400-500°C reaguje s taveninami alkalických hydroxidů za vzniku 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alkalických </a:t>
            </a:r>
            <a:r>
              <a:rPr lang="cs-CZ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beryllnatanů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+ 2NaOH → Na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BeO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 vroucí vodou reaguje za vzniku 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oxidu a hydroxidu </a:t>
            </a:r>
            <a:r>
              <a:rPr lang="cs-CZ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beryllnatého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 vývoje 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vodíku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2Be + 3H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 →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BeO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(OH)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+ 2H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 dusíkem a uhlíkem se přímo slučuje až za vysokých teplot, s acetylenem C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tvoří acetylid BeC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již při teplotě 400°C. </a:t>
            </a:r>
          </a:p>
          <a:p>
            <a:pPr algn="just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 fluorem reaguje již za laboratorní teploty, s chlorem se slučuje při 250°C, s bromem a jodem probíhá reakce až při teplotě nad 480°C.</a:t>
            </a: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Se sírou se přímo slučuje na sulfid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beryllnatý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BeS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až při teplotě nad 1100°C.</a:t>
            </a: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 vodíkem se přímo neslučuje, ale tvoří hydrid BeH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který je nutné připravovat nepřímým způsobem.</a:t>
            </a:r>
          </a:p>
          <a:p>
            <a:pPr algn="just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algn="just"/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87449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12027</TotalTime>
  <Words>6090</Words>
  <Application>Microsoft Office PowerPoint</Application>
  <PresentationFormat>Předvádění na obrazovce (4:3)</PresentationFormat>
  <Paragraphs>400</Paragraphs>
  <Slides>51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51</vt:i4>
      </vt:variant>
    </vt:vector>
  </HeadingPairs>
  <TitlesOfParts>
    <vt:vector size="58" baseType="lpstr">
      <vt:lpstr>Arial</vt:lpstr>
      <vt:lpstr>Calibri</vt:lpstr>
      <vt:lpstr>MathJax_Main</vt:lpstr>
      <vt:lpstr>MathJax_Math-italic</vt:lpstr>
      <vt:lpstr>Times New Roman</vt:lpstr>
      <vt:lpstr>Wingdings</vt:lpstr>
      <vt:lpstr>Motiv systému Office</vt:lpstr>
      <vt:lpstr>Prvky II. hlavní podskupiny </vt:lpstr>
      <vt:lpstr>Prezentace aplikace PowerPoint</vt:lpstr>
      <vt:lpstr>Prezentace aplikace PowerPoint</vt:lpstr>
      <vt:lpstr>Prezentace aplikace PowerPoint</vt:lpstr>
      <vt:lpstr>Prezentace aplikace PowerPoint</vt:lpstr>
      <vt:lpstr>Beryllium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Hydridy</vt:lpstr>
      <vt:lpstr>Sloučeniny s halogeny</vt:lpstr>
      <vt:lpstr>Prezentace aplikace PowerPoint</vt:lpstr>
      <vt:lpstr>Prezentace aplikace PowerPoint</vt:lpstr>
      <vt:lpstr>Sloučeniny s kyslíkem</vt:lpstr>
      <vt:lpstr>Prezentace aplikace PowerPoint</vt:lpstr>
      <vt:lpstr>Prezentace aplikace PowerPoint</vt:lpstr>
      <vt:lpstr>Prezentace aplikace PowerPoint</vt:lpstr>
      <vt:lpstr>Sloučeniny se sírou</vt:lpstr>
      <vt:lpstr>Sloučeniny s dusíkem</vt:lpstr>
      <vt:lpstr>Sloučeniny s uhlíkem</vt:lpstr>
      <vt:lpstr>Prezentace aplikace PowerPoint</vt:lpstr>
      <vt:lpstr>Sloučeniny s borem</vt:lpstr>
      <vt:lpstr>Sloučeniny s d-prvky</vt:lpstr>
      <vt:lpstr>Sloučeniny s d-prvky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Lubomir Prokes</dc:creator>
  <cp:lastModifiedBy>Lubomir Prokes</cp:lastModifiedBy>
  <cp:revision>417</cp:revision>
  <dcterms:created xsi:type="dcterms:W3CDTF">2019-02-28T14:01:10Z</dcterms:created>
  <dcterms:modified xsi:type="dcterms:W3CDTF">2022-04-17T20:01:59Z</dcterms:modified>
</cp:coreProperties>
</file>