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9"/>
  </p:notesMasterIdLst>
  <p:sldIdLst>
    <p:sldId id="256" r:id="rId2"/>
    <p:sldId id="259" r:id="rId3"/>
    <p:sldId id="260" r:id="rId4"/>
    <p:sldId id="261" r:id="rId5"/>
    <p:sldId id="262" r:id="rId6"/>
    <p:sldId id="265" r:id="rId7"/>
    <p:sldId id="532" r:id="rId8"/>
    <p:sldId id="376" r:id="rId9"/>
    <p:sldId id="371" r:id="rId10"/>
    <p:sldId id="377" r:id="rId11"/>
    <p:sldId id="414" r:id="rId12"/>
    <p:sldId id="378" r:id="rId13"/>
    <p:sldId id="379" r:id="rId14"/>
    <p:sldId id="533" r:id="rId15"/>
    <p:sldId id="534" r:id="rId16"/>
    <p:sldId id="418" r:id="rId17"/>
    <p:sldId id="267" r:id="rId18"/>
    <p:sldId id="535" r:id="rId19"/>
    <p:sldId id="416" r:id="rId20"/>
    <p:sldId id="536" r:id="rId21"/>
    <p:sldId id="269" r:id="rId22"/>
    <p:sldId id="537" r:id="rId23"/>
    <p:sldId id="538" r:id="rId24"/>
    <p:sldId id="478" r:id="rId25"/>
    <p:sldId id="539" r:id="rId26"/>
    <p:sldId id="540" r:id="rId27"/>
    <p:sldId id="271" r:id="rId28"/>
    <p:sldId id="476" r:id="rId29"/>
    <p:sldId id="481" r:id="rId30"/>
    <p:sldId id="477" r:id="rId31"/>
    <p:sldId id="272" r:id="rId32"/>
    <p:sldId id="409" r:id="rId33"/>
    <p:sldId id="541" r:id="rId34"/>
    <p:sldId id="474" r:id="rId35"/>
    <p:sldId id="473" r:id="rId36"/>
    <p:sldId id="273" r:id="rId37"/>
    <p:sldId id="274" r:id="rId38"/>
    <p:sldId id="385" r:id="rId39"/>
    <p:sldId id="386" r:id="rId40"/>
    <p:sldId id="381" r:id="rId41"/>
    <p:sldId id="437" r:id="rId42"/>
    <p:sldId id="438" r:id="rId43"/>
    <p:sldId id="436" r:id="rId44"/>
    <p:sldId id="542" r:id="rId45"/>
    <p:sldId id="278" r:id="rId46"/>
    <p:sldId id="359" r:id="rId47"/>
    <p:sldId id="543" r:id="rId48"/>
    <p:sldId id="281" r:id="rId49"/>
    <p:sldId id="282" r:id="rId50"/>
    <p:sldId id="283" r:id="rId51"/>
    <p:sldId id="388" r:id="rId52"/>
    <p:sldId id="284" r:id="rId53"/>
    <p:sldId id="387" r:id="rId54"/>
    <p:sldId id="935" r:id="rId55"/>
    <p:sldId id="417" r:id="rId56"/>
    <p:sldId id="285" r:id="rId57"/>
    <p:sldId id="390" r:id="rId58"/>
    <p:sldId id="286" r:id="rId59"/>
    <p:sldId id="287" r:id="rId60"/>
    <p:sldId id="290" r:id="rId61"/>
    <p:sldId id="291" r:id="rId62"/>
    <p:sldId id="292" r:id="rId63"/>
    <p:sldId id="936" r:id="rId64"/>
    <p:sldId id="544" r:id="rId65"/>
    <p:sldId id="392" r:id="rId66"/>
    <p:sldId id="391" r:id="rId67"/>
    <p:sldId id="545" r:id="rId68"/>
    <p:sldId id="570" r:id="rId69"/>
    <p:sldId id="364" r:id="rId70"/>
    <p:sldId id="561" r:id="rId71"/>
    <p:sldId id="394" r:id="rId72"/>
    <p:sldId id="564" r:id="rId73"/>
    <p:sldId id="297" r:id="rId74"/>
    <p:sldId id="363" r:id="rId75"/>
    <p:sldId id="298" r:id="rId76"/>
    <p:sldId id="299" r:id="rId77"/>
    <p:sldId id="560" r:id="rId78"/>
    <p:sldId id="562" r:id="rId79"/>
    <p:sldId id="918" r:id="rId80"/>
    <p:sldId id="300" r:id="rId81"/>
    <p:sldId id="919" r:id="rId82"/>
    <p:sldId id="395" r:id="rId83"/>
    <p:sldId id="396" r:id="rId84"/>
    <p:sldId id="301" r:id="rId85"/>
    <p:sldId id="397" r:id="rId86"/>
    <p:sldId id="563" r:id="rId87"/>
    <p:sldId id="498" r:id="rId88"/>
    <p:sldId id="495" r:id="rId89"/>
    <p:sldId id="500" r:id="rId90"/>
    <p:sldId id="569" r:id="rId91"/>
    <p:sldId id="302" r:id="rId92"/>
    <p:sldId id="303" r:id="rId93"/>
    <p:sldId id="304" r:id="rId94"/>
    <p:sldId id="305" r:id="rId95"/>
    <p:sldId id="565" r:id="rId96"/>
    <p:sldId id="566" r:id="rId97"/>
    <p:sldId id="491" r:id="rId98"/>
    <p:sldId id="486" r:id="rId99"/>
    <p:sldId id="419" r:id="rId100"/>
    <p:sldId id="420" r:id="rId101"/>
    <p:sldId id="421" r:id="rId102"/>
    <p:sldId id="306" r:id="rId103"/>
    <p:sldId id="571" r:id="rId104"/>
    <p:sldId id="567" r:id="rId105"/>
    <p:sldId id="493" r:id="rId106"/>
    <p:sldId id="502" r:id="rId107"/>
    <p:sldId id="489" r:id="rId108"/>
    <p:sldId id="427" r:id="rId109"/>
    <p:sldId id="572" r:id="rId110"/>
    <p:sldId id="934" r:id="rId111"/>
    <p:sldId id="429" r:id="rId112"/>
    <p:sldId id="431" r:id="rId113"/>
    <p:sldId id="931" r:id="rId114"/>
    <p:sldId id="308" r:id="rId115"/>
    <p:sldId id="933" r:id="rId116"/>
    <p:sldId id="932" r:id="rId117"/>
    <p:sldId id="928" r:id="rId118"/>
    <p:sldId id="927" r:id="rId119"/>
    <p:sldId id="309" r:id="rId120"/>
    <p:sldId id="568" r:id="rId121"/>
    <p:sldId id="423" r:id="rId122"/>
    <p:sldId id="424" r:id="rId123"/>
    <p:sldId id="310" r:id="rId124"/>
    <p:sldId id="920" r:id="rId125"/>
    <p:sldId id="311" r:id="rId126"/>
    <p:sldId id="441" r:id="rId127"/>
    <p:sldId id="937" r:id="rId128"/>
    <p:sldId id="400" r:id="rId129"/>
    <p:sldId id="434" r:id="rId130"/>
    <p:sldId id="435" r:id="rId131"/>
    <p:sldId id="439" r:id="rId132"/>
    <p:sldId id="432" r:id="rId133"/>
    <p:sldId id="425" r:id="rId134"/>
    <p:sldId id="442" r:id="rId135"/>
    <p:sldId id="316" r:id="rId136"/>
    <p:sldId id="433" r:id="rId137"/>
    <p:sldId id="917" r:id="rId1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9" autoAdjust="0"/>
    <p:restoredTop sz="94660"/>
  </p:normalViewPr>
  <p:slideViewPr>
    <p:cSldViewPr>
      <p:cViewPr varScale="1">
        <p:scale>
          <a:sx n="62" d="100"/>
          <a:sy n="62" d="100"/>
        </p:scale>
        <p:origin x="67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093A5-4911-4C9B-B3B9-424A48680DF3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713F6-735A-4CE0-840F-DC5A5D1A5F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085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4249062-9220-435B-9626-48396666D1F7}" type="slidenum">
              <a:rPr lang="en-US" altLang="en-US" sz="1200" baseline="0">
                <a:latin typeface="Arial" charset="0"/>
              </a:rPr>
              <a:pPr eaLnBrk="1" hangingPunct="1"/>
              <a:t>2</a:t>
            </a:fld>
            <a:endParaRPr lang="en-US" altLang="en-US" sz="1200" baseline="0"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81801-7D28-409D-A6E7-FE48E6DF2AE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080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81801-7D28-409D-A6E7-FE48E6DF2AE3}" type="slidenum">
              <a:rPr lang="cs-CZ" smtClean="0"/>
              <a:t>110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409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/>
            <a:fld id="{A80E0945-ECC3-48D5-92A9-4A3E08C649E4}" type="slidenum">
              <a:rPr lang="cs-CZ" altLang="cs-CZ">
                <a:solidFill>
                  <a:srgbClr val="000000"/>
                </a:solidFill>
                <a:latin typeface="Times New Roman" pitchFamily="18" charset="0"/>
              </a:rPr>
              <a:pPr eaLnBrk="1"/>
              <a:t>111</a:t>
            </a:fld>
            <a:endParaRPr lang="cs-CZ" alt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/>
            <a:fld id="{1DEB2C89-4097-490E-BC8A-8EBF2DE48577}" type="slidenum">
              <a:rPr lang="cs-CZ" altLang="cs-CZ">
                <a:solidFill>
                  <a:srgbClr val="000000"/>
                </a:solidFill>
                <a:latin typeface="Times New Roman" pitchFamily="18" charset="0"/>
              </a:rPr>
              <a:pPr eaLnBrk="1"/>
              <a:t>112</a:t>
            </a:fld>
            <a:endParaRPr lang="cs-CZ" alt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5773FE-4E2B-47E7-880E-575FE1042541}" type="slidenum">
              <a:rPr lang="cs-CZ" altLang="cs-CZ"/>
              <a:pPr/>
              <a:t>122</a:t>
            </a:fld>
            <a:endParaRPr lang="cs-CZ" altLang="cs-CZ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47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604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62547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981075"/>
            <a:ext cx="4038600" cy="48863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48863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Anorganick</a:t>
            </a:r>
            <a:r>
              <a:rPr lang="cs-CZ" altLang="en-US"/>
              <a:t>á chemie pro KATA</a:t>
            </a: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0775C-2892-4B3D-BC4A-C2B29D7855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19.2.2006Praha 2007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266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351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16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08412" cy="19796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6613" y="4113213"/>
            <a:ext cx="3808412" cy="19796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53FD9-24A8-44CE-BE6E-EC5C1E64B4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876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18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499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36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08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68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51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213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67A27-E1AF-4E7D-9A1E-C94C45B69EA3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9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8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17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cs.wikipedia.org/wiki/Nitrogen%C3%A1z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3.png"/><Relationship Id="rId7" Type="http://schemas.openxmlformats.org/officeDocument/2006/relationships/image" Target="../media/image185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File:ArsenobetainePIC.svg" TargetMode="External"/><Relationship Id="rId5" Type="http://schemas.openxmlformats.org/officeDocument/2006/relationships/hyperlink" Target="https://en.wikipedia.org/wiki/Arsenicin_A" TargetMode="External"/><Relationship Id="rId4" Type="http://schemas.openxmlformats.org/officeDocument/2006/relationships/image" Target="../media/image184.png"/><Relationship Id="rId9" Type="http://schemas.openxmlformats.org/officeDocument/2006/relationships/image" Target="../media/image18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Polythiazyl_resonance_structures.svg" TargetMode="External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Phosphorus-pentasulfide-2D-dimensions.png" TargetMode="External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08.png"/><Relationship Id="rId7" Type="http://schemas.openxmlformats.org/officeDocument/2006/relationships/image" Target="../media/image212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10.jpeg"/><Relationship Id="rId4" Type="http://schemas.openxmlformats.org/officeDocument/2006/relationships/image" Target="../media/image209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5" Type="http://schemas.openxmlformats.org/officeDocument/2006/relationships/image" Target="../media/image222.jpeg"/><Relationship Id="rId4" Type="http://schemas.openxmlformats.org/officeDocument/2006/relationships/image" Target="../media/image2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en.wikipedia.org/wiki/Allotropes%20of%20phosphorus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err="1"/>
              <a:t>Pentely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57041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2400" y="381000"/>
            <a:ext cx="8839200" cy="598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Příprava dusíku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většinou z tlakové láhve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Zahřátím roztoku dusitanu amonného:	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Tepelný rozklad azidů: 	</a:t>
            </a:r>
          </a:p>
          <a:p>
            <a:pPr algn="ctr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Ba(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NaN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Na</a:t>
            </a:r>
          </a:p>
          <a:p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Reakcí amoniaku s bromem:	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8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Br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Výroba dusíku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Frakční destilací kapalného vzduchu,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získat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99 %.</a:t>
            </a:r>
          </a:p>
          <a:p>
            <a:pPr>
              <a:lnSpc>
                <a:spcPct val="90000"/>
              </a:lnSpc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tlakových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lahvích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ozna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zeleným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pruhem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937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28601"/>
            <a:ext cx="7772400" cy="685800"/>
          </a:xfrm>
        </p:spPr>
        <p:txBody>
          <a:bodyPr>
            <a:norm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b="1" dirty="0"/>
              <a:t>Transformace kostního minerálu</a:t>
            </a:r>
          </a:p>
        </p:txBody>
      </p:sp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49600"/>
            <a:ext cx="3744912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4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043237"/>
            <a:ext cx="34575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29" name="Text Box 4"/>
          <p:cNvSpPr txBox="1">
            <a:spLocks noChangeArrowheads="1"/>
          </p:cNvSpPr>
          <p:nvPr/>
        </p:nvSpPr>
        <p:spPr bwMode="auto">
          <a:xfrm>
            <a:off x="341684" y="1371600"/>
            <a:ext cx="8280400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kyselém prostředí (krypty, hrobky): </a:t>
            </a:r>
          </a:p>
          <a:p>
            <a:pPr eaLnBrk="1" hangingPunct="1">
              <a:buClrTx/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alt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hydroxyapatit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(Ca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 → </a:t>
            </a:r>
            <a:r>
              <a:rPr lang="en-US" alt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brushit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(CaHPO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2 H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)</a:t>
            </a:r>
          </a:p>
          <a:p>
            <a:pPr eaLnBrk="1" hangingPunct="1"/>
            <a:r>
              <a:rPr lang="cs-CZ" altLang="cs-CZ" sz="2000" dirty="0">
                <a:solidFill>
                  <a:srgbClr val="000000"/>
                </a:solidFill>
              </a:rPr>
              <a:t>				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pH: 7, 0 – 7,5 (fyziologické) 			pH: 4,5 – 6,0 </a:t>
            </a:r>
          </a:p>
        </p:txBody>
      </p:sp>
    </p:spTree>
    <p:extLst>
      <p:ext uri="{BB962C8B-B14F-4D97-AF65-F5344CB8AC3E}">
        <p14:creationId xmlns:p14="http://schemas.microsoft.com/office/powerpoint/2010/main" val="3065217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047" y="211931"/>
            <a:ext cx="8861594" cy="643413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dochází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sklizní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úrody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poklesu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obsahu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nutno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kompenzovat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průmyslovými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hnojivy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:</a:t>
            </a:r>
          </a:p>
          <a:p>
            <a:pPr eaLnBrk="1" hangingPunct="1">
              <a:buFontTx/>
              <a:buChar char="-"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Superfosfát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nan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vápenatý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vyskytující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v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írod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apatitu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evádí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sob</a:t>
            </a:r>
            <a:r>
              <a:rPr lang="cs-CZ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ením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cs-CZ" altLang="en-US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altLang="en-US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Ca(H</a:t>
            </a:r>
            <a:r>
              <a:rPr lang="cs-CZ" altLang="en-US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altLang="en-US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CaSO</a:t>
            </a:r>
            <a:r>
              <a:rPr lang="cs-CZ" altLang="en-US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Fosforečnan železitý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účinná látka přípravku na slimáky a plže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Ferramol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AutoShape 5" descr="The image “http://upload.wikimedia.org/wikipedia/commons/4/49/Guano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85775" y="-657225"/>
            <a:ext cx="8172450" cy="817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4581" name="AutoShape 7" descr="The image “http://upload.wikimedia.org/wikipedia/commons/4/49/Guano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85775" y="-657225"/>
            <a:ext cx="8172450" cy="817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648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733818"/>
            <a:ext cx="2489764" cy="193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05" y="4570591"/>
            <a:ext cx="2849023" cy="207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00690" y="1887995"/>
            <a:ext cx="1863127" cy="213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5920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763000" cy="6324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epelnou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dehydratací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HPO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↔ 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4-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epelnou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dehydratací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cyklické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polyfosfore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↔ (PO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(n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3,4)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Tvorba s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pecifick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ých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poly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fátů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závisí na podmínkách zahřívání a žíhání.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mor</a:t>
            </a:r>
            <a:r>
              <a:rPr 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fní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polyfosfáty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Graham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ova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rystali</a:t>
            </a:r>
            <a:r>
              <a:rPr 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cké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poly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fá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Kurrol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Maddrell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ova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[NaPO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[NaPO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(OH)]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n ≤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tetrahydrogendifosfore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pevná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syt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vytvá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dihydrogendifosfore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aniontem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a 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aniontem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298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46550"/>
            <a:ext cx="2743200" cy="209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3314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559D9D6-BDAF-47C3-BD8D-148A3E479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14" y="762000"/>
            <a:ext cx="83615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831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4DEAA42-E9DE-4CDF-962F-612961AB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56007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1872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50936B58-7EA1-45CB-A443-C5975ACA8EC6}"/>
              </a:ext>
            </a:extLst>
          </p:cNvPr>
          <p:cNvSpPr/>
          <p:nvPr/>
        </p:nvSpPr>
        <p:spPr>
          <a:xfrm>
            <a:off x="304800" y="210036"/>
            <a:ext cx="86868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olyfosforečnany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polyfosfáty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obvykle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sodné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polyfosforečných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Mezi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technicky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významné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polyfosforečnany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patří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dihydrogendifosforečnan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disodný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užívá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prášek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pečiva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difosforečnan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tetrasodný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součástí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technických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čisticích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prostředků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trifosforečnan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pentasodný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při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výrobě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pracích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prostředků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Polyfosforečnany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užívají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změkčovače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vody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v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zemědělství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hnojivo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potravinářském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průmyslu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 452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používají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zvlhčující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tavicí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stabilizátory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sekvestranty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kypřící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emulgátory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Polyfosforečnany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přidávají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masných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výrobků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ryb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protože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mají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schopnost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vázat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udržovat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vodu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Užívají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tavicí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soli v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tavených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sýrech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menších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dávkách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polyfosforečnany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považovány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bezpečné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avšak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jejich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vysoké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dávky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může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způsobit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odvápnění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kostí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EAF154E-9C8A-4F9E-B518-EEB61FF74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800600"/>
            <a:ext cx="3505200" cy="1799336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EC33B47-9293-4605-A98A-71EA973B4BA8}"/>
              </a:ext>
            </a:extLst>
          </p:cNvPr>
          <p:cNvSpPr/>
          <p:nvPr/>
        </p:nvSpPr>
        <p:spPr>
          <a:xfrm>
            <a:off x="228600" y="4730772"/>
            <a:ext cx="502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Adenosin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trifosfát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(ATP) 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funkci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všech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známých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buněk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ři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ATP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ADP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dochází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uvolnění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značného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množství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Tato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využívá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téměř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všech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typech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buněčných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pochodů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465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6ADBA6-AC00-4EDE-AF6F-F59786365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49587"/>
            <a:ext cx="2514600" cy="334962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Eutrofizace vody</a:t>
            </a:r>
          </a:p>
        </p:txBody>
      </p:sp>
      <p:pic>
        <p:nvPicPr>
          <p:cNvPr id="11" name="Obrázek 10" descr="Obsah obrázku text, mapa&#10;&#10;Popis byl vytvořen automaticky">
            <a:extLst>
              <a:ext uri="{FF2B5EF4-FFF2-40B4-BE49-F238E27FC236}">
                <a16:creationId xmlns:a16="http://schemas.microsoft.com/office/drawing/2014/main" id="{4A9700D3-B378-4476-BCF0-152E7E276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3618906"/>
            <a:ext cx="5671943" cy="3187332"/>
          </a:xfrm>
          <a:prstGeom prst="rect">
            <a:avLst/>
          </a:prstGeom>
        </p:spPr>
      </p:pic>
      <p:pic>
        <p:nvPicPr>
          <p:cNvPr id="13" name="Obrázek 12" descr="Obsah obrázku tráva, exteriér, ovce, voda&#10;&#10;Popis byl vytvořen automaticky">
            <a:extLst>
              <a:ext uri="{FF2B5EF4-FFF2-40B4-BE49-F238E27FC236}">
                <a16:creationId xmlns:a16="http://schemas.microsoft.com/office/drawing/2014/main" id="{19EBDEA7-3B6E-4A01-A621-7D80695C8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572000"/>
            <a:ext cx="2971800" cy="2035683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B70F9083-E845-4C6A-848E-1BAE08F79109}"/>
              </a:ext>
            </a:extLst>
          </p:cNvPr>
          <p:cNvSpPr/>
          <p:nvPr/>
        </p:nvSpPr>
        <p:spPr>
          <a:xfrm>
            <a:off x="152400" y="874455"/>
            <a:ext cx="883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obohacování vod o živiny, zejména dusík a fosfor. Dusíkaté látky a fosfáty často pocházejí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z hnojiv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používaných v zemědělství, dešti splavovaných do vodních toků, u fosforu jsou to také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prací prostředky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přicházející do řek kanalizací). Důsledkem je nejprve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přemnožení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planktonu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také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sinic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posléze, po masovém odumření, se projeví nedostatek kyslíku ve vodě (zejména u dna, kde ho odebírá tlení hmoty)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a následné vymírání ryb a dalších organismů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Přístupu kyslíku do spodních vrstev brání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pyknoklina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vrstva oddělující vodu s odlišnou hustotou.</a:t>
            </a:r>
          </a:p>
        </p:txBody>
      </p:sp>
    </p:spTree>
    <p:extLst>
      <p:ext uri="{BB962C8B-B14F-4D97-AF65-F5344CB8AC3E}">
        <p14:creationId xmlns:p14="http://schemas.microsoft.com/office/powerpoint/2010/main" val="8636426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04800" y="838200"/>
            <a:ext cx="1727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Frostův diagram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A520713-A49B-4039-89A2-E090BDC40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04324"/>
            <a:ext cx="4800600" cy="32104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7C8EF33-8A53-452B-A485-27F1D6E88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762851"/>
            <a:ext cx="360997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5482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8" name="Picture 6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31" y="4491057"/>
            <a:ext cx="3657600" cy="223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91912"/>
            <a:ext cx="4953000" cy="625475"/>
          </a:xfrm>
        </p:spPr>
        <p:txBody>
          <a:bodyPr>
            <a:normAutofit/>
          </a:bodyPr>
          <a:lstStyle/>
          <a:p>
            <a:r>
              <a:rPr lang="cs-CZ" sz="2800" b="1" dirty="0"/>
              <a:t>Organické sloučeniny fosforu</a:t>
            </a:r>
          </a:p>
        </p:txBody>
      </p:sp>
      <p:pic>
        <p:nvPicPr>
          <p:cNvPr id="182274" name="Picture 2" descr="ATPanionChemDra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874" y="4829878"/>
            <a:ext cx="4175874" cy="18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6" name="Picture 4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332" y="322337"/>
            <a:ext cx="1546068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032070" y="5048612"/>
            <a:ext cx="53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ATP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051136" y="2110177"/>
            <a:ext cx="1693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kyselina </a:t>
            </a:r>
            <a:r>
              <a:rPr lang="cs-CZ" dirty="0" err="1"/>
              <a:t>fytoová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743200" y="4985266"/>
            <a:ext cx="115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fosfolipidy</a:t>
            </a:r>
          </a:p>
        </p:txBody>
      </p:sp>
      <p:grpSp>
        <p:nvGrpSpPr>
          <p:cNvPr id="10" name="Skupina 9"/>
          <p:cNvGrpSpPr/>
          <p:nvPr/>
        </p:nvGrpSpPr>
        <p:grpSpPr>
          <a:xfrm>
            <a:off x="576921" y="1043973"/>
            <a:ext cx="5486400" cy="2967107"/>
            <a:chOff x="243190" y="914400"/>
            <a:chExt cx="6157609" cy="3418300"/>
          </a:xfrm>
        </p:grpSpPr>
        <p:pic>
          <p:nvPicPr>
            <p:cNvPr id="18227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190" y="914400"/>
              <a:ext cx="6157609" cy="3404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bdélník 8"/>
            <p:cNvSpPr/>
            <p:nvPr/>
          </p:nvSpPr>
          <p:spPr>
            <a:xfrm>
              <a:off x="5943600" y="4114800"/>
              <a:ext cx="228600" cy="217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0242" name="Picture 2" descr="3 Double-helical structure of DNA. The chains of sugar ...">
            <a:extLst>
              <a:ext uri="{FF2B5EF4-FFF2-40B4-BE49-F238E27FC236}">
                <a16:creationId xmlns:a16="http://schemas.microsoft.com/office/drawing/2014/main" id="{5F8A57ED-9D64-490D-8328-7E22B175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321" y="3233167"/>
            <a:ext cx="2882586" cy="136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3501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roperties of Phosphorus Compounds - Chemistry LibreTexts">
            <a:extLst>
              <a:ext uri="{FF2B5EF4-FFF2-40B4-BE49-F238E27FC236}">
                <a16:creationId xmlns:a16="http://schemas.microsoft.com/office/drawing/2014/main" id="{74CA2795-C659-4D8C-8977-249FE1388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9" y="457200"/>
            <a:ext cx="836212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291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534400" cy="561657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atmosfé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e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lementární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78 % obj.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též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výbojích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odpadní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produkty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mys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innosti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provozem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spalovacích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motor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ů)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Vedle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oxidy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významný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podíl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kyselých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deštích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chilský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ledek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draselný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ledek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alt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Zdroje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dusíkatých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írod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atmosféra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obsahuje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zhruba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cirkuluje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echází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základním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mezistupn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látkové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zdroj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bílkovi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eaLnBrk="1" hangingPunct="1">
              <a:lnSpc>
                <a:spcPct val="80000"/>
              </a:lnSpc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77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55002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Oxoslou</a:t>
            </a:r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arsenu</a:t>
            </a:r>
            <a:endParaRPr lang="en-GB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arsenitý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arsenik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Arsenolit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Claudetit (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známý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(“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dědický prášek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vzduchu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kyselinách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arsenitých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+ 6H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2As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zásadách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arsenitan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+ 6OH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2AsO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(As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dehydratací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né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íváním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sklovitá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amorfní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hygroskopická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74" name="Picture 2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484022"/>
            <a:ext cx="1828799" cy="113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64940"/>
            <a:ext cx="1647847" cy="137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550" y="990600"/>
            <a:ext cx="248291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Poison Svg Png Icon Free Download (#433973 ...">
            <a:extLst>
              <a:ext uri="{FF2B5EF4-FFF2-40B4-BE49-F238E27FC236}">
                <a16:creationId xmlns:a16="http://schemas.microsoft.com/office/drawing/2014/main" id="{EB0B7FF0-7D19-4A04-AEF6-5C6420DAA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180" y="1210636"/>
            <a:ext cx="1064445" cy="106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911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273630"/>
            <a:ext cx="2481120" cy="805044"/>
          </a:xfrm>
        </p:spPr>
        <p:txBody>
          <a:bodyPr tIns="25471"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altLang="cs-CZ" sz="2500" b="1" dirty="0" err="1"/>
              <a:t>Arseniáza</a:t>
            </a:r>
            <a:r>
              <a:rPr lang="cs-CZ" altLang="cs-CZ" sz="2500" b="1" dirty="0"/>
              <a:t> 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99" y="175171"/>
            <a:ext cx="2285280" cy="284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217439" y="1078673"/>
            <a:ext cx="3592561" cy="12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188" rIns="81639" bIns="4082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 = důsledek vysokého obsahu As  půdě (např. </a:t>
            </a:r>
            <a:r>
              <a:rPr lang="cs-CZ" altLang="cs-CZ" sz="2000" dirty="0" err="1">
                <a:solidFill>
                  <a:srgbClr val="000000"/>
                </a:solidFill>
              </a:rPr>
              <a:t>Atacama</a:t>
            </a:r>
            <a:r>
              <a:rPr lang="cs-CZ" altLang="cs-CZ" sz="2000" dirty="0">
                <a:solidFill>
                  <a:srgbClr val="000000"/>
                </a:solidFill>
              </a:rPr>
              <a:t>,  </a:t>
            </a:r>
          </a:p>
          <a:p>
            <a:pPr eaLnBrk="1">
              <a:buClrTx/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S Chile)</a:t>
            </a:r>
          </a:p>
          <a:p>
            <a:pPr eaLnBrk="1">
              <a:buClrTx/>
              <a:buFontTx/>
              <a:buNone/>
            </a:pPr>
            <a:endParaRPr lang="cs-CZ" altLang="cs-CZ" sz="2000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endParaRPr lang="cs-CZ" altLang="cs-CZ" sz="2000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38 – 220 </a:t>
            </a:r>
            <a:r>
              <a:rPr lang="cs-CZ" altLang="cs-CZ" sz="2000" dirty="0" err="1">
                <a:solidFill>
                  <a:srgbClr val="000000"/>
                </a:solidFill>
              </a:rPr>
              <a:t>ppm</a:t>
            </a:r>
            <a:r>
              <a:rPr lang="cs-CZ" altLang="cs-CZ" sz="2000" dirty="0">
                <a:solidFill>
                  <a:srgbClr val="000000"/>
                </a:solidFill>
              </a:rPr>
              <a:t> As ve vlasech mumií </a:t>
            </a:r>
            <a:r>
              <a:rPr lang="cs-CZ" altLang="cs-CZ" sz="2000" dirty="0" err="1">
                <a:solidFill>
                  <a:srgbClr val="000000"/>
                </a:solidFill>
              </a:rPr>
              <a:t>Chinchorro</a:t>
            </a:r>
            <a:r>
              <a:rPr lang="cs-CZ" altLang="cs-CZ" sz="2000" dirty="0">
                <a:solidFill>
                  <a:srgbClr val="000000"/>
                </a:solidFill>
              </a:rPr>
              <a:t> (7000 – 600 let)</a:t>
            </a:r>
          </a:p>
          <a:p>
            <a:pPr eaLnBrk="1">
              <a:buClrTx/>
              <a:buFontTx/>
              <a:buNone/>
            </a:pPr>
            <a:endParaRPr lang="cs-CZ" altLang="cs-CZ" sz="2000" dirty="0">
              <a:solidFill>
                <a:srgbClr val="000000"/>
              </a:solidFill>
            </a:endParaRPr>
          </a:p>
        </p:txBody>
      </p:sp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360" y="203191"/>
            <a:ext cx="2476800" cy="352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39" y="4189399"/>
            <a:ext cx="3811680" cy="244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222080" y="4495800"/>
            <a:ext cx="4570560" cy="1930415"/>
          </a:xfrm>
          <a:prstGeom prst="rect">
            <a:avLst/>
          </a:prstGeom>
        </p:spPr>
        <p:txBody>
          <a:bodyPr lIns="82945" tIns="41473" rIns="82945" bIns="41473">
            <a:spAutoFit/>
          </a:bodyPr>
          <a:lstStyle/>
          <a:p>
            <a:r>
              <a:rPr lang="cs-CZ" alt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Simon Bolívar</a:t>
            </a:r>
          </a:p>
          <a:p>
            <a:pPr eaLnBrk="1">
              <a:buClrTx/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Zemřel na chronickou otravu arsenem doprovázenou rakovinou plic. Otrava As  souvisí patrně s vysokým obsahem As  v pitné vodě v Peru a s požíváním léků na bázi arsenu.</a:t>
            </a:r>
          </a:p>
        </p:txBody>
      </p:sp>
    </p:spTree>
    <p:extLst>
      <p:ext uri="{BB962C8B-B14F-4D97-AF65-F5344CB8AC3E}">
        <p14:creationId xmlns:p14="http://schemas.microsoft.com/office/powerpoint/2010/main" val="4596089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80" y="3531250"/>
            <a:ext cx="2449440" cy="293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2982239" y="4038600"/>
            <a:ext cx="5925159" cy="261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368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cs-CZ" altLang="cs-CZ" sz="2000" b="1" dirty="0" err="1">
                <a:solidFill>
                  <a:srgbClr val="000000"/>
                </a:solidFill>
              </a:rPr>
              <a:t>Phar</a:t>
            </a:r>
            <a:r>
              <a:rPr lang="cs-CZ" altLang="cs-CZ" sz="2000" b="1" dirty="0">
                <a:solidFill>
                  <a:srgbClr val="000000"/>
                </a:solidFill>
              </a:rPr>
              <a:t> Lap </a:t>
            </a:r>
            <a:r>
              <a:rPr lang="cs-CZ" altLang="cs-CZ" sz="2000" dirty="0">
                <a:solidFill>
                  <a:srgbClr val="000000"/>
                </a:solidFill>
              </a:rPr>
              <a:t>(1926 – 1932) slavný dostihový kůň. Nejprve se proslavil v Austrálii, poté i v Americe, kde na něj byl před jedním důležitým závodem spáchán atentát. Kulka ho však minula. Zemřel zanedlouho po atentátu, hovořilo se o kolice. Analýza žíní prokázala požití značného množství arseniku krátce před smrtí.</a:t>
            </a:r>
          </a:p>
        </p:txBody>
      </p:sp>
      <p:pic>
        <p:nvPicPr>
          <p:cNvPr id="4" name="Picture 2" descr="Zobrazit zdrojový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1820799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438400" y="30480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Charles Francis Hall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(1821 – November 8, 1871)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meric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polárník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tělo bylo exhumováno v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ónsku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 roce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1968.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jeho pozůstatcích byla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zjištěna vysoká koncentrace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 patrně otráven vzbouřenými členy posádky. Kontaminace pozůstatků arsenem z půdy je nepravděpodobná.</a:t>
            </a:r>
          </a:p>
        </p:txBody>
      </p:sp>
      <p:pic>
        <p:nvPicPr>
          <p:cNvPr id="6" name="Picture 4" descr="Zobrazit zdrojový obr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78340"/>
            <a:ext cx="22574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4103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8C55FF-2EFC-4887-AD1F-77760370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2" y="369690"/>
            <a:ext cx="4286249" cy="406399"/>
          </a:xfrm>
        </p:spPr>
        <p:txBody>
          <a:bodyPr>
            <a:noAutofit/>
          </a:bodyPr>
          <a:lstStyle/>
          <a:p>
            <a:r>
              <a:rPr lang="cs-CZ" sz="2400" b="1" i="0" dirty="0">
                <a:solidFill>
                  <a:srgbClr val="232323"/>
                </a:solidFill>
                <a:effectLst/>
                <a:latin typeface="+mn-lt"/>
              </a:rPr>
              <a:t>Hromadná otrava cukrovinkami </a:t>
            </a:r>
            <a:br>
              <a:rPr lang="cs-CZ" sz="2400" b="1" i="0" dirty="0">
                <a:solidFill>
                  <a:srgbClr val="232323"/>
                </a:solidFill>
                <a:effectLst/>
                <a:latin typeface="+mn-lt"/>
              </a:rPr>
            </a:br>
            <a:r>
              <a:rPr lang="cs-CZ" sz="2400" b="1" i="0" dirty="0">
                <a:solidFill>
                  <a:srgbClr val="232323"/>
                </a:solidFill>
                <a:effectLst/>
                <a:latin typeface="+mn-lt"/>
              </a:rPr>
              <a:t>v </a:t>
            </a:r>
            <a:r>
              <a:rPr lang="cs-CZ" sz="2400" b="1" i="0" dirty="0" err="1">
                <a:solidFill>
                  <a:srgbClr val="232323"/>
                </a:solidFill>
                <a:effectLst/>
                <a:latin typeface="+mn-lt"/>
              </a:rPr>
              <a:t>Bradfordu</a:t>
            </a:r>
            <a:endParaRPr lang="cs-CZ" sz="2400" dirty="0"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31771A2-79E4-42A1-B993-355F47610E03}"/>
              </a:ext>
            </a:extLst>
          </p:cNvPr>
          <p:cNvSpPr txBox="1"/>
          <p:nvPr/>
        </p:nvSpPr>
        <p:spPr>
          <a:xfrm>
            <a:off x="180975" y="1183829"/>
            <a:ext cx="439102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áhodná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otrava arsenikem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Bradfordu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Yorkshire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roku 1858. Z více než 200 intoxikovaných jich 20 zemřelo, ostatní měli vážné zdravotní problémy. Místo neškodného prášku zvaného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daft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 (směs drceného vápence a sádry) byl do cukroví omylem přidán arsenik. Obě bílé práškovité látky byly skladovány vedle sebe v nedostatečně označených nádobách.</a:t>
            </a:r>
          </a:p>
        </p:txBody>
      </p:sp>
      <p:pic>
        <p:nvPicPr>
          <p:cNvPr id="1026" name="Picture 2" descr="Bradford sweet poisoning 1858 Copyright Mark Davis with permission">
            <a:extLst>
              <a:ext uri="{FF2B5EF4-FFF2-40B4-BE49-F238E27FC236}">
                <a16:creationId xmlns:a16="http://schemas.microsoft.com/office/drawing/2014/main" id="{1E4D0084-FDC2-437E-AE04-F1BCE7E46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71450"/>
            <a:ext cx="4191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ying for a Humbug, the Bradford Sweets Poisoning 1858">
            <a:extLst>
              <a:ext uri="{FF2B5EF4-FFF2-40B4-BE49-F238E27FC236}">
                <a16:creationId xmlns:a16="http://schemas.microsoft.com/office/drawing/2014/main" id="{07EDF018-DBF0-4C6C-9D01-5FCEC50C2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4810850"/>
            <a:ext cx="2309812" cy="172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0102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"/>
            <a:ext cx="8701080" cy="66294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Oxokyseliny</a:t>
            </a:r>
            <a:endParaRPr lang="en-GB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Volná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arsenitá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známa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hydratovaný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arsenitý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soli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arsenitany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arsenitany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mírná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= AsO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I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Arsenitan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trist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íbrný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Ag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žlutá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nerozpustná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analytické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využívaná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kazu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arsenitan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</a:p>
          <a:p>
            <a:pPr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Arsenitan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tris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fungicid, insekticid</a:t>
            </a:r>
          </a:p>
          <a:p>
            <a:pPr marL="0" indent="0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Scheeleova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zele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ň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CuHAsO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Svinibrodská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zele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ň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	    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 Cu(AsO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.Cu(CH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COO)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minulosti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používány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zelená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barviva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též  k barvení tapet. Působením plísní se z tapet uvolňovaly toxické formy As.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81400"/>
            <a:ext cx="2441546" cy="2285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CE6EF518-D112-4FEB-8308-BCAC5362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38200"/>
            <a:ext cx="2095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78AF140-8C67-4919-BE0A-264322D02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952625"/>
            <a:ext cx="1801091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04486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BABE5B6E-071B-4C62-92C8-065484D308A3}"/>
              </a:ext>
            </a:extLst>
          </p:cNvPr>
          <p:cNvSpPr txBox="1"/>
          <p:nvPr/>
        </p:nvSpPr>
        <p:spPr>
          <a:xfrm>
            <a:off x="159356" y="166024"/>
            <a:ext cx="88356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Scheeleova</a:t>
            </a:r>
            <a:r>
              <a:rPr lang="cs-CZ" sz="2000" b="1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zeleň 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žlutozelený pigment s převažující složkou </a:t>
            </a:r>
            <a:r>
              <a:rPr lang="cs-CZ" sz="2000" b="0" i="0" u="sng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arsenitanu měďnatého</a:t>
            </a:r>
            <a:r>
              <a:rPr lang="cs-CZ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 skutečnosti skládá z mnoha různých sloučenin, např. CuO·As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CuHAsO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(AsO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·3H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O, 3CuO·As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·2H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O, CuAsO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(AsO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2CuO·As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·2H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O.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Oproti pigmentům na bázi uhličitanu měďnatého je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Scheeleova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zeleň zářivější a stálejší. Vzhledem k obsahu mědi  však měla tendenci časem blednout a za přítomnosti sirovodíku a sulfidů dokonce černat.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D615305-51F9-4A15-930E-CA9FC9B7244F}"/>
              </a:ext>
            </a:extLst>
          </p:cNvPr>
          <p:cNvSpPr txBox="1"/>
          <p:nvPr/>
        </p:nvSpPr>
        <p:spPr>
          <a:xfrm>
            <a:off x="159356" y="2488702"/>
            <a:ext cx="56791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Scheeleova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zeleň se v 19. století používala jako pigment pro barvení papíru a tapet, bavlněných a lněných tkanin, voskových svíček , dětských hraček a dokonce i cukrovinek. Ve 30. letech 20. století byla použita jako insekticid.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7872F49-CBFE-4C4D-9111-13D1E5CAD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592" y="2488702"/>
            <a:ext cx="3061483" cy="40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Scheele Green &amp; Paris Green | Paris green, Paris, Green copper">
            <a:extLst>
              <a:ext uri="{FF2B5EF4-FFF2-40B4-BE49-F238E27FC236}">
                <a16:creationId xmlns:a16="http://schemas.microsoft.com/office/drawing/2014/main" id="{EE72B8B6-34B1-4650-BA29-A2A4710DB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96" y="4308871"/>
            <a:ext cx="3536753" cy="223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Šipka: dolů 19">
            <a:extLst>
              <a:ext uri="{FF2B5EF4-FFF2-40B4-BE49-F238E27FC236}">
                <a16:creationId xmlns:a16="http://schemas.microsoft.com/office/drawing/2014/main" id="{41E32B6A-F3AF-4B42-B85F-8DC909202408}"/>
              </a:ext>
            </a:extLst>
          </p:cNvPr>
          <p:cNvSpPr/>
          <p:nvPr/>
        </p:nvSpPr>
        <p:spPr>
          <a:xfrm rot="18912316">
            <a:off x="1438275" y="4867276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569350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78F6FAA-75BC-4A50-A044-BE65D5B0D35C}"/>
              </a:ext>
            </a:extLst>
          </p:cNvPr>
          <p:cNvSpPr txBox="1"/>
          <p:nvPr/>
        </p:nvSpPr>
        <p:spPr>
          <a:xfrm>
            <a:off x="185737" y="201490"/>
            <a:ext cx="87725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Svinibrodská (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schweinfurtská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 zeleň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triarsenitan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-octan měďnatý; také Pařížská zeleň, Vídeňská zeleň, smaragdová zeleň) je vysoce toxický smaragdově zelený krystalický prášek. Používala se jako syntetické barvivo, rodenticid a insekticid.</a:t>
            </a:r>
          </a:p>
        </p:txBody>
      </p:sp>
      <p:pic>
        <p:nvPicPr>
          <p:cNvPr id="1026" name="Picture 2" descr="Strukturní vzorec">
            <a:extLst>
              <a:ext uri="{FF2B5EF4-FFF2-40B4-BE49-F238E27FC236}">
                <a16:creationId xmlns:a16="http://schemas.microsoft.com/office/drawing/2014/main" id="{AAAED34C-6083-459A-B140-1663A9E51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60" y="1755218"/>
            <a:ext cx="3788747" cy="161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7B4A068-5301-4497-916C-4B2FD85E973D}"/>
              </a:ext>
            </a:extLst>
          </p:cNvPr>
          <p:cNvSpPr txBox="1"/>
          <p:nvPr/>
        </p:nvSpPr>
        <p:spPr>
          <a:xfrm>
            <a:off x="163766" y="3429000"/>
            <a:ext cx="877252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počátku 20. století bylo hojně rozšířeno (zejména v Americe) použití směsi svinibrodské zeleně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hydrogenarseničnanu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olovnatého jako insekticidu v jabloňových sadech. Ve 40. letech 20. století byla svinibrodská zeleň rozprašována z letadel na Sardinii a Korsice jako insekticid proti malárii. Byla též použita na hubení krys v pařížské kanalizaci, odtud též název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Pařížská zeleň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 zářivý zelený odstín, dobré krycí schopnosti, světelnou stálost a odolnost vůči povětrnostním podmínkám byla oblíbena u malířů, jako např. anglický krajinář William Turner, impresionisté Claude Monet a Auguste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Renoir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 postimpresionisté Paul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Gauguin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Paul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Cézanne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Vincent van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Gogh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8" name="Picture 4" descr="Scheele Green &amp; Paris Green | Paris green, Paris, Green copper">
            <a:extLst>
              <a:ext uri="{FF2B5EF4-FFF2-40B4-BE49-F238E27FC236}">
                <a16:creationId xmlns:a16="http://schemas.microsoft.com/office/drawing/2014/main" id="{7BC23490-FF1E-4B23-A250-1BF777163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282861"/>
            <a:ext cx="3390900" cy="214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Šipka: dolů 9">
            <a:extLst>
              <a:ext uri="{FF2B5EF4-FFF2-40B4-BE49-F238E27FC236}">
                <a16:creationId xmlns:a16="http://schemas.microsoft.com/office/drawing/2014/main" id="{06A91B50-831E-4AB6-9095-4090347E6EC0}"/>
              </a:ext>
            </a:extLst>
          </p:cNvPr>
          <p:cNvSpPr/>
          <p:nvPr/>
        </p:nvSpPr>
        <p:spPr>
          <a:xfrm rot="2737061">
            <a:off x="7688165" y="1972349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87388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32C3D87-C9C5-407C-97DB-30B6FEE74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246" y="320665"/>
            <a:ext cx="2960204" cy="23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F1CE32D-B106-4C22-A574-D3C925903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104213"/>
            <a:ext cx="2207107" cy="354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E18474D-B689-4703-A5DF-B8363471EA8C}"/>
              </a:ext>
            </a:extLst>
          </p:cNvPr>
          <p:cNvSpPr txBox="1"/>
          <p:nvPr/>
        </p:nvSpPr>
        <p:spPr>
          <a:xfrm>
            <a:off x="241978" y="361696"/>
            <a:ext cx="5486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 19. století se zejména </a:t>
            </a:r>
            <a:r>
              <a:rPr lang="cs-CZ" sz="2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Scheeleova</a:t>
            </a:r>
            <a:r>
              <a:rPr lang="cs-CZ" sz="2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zeleň </a:t>
            </a:r>
            <a:r>
              <a:rPr lang="cs-CZ" sz="20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později též </a:t>
            </a:r>
            <a:r>
              <a:rPr lang="cs-CZ" sz="2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svinibrodská (pařížská) zeleň </a:t>
            </a:r>
            <a:r>
              <a:rPr lang="cs-CZ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používala k barvení látek na zeleno. Proto ve viktoriánské době řada žen (včetně švadlen) měla zdravotní problémy či dokonce umírala. K symptomům otravy patřily zelené ruce, žluté nehty a hluboké jizvy.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928B65A-5B99-448A-972A-9A7AAE01C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21" y="3105791"/>
            <a:ext cx="6293739" cy="353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51336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C6CC3D96-3920-4E56-A61A-753D142325D5}"/>
              </a:ext>
            </a:extLst>
          </p:cNvPr>
          <p:cNvSpPr txBox="1"/>
          <p:nvPr/>
        </p:nvSpPr>
        <p:spPr>
          <a:xfrm>
            <a:off x="147637" y="172284"/>
            <a:ext cx="88487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Oba pigmenty,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Scheeleova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svinibrodská zeleň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byly hojně používány k výrobě tapet. Toxické sloučeniny arsenu se z nich mohly uvolňovat dvěma způsoby: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1. Nepatrné částečky pigmentu se mohly uvolnit do ovzduší (odkud mohly být absorbovány plícemi) a/nebo se stát se součástí prachu.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2. Působením vyšší teploty, vlhkosti a mikroorganismů (zejm. plísní), se z tapet uvolňují toxické plyny AsH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 As(CH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As(CH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však velmi málo toxický a zřejmě tak nebyl zdrojem otrav.</a:t>
            </a:r>
          </a:p>
        </p:txBody>
      </p:sp>
      <p:pic>
        <p:nvPicPr>
          <p:cNvPr id="8" name="Picture 2" descr="The Color That May Have Killed Napoleon: Scheele's Green ...">
            <a:extLst>
              <a:ext uri="{FF2B5EF4-FFF2-40B4-BE49-F238E27FC236}">
                <a16:creationId xmlns:a16="http://schemas.microsoft.com/office/drawing/2014/main" id="{29050B90-539A-48D5-B772-DE0068DB9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8802" y="3269208"/>
            <a:ext cx="4042553" cy="259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CA7F5EA-3D18-485F-B947-4B964E91F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53" y="3048000"/>
            <a:ext cx="5781103" cy="282497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746F0B3-7D04-4B2F-AABE-222D462DADBC}"/>
              </a:ext>
            </a:extLst>
          </p:cNvPr>
          <p:cNvSpPr txBox="1"/>
          <p:nvPr/>
        </p:nvSpPr>
        <p:spPr>
          <a:xfrm>
            <a:off x="267562" y="6001994"/>
            <a:ext cx="578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Kulečníkový sál na zámku Krásný vrch (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úpatí Rychlebských hor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 – tapety barvené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Scheeleho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zelení.</a:t>
            </a:r>
          </a:p>
        </p:txBody>
      </p:sp>
    </p:spTree>
    <p:extLst>
      <p:ext uri="{BB962C8B-B14F-4D97-AF65-F5344CB8AC3E}">
        <p14:creationId xmlns:p14="http://schemas.microsoft.com/office/powerpoint/2010/main" val="227147877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6820" y="228600"/>
            <a:ext cx="8650360" cy="57150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trihydrogenarseni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vznikne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6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hemihydrát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t.j.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1/2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O)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izomorfní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6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997" y="1295400"/>
            <a:ext cx="1340837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5F663B8-4ACE-426C-9BE8-7F11D7137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64" y="3365151"/>
            <a:ext cx="8723376" cy="10096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9BC9562-5FD1-47DD-8BC0-70AD1EF255A3}"/>
              </a:ext>
            </a:extLst>
          </p:cNvPr>
          <p:cNvSpPr txBox="1"/>
          <p:nvPr/>
        </p:nvSpPr>
        <p:spPr>
          <a:xfrm>
            <a:off x="173804" y="4671445"/>
            <a:ext cx="87233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cs-CZ" altLang="en-US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(AsO</a:t>
            </a:r>
            <a:r>
              <a:rPr lang="cs-CZ" altLang="en-US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. 3 H</a:t>
            </a:r>
            <a:r>
              <a:rPr lang="cs-CZ" altLang="en-US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– dříve se používal v ochranných prostředcích pro rostliny.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CCA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(arseničnan měďnatý dopovaný chromem) – ochrana dřeva, používán zejména v USA. </a:t>
            </a:r>
          </a:p>
        </p:txBody>
      </p:sp>
      <p:pic>
        <p:nvPicPr>
          <p:cNvPr id="10" name="Obrázek 9" descr="Obsah obrázku paluba, štětec, zaparkované&#10;&#10;Popis byl vytvořen automaticky">
            <a:extLst>
              <a:ext uri="{FF2B5EF4-FFF2-40B4-BE49-F238E27FC236}">
                <a16:creationId xmlns:a16="http://schemas.microsoft.com/office/drawing/2014/main" id="{6FC27AA2-C40A-43CD-A95A-B09AE54F6C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38" y="5670810"/>
            <a:ext cx="2247900" cy="11239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132345F-20C7-44C7-AFA8-C38136AE7E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84" y="5686921"/>
            <a:ext cx="1994432" cy="9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25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81000"/>
            <a:ext cx="8839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Biologická fixace dusíku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diazotrofie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je schopnost některých prokaryotických organismů (bakterií, sinic) redukovat trojnou vazbu v molekule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atmosferického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dusíku a začlenit jej do organické sloučeniny. Tento proces probíhá enzymaticky, pomocí enzymu 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  <a:hlinkClick r:id="rId2" tooltip="Nitrogenáz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nitrogenázy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a za dodání energie (ATP).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Díky této unikátní schopnosti bakterií, které umí fixovat dusík, s nimi mnoho jiných organismů vstoupilo do symbiotického svazku. Tyto symbiotické bakterie se často označují jako hlízkové bakterie, protože žijí v specializovaných orgánech, hlízkách. Mnoho dusík fixujících bakterií však nemá tendence asociovat se s kořeny vyšších rostlin (žijí volně).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004" name="Picture 4" descr="VÃ½sledek obrÃ¡zku pro BiologickÃ¡ fixace dusÃ­k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43" y="4038600"/>
            <a:ext cx="4426888" cy="263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6" name="Picture 6" descr="https://upload.wikimedia.org/wikipedia/commons/1/12/Red_clover_fie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39" y="4038600"/>
            <a:ext cx="4020461" cy="263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98964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issociation constants of arsenate and arsenite ...">
            <a:extLst>
              <a:ext uri="{FF2B5EF4-FFF2-40B4-BE49-F238E27FC236}">
                <a16:creationId xmlns:a16="http://schemas.microsoft.com/office/drawing/2014/main" id="{DABA1486-96FF-4F96-8967-A85D407F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92" y="3917424"/>
            <a:ext cx="4976813" cy="25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D0EE8FC5-B4C5-4268-80DC-D059389DC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68" y="386956"/>
            <a:ext cx="6367463" cy="30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98544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183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Organicke</a:t>
            </a:r>
            <a:r>
              <a:rPr lang="en-US" sz="2800" b="1" dirty="0"/>
              <a:t> </a:t>
            </a:r>
            <a:r>
              <a:rPr lang="en-US" sz="2800" b="1" dirty="0" err="1"/>
              <a:t>slou</a:t>
            </a:r>
            <a:r>
              <a:rPr lang="cs-CZ" sz="2800" b="1" dirty="0"/>
              <a:t>č</a:t>
            </a:r>
            <a:r>
              <a:rPr lang="en-US" sz="2800" b="1" dirty="0" err="1"/>
              <a:t>eniny</a:t>
            </a:r>
            <a:r>
              <a:rPr lang="en-US" sz="2800" b="1" dirty="0"/>
              <a:t> </a:t>
            </a:r>
            <a:r>
              <a:rPr lang="cs-CZ" sz="2800" b="1" dirty="0"/>
              <a:t>ar</a:t>
            </a:r>
            <a:r>
              <a:rPr lang="en-US" sz="2800" b="1" dirty="0"/>
              <a:t>s</a:t>
            </a:r>
            <a:r>
              <a:rPr lang="cs-CZ" sz="2800" b="1" dirty="0" err="1"/>
              <a:t>enu</a:t>
            </a:r>
            <a:endParaRPr lang="cs-CZ" sz="2800" b="1" dirty="0"/>
          </a:p>
        </p:txBody>
      </p:sp>
      <p:pic>
        <p:nvPicPr>
          <p:cNvPr id="175106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3448"/>
            <a:ext cx="1806638" cy="110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74558" y="3212068"/>
            <a:ext cx="202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kyselina kakodylová</a:t>
            </a:r>
          </a:p>
        </p:txBody>
      </p:sp>
      <p:pic>
        <p:nvPicPr>
          <p:cNvPr id="175108" name="Picture 4" descr="https://upload.wikimedia.org/wikipedia/commons/thumb/1/12/Lewisite.svg/1920px-Lewisit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793" y="1673448"/>
            <a:ext cx="2001537" cy="114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644810" y="2226303"/>
            <a:ext cx="83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Lewisit</a:t>
            </a:r>
          </a:p>
        </p:txBody>
      </p:sp>
      <p:pic>
        <p:nvPicPr>
          <p:cNvPr id="175110" name="Picture 6" descr="Structural formula of arsenicin 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568" y="4370451"/>
            <a:ext cx="1555145" cy="134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7024453" y="5911334"/>
            <a:ext cx="123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u="sng" dirty="0" err="1">
                <a:solidFill>
                  <a:srgbClr val="0000FF"/>
                </a:solidFill>
                <a:hlinkClick r:id="rId5" tooltip="Arsenicin 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Arsenicin</a:t>
            </a:r>
            <a:r>
              <a:rPr lang="cs-CZ" u="sng" dirty="0">
                <a:solidFill>
                  <a:srgbClr val="002060"/>
                </a:solidFill>
                <a:hlinkClick r:id="rId5" tooltip="Arsenicin 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</a:t>
            </a:r>
            <a:endParaRPr lang="cs-CZ" u="sng" dirty="0">
              <a:solidFill>
                <a:srgbClr val="002060"/>
              </a:solidFill>
            </a:endParaRPr>
          </a:p>
        </p:txBody>
      </p:sp>
      <p:pic>
        <p:nvPicPr>
          <p:cNvPr id="175112" name="Picture 8" descr="Structural formula of arsenobetaine">
            <a:hlinkClick r:id="rId6" tooltip="Structural formula of arsenobetain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95090"/>
            <a:ext cx="2514600" cy="15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74558" y="6019800"/>
            <a:ext cx="202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Arsenobetain</a:t>
            </a:r>
            <a:endParaRPr lang="cs-CZ" dirty="0"/>
          </a:p>
        </p:txBody>
      </p:sp>
      <p:pic>
        <p:nvPicPr>
          <p:cNvPr id="175114" name="Picture 10" descr="Skeletal formula of roxarso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49794"/>
            <a:ext cx="1886061" cy="221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028545" y="4539734"/>
            <a:ext cx="1037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Roxarson</a:t>
            </a:r>
            <a:endParaRPr lang="cs-CZ" dirty="0"/>
          </a:p>
        </p:txBody>
      </p:sp>
      <p:pic>
        <p:nvPicPr>
          <p:cNvPr id="175116" name="Picture 12" descr="Zobrazit zdrojový obráze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08" y="1436300"/>
            <a:ext cx="3162270" cy="13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962400" y="2819400"/>
            <a:ext cx="1063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Salvarsan</a:t>
            </a:r>
          </a:p>
        </p:txBody>
      </p:sp>
    </p:spTree>
    <p:extLst>
      <p:ext uri="{BB962C8B-B14F-4D97-AF65-F5344CB8AC3E}">
        <p14:creationId xmlns:p14="http://schemas.microsoft.com/office/powerpoint/2010/main" val="227263700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4440960" cy="489171"/>
          </a:xfrm>
          <a:ln/>
        </p:spPr>
        <p:txBody>
          <a:bodyPr tIns="25471">
            <a:no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Metabolity arsenu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71775"/>
            <a:ext cx="2702771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14390"/>
            <a:ext cx="5920297" cy="434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8601" y="1295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Arsen nahrazuje fosfor v organických sloučeninách –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kacinogen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Interakcí s –SH skupinami enzymů narušuje metabolismus.</a:t>
            </a:r>
          </a:p>
        </p:txBody>
      </p:sp>
    </p:spTree>
    <p:extLst>
      <p:ext uri="{BB962C8B-B14F-4D97-AF65-F5344CB8AC3E}">
        <p14:creationId xmlns:p14="http://schemas.microsoft.com/office/powerpoint/2010/main" val="2272178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008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Oxoslou</a:t>
            </a:r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antimonu</a:t>
            </a:r>
            <a:endParaRPr lang="en-GB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antimonitý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Sb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amfoterní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kyselinách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antimonitých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,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antimonitany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NaSbO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antimoni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Sb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žlutý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prášek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reagující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antimoni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né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hydrat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Sb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rozpouští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[Sb(OH)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2" name="Picture 2" descr="Sb4O6-molecule-from-senarmontite-xtal-2004-3D-balls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60" y="2133600"/>
            <a:ext cx="1408945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Antimony-pentoxide-xtal-1979-3D-bal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427" y="4633958"/>
            <a:ext cx="2533773" cy="22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60922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41B610E-A796-4AF9-B645-9125A161D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33143"/>
            <a:ext cx="4483697" cy="159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38786" y="917706"/>
            <a:ext cx="58382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Vinan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antimonylo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-draselný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dávivý kámen, tartarus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emeticus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[Sb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(C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]·3H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je znám již od středověku. Tato sloučenina je dobře rozpustná ve vodě a po požití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vyvolává zvracení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Je stejně jako všechny rozpustné soli antimonu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A3923C-332E-4EEC-AA9A-63B4B75C6660}"/>
              </a:ext>
            </a:extLst>
          </p:cNvPr>
          <p:cNvSpPr txBox="1"/>
          <p:nvPr/>
        </p:nvSpPr>
        <p:spPr>
          <a:xfrm>
            <a:off x="504068" y="4572000"/>
            <a:ext cx="85997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Síran antimonitý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bezbarvá krystalická látka. Získává se rozpouštěním antimonu, oxidu antimonitého nebo sulfidu antimonitého v horké koncentrované kyselině sírové.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Dusičnan antimonitý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bílá krystalická látka. Vzniká reakcí oxidu antimonitého s dýmavou kyselinou dusičnou.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19783B5-9F59-4B97-ACE0-9C98F78A6BF4}"/>
              </a:ext>
            </a:extLst>
          </p:cNvPr>
          <p:cNvSpPr txBox="1"/>
          <p:nvPr/>
        </p:nvSpPr>
        <p:spPr>
          <a:xfrm>
            <a:off x="206251" y="31019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Antimonité soli</a:t>
            </a:r>
          </a:p>
        </p:txBody>
      </p:sp>
      <p:pic>
        <p:nvPicPr>
          <p:cNvPr id="3076" name="Picture 4" descr="Antimonyl potassium tartrate sesquihydrate | C8H10K2O15Sb2 | ChemSpider">
            <a:extLst>
              <a:ext uri="{FF2B5EF4-FFF2-40B4-BE49-F238E27FC236}">
                <a16:creationId xmlns:a16="http://schemas.microsoft.com/office/drawing/2014/main" id="{02A867D3-6C0C-4588-B1AE-04BFEB4C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952" y="152400"/>
            <a:ext cx="2927988" cy="292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31300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57200"/>
            <a:ext cx="8839200" cy="61722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Oxoslou</a:t>
            </a:r>
            <a:r>
              <a:rPr lang="cs-CZ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bismutu</a:t>
            </a:r>
            <a:endParaRPr lang="en-GB" altLang="en-US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bismutitý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Bi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citronov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žlutý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prášek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kyselinách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bismutité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Hydroxid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bismutitý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Bi(OH)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srážením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bismutitých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Bi(NO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KOH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Bi(OH)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KNO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Bismuti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lang="en-GB" alt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prost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taveniny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silnými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ox.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intenzivn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zabarvené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solidFill>
                  <a:srgbClr val="FFFF00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žluté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ervené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hn</a:t>
            </a:r>
            <a:r>
              <a:rPr lang="cs-CZ" altLang="en-US" sz="2000" dirty="0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ox. 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endParaRPr lang="cs-CZ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1514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609600"/>
            <a:ext cx="8839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Bismut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ité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soli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Dusičnan bismutitý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bezbarvá krystalická rozpustná látka. Při zahřívání přechází na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oxidusičnan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bismutitý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který se používá jako barvivo s názvem španělská běloba.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Dusičnan bismutitý se připravuje rozpouštěním kovového bismutu v kyselině dusičné.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Síran bismutitý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bílá krystalická hygroskopická a rozpustná látka. Získává se rozpouštěním kovu, oxidu nebo sulfidu v kyselině sírové.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Uhličitan bismutitý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bílá práškovitá nerozpustná látka, která se připravuje reakcí rozpustné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bismuité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soli s rozpustným uhličitanem.</a:t>
            </a:r>
          </a:p>
        </p:txBody>
      </p:sp>
    </p:spTree>
    <p:extLst>
      <p:ext uri="{BB962C8B-B14F-4D97-AF65-F5344CB8AC3E}">
        <p14:creationId xmlns:p14="http://schemas.microsoft.com/office/powerpoint/2010/main" val="141637664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EET Chemistry Notes p-Block Elements - Group-15 Elements ...">
            <a:extLst>
              <a:ext uri="{FF2B5EF4-FFF2-40B4-BE49-F238E27FC236}">
                <a16:creationId xmlns:a16="http://schemas.microsoft.com/office/drawing/2014/main" id="{B7331D0D-F47F-4ED7-9C0B-8DFB7650D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873" y="685800"/>
            <a:ext cx="6018253" cy="50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59654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86200" cy="639762"/>
          </a:xfrm>
        </p:spPr>
        <p:txBody>
          <a:bodyPr>
            <a:normAutofit/>
          </a:bodyPr>
          <a:lstStyle/>
          <a:p>
            <a:r>
              <a:rPr lang="cs-CZ" sz="2800" b="1" dirty="0"/>
              <a:t>Sirné sloučeniny dusíku</a:t>
            </a:r>
          </a:p>
        </p:txBody>
      </p:sp>
      <p:sp>
        <p:nvSpPr>
          <p:cNvPr id="4" name="Obdélník 3"/>
          <p:cNvSpPr/>
          <p:nvPr/>
        </p:nvSpPr>
        <p:spPr>
          <a:xfrm>
            <a:off x="230221" y="1301621"/>
            <a:ext cx="7467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Tetrasulfur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tetranitrid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prekurzor pro přípravu dalších sloučenin s S-N vazbou</a:t>
            </a:r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Příprava: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6 S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+ 16 NH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→ S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S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+ 12 NH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Lewisovská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báze,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á 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lewisovs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ými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kyselinami tvoří </a:t>
            </a: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adu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SbCl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→ S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·SbCl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SO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→ S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·SO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Disulfur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dinitrid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Příprava:	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2 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(katalýza Ag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7394" name="Picture 2" descr="https://upload.wikimedia.org/wikipedia/commons/thumb/d/d3/S4N4.BF3-from-xtal-1967-3D-balls.png/800px-S4N4.BF3-from-xtal-1967-3D-bal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391" y="1878049"/>
            <a:ext cx="1765300" cy="196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 doprava 5"/>
          <p:cNvSpPr/>
          <p:nvPr/>
        </p:nvSpPr>
        <p:spPr>
          <a:xfrm>
            <a:off x="5653870" y="3345401"/>
            <a:ext cx="1447800" cy="835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7398" name="Picture 6" descr="Stereo, skeletal formula of tetrasulfur tetranitride with some measuremen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399"/>
            <a:ext cx="2365743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400" name="Picture 8" descr="Space-filling model of disulfur dinitri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419600"/>
            <a:ext cx="1308100" cy="133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57887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39430" y="152400"/>
            <a:ext cx="8839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Polythiazyl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(SN)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vodivý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polymer nazlátlé barvy 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kovového lesku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Vzniká polymerací 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používán v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žárovkách,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transistor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akumulátorech a s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článcích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8418" name="Picture 2" descr="Polythiazyl-2D-dimensi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4634419" cy="101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20" name="Picture 4" descr="Polythiazyl resonance structures">
            <a:hlinkClick r:id="rId3" tooltip="Polythiazyl resonance structures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55" y="2677721"/>
            <a:ext cx="6355307" cy="96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714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89689" y="304800"/>
            <a:ext cx="8763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Reakce se odehrává v několika krocích: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 HN=NH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N-NH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 2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 2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resp.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+ 8 e- + 8 H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+ 16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MgATP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+ 16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2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+ 16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MgADP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+ 16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+ 12 e- + 14 H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+ 40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MgATP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2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+ 40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MgADP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+ 40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Amoniak je zabudováván do aminokyselin (např.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glutaminu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a v této formě dále rozváděn po těle. Za pozornost stojí skutečně obrovské množství energie ve formě 16 molekul ATP, které je nutné k redukci jediné molekuly 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Údajně až 20 % veškeré energie produkované při fotosyntéze v hostitelské rostlině se spotřebovává v hlízkách k hlízkové fixaci.</a:t>
            </a:r>
          </a:p>
        </p:txBody>
      </p:sp>
      <p:pic>
        <p:nvPicPr>
          <p:cNvPr id="129028" name="Picture 4" descr="https://upload.wikimedia.org/wikipedia/en/thumb/0/03/Correct_Cartoon_Nitrogenase_with_Active_Sites_Highlighted.png/299px-Correct_Cartoon_Nitrogenase_with_Active_Sites_Highligh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191" y="5105400"/>
            <a:ext cx="3352800" cy="15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114800" y="6172200"/>
            <a:ext cx="128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nitrogenáza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929741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04800"/>
            <a:ext cx="8839200" cy="6453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Kyselina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sulfamová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amidosírová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amidosulfonová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aminosulfonová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= bezbarvá pevná látka, rozpustná ve vodě. Středně silná kyselina, ve struktuře je síť silných H-vazeb, lépe ji vystihuje zápis 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NSO</a:t>
            </a:r>
            <a:r>
              <a:rPr lang="en-US" sz="2000" b="1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endParaRPr lang="cs-CZ" sz="20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baseline="30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baseline="30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Výroba: reakcí močoviny se směsí oxidu sírového 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kyseliny sírové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OC(NH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SO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→ OC(NH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)(NHSO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H)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OC(NH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)(NHSO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H) + H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→ CO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NSO</a:t>
            </a:r>
            <a:r>
              <a:rPr lang="en-US" sz="2000" b="1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sz="2000" b="1" baseline="-25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Použití: prekurzor při výrobě umělých sladidel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Acesulfam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K), antibiotik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antivirotik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léků proti rakovině, herbicidů, barviv, čistících prostředků.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Sulfamid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diamid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kyseliny sírové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í SOCl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9442" name="Picture 2" descr="Tautomerism of sulfamic ac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52600"/>
            <a:ext cx="3365500" cy="103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46" name="Picture 6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783" y="5867400"/>
            <a:ext cx="1288855" cy="68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85200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257144"/>
            <a:ext cx="88392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Kyselina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nitrosylsírová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(hydrogensíran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nitrosylu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NOHSO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Vzniká rozpuštěním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dus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 sodného ve studené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kyselině sírové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nebo reakcí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reaction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kyseliny dusičné s 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cs-CZ" sz="2000" dirty="0"/>
              <a:t>	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  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⟶  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Oxidační,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nitrosační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diazotační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činidlo.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Vzniká též při výrobě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komorovým způsobem („komorové krystaly“)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SO</a:t>
            </a:r>
            <a:r>
              <a:rPr lang="cs-CZ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 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 2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SO</a:t>
            </a:r>
            <a:r>
              <a:rPr lang="cs-CZ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  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NO vzniká tzv. „fialová“ nebo „modrá“ kyselina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NO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8422" name="Picture 6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2398059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97814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cs-CZ" sz="2800" b="1" dirty="0"/>
              <a:t>Sirné sloučeniny fosforu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64787" y="1295400"/>
            <a:ext cx="8763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Trisulfid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tetrafosforu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vzniká zahřátím odpovídajícího množství síry a bílého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 červeného fosforu. 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spolu 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KClO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jsou v hlavičkách zápalek které se vzněcují na jakékoli třecí ploše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"strike-anywhere matches„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– bouřlivá reakce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KClO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Nadbytek síry vede ke vzniku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dek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asulfid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tetrafosforu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(P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2514" name="Picture 2" descr="P4S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9600"/>
            <a:ext cx="1361336" cy="157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6" name="Picture 4" descr="Phosphorus decasulfide">
            <a:hlinkClick r:id="rId3" tooltip="Phosphorus decasulf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23" y="3581400"/>
            <a:ext cx="2363547" cy="239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3389252"/>
            <a:ext cx="2160587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8" y="3389252"/>
            <a:ext cx="2160587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932238" y="5238690"/>
            <a:ext cx="21194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en-US" sz="2000" baseline="0">
                <a:latin typeface="Arial" panose="020B0604020202020204" pitchFamily="34" charset="0"/>
                <a:cs typeface="Arial" panose="020B0604020202020204" pitchFamily="34" charset="0"/>
              </a:rPr>
              <a:t>„Safety matches“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81000" y="5238690"/>
            <a:ext cx="32464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en-US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„Strike-</a:t>
            </a:r>
            <a:r>
              <a:rPr lang="cs-CZ" altLang="en-US" sz="2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anywhere</a:t>
            </a:r>
            <a:r>
              <a:rPr lang="cs-CZ" altLang="en-US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matches</a:t>
            </a:r>
            <a:r>
              <a:rPr lang="cs-CZ" altLang="en-US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71944842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228600"/>
            <a:ext cx="8915400" cy="65532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Sirné sloučeniny </a:t>
            </a:r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arsenu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realgar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auripigment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FeAsS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arsenopyrit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ruda arsenu,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se vyrábí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tepelným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FeAsS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FeS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As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6130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528" y="930802"/>
            <a:ext cx="2146300" cy="16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2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853" y="901619"/>
            <a:ext cx="19716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92" y="1319599"/>
            <a:ext cx="139339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5" name="Picture 7" descr="Sample of arsenic trisulfide as orpiment miner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327" y="3276600"/>
            <a:ext cx="1855501" cy="139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96477"/>
            <a:ext cx="23526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1830" y="3352800"/>
            <a:ext cx="299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 malířství jako </a:t>
            </a:r>
            <a:r>
              <a:rPr lang="cs-CZ" dirty="0">
                <a:solidFill>
                  <a:srgbClr val="FFFF00"/>
                </a:solidFill>
              </a:rPr>
              <a:t>žlutý</a:t>
            </a:r>
            <a:r>
              <a:rPr lang="cs-CZ" dirty="0"/>
              <a:t> pigment.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23162" y="1570315"/>
            <a:ext cx="2496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 malířství jako</a:t>
            </a:r>
            <a:r>
              <a:rPr lang="cs-CZ" dirty="0">
                <a:solidFill>
                  <a:srgbClr val="FF0000"/>
                </a:solidFill>
              </a:rPr>
              <a:t> červený  </a:t>
            </a:r>
          </a:p>
          <a:p>
            <a:r>
              <a:rPr lang="cs-CZ" dirty="0"/>
              <a:t>pigment.</a:t>
            </a:r>
          </a:p>
        </p:txBody>
      </p:sp>
      <p:pic>
        <p:nvPicPr>
          <p:cNvPr id="176138" name="Picture 10" descr="Zobrazit zdrojový obráze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029200"/>
            <a:ext cx="1713385" cy="157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40" name="Picture 12" descr="Zobrazit zdrojový obráze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4" y="2982606"/>
            <a:ext cx="2273042" cy="19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31645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533400"/>
            <a:ext cx="8686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aseni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ý, struktura není známá.</a:t>
            </a:r>
          </a:p>
          <a:p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Sulfid arsenitý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aseni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ý se rozpouštějí v roztocích sulfidů za tvorby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thioarsenitanů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thioarseničnanů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+ 6 SH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2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+ 3 H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algn="ctr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+ 6 SH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2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+ 3 H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42484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8915400" cy="5257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Antimon</a:t>
            </a:r>
            <a:r>
              <a:rPr lang="cs-CZ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Sb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Tetrathioantimoničnan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sodný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SbS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marL="0" indent="0" eaLnBrk="1" hangingPunct="1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+ 6 S +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SbS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Na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+ 4 H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Bismut</a:t>
            </a:r>
            <a:r>
              <a:rPr lang="cs-CZ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init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58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594" y="1371600"/>
            <a:ext cx="2214033" cy="16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2716423" cy="180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93082" y="152400"/>
            <a:ext cx="6673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Sirné sloučeniny </a:t>
            </a:r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antimonu a bismutu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089400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cs-CZ" sz="2800" b="1" dirty="0"/>
              <a:t>Sloučeniny dusíku a fosforu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28600" y="990600"/>
            <a:ext cx="851386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Pentanitrid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trifosforu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= bezbarvá amorfní látka.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Příprava: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+ 20 NH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+ 30 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 cca 800 °C se rozkládá na bezbarvý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nitrid fosforitý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PN , který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nižších teplotách polymeruje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P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3 PN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Fosfazeny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6200" y="4191000"/>
            <a:ext cx="899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jsou tvořené řetězci nebo cykly z atomů fosforu a dusíku,  v nichž se pravidelně střídá jednoduchá a dvojná vazba. Nejznámějším představitelem je cyklický trimer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hexachlorocyklotrifosfazen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se připravuje reakcí chloridu fosforečného a chloridu amonného. </a:t>
            </a:r>
          </a:p>
        </p:txBody>
      </p:sp>
      <p:pic>
        <p:nvPicPr>
          <p:cNvPr id="6" name="Picture 6" descr="Hexachlorophosphazene - Wikipedia">
            <a:extLst>
              <a:ext uri="{FF2B5EF4-FFF2-40B4-BE49-F238E27FC236}">
                <a16:creationId xmlns:a16="http://schemas.microsoft.com/office/drawing/2014/main" id="{5949E470-B8BD-4223-B580-44C161FC5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500982"/>
            <a:ext cx="144836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exachlorophosphazene - Wikipedia">
            <a:extLst>
              <a:ext uri="{FF2B5EF4-FFF2-40B4-BE49-F238E27FC236}">
                <a16:creationId xmlns:a16="http://schemas.microsoft.com/office/drawing/2014/main" id="{B86BD57C-53D2-4687-9F83-F4A2CDA68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703" y="5489489"/>
            <a:ext cx="4430758" cy="11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olved: An important starting material for the manufacture of poly... |  Chegg.com">
            <a:extLst>
              <a:ext uri="{FF2B5EF4-FFF2-40B4-BE49-F238E27FC236}">
                <a16:creationId xmlns:a16="http://schemas.microsoft.com/office/drawing/2014/main" id="{29D0BCB9-8E47-4671-8551-B3B1D1D54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7" y="5541558"/>
            <a:ext cx="1385347" cy="12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4394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B8AB4-D219-4E6B-8A4A-B06F9EF9E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39" y="176045"/>
            <a:ext cx="1771861" cy="711199"/>
          </a:xfrm>
        </p:spPr>
        <p:txBody>
          <a:bodyPr>
            <a:normAutofit/>
          </a:bodyPr>
          <a:lstStyle/>
          <a:p>
            <a:r>
              <a:rPr lang="cs-CZ" sz="2800" b="1" dirty="0" err="1">
                <a:latin typeface="+mn-lt"/>
              </a:rPr>
              <a:t>Fosfazeny</a:t>
            </a:r>
            <a:endParaRPr lang="cs-CZ" sz="2800" b="1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CB5403-077D-4857-A1F4-DAFAFB1C3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31" y="1412996"/>
            <a:ext cx="5324475" cy="20667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B476C5F-DB70-439E-8966-0AF33AB4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851" y="780207"/>
            <a:ext cx="3333750" cy="171623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E6CDEAF-FE10-4E80-A7D4-7BC0A0151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879" y="2735958"/>
            <a:ext cx="3333750" cy="1957609"/>
          </a:xfrm>
          <a:prstGeom prst="rect">
            <a:avLst/>
          </a:prstGeom>
        </p:spPr>
      </p:pic>
      <p:pic>
        <p:nvPicPr>
          <p:cNvPr id="1030" name="Picture 6" descr="Structure and Bonding of Triphosphazenes.">
            <a:extLst>
              <a:ext uri="{FF2B5EF4-FFF2-40B4-BE49-F238E27FC236}">
                <a16:creationId xmlns:a16="http://schemas.microsoft.com/office/drawing/2014/main" id="{0836032A-E593-4C25-97E2-5E526D68E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31" y="2365369"/>
            <a:ext cx="3048114" cy="111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exachlorophosphazene - Wikipedia">
            <a:extLst>
              <a:ext uri="{FF2B5EF4-FFF2-40B4-BE49-F238E27FC236}">
                <a16:creationId xmlns:a16="http://schemas.microsoft.com/office/drawing/2014/main" id="{4CC92053-EC49-4AB1-A50C-EC1F57BFF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77" y="3760199"/>
            <a:ext cx="4859381" cy="17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171D5C00-AA44-4132-A9B8-9E1EE29E9049}"/>
              </a:ext>
            </a:extLst>
          </p:cNvPr>
          <p:cNvSpPr txBox="1"/>
          <p:nvPr/>
        </p:nvSpPr>
        <p:spPr>
          <a:xfrm>
            <a:off x="333269" y="5791200"/>
            <a:ext cx="8477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Fosfazeny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 jejich deriváty nacházejí využití jako pesticidy,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kancerostatika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antioxidanty, zpomalovače hoření, apod. </a:t>
            </a:r>
          </a:p>
        </p:txBody>
      </p:sp>
    </p:spTree>
    <p:extLst>
      <p:ext uri="{BB962C8B-B14F-4D97-AF65-F5344CB8AC3E}">
        <p14:creationId xmlns:p14="http://schemas.microsoft.com/office/powerpoint/2010/main" val="1800203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s://upload.wikimedia.org/wikipedia/commons/thumb/f/fe/Nitrogen_Cycle.svg/1024px-Nitrogen_Cycl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2819400"/>
            <a:ext cx="5277254" cy="395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8600" y="381000"/>
            <a:ext cx="87062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Nitrifikace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je proces oxidace amoniaku (NH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resp.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na dusičnany 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a to přes dusitany 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 Z tohoto důvodu je proces nitrifikace rozdělen na dvě fáze, nitritace a nitratace. Souhrnné rovnice nitrifikace jsou následující: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nitritace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 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+ 3H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+ 2e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          + 275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energie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nitratace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+ 2H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+ 2e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     + 76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energie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Nitrifikace je důležitým krokem koloběhu dusíku a jsou v něm zapojeny mnohé půdní bakterie</a:t>
            </a:r>
          </a:p>
        </p:txBody>
      </p:sp>
    </p:spTree>
    <p:extLst>
      <p:ext uri="{BB962C8B-B14F-4D97-AF65-F5344CB8AC3E}">
        <p14:creationId xmlns:p14="http://schemas.microsoft.com/office/powerpoint/2010/main" val="1134177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EBA68A-20BC-4888-81E0-1A16BB99F184}" type="slidenum">
              <a:rPr lang="en-US" altLang="en-US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476250"/>
            <a:ext cx="8839200" cy="59055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ležitým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zdrojem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dusíkatých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též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odum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rostlin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produkty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šování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živo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ich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dalším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význam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zdrojem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dusíkatých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dostávají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atmosféry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myslovou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inností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provozem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spalovacích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motorù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628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VÃ½sledek obrÃ¡zku pro nitrogen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7" y="152400"/>
            <a:ext cx="8610600" cy="650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796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404813"/>
            <a:ext cx="8893175" cy="6192837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elementární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znám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základních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allotropických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modifikacích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bílé</a:t>
            </a:r>
            <a:r>
              <a:rPr lang="en-GB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ervené</a:t>
            </a:r>
            <a:r>
              <a:rPr lang="en-GB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erné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Bílý</a:t>
            </a:r>
            <a:r>
              <a:rPr lang="en-GB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krystalizuje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modifikacích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krychlové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ochlazením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lab.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šestere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né </a:t>
            </a:r>
            <a:r>
              <a:rPr lang="en-GB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ochlazením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- 77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molekulami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tetraedr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ížce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drženy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slabými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van der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Waalsovými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vazbami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uchovává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pod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vzplane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jemn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rozptýlen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vznítí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lab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ve tmě světélkuje. 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nažloutlý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lab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oratoní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sirouhlíku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benzenu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etheru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vysoce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smrtelná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dávka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iní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cca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0,15 g).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26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6324600" y="533400"/>
          <a:ext cx="2384425" cy="251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CorelPhotoPaint.Image.8" r:id="rId4" imgW="4431746" imgH="4685714" progId="CorelPhotoPaint.Image.8">
                  <p:embed/>
                </p:oleObj>
              </mc:Choice>
              <mc:Fallback>
                <p:oleObj name="CorelPhotoPaint.Image.8" r:id="rId4" imgW="4431746" imgH="4685714" progId="CorelPhotoPaint.Image.8">
                  <p:embed/>
                  <p:pic>
                    <p:nvPicPr>
                      <p:cNvPr id="112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533400"/>
                        <a:ext cx="2384425" cy="251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0449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/>
              <a:t>Fosforescence fosforu</a:t>
            </a: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0" y="2667000"/>
            <a:ext cx="547370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4" descr="Henning_br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33800"/>
            <a:ext cx="2636699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2685" y="1143000"/>
            <a:ext cx="891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Alchymista 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Henning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Brandt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roku 1669 v Hamburku provedl izolaci fosforu destilací moči zahuštěné pískem, páry nechal kondenzovat pod vodní hladinou. Produktem byla nažloutlá voskovitá látka, která na vzduchu ve tmě světélkovala.</a:t>
            </a:r>
          </a:p>
        </p:txBody>
      </p:sp>
    </p:spTree>
    <p:extLst>
      <p:ext uri="{BB962C8B-B14F-4D97-AF65-F5344CB8AC3E}">
        <p14:creationId xmlns:p14="http://schemas.microsoft.com/office/powerpoint/2010/main" val="1329358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88004" y="152400"/>
            <a:ext cx="8229600" cy="62547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000" b="1" dirty="0"/>
              <a:t>Hoření bílého fosforu</a:t>
            </a:r>
          </a:p>
        </p:txBody>
      </p:sp>
      <p:pic>
        <p:nvPicPr>
          <p:cNvPr id="14340" name="Picture 3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763587"/>
            <a:ext cx="2233612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762000"/>
            <a:ext cx="2233612" cy="167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762000"/>
            <a:ext cx="2232025" cy="167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65857" y="2457360"/>
            <a:ext cx="8717604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alkalickém prostředí snadno podléhá hydrolýze za vzniku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fosfanu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+ 4NaOH → 2PH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ervený</a:t>
            </a:r>
            <a:r>
              <a:rPr lang="en-GB" alt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átím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250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- 400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(v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inertní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atmosf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éř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e);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propojením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tetraedrech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dlouhých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zc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mén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není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>
              <a:buFontTx/>
              <a:buChar char="-"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všech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dlech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vznítí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cca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400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 laboratorní teploty reaguje s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fluorem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za vzniku fluoridu fosforečného PF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chlorem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bromem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jodem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slučuje až za vyšších teplot na chlorid fosforitý PCl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bromid fosforitý PBr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jodid fosforitý PI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Se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sodíkem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draslíkem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reaguje při teplotě 200°C za vzniku zelených, snadno hydrolyzujících fosfidů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 a 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P.</a:t>
            </a:r>
            <a:endParaRPr lang="en-GB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38" name="Picture 2" descr="https://upload.wikimedia.org/wikipedia/commons/7/7b/%C4%8Cerven%C3%BD_fosfor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3425">
            <a:off x="7441820" y="3984590"/>
            <a:ext cx="2247902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754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09" y="3140506"/>
            <a:ext cx="1548581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AEE20A-C765-4085-AB49-B06615C646A3}" type="slidenum">
              <a:rPr lang="en-US" altLang="en-US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9107"/>
            <a:ext cx="8229600" cy="6254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b="1" dirty="0">
                <a:latin typeface="Times New Roman" pitchFamily="18" charset="0"/>
              </a:rPr>
              <a:t>V.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cs-CZ" altLang="en-US" b="1" dirty="0">
                <a:latin typeface="Times New Roman" pitchFamily="18" charset="0"/>
              </a:rPr>
              <a:t>hl</a:t>
            </a:r>
            <a:r>
              <a:rPr lang="en-US" altLang="en-US" b="1" dirty="0" err="1">
                <a:latin typeface="Times New Roman" pitchFamily="18" charset="0"/>
              </a:rPr>
              <a:t>avn</a:t>
            </a:r>
            <a:r>
              <a:rPr lang="cs-CZ" altLang="en-US" b="1" dirty="0">
                <a:latin typeface="Times New Roman" pitchFamily="18" charset="0"/>
              </a:rPr>
              <a:t>í podskupin</a:t>
            </a:r>
            <a:r>
              <a:rPr lang="en-US" altLang="en-US" b="1" dirty="0">
                <a:latin typeface="Times New Roman" pitchFamily="18" charset="0"/>
              </a:rPr>
              <a:t>a</a:t>
            </a:r>
            <a:endParaRPr lang="cs-CZ" altLang="en-US" b="1" dirty="0">
              <a:latin typeface="Times New Roman" pitchFamily="18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50123"/>
            <a:ext cx="4038600" cy="4886325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cs-CZ" altLang="en-US" b="1" dirty="0">
                <a:latin typeface="Times New Roman" pitchFamily="18" charset="0"/>
              </a:rPr>
              <a:t>N</a:t>
            </a:r>
          </a:p>
          <a:p>
            <a:pPr eaLnBrk="1" hangingPunct="1"/>
            <a:endParaRPr lang="cs-CZ" altLang="en-US" b="1" dirty="0">
              <a:latin typeface="Times New Roman" pitchFamily="18" charset="0"/>
            </a:endParaRPr>
          </a:p>
          <a:p>
            <a:pPr eaLnBrk="1" hangingPunct="1"/>
            <a:endParaRPr lang="cs-CZ" altLang="en-US" b="1" baseline="-25000" dirty="0">
              <a:latin typeface="Times New Roman" pitchFamily="18" charset="0"/>
            </a:endParaRPr>
          </a:p>
          <a:p>
            <a:pPr eaLnBrk="1" hangingPunct="1"/>
            <a:r>
              <a:rPr lang="cs-CZ" altLang="en-US" b="1" dirty="0">
                <a:latin typeface="Times New Roman" pitchFamily="18" charset="0"/>
              </a:rPr>
              <a:t>P</a:t>
            </a:r>
          </a:p>
          <a:p>
            <a:pPr eaLnBrk="1" hangingPunct="1"/>
            <a:endParaRPr lang="cs-CZ" altLang="en-US" b="1" dirty="0">
              <a:latin typeface="Times New Roman" pitchFamily="18" charset="0"/>
            </a:endParaRPr>
          </a:p>
          <a:p>
            <a:pPr eaLnBrk="1" hangingPunct="1"/>
            <a:endParaRPr lang="cs-CZ" altLang="en-US" b="1" dirty="0">
              <a:latin typeface="Times New Roman" pitchFamily="18" charset="0"/>
            </a:endParaRPr>
          </a:p>
          <a:p>
            <a:pPr eaLnBrk="1" hangingPunct="1"/>
            <a:r>
              <a:rPr lang="cs-CZ" altLang="en-US" b="1" dirty="0">
                <a:latin typeface="Times New Roman" pitchFamily="18" charset="0"/>
              </a:rPr>
              <a:t>As</a:t>
            </a:r>
          </a:p>
          <a:p>
            <a:pPr eaLnBrk="1" hangingPunct="1"/>
            <a:endParaRPr lang="cs-CZ" altLang="en-US" b="1" dirty="0">
              <a:latin typeface="Times New Roman" pitchFamily="18" charset="0"/>
            </a:endParaRPr>
          </a:p>
          <a:p>
            <a:pPr eaLnBrk="1" hangingPunct="1"/>
            <a:endParaRPr lang="cs-CZ" altLang="en-US" b="1" dirty="0">
              <a:latin typeface="Times New Roman" pitchFamily="18" charset="0"/>
            </a:endParaRPr>
          </a:p>
          <a:p>
            <a:pPr eaLnBrk="1" hangingPunct="1"/>
            <a:r>
              <a:rPr lang="cs-CZ" altLang="en-US" b="1" dirty="0" err="1">
                <a:latin typeface="Times New Roman" pitchFamily="18" charset="0"/>
              </a:rPr>
              <a:t>Sb</a:t>
            </a:r>
            <a:endParaRPr lang="cs-CZ" altLang="en-US" b="1" dirty="0">
              <a:latin typeface="Times New Roman" pitchFamily="18" charset="0"/>
            </a:endParaRPr>
          </a:p>
          <a:p>
            <a:pPr eaLnBrk="1" hangingPunct="1"/>
            <a:endParaRPr lang="cs-CZ" altLang="en-US" b="1" dirty="0">
              <a:latin typeface="Times New Roman" pitchFamily="18" charset="0"/>
            </a:endParaRPr>
          </a:p>
          <a:p>
            <a:pPr eaLnBrk="1" hangingPunct="1"/>
            <a:endParaRPr lang="cs-CZ" altLang="en-US" b="1" dirty="0">
              <a:latin typeface="Times New Roman" pitchFamily="18" charset="0"/>
            </a:endParaRPr>
          </a:p>
          <a:p>
            <a:pPr eaLnBrk="1" hangingPunct="1"/>
            <a:r>
              <a:rPr lang="cs-CZ" altLang="en-US" b="1" dirty="0" err="1">
                <a:latin typeface="Times New Roman" pitchFamily="18" charset="0"/>
              </a:rPr>
              <a:t>Bi</a:t>
            </a:r>
            <a:endParaRPr lang="cs-CZ" altLang="en-US" b="1" dirty="0">
              <a:latin typeface="Times New Roman" pitchFamily="18" charset="0"/>
            </a:endParaRPr>
          </a:p>
        </p:txBody>
      </p:sp>
      <p:sp>
        <p:nvSpPr>
          <p:cNvPr id="3078" name="Text Box 4"/>
          <p:cNvSpPr txBox="1">
            <a:spLocks noChangeArrowheads="1"/>
          </p:cNvSpPr>
          <p:nvPr/>
        </p:nvSpPr>
        <p:spPr bwMode="auto">
          <a:xfrm>
            <a:off x="2582121" y="1139912"/>
            <a:ext cx="13342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en-US" sz="1800" baseline="0" dirty="0"/>
              <a:t>Kapalný N</a:t>
            </a:r>
            <a:r>
              <a:rPr lang="cs-CZ" altLang="en-US" sz="1800" baseline="-25000" dirty="0"/>
              <a:t>2</a:t>
            </a:r>
          </a:p>
        </p:txBody>
      </p:sp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90" y="973697"/>
            <a:ext cx="1117177" cy="162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703" y="1930008"/>
            <a:ext cx="1320801" cy="132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50" y="4366441"/>
            <a:ext cx="1493906" cy="111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39" y="5562218"/>
            <a:ext cx="1492151" cy="111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82" y="4492156"/>
            <a:ext cx="1140240" cy="1059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5" name="Text Box 12"/>
          <p:cNvSpPr txBox="1">
            <a:spLocks noChangeArrowheads="1"/>
          </p:cNvSpPr>
          <p:nvPr/>
        </p:nvSpPr>
        <p:spPr bwMode="auto">
          <a:xfrm>
            <a:off x="3563938" y="6405563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en-US"/>
          </a:p>
        </p:txBody>
      </p:sp>
      <p:sp>
        <p:nvSpPr>
          <p:cNvPr id="3086" name="AutoShape 14" descr="The image “http://www.chemie-master.de/pse/Bi_DSCN1046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87" name="AutoShape 16" descr="The image “http://www.chemie-master.de/pse/Bi_DSCN1046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88" name="AutoShape 18" descr="The image “http://www.chemie-master.de/pse/Bi_DSCN1046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89" name="AutoShape 20" descr="The image “http://www.chemie-master.de/pse/Bi_DSCN1046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3090" name="Picture 21" descr="Bi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9182" y="5606719"/>
            <a:ext cx="1343505" cy="10594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A9E9D55-B84B-464B-977D-A7C0F0DBF6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0320" y="855037"/>
            <a:ext cx="3022680" cy="1808584"/>
          </a:xfrm>
          <a:prstGeom prst="rect">
            <a:avLst/>
          </a:prstGeom>
        </p:spPr>
      </p:pic>
      <p:pic>
        <p:nvPicPr>
          <p:cNvPr id="15362" name="Picture 2" descr="CBSE Class 12 Chemistry Notes: The p Block Elements ...">
            <a:extLst>
              <a:ext uri="{FF2B5EF4-FFF2-40B4-BE49-F238E27FC236}">
                <a16:creationId xmlns:a16="http://schemas.microsoft.com/office/drawing/2014/main" id="{C3500FA6-F49B-41C1-8BC2-A994031D9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081" y="2729901"/>
            <a:ext cx="5565121" cy="161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General Introduction of Nitrogen Family/ Group 15 Elements">
            <a:extLst>
              <a:ext uri="{FF2B5EF4-FFF2-40B4-BE49-F238E27FC236}">
                <a16:creationId xmlns:a16="http://schemas.microsoft.com/office/drawing/2014/main" id="{7B7A1C94-9523-45B7-8BB9-6A2800CFA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25" y="4616047"/>
            <a:ext cx="3652075" cy="178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533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58728"/>
            <a:ext cx="86106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Zapálen na vzduchu hoří na dimerní oxid fosforitý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zapálen v atmosféře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kyslíku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tvoří dimerní oxid fosforečný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sírou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slučuje při teplotě nad 500°C na sulfidy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Ochotně se přímo slučuje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kadmiem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za vzniku fosfidů Cd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CdP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CdP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Fosfidy ostatních kovů se obvykle získávají nepřímo reakcí jejich halogenidů nebo sulfidů s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fosfanem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borem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tvoří fosfid boritý BP až při teplotě nad 1200°C. 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S koncentrovanou kyselinou dusičnou reaguje za vzniku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trihydrogenfosforečné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P + 5HNO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teplotách nad 700°C za katalytického účinku mědi, zirkonia nebo thallia reaguje s vodou za vzniku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trihydrogenfosforečné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vývoje vodíku: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2P + 8H2O →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erný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íváním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vysokých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tlak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vrstev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stuktura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ipomínající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grafit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lnSpc>
                <a:spcPct val="90000"/>
              </a:lnSpc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mén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ervený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vzduchu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stálý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obtížn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zapaluje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2" name="Picture 2" descr="https://upload.wikimedia.org/wikipedia/commons/d/d0/Black-phosphorus-sheet-A-3D-bal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43400"/>
            <a:ext cx="198390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823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7238" y="228600"/>
            <a:ext cx="8839200" cy="6324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Fialový (</a:t>
            </a:r>
            <a:r>
              <a:rPr lang="cs-CZ" alt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Hittorfův</a:t>
            </a:r>
            <a:r>
              <a:rPr lang="cs-CZ" alt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fosfor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cs-CZ" sz="2000" dirty="0"/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připravuje zahříváním červeného fosforu na teplotu 530°C, nebo rozpouštěním bílého fosforu v roztaveném olovu za teploty 500°C, následným pomalým ochlazováním taveniny vykrystalizuje fialový fosfor. Fialový fosfor krystaluje v jednoklonné soustavě a je velice málo reaktivní.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25" name="Picture 177" descr="https://upload.wikimedia.org/wikipedia/commons/8/88/PhosphComb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281" y="2881218"/>
            <a:ext cx="4724400" cy="170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6" name="Picture 1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3625"/>
            <a:ext cx="31337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90209" y="54102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Bílý fosfor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využívá zejména ve farmacii a pro výrobu samozápalné munice.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Červený fosfor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 výrobě zápalek, v pyrotechnice a k výrobě celé řady sloučenin fosforu.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Černý fosfor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slouží k výrobě polovodičů. Fosfor je důležitým legujícím prvkem při výrobě řady slitin.</a:t>
            </a:r>
          </a:p>
        </p:txBody>
      </p:sp>
      <p:pic>
        <p:nvPicPr>
          <p:cNvPr id="41986" name="Picture 2" descr="https://upload.wikimedia.org/wikipedia/commons/f/f2/Violet-phosphorus-layers-from-xtal-3D-ball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1689100" cy="98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702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610600" cy="63246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zemské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ůře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nejvyšším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ísle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avšak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meteoritech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ležit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minerály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apatity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obecný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vzorec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(PO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kde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X = F, Cl, OH, 1/2 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fosfáty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nezbytnou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ástí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výživy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(spot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eba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 g/den),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obsaženy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sýrech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mléku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vejcích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Biologický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význam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živých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organismech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esterech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cukry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hydroxylapatit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kostech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tvorba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ATP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uskladn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chemické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ýroba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apatit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uhlím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ísady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emene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Readmanova-Parkerova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metoda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Ca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 + 12 SiO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+ 30 C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 Ca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CaF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+ 30 CO + 3 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(T=1400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98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34400" cy="638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219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8392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Arsen</a:t>
            </a:r>
            <a:endParaRPr lang="cs-CZ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polokovový prvek, který se ve svých sloučeninách vyskytuje v mocenstvích As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As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As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znám v několika alotropických modifikacích, polokovový šedý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As, amorfní černý nebo hnědý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 a krystalický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orthorombický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žlutý měkký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γ-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šedý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kovový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lesklý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ehký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podmínek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vysokopolymerní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átím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sublimuje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(663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C, 1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cs-CZ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žlutý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obdoba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nestálý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rychlou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kondenzací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par, 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CS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Nejrozšířenější je šedý arsen, lesklá, křehká krystalická látka, krystalizující v trigonální soustavě.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Arsen přímo reaguje s chlorem a řadou dalších prvků. V plynném stavu tvoří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čtyřatomové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molekuly 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při teplotě nad 1700°C se vyskytuje jako 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Při zahřívání na vzduchu shoří modrým plamenem za vzniku bílého dýmu oxidu arsenitého 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se vyznačuje typickým zápachem po česneku.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Arsen se dobře rozpouští v lučavce královské a koncentrované kyselině dusičné za vzniku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trihydrogenarseničné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42252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04800"/>
            <a:ext cx="88392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 zředěné kyselině dusičné a v koncentrované kyselině sírové se rozpouští za vzniku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trihydrogenarsenité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Reakce arsenu s horkými koncentrovanými roztoky hydroxidů probíhá za vzniku arsenitanů a vývoje vodíku: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3As + 5HNO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→ 3H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+ 5NO</a:t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As + 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→ 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NO</a:t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2As + 3H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→ 2H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+ 3SO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2As + 6KOH → 2K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Reakce arsenu s kyselinou disírovou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(oleum)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probíhá za vzniku hydrogensíranu arsenitého: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2As + 6H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→ 2As(HSO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+ 3SO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írod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realgar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auripigment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FeAsS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arsenopyrit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epelným rozkladem arsenopyritu nebo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lolingitu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při teplotě 700-800°C bez přístupu vzduchu. Arsen sublimuje a posléze kondenzuje: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FeAsS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As +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FeS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FeAs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As +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FeAs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47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76200" y="152400"/>
            <a:ext cx="89883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současné době je největším zdrojem arsenu oxid arsenitý 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je součástí odpadních produktů při rafinaci kobaltu. Kovový arsen se z 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získává redukcí oxidem uhelnatým nebo uhlíkem. Redukce oxidu arsenitého probíhá při teplotě 900°C: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+ 3CO → 2As + 3CO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2As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+ 3C → 4As + 3CO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Dalším významným zdrojem arsenu je arseničnan sodný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vzniká jako odpadní produkt rafinace olova.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 surovina pro výrobu arsenu může sloužit i popel uhlí s vysokým výskytem tohoto prvku. 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Vysoce čistý arsen pro polovodičové použití se připravuje především metodou zonálního tavení.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28600" y="5200255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Elementární arsen není příliš toxický, ale v organismu je metabolizován na toxické látky, zejména na oxid arsenitý 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je pod názvem arsenik znám jako účinný jed.</a:t>
            </a:r>
          </a:p>
        </p:txBody>
      </p:sp>
    </p:spTree>
    <p:extLst>
      <p:ext uri="{BB962C8B-B14F-4D97-AF65-F5344CB8AC3E}">
        <p14:creationId xmlns:p14="http://schemas.microsoft.com/office/powerpoint/2010/main" val="3798127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2400" y="381000"/>
            <a:ext cx="88732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Využití</a:t>
            </a:r>
          </a:p>
          <a:p>
            <a:pPr algn="just"/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V oblasti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elektroniky.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Dotování krystalů superčistého křemíku přesným množstvím atomů arsenu vytváří polovodič typu N, jednu ze základních součástí všech tranzistorů a tak i všech současných počítačových procesorů.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Ve slitinách se používá pouze okrajově, patrně nejvýznamnější je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slitina s olovem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 obsahem arsenu kolem 0,5 %, sloužící jako surovina pro výrobu broků a střeliva. </a:t>
            </a:r>
          </a:p>
        </p:txBody>
      </p:sp>
    </p:spTree>
    <p:extLst>
      <p:ext uri="{BB962C8B-B14F-4D97-AF65-F5344CB8AC3E}">
        <p14:creationId xmlns:p14="http://schemas.microsoft.com/office/powerpoint/2010/main" val="706061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839200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Antimon</a:t>
            </a:r>
            <a:endParaRPr lang="cs-CZ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stříbrolesklý kovový až polokovový prvek. Ve sloučeninách se vyskytuje v mocenstvích Sb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Sb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Sb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4+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Sb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Antimon stojí v elektrochemické řadě napětí kovů až za vodíkem a proto se rozpouští pouze působením silných minerálních oxidačních kyselin, vůči kterým není antimon příliš odolný. Velmi rychle se také rozpouští v kyselině chlorovodíkové za přítomnosti i malých množství oxidačních činidel (HNO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...).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Dobře se rozpouští ve zředěné i koncentrované kyselině dusičné, v horké koncentrované kyselině sírové a lučavce královské: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2Sb + 2HNO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+ 2NO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2Sb 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3Sb + 15HCl + 5HNO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3SbCl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+ 5NO + 10H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S kyselinou chlorovodíkovou a zředěnou kyselinou sírovou antimon nereaguje.   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Při teplotě 600°C reaguje s vodní párou za vzniku oxidu antimonitého a vývoje vodíku: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2Sb + 3H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66278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810000"/>
            <a:ext cx="861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Antimon se vyskytuje v několika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allotropních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modifikacích: modrobílý kovový antimon a nestálé nekovové formy žlutého a černého antimonu. </a:t>
            </a: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Kovový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neboli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šedý antimon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středně tvrdý a velmi křehký. Na vzduchu je za normálních teplot neomezeně stálý, za zvýšené teploty reaguje s kyslíkem za vzniku oxidu antimonitého 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Žlutý antimon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lze získat zaváděním kyslíku do kapalného antimonovodíku při -90 °C a odpovídá modifikacím žlutého arsenu a bílého fosforu. Nad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-80 °C černá a přechází na modifikaci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černého antimonu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Obdélník 5"/>
          <p:cNvSpPr/>
          <p:nvPr/>
        </p:nvSpPr>
        <p:spPr>
          <a:xfrm>
            <a:off x="231843" y="228600"/>
            <a:ext cx="8704634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teplotách 400-500°C reaguje s chlorečnany a dusičnany alkalických kovů se za vzniku alkalických antimoničnanů: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6Sb + 6KOH + 5KClO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6KSbO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+ 5KCl + 3H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2Sb +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+ 5NaNO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2NaSbO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+ 5NaNO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Ochotně reaguje s halogeny a sulfanem. Za tepla se slučuje se sírou, fosforem, arsenem a dalšími prvky. Při zahřívání s oxidačními činidly (např. dusičnany, chlorečnany) práškový antimon vybuchuje za vzniku solí kyseliny antimoničné.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S chlorečnany a dusičnany alkalických kovů se slučuje prudce explozivně za vzniku alkalických solí kyseliny antimoničné.</a:t>
            </a:r>
          </a:p>
        </p:txBody>
      </p:sp>
    </p:spTree>
    <p:extLst>
      <p:ext uri="{BB962C8B-B14F-4D97-AF65-F5344CB8AC3E}">
        <p14:creationId xmlns:p14="http://schemas.microsoft.com/office/powerpoint/2010/main" val="2080184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686800" cy="6400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P, As, Sb, Bi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el.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konfigurace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en-GB" altLang="en-US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np</a:t>
            </a:r>
            <a:r>
              <a:rPr lang="en-GB" altLang="en-US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rem od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nejleh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žším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homolog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at.</a:t>
            </a:r>
            <a:r>
              <a:rPr lang="cs-CZ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polom</a:t>
            </a:r>
            <a:r>
              <a:rPr lang="cs-CZ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r,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klesá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IE,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klesá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elektronegativita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kovový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basický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oxoslou</a:t>
            </a:r>
            <a:r>
              <a:rPr lang="cs-CZ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základní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ox.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ísla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-III, +III, +V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vyplýv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el.konfigurace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jiná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ox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idační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ísla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asto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sobena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násobnými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vazbami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(+I v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O, +II v NO, +IV v 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-II v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apod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stálost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skupinového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ox. 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ísla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+ V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klesá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(s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výjimkou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podél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skupiny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stálost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ox.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ísla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+III se m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obrácen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proto např. </a:t>
            </a:r>
            <a:r>
              <a:rPr lang="cs-CZ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bismutičné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sloučeniny působí jako silná </a:t>
            </a:r>
            <a:r>
              <a:rPr lang="cs-CZ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ox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. činidla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fosforečné sloučeniny jsou </a:t>
            </a:r>
            <a:r>
              <a:rPr lang="cs-CZ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oxidoredukčně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stálé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naopak 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sloučeniny fosforité jsou redukční činidla, sloučeniny bismutité jsou stálé</a:t>
            </a:r>
          </a:p>
        </p:txBody>
      </p:sp>
    </p:spTree>
    <p:extLst>
      <p:ext uri="{BB962C8B-B14F-4D97-AF65-F5344CB8AC3E}">
        <p14:creationId xmlns:p14="http://schemas.microsoft.com/office/powerpoint/2010/main" val="107650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04800"/>
            <a:ext cx="8763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Černý antimon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vzniká buď ze žlutého nebo působením vzduchu na kapalný antimonovodík při teplotách vyšších než -80 °C. Černý antimon je reaktivnější než kovový. Za obyčejné teploty se vzduchem oxiduje a může dokonce vznítit.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Pokud je zahříván za nepřístupu vzduchu, přechází na kovovou modifikaci.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Hlavní rudou antimonu je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antimonit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sulfid antimonitý 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Pražně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-redukční pochod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sulfidických rud za přístupu vzduchu za vzniku oxidů, které se dále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redukují žárově uhlíkem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(koksem):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Sb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S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Sb +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2. Srážecí pochod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kdy spolu reaguje antimonit a železo: 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Fe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Sb + 3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FeS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3. Velmi čistý antimon lze získat z roztoků nebo tavenin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elektrolyticky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731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81000"/>
            <a:ext cx="8686800" cy="5257800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Použití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ísada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výrob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slitin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hlavn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tzv.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lite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(85%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10% Sn a 5% Sb)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Přídavkem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utrčitého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množství atomů antimonu do krystalu superčistého křemíku vznikne polovodič typu N, jedna z komponent pro výrobu základních součástí současné elektroniky –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diod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tranzistorů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Optické disky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(CD, DVD,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Blu-ray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s možností vícenásobného zápisu používají pro záznam dat vrstvy nejčastěji na bázi slitin germanium-antimon-tellur nebo stříbro-indium-antimon-tellur. Záznam spočívá ve změně struktury materiálu z krystalické do amorfní formy, přičemž obě formy mají významně odlišné optické vlastnosti. Zahřeje-li se hmota laserem nad určitou teplotu (teplota krystalizace) a poté ochladí, získává krystalickou strukturu. Je-li však zahřáta nad teplotu tání a poté prudce ochlazena, přechází do amorfního (tedy neuspořádaného) stavu. </a:t>
            </a:r>
          </a:p>
          <a:p>
            <a:pPr>
              <a:lnSpc>
                <a:spcPct val="90000"/>
              </a:lnSpc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GB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12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Bismut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žovým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nádechem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lesklý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ehký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ůř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vede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proud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rozdíl od většiny ostatních těžkých kovů nejsou jeho sloučeniny toxické, vyskytuje se v nich v mocenství Bi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méně často jako Bi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Bismut se nerozpouští v neoxidujících kyselinách, protože je to ušlechtilý prvek. Snadno se však rozpouští především v kyselině chlorovodíkové za přítomnosti i malých množství oxidačních činidel (HNO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...). 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 kyselinou dusičnou a sírovou reaguje bez vývoje vodíku: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+ 4HNO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NO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2Bi 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lučavkou královskou reaguje za vzniku chloridu bismutitého: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+ 3HCl +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BiCl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NO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indent="0" algn="just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Za normální teploty je bismut stálý, za vyšších teplot ochotně reaguje s chlorem, bromem, jodem, sírou, selenem a tellurem. S fluorem se přímo slučuje na fluorid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bismutičný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BiF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až při teplotě nad 600°C. Již při teplotě 70°C reaguje s oxidem dusičitým za vzniku dusičnanu bismutitého.</a:t>
            </a: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325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04800"/>
            <a:ext cx="8763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Stabilní sloučeniny tvoří pouze v oxidačním stupni III, vystupuje v nich jako kation bismutitý Bi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 jako kation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bismutylu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Sloučeniny bismutu v oxidačním stupni V jsou nestálé a chovají se jako silná oxidační činidla. Ve sloučeninách s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elektropozitivnějšími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prvky může vystupovat s oxidačním číslem -III, např. Mg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v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írod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Bi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bismutinit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</a:p>
          <a:p>
            <a:pPr>
              <a:lnSpc>
                <a:spcPct val="90000"/>
              </a:lnSpc>
              <a:buNone/>
            </a:pPr>
            <a:endParaRPr lang="en-US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loužení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rud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pomocí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výluhu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sráží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železem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Fe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FeCl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Bi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A26414E-3907-4EB1-9E2F-36954CBC42B4}"/>
              </a:ext>
            </a:extLst>
          </p:cNvPr>
          <p:cNvSpPr txBox="1"/>
          <p:nvPr/>
        </p:nvSpPr>
        <p:spPr>
          <a:xfrm>
            <a:off x="228600" y="5105400"/>
            <a:ext cx="8610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 červeném žáru shoří namodralým plamenem na oxid bismutitý 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za žáru se bismut slučuje s většinou prvků. Bismut tvoří s většinou kovů slitiny, které mají nízké teploty tání. </a:t>
            </a:r>
          </a:p>
        </p:txBody>
      </p:sp>
    </p:spTree>
    <p:extLst>
      <p:ext uri="{BB962C8B-B14F-4D97-AF65-F5344CB8AC3E}">
        <p14:creationId xmlns:p14="http://schemas.microsoft.com/office/powerpoint/2010/main" val="3119115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6477000"/>
          </a:xfrm>
        </p:spPr>
        <p:txBody>
          <a:bodyPr>
            <a:noAutofit/>
          </a:bodyPr>
          <a:lstStyle/>
          <a:p>
            <a:pPr algn="l"/>
            <a:r>
              <a:rPr lang="cs-CZ" sz="2000" dirty="0"/>
              <a:t>1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Redukce uhlíkem po pražení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bismutinitu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2 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+ 9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2 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+ 6 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Pražení sulfidu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 C → 2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 CO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Redukční pochod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2. Tavení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bismutinitu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železem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2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Srážecí pochod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těchto pochodech je bismut ještě značně znečištěn příměsemi, které byly v rudě, proto se surový bismut musí ještě rafinovat.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3. Pro získání velmi čistého bismutu lze využít elektrolýzu tavenin jeho sloučenin.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Použití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Nízkotající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slitiny: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Woodův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kov (b.t. cca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70 °C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Lipowitzova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slitina (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b.t. cca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60 °C),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Roseův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kov (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b.t. 94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°C).</a:t>
            </a:r>
            <a:b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alt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Velmi nízké teploty tání, často i pod teplotou varu vody, se využívá při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konstrukci automatických hasicích systémů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(tzv. sprinklerů), které jsou montovány do výškových budov a automaticky začnou rozprašovat vodu při náhlém nárůstu teploty v okolí. </a:t>
            </a:r>
          </a:p>
        </p:txBody>
      </p:sp>
    </p:spTree>
    <p:extLst>
      <p:ext uri="{BB962C8B-B14F-4D97-AF65-F5344CB8AC3E}">
        <p14:creationId xmlns:p14="http://schemas.microsoft.com/office/powerpoint/2010/main" val="4209181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37809" y="4081790"/>
            <a:ext cx="876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 Po dlouhou dobu byl bismut </a:t>
            </a:r>
            <a:r>
              <a:rPr lang="pl-P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Bi pokládán za stabilní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podléhá však alfa rozpadu s poločasem přibližně 2×10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let, jeden z nejpomaleji se přeměňujících přirozených radioizotopů. </a:t>
            </a:r>
          </a:p>
        </p:txBody>
      </p:sp>
      <p:sp>
        <p:nvSpPr>
          <p:cNvPr id="6" name="Obdélník 5"/>
          <p:cNvSpPr/>
          <p:nvPr/>
        </p:nvSpPr>
        <p:spPr>
          <a:xfrm>
            <a:off x="137809" y="152400"/>
            <a:ext cx="8763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Vzhledem ke své nízké toxicitě se bismut stále častěji používá jako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náhrada olova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 nejrůznějších aplikacích – především jako složka pájek pro instalatérské práce, ale i při výrobě střeliva a broků nebo při přípravě glazur.</a:t>
            </a:r>
          </a:p>
          <a:p>
            <a:pPr algn="just"/>
            <a:r>
              <a:rPr lang="cs-CZ" sz="2000" dirty="0"/>
              <a:t>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Bismut je důležitou součástí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kosmetických a lékařských přípravků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např. se používá zásaditá sůl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gallové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·OCO·C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 zásyp ran, sloučeniny bismutu se používají i jako léky proti syfilidě a jako součást různých desinfekčních prostředků a léků používaných při léčení žaludečních a střevních chorob.  </a:t>
            </a:r>
          </a:p>
        </p:txBody>
      </p:sp>
    </p:spTree>
    <p:extLst>
      <p:ext uri="{BB962C8B-B14F-4D97-AF65-F5344CB8AC3E}">
        <p14:creationId xmlns:p14="http://schemas.microsoft.com/office/powerpoint/2010/main" val="2356061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44" y="220894"/>
            <a:ext cx="8954311" cy="630555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endParaRPr lang="cs-CZ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AsH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SbH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BiH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všechny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tvar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trojboké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pyramidy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zkapalnitelné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jedovaté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ostrým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zápachem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rem od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homolog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žším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bod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výjimkou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sledku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vodík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vazeb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stejným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rem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toxicita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0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53457"/>
            <a:ext cx="4153103" cy="338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2C7CFD7-C21A-4183-95E9-5254A0120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8" y="3962400"/>
            <a:ext cx="3268556" cy="267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631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915400" cy="64008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endParaRPr lang="en-GB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pavek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 NH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štiplavého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zápachu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vyšších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koncentracích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toxický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dobře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všech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polárních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rozpouštědlech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neutrální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kyselou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reakcí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amonného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iontu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800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íprava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sobením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OH 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Haber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proces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syntéza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T= 400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C,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10 MPa -100 MPa,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železo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Fe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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298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= - 46,2 kJ mol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rovnováha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ízniv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nízkých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avšak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katalyzátorem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lab.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probíhá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pomalu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používaná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400 – 500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kompromisem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mezi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rychlostí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rovnovážnou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koncentrací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746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770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Amoniak jako nevodné rozpouštědlo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b.v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= -33,3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C, b.t. = -77,8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má vysoké vypařovací teplo (1,367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/mol)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odpařováním se silně ochlazuje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Fyzikální vlastnosti amoniaku jsou  podobné vodě,  kapalný amoniak je dobré polární rozpouštědlo.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Disociace: 		2 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Iontový součin amoniaku: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K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NH3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= [NH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][NH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] = 10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 30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(pro vodu při 25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alt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sobí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			x </a:t>
            </a:r>
          </a:p>
          <a:p>
            <a:pPr algn="just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NaNH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imidy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Li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NH)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iontové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Mg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vykazují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vlastnosti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zásad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887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839200" cy="6553200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Ca,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Ba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modré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Vedle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ástic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obsahují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též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solvat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ované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elektrony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tyto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dobré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el.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proudu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kční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vzniklé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solvat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reagují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altLang="en-US" sz="2000" baseline="30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solv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alt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20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celkov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vyjád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rovnicí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Na + 2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NaNH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Voda vs. amoniak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AgBr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tvoří v kapalném amoniaku rozpustný komplexní anion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x BaBr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nerozpustn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ý a lze jej  prostředí kapalného amoniaku vysrážet.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Lewisova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báze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dobrý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ligand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nukleofilní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ech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elektrofilní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ochotn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komplexy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098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41" y="1143000"/>
            <a:ext cx="3091619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677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49275"/>
            <a:ext cx="8839200" cy="6003925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 halogenidů jsou známy všechny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trihalogenidy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z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pentahalogenidů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existují jen: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PF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PBr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AsF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SbF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SbCl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BiF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tj. chybí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pentahalogenidy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dusíku (dusík nemá k dispozici d orbitaly) a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pentahalogenidy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 nichž se projevuje nestálost vlivem nedostatečné elektronegativity halogenu a vlivem zvýšení efektivního kladného náboje jádra (stabilizace volného el. páru </a:t>
            </a:r>
            <a:r>
              <a:rPr lang="cs-CZ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 centrálním atomu)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velikostí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atomu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meziatomová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vzdálenost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M-H)</a:t>
            </a: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elektropoz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itivní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stoupá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velikostí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kyselinotvorné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Sb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amfoterní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kyselinách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ale Bi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zásadotvorný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nerozpouští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812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76250"/>
            <a:ext cx="8839200" cy="592455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Komer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dostupný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99 % resp. 99,8 %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ocelových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tlakových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láhvích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ozna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fialovým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pruhem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25 %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t.j.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13,5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/l)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Amoniak je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ležitá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surovina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chemického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myslu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slouží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prekurzor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výrobu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hnojiv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HNO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výbušnin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léčiv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chladivo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(v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průmyslových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chladicích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systémech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zimních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stadionech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čistidlo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bělidlo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 textilním a dřevařském průmyslu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- výroba čistého 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-free“ vodíku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7218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132" y="4289044"/>
            <a:ext cx="4191000" cy="239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102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4540"/>
            <a:ext cx="5181600" cy="632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2971800" cy="353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04800" y="609600"/>
            <a:ext cx="4210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Kone</a:t>
            </a:r>
            <a:r>
              <a:rPr lang="cs-CZ" sz="2000" b="1" dirty="0" err="1"/>
              <a:t>čný</a:t>
            </a:r>
            <a:r>
              <a:rPr lang="cs-CZ" sz="2000" b="1" dirty="0"/>
              <a:t> produkt metabolismu dusíku</a:t>
            </a:r>
          </a:p>
        </p:txBody>
      </p:sp>
    </p:spTree>
    <p:extLst>
      <p:ext uri="{BB962C8B-B14F-4D97-AF65-F5344CB8AC3E}">
        <p14:creationId xmlns:p14="http://schemas.microsoft.com/office/powerpoint/2010/main" val="12142569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81000" y="457200"/>
            <a:ext cx="85966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hov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hospodářských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zvířat</a:t>
            </a:r>
            <a:r>
              <a:rPr lang="cs-CZ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 významný </a:t>
            </a:r>
            <a:r>
              <a:rPr lang="en-US" sz="20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podíl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celkových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celorepublikových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emisích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200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20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roce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2014 </a:t>
            </a:r>
            <a:r>
              <a:rPr lang="en-US" sz="20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tvořil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70,0 %</a:t>
            </a:r>
            <a:r>
              <a:rPr lang="cs-CZ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Hlavním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problémem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při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uvolňování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ovzduší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nepříjemný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zápach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cítit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již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při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nízkých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koncentracích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Přítomnost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vyvolává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lidí 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zvířat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dráždění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sliznic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zažívacího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dýchacího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ústrojí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pokožky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zraku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28" y="2286000"/>
            <a:ext cx="7326144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1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58942"/>
            <a:ext cx="49022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2399" y="122407"/>
            <a:ext cx="8839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amonný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iont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(NH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b="0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současnosti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jedním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nejdůležitějších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polutantů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zatěžujících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ekosystémy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lynný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reaguje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kyselými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polutanty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cs-CZ" sz="2000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amonných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aerosol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monný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iont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také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přítomen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srážkách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déšť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mlha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rosa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Působení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 čpavku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dochází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eutrofizaci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přírodních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přírodě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blízkých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ekosystémů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organizmy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zejm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ryby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obojživelníky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toxický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 v nízkých koncentracích.</a:t>
            </a:r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livem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čerpání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rostlinami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mikroorganizmy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formě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amonného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iontu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kterém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 do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prostředí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výměnou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dodávají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protony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dochází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 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sekundární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acidifikaci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půd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b="0" i="0" baseline="300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1126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639762"/>
          </a:xfrm>
        </p:spPr>
        <p:txBody>
          <a:bodyPr>
            <a:normAutofit/>
          </a:bodyPr>
          <a:lstStyle/>
          <a:p>
            <a:r>
              <a:rPr lang="cs-CZ" sz="2800" b="1" dirty="0" err="1"/>
              <a:t>Guano</a:t>
            </a:r>
            <a:endParaRPr lang="cs-CZ" sz="2800" b="1" dirty="0"/>
          </a:p>
        </p:txBody>
      </p:sp>
      <p:pic>
        <p:nvPicPr>
          <p:cNvPr id="123906" name="Picture 2" descr="SouvisejÃ­cÃ­ obrÃ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411351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8885" y="1143000"/>
            <a:ext cx="57847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= nahromaděný trus mořských ptáků či netopýrů, který se postupně za velmi dlouhou dobu nashromáždil do mohutných vrstev. 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Obsahuje zejména dusičnany a uráty (8-16 % N), fosfáty (8-12 %)  a minerální soli (2-3 %).</a:t>
            </a:r>
          </a:p>
        </p:txBody>
      </p:sp>
      <p:pic>
        <p:nvPicPr>
          <p:cNvPr id="123908" name="Picture 4" descr="https://upload.wikimedia.org/wikipedia/commons/3/3f/DSCN5766-guano-glantz_crop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2673121" cy="349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01037" y="3962400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Ostrov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Chincha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u pobřeží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Peru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974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"/>
            <a:ext cx="8915400" cy="6689725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Reakce amoniaku s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dikyslíkem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na vzduchu nehořlavý, v čistém kyslíku hoří žlutým plamenem, za vyšších tlaků probíhá reakce amoniaku s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dikyslíkem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explozivně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podle reakčních podmínek oxidace vzniká 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nebo NO: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4 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+ 6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4 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+ 5 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 NO + 6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(při výrobě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dusičné,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Ostwaldův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proces)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krom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též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OH 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OH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zcela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disociován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90000"/>
              </a:lnSpc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Soli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amonné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obdoba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tšinou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silnými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slab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sledku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hydrolýzy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(pH 1 M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cca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4,7)</a:t>
            </a:r>
          </a:p>
          <a:p>
            <a:pPr>
              <a:lnSpc>
                <a:spcPct val="90000"/>
              </a:lnSpc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íváním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 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disociace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salmiak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 (s)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(g)  +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(g)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764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VÃ½sledek obrÃ¡zku pro ammonia nitrate explosion before af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20112"/>
            <a:ext cx="3714751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14400" y="2438400"/>
            <a:ext cx="318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BASF,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Oppau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1927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výbuch dusičnanu amonného</a:t>
            </a:r>
          </a:p>
        </p:txBody>
      </p:sp>
      <p:sp>
        <p:nvSpPr>
          <p:cNvPr id="5" name="Obdélník 4"/>
          <p:cNvSpPr/>
          <p:nvPr/>
        </p:nvSpPr>
        <p:spPr>
          <a:xfrm>
            <a:off x="304799" y="381000"/>
            <a:ext cx="86677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nan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amonný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mírných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(do 300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disociuje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reversibiln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(s) ↔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(g) +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(g) 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vyšších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nastává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irreversibilní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(s)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O(g) + 2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O(g) </a:t>
            </a:r>
          </a:p>
        </p:txBody>
      </p:sp>
      <p:sp>
        <p:nvSpPr>
          <p:cNvPr id="6" name="Obdélník 5"/>
          <p:cNvSpPr/>
          <p:nvPr/>
        </p:nvSpPr>
        <p:spPr>
          <a:xfrm>
            <a:off x="257074" y="4572000"/>
            <a:ext cx="8763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Uhli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itan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amonný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snadný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úplný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složky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60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C:    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(s)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(g)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(g) + 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(g)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Síran amonný </a:t>
            </a:r>
          </a:p>
          <a:p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hnoji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uje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pH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půdy), vzniká při odstraňování 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ze vzduchu.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903158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Dusičnan amonný</a:t>
            </a:r>
          </a:p>
        </p:txBody>
      </p:sp>
      <p:pic>
        <p:nvPicPr>
          <p:cNvPr id="105474" name="Picture 2" descr="VÃ½sledek obrÃ¡zku pro ammonia nitrate explosion before af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57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64834" y="1143000"/>
            <a:ext cx="131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Před explozí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724400" y="1295400"/>
            <a:ext cx="1122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 explozi</a:t>
            </a:r>
          </a:p>
        </p:txBody>
      </p:sp>
    </p:spTree>
    <p:extLst>
      <p:ext uri="{BB962C8B-B14F-4D97-AF65-F5344CB8AC3E}">
        <p14:creationId xmlns:p14="http://schemas.microsoft.com/office/powerpoint/2010/main" val="25980250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5029200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Postupnou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náhradou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atomem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skupinou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vzniklou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oxokyseliny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odtržením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-OH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skupiny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odvozují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amidy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(-NH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imidy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(=NH) a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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N).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pevné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alické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ipravují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alických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kapal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ném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platinové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ern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katalyzátoru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Na + 2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NaNH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átím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imidy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imidy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dále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NaNH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 +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 +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52400" y="59436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Silné zásady v organické syntéze pro nukleofilní substituce, polymerizace, apod.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0B0F94F-2525-4D5A-8B64-6CE22F1BAF2C}"/>
              </a:ext>
            </a:extLst>
          </p:cNvPr>
          <p:cNvSpPr txBox="1"/>
          <p:nvPr/>
        </p:nvSpPr>
        <p:spPr>
          <a:xfrm>
            <a:off x="381000" y="304800"/>
            <a:ext cx="2600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Deriváty amoniaku</a:t>
            </a:r>
          </a:p>
        </p:txBody>
      </p:sp>
    </p:spTree>
    <p:extLst>
      <p:ext uri="{BB962C8B-B14F-4D97-AF65-F5344CB8AC3E}">
        <p14:creationId xmlns:p14="http://schemas.microsoft.com/office/powerpoint/2010/main" val="3929463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E135FA30-C15C-46E9-946B-9C1933629E67}"/>
              </a:ext>
            </a:extLst>
          </p:cNvPr>
          <p:cNvSpPr txBox="1"/>
          <p:nvPr/>
        </p:nvSpPr>
        <p:spPr>
          <a:xfrm>
            <a:off x="136133" y="4419600"/>
            <a:ext cx="8797412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Hydroxylamin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krystalická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nestálá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hygroskopická</a:t>
            </a:r>
          </a:p>
          <a:p>
            <a:pPr marL="285750" indent="-285750" eaLnBrk="1" hangingPunct="1">
              <a:buFontTx/>
              <a:buChar char="-"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silnými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stálé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hydroxylaminia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[NH</a:t>
            </a:r>
            <a:r>
              <a:rPr lang="en-GB" altLang="en-US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OH]</a:t>
            </a:r>
            <a:r>
              <a:rPr lang="en-GB" altLang="en-US" sz="2000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eaLnBrk="1" hangingPunct="1">
              <a:buFontTx/>
              <a:buChar char="-"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dobré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koordina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schopnosti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(z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eteln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nukleofilní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52400"/>
            <a:ext cx="8991600" cy="2895600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Náhradou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atomem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elektronegativn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odvozují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  +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chloramin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hloramin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v nízké koncentraci běžně používá pro dezinfekci vody ve veřejných vodovodních sítích jako alternativa chlorování.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Cl má menší tendenci reagovat s organickými materiály, voda upravená chloraminem postrádá zápach chloru typický pro chlorovanou vodu a má lepší chuť.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E7AAECD-76F6-4642-9EA6-3A0BEFAA6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806" y="2926968"/>
            <a:ext cx="1561101" cy="1053124"/>
          </a:xfrm>
          <a:prstGeom prst="rect">
            <a:avLst/>
          </a:prstGeom>
        </p:spPr>
      </p:pic>
      <p:pic>
        <p:nvPicPr>
          <p:cNvPr id="3074" name="Picture 2" descr="Buy Hydroxylamine hydrochloride | Manufacturer, Supplier ...">
            <a:extLst>
              <a:ext uri="{FF2B5EF4-FFF2-40B4-BE49-F238E27FC236}">
                <a16:creationId xmlns:a16="http://schemas.microsoft.com/office/drawing/2014/main" id="{FE2CAC1F-8157-4A4F-9BA1-8748794E4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776" y="5545952"/>
            <a:ext cx="1995920" cy="117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B2E55F8-C48D-447C-90FD-DDD41B2DE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776" y="4128476"/>
            <a:ext cx="1679163" cy="135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BD1F27C-980E-431C-92A2-C7E4ABA8F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79" y="3069708"/>
            <a:ext cx="2610720" cy="145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5372B51-D8AE-421F-B79E-8D497E7A1CB0}"/>
              </a:ext>
            </a:extLst>
          </p:cNvPr>
          <p:cNvSpPr txBox="1"/>
          <p:nvPr/>
        </p:nvSpPr>
        <p:spPr>
          <a:xfrm>
            <a:off x="4572000" y="423493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Chloramin 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0088092-356A-4480-A0F6-F38E65D79254}"/>
              </a:ext>
            </a:extLst>
          </p:cNvPr>
          <p:cNvSpPr txBox="1"/>
          <p:nvPr/>
        </p:nvSpPr>
        <p:spPr>
          <a:xfrm>
            <a:off x="136134" y="3265072"/>
            <a:ext cx="3292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Nezaměňovat s desinfekčním činidlem Chloraminem T !!!!</a:t>
            </a:r>
          </a:p>
        </p:txBody>
      </p:sp>
    </p:spTree>
    <p:extLst>
      <p:ext uri="{BB962C8B-B14F-4D97-AF65-F5344CB8AC3E}">
        <p14:creationId xmlns:p14="http://schemas.microsoft.com/office/powerpoint/2010/main" val="1105716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76250"/>
            <a:ext cx="8763000" cy="615315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Vzhledem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elektropozitivního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iontovost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typu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proto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chování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chto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ůč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okamžit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hydrolyzuje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zatímco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trihalogenidy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ostatních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pomalu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hydrolyzují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(u AsCl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u SbCl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BiCl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SbOCl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BiOCl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odél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skupiny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kovový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 a P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nekovy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As a Sb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polokovy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Bi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typickým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kovem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309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6096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Hydrazin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bezbarvá kapalina slabého čpavého zápachu, podobného čpavku, jedovatá, silně zásaditá, tedy žíravá. Připravuje se reakcí vodného roztoku amoniaku s roztokem chlornanových solí, např. chlornanu sodného podle rovnice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2 NH</a:t>
            </a:r>
            <a:r>
              <a:rPr lang="cs-CZ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N</a:t>
            </a:r>
            <a:r>
              <a:rPr lang="cs-CZ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Fyzikální vlastnosti hydrazinu jsou velmi podobné vodě, chemické jsou však velmi odlišné. S vodou tvoří krystalický 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monohydrát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O.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poskytuje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hydrazinia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OH 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OH 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bezvodý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hydrazin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kapalina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vzduchu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vývoje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komer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dodává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hydrazin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hydrochlorid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hydrazinia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[N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]Cl 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psaný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adukt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.HCl -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obchodního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názvu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hydrazin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850" name="Picture 2" descr="VÃ½sledek obrÃ¡zku pro hydraz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971800"/>
            <a:ext cx="1995791" cy="161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2040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6200" y="684513"/>
            <a:ext cx="8915400" cy="55880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Nejvíce hydrazinu se spotřebuje jako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palivo v raketových motorech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Používá se jako jednosložková pohonná látka (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monopropelant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), kde se využívá jeho rozkladu na vodík a dusík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na katalyzátorech podle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rovnice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				N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→ N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+ 2H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nebo jako jedna ze složek dvousložkové pohonné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látky (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bipropelant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),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přičemž jako okysličovadlo se nejčastěji používá 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oxid dusičitý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; spalování probíhá dle rovnice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				2N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+ N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→ 3N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+ 4H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O.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Směs hydrazinu s oxidem dusičitým je 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hypergolická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, tj. uvedená reakce započne automaticky po smíchání obou složek pohonné látky. Proto při použití této směsi jsou raketové motory jednodušší, neboť nepotřebují zážehový systém. Méně často se jako okysličovadlo používá dýmavá 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kyselina dusičná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(směs zvaná „ďáblův jed“) nebo 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kapalný kyslík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hangingPunct="0"/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   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Vzhledem k vysokému bodu varu hydrazinu se jedná o tzv.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skladovatelnou pohonnou látku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(na rozdíl např. od kapalného vodíku). Na druhou stranu je nevýhodou jeho vysoký bod tání; proto se často používá jeho směsi s 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dimethylhydrazinem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která se nazývá Aerozin-50 a tuhne hluboko pod bodem mrazu.</a:t>
            </a:r>
          </a:p>
        </p:txBody>
      </p:sp>
    </p:spTree>
    <p:extLst>
      <p:ext uri="{BB962C8B-B14F-4D97-AF65-F5344CB8AC3E}">
        <p14:creationId xmlns:p14="http://schemas.microsoft.com/office/powerpoint/2010/main" val="39963685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3246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zidovodík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HN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jedovatá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explozivní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jednosyt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HN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↔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zidy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azidy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stálé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azidy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žkých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vybuchují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nárazu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rozbušek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Azid sodný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poměrně stálý, dá se bez rozkladu tavit. Pokud se NaN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dostane do styku s mědí nebo olovem, může vést k tvorbě explozivních nebo toxických sloučenin. Při styku se silnými kyselinami se uvolňuje kyselina azidovodíková</a:t>
            </a: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826" name="Picture 2" descr="VÃ½sledek obrÃ¡zku pro hydrogen az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3505200" cy="142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VÃ½sledek obrÃ¡zku pro az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137" y="5488909"/>
            <a:ext cx="1473186" cy="114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0450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VÃ½sledek obrÃ¡zku pro azide airb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30407"/>
            <a:ext cx="3241331" cy="257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6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4114799"/>
            <a:ext cx="3809742" cy="257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21434" y="152400"/>
            <a:ext cx="8953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Snadného rozkladu azidu sodného se využívá při konstrukci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automobilových airbagů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Obdélník 4"/>
          <p:cNvSpPr/>
          <p:nvPr/>
        </p:nvSpPr>
        <p:spPr>
          <a:xfrm>
            <a:off x="152400" y="3099137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Vzniklý dusík okamžitě naplní airbag, zatímco kovový sodík je přeměněn reakcí s dusičnanem draselným (KNO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a oxidem křemičitým (SiO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na bezpečnou formu silikátového „skla“.</a:t>
            </a:r>
          </a:p>
        </p:txBody>
      </p:sp>
      <p:pic>
        <p:nvPicPr>
          <p:cNvPr id="131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76749"/>
            <a:ext cx="72009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2E4377E-7167-43DC-9C1A-79EB58DC5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633" y="392316"/>
            <a:ext cx="1966933" cy="13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659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3352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Nitridy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binární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edevším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t.j.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mén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elektroneg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ativními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lit do 2 hl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avních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skupin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GB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iontové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(ion N</a:t>
            </a:r>
            <a:r>
              <a:rPr lang="en-GB" altLang="en-US" sz="2000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u="sng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):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N, Mg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Sr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Ba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Zn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Cd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hydrolyzují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+ 6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Mg(OH)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kovalentní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BN, (CN)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Si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4845DC-3F2B-4A5D-8144-62915F4C0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723" y="3962400"/>
            <a:ext cx="4876800" cy="259080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55BBF1C-4A16-40E8-8747-139C365D90CF}"/>
              </a:ext>
            </a:extLst>
          </p:cNvPr>
          <p:cNvSpPr txBox="1"/>
          <p:nvPr/>
        </p:nvSpPr>
        <p:spPr>
          <a:xfrm>
            <a:off x="193497" y="3886200"/>
            <a:ext cx="34735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intersticiární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Vytvá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ejí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edevším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echod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nými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(Ti, V,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Ni, Ta)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at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omy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jsou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zabudovány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 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ížky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prom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nlivé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složení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chem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nete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né,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tvrdé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mají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vysoké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body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tání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8890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60506" y="228600"/>
            <a:ext cx="882298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Nitridování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 chemické vytvrzení povrchu zušlechtěné oceli nasycením dusíkem. Tímto způsobem se zpracovávají předem zušlechtěné (kalené a popuštěné) a na hotovo opracované ocelové díly, které mají odolávat zvýšenému otěru, jako jsou: ozubená kola, vačky, činné části nástrojů, čepy hřídelů pro kluzná ložiska, apod.</a:t>
            </a:r>
          </a:p>
          <a:p>
            <a:pPr algn="just"/>
            <a:endParaRPr lang="cs-CZ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Povrch se nasycuje atomárním dusíkem, získaným např. rozkladem čpavku na vodík a dusík, při teplotě přibližně 500 - 550 °C. Vzhledem k uvedené teplotě lze nitridovat pouze oceli, které mají teplotu popouštění vyšší. Nitridovaná ocel také musí obsahovat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legury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které nitridaci podporují a tvrdé nitridy vytvářejí. Těmi jsou zejména hliník a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chrom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ale také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molybden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nikl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vanad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titan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povrchové vrstvě oceli (do 0,1 mm) vznikají velmi tvrdé nitridy, které zvyšují její tvrdost.</a:t>
            </a:r>
          </a:p>
        </p:txBody>
      </p:sp>
      <p:pic>
        <p:nvPicPr>
          <p:cNvPr id="149506" name="Picture 2" descr="https://upload.wikimedia.org/wikipedia/commons/thumb/2/2b/Titanium_nitride_coating.jpg/100px-Titanium_nitride_coa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9050" y="2876550"/>
            <a:ext cx="952500" cy="58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973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915400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osfan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fosfin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arvý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odporn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páchnoucí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mén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150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vznítí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vzduchem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výbuš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nevykazuje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zásadité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chování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rozdíl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ale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schopen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reagovat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fosfoniových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HX = PH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   (X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halogen)</a:t>
            </a:r>
            <a:endParaRPr lang="en-GB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Fosfoniové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soli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fosfonia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(PH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analogií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stálé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I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cs-CZ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Fosfidy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analogie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elektropozitivních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odvozeny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fosfanu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reakci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uvol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ň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ují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fosfan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+ 6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Mg(OH)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PH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3611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57200"/>
            <a:ext cx="87630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Kovové fosfidy, zejména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fosfid zinečnatý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se používají jako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rodenticidy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Kyselina v trávicí soustavě hlodavce reaguje s fosfidem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za vzniku toxického plynného  </a:t>
            </a:r>
            <a:r>
              <a:rPr 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fosfanu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+ 6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PH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Rodenticidní fosfid zinečnatý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mívá podobu černého prášku obsahující 75 % fosfidu a 25 % vínanu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antimonylo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-draselného („dávivý vinný kámen“), emetika, které způsobuje zvracení při náhodném požití člověkem nebo domácími zvířaty. Je však stále dostatečně účinný proti potkanům, myším, morčatům a králíkům, kteří nemají zvracivý reflex.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68" y="3461535"/>
            <a:ext cx="16954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55132" y="373380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také polovodič, má použití ve f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otovoltaic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kých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článcích.</a:t>
            </a:r>
          </a:p>
        </p:txBody>
      </p:sp>
      <p:sp>
        <p:nvSpPr>
          <p:cNvPr id="3" name="Obdélník 2"/>
          <p:cNvSpPr/>
          <p:nvPr/>
        </p:nvSpPr>
        <p:spPr>
          <a:xfrm>
            <a:off x="332762" y="5486400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Fosfid vápenatý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 styku s vodou uvolňuje samozápalný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difosfan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používá se jako náplň signalizačních prostředků pro námořnictvo. </a:t>
            </a:r>
          </a:p>
        </p:txBody>
      </p:sp>
    </p:spTree>
    <p:extLst>
      <p:ext uri="{BB962C8B-B14F-4D97-AF65-F5344CB8AC3E}">
        <p14:creationId xmlns:p14="http://schemas.microsoft.com/office/powerpoint/2010/main" val="18365104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7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rsan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arsin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arsenovodík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páchnoucí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nemá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zásaditý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netvo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již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mírným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zvýšením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to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využívá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citlivému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kazu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stop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tzv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Marshovou</a:t>
            </a:r>
            <a:r>
              <a:rPr lang="en-GB" alt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zkouškou</a:t>
            </a:r>
            <a:r>
              <a:rPr lang="cs-CZ" alt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založenou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redukci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vodném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Zn + 3 H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Zn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</a:p>
          <a:p>
            <a:pPr marL="0" indent="0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následném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tepelném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vznikajícího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arsanu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AsH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+ 6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arsenového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zrcátka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 descr="VÃ½sledek obrÃ¡zku pro marsh test chemical rea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021" y="152400"/>
            <a:ext cx="1373312" cy="144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ouvisejÃ­cÃ­ obrÃ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11580"/>
            <a:ext cx="3095417" cy="240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SouvisejÃ­cÃ­ obrÃ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946185"/>
            <a:ext cx="4648200" cy="261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1989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228600"/>
            <a:ext cx="8915400" cy="4525963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Arsenidy</a:t>
            </a: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Je známo mnoho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arsenidových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minerálů, například nikelin 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NiAs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a 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skutterudit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 (CoAs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často vyskytují jako nečistoty v sulfidických rudách.     Mnohé arsenidy nepřechodných kovů se používají jako polovodiče.</a:t>
            </a:r>
          </a:p>
          <a:p>
            <a:pPr marL="0" indent="0" algn="just">
              <a:buNone/>
            </a:pPr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Arsenid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gallitý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GaAs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vykazuje vynikající polovodičové vlastnosti a přes svoji poměrně vysokou výrobní cenu se užívá v řadě speciálních elektrotechnických aplikací, např. v případech, kdy je vyžadována mimořádně nízká úroveň šumu vyráběných součástek. </a:t>
            </a:r>
          </a:p>
          <a:p>
            <a:pPr marL="0" indent="0" algn="just" eaLnBrk="1" hangingPunct="1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SbH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stiban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antimonovodík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bismutan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bismutovodík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chovají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ale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nestálé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450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096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endParaRPr lang="cs-CZ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400" b="1" dirty="0">
                <a:latin typeface="Times New Roman" pitchFamily="18" charset="0"/>
              </a:rPr>
              <a:t> </a:t>
            </a:r>
            <a:endParaRPr lang="en-GB" altLang="en-US" sz="2400" dirty="0">
              <a:latin typeface="Times New Roman" pitchFamily="18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arvý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(b.t. -210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C,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b.v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196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pevnost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dusíkových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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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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odpovídá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disocia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(g) = 2 N;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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 = 944 kJ/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rostoucí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podíl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disociovaných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avšak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3000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jich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významný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podíl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proto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asto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ochranná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atmosf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nejelektronegati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ějších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vyšších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ítomnosti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katalyzátoru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reaktivn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(v přítomnosti katalyzátoru)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  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2NO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(v el. oblouku)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3Mg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Mg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746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915400" cy="6400800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existují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trihalogenaminy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(NX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odvozené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halogenazidy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(XN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odvozené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azidovodíku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výjimkou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NF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jde o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velice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nestálé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explozivní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NBr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NI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exploz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halogenací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kapal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hydrolyticky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Fluorid dusitý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NF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nehořlavý plyn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bez barvy a zápachu. Používá se mj. při výrobě plazmových obrazovek, solárních panelů a displejů z kapalných krystalů, také jako selektivní činidlo při leptání oxidu křemičitého.</a:t>
            </a:r>
          </a:p>
          <a:p>
            <a:pPr marL="0" indent="0" algn="just"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Trijodamin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jododusík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jodid dusitý)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černo-zelená krystalická chemická sloučenina kovového lesku, řadí se mezi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třaskaviny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Suchý je velice citlivý a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exploduje i při velmi slabém mechanickém podnětu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682" name="Picture 2" descr="VÃ½sledek obrÃ¡zku pro NI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57800"/>
            <a:ext cx="2088459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7068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1"/>
            <a:ext cx="8686800" cy="65532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fosforité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PX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výjimkou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fluoridu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ipravují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ímým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ováním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halogenu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prudce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hydrolyzující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fosforitou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          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meziproduktem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chlorid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fosforylu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POCl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né PX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ímým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ováním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halogenid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fosforitých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odpovídajícími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halogeny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nejznám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ická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vodou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postupně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hydrolyzuje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trichlorid </a:t>
            </a:r>
            <a:r>
              <a:rPr lang="cs-CZ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fosforylu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POCl</a:t>
            </a:r>
            <a:r>
              <a:rPr lang="en-GB" altLang="en-US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až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+ 4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+ 5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658" name="Picture 2" descr="VÃ½sledek obrÃ¡zku pro Pcl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348" y="4914899"/>
            <a:ext cx="1790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VÃ½sledek obrÃ¡zku pro Pc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944" y="2090373"/>
            <a:ext cx="1710332" cy="115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eometrie molekuly trichloridu fosforylu">
            <a:extLst>
              <a:ext uri="{FF2B5EF4-FFF2-40B4-BE49-F238E27FC236}">
                <a16:creationId xmlns:a16="http://schemas.microsoft.com/office/drawing/2014/main" id="{1374EB4B-471E-43FF-AE15-B8477E336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38420"/>
            <a:ext cx="1524000" cy="160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4709349-38A2-42FE-85A0-B1A585B0B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2667000"/>
            <a:ext cx="1581150" cy="46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228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0500"/>
            <a:ext cx="8839200" cy="6476999"/>
          </a:xfrm>
        </p:spPr>
        <p:txBody>
          <a:bodyPr>
            <a:noAutofit/>
          </a:bodyPr>
          <a:lstStyle/>
          <a:p>
            <a:pPr marL="0" indent="0" algn="just" eaLnBrk="1" hangingPunct="1">
              <a:buNone/>
            </a:pPr>
            <a:r>
              <a:rPr lang="cs-CZ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Halogenidy arsenu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analogické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chování, stejně jako u ostatních prvků 5. podskupiny 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existují všechny </a:t>
            </a:r>
            <a:r>
              <a:rPr lang="cs-CZ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trihalogenidy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cs-CZ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pentahalogenidů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existuje pouze AsF</a:t>
            </a:r>
            <a:r>
              <a:rPr lang="cs-CZ" altLang="en-US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cs-CZ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Halogenidy antimonu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analogické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chování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z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pentahalogenidů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existuje jen SbF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SbCl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Chlorid antimoničný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SbCl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vzniká reakcí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nadbytkem chloru, ve vodě hydrolyzuje na 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kyselinu </a:t>
            </a:r>
            <a:r>
              <a:rPr lang="cs-CZ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hexahydroxoantimoničnou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H[</a:t>
            </a:r>
            <a:r>
              <a:rPr lang="cs-CZ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altLang="en-US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která se však nedá získat v pevném stavu.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bismutu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analogické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chem.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hování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pentahalogenid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existuje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BiF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Chlorid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bismutitý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vodném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hydrolyzuje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BiOCl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BiOCl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Bi(OH)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chlorid-oxid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bismutitý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meziproduktem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intermediátem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hydrolýzy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891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- Block Elements Group 15 Nitrogen Family">
            <a:extLst>
              <a:ext uri="{FF2B5EF4-FFF2-40B4-BE49-F238E27FC236}">
                <a16:creationId xmlns:a16="http://schemas.microsoft.com/office/drawing/2014/main" id="{E19323A3-A2A6-4718-AD49-5811C2BE8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569057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2386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N2o / picpool.ru">
            <a:extLst>
              <a:ext uri="{FF2B5EF4-FFF2-40B4-BE49-F238E27FC236}">
                <a16:creationId xmlns:a16="http://schemas.microsoft.com/office/drawing/2014/main" id="{1D76D164-6F1A-4988-952C-84E4D1205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265" y="874029"/>
            <a:ext cx="2396514" cy="162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45258"/>
            <a:ext cx="502920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 err="1">
                <a:latin typeface="Times New Roman" pitchFamily="18" charset="0"/>
              </a:rPr>
              <a:t>Oxoslou</a:t>
            </a:r>
            <a:r>
              <a:rPr lang="cs-CZ" altLang="en-US" sz="2800" b="1" dirty="0">
                <a:latin typeface="Times New Roman" pitchFamily="18" charset="0"/>
              </a:rPr>
              <a:t>č</a:t>
            </a:r>
            <a:r>
              <a:rPr lang="en-US" altLang="en-US" sz="2800" b="1" dirty="0" err="1">
                <a:latin typeface="Times New Roman" pitchFamily="18" charset="0"/>
              </a:rPr>
              <a:t>eniny</a:t>
            </a:r>
            <a:endParaRPr lang="cs-CZ" altLang="en-US" sz="2800" b="1" dirty="0">
              <a:latin typeface="Times New Roman" pitchFamily="18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308" y="2016397"/>
            <a:ext cx="8713787" cy="4700626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Oxid dusný N</a:t>
            </a:r>
            <a:r>
              <a:rPr lang="cs-CZ" alt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2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bezbarvý plyn (v kap. a tuhé fázi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	modrý), málo reaktivní, anestetikum "rajský plyn",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vzniká při rozkladu dusičnanu amonného za vyšší teploty: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			NH</a:t>
            </a:r>
            <a:r>
              <a:rPr lang="cs-CZ" altLang="en-US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cs-CZ" altLang="en-US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2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cs-CZ" altLang="en-US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 + 2 H</a:t>
            </a:r>
            <a:r>
              <a:rPr lang="cs-CZ" altLang="en-US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Mnohem bezpečnější je příprava zahříváním směsi alkalického dusičnanu (např. dusičnanu sodného) se síranem amonným</a:t>
            </a:r>
          </a:p>
          <a:p>
            <a:pPr marL="0" indent="0">
              <a:buNone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	2 NaNO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 + (NH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 → Na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 + 2 N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O + 4 H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indent="0">
              <a:buNone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nebo redukcí kyseliny dusičné například chloridem cínatým za přítomnosti kyseliny chlorovodíkové</a:t>
            </a:r>
          </a:p>
          <a:p>
            <a:pPr marL="0" indent="0">
              <a:buNone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	2 HNO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 + 4 SnCl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 + 8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→ 4 SnCl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 + N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O + 5 H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indent="0">
              <a:buNone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nebo zinkem za přítomnosti kyseliny sírové</a:t>
            </a:r>
          </a:p>
          <a:p>
            <a:pPr marL="0" indent="0">
              <a:buNone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	2 HNO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 + 4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+ 4 H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 → 4 ZnSO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 + N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O + 5 H</a:t>
            </a:r>
            <a:r>
              <a:rPr lang="cs-CZ" sz="2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131" y="708820"/>
            <a:ext cx="2268537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308C3C4-714C-486D-9BD9-3EC8B9B7461E}"/>
              </a:ext>
            </a:extLst>
          </p:cNvPr>
          <p:cNvSpPr txBox="1"/>
          <p:nvPr/>
        </p:nvSpPr>
        <p:spPr>
          <a:xfrm>
            <a:off x="145448" y="942144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Oxidy dusíku</a:t>
            </a:r>
          </a:p>
        </p:txBody>
      </p:sp>
    </p:spTree>
    <p:extLst>
      <p:ext uri="{BB962C8B-B14F-4D97-AF65-F5344CB8AC3E}">
        <p14:creationId xmlns:p14="http://schemas.microsoft.com/office/powerpoint/2010/main" val="42299212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83205" y="533400"/>
            <a:ext cx="87630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Nebezpečný pro ozonovou vrstvu Země , protože se ozonem oxiduje: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2 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Zhruba dvě třetiny celkových ročních emisí (cca 20 milionů tun) se uvolňují z půdy přirozenou cestou a zbývající třetina je výsledkem lidské činnosti.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Oxid dusný také patří mezi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skleníkové plyny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medicíně se dříve používal ve směsi s kyslíkem (85 % 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+ 15 %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jako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anestetikum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ke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krátkodobým narkózám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(v porodnictví nebo ve stomatologii).</a:t>
            </a:r>
          </a:p>
          <a:p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Používá se jako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hnací plyn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bombičkách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na přípravu šlehačky 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(E 942). K tomuto je vhodný pro svojí rozpustnost v tucích.</a:t>
            </a:r>
          </a:p>
          <a:p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 raketových motorech, zejména hybridních, slouží jako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oxidační 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činidlo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Někdy se vstřikuje do spalovacích motorů pro zvýšení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výkonu, protože jeho rozkladem se získá více kyslíku než ze 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vzduchu.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95" y="3708914"/>
            <a:ext cx="1173805" cy="296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8405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EF27CE6-EDFF-4A42-9E4A-5D7268030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586" y="1447800"/>
            <a:ext cx="3778114" cy="1068044"/>
          </a:xfrm>
          <a:prstGeom prst="rect">
            <a:avLst/>
          </a:prstGeom>
        </p:spPr>
      </p:pic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253429"/>
            <a:ext cx="8915400" cy="6553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Oxid dusnatý NO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bezbarvý plyn, středně reaktivní, nepárový elektron (radikál), pro radikál netypické chování: nemá tendenci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dimerizovat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snadno se rozkládá: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3 NO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dismutace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disproporcionace)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-vzniká při reakcích, kdy HNO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vystupuje jako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činidlo: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8 HNO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+ 4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+ 2 NO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je meziproduktem při výrobě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dusičné oxidací amoniaku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Oxid dusnatý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(NO) ovlivňuje krevní tlak a cévní homeostázu. Tento jev způsobí vazodilataci, inhibici krevních destiček. NO vzniká redukcí dusitanů a dusičnanů a tím se dusičnany a dusitany podílí na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kardiovaskularním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zdraví.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Oxid dusitý N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existuje za nízké teploty (b.t. - 102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C) v pevném stavu, světle modrý, při teplotách vyšších než - 100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se uplatňuje reversibilní rozklad: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NO  +  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2338" name="Picture 2" descr="SouvisejÃ­cÃ­ obrÃ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867752" cy="40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Ã½sledek obrÃ¡zku pro N2O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973" y="5637555"/>
            <a:ext cx="1194590" cy="106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492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851" y="128587"/>
            <a:ext cx="8839200" cy="6600825"/>
          </a:xfrm>
        </p:spPr>
        <p:txBody>
          <a:bodyPr>
            <a:normAutofit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Oxid dusičitý NO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existuje ve formě monomeru a dimeru v rovnováze,</a:t>
            </a:r>
          </a:p>
          <a:p>
            <a:pPr marL="0"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která je závislá na teplotě: 2 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marL="0"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monomer 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hnědý plyn působící jako oxidační činidlo; paramagnetický</a:t>
            </a:r>
          </a:p>
          <a:p>
            <a:pPr marL="0"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(má nepárový elektron), vykazuje typické vlastnosti radikálů: vysokou reaktivitu, silnou toxicitu; s vodou reaguje: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2 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dimer 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bezbarvá látka (b.t. -11,2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C,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b.v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21,5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C), v pevném stavu pouze dimer, kapalina částečně disociována na monomer, při teplotách nad bodem varu výrazný podíl monomeru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P Block Element and Their Compound - I: Physical ...">
            <a:extLst>
              <a:ext uri="{FF2B5EF4-FFF2-40B4-BE49-F238E27FC236}">
                <a16:creationId xmlns:a16="http://schemas.microsoft.com/office/drawing/2014/main" id="{C69B9D8D-D77A-46DC-A6E3-249E60253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47978"/>
            <a:ext cx="3879849" cy="119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ow to find the bond order of NO2 - Quora">
            <a:extLst>
              <a:ext uri="{FF2B5EF4-FFF2-40B4-BE49-F238E27FC236}">
                <a16:creationId xmlns:a16="http://schemas.microsoft.com/office/drawing/2014/main" id="{43F1FE4D-002B-4067-86A0-3E651C4CB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931" y="1828800"/>
            <a:ext cx="396121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xceptions to the Octet Rule | Chemistry for Non-Majors">
            <a:extLst>
              <a:ext uri="{FF2B5EF4-FFF2-40B4-BE49-F238E27FC236}">
                <a16:creationId xmlns:a16="http://schemas.microsoft.com/office/drawing/2014/main" id="{FFE5E239-5D3C-4603-B35F-D45A086FC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94" y="4572000"/>
            <a:ext cx="1423032" cy="80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71F13F5-FC2C-457B-8D81-A67A45DD7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74" y="5642734"/>
            <a:ext cx="1748380" cy="79471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A92B558-7E9C-4A4A-95AF-81B5DF99A4DB}"/>
              </a:ext>
            </a:extLst>
          </p:cNvPr>
          <p:cNvSpPr txBox="1"/>
          <p:nvPr/>
        </p:nvSpPr>
        <p:spPr>
          <a:xfrm>
            <a:off x="4795091" y="549614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+ 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AC30DF6-C5A5-4237-B0C4-26689939ED89}"/>
              </a:ext>
            </a:extLst>
          </p:cNvPr>
          <p:cNvSpPr txBox="1"/>
          <p:nvPr/>
        </p:nvSpPr>
        <p:spPr>
          <a:xfrm>
            <a:off x="7764432" y="5698809"/>
            <a:ext cx="955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dusitan</a:t>
            </a:r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7C7260C2-9837-458F-9DFB-37501EAEAA68}"/>
              </a:ext>
            </a:extLst>
          </p:cNvPr>
          <p:cNvSpPr/>
          <p:nvPr/>
        </p:nvSpPr>
        <p:spPr>
          <a:xfrm rot="16200000">
            <a:off x="5028072" y="5466877"/>
            <a:ext cx="45719" cy="9096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8" descr="inorganic chemistry - Are any bonds broken when NO2 ...">
            <a:extLst>
              <a:ext uri="{FF2B5EF4-FFF2-40B4-BE49-F238E27FC236}">
                <a16:creationId xmlns:a16="http://schemas.microsoft.com/office/drawing/2014/main" id="{88519670-CB74-485F-A89D-074A3151A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6" y="5574435"/>
            <a:ext cx="3427918" cy="80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5556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851" y="135774"/>
            <a:ext cx="8839200" cy="66008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Oxid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krystalická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(b.t. 30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nestálý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</a:p>
          <a:p>
            <a:pPr marL="0" indent="0" algn="just"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explosivn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anhydridem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né:  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dehydratací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HPO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VÃ½sledek obrÃ¡zku pro N2O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0"/>
            <a:ext cx="2362200" cy="12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E4E3ED6-0B24-435C-B764-FDC8BAB4C1FF}"/>
              </a:ext>
            </a:extLst>
          </p:cNvPr>
          <p:cNvSpPr txBox="1"/>
          <p:nvPr/>
        </p:nvSpPr>
        <p:spPr>
          <a:xfrm>
            <a:off x="191785" y="3298632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Oxidy dusíku se významně podílejí na vzniku reaktivních forem kyslíku ve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fotochemickém smogu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186173-0877-4C64-9AE0-2201DF9E4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1" y="4036938"/>
            <a:ext cx="8226598" cy="204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8350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VÃ½sledek obrÃ¡zku pro nitrogen oxides air pol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799331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028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Zvláštní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postavení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763000" cy="4525963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Velký rozdíl v chemickém chování dusíku a jeho homologů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rozdíl ve velikosti atomů a rozdílné vazebné možnosti (dusík nemá k dispozici volné orbitaly d, ale může tvořit násobné vazby)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výjimečně 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málo reaktivní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biatomický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plyn, oproti 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reaktivnímu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krystalickému 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bílému fosforu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tetraedrickými molekulami P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jen u sloučenin dusíku je možná vazba pp-pp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rozdílné je též chování halogenidů, halogenidy dusíku mohou mít jen donorovou funkci (jako ligand, volný el. pár na atomu dusíku), halogenidy ostatních prvků mají navíc i akceptorovou funkci (mají volné d orbitaly)</a:t>
            </a:r>
          </a:p>
        </p:txBody>
      </p:sp>
    </p:spTree>
    <p:extLst>
      <p:ext uri="{BB962C8B-B14F-4D97-AF65-F5344CB8AC3E}">
        <p14:creationId xmlns:p14="http://schemas.microsoft.com/office/powerpoint/2010/main" val="28470740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0469E80-7538-49E0-93BD-CAF2CDFF8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7178"/>
            <a:ext cx="8153400" cy="66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307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SCR technologie</a:t>
            </a:r>
            <a:endParaRPr lang="cs-CZ" sz="2400" b="1" dirty="0"/>
          </a:p>
        </p:txBody>
      </p:sp>
      <p:sp>
        <p:nvSpPr>
          <p:cNvPr id="4" name="Obdélník 3"/>
          <p:cNvSpPr/>
          <p:nvPr/>
        </p:nvSpPr>
        <p:spPr>
          <a:xfrm>
            <a:off x="214009" y="1295400"/>
            <a:ext cx="8610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redukcí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oxidů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roztokem močoviny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+ (NH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 + (1/2)O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+ 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 + 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+ 2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(l/2)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+ 3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Technologie se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</a:t>
            </a:r>
            <a:r>
              <a:rPr lang="cs-CZ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užívá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eliminaci oxidů dusíku v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emisích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cs-CZ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ilní</a:t>
            </a:r>
            <a:r>
              <a:rPr lang="cs-CZ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zdroj</a:t>
            </a:r>
            <a:r>
              <a:rPr lang="cs-CZ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(vznětové motory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vybavené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SCR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katalyzátory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a z </a:t>
            </a:r>
            <a:r>
              <a:rPr lang="cs-CZ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tepelných elektráren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cs-CZ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Vzniklý amoniak se adsorbuje na elektrárenský popílek a omezuje tak možnost jeho použití jako aditiva do stavebních hmot. </a:t>
            </a: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4714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oupe Renault's new Blue dCi engines - SCR technology ...">
            <a:extLst>
              <a:ext uri="{FF2B5EF4-FFF2-40B4-BE49-F238E27FC236}">
                <a16:creationId xmlns:a16="http://schemas.microsoft.com/office/drawing/2014/main" id="{364D2846-B7D9-447A-B581-E89B89C15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5250"/>
            <a:ext cx="7524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65D2BF0-6B30-4845-B213-32FFBB66F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2971800"/>
            <a:ext cx="6110287" cy="367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2945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915400" cy="64770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Oxokyseliny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endParaRPr lang="cs-CZ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didusná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-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krystalická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suchém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stavu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výbušná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dvojsytná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stálá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 - N = N - OH (trans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konfigurace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dusitá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- HNO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vodném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rovnováha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NO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disproporcionace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3 N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N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+ 2 N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)  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Dusitany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ipravují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tepel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NaNO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NaNO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jejich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KNO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PbO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dusitany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tšinou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dob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toxické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</a:t>
            </a:r>
            <a:endParaRPr lang="cs-CZ" altLang="en-US" sz="2000" u="sng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pic>
        <p:nvPicPr>
          <p:cNvPr id="6146" name="Picture 2" descr="Draw both resonance forms of the nitrite ion, no2-. be ...">
            <a:extLst>
              <a:ext uri="{FF2B5EF4-FFF2-40B4-BE49-F238E27FC236}">
                <a16:creationId xmlns:a16="http://schemas.microsoft.com/office/drawing/2014/main" id="{C573A1B7-BFA8-4C72-A671-019103D88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105400"/>
            <a:ext cx="4495800" cy="72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rioxidane - WikiVisually">
            <a:extLst>
              <a:ext uri="{FF2B5EF4-FFF2-40B4-BE49-F238E27FC236}">
                <a16:creationId xmlns:a16="http://schemas.microsoft.com/office/drawing/2014/main" id="{144F711F-94F2-4BCB-9208-4D5A64312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00463"/>
            <a:ext cx="3124200" cy="8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B82F831-D5E3-4F60-B270-7990E864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12294"/>
            <a:ext cx="1305643" cy="6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9552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3606885" cy="189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7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919" y="2514600"/>
            <a:ext cx="4676775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1" name="Picture 9" descr="VÃ½sledek obrÃ¡zku pro nitrosomyoglob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0" y="5223970"/>
            <a:ext cx="3949497" cy="136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74305" y="302672"/>
            <a:ext cx="87953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Dusitan sodný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(E250) se používá jako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konzervant v masných výrobcích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(především uzeninách, kde má zajistit delší trvanlivost a stálost barvy. K témuž účelu se používá také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dusitan draselný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(E 249)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Dusičnany se během pochodů v těle na dusitany přeměňují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Tzv.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rychlosůl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obsahuje kromě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 cca 6 % dusitanu sodného, případně též cca 4 % dusičnanu sodného. </a:t>
            </a:r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Dusitany jsou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podezřelé z karcinogenity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85771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65532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- HNO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b.t. – 42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C,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b.v.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84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C, s vodou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neomez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mísitelná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pro lab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použití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prodává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obvykle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%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(s vodou tvoří azeotrop při koncentraci cca 68 %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žloutne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oxidem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itým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fotorozkladem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+ 1/2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entrovaná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tzv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dýmavá</a:t>
            </a:r>
            <a:r>
              <a:rPr lang="en-GB" alt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&gt;  89 % je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Au, Rh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odolávají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Al, Fe a Cr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p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asivují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pokrývají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vrsti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resist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entních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xida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ú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inky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né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klesají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klesající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koncentrací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ěných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(pod 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/l)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ú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inky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prakticky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vymizí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isté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né)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ustavuje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autoioniza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autoprotolytická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rovnováha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uplatní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rovnováha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4C1ADD8-5112-4532-9C47-03FDF268A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762" y="197277"/>
            <a:ext cx="1295400" cy="815287"/>
          </a:xfrm>
          <a:prstGeom prst="rect">
            <a:avLst/>
          </a:prstGeom>
        </p:spPr>
      </p:pic>
      <p:pic>
        <p:nvPicPr>
          <p:cNvPr id="7170" name="Picture 2" descr="WorldWideWolfe II - Molecules/Elements/Particles">
            <a:extLst>
              <a:ext uri="{FF2B5EF4-FFF2-40B4-BE49-F238E27FC236}">
                <a16:creationId xmlns:a16="http://schemas.microsoft.com/office/drawing/2014/main" id="{081113CD-4E77-439E-9314-81B6237BE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881" y="152400"/>
            <a:ext cx="3499788" cy="11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0242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1"/>
            <a:ext cx="8839200" cy="57150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avka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královská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díly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díl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tění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ušlech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tilých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Au a Pt)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HCl + 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 —&gt; NOCl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(nitrosyl chlorid) + 2Cl (nascent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chlor)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+ 2H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10 Cl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+ 12 H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Au  —&gt; 3 NOCl + 6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+ 2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AuCl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cs-CZ" altLang="en-US" sz="20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Lučavka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Leffortova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obrácená lučavka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směs stejných kyselin v opačném poměru – 3 díly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 1 díl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Nitra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né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sírové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používaná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nitracím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nahrazení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-H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skupinou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u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aromat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466" name="Picture 2" descr="VÃ½sledek obrÃ¡zku pro xantoproteinovÃ¡ reak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7" y="5181600"/>
            <a:ext cx="5743019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x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055751"/>
            <a:ext cx="2433083" cy="156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52400" y="3886200"/>
            <a:ext cx="8839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Xanthoprotein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ová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reakce</a:t>
            </a:r>
          </a:p>
          <a:p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oncentr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ovaná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poleptá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kůži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vytváří žluté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puchýře,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důsledku tvorby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xanthoprotein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u.</a:t>
            </a:r>
          </a:p>
        </p:txBody>
      </p:sp>
    </p:spTree>
    <p:extLst>
      <p:ext uri="{BB962C8B-B14F-4D97-AF65-F5344CB8AC3E}">
        <p14:creationId xmlns:p14="http://schemas.microsoft.com/office/powerpoint/2010/main" val="26188536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56E3670-E0D2-4384-9B27-4A266D40E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00400"/>
            <a:ext cx="6475413" cy="348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ash Course Nitrogen Family - Pre Medical Exam By Utkarsh Agrawal -  Unacademy Plus">
            <a:extLst>
              <a:ext uri="{FF2B5EF4-FFF2-40B4-BE49-F238E27FC236}">
                <a16:creationId xmlns:a16="http://schemas.microsoft.com/office/drawing/2014/main" id="{58ABE4C2-CA56-4FC5-BFED-4BDFA803F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3614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0018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6119812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né :</a:t>
            </a:r>
          </a:p>
          <a:p>
            <a:pPr eaLnBrk="1" hangingPunct="1">
              <a:buFont typeface="Wingdings" pitchFamily="2" charset="2"/>
              <a:buNone/>
            </a:pPr>
            <a:endParaRPr lang="en-GB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Ostwald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sob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založen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selekti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oxidaci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vzduš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+ 5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6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+ 4 NO 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optimální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800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tlaku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eba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rychle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zchladit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zamezit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styk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katalyzátorem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(Pt, Rh)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krátký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(0,1 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vhán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velkou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rychlostí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katalyzátor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ť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další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probíhá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samovoln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NO +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absorbuje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nežádoucí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podmínek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výroby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NO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uvoln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NO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vrací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 do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výroby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016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2 fixation | Plasma Lab for Applications in ...">
            <a:extLst>
              <a:ext uri="{FF2B5EF4-FFF2-40B4-BE49-F238E27FC236}">
                <a16:creationId xmlns:a16="http://schemas.microsoft.com/office/drawing/2014/main" id="{DA8BADDC-DAB3-4E68-9B49-04C552A35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686800" cy="502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D6EE951-6B0A-45C4-AB6E-DF06F4EE0E27}"/>
              </a:ext>
            </a:extLst>
          </p:cNvPr>
          <p:cNvSpPr txBox="1"/>
          <p:nvPr/>
        </p:nvSpPr>
        <p:spPr>
          <a:xfrm>
            <a:off x="381000" y="356963"/>
            <a:ext cx="601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né 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Ostwald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sob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9111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s://www.prirodovedci.cz/storage/images/270x200/17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3" y="3810000"/>
            <a:ext cx="325755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28600" y="685800"/>
            <a:ext cx="85915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Kapalný dusík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kapalin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 hustotou menší než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0,81 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 atmosférického tlaku se vaří už při teplotě −196 °C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77 K).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Když jej nalijeme do vody, okamžitě se odpaří a strhne s sebou spoustu vodní páry, takže vytvoří mlhu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oho využívají tvůrci speciálních efektů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Kapalný dusík slouží jako chladící médium, například při skladování potravin nebo dlouhodobém uchovávání živých buněk a tkání v biologii či medicíně.</a:t>
            </a:r>
          </a:p>
        </p:txBody>
      </p:sp>
      <p:pic>
        <p:nvPicPr>
          <p:cNvPr id="124934" name="Picture 6" descr="alt: VÄdci Äasto pouÅ¾Ã­vajÃ­ kapalnÃ½ dusÃ­k pro skladovÃ¡nÃ­ biologickÃ½ch vzorkÅ¯. Aby se dusÃ­k co nejmÃ©nÄ odpaÅoval, skladuje se ve speciÃ¡lnÃ­ch nÃ¡dobÃ¡ch, kterÃ© jsou vlastnÄ velkÃ½mi termoskami. Zdroj Wikimedia Commons, autorka Matylda SÄk, licence Creative Commons Attribution-Share Alike 3.0 Unporte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33212"/>
            <a:ext cx="3895725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3998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5181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né :</a:t>
            </a:r>
          </a:p>
          <a:p>
            <a:pPr eaLnBrk="1" hangingPunct="1">
              <a:buFont typeface="Wingdings" pitchFamily="2" charset="2"/>
              <a:buNone/>
            </a:pPr>
            <a:endParaRPr lang="en-GB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Birkeland</a:t>
            </a:r>
            <a:r>
              <a:rPr lang="cs-CZ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Eydeho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sob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založen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oxidaci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kyslíkem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elektrickém oblouku (při teplotách kolem 3000 °C)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Explain Ostwald process and Birkeland Eyde process of ...">
            <a:extLst>
              <a:ext uri="{FF2B5EF4-FFF2-40B4-BE49-F238E27FC236}">
                <a16:creationId xmlns:a16="http://schemas.microsoft.com/office/drawing/2014/main" id="{BFD339A9-0BC2-4D03-8015-58894B64F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76" y="1729547"/>
            <a:ext cx="4201754" cy="202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E899A4-B893-4838-B280-4E7729B6E3A7}"/>
              </a:ext>
            </a:extLst>
          </p:cNvPr>
          <p:cNvSpPr txBox="1"/>
          <p:nvPr/>
        </p:nvSpPr>
        <p:spPr>
          <a:xfrm>
            <a:off x="160106" y="4038600"/>
            <a:ext cx="8692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Metoda byla velmi energeticky náročná (cca </a:t>
            </a:r>
            <a:r>
              <a:rPr lang="cs-CZ" sz="2000" b="0" i="0" dirty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cs-CZ" sz="2000" b="0" i="0" dirty="0" err="1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MWh</a:t>
            </a:r>
            <a:r>
              <a:rPr lang="cs-CZ" sz="2000" b="0" i="0" dirty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/t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továrny proto stály v blízkosti elektráren (např. v blízkosti Niagarských vodopádů). Během 1. poloviny 20. století byla tato technologie postupně opuštěna.</a:t>
            </a:r>
          </a:p>
        </p:txBody>
      </p:sp>
      <p:pic>
        <p:nvPicPr>
          <p:cNvPr id="6152" name="Picture 8" descr="Birkeland–Eyde process - YouTube">
            <a:extLst>
              <a:ext uri="{FF2B5EF4-FFF2-40B4-BE49-F238E27FC236}">
                <a16:creationId xmlns:a16="http://schemas.microsoft.com/office/drawing/2014/main" id="{0521E047-0AE1-44CF-8B6D-B237B052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92707"/>
            <a:ext cx="3841280" cy="21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270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rom the Birkeland–Eyde process towards energy-efficient plasma-based NO X  synthesis: a techno-economic analysis - Energy &amp; Environmental Science (RSC  Publishing) DOI:10.1039/D0EE03763J">
            <a:extLst>
              <a:ext uri="{FF2B5EF4-FFF2-40B4-BE49-F238E27FC236}">
                <a16:creationId xmlns:a16="http://schemas.microsoft.com/office/drawing/2014/main" id="{73103A7C-35CD-4FE9-99C0-0F925EE8C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24000"/>
            <a:ext cx="8763000" cy="482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BE25842-DADF-4377-A618-8AE3F78E3F3B}"/>
              </a:ext>
            </a:extLst>
          </p:cNvPr>
          <p:cNvSpPr txBox="1"/>
          <p:nvPr/>
        </p:nvSpPr>
        <p:spPr>
          <a:xfrm>
            <a:off x="1371600" y="511307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né 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en-US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Birkeland</a:t>
            </a:r>
            <a:r>
              <a:rPr lang="cs-CZ" alt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en-US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Eydeho</a:t>
            </a:r>
            <a:r>
              <a:rPr lang="en-GB" alt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sob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88053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28600" y="1129050"/>
            <a:ext cx="8763000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a) Rea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Mg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 velmi zředěnou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US" sz="20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 (6%)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Mg + 2HNO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 —&gt; Mg(NO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+H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+ 2HNO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—&gt;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+H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Rea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ušlechtilých kovů (</a:t>
            </a:r>
            <a:r>
              <a:rPr 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) s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 HNO</a:t>
            </a:r>
            <a:r>
              <a:rPr lang="pt-BR" sz="20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3 Cu + 8HNO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zředěná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20%)   —&gt; 3Cu(NO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+ 2NO+ 4H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Cu + 4HNO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oncentr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ovaná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   —&gt; Cu(NO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+ 2NO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+ 2H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6 Hg + 8HNO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zředěná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 —&gt; 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NO + 4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Hg + 4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oncentr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ovaná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 —&gt;Hg(NO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 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 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železa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 + 1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zředěná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—&gt; 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Fe(NO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+  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 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 + 6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[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onc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(70%)] —&gt; Fe(NO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+ 3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+ 3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Železo nereaguje se silně k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onc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entrovanou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(80%)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pasivuje se vznikem ochranné vrstvičky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Fe(NO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povrchu železa.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362200" y="304800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Rozpouštění kovů  HNO</a:t>
            </a:r>
            <a:r>
              <a:rPr lang="cs-CZ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44343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763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d) Oxidace zinku: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4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+ 10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(zředěná) ——&gt; 4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 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 5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 4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(koncentrovaná) ——&gt;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 +  2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e) Oxidace cínu: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	 4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+ 10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(zředěná) ——&gt; 4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 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 3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+ 4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(koncentrovaná) ——&gt;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 + 4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f) Oxidace hliníku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Hliník nereaguje se zředěnou ani s  koncentrovanou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 důsledku vzniku ochranné vrstvičky Al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na povrchu hliníku.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Reakce s nekovy</a:t>
            </a:r>
          </a:p>
          <a:p>
            <a:pPr fontAlgn="base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Reakce kyseliny dusičné s nekovy s výjimkou křemíku a halogenů probíhají za vzniku oxidu dusíku, vody a oxidu nekovu na nejvyšším oxidačním stupni tohoto prvku.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 + 4 HNO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(zředěná) ——&gt; CO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+  4 NO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+  2 H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3 C + 4 HNO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(koncentrovaná) ——&gt; 3 CO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+  4 NO +  2 H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7BDDF99-ECAE-4B88-B3F8-411774D4C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34342"/>
            <a:ext cx="3886200" cy="114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8961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6477000"/>
          </a:xfrm>
        </p:spPr>
        <p:txBody>
          <a:bodyPr>
            <a:noAutofit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známy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všech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tém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ěř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všechny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vyšších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tavení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cs-CZ" alt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Dusičnany alkalických kovů</a:t>
            </a:r>
          </a:p>
          <a:p>
            <a:pPr algn="just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bílé, krystalické látky, 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rozpustné ve vodě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Lze je připravit reakcí kyseliny dusičné s příslušným hydroxidem. Při zahřívání se rozpadá na dusitan a kyslík, dle reakce (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označuje alkalický kov):</a:t>
            </a:r>
          </a:p>
          <a:p>
            <a:pPr algn="just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2 MeNO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→ 2 MeNO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just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Díky vzniklému kyslíku jsou tyto dusičnany dobrými oxidačními činidly.</a:t>
            </a:r>
          </a:p>
          <a:p>
            <a:pPr>
              <a:buNone/>
            </a:pPr>
            <a:endParaRPr 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(chilský ledek) uplatnění nalézá v pyrotechnice, potravinářství k nasolování masa (E 251)  a také jako hnojivo. Vyrábí se reakcí oxidu dusnatého, oxidu dusičitého, kyslíku a uhličitanu sodného.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NO +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2 NaNO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Laboratorní příprava: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NaNO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1CA8E9E-3C4D-44FA-B57A-97130CD0F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5385"/>
            <a:ext cx="4973128" cy="123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BAD769EE-29A6-4B7D-AD45-B839C9655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23926"/>
            <a:ext cx="1524000" cy="113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9237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90500" y="1676400"/>
            <a:ext cx="8763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Dusičnany kovů alkalických zemin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ve vodě rozpustné látky při zahřívání tvoří oxid kovu a oxid dusičitý: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MeNO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Tyto látky mají své uplatnění obvykle v pyrotechnice, jako hnojivo se používají Mg(NO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Ca(NO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Ba(NO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barví plamen do zelena, důležitá látka pro pyrotechniku.</a:t>
            </a:r>
          </a:p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 barví plamen červeně, důležitá látka pro pyrotechniku. Vyrábí se reakcí uhličitanu strontnatého s kyselinou dusičnou: 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SrCO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Dusičnany přechodných kovů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ve vodě rozpustné látky při zahřívání tvoří oxid kovu a oxid dusičitý: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MeNO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Často se užívají v chemii na další syntézy.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AgNO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užívá se v lékařství, analytické chemii, je základem chemických procesů ve fotografii.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E6E080A-E796-4B8A-9957-5C4F06612A2F}"/>
              </a:ext>
            </a:extLst>
          </p:cNvPr>
          <p:cNvSpPr txBox="1"/>
          <p:nvPr/>
        </p:nvSpPr>
        <p:spPr>
          <a:xfrm>
            <a:off x="304800" y="228600"/>
            <a:ext cx="8534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KNO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(ledek draselný,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sanytr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 Tuto látku lze připravit konverzí z dusičnanu sodného, laboratorní příprava: KOH +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KNO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Používá se jako hnojivo nebo jako sůl k nasolování masa (E252). Je též nejvýznamnější složkou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černého střelného prachu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2416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81400"/>
            <a:ext cx="4043316" cy="310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55" y="228600"/>
            <a:ext cx="4114800" cy="30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81000" y="609600"/>
            <a:ext cx="1902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Frostův diagram</a:t>
            </a:r>
          </a:p>
        </p:txBody>
      </p:sp>
    </p:spTree>
    <p:extLst>
      <p:ext uri="{BB962C8B-B14F-4D97-AF65-F5344CB8AC3E}">
        <p14:creationId xmlns:p14="http://schemas.microsoft.com/office/powerpoint/2010/main" val="23143252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F89ED1-6B9F-4173-9DB2-7AA61F67B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cs-CZ" sz="2800" b="1" dirty="0"/>
              <a:t>O</a:t>
            </a:r>
            <a:r>
              <a:rPr lang="en-US" sz="2800" b="1" dirty="0" err="1"/>
              <a:t>xohalogenid</a:t>
            </a:r>
            <a:r>
              <a:rPr lang="cs-CZ" sz="2800" b="1" dirty="0"/>
              <a:t>y</a:t>
            </a:r>
            <a:r>
              <a:rPr lang="en-US" sz="2800" b="1" dirty="0"/>
              <a:t> </a:t>
            </a:r>
            <a:r>
              <a:rPr lang="en-US" sz="2800" b="1" dirty="0" err="1"/>
              <a:t>dusíku</a:t>
            </a:r>
            <a:endParaRPr lang="en-US" sz="2800" b="1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FCB0053-A52D-4CAD-8F70-CFA2D7164426}"/>
              </a:ext>
            </a:extLst>
          </p:cNvPr>
          <p:cNvSpPr/>
          <p:nvPr/>
        </p:nvSpPr>
        <p:spPr>
          <a:xfrm>
            <a:off x="152400" y="990600"/>
            <a:ext cx="88392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 </a:t>
            </a:r>
            <a:r>
              <a:rPr lang="en-US" sz="2000" dirty="0" err="1"/>
              <a:t>Známe</a:t>
            </a:r>
            <a:r>
              <a:rPr lang="en-US" sz="2000" dirty="0"/>
              <a:t> </a:t>
            </a:r>
            <a:r>
              <a:rPr lang="en-US" sz="2000" dirty="0" err="1"/>
              <a:t>dvě</a:t>
            </a:r>
            <a:r>
              <a:rPr lang="en-US" sz="2000" dirty="0"/>
              <a:t> </a:t>
            </a:r>
            <a:r>
              <a:rPr lang="en-US" sz="2000" dirty="0" err="1"/>
              <a:t>řady</a:t>
            </a:r>
            <a:r>
              <a:rPr lang="en-US" sz="2000" dirty="0"/>
              <a:t> </a:t>
            </a:r>
            <a:r>
              <a:rPr lang="en-US" sz="2000" dirty="0" err="1"/>
              <a:t>oxohalogenidů</a:t>
            </a:r>
            <a:r>
              <a:rPr lang="en-US" sz="2000" dirty="0"/>
              <a:t> </a:t>
            </a:r>
            <a:r>
              <a:rPr lang="en-US" sz="2000" dirty="0" err="1"/>
              <a:t>dusíku</a:t>
            </a:r>
            <a:r>
              <a:rPr lang="en-US" sz="2000" dirty="0"/>
              <a:t>: </a:t>
            </a:r>
            <a:endParaRPr lang="cs-CZ" sz="2000" dirty="0"/>
          </a:p>
          <a:p>
            <a:pPr algn="just"/>
            <a:r>
              <a:rPr lang="cs-CZ" sz="2000" dirty="0"/>
              <a:t>		</a:t>
            </a:r>
            <a:r>
              <a:rPr lang="en-US" sz="2000" dirty="0" err="1"/>
              <a:t>halogenidy</a:t>
            </a:r>
            <a:r>
              <a:rPr lang="en-US" sz="2000" dirty="0"/>
              <a:t> </a:t>
            </a:r>
            <a:r>
              <a:rPr lang="en-US" sz="2000" dirty="0" err="1"/>
              <a:t>nitrosylu</a:t>
            </a:r>
            <a:r>
              <a:rPr lang="en-US" sz="2000" dirty="0"/>
              <a:t> (NOX) </a:t>
            </a:r>
            <a:endParaRPr lang="cs-CZ" sz="2000" dirty="0"/>
          </a:p>
          <a:p>
            <a:pPr algn="just"/>
            <a:r>
              <a:rPr lang="cs-CZ" sz="2000" dirty="0"/>
              <a:t>		</a:t>
            </a:r>
            <a:r>
              <a:rPr lang="en-US" sz="2000" dirty="0" err="1"/>
              <a:t>halogenidy</a:t>
            </a:r>
            <a:r>
              <a:rPr lang="en-US" sz="2000" dirty="0"/>
              <a:t> </a:t>
            </a:r>
            <a:r>
              <a:rPr lang="en-US" sz="2000" dirty="0" err="1"/>
              <a:t>nitrylu</a:t>
            </a:r>
            <a:r>
              <a:rPr lang="en-US" sz="2000" dirty="0"/>
              <a:t> (NO</a:t>
            </a:r>
            <a:r>
              <a:rPr lang="en-US" sz="2000" baseline="-25000" dirty="0"/>
              <a:t>2</a:t>
            </a:r>
            <a:r>
              <a:rPr lang="en-US" sz="2000" dirty="0"/>
              <a:t>X). </a:t>
            </a:r>
            <a:endParaRPr lang="cs-CZ" sz="2000" dirty="0"/>
          </a:p>
          <a:p>
            <a:pPr algn="just"/>
            <a:endParaRPr lang="cs-CZ" sz="800" dirty="0"/>
          </a:p>
          <a:p>
            <a:pPr algn="just"/>
            <a:endParaRPr lang="cs-CZ" sz="2400" b="1" dirty="0"/>
          </a:p>
          <a:p>
            <a:pPr algn="just"/>
            <a:r>
              <a:rPr lang="cs-CZ" sz="2400" b="1" dirty="0"/>
              <a:t>H</a:t>
            </a:r>
            <a:r>
              <a:rPr lang="en-US" sz="2400" b="1" dirty="0" err="1"/>
              <a:t>alogenidy</a:t>
            </a:r>
            <a:r>
              <a:rPr lang="en-US" sz="2400" b="1" dirty="0"/>
              <a:t> </a:t>
            </a:r>
            <a:r>
              <a:rPr lang="en-US" sz="2400" b="1" dirty="0" err="1"/>
              <a:t>nitrosylu</a:t>
            </a:r>
            <a:endParaRPr lang="cs-CZ" sz="2400" b="1" dirty="0"/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lze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vyrobit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přímou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halogenací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dusného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Fluorid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nitrosylu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(NOF) 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fluorační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nitrační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činidlo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Chlorid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nitrosylu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NOCl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žlutý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je to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elektrofil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oxidační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činidlo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Tildenovo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činidlo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rozkladu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lučavky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královské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43DB95-4731-46E3-BC6E-0AF593CCB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293236"/>
            <a:ext cx="6172200" cy="8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678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metr&#10;&#10;Popis byl vytvořen automaticky">
            <a:extLst>
              <a:ext uri="{FF2B5EF4-FFF2-40B4-BE49-F238E27FC236}">
                <a16:creationId xmlns:a16="http://schemas.microsoft.com/office/drawing/2014/main" id="{3F68907A-64C4-4331-943E-4F3430334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81000"/>
            <a:ext cx="1752335" cy="914400"/>
          </a:xfrm>
          <a:prstGeom prst="rect">
            <a:avLst/>
          </a:prstGeom>
        </p:spPr>
      </p:pic>
      <p:pic>
        <p:nvPicPr>
          <p:cNvPr id="8" name="Obrázek 7" descr="Obsah obrázku metr&#10;&#10;Popis byl vytvořen automaticky">
            <a:extLst>
              <a:ext uri="{FF2B5EF4-FFF2-40B4-BE49-F238E27FC236}">
                <a16:creationId xmlns:a16="http://schemas.microsoft.com/office/drawing/2014/main" id="{8E2F9A2C-99A2-4BF8-AEA7-7754B165A0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1447800" cy="76996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B799FA-F2D7-420E-9BD4-C2DEEFDDD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75" y="3310677"/>
            <a:ext cx="6230714" cy="590589"/>
          </a:xfrm>
          <a:prstGeom prst="rect">
            <a:avLst/>
          </a:prstGeom>
        </p:spPr>
      </p:pic>
      <p:pic>
        <p:nvPicPr>
          <p:cNvPr id="16" name="Obrázek 15" descr="Obsah obrázku červená, metr&#10;&#10;Popis byl vytvořen automaticky">
            <a:extLst>
              <a:ext uri="{FF2B5EF4-FFF2-40B4-BE49-F238E27FC236}">
                <a16:creationId xmlns:a16="http://schemas.microsoft.com/office/drawing/2014/main" id="{0D37C836-0B7C-45E3-9CEC-0BA5733A8C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7200"/>
            <a:ext cx="1894443" cy="9906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FDE772BC-BF09-47AC-8728-5233F08602C2}"/>
              </a:ext>
            </a:extLst>
          </p:cNvPr>
          <p:cNvSpPr/>
          <p:nvPr/>
        </p:nvSpPr>
        <p:spPr>
          <a:xfrm>
            <a:off x="152400" y="16002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Chlorid n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itrosyl</a:t>
            </a:r>
            <a:r>
              <a:rPr lang="cs-CZ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oužívá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potravinářském průmyslu 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cs-CZ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stabilizátor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(E919)</a:t>
            </a:r>
            <a:r>
              <a:rPr lang="cs-CZ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jeho 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použití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není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 EU 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povoleno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EA7D4C2B-4C7D-489C-AC70-6A57F9E2D9A5}"/>
              </a:ext>
            </a:extLst>
          </p:cNvPr>
          <p:cNvSpPr/>
          <p:nvPr/>
        </p:nvSpPr>
        <p:spPr>
          <a:xfrm>
            <a:off x="190500" y="5692914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Bromid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nitrosylu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NOBr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červený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oxidační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činidlo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Za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pokojové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částečně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disociuje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dusnatý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brom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" name="Obrázek 22" descr="Obsah obrázku stůl&#10;&#10;Popis byl vytvořen automaticky">
            <a:extLst>
              <a:ext uri="{FF2B5EF4-FFF2-40B4-BE49-F238E27FC236}">
                <a16:creationId xmlns:a16="http://schemas.microsoft.com/office/drawing/2014/main" id="{B720AF53-59A7-4422-80B8-5E0C06EDB8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689633"/>
            <a:ext cx="5257800" cy="679133"/>
          </a:xfrm>
          <a:prstGeom prst="rect">
            <a:avLst/>
          </a:prstGeom>
        </p:spPr>
      </p:pic>
      <p:sp>
        <p:nvSpPr>
          <p:cNvPr id="24" name="Obdélník 23">
            <a:extLst>
              <a:ext uri="{FF2B5EF4-FFF2-40B4-BE49-F238E27FC236}">
                <a16:creationId xmlns:a16="http://schemas.microsoft.com/office/drawing/2014/main" id="{07B4CA1F-4C69-4716-B694-5468A3CC7653}"/>
              </a:ext>
            </a:extLst>
          </p:cNvPr>
          <p:cNvSpPr/>
          <p:nvPr/>
        </p:nvSpPr>
        <p:spPr>
          <a:xfrm>
            <a:off x="190500" y="2754165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NOCl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 azidem sodným vzniká velmi nestabilní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azid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nitrosylu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712C2EB9-3211-4157-8AFC-FC19B4613A38}"/>
              </a:ext>
            </a:extLst>
          </p:cNvPr>
          <p:cNvSpPr/>
          <p:nvPr/>
        </p:nvSpPr>
        <p:spPr>
          <a:xfrm>
            <a:off x="152400" y="4046568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−50 °C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existuje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azid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nitrosylu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 nažloutlá pevná látka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Nad touto teplotou se rozkládá reakcí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0965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1A843F0-5197-46CC-ADCF-4783FD8C5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4876800"/>
            <a:ext cx="2391997" cy="100040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8D909A8-AD30-4BD9-BBE5-E7FE9156B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876800"/>
            <a:ext cx="2318695" cy="10470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2D2B09-1C19-4DB8-957A-48145AFBE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581400"/>
            <a:ext cx="6806214" cy="73025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0A1B314-717C-4B55-9F74-7D88A3333D71}"/>
              </a:ext>
            </a:extLst>
          </p:cNvPr>
          <p:cNvSpPr/>
          <p:nvPr/>
        </p:nvSpPr>
        <p:spPr>
          <a:xfrm>
            <a:off x="228600" y="1110864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Fluorid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nitrylu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F) 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chlorid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nitrylu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oxidační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činidla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B013716-79D0-4663-81AC-25D04B62DCDC}"/>
              </a:ext>
            </a:extLst>
          </p:cNvPr>
          <p:cNvSpPr/>
          <p:nvPr/>
        </p:nvSpPr>
        <p:spPr>
          <a:xfrm>
            <a:off x="304800" y="381000"/>
            <a:ext cx="2603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H</a:t>
            </a:r>
            <a:r>
              <a:rPr lang="en-US" sz="2400" b="1" dirty="0" err="1"/>
              <a:t>alogenidy</a:t>
            </a:r>
            <a:r>
              <a:rPr lang="en-US" sz="2400" b="1" dirty="0"/>
              <a:t> </a:t>
            </a:r>
            <a:r>
              <a:rPr lang="en-US" sz="2400" b="1" dirty="0" err="1"/>
              <a:t>nitrylu</a:t>
            </a:r>
            <a:r>
              <a:rPr lang="en-US" sz="2400" b="1" dirty="0"/>
              <a:t>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3CF3097-B489-461F-A57C-2EF5CB4CEAD0}"/>
              </a:ext>
            </a:extLst>
          </p:cNvPr>
          <p:cNvSpPr txBox="1"/>
          <p:nvPr/>
        </p:nvSpPr>
        <p:spPr>
          <a:xfrm>
            <a:off x="228600" y="2438400"/>
            <a:ext cx="4961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0" strike="noStrike" dirty="0" err="1">
                <a:effectLst/>
              </a:rPr>
              <a:t>Nitrosoniový</a:t>
            </a:r>
            <a:r>
              <a:rPr lang="cs-CZ" sz="2400" b="1" i="0" strike="noStrike" dirty="0">
                <a:effectLst/>
              </a:rPr>
              <a:t> (</a:t>
            </a:r>
            <a:r>
              <a:rPr lang="cs-CZ" sz="2400" b="1" i="0" strike="noStrike" dirty="0" err="1">
                <a:effectLst/>
              </a:rPr>
              <a:t>nitrosylový</a:t>
            </a:r>
            <a:r>
              <a:rPr lang="cs-CZ" sz="2400" b="1" i="0" strike="noStrike" dirty="0">
                <a:effectLst/>
              </a:rPr>
              <a:t>) </a:t>
            </a:r>
            <a:r>
              <a:rPr lang="en-US" sz="2400" b="1" dirty="0" err="1"/>
              <a:t>kation</a:t>
            </a:r>
            <a:r>
              <a:rPr lang="cs-CZ" sz="2400" b="1" dirty="0"/>
              <a:t> NO</a:t>
            </a:r>
            <a:r>
              <a:rPr lang="cs-CZ" sz="2400" b="1" baseline="30000" dirty="0"/>
              <a:t>+</a:t>
            </a:r>
            <a:endParaRPr lang="en-US" sz="2400" b="1" baseline="30000" dirty="0"/>
          </a:p>
        </p:txBody>
      </p:sp>
      <p:pic>
        <p:nvPicPr>
          <p:cNvPr id="10" name="Obrázek 9" descr="Obsah obrázku metr, světlo&#10;&#10;Popis byl vytvořen automaticky">
            <a:extLst>
              <a:ext uri="{FF2B5EF4-FFF2-40B4-BE49-F238E27FC236}">
                <a16:creationId xmlns:a16="http://schemas.microsoft.com/office/drawing/2014/main" id="{E95B97EC-A63F-438F-A93E-37B9CEEBEC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209800"/>
            <a:ext cx="2057400" cy="65043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FF12ADB-21CA-4D4F-81FC-B68F4D2C41D3}"/>
              </a:ext>
            </a:extLst>
          </p:cNvPr>
          <p:cNvSpPr txBox="1"/>
          <p:nvPr/>
        </p:nvSpPr>
        <p:spPr>
          <a:xfrm>
            <a:off x="5410200" y="6096000"/>
            <a:ext cx="283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Tetrafluoroboritan</a:t>
            </a:r>
            <a:r>
              <a:rPr lang="cs-CZ" b="1" dirty="0"/>
              <a:t> </a:t>
            </a:r>
            <a:r>
              <a:rPr lang="cs-CZ" b="1" dirty="0" err="1"/>
              <a:t>nitrosylu</a:t>
            </a:r>
            <a:endParaRPr lang="en-US" b="1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C5D9D03-243F-4ADF-9499-E894E9F2B221}"/>
              </a:ext>
            </a:extLst>
          </p:cNvPr>
          <p:cNvSpPr/>
          <p:nvPr/>
        </p:nvSpPr>
        <p:spPr>
          <a:xfrm>
            <a:off x="228600" y="6019800"/>
            <a:ext cx="464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Hydrogensíran </a:t>
            </a:r>
            <a:r>
              <a:rPr lang="cs-CZ" b="1" dirty="0" err="1">
                <a:cs typeface="Arial" panose="020B0604020202020204" pitchFamily="34" charset="0"/>
              </a:rPr>
              <a:t>nitrosylu</a:t>
            </a:r>
            <a:r>
              <a:rPr lang="cs-CZ" b="1" dirty="0">
                <a:cs typeface="Arial" panose="020B0604020202020204" pitchFamily="34" charset="0"/>
              </a:rPr>
              <a:t> </a:t>
            </a:r>
            <a:r>
              <a:rPr lang="cs-CZ" dirty="0">
                <a:cs typeface="Arial" panose="020B0604020202020204" pitchFamily="34" charset="0"/>
              </a:rPr>
              <a:t>vzniká při výrobě HNO</a:t>
            </a:r>
            <a:r>
              <a:rPr lang="cs-CZ" baseline="-25000" dirty="0">
                <a:cs typeface="Arial" panose="020B0604020202020204" pitchFamily="34" charset="0"/>
              </a:rPr>
              <a:t>3</a:t>
            </a:r>
            <a:r>
              <a:rPr lang="cs-CZ" dirty="0">
                <a:cs typeface="Arial" panose="020B0604020202020204" pitchFamily="34" charset="0"/>
              </a:rPr>
              <a:t> komorovým způsobem. </a:t>
            </a:r>
            <a:endParaRPr lang="en-US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C29D421-578F-4A1A-B482-CCAE929CF5B6}"/>
              </a:ext>
            </a:extLst>
          </p:cNvPr>
          <p:cNvSpPr txBox="1"/>
          <p:nvPr/>
        </p:nvSpPr>
        <p:spPr>
          <a:xfrm>
            <a:off x="304800" y="3124200"/>
            <a:ext cx="5625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Vzniká např. rozkladem dusitanů v kyselém prostředí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4320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36187" y="381000"/>
            <a:ext cx="883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 normálních podmínek je dusík chemicky inaktivní prvek.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za laboratorní teploty se dusík přímo slučuje pouze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lithiem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za vzniku nitridu lithného 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N,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při zahřátí na teplotu pouhých 100°C reaguje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radiem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za vzniku nitridu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radnatého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Ra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v elektrickém výboji reaguje za laboratorní teploty také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fluorem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za vzniku fluoridu dusitého NF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S ostatními prvky se dusík přímo slučuje až za podstatně vyšších teplot,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borem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tvoří nitrid boritý BN při teplotě přes 900 °C,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křemíkem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se slučuje na nitrid křemičitý Si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až při teplotě 1500°C.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228601" y="4267200"/>
            <a:ext cx="8746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Díky své malé reaktivitě se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vyskytuje převážně volný ve vzduchu, kde tvoří 78 objemových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2620754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BBEE5-04FB-4B2D-9F62-CBADD30E2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37" y="329513"/>
            <a:ext cx="3473072" cy="462324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N</a:t>
            </a:r>
            <a:r>
              <a:rPr lang="cs-CZ" sz="2800" b="1" dirty="0" err="1"/>
              <a:t>itrosonium</a:t>
            </a:r>
            <a:r>
              <a:rPr lang="cs-CZ" sz="2800" b="1" dirty="0"/>
              <a:t> a n</a:t>
            </a:r>
            <a:r>
              <a:rPr lang="en-US" sz="2800" b="1" dirty="0" err="1"/>
              <a:t>itrosyl</a:t>
            </a:r>
            <a:endParaRPr lang="cs-CZ" sz="2800" b="1" dirty="0"/>
          </a:p>
        </p:txBody>
      </p:sp>
      <p:pic>
        <p:nvPicPr>
          <p:cNvPr id="11266" name="Picture 2" descr="Nitroprussiate de sodium — Wikipédia">
            <a:extLst>
              <a:ext uri="{FF2B5EF4-FFF2-40B4-BE49-F238E27FC236}">
                <a16:creationId xmlns:a16="http://schemas.microsoft.com/office/drawing/2014/main" id="{D175B454-3F74-443B-AE6B-D8D013C31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54" y="1633293"/>
            <a:ext cx="2895600" cy="203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itrosyl Cation - Chemistry LibreTexts">
            <a:extLst>
              <a:ext uri="{FF2B5EF4-FFF2-40B4-BE49-F238E27FC236}">
                <a16:creationId xmlns:a16="http://schemas.microsoft.com/office/drawing/2014/main" id="{E8B534C6-0C3A-4A6A-BC07-2BDFDAA1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0" y="1295843"/>
            <a:ext cx="5924550" cy="88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107936-AFCF-43D8-B76D-6EED1D566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37" y="5562157"/>
            <a:ext cx="1390333" cy="53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Nitrosyl fluoride - WikiMili, The Free Encyclopedia">
            <a:extLst>
              <a:ext uri="{FF2B5EF4-FFF2-40B4-BE49-F238E27FC236}">
                <a16:creationId xmlns:a16="http://schemas.microsoft.com/office/drawing/2014/main" id="{CFF9033E-26E8-497F-8518-DBE6C55B5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451" y="505884"/>
            <a:ext cx="1887020" cy="103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A85F4F-9BDC-4CFE-97DD-A7F28A9AD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180" y="3571467"/>
            <a:ext cx="1305249" cy="535620"/>
          </a:xfrm>
          <a:prstGeom prst="rect">
            <a:avLst/>
          </a:prstGeom>
        </p:spPr>
      </p:pic>
      <p:sp>
        <p:nvSpPr>
          <p:cNvPr id="8" name="Šipka: dolů 7">
            <a:extLst>
              <a:ext uri="{FF2B5EF4-FFF2-40B4-BE49-F238E27FC236}">
                <a16:creationId xmlns:a16="http://schemas.microsoft.com/office/drawing/2014/main" id="{B4046C25-8B10-4BE1-AA5E-BCF2F7B00363}"/>
              </a:ext>
            </a:extLst>
          </p:cNvPr>
          <p:cNvSpPr/>
          <p:nvPr/>
        </p:nvSpPr>
        <p:spPr>
          <a:xfrm>
            <a:off x="777750" y="4492701"/>
            <a:ext cx="45719" cy="8040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A87FEDF-99C6-40C3-B676-FA02D356F403}"/>
              </a:ext>
            </a:extLst>
          </p:cNvPr>
          <p:cNvSpPr txBox="1"/>
          <p:nvPr/>
        </p:nvSpPr>
        <p:spPr>
          <a:xfrm>
            <a:off x="1006350" y="4710042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+ e</a:t>
            </a:r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CFD21FBF-DD42-4E32-82AB-E89B90236E3F}"/>
              </a:ext>
            </a:extLst>
          </p:cNvPr>
          <p:cNvSpPr/>
          <p:nvPr/>
        </p:nvSpPr>
        <p:spPr>
          <a:xfrm rot="10800000">
            <a:off x="785456" y="2465975"/>
            <a:ext cx="45719" cy="8040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BD85E6E-4853-426A-9040-E3FFA697E455}"/>
              </a:ext>
            </a:extLst>
          </p:cNvPr>
          <p:cNvSpPr txBox="1"/>
          <p:nvPr/>
        </p:nvSpPr>
        <p:spPr>
          <a:xfrm>
            <a:off x="916046" y="2649971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cs-CZ" dirty="0"/>
              <a:t> 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1CF6115-FC92-465A-A034-F5CB7CD43F16}"/>
              </a:ext>
            </a:extLst>
          </p:cNvPr>
          <p:cNvSpPr txBox="1"/>
          <p:nvPr/>
        </p:nvSpPr>
        <p:spPr>
          <a:xfrm>
            <a:off x="2250609" y="3751561"/>
            <a:ext cx="1543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o</a:t>
            </a:r>
            <a:r>
              <a:rPr lang="en-US" sz="2000" dirty="0" err="1"/>
              <a:t>xid</a:t>
            </a:r>
            <a:r>
              <a:rPr lang="en-US" sz="2000" dirty="0"/>
              <a:t> </a:t>
            </a:r>
            <a:r>
              <a:rPr lang="en-US" sz="2000" dirty="0" err="1"/>
              <a:t>dusnat</a:t>
            </a:r>
            <a:r>
              <a:rPr lang="cs-CZ" sz="2000" dirty="0"/>
              <a:t>ý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28D7ACD-BF49-459D-BFC6-D702167A31B9}"/>
              </a:ext>
            </a:extLst>
          </p:cNvPr>
          <p:cNvSpPr txBox="1"/>
          <p:nvPr/>
        </p:nvSpPr>
        <p:spPr>
          <a:xfrm>
            <a:off x="2346728" y="2159411"/>
            <a:ext cx="3307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nitrosonium</a:t>
            </a:r>
            <a:endParaRPr lang="cs-CZ" b="0" i="0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(</a:t>
            </a:r>
            <a:r>
              <a:rPr lang="cs-CZ" b="0" i="0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nitrosylový</a:t>
            </a:r>
            <a:r>
              <a:rPr lang="cs-CZ" b="0" i="0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kation</a:t>
            </a: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)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F0E3945-12AA-48AF-BF31-CACF185E52A4}"/>
              </a:ext>
            </a:extLst>
          </p:cNvPr>
          <p:cNvSpPr txBox="1"/>
          <p:nvPr/>
        </p:nvSpPr>
        <p:spPr>
          <a:xfrm>
            <a:off x="2205862" y="5722554"/>
            <a:ext cx="26709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nitrosyl</a:t>
            </a:r>
            <a:endParaRPr lang="cs-CZ" b="0" i="0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(</a:t>
            </a:r>
            <a:r>
              <a:rPr lang="cs-CZ" b="0" i="0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nitrosylový</a:t>
            </a:r>
            <a:r>
              <a:rPr lang="cs-CZ" b="0" i="0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anion</a:t>
            </a: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)</a:t>
            </a:r>
            <a:endParaRPr lang="cs-CZ" dirty="0">
              <a:solidFill>
                <a:srgbClr val="002060"/>
              </a:solidFill>
            </a:endParaRPr>
          </a:p>
          <a:p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1CB5382-6A69-48E3-ACB3-D48ED095BA9A}"/>
              </a:ext>
            </a:extLst>
          </p:cNvPr>
          <p:cNvSpPr txBox="1"/>
          <p:nvPr/>
        </p:nvSpPr>
        <p:spPr>
          <a:xfrm>
            <a:off x="6878836" y="3751561"/>
            <a:ext cx="1884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Nitroprusid</a:t>
            </a:r>
            <a:r>
              <a:rPr lang="cs-CZ" dirty="0"/>
              <a:t> sodný </a:t>
            </a: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B133F1E1-FDDB-4197-AB48-260ACC1CD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168" y="4287868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0605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Oxosloučeniny</a:t>
            </a:r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fosforu: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48" y="944366"/>
            <a:ext cx="8821738" cy="452596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xidy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Oxid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fosforitý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(P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spalováním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nedostatku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prudce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vzduš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studené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poskytuje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fosforitou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(P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spalováním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nadbytku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vzduchu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ická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tlení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zelen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fosforeskuj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sublimuje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hygroskopický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sušící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prost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laborato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poskytuje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postupn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echází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P4O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426644"/>
            <a:ext cx="2362200" cy="23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VÃ½sledek obrÃ¡zku pro p4o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858" y="4164653"/>
            <a:ext cx="2591937" cy="261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75F043C-1AF0-433A-A0EE-C226ED4BD96A}"/>
              </a:ext>
            </a:extLst>
          </p:cNvPr>
          <p:cNvSpPr txBox="1"/>
          <p:nvPr/>
        </p:nvSpPr>
        <p:spPr>
          <a:xfrm>
            <a:off x="2112802" y="6033366"/>
            <a:ext cx="1371599" cy="350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xid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fosforitý</a:t>
            </a:r>
            <a:endParaRPr lang="cs-CZ" sz="16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776F061-F8DC-423A-87FA-4F6B3A1062BC}"/>
              </a:ext>
            </a:extLst>
          </p:cNvPr>
          <p:cNvSpPr txBox="1"/>
          <p:nvPr/>
        </p:nvSpPr>
        <p:spPr>
          <a:xfrm>
            <a:off x="7013941" y="6078972"/>
            <a:ext cx="18220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xid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cs-CZ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ečn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6165753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5638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Oxohalogenidy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endParaRPr lang="en-GB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hlorid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fosforylu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POCl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m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eziprodukt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ýz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 PCl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fosforitou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Trichlorid </a:t>
            </a:r>
            <a:r>
              <a:rPr lang="cs-CZ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fosforylu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POCl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produkt oxidace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PCl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POCl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též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fázi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hydrolýzy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chloridu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trichlorid-oxid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dále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hydrolyzuje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0" name="Picture 2" descr="VÃ½sledek obrÃ¡zku pro pocl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90" y="2819400"/>
            <a:ext cx="1456500" cy="153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2EB3F35-EDF9-4FB2-BC82-5F0C1143B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024" y="1030906"/>
            <a:ext cx="1802266" cy="53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047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52400"/>
            <a:ext cx="8915400" cy="655319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Oxokyseliny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endParaRPr lang="cs-CZ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jednosytná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vázán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 soli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fosfornany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pop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ípad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fosforitá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dvojsytná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(2 H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vázány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získá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sobením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fosforitý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krystalická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hygros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kopická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dob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hydrogenfosfore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metafosfore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 HPO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vznikne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íváním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tendenci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polymerovat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(HPO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nejznám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cyklický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tetramer (n = 4)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346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81200"/>
            <a:ext cx="1353312" cy="122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962400"/>
            <a:ext cx="140574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562600"/>
            <a:ext cx="3568700" cy="11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3879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"/>
            <a:ext cx="8763000" cy="6553199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trihydrogenfosfore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orthofosfore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vyrábí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sobením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fosfáty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85 %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sirupovitá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istá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trojsytná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+ 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endParaRPr lang="en-GB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+  HPO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endParaRPr lang="en-GB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+  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endParaRPr lang="cs-CZ" altLang="en-US" sz="2000" baseline="30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800" dirty="0"/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Využívá se také při výrobě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nealkoholických nápojů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(E338; obsahuje ji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např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Coca-Cola) a při výrobě zubních tmelů. Dále je kyselina fosforečná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hlavní složkou odrezovače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známy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 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tšiny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význam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hnojiva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laborato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slouží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např.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složk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pufr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alkalické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dihydrogenfosfore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reagují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hydrogenfosfore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(HPO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reagují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alkalicky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2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47800"/>
            <a:ext cx="2063542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9432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ysiological PH Inside Of Living Cells Is About 7 ...">
            <a:extLst>
              <a:ext uri="{FF2B5EF4-FFF2-40B4-BE49-F238E27FC236}">
                <a16:creationId xmlns:a16="http://schemas.microsoft.com/office/drawing/2014/main" id="{2BEF9164-7314-4E4E-836E-09DD10656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8686800" cy="181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BAB3CC2-17C8-4D74-80A5-D8212943C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5867400" cy="40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72110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>
            <a:extLst>
              <a:ext uri="{FF2B5EF4-FFF2-40B4-BE49-F238E27FC236}">
                <a16:creationId xmlns:a16="http://schemas.microsoft.com/office/drawing/2014/main" id="{03613597-1D89-4E4A-A164-FB4D89E5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4252"/>
            <a:ext cx="7966365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F30761C-0AFA-4AEC-924A-D80DE0A86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020638"/>
            <a:ext cx="5841343" cy="155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1777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83DC5044-AFD4-4991-B13B-8935BF72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09" y="533400"/>
            <a:ext cx="8400182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9069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157877"/>
            <a:ext cx="8763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Výroba kyseliny fosforečné</a:t>
            </a:r>
          </a:p>
          <a:p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Termická kyselina fosforečná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Fosfor je základní surovinou pro výrobu termické kyseliny fosforečné, která se vyrábí spalováním fosforových par s následnou absorpcí ve vodě. 	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4HPO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HPO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Termická kyselina je velice čistá a nemusí se provádět její rafinace.</a:t>
            </a:r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Extrakční kyselina fosforečná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Výroba kyseliny fosforečné se častěji provádí rozkladem apatitu kyselinou sírovou, vzniká kyselina fosforečná a dihydrát síranu vápenatého, rozklad při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dihydrátovém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postupu se provádí při teplotě 70-80°C:</a:t>
            </a:r>
          </a:p>
          <a:p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Ca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 + 5H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+ 10H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+ 5CaSO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·2H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HF</a:t>
            </a:r>
          </a:p>
          <a:p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Rafinace vysrážením As přídavkem roztoku sulfidu sodného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S, vzniklý 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separuje filtrací. Další možností rafinace kyseliny fosforečné je extrakce do vyšších alkoholů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(amylalkohol, izopropylalkohol, butanol)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znečišťující ionty kovů zůstávají ve vodném roztoku, organické rozpouštědlo se poté oddestiluje.</a:t>
            </a:r>
          </a:p>
        </p:txBody>
      </p:sp>
    </p:spTree>
    <p:extLst>
      <p:ext uri="{BB962C8B-B14F-4D97-AF65-F5344CB8AC3E}">
        <p14:creationId xmlns:p14="http://schemas.microsoft.com/office/powerpoint/2010/main" val="6951150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28599" y="658743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 formě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hydroxyapatitu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(OH) se fosfor vyskytuje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v kostech a zubech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obratlovců. </a:t>
            </a:r>
          </a:p>
        </p:txBody>
      </p:sp>
      <p:pic>
        <p:nvPicPr>
          <p:cNvPr id="161794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438400"/>
            <a:ext cx="477178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6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15241"/>
            <a:ext cx="3733800" cy="277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8" name="Picture 6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37750"/>
            <a:ext cx="2514600" cy="236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3854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10285</TotalTime>
  <Words>13325</Words>
  <Application>Microsoft Office PowerPoint</Application>
  <PresentationFormat>Předvádění na obrazovce (4:3)</PresentationFormat>
  <Paragraphs>1141</Paragraphs>
  <Slides>137</Slides>
  <Notes>7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137</vt:i4>
      </vt:variant>
    </vt:vector>
  </HeadingPairs>
  <TitlesOfParts>
    <vt:vector size="143" baseType="lpstr">
      <vt:lpstr>Arial</vt:lpstr>
      <vt:lpstr>Calibri</vt:lpstr>
      <vt:lpstr>Times New Roman</vt:lpstr>
      <vt:lpstr>Wingdings</vt:lpstr>
      <vt:lpstr>Motiv systému Office</vt:lpstr>
      <vt:lpstr>CorelPhotoPaint.Image.8</vt:lpstr>
      <vt:lpstr>Pentely</vt:lpstr>
      <vt:lpstr>V. hlavní podskupina</vt:lpstr>
      <vt:lpstr>Prezentace aplikace PowerPoint</vt:lpstr>
      <vt:lpstr>Prezentace aplikace PowerPoint</vt:lpstr>
      <vt:lpstr>Prezentace aplikace PowerPoint</vt:lpstr>
      <vt:lpstr>Prezentace aplikace PowerPoint</vt:lpstr>
      <vt:lpstr>Zvláštní postavení dusíku: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Fosforescence fosforu</vt:lpstr>
      <vt:lpstr>Hoření bílého fosforu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1. Redukce uhlíkem po pražení bismutinitu  2 Bi2S3 + 9 O2 → 2 Bi2O3 + 6 SO2 Pražení sulfidu   Bi2O3 + 3 C → 2 Bi + 3 CO Redukční pochod   2. Tavení bismutinitu se železem Bi2S3 + 3 Fe → 2 Bi + 3 FeS Srážecí pochod   Při těchto pochodech je bismut ještě značně znečištěn příměsemi, které byly v rudě, proto se surový bismut musí ještě rafinovat.  3. Pro získání velmi čistého bismutu lze využít elektrolýzu tavenin jeho sloučenin.   Použití    Nízkotající slitiny: Woodův kov (b.t. cca 70 °C), Lipowitzova slitina (b.t. cca 60 °C), Roseův kov (b.t. 94 °C).    Velmi nízké teploty tání, často i pod teplotou varu vody, se využívá při konstrukci automatických hasicích systémů (tzv. sprinklerů), které jsou montovány do výškových budov a automaticky začnou rozprašovat vodu při náhlém nárůstu teploty v okolí.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Guano</vt:lpstr>
      <vt:lpstr>Prezentace aplikace PowerPoint</vt:lpstr>
      <vt:lpstr>Prezentace aplikace PowerPoint</vt:lpstr>
      <vt:lpstr>Dusičnan amonný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Oxosloučeniny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SCR technologie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Oxohalogenidy dusíku</vt:lpstr>
      <vt:lpstr>Prezentace aplikace PowerPoint</vt:lpstr>
      <vt:lpstr>Prezentace aplikace PowerPoint</vt:lpstr>
      <vt:lpstr>Nitrosonium a nitrosyl</vt:lpstr>
      <vt:lpstr>Oxosloučeniny fosforu: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Transformace kostního minerálu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Eutrofizace vody</vt:lpstr>
      <vt:lpstr>Prezentace aplikace PowerPoint</vt:lpstr>
      <vt:lpstr>Organické sloučeniny fosforu</vt:lpstr>
      <vt:lpstr>Prezentace aplikace PowerPoint</vt:lpstr>
      <vt:lpstr>Prezentace aplikace PowerPoint</vt:lpstr>
      <vt:lpstr>Arseniáza </vt:lpstr>
      <vt:lpstr>Prezentace aplikace PowerPoint</vt:lpstr>
      <vt:lpstr>Hromadná otrava cukrovinkami  v Bradfordu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Organicke sloučeniny arsenu</vt:lpstr>
      <vt:lpstr>Metabolity arsenu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Sirné sloučeniny dusíku</vt:lpstr>
      <vt:lpstr>Prezentace aplikace PowerPoint</vt:lpstr>
      <vt:lpstr>Prezentace aplikace PowerPoint</vt:lpstr>
      <vt:lpstr>Prezentace aplikace PowerPoint</vt:lpstr>
      <vt:lpstr>Sirné sloučeniny fosforu</vt:lpstr>
      <vt:lpstr>Prezentace aplikace PowerPoint</vt:lpstr>
      <vt:lpstr>Prezentace aplikace PowerPoint</vt:lpstr>
      <vt:lpstr>Prezentace aplikace PowerPoint</vt:lpstr>
      <vt:lpstr>Sloučeniny dusíku a fosforu</vt:lpstr>
      <vt:lpstr>Fosfazeny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Lubomir Prokes</dc:creator>
  <cp:lastModifiedBy>Lubomir Prokes</cp:lastModifiedBy>
  <cp:revision>321</cp:revision>
  <dcterms:created xsi:type="dcterms:W3CDTF">2019-02-28T14:01:10Z</dcterms:created>
  <dcterms:modified xsi:type="dcterms:W3CDTF">2022-04-03T22:41:06Z</dcterms:modified>
</cp:coreProperties>
</file>