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4"/>
  </p:notesMasterIdLst>
  <p:sldIdLst>
    <p:sldId id="256" r:id="rId2"/>
    <p:sldId id="363" r:id="rId3"/>
    <p:sldId id="368" r:id="rId4"/>
    <p:sldId id="304" r:id="rId5"/>
    <p:sldId id="753" r:id="rId6"/>
    <p:sldId id="379" r:id="rId7"/>
    <p:sldId id="748" r:id="rId8"/>
    <p:sldId id="747" r:id="rId9"/>
    <p:sldId id="889" r:id="rId10"/>
    <p:sldId id="836" r:id="rId11"/>
    <p:sldId id="917" r:id="rId12"/>
    <p:sldId id="872" r:id="rId13"/>
    <p:sldId id="832" r:id="rId14"/>
    <p:sldId id="834" r:id="rId15"/>
    <p:sldId id="315" r:id="rId16"/>
    <p:sldId id="902" r:id="rId17"/>
    <p:sldId id="546" r:id="rId18"/>
    <p:sldId id="752" r:id="rId19"/>
    <p:sldId id="276" r:id="rId20"/>
    <p:sldId id="905" r:id="rId21"/>
    <p:sldId id="684" r:id="rId22"/>
    <p:sldId id="384" r:id="rId23"/>
    <p:sldId id="373" r:id="rId24"/>
    <p:sldId id="682" r:id="rId25"/>
    <p:sldId id="318" r:id="rId26"/>
    <p:sldId id="442" r:id="rId27"/>
    <p:sldId id="845" r:id="rId28"/>
    <p:sldId id="847" r:id="rId29"/>
    <p:sldId id="846" r:id="rId30"/>
    <p:sldId id="327" r:id="rId31"/>
    <p:sldId id="342" r:id="rId32"/>
    <p:sldId id="852" r:id="rId33"/>
    <p:sldId id="351" r:id="rId34"/>
    <p:sldId id="336" r:id="rId35"/>
    <p:sldId id="750" r:id="rId36"/>
    <p:sldId id="754" r:id="rId37"/>
    <p:sldId id="340" r:id="rId38"/>
    <p:sldId id="341" r:id="rId39"/>
    <p:sldId id="662" r:id="rId40"/>
    <p:sldId id="765" r:id="rId41"/>
    <p:sldId id="903" r:id="rId42"/>
    <p:sldId id="320" r:id="rId43"/>
    <p:sldId id="321" r:id="rId44"/>
    <p:sldId id="555" r:id="rId45"/>
    <p:sldId id="766" r:id="rId46"/>
    <p:sldId id="339" r:id="rId47"/>
    <p:sldId id="266" r:id="rId48"/>
    <p:sldId id="269" r:id="rId49"/>
    <p:sldId id="271" r:id="rId50"/>
    <p:sldId id="904" r:id="rId51"/>
    <p:sldId id="322" r:id="rId52"/>
    <p:sldId id="851" r:id="rId53"/>
    <p:sldId id="900" r:id="rId54"/>
    <p:sldId id="853" r:id="rId55"/>
    <p:sldId id="338" r:id="rId56"/>
    <p:sldId id="345" r:id="rId57"/>
    <p:sldId id="755" r:id="rId58"/>
    <p:sldId id="600" r:id="rId59"/>
    <p:sldId id="267" r:id="rId60"/>
    <p:sldId id="284" r:id="rId61"/>
    <p:sldId id="606" r:id="rId62"/>
    <p:sldId id="314" r:id="rId63"/>
    <p:sldId id="898" r:id="rId64"/>
    <p:sldId id="899" r:id="rId65"/>
    <p:sldId id="901" r:id="rId66"/>
    <p:sldId id="317" r:id="rId67"/>
    <p:sldId id="278" r:id="rId68"/>
    <p:sldId id="281" r:id="rId69"/>
    <p:sldId id="283" r:id="rId70"/>
    <p:sldId id="761" r:id="rId71"/>
    <p:sldId id="763" r:id="rId72"/>
    <p:sldId id="760" r:id="rId73"/>
    <p:sldId id="762" r:id="rId74"/>
    <p:sldId id="854" r:id="rId75"/>
    <p:sldId id="855" r:id="rId76"/>
    <p:sldId id="335" r:id="rId77"/>
    <p:sldId id="316" r:id="rId78"/>
    <p:sldId id="324" r:id="rId79"/>
    <p:sldId id="325" r:id="rId80"/>
    <p:sldId id="849" r:id="rId81"/>
    <p:sldId id="841" r:id="rId82"/>
    <p:sldId id="837" r:id="rId83"/>
    <p:sldId id="838" r:id="rId84"/>
    <p:sldId id="387" r:id="rId85"/>
    <p:sldId id="398" r:id="rId86"/>
    <p:sldId id="423" r:id="rId87"/>
    <p:sldId id="685" r:id="rId88"/>
    <p:sldId id="396" r:id="rId89"/>
    <p:sldId id="390" r:id="rId90"/>
    <p:sldId id="273" r:id="rId91"/>
    <p:sldId id="270" r:id="rId92"/>
    <p:sldId id="911" r:id="rId93"/>
    <p:sldId id="394" r:id="rId94"/>
    <p:sldId id="909" r:id="rId95"/>
    <p:sldId id="907" r:id="rId96"/>
    <p:sldId id="258" r:id="rId97"/>
    <p:sldId id="259" r:id="rId98"/>
    <p:sldId id="260" r:id="rId99"/>
    <p:sldId id="262" r:id="rId100"/>
    <p:sldId id="912" r:id="rId101"/>
    <p:sldId id="400" r:id="rId102"/>
    <p:sldId id="404" r:id="rId103"/>
    <p:sldId id="425" r:id="rId104"/>
    <p:sldId id="424" r:id="rId105"/>
    <p:sldId id="915" r:id="rId106"/>
    <p:sldId id="731" r:id="rId107"/>
    <p:sldId id="454" r:id="rId108"/>
    <p:sldId id="914" r:id="rId109"/>
    <p:sldId id="826" r:id="rId110"/>
    <p:sldId id="863" r:id="rId111"/>
    <p:sldId id="857" r:id="rId112"/>
    <p:sldId id="862" r:id="rId113"/>
    <p:sldId id="744" r:id="rId114"/>
    <p:sldId id="882" r:id="rId115"/>
    <p:sldId id="743" r:id="rId116"/>
    <p:sldId id="452" r:id="rId117"/>
    <p:sldId id="822" r:id="rId118"/>
    <p:sldId id="864" r:id="rId119"/>
    <p:sldId id="860" r:id="rId120"/>
    <p:sldId id="866" r:id="rId121"/>
    <p:sldId id="874" r:id="rId122"/>
    <p:sldId id="867" r:id="rId123"/>
    <p:sldId id="407" r:id="rId124"/>
    <p:sldId id="268" r:id="rId125"/>
    <p:sldId id="257" r:id="rId126"/>
    <p:sldId id="263" r:id="rId127"/>
    <p:sldId id="264" r:id="rId128"/>
    <p:sldId id="471" r:id="rId129"/>
    <p:sldId id="865" r:id="rId130"/>
    <p:sldId id="409" r:id="rId131"/>
    <p:sldId id="756" r:id="rId132"/>
    <p:sldId id="312" r:id="rId133"/>
    <p:sldId id="757" r:id="rId134"/>
    <p:sldId id="896" r:id="rId135"/>
    <p:sldId id="897" r:id="rId136"/>
    <p:sldId id="411" r:id="rId137"/>
    <p:sldId id="437" r:id="rId138"/>
    <p:sldId id="895" r:id="rId139"/>
    <p:sldId id="749" r:id="rId140"/>
    <p:sldId id="413" r:id="rId141"/>
    <p:sldId id="868" r:id="rId142"/>
    <p:sldId id="894" r:id="rId143"/>
    <p:sldId id="429" r:id="rId144"/>
    <p:sldId id="282" r:id="rId145"/>
    <p:sldId id="885" r:id="rId146"/>
    <p:sldId id="842" r:id="rId147"/>
    <p:sldId id="415" r:id="rId148"/>
    <p:sldId id="821" r:id="rId149"/>
    <p:sldId id="428" r:id="rId150"/>
    <p:sldId id="734" r:id="rId151"/>
    <p:sldId id="871" r:id="rId152"/>
    <p:sldId id="745" r:id="rId153"/>
    <p:sldId id="735" r:id="rId154"/>
    <p:sldId id="736" r:id="rId155"/>
    <p:sldId id="823" r:id="rId156"/>
    <p:sldId id="742" r:id="rId157"/>
    <p:sldId id="876" r:id="rId158"/>
    <p:sldId id="741" r:id="rId159"/>
    <p:sldId id="890" r:id="rId160"/>
    <p:sldId id="891" r:id="rId161"/>
    <p:sldId id="879" r:id="rId162"/>
    <p:sldId id="883" r:id="rId163"/>
    <p:sldId id="884" r:id="rId164"/>
    <p:sldId id="289" r:id="rId165"/>
    <p:sldId id="406" r:id="rId166"/>
    <p:sldId id="918" r:id="rId167"/>
    <p:sldId id="326" r:id="rId168"/>
    <p:sldId id="313" r:id="rId169"/>
    <p:sldId id="301" r:id="rId170"/>
    <p:sldId id="302" r:id="rId171"/>
    <p:sldId id="303" r:id="rId172"/>
    <p:sldId id="955" r:id="rId17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4A4"/>
    <a:srgbClr val="9B6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yl Středně sytá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67" d="100"/>
          <a:sy n="67" d="100"/>
        </p:scale>
        <p:origin x="1208" y="44"/>
      </p:cViewPr>
      <p:guideLst>
        <p:guide orient="horz" pos="2160"/>
        <p:guide pos="2880"/>
      </p:guideLst>
    </p:cSldViewPr>
  </p:slideViewPr>
  <p:notesTextViewPr>
    <p:cViewPr>
      <p:scale>
        <a:sx n="1" d="1"/>
        <a:sy n="1" d="1"/>
      </p:scale>
      <p:origin x="0" y="0"/>
    </p:cViewPr>
  </p:notesTextViewPr>
  <p:sorterViewPr>
    <p:cViewPr>
      <p:scale>
        <a:sx n="100" d="100"/>
        <a:sy n="100" d="100"/>
      </p:scale>
      <p:origin x="0" y="2543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78D7B8-C465-423D-BCD2-6E5050787DEE}" type="datetimeFigureOut">
              <a:rPr lang="cs-CZ" smtClean="0"/>
              <a:t>14.02.2022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CED142-9672-4486-8588-F58AA3A83306}" type="slidenum">
              <a:rPr lang="cs-CZ" smtClean="0"/>
              <a:t>‹#›</a:t>
            </a:fld>
            <a:endParaRPr lang="cs-CZ"/>
          </a:p>
        </p:txBody>
      </p:sp>
    </p:spTree>
    <p:extLst>
      <p:ext uri="{BB962C8B-B14F-4D97-AF65-F5344CB8AC3E}">
        <p14:creationId xmlns:p14="http://schemas.microsoft.com/office/powerpoint/2010/main" val="265630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0CED142-9672-4486-8588-F58AA3A83306}" type="slidenum">
              <a:rPr lang="cs-CZ" smtClean="0"/>
              <a:t>6</a:t>
            </a:fld>
            <a:endParaRPr lang="cs-CZ"/>
          </a:p>
        </p:txBody>
      </p:sp>
    </p:spTree>
    <p:extLst>
      <p:ext uri="{BB962C8B-B14F-4D97-AF65-F5344CB8AC3E}">
        <p14:creationId xmlns:p14="http://schemas.microsoft.com/office/powerpoint/2010/main" val="213597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buFont typeface="Times New Roman" pitchFamily="18" charset="0"/>
              <a:buNone/>
            </a:pPr>
            <a:fld id="{FA327631-8E34-4060-98AB-B7A152473416}" type="slidenum">
              <a:rPr lang="cs-CZ" altLang="cs-CZ">
                <a:solidFill>
                  <a:srgbClr val="000000"/>
                </a:solidFill>
                <a:latin typeface="Times New Roman" pitchFamily="18" charset="0"/>
              </a:rPr>
              <a:pPr eaLnBrk="1">
                <a:buFont typeface="Times New Roman" pitchFamily="18" charset="0"/>
                <a:buNone/>
              </a:pPr>
              <a:t>39</a:t>
            </a:fld>
            <a:endParaRPr lang="cs-CZ" altLang="cs-CZ">
              <a:solidFill>
                <a:srgbClr val="000000"/>
              </a:solidFill>
              <a:latin typeface="Times New Roman" pitchFamily="18" charset="0"/>
            </a:endParaRPr>
          </a:p>
        </p:txBody>
      </p:sp>
      <p:sp>
        <p:nvSpPr>
          <p:cNvPr id="3789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p:cNvSpPr txBox="1">
            <a:spLocks noGrp="1" noChangeArrowheads="1"/>
          </p:cNvSpPr>
          <p:nvPr>
            <p:ph type="body" idx="1"/>
          </p:nvPr>
        </p:nvSpPr>
        <p:spPr>
          <a:xfrm>
            <a:off x="685512" y="4343231"/>
            <a:ext cx="5486976" cy="4037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itchFamily="18" charset="0"/>
            </a:endParaRPr>
          </a:p>
        </p:txBody>
      </p:sp>
    </p:spTree>
    <p:extLst>
      <p:ext uri="{BB962C8B-B14F-4D97-AF65-F5344CB8AC3E}">
        <p14:creationId xmlns:p14="http://schemas.microsoft.com/office/powerpoint/2010/main" val="123859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CC4AD90-DAE8-41E6-9814-3CEC7A998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4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4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4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4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9pPr>
          </a:lstStyle>
          <a:p>
            <a:fld id="{15FB8C42-A7AB-40BB-9F30-44A1A4A9AC5A}" type="slidenum">
              <a:rPr lang="en-US" altLang="en-US" sz="1200">
                <a:latin typeface="Arial" panose="020B0604020202020204" pitchFamily="34" charset="0"/>
              </a:rPr>
              <a:pPr/>
              <a:t>75</a:t>
            </a:fld>
            <a:endParaRPr lang="en-US" altLang="en-US" sz="1200">
              <a:latin typeface="Arial" panose="020B0604020202020204" pitchFamily="34" charset="0"/>
            </a:endParaRPr>
          </a:p>
        </p:txBody>
      </p:sp>
      <p:sp>
        <p:nvSpPr>
          <p:cNvPr id="108547" name="Rectangle 2">
            <a:extLst>
              <a:ext uri="{FF2B5EF4-FFF2-40B4-BE49-F238E27FC236}">
                <a16:creationId xmlns:a16="http://schemas.microsoft.com/office/drawing/2014/main" id="{185B2A25-5322-4FAE-8372-B23DFA0C4387}"/>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B462F266-EC44-4537-9DA7-C55D2CB05E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497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9pPr>
          </a:lstStyle>
          <a:p>
            <a:pPr eaLnBrk="1"/>
            <a:fld id="{78E05D35-16BF-408D-8CB5-D72CA087FC2C}" type="slidenum">
              <a:rPr lang="en-GB" altLang="cs-CZ" smtClean="0">
                <a:solidFill>
                  <a:srgbClr val="000000"/>
                </a:solidFill>
                <a:latin typeface="Times New Roman" pitchFamily="18" charset="0"/>
              </a:rPr>
              <a:pPr eaLnBrk="1"/>
              <a:t>148</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11556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03DE78B-0BE8-407D-9CF5-5537E3586C3C}" type="datetimeFigureOut">
              <a:rPr lang="cs-CZ" smtClean="0"/>
              <a:t>14.02.2022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4434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03DE78B-0BE8-407D-9CF5-5537E3586C3C}" type="datetimeFigureOut">
              <a:rPr lang="cs-CZ" smtClean="0"/>
              <a:t>14.02.2022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266198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03DE78B-0BE8-407D-9CF5-5537E3586C3C}" type="datetimeFigureOut">
              <a:rPr lang="cs-CZ" smtClean="0"/>
              <a:t>14.02.2022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588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cs-CZ"/>
              <a:t>Anorganick</a:t>
            </a:r>
            <a:r>
              <a:rPr lang="cs-CZ" altLang="cs-CZ"/>
              <a:t>á chemie pro KATA</a:t>
            </a:r>
            <a:endParaRPr lang="en-US" altLang="cs-CZ"/>
          </a:p>
        </p:txBody>
      </p:sp>
      <p:sp>
        <p:nvSpPr>
          <p:cNvPr id="6" name="Rectangle 3"/>
          <p:cNvSpPr>
            <a:spLocks noGrp="1" noChangeArrowheads="1"/>
          </p:cNvSpPr>
          <p:nvPr>
            <p:ph type="sldNum" sz="quarter" idx="11"/>
          </p:nvPr>
        </p:nvSpPr>
        <p:spPr>
          <a:ln/>
        </p:spPr>
        <p:txBody>
          <a:bodyPr/>
          <a:lstStyle>
            <a:lvl1pPr>
              <a:defRPr/>
            </a:lvl1pPr>
          </a:lstStyle>
          <a:p>
            <a:pPr>
              <a:defRPr/>
            </a:pPr>
            <a:fld id="{39248E80-BD54-466A-9A20-5D76B962379C}" type="slidenum">
              <a:rPr lang="en-US" altLang="cs-CZ"/>
              <a:pPr>
                <a:defRPr/>
              </a:pPr>
              <a:t>‹#›</a:t>
            </a:fld>
            <a:endParaRPr lang="en-US" altLang="cs-CZ"/>
          </a:p>
        </p:txBody>
      </p:sp>
      <p:sp>
        <p:nvSpPr>
          <p:cNvPr id="7" name="Rectangle 16"/>
          <p:cNvSpPr>
            <a:spLocks noGrp="1" noChangeArrowheads="1"/>
          </p:cNvSpPr>
          <p:nvPr>
            <p:ph type="dt" sz="half" idx="12"/>
          </p:nvPr>
        </p:nvSpPr>
        <p:spPr>
          <a:ln/>
        </p:spPr>
        <p:txBody>
          <a:bodyPr/>
          <a:lstStyle>
            <a:lvl1pPr>
              <a:defRPr/>
            </a:lvl1pPr>
          </a:lstStyle>
          <a:p>
            <a:pPr>
              <a:defRPr/>
            </a:pPr>
            <a:r>
              <a:rPr lang="cs-CZ" altLang="cs-CZ"/>
              <a:t>Praha 2007</a:t>
            </a:r>
            <a:endParaRPr lang="en-US" altLang="cs-CZ"/>
          </a:p>
        </p:txBody>
      </p:sp>
    </p:spTree>
    <p:extLst>
      <p:ext uri="{BB962C8B-B14F-4D97-AF65-F5344CB8AC3E}">
        <p14:creationId xmlns:p14="http://schemas.microsoft.com/office/powerpoint/2010/main" val="92356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03DE78B-0BE8-407D-9CF5-5537E3586C3C}" type="datetimeFigureOut">
              <a:rPr lang="cs-CZ" smtClean="0"/>
              <a:t>14.02.2022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383352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03DE78B-0BE8-407D-9CF5-5537E3586C3C}" type="datetimeFigureOut">
              <a:rPr lang="cs-CZ" smtClean="0"/>
              <a:t>14.02.2022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74908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03DE78B-0BE8-407D-9CF5-5537E3586C3C}" type="datetimeFigureOut">
              <a:rPr lang="cs-CZ" smtClean="0"/>
              <a:t>14.02.2022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82717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03DE78B-0BE8-407D-9CF5-5537E3586C3C}" type="datetimeFigureOut">
              <a:rPr lang="cs-CZ" smtClean="0"/>
              <a:t>14.02.2022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42766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03DE78B-0BE8-407D-9CF5-5537E3586C3C}" type="datetimeFigureOut">
              <a:rPr lang="cs-CZ" smtClean="0"/>
              <a:t>14.02.2022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342418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03DE78B-0BE8-407D-9CF5-5537E3586C3C}" type="datetimeFigureOut">
              <a:rPr lang="cs-CZ" smtClean="0"/>
              <a:t>14.02.2022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221476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03DE78B-0BE8-407D-9CF5-5537E3586C3C}" type="datetimeFigureOut">
              <a:rPr lang="cs-CZ" smtClean="0"/>
              <a:t>14.02.2022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420620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03DE78B-0BE8-407D-9CF5-5537E3586C3C}" type="datetimeFigureOut">
              <a:rPr lang="cs-CZ" smtClean="0"/>
              <a:t>14.02.2022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259479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DE78B-0BE8-407D-9CF5-5537E3586C3C}" type="datetimeFigureOut">
              <a:rPr lang="cs-CZ" smtClean="0"/>
              <a:t>14.02.2022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34D97-6156-48A6-A22D-265A8E0CECF8}" type="slidenum">
              <a:rPr lang="cs-CZ" smtClean="0"/>
              <a:t>‹#›</a:t>
            </a:fld>
            <a:endParaRPr lang="cs-CZ"/>
          </a:p>
        </p:txBody>
      </p:sp>
    </p:spTree>
    <p:extLst>
      <p:ext uri="{BB962C8B-B14F-4D97-AF65-F5344CB8AC3E}">
        <p14:creationId xmlns:p14="http://schemas.microsoft.com/office/powerpoint/2010/main" val="2712548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0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gif"/><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11.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hyperlink" Target="http://www.chembio.uoguelph.ca/educmat/atomdata/shield/shield.htm"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svg"/><Relationship Id="rId7" Type="http://schemas.openxmlformats.org/officeDocument/2006/relationships/image" Target="../media/image195.sv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199.emf"/><Relationship Id="rId5" Type="http://schemas.openxmlformats.org/officeDocument/2006/relationships/image" Target="../media/image193.sv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sv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g"/><Relationship Id="rId5" Type="http://schemas.openxmlformats.org/officeDocument/2006/relationships/image" Target="../media/image206.jpg"/><Relationship Id="rId4" Type="http://schemas.openxmlformats.org/officeDocument/2006/relationships/image" Target="../media/image205.png"/></Relationships>
</file>

<file path=ppt/slides/_rels/slide12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image" Target="../media/image210.png"/></Relationships>
</file>

<file path=ppt/slides/_rels/slide12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131.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3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3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39.gi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45.gi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46.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5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59.gi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image" Target="../media/image264.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161.xml.rels><?xml version="1.0" encoding="UTF-8" standalone="yes"?>
<Relationships xmlns="http://schemas.openxmlformats.org/package/2006/relationships"><Relationship Id="rId2" Type="http://schemas.openxmlformats.org/officeDocument/2006/relationships/image" Target="../media/image271.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7.jpg"/><Relationship Id="rId5" Type="http://schemas.openxmlformats.org/officeDocument/2006/relationships/image" Target="../media/image276.jpeg"/><Relationship Id="rId4" Type="http://schemas.openxmlformats.org/officeDocument/2006/relationships/image" Target="../media/image275.jpg"/></Relationships>
</file>

<file path=ppt/slides/_rels/slide164.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79.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8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sv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2.wmf"/><Relationship Id="rId5" Type="http://schemas.openxmlformats.org/officeDocument/2006/relationships/oleObject" Target="../embeddings/oleObject2.bin"/><Relationship Id="rId4" Type="http://schemas.openxmlformats.org/officeDocument/2006/relationships/image" Target="../media/image61.wmf"/></Relationships>
</file>

<file path=ppt/slides/_rels/slide3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webelements.co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gif"/></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slides/_rels/slide83.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865D8470-AAFE-4C83-A21D-DACFA6DA595C}"/>
              </a:ext>
            </a:extLst>
          </p:cNvPr>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Teoretická a</a:t>
            </a:r>
            <a:r>
              <a:rPr lang="en-US" dirty="0"/>
              <a:t>no</a:t>
            </a:r>
            <a:r>
              <a:rPr lang="cs-CZ" dirty="0"/>
              <a:t>r</a:t>
            </a:r>
            <a:r>
              <a:rPr lang="en-US" dirty="0" err="1"/>
              <a:t>ganick</a:t>
            </a:r>
            <a:r>
              <a:rPr lang="cs-CZ" dirty="0"/>
              <a:t>á chemie</a:t>
            </a:r>
          </a:p>
        </p:txBody>
      </p:sp>
      <p:sp>
        <p:nvSpPr>
          <p:cNvPr id="4" name="Podnadpis 2">
            <a:extLst>
              <a:ext uri="{FF2B5EF4-FFF2-40B4-BE49-F238E27FC236}">
                <a16:creationId xmlns:a16="http://schemas.microsoft.com/office/drawing/2014/main" id="{53AD1AFD-D279-42B3-B061-6A04D6E6A470}"/>
              </a:ext>
            </a:extLst>
          </p:cNvPr>
          <p:cNvSpPr>
            <a:spLocks noGrp="1"/>
          </p:cNvSpPr>
          <p:nvPr>
            <p:ph type="subTitle" idx="1"/>
          </p:nvPr>
        </p:nvSpPr>
        <p:spPr>
          <a:xfrm>
            <a:off x="1371600" y="3886200"/>
            <a:ext cx="6400800" cy="1752600"/>
          </a:xfrm>
        </p:spPr>
        <p:txBody>
          <a:bodyPr/>
          <a:lstStyle/>
          <a:p>
            <a:r>
              <a:rPr lang="cs-CZ" dirty="0"/>
              <a:t>1. část</a:t>
            </a:r>
          </a:p>
        </p:txBody>
      </p:sp>
    </p:spTree>
    <p:extLst>
      <p:ext uri="{BB962C8B-B14F-4D97-AF65-F5344CB8AC3E}">
        <p14:creationId xmlns:p14="http://schemas.microsoft.com/office/powerpoint/2010/main" val="409505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3A34F2A-2631-46CC-B0CD-00B61FA41F1E}"/>
              </a:ext>
            </a:extLst>
          </p:cNvPr>
          <p:cNvSpPr txBox="1"/>
          <p:nvPr/>
        </p:nvSpPr>
        <p:spPr>
          <a:xfrm>
            <a:off x="5181600" y="224133"/>
            <a:ext cx="3276600" cy="707886"/>
          </a:xfrm>
          <a:prstGeom prst="rect">
            <a:avLst/>
          </a:prstGeom>
          <a:noFill/>
        </p:spPr>
        <p:txBody>
          <a:bodyPr wrap="square" rtlCol="0">
            <a:spAutoFit/>
          </a:bodyPr>
          <a:lstStyle/>
          <a:p>
            <a:pPr algn="ctr"/>
            <a:r>
              <a:rPr lang="en-US" sz="2000" b="1" dirty="0" err="1"/>
              <a:t>Periodick</a:t>
            </a:r>
            <a:r>
              <a:rPr lang="cs-CZ" sz="2000" b="1" dirty="0"/>
              <a:t>á</a:t>
            </a:r>
            <a:r>
              <a:rPr lang="en-US" sz="2000" b="1" dirty="0"/>
              <a:t> </a:t>
            </a:r>
            <a:r>
              <a:rPr lang="en-US" sz="2000" b="1" dirty="0" err="1"/>
              <a:t>soustava</a:t>
            </a:r>
            <a:r>
              <a:rPr lang="en-US" sz="2000" b="1" dirty="0"/>
              <a:t> </a:t>
            </a:r>
            <a:r>
              <a:rPr lang="en-US" sz="2000" b="1" dirty="0" err="1"/>
              <a:t>prvk</a:t>
            </a:r>
            <a:r>
              <a:rPr lang="cs-CZ" sz="2000" b="1" dirty="0"/>
              <a:t>ů (dlouhá forma)</a:t>
            </a:r>
            <a:endParaRPr lang="en-US" sz="2000" b="1" dirty="0"/>
          </a:p>
        </p:txBody>
      </p:sp>
      <p:pic>
        <p:nvPicPr>
          <p:cNvPr id="11" name="Obrázek 10" descr="Obsah obrázku snímek obrazovky&#10;&#10;Popis byl vytvořen automaticky">
            <a:extLst>
              <a:ext uri="{FF2B5EF4-FFF2-40B4-BE49-F238E27FC236}">
                <a16:creationId xmlns:a16="http://schemas.microsoft.com/office/drawing/2014/main" id="{22563CFC-22E6-4644-8848-036331BB0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201072"/>
            <a:ext cx="8763000" cy="2621759"/>
          </a:xfrm>
          <a:prstGeom prst="rect">
            <a:avLst/>
          </a:prstGeom>
        </p:spPr>
      </p:pic>
      <p:pic>
        <p:nvPicPr>
          <p:cNvPr id="1026" name="Picture 2" descr="INTERNET Database of Periodic Tables | Chemogenesis">
            <a:extLst>
              <a:ext uri="{FF2B5EF4-FFF2-40B4-BE49-F238E27FC236}">
                <a16:creationId xmlns:a16="http://schemas.microsoft.com/office/drawing/2014/main" id="{99578FBD-8EFE-439D-B800-BF6E1A010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21" y="1621800"/>
            <a:ext cx="8493358" cy="207025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descr="Obsah obrázku text, kreslení&#10;&#10;Popis byl vytvořen automaticky">
            <a:extLst>
              <a:ext uri="{FF2B5EF4-FFF2-40B4-BE49-F238E27FC236}">
                <a16:creationId xmlns:a16="http://schemas.microsoft.com/office/drawing/2014/main" id="{F79E3E83-446B-4AE5-980E-7A217BE09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46" y="271322"/>
            <a:ext cx="3903617" cy="2134791"/>
          </a:xfrm>
          <a:prstGeom prst="rect">
            <a:avLst/>
          </a:prstGeom>
        </p:spPr>
      </p:pic>
    </p:spTree>
    <p:extLst>
      <p:ext uri="{BB962C8B-B14F-4D97-AF65-F5344CB8AC3E}">
        <p14:creationId xmlns:p14="http://schemas.microsoft.com/office/powerpoint/2010/main" val="33795069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kupina 10">
            <a:extLst>
              <a:ext uri="{FF2B5EF4-FFF2-40B4-BE49-F238E27FC236}">
                <a16:creationId xmlns:a16="http://schemas.microsoft.com/office/drawing/2014/main" id="{C82A0638-B62A-4B5E-8ED7-5E74E5F26584}"/>
              </a:ext>
            </a:extLst>
          </p:cNvPr>
          <p:cNvGrpSpPr/>
          <p:nvPr/>
        </p:nvGrpSpPr>
        <p:grpSpPr>
          <a:xfrm>
            <a:off x="152400" y="3272939"/>
            <a:ext cx="7022456" cy="3425683"/>
            <a:chOff x="171450" y="3101489"/>
            <a:chExt cx="7022456" cy="3425683"/>
          </a:xfrm>
        </p:grpSpPr>
        <p:pic>
          <p:nvPicPr>
            <p:cNvPr id="3" name="Obrázek 2">
              <a:extLst>
                <a:ext uri="{FF2B5EF4-FFF2-40B4-BE49-F238E27FC236}">
                  <a16:creationId xmlns:a16="http://schemas.microsoft.com/office/drawing/2014/main" id="{A45DDE30-4C6B-4664-85E0-7E87E22DC237}"/>
                </a:ext>
              </a:extLst>
            </p:cNvPr>
            <p:cNvPicPr>
              <a:picLocks noChangeAspect="1"/>
            </p:cNvPicPr>
            <p:nvPr/>
          </p:nvPicPr>
          <p:blipFill>
            <a:blip r:embed="rId2"/>
            <a:stretch>
              <a:fillRect/>
            </a:stretch>
          </p:blipFill>
          <p:spPr>
            <a:xfrm>
              <a:off x="171450" y="3101489"/>
              <a:ext cx="6629400" cy="3425683"/>
            </a:xfrm>
            <a:prstGeom prst="rect">
              <a:avLst/>
            </a:prstGeom>
          </p:spPr>
        </p:pic>
        <p:sp>
          <p:nvSpPr>
            <p:cNvPr id="9" name="TextovéPole 8">
              <a:extLst>
                <a:ext uri="{FF2B5EF4-FFF2-40B4-BE49-F238E27FC236}">
                  <a16:creationId xmlns:a16="http://schemas.microsoft.com/office/drawing/2014/main" id="{CC3C2B49-BC2E-43B2-ADF5-6EE782E9CD9C}"/>
                </a:ext>
              </a:extLst>
            </p:cNvPr>
            <p:cNvSpPr txBox="1"/>
            <p:nvPr/>
          </p:nvSpPr>
          <p:spPr>
            <a:xfrm>
              <a:off x="6800850" y="3505200"/>
              <a:ext cx="393056" cy="2108269"/>
            </a:xfrm>
            <a:prstGeom prst="rect">
              <a:avLst/>
            </a:prstGeom>
            <a:noFill/>
          </p:spPr>
          <p:txBody>
            <a:bodyPr wrap="square" rtlCol="0">
              <a:spAutoFit/>
            </a:bodyPr>
            <a:lstStyle/>
            <a:p>
              <a:endParaRPr lang="cs-CZ" sz="500" b="1" dirty="0">
                <a:solidFill>
                  <a:srgbClr val="FF0000"/>
                </a:solidFill>
              </a:endParaRPr>
            </a:p>
            <a:p>
              <a:r>
                <a:rPr lang="cs-CZ" sz="1600" b="1" dirty="0">
                  <a:solidFill>
                    <a:srgbClr val="FF0000"/>
                  </a:solidFill>
                </a:rPr>
                <a:t> 8</a:t>
              </a:r>
            </a:p>
            <a:p>
              <a:endParaRPr lang="cs-CZ" sz="500" b="1" dirty="0">
                <a:solidFill>
                  <a:srgbClr val="FF0000"/>
                </a:solidFill>
              </a:endParaRPr>
            </a:p>
            <a:p>
              <a:r>
                <a:rPr lang="cs-CZ" sz="1600" b="1" dirty="0">
                  <a:solidFill>
                    <a:srgbClr val="FF0000"/>
                  </a:solidFill>
                </a:rPr>
                <a:t> 8</a:t>
              </a:r>
            </a:p>
            <a:p>
              <a:endParaRPr lang="cs-CZ" sz="500" b="1" dirty="0">
                <a:solidFill>
                  <a:srgbClr val="FF0000"/>
                </a:solidFill>
              </a:endParaRPr>
            </a:p>
            <a:p>
              <a:r>
                <a:rPr lang="cs-CZ" sz="1600" b="1" dirty="0">
                  <a:solidFill>
                    <a:srgbClr val="FF0000"/>
                  </a:solidFill>
                </a:rPr>
                <a:t>18</a:t>
              </a:r>
            </a:p>
            <a:p>
              <a:endParaRPr lang="cs-CZ" sz="500" b="1" dirty="0">
                <a:solidFill>
                  <a:srgbClr val="FF0000"/>
                </a:solidFill>
              </a:endParaRPr>
            </a:p>
            <a:p>
              <a:r>
                <a:rPr lang="cs-CZ" sz="1600" b="1" dirty="0">
                  <a:solidFill>
                    <a:srgbClr val="FF0000"/>
                  </a:solidFill>
                </a:rPr>
                <a:t>18</a:t>
              </a:r>
            </a:p>
            <a:p>
              <a:endParaRPr lang="cs-CZ" sz="500" b="1" dirty="0">
                <a:solidFill>
                  <a:srgbClr val="FF0000"/>
                </a:solidFill>
              </a:endParaRPr>
            </a:p>
            <a:p>
              <a:r>
                <a:rPr lang="cs-CZ" sz="1600" b="1" dirty="0">
                  <a:solidFill>
                    <a:srgbClr val="FF0000"/>
                  </a:solidFill>
                </a:rPr>
                <a:t>32</a:t>
              </a:r>
            </a:p>
            <a:p>
              <a:endParaRPr lang="cs-CZ" sz="500" b="1" dirty="0">
                <a:solidFill>
                  <a:srgbClr val="FF0000"/>
                </a:solidFill>
              </a:endParaRPr>
            </a:p>
            <a:p>
              <a:r>
                <a:rPr lang="cs-CZ" sz="1600" b="1" dirty="0">
                  <a:solidFill>
                    <a:srgbClr val="FF0000"/>
                  </a:solidFill>
                </a:rPr>
                <a:t>32</a:t>
              </a:r>
            </a:p>
          </p:txBody>
        </p:sp>
      </p:grpSp>
      <p:sp>
        <p:nvSpPr>
          <p:cNvPr id="8" name="TextovéPole 7">
            <a:extLst>
              <a:ext uri="{FF2B5EF4-FFF2-40B4-BE49-F238E27FC236}">
                <a16:creationId xmlns:a16="http://schemas.microsoft.com/office/drawing/2014/main" id="{D0D80DB8-83B0-498A-BA04-1F8A43222430}"/>
              </a:ext>
            </a:extLst>
          </p:cNvPr>
          <p:cNvSpPr txBox="1"/>
          <p:nvPr/>
        </p:nvSpPr>
        <p:spPr>
          <a:xfrm flipH="1">
            <a:off x="152400" y="607070"/>
            <a:ext cx="8858250" cy="707886"/>
          </a:xfrm>
          <a:prstGeom prst="rect">
            <a:avLst/>
          </a:prstGeom>
          <a:noFill/>
        </p:spPr>
        <p:txBody>
          <a:bodyPr wrap="square" rtlCol="0">
            <a:spAutoFit/>
          </a:bodyPr>
          <a:lstStyle/>
          <a:p>
            <a:r>
              <a:rPr lang="cs-CZ" sz="2000" dirty="0"/>
              <a:t>Ion X</a:t>
            </a:r>
            <a:r>
              <a:rPr lang="cs-CZ" sz="2000" baseline="30000" dirty="0"/>
              <a:t>3+</a:t>
            </a:r>
            <a:r>
              <a:rPr lang="cs-CZ" sz="2000" dirty="0"/>
              <a:t> obsahuje 55 elektronů. Určete prvek X. Ve kterém bloku periodické tabulky se nachází?</a:t>
            </a:r>
          </a:p>
        </p:txBody>
      </p:sp>
      <p:sp>
        <p:nvSpPr>
          <p:cNvPr id="14" name="TextovéPole 13">
            <a:extLst>
              <a:ext uri="{FF2B5EF4-FFF2-40B4-BE49-F238E27FC236}">
                <a16:creationId xmlns:a16="http://schemas.microsoft.com/office/drawing/2014/main" id="{8467A42B-163B-4F4A-8B7C-429A0E1F9F5E}"/>
              </a:ext>
            </a:extLst>
          </p:cNvPr>
          <p:cNvSpPr txBox="1"/>
          <p:nvPr/>
        </p:nvSpPr>
        <p:spPr>
          <a:xfrm>
            <a:off x="214312" y="1870754"/>
            <a:ext cx="8734425" cy="1200329"/>
          </a:xfrm>
          <a:prstGeom prst="rect">
            <a:avLst/>
          </a:prstGeom>
          <a:noFill/>
        </p:spPr>
        <p:txBody>
          <a:bodyPr wrap="square">
            <a:spAutoFit/>
          </a:bodyPr>
          <a:lstStyle/>
          <a:p>
            <a:r>
              <a:rPr lang="cs-CZ" dirty="0"/>
              <a:t>Ion X</a:t>
            </a:r>
            <a:r>
              <a:rPr lang="cs-CZ" baseline="30000" dirty="0"/>
              <a:t>3+</a:t>
            </a:r>
            <a:r>
              <a:rPr lang="cs-CZ" dirty="0"/>
              <a:t> 					55 elektronů</a:t>
            </a:r>
          </a:p>
          <a:p>
            <a:r>
              <a:rPr lang="cs-CZ" dirty="0"/>
              <a:t>Prvek X 					55 + 3 = 58 elektronů</a:t>
            </a:r>
          </a:p>
          <a:p>
            <a:r>
              <a:rPr lang="cs-CZ" dirty="0"/>
              <a:t>Nejblíže nižší vzácný plyn	54 elektronů (</a:t>
            </a:r>
            <a:r>
              <a:rPr lang="cs-CZ" baseline="-25000" dirty="0"/>
              <a:t>54</a:t>
            </a:r>
            <a:r>
              <a:rPr lang="cs-CZ" dirty="0"/>
              <a:t>Xe, 5. perioda)</a:t>
            </a:r>
          </a:p>
          <a:p>
            <a:r>
              <a:rPr lang="cs-CZ" dirty="0"/>
              <a:t>6. perioda = zahrnuje f-prvky	58 - 54 = 4</a:t>
            </a:r>
          </a:p>
        </p:txBody>
      </p:sp>
      <p:sp>
        <p:nvSpPr>
          <p:cNvPr id="2" name="Ovál 1">
            <a:extLst>
              <a:ext uri="{FF2B5EF4-FFF2-40B4-BE49-F238E27FC236}">
                <a16:creationId xmlns:a16="http://schemas.microsoft.com/office/drawing/2014/main" id="{6149E84C-260E-40D0-9FA6-C3F146BD29DA}"/>
              </a:ext>
            </a:extLst>
          </p:cNvPr>
          <p:cNvSpPr/>
          <p:nvPr/>
        </p:nvSpPr>
        <p:spPr>
          <a:xfrm>
            <a:off x="1600200" y="5972175"/>
            <a:ext cx="438150" cy="42862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0F76DA3-06F1-42B4-AEEB-631A41B51F4B}"/>
              </a:ext>
            </a:extLst>
          </p:cNvPr>
          <p:cNvSpPr txBox="1"/>
          <p:nvPr/>
        </p:nvSpPr>
        <p:spPr>
          <a:xfrm>
            <a:off x="152400" y="159378"/>
            <a:ext cx="925253" cy="400110"/>
          </a:xfrm>
          <a:prstGeom prst="rect">
            <a:avLst/>
          </a:prstGeom>
          <a:noFill/>
        </p:spPr>
        <p:txBody>
          <a:bodyPr wrap="none" rtlCol="0">
            <a:spAutoFit/>
          </a:bodyPr>
          <a:lstStyle/>
          <a:p>
            <a:r>
              <a:rPr lang="cs-CZ" sz="2000" b="1" dirty="0"/>
              <a:t>Příklad</a:t>
            </a:r>
          </a:p>
        </p:txBody>
      </p:sp>
    </p:spTree>
    <p:extLst>
      <p:ext uri="{BB962C8B-B14F-4D97-AF65-F5344CB8AC3E}">
        <p14:creationId xmlns:p14="http://schemas.microsoft.com/office/powerpoint/2010/main" val="15649198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28600" y="331764"/>
            <a:ext cx="8610600" cy="3281261"/>
          </a:xfrm>
        </p:spPr>
        <p:txBody>
          <a:bodyPr>
            <a:noAutofit/>
          </a:bodyPr>
          <a:lstStyle/>
          <a:p>
            <a:pPr>
              <a:buNone/>
            </a:pPr>
            <a:r>
              <a:rPr lang="cs-CZ" altLang="en-US" sz="2800" b="1" dirty="0">
                <a:cs typeface="Arial" panose="020B0604020202020204" pitchFamily="34" charset="0"/>
              </a:rPr>
              <a:t>s – orbitaly </a:t>
            </a:r>
            <a:r>
              <a:rPr lang="cs-CZ" altLang="en-US" sz="2800" dirty="0">
                <a:cs typeface="Arial" panose="020B0604020202020204" pitchFamily="34" charset="0"/>
              </a:rPr>
              <a:t>(</a:t>
            </a:r>
            <a:r>
              <a:rPr lang="cs-CZ" altLang="en-US" sz="2800" i="1" dirty="0">
                <a:cs typeface="Arial" panose="020B0604020202020204" pitchFamily="34" charset="0"/>
              </a:rPr>
              <a:t>l</a:t>
            </a:r>
            <a:r>
              <a:rPr lang="cs-CZ" altLang="en-US" sz="2800" dirty="0">
                <a:cs typeface="Arial" panose="020B0604020202020204" pitchFamily="34" charset="0"/>
              </a:rPr>
              <a:t> = 0)</a:t>
            </a:r>
            <a:r>
              <a:rPr lang="cs-CZ" altLang="en-US" sz="2800" i="1" dirty="0">
                <a:cs typeface="Arial" panose="020B0604020202020204" pitchFamily="34" charset="0"/>
              </a:rPr>
              <a:t> </a:t>
            </a:r>
          </a:p>
          <a:p>
            <a:pPr eaLnBrk="1" hangingPunct="1">
              <a:buFont typeface="Wingdings" pitchFamily="2" charset="2"/>
              <a:buNone/>
            </a:pPr>
            <a:endParaRPr lang="cs-CZ" altLang="en-US" sz="2000" b="1" dirty="0">
              <a:cs typeface="Arial" panose="020B0604020202020204" pitchFamily="34" charset="0"/>
            </a:endParaRPr>
          </a:p>
          <a:p>
            <a:pPr>
              <a:buNone/>
            </a:pPr>
            <a:r>
              <a:rPr lang="cs-CZ" altLang="en-US" sz="2000" i="1" dirty="0">
                <a:cs typeface="Arial" panose="020B0604020202020204" pitchFamily="34" charset="0"/>
              </a:rPr>
              <a:t>m</a:t>
            </a:r>
            <a:r>
              <a:rPr lang="cs-CZ" altLang="en-US" sz="2000" i="1" baseline="-25000" dirty="0">
                <a:cs typeface="Arial" panose="020B0604020202020204" pitchFamily="34" charset="0"/>
              </a:rPr>
              <a:t>l</a:t>
            </a:r>
            <a:r>
              <a:rPr lang="cs-CZ" altLang="en-US" sz="2000" dirty="0">
                <a:cs typeface="Arial" panose="020B0604020202020204" pitchFamily="34" charset="0"/>
              </a:rPr>
              <a:t> = 0</a:t>
            </a:r>
          </a:p>
          <a:p>
            <a:pPr>
              <a:buNone/>
            </a:pPr>
            <a:endParaRPr lang="cs-CZ" altLang="en-US" sz="2000" b="1"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kulovitý tvar</a:t>
            </a:r>
          </a:p>
          <a:p>
            <a:pPr eaLnBrk="1" hangingPunct="1">
              <a:buFont typeface="Wingdings" pitchFamily="2" charset="2"/>
              <a:buNone/>
            </a:pPr>
            <a:r>
              <a:rPr lang="cs-CZ" altLang="en-US" sz="2000" dirty="0">
                <a:cs typeface="Arial" panose="020B0604020202020204" pitchFamily="34" charset="0"/>
              </a:rPr>
              <a:t>				1</a:t>
            </a:r>
            <a:r>
              <a:rPr lang="cs-CZ" altLang="en-US" sz="2000" i="1" dirty="0">
                <a:cs typeface="Arial" panose="020B0604020202020204" pitchFamily="34" charset="0"/>
              </a:rPr>
              <a:t>s</a:t>
            </a:r>
            <a:r>
              <a:rPr lang="cs-CZ" altLang="en-US" sz="2000" dirty="0">
                <a:cs typeface="Arial" panose="020B0604020202020204" pitchFamily="34" charset="0"/>
              </a:rPr>
              <a:t>  -  bez nodálních ploch</a:t>
            </a:r>
          </a:p>
          <a:p>
            <a:pPr eaLnBrk="1" hangingPunct="1">
              <a:buFont typeface="Wingdings" pitchFamily="2" charset="2"/>
              <a:buNone/>
            </a:pPr>
            <a:r>
              <a:rPr lang="cs-CZ" altLang="en-US" sz="2000" dirty="0">
                <a:cs typeface="Arial" panose="020B0604020202020204" pitchFamily="34" charset="0"/>
              </a:rPr>
              <a:t>				2</a:t>
            </a:r>
            <a:r>
              <a:rPr lang="cs-CZ" altLang="en-US" sz="2000" i="1" dirty="0">
                <a:cs typeface="Arial" panose="020B0604020202020204" pitchFamily="34" charset="0"/>
              </a:rPr>
              <a:t>s  -  </a:t>
            </a:r>
            <a:r>
              <a:rPr lang="cs-CZ" altLang="en-US" sz="2000" dirty="0">
                <a:cs typeface="Arial" panose="020B0604020202020204" pitchFamily="34" charset="0"/>
              </a:rPr>
              <a:t>1 nodální plocha</a:t>
            </a:r>
          </a:p>
          <a:p>
            <a:pPr eaLnBrk="1" hangingPunct="1">
              <a:buFont typeface="Wingdings" pitchFamily="2" charset="2"/>
              <a:buNone/>
            </a:pPr>
            <a:r>
              <a:rPr lang="cs-CZ" altLang="en-US" sz="2000" dirty="0">
                <a:cs typeface="Arial" panose="020B0604020202020204" pitchFamily="34" charset="0"/>
              </a:rPr>
              <a:t>				3</a:t>
            </a:r>
            <a:r>
              <a:rPr lang="cs-CZ" altLang="en-US" sz="2000" i="1" dirty="0">
                <a:cs typeface="Arial" panose="020B0604020202020204" pitchFamily="34" charset="0"/>
              </a:rPr>
              <a:t>s</a:t>
            </a:r>
            <a:r>
              <a:rPr lang="cs-CZ" altLang="en-US" sz="2000" dirty="0">
                <a:cs typeface="Arial" panose="020B0604020202020204" pitchFamily="34" charset="0"/>
              </a:rPr>
              <a:t>  -  2 nodální plochy</a:t>
            </a:r>
          </a:p>
          <a:p>
            <a:pPr eaLnBrk="1" hangingPunct="1">
              <a:buFont typeface="Wingdings" pitchFamily="2" charset="2"/>
              <a:buNone/>
            </a:pPr>
            <a:r>
              <a:rPr lang="cs-CZ" altLang="en-US" sz="2000" dirty="0">
                <a:cs typeface="Arial" panose="020B0604020202020204" pitchFamily="34" charset="0"/>
              </a:rPr>
              <a:t>plocha ohraničuje objem zahrnující 90%  pravděpodobnosti výskytu elektronu</a:t>
            </a:r>
          </a:p>
          <a:p>
            <a:pPr eaLnBrk="1" hangingPunct="1"/>
            <a:endParaRPr lang="cs-CZ" altLang="en-US" sz="2000" dirty="0">
              <a:cs typeface="Arial" panose="020B0604020202020204" pitchFamily="34" charset="0"/>
            </a:endParaRPr>
          </a:p>
        </p:txBody>
      </p:sp>
      <p:grpSp>
        <p:nvGrpSpPr>
          <p:cNvPr id="120836" name="Group 4"/>
          <p:cNvGrpSpPr>
            <a:grpSpLocks/>
          </p:cNvGrpSpPr>
          <p:nvPr/>
        </p:nvGrpSpPr>
        <p:grpSpPr bwMode="auto">
          <a:xfrm>
            <a:off x="6172200" y="210989"/>
            <a:ext cx="2387356" cy="2495550"/>
            <a:chOff x="1968" y="624"/>
            <a:chExt cx="1749" cy="1968"/>
          </a:xfrm>
        </p:grpSpPr>
        <p:pic>
          <p:nvPicPr>
            <p:cNvPr id="4101" name="Picture 5" descr="fig011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624"/>
              <a:ext cx="1749"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6"/>
            <p:cNvSpPr txBox="1">
              <a:spLocks noChangeArrowheads="1"/>
            </p:cNvSpPr>
            <p:nvPr/>
          </p:nvSpPr>
          <p:spPr bwMode="auto">
            <a:xfrm>
              <a:off x="1980" y="641"/>
              <a:ext cx="232" cy="211"/>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0" rIns="36000" bIns="36000">
              <a:spAutoFit/>
            </a:bodyPr>
            <a:lstStyle/>
            <a:p>
              <a:pPr algn="ctr" eaLnBrk="0" hangingPunct="0">
                <a:lnSpc>
                  <a:spcPct val="70000"/>
                </a:lnSpc>
                <a:spcBef>
                  <a:spcPct val="50000"/>
                </a:spcBef>
                <a:buClrTx/>
                <a:buSzTx/>
                <a:buFontTx/>
                <a:buNone/>
                <a:defRPr/>
              </a:pPr>
              <a:r>
                <a:rPr lang="cs-CZ" altLang="en-US" sz="2800" b="1" baseline="0">
                  <a:solidFill>
                    <a:srgbClr val="FF3300"/>
                  </a:solidFill>
                  <a:effectLst>
                    <a:outerShdw blurRad="38100" dist="38100" dir="2700000" algn="tl">
                      <a:srgbClr val="000000"/>
                    </a:outerShdw>
                  </a:effectLst>
                  <a:latin typeface="Arial" charset="0"/>
                </a:rPr>
                <a:t>s</a:t>
              </a:r>
              <a:endParaRPr lang="cs-CZ" altLang="en-US" sz="2800" b="1" i="1" baseline="-25000">
                <a:solidFill>
                  <a:srgbClr val="FF3300"/>
                </a:solidFill>
                <a:effectLst>
                  <a:outerShdw blurRad="38100" dist="38100" dir="2700000" algn="tl">
                    <a:srgbClr val="000000"/>
                  </a:outerShdw>
                </a:effectLst>
                <a:latin typeface="Arial" charset="0"/>
              </a:endParaRPr>
            </a:p>
          </p:txBody>
        </p:sp>
      </p:grpSp>
      <p:pic>
        <p:nvPicPr>
          <p:cNvPr id="3" name="Obrázek 2" descr="Obsah obrázku mapa&#10;&#10;Popis byl vytvořen automaticky">
            <a:extLst>
              <a:ext uri="{FF2B5EF4-FFF2-40B4-BE49-F238E27FC236}">
                <a16:creationId xmlns:a16="http://schemas.microsoft.com/office/drawing/2014/main" id="{7B96AB48-EE1F-48F6-A9BA-97124DA90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3733800"/>
            <a:ext cx="3981450" cy="2876550"/>
          </a:xfrm>
          <a:prstGeom prst="rect">
            <a:avLst/>
          </a:prstGeom>
        </p:spPr>
      </p:pic>
      <p:pic>
        <p:nvPicPr>
          <p:cNvPr id="7" name="Picture 10" descr="VÃ½sledek obrÃ¡zku pro atomic orbitals schrodinger equation">
            <a:extLst>
              <a:ext uri="{FF2B5EF4-FFF2-40B4-BE49-F238E27FC236}">
                <a16:creationId xmlns:a16="http://schemas.microsoft.com/office/drawing/2014/main" id="{C2AE2F35-95E9-400F-96CE-00999CE475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825" y="3712243"/>
            <a:ext cx="4648200" cy="271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1521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266700" y="133736"/>
            <a:ext cx="8610600" cy="4886325"/>
          </a:xfrm>
        </p:spPr>
        <p:txBody>
          <a:bodyPr>
            <a:normAutofit/>
          </a:bodyPr>
          <a:lstStyle/>
          <a:p>
            <a:pPr marL="0" indent="0">
              <a:buNone/>
            </a:pPr>
            <a:r>
              <a:rPr lang="cs-CZ" altLang="en-US" sz="2800" b="1" dirty="0">
                <a:cs typeface="Arial" panose="020B0604020202020204" pitchFamily="34" charset="0"/>
              </a:rPr>
              <a:t>p – orbitaly </a:t>
            </a:r>
            <a:r>
              <a:rPr lang="cs-CZ" altLang="en-US" sz="2800" dirty="0">
                <a:cs typeface="Arial" panose="020B0604020202020204" pitchFamily="34" charset="0"/>
              </a:rPr>
              <a:t>(</a:t>
            </a:r>
            <a:r>
              <a:rPr lang="cs-CZ" altLang="en-US" sz="2800" i="1" dirty="0">
                <a:cs typeface="Arial" panose="020B0604020202020204" pitchFamily="34" charset="0"/>
              </a:rPr>
              <a:t>l</a:t>
            </a:r>
            <a:r>
              <a:rPr lang="cs-CZ" altLang="en-US" sz="2800" dirty="0">
                <a:cs typeface="Arial" panose="020B0604020202020204" pitchFamily="34" charset="0"/>
              </a:rPr>
              <a:t> = 1)</a:t>
            </a:r>
            <a:r>
              <a:rPr lang="cs-CZ" altLang="en-US" sz="2800" i="1" dirty="0">
                <a:cs typeface="Arial" panose="020B0604020202020204" pitchFamily="34" charset="0"/>
              </a:rPr>
              <a:t> </a:t>
            </a:r>
          </a:p>
          <a:p>
            <a:pPr eaLnBrk="1" hangingPunct="1">
              <a:buFont typeface="Wingdings" pitchFamily="2" charset="2"/>
              <a:buNone/>
            </a:pPr>
            <a:endParaRPr lang="cs-CZ" altLang="en-US" sz="2000" i="1" dirty="0"/>
          </a:p>
          <a:p>
            <a:pPr eaLnBrk="1" hangingPunct="1">
              <a:buFont typeface="Wingdings" pitchFamily="2" charset="2"/>
              <a:buNone/>
            </a:pPr>
            <a:r>
              <a:rPr lang="cs-CZ" altLang="en-US" sz="2000" i="1" dirty="0"/>
              <a:t>m</a:t>
            </a:r>
            <a:r>
              <a:rPr lang="cs-CZ" altLang="en-US" sz="2000" i="1" baseline="-25000" dirty="0"/>
              <a:t>l</a:t>
            </a:r>
            <a:r>
              <a:rPr lang="cs-CZ" altLang="en-US" sz="2000" dirty="0"/>
              <a:t> = -1, 0, +1 </a:t>
            </a:r>
            <a:r>
              <a:rPr lang="cs-CZ" altLang="en-US" sz="2000" dirty="0">
                <a:sym typeface="Symbol" pitchFamily="18" charset="2"/>
              </a:rPr>
              <a:t></a:t>
            </a:r>
            <a:r>
              <a:rPr lang="cs-CZ" altLang="en-US" sz="2000" dirty="0"/>
              <a:t> funkce </a:t>
            </a:r>
            <a:r>
              <a:rPr lang="cs-CZ" altLang="en-US" sz="2000" i="1" dirty="0">
                <a:sym typeface="Symbol" pitchFamily="18" charset="2"/>
              </a:rPr>
              <a:t></a:t>
            </a:r>
            <a:r>
              <a:rPr lang="cs-CZ" altLang="en-US" sz="2000" i="1" dirty="0"/>
              <a:t> </a:t>
            </a:r>
            <a:r>
              <a:rPr lang="cs-CZ" altLang="en-US" sz="2000" dirty="0"/>
              <a:t> 3x degenerována</a:t>
            </a:r>
          </a:p>
          <a:p>
            <a:pPr eaLnBrk="1" hangingPunct="1">
              <a:buFont typeface="Wingdings" pitchFamily="2" charset="2"/>
              <a:buNone/>
            </a:pPr>
            <a:endParaRPr lang="cs-CZ" altLang="en-US" sz="2000" dirty="0"/>
          </a:p>
          <a:p>
            <a:pPr eaLnBrk="1" hangingPunct="1">
              <a:buFont typeface="Wingdings" pitchFamily="2" charset="2"/>
              <a:buNone/>
            </a:pPr>
            <a:r>
              <a:rPr lang="cs-CZ" altLang="en-US" sz="2000" dirty="0"/>
              <a:t>tvar </a:t>
            </a:r>
            <a:r>
              <a:rPr lang="cs-CZ" altLang="en-US" sz="2000" dirty="0" err="1"/>
              <a:t>dvojvřetena</a:t>
            </a:r>
            <a:endParaRPr lang="cs-CZ" altLang="en-US" sz="2000" i="1" dirty="0"/>
          </a:p>
          <a:p>
            <a:pPr eaLnBrk="1" hangingPunct="1">
              <a:buFont typeface="Wingdings" pitchFamily="2" charset="2"/>
              <a:buNone/>
            </a:pPr>
            <a:r>
              <a:rPr lang="cs-CZ" altLang="en-US" sz="2000" i="1" dirty="0"/>
              <a:t>n</a:t>
            </a:r>
            <a:r>
              <a:rPr lang="cs-CZ" altLang="en-US" sz="2000" dirty="0"/>
              <a:t> - 1 nodálních ploch (z toho 1 rovina)</a:t>
            </a:r>
          </a:p>
          <a:p>
            <a:pPr eaLnBrk="1" hangingPunct="1">
              <a:buFont typeface="Wingdings" pitchFamily="2" charset="2"/>
              <a:buNone/>
            </a:pPr>
            <a:r>
              <a:rPr lang="cs-CZ" altLang="en-US" sz="2000" dirty="0"/>
              <a:t>orientace ve směru os </a:t>
            </a:r>
            <a:r>
              <a:rPr lang="cs-CZ" altLang="en-US" sz="2000" i="1" dirty="0"/>
              <a:t> x, y, z</a:t>
            </a:r>
            <a:endParaRPr lang="cs-CZ" altLang="en-US" sz="2000" dirty="0"/>
          </a:p>
          <a:p>
            <a:pPr eaLnBrk="1" hangingPunct="1">
              <a:buFont typeface="Wingdings" pitchFamily="2" charset="2"/>
              <a:buNone/>
            </a:pPr>
            <a:r>
              <a:rPr lang="cs-CZ" altLang="en-US" sz="2000" dirty="0"/>
              <a:t>zanedbání složité vnitřní struktury pro </a:t>
            </a:r>
            <a:r>
              <a:rPr lang="cs-CZ" altLang="en-US" sz="2000" i="1" dirty="0"/>
              <a:t>n </a:t>
            </a:r>
            <a:r>
              <a:rPr lang="cs-CZ" altLang="en-US" sz="2000" dirty="0">
                <a:sym typeface="Symbol" pitchFamily="18" charset="2"/>
              </a:rPr>
              <a:t></a:t>
            </a:r>
            <a:r>
              <a:rPr lang="cs-CZ" altLang="en-US" sz="2000" dirty="0"/>
              <a:t> 2</a:t>
            </a:r>
          </a:p>
          <a:p>
            <a:pPr eaLnBrk="1" hangingPunct="1">
              <a:buFont typeface="Wingdings" pitchFamily="2" charset="2"/>
              <a:buNone/>
            </a:pPr>
            <a:r>
              <a:rPr lang="cs-CZ" altLang="en-US" sz="2000" dirty="0"/>
              <a:t>vyznačování znaménka vlnové funkce</a:t>
            </a:r>
          </a:p>
        </p:txBody>
      </p:sp>
      <p:pic>
        <p:nvPicPr>
          <p:cNvPr id="3" name="Obrázek 2">
            <a:extLst>
              <a:ext uri="{FF2B5EF4-FFF2-40B4-BE49-F238E27FC236}">
                <a16:creationId xmlns:a16="http://schemas.microsoft.com/office/drawing/2014/main" id="{BFD7CBB5-71DE-4BCB-9827-EAE2505DF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805" y="330591"/>
            <a:ext cx="3404743" cy="2802234"/>
          </a:xfrm>
          <a:prstGeom prst="rect">
            <a:avLst/>
          </a:prstGeom>
        </p:spPr>
      </p:pic>
      <p:pic>
        <p:nvPicPr>
          <p:cNvPr id="6" name="Obrázek 5">
            <a:extLst>
              <a:ext uri="{FF2B5EF4-FFF2-40B4-BE49-F238E27FC236}">
                <a16:creationId xmlns:a16="http://schemas.microsoft.com/office/drawing/2014/main" id="{7BEF8D56-A7C0-4971-B325-F314E081D48B}"/>
              </a:ext>
            </a:extLst>
          </p:cNvPr>
          <p:cNvPicPr>
            <a:picLocks noChangeAspect="1"/>
          </p:cNvPicPr>
          <p:nvPr/>
        </p:nvPicPr>
        <p:blipFill>
          <a:blip r:embed="rId3"/>
          <a:stretch>
            <a:fillRect/>
          </a:stretch>
        </p:blipFill>
        <p:spPr>
          <a:xfrm>
            <a:off x="5316230" y="3367525"/>
            <a:ext cx="3561070" cy="2762899"/>
          </a:xfrm>
          <a:prstGeom prst="rect">
            <a:avLst/>
          </a:prstGeom>
        </p:spPr>
      </p:pic>
      <p:pic>
        <p:nvPicPr>
          <p:cNvPr id="2054" name="Picture 6" descr="6.6: 3D Representation of Orbitals - Chemistry LibreTexts">
            <a:extLst>
              <a:ext uri="{FF2B5EF4-FFF2-40B4-BE49-F238E27FC236}">
                <a16:creationId xmlns:a16="http://schemas.microsoft.com/office/drawing/2014/main" id="{0B9B5F38-39AE-48B3-B999-9BAD43D60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4212824"/>
            <a:ext cx="4442429" cy="140908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C3B0070-76BA-4AF3-8A41-9C4C7BB76A12}"/>
              </a:ext>
            </a:extLst>
          </p:cNvPr>
          <p:cNvSpPr txBox="1"/>
          <p:nvPr/>
        </p:nvSpPr>
        <p:spPr>
          <a:xfrm>
            <a:off x="1476550" y="6220159"/>
            <a:ext cx="1194943" cy="369332"/>
          </a:xfrm>
          <a:prstGeom prst="rect">
            <a:avLst/>
          </a:prstGeom>
          <a:noFill/>
        </p:spPr>
        <p:txBody>
          <a:bodyPr wrap="none" rtlCol="0">
            <a:spAutoFit/>
          </a:bodyPr>
          <a:lstStyle/>
          <a:p>
            <a:r>
              <a:rPr lang="en-US" dirty="0"/>
              <a:t>2p </a:t>
            </a:r>
            <a:r>
              <a:rPr lang="en-US" dirty="0" err="1"/>
              <a:t>orbitaly</a:t>
            </a:r>
            <a:endParaRPr lang="cs-CZ" dirty="0"/>
          </a:p>
        </p:txBody>
      </p:sp>
      <p:sp>
        <p:nvSpPr>
          <p:cNvPr id="13" name="TextovéPole 12">
            <a:extLst>
              <a:ext uri="{FF2B5EF4-FFF2-40B4-BE49-F238E27FC236}">
                <a16:creationId xmlns:a16="http://schemas.microsoft.com/office/drawing/2014/main" id="{B7DA416B-C209-4E73-BF70-71AA87A36CC5}"/>
              </a:ext>
            </a:extLst>
          </p:cNvPr>
          <p:cNvSpPr txBox="1"/>
          <p:nvPr/>
        </p:nvSpPr>
        <p:spPr>
          <a:xfrm>
            <a:off x="6653657" y="6169143"/>
            <a:ext cx="1194943" cy="369332"/>
          </a:xfrm>
          <a:prstGeom prst="rect">
            <a:avLst/>
          </a:prstGeom>
          <a:noFill/>
        </p:spPr>
        <p:txBody>
          <a:bodyPr wrap="none" rtlCol="0">
            <a:spAutoFit/>
          </a:bodyPr>
          <a:lstStyle/>
          <a:p>
            <a:r>
              <a:rPr lang="en-US" dirty="0"/>
              <a:t>3p </a:t>
            </a:r>
            <a:r>
              <a:rPr lang="en-US" dirty="0" err="1"/>
              <a:t>orbitaly</a:t>
            </a:r>
            <a:endParaRPr lang="cs-CZ" dirty="0"/>
          </a:p>
        </p:txBody>
      </p:sp>
    </p:spTree>
    <p:extLst>
      <p:ext uri="{BB962C8B-B14F-4D97-AF65-F5344CB8AC3E}">
        <p14:creationId xmlns:p14="http://schemas.microsoft.com/office/powerpoint/2010/main" val="11962310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304800" y="304801"/>
            <a:ext cx="3810000" cy="2209800"/>
          </a:xfrm>
        </p:spPr>
        <p:txBody>
          <a:bodyPr>
            <a:normAutofit/>
          </a:bodyPr>
          <a:lstStyle/>
          <a:p>
            <a:pPr marL="0" indent="0">
              <a:buNone/>
            </a:pPr>
            <a:r>
              <a:rPr lang="cs-CZ" altLang="en-US" sz="2400" b="1" dirty="0">
                <a:latin typeface="Arial" panose="020B0604020202020204" pitchFamily="34" charset="0"/>
                <a:cs typeface="Arial" panose="020B0604020202020204" pitchFamily="34" charset="0"/>
              </a:rPr>
              <a:t>d – orbitaly </a:t>
            </a:r>
            <a:r>
              <a:rPr lang="cs-CZ" altLang="en-US" sz="2400" dirty="0">
                <a:latin typeface="Arial" panose="020B0604020202020204" pitchFamily="34" charset="0"/>
                <a:cs typeface="Arial" panose="020B0604020202020204" pitchFamily="34" charset="0"/>
              </a:rPr>
              <a:t>(</a:t>
            </a:r>
            <a:r>
              <a:rPr lang="cs-CZ" altLang="en-US" sz="2400" i="1" dirty="0">
                <a:latin typeface="Arial" panose="020B0604020202020204" pitchFamily="34" charset="0"/>
                <a:cs typeface="Arial" panose="020B0604020202020204" pitchFamily="34" charset="0"/>
              </a:rPr>
              <a:t>l</a:t>
            </a:r>
            <a:r>
              <a:rPr lang="cs-CZ" altLang="en-US" sz="2400" dirty="0">
                <a:latin typeface="Arial" panose="020B0604020202020204" pitchFamily="34" charset="0"/>
                <a:cs typeface="Arial" panose="020B0604020202020204" pitchFamily="34" charset="0"/>
              </a:rPr>
              <a:t> = 2)</a:t>
            </a:r>
            <a:r>
              <a:rPr lang="cs-CZ" altLang="en-US" sz="2400" i="1"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400" dirty="0">
              <a:latin typeface="Arial" panose="020B0604020202020204" pitchFamily="34" charset="0"/>
              <a:cs typeface="Arial" panose="020B0604020202020204" pitchFamily="34" charset="0"/>
            </a:endParaRPr>
          </a:p>
          <a:p>
            <a:pPr>
              <a:buNone/>
            </a:pPr>
            <a:r>
              <a:rPr lang="cs-CZ" altLang="en-US" sz="1800" i="1" dirty="0">
                <a:latin typeface="Arial" panose="020B0604020202020204" pitchFamily="34" charset="0"/>
                <a:cs typeface="Arial" panose="020B0604020202020204" pitchFamily="34" charset="0"/>
              </a:rPr>
              <a:t>m</a:t>
            </a:r>
            <a:r>
              <a:rPr lang="cs-CZ" altLang="en-US" sz="1800" i="1" baseline="-25000" dirty="0">
                <a:latin typeface="Arial" panose="020B0604020202020204" pitchFamily="34" charset="0"/>
                <a:cs typeface="Arial" panose="020B0604020202020204" pitchFamily="34" charset="0"/>
              </a:rPr>
              <a:t>l</a:t>
            </a:r>
            <a:r>
              <a:rPr lang="cs-CZ" altLang="en-US" sz="1800" dirty="0">
                <a:latin typeface="Arial" panose="020B0604020202020204" pitchFamily="34" charset="0"/>
                <a:cs typeface="Arial" panose="020B0604020202020204" pitchFamily="34" charset="0"/>
              </a:rPr>
              <a:t> = -2, -1, 0, +1, +2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funkce </a:t>
            </a:r>
            <a:r>
              <a:rPr lang="cs-CZ" altLang="en-US" sz="1800" i="1" dirty="0">
                <a:latin typeface="Arial" panose="020B0604020202020204" pitchFamily="34" charset="0"/>
                <a:cs typeface="Arial" panose="020B0604020202020204" pitchFamily="34" charset="0"/>
                <a:sym typeface="Symbol" pitchFamily="18" charset="2"/>
              </a:rPr>
              <a:t></a:t>
            </a:r>
            <a:r>
              <a:rPr lang="cs-CZ" altLang="en-US" sz="1800" i="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 5x degenerována</a:t>
            </a:r>
          </a:p>
          <a:p>
            <a:pPr eaLnBrk="1" hangingPunct="1">
              <a:buFont typeface="Wingdings" pitchFamily="2" charset="2"/>
              <a:buNone/>
            </a:pPr>
            <a:endParaRPr lang="cs-CZ" altLang="en-US" sz="1800" dirty="0">
              <a:latin typeface="Arial" panose="020B0604020202020204" pitchFamily="34" charset="0"/>
              <a:cs typeface="Arial" panose="020B0604020202020204" pitchFamily="34" charset="0"/>
            </a:endParaRPr>
          </a:p>
        </p:txBody>
      </p:sp>
      <p:pic>
        <p:nvPicPr>
          <p:cNvPr id="64514" name="Picture 2" descr="VÃ½sledek obrÃ¡zku pro d orbi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903706"/>
            <a:ext cx="4996889"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30222" y="2133600"/>
            <a:ext cx="3655978" cy="4247317"/>
          </a:xfrm>
          <a:prstGeom prst="rect">
            <a:avLst/>
          </a:prstGeom>
          <a:noFill/>
        </p:spPr>
        <p:txBody>
          <a:bodyPr wrap="square" rtlCol="0">
            <a:spAutoFit/>
          </a:bodyPr>
          <a:lstStyle/>
          <a:p>
            <a:r>
              <a:rPr lang="cs-CZ" altLang="en-US" dirty="0">
                <a:latin typeface="Arial" panose="020B0604020202020204" pitchFamily="34" charset="0"/>
                <a:cs typeface="Arial" panose="020B0604020202020204" pitchFamily="34" charset="0"/>
              </a:rPr>
              <a:t>4 orbitaly prostorově shodné (odlišnost v orientaci)</a:t>
            </a:r>
          </a:p>
          <a:p>
            <a:endParaRPr lang="cs-CZ" altLang="en-US" dirty="0">
              <a:latin typeface="Arial" panose="020B0604020202020204" pitchFamily="34" charset="0"/>
              <a:cs typeface="Arial" panose="020B0604020202020204" pitchFamily="34" charset="0"/>
            </a:endParaRPr>
          </a:p>
          <a:p>
            <a:r>
              <a:rPr lang="cs-CZ" altLang="en-US" dirty="0">
                <a:latin typeface="Arial" panose="020B0604020202020204" pitchFamily="34" charset="0"/>
                <a:cs typeface="Arial" panose="020B0604020202020204" pitchFamily="34" charset="0"/>
              </a:rPr>
              <a:t>	</a:t>
            </a:r>
            <a:r>
              <a:rPr lang="cs-CZ" altLang="en-US" i="1" dirty="0" err="1">
                <a:latin typeface="Arial" panose="020B0604020202020204" pitchFamily="34" charset="0"/>
                <a:cs typeface="Arial" panose="020B0604020202020204" pitchFamily="34" charset="0"/>
              </a:rPr>
              <a:t>d</a:t>
            </a:r>
            <a:r>
              <a:rPr lang="cs-CZ" altLang="en-US" b="1" baseline="-25000" dirty="0" err="1">
                <a:latin typeface="Arial" panose="020B0604020202020204" pitchFamily="34" charset="0"/>
                <a:cs typeface="Arial" panose="020B0604020202020204" pitchFamily="34" charset="0"/>
              </a:rPr>
              <a:t>xz</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 </a:t>
            </a:r>
            <a:r>
              <a:rPr lang="cs-CZ" altLang="en-US" i="1" dirty="0" err="1">
                <a:latin typeface="Arial" panose="020B0604020202020204" pitchFamily="34" charset="0"/>
                <a:cs typeface="Arial" panose="020B0604020202020204" pitchFamily="34" charset="0"/>
              </a:rPr>
              <a:t>d</a:t>
            </a:r>
            <a:r>
              <a:rPr lang="cs-CZ" altLang="en-US" b="1" baseline="-25000" dirty="0" err="1">
                <a:latin typeface="Arial" panose="020B0604020202020204" pitchFamily="34" charset="0"/>
                <a:cs typeface="Arial" panose="020B0604020202020204" pitchFamily="34" charset="0"/>
              </a:rPr>
              <a:t>yz</a:t>
            </a:r>
            <a:r>
              <a:rPr lang="cs-CZ" altLang="en-US" dirty="0">
                <a:latin typeface="Arial" panose="020B0604020202020204" pitchFamily="34" charset="0"/>
                <a:cs typeface="Arial" panose="020B0604020202020204" pitchFamily="34" charset="0"/>
              </a:rPr>
              <a:t> ,</a:t>
            </a:r>
            <a:r>
              <a:rPr lang="cs-CZ" altLang="en-US" i="1" dirty="0">
                <a:latin typeface="Arial" panose="020B0604020202020204" pitchFamily="34" charset="0"/>
                <a:cs typeface="Arial" panose="020B0604020202020204" pitchFamily="34" charset="0"/>
              </a:rPr>
              <a:t> </a:t>
            </a:r>
            <a:r>
              <a:rPr lang="cs-CZ" altLang="en-US" i="1" dirty="0" err="1">
                <a:latin typeface="Arial" panose="020B0604020202020204" pitchFamily="34" charset="0"/>
                <a:cs typeface="Arial" panose="020B0604020202020204" pitchFamily="34" charset="0"/>
              </a:rPr>
              <a:t>d</a:t>
            </a:r>
            <a:r>
              <a:rPr lang="cs-CZ" altLang="en-US" b="1" baseline="-25000" dirty="0" err="1">
                <a:latin typeface="Arial" panose="020B0604020202020204" pitchFamily="34" charset="0"/>
                <a:cs typeface="Arial" panose="020B0604020202020204" pitchFamily="34" charset="0"/>
              </a:rPr>
              <a:t>xy</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  směřují mezi dvojice os</a:t>
            </a:r>
          </a:p>
          <a:p>
            <a:r>
              <a:rPr lang="cs-CZ" altLang="en-US" dirty="0">
                <a:latin typeface="Arial" panose="020B0604020202020204" pitchFamily="34" charset="0"/>
                <a:cs typeface="Arial" panose="020B0604020202020204" pitchFamily="34" charset="0"/>
              </a:rPr>
              <a:t>	</a:t>
            </a:r>
            <a:r>
              <a:rPr lang="cs-CZ" altLang="en-US" i="1" dirty="0">
                <a:latin typeface="Arial" panose="020B0604020202020204" pitchFamily="34" charset="0"/>
                <a:cs typeface="Arial" panose="020B0604020202020204" pitchFamily="34" charset="0"/>
              </a:rPr>
              <a:t>d</a:t>
            </a:r>
            <a:r>
              <a:rPr lang="cs-CZ" altLang="en-US" b="1" baseline="-25000" dirty="0">
                <a:latin typeface="Arial" panose="020B0604020202020204" pitchFamily="34" charset="0"/>
                <a:cs typeface="Arial" panose="020B0604020202020204" pitchFamily="34" charset="0"/>
              </a:rPr>
              <a:t>x2</a:t>
            </a:r>
            <a:r>
              <a:rPr lang="cs-CZ" altLang="en-US" dirty="0">
                <a:latin typeface="Arial" panose="020B0604020202020204" pitchFamily="34" charset="0"/>
                <a:cs typeface="Arial" panose="020B0604020202020204" pitchFamily="34" charset="0"/>
              </a:rPr>
              <a:t> </a:t>
            </a:r>
            <a:r>
              <a:rPr lang="cs-CZ" altLang="en-US" b="1" baseline="-25000" dirty="0">
                <a:latin typeface="Arial" panose="020B0604020202020204" pitchFamily="34" charset="0"/>
                <a:cs typeface="Arial" panose="020B0604020202020204" pitchFamily="34" charset="0"/>
              </a:rPr>
              <a:t>- y2</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orientace podél os x a y</a:t>
            </a:r>
          </a:p>
          <a:p>
            <a:r>
              <a:rPr lang="cs-CZ" altLang="en-US" dirty="0">
                <a:latin typeface="Arial" panose="020B0604020202020204" pitchFamily="34" charset="0"/>
                <a:cs typeface="Arial" panose="020B0604020202020204" pitchFamily="34" charset="0"/>
              </a:rPr>
              <a:t>     	</a:t>
            </a:r>
            <a:r>
              <a:rPr lang="cs-CZ" altLang="en-US" i="1" dirty="0">
                <a:latin typeface="Arial" panose="020B0604020202020204" pitchFamily="34" charset="0"/>
                <a:cs typeface="Arial" panose="020B0604020202020204" pitchFamily="34" charset="0"/>
              </a:rPr>
              <a:t>d</a:t>
            </a:r>
            <a:r>
              <a:rPr lang="cs-CZ" altLang="en-US" b="1" baseline="-25000" dirty="0">
                <a:latin typeface="Arial" panose="020B0604020202020204" pitchFamily="34" charset="0"/>
                <a:cs typeface="Arial" panose="020B0604020202020204" pitchFamily="34" charset="0"/>
              </a:rPr>
              <a:t>z2</a:t>
            </a:r>
            <a:r>
              <a:rPr lang="cs-CZ" altLang="en-US" b="1" dirty="0">
                <a:latin typeface="Arial" panose="020B0604020202020204" pitchFamily="34" charset="0"/>
                <a:cs typeface="Arial" panose="020B0604020202020204" pitchFamily="34" charset="0"/>
              </a:rPr>
              <a:t>    </a:t>
            </a:r>
            <a:r>
              <a:rPr lang="cs-CZ" altLang="en-US">
                <a:latin typeface="Arial" panose="020B0604020202020204" pitchFamily="34" charset="0"/>
                <a:cs typeface="Arial" panose="020B0604020202020204" pitchFamily="34" charset="0"/>
              </a:rPr>
              <a:t>-</a:t>
            </a:r>
            <a:r>
              <a:rPr lang="cs-CZ" altLang="en-US" b="1">
                <a:latin typeface="Arial" panose="020B0604020202020204" pitchFamily="34" charset="0"/>
                <a:cs typeface="Arial" panose="020B0604020202020204" pitchFamily="34" charset="0"/>
              </a:rPr>
              <a:t> </a:t>
            </a:r>
            <a:r>
              <a:rPr lang="cs-CZ" altLang="en-US">
                <a:latin typeface="Arial" panose="020B0604020202020204" pitchFamily="34" charset="0"/>
                <a:cs typeface="Arial" panose="020B0604020202020204" pitchFamily="34" charset="0"/>
              </a:rPr>
              <a:t>odlišný </a:t>
            </a:r>
            <a:r>
              <a:rPr lang="cs-CZ" altLang="en-US" dirty="0">
                <a:latin typeface="Arial" panose="020B0604020202020204" pitchFamily="34" charset="0"/>
                <a:cs typeface="Arial" panose="020B0604020202020204" pitchFamily="34" charset="0"/>
              </a:rPr>
              <a:t>tvar a orientace podél osy </a:t>
            </a:r>
            <a:r>
              <a:rPr lang="cs-CZ" altLang="en-US" i="1" dirty="0">
                <a:latin typeface="Arial" panose="020B0604020202020204" pitchFamily="34" charset="0"/>
                <a:cs typeface="Arial" panose="020B0604020202020204" pitchFamily="34" charset="0"/>
              </a:rPr>
              <a:t>z</a:t>
            </a:r>
            <a:endParaRPr lang="cs-CZ" altLang="en-US" dirty="0">
              <a:latin typeface="Arial" panose="020B0604020202020204" pitchFamily="34" charset="0"/>
              <a:cs typeface="Arial" panose="020B0604020202020204" pitchFamily="34" charset="0"/>
            </a:endParaRPr>
          </a:p>
          <a:p>
            <a:endParaRPr lang="cs-CZ" altLang="en-US" dirty="0">
              <a:latin typeface="Arial" panose="020B0604020202020204" pitchFamily="34" charset="0"/>
              <a:cs typeface="Arial" panose="020B0604020202020204" pitchFamily="34" charset="0"/>
            </a:endParaRPr>
          </a:p>
          <a:p>
            <a:r>
              <a:rPr lang="cs-CZ" altLang="en-US" dirty="0">
                <a:latin typeface="Arial" panose="020B0604020202020204" pitchFamily="34" charset="0"/>
                <a:cs typeface="Arial" panose="020B0604020202020204" pitchFamily="34" charset="0"/>
              </a:rPr>
              <a:t>zjednodušené tvary mají 2 nodální plochy</a:t>
            </a:r>
          </a:p>
          <a:p>
            <a:r>
              <a:rPr lang="cs-CZ" altLang="en-US" dirty="0">
                <a:latin typeface="Arial" panose="020B0604020202020204" pitchFamily="34" charset="0"/>
                <a:cs typeface="Arial" panose="020B0604020202020204" pitchFamily="34" charset="0"/>
              </a:rPr>
              <a:t>vyznačování znaménka vlnové funkce</a:t>
            </a:r>
          </a:p>
          <a:p>
            <a:endParaRPr lang="cs-CZ" dirty="0"/>
          </a:p>
        </p:txBody>
      </p:sp>
      <p:pic>
        <p:nvPicPr>
          <p:cNvPr id="4" name="Obrázek 3" descr="Obsah obrázku černá, stojící&#10;&#10;Popis byl vytvořen automaticky">
            <a:extLst>
              <a:ext uri="{FF2B5EF4-FFF2-40B4-BE49-F238E27FC236}">
                <a16:creationId xmlns:a16="http://schemas.microsoft.com/office/drawing/2014/main" id="{07506B1B-12C0-4171-9A15-AC9091E1C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280" y="304801"/>
            <a:ext cx="3028950" cy="2514599"/>
          </a:xfrm>
          <a:prstGeom prst="rect">
            <a:avLst/>
          </a:prstGeom>
        </p:spPr>
      </p:pic>
      <p:sp>
        <p:nvSpPr>
          <p:cNvPr id="6" name="TextovéPole 5">
            <a:extLst>
              <a:ext uri="{FF2B5EF4-FFF2-40B4-BE49-F238E27FC236}">
                <a16:creationId xmlns:a16="http://schemas.microsoft.com/office/drawing/2014/main" id="{DA857D43-AD04-4215-9683-B345BF557FA0}"/>
              </a:ext>
            </a:extLst>
          </p:cNvPr>
          <p:cNvSpPr txBox="1"/>
          <p:nvPr/>
        </p:nvSpPr>
        <p:spPr>
          <a:xfrm>
            <a:off x="5943600" y="6287225"/>
            <a:ext cx="1194943" cy="369332"/>
          </a:xfrm>
          <a:prstGeom prst="rect">
            <a:avLst/>
          </a:prstGeom>
          <a:noFill/>
        </p:spPr>
        <p:txBody>
          <a:bodyPr wrap="none" rtlCol="0">
            <a:spAutoFit/>
          </a:bodyPr>
          <a:lstStyle/>
          <a:p>
            <a:r>
              <a:rPr lang="en-US" dirty="0"/>
              <a:t>3d </a:t>
            </a:r>
            <a:r>
              <a:rPr lang="en-US" dirty="0" err="1"/>
              <a:t>orbitaly</a:t>
            </a:r>
            <a:endParaRPr lang="cs-CZ" dirty="0"/>
          </a:p>
        </p:txBody>
      </p:sp>
    </p:spTree>
    <p:extLst>
      <p:ext uri="{BB962C8B-B14F-4D97-AF65-F5344CB8AC3E}">
        <p14:creationId xmlns:p14="http://schemas.microsoft.com/office/powerpoint/2010/main" val="15103682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VÃ½sledek obrÃ¡zku pro f orbi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77309"/>
            <a:ext cx="5831131"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99936" y="1968230"/>
            <a:ext cx="4572000" cy="369332"/>
          </a:xfrm>
          <a:prstGeom prst="rect">
            <a:avLst/>
          </a:prstGeom>
        </p:spPr>
        <p:txBody>
          <a:bodyPr>
            <a:spAutoFit/>
          </a:bodyPr>
          <a:lstStyle/>
          <a:p>
            <a:r>
              <a:rPr lang="cs-CZ" altLang="en-US" dirty="0">
                <a:latin typeface="Arial" panose="020B0604020202020204" pitchFamily="34" charset="0"/>
                <a:cs typeface="Arial" panose="020B0604020202020204" pitchFamily="34" charset="0"/>
              </a:rPr>
              <a:t>větší počet „laloků“ a 3 nodální plochy</a:t>
            </a:r>
          </a:p>
        </p:txBody>
      </p:sp>
      <p:sp>
        <p:nvSpPr>
          <p:cNvPr id="6" name="Rectangle 3"/>
          <p:cNvSpPr txBox="1">
            <a:spLocks noChangeArrowheads="1"/>
          </p:cNvSpPr>
          <p:nvPr/>
        </p:nvSpPr>
        <p:spPr>
          <a:xfrm>
            <a:off x="261026" y="303991"/>
            <a:ext cx="8578174"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cs-CZ" altLang="en-US" sz="2400" b="1" dirty="0">
                <a:latin typeface="Arial" panose="020B0604020202020204" pitchFamily="34" charset="0"/>
                <a:cs typeface="Arial" panose="020B0604020202020204" pitchFamily="34" charset="0"/>
              </a:rPr>
              <a:t>f – orbitaly </a:t>
            </a:r>
            <a:r>
              <a:rPr lang="cs-CZ" altLang="en-US" sz="2400" dirty="0">
                <a:latin typeface="Arial" panose="020B0604020202020204" pitchFamily="34" charset="0"/>
                <a:cs typeface="Arial" panose="020B0604020202020204" pitchFamily="34" charset="0"/>
              </a:rPr>
              <a:t>(</a:t>
            </a:r>
            <a:r>
              <a:rPr lang="cs-CZ" altLang="en-US" sz="2400" i="1" dirty="0">
                <a:latin typeface="Arial" panose="020B0604020202020204" pitchFamily="34" charset="0"/>
                <a:cs typeface="Arial" panose="020B0604020202020204" pitchFamily="34" charset="0"/>
              </a:rPr>
              <a:t>l</a:t>
            </a:r>
            <a:r>
              <a:rPr lang="cs-CZ" altLang="en-US" sz="2400" dirty="0">
                <a:latin typeface="Arial" panose="020B0604020202020204" pitchFamily="34" charset="0"/>
                <a:cs typeface="Arial" panose="020B0604020202020204" pitchFamily="34" charset="0"/>
              </a:rPr>
              <a:t> = 3)</a:t>
            </a:r>
            <a:r>
              <a:rPr lang="cs-CZ" altLang="en-US" sz="2400" i="1" dirty="0">
                <a:latin typeface="Arial" panose="020B0604020202020204" pitchFamily="34" charset="0"/>
                <a:cs typeface="Arial" panose="020B0604020202020204" pitchFamily="34" charset="0"/>
              </a:rPr>
              <a:t> </a:t>
            </a:r>
          </a:p>
          <a:p>
            <a:pPr algn="r">
              <a:buFont typeface="Wingdings" pitchFamily="2" charset="2"/>
              <a:buNone/>
            </a:pPr>
            <a:endParaRPr lang="cs-CZ" altLang="en-US" sz="2400" dirty="0">
              <a:latin typeface="Arial" panose="020B0604020202020204" pitchFamily="34" charset="0"/>
              <a:cs typeface="Arial" panose="020B0604020202020204" pitchFamily="34" charset="0"/>
            </a:endParaRPr>
          </a:p>
          <a:p>
            <a:pPr>
              <a:buNone/>
            </a:pPr>
            <a:r>
              <a:rPr lang="cs-CZ" altLang="en-US" sz="1800" i="1" dirty="0">
                <a:latin typeface="Arial" panose="020B0604020202020204" pitchFamily="34" charset="0"/>
                <a:cs typeface="Arial" panose="020B0604020202020204" pitchFamily="34" charset="0"/>
              </a:rPr>
              <a:t>m</a:t>
            </a:r>
            <a:r>
              <a:rPr lang="cs-CZ" altLang="en-US" sz="1800" i="1" baseline="-25000" dirty="0">
                <a:latin typeface="Arial" panose="020B0604020202020204" pitchFamily="34" charset="0"/>
                <a:cs typeface="Arial" panose="020B0604020202020204" pitchFamily="34" charset="0"/>
              </a:rPr>
              <a:t>l</a:t>
            </a:r>
            <a:r>
              <a:rPr lang="cs-CZ" altLang="en-US" sz="1800" dirty="0">
                <a:latin typeface="Arial" panose="020B0604020202020204" pitchFamily="34" charset="0"/>
                <a:cs typeface="Arial" panose="020B0604020202020204" pitchFamily="34" charset="0"/>
              </a:rPr>
              <a:t> = -3, -2, -1, 0, +1, +2, +3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funkce </a:t>
            </a:r>
            <a:r>
              <a:rPr lang="cs-CZ" altLang="en-US" sz="1800" i="1" dirty="0">
                <a:latin typeface="Arial" panose="020B0604020202020204" pitchFamily="34" charset="0"/>
                <a:cs typeface="Arial" panose="020B0604020202020204" pitchFamily="34" charset="0"/>
                <a:sym typeface="Symbol" pitchFamily="18" charset="2"/>
              </a:rPr>
              <a:t></a:t>
            </a:r>
            <a:r>
              <a:rPr lang="cs-CZ" altLang="en-US" sz="1800" i="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 7x degenerována</a:t>
            </a:r>
          </a:p>
          <a:p>
            <a:pPr>
              <a:buFont typeface="Wingdings" pitchFamily="2" charset="2"/>
              <a:buNone/>
            </a:pPr>
            <a:endParaRPr lang="cs-CZ" altLang="en-US" sz="180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2D1919FF-9C7F-4A82-8A0F-5D703273032A}"/>
              </a:ext>
            </a:extLst>
          </p:cNvPr>
          <p:cNvSpPr txBox="1"/>
          <p:nvPr/>
        </p:nvSpPr>
        <p:spPr>
          <a:xfrm>
            <a:off x="7239000" y="6184677"/>
            <a:ext cx="1143646" cy="369332"/>
          </a:xfrm>
          <a:prstGeom prst="rect">
            <a:avLst/>
          </a:prstGeom>
          <a:noFill/>
        </p:spPr>
        <p:txBody>
          <a:bodyPr wrap="none" rtlCol="0">
            <a:spAutoFit/>
          </a:bodyPr>
          <a:lstStyle/>
          <a:p>
            <a:r>
              <a:rPr lang="en-US" dirty="0"/>
              <a:t>4f </a:t>
            </a:r>
            <a:r>
              <a:rPr lang="en-US" dirty="0" err="1"/>
              <a:t>orbitaly</a:t>
            </a:r>
            <a:endParaRPr lang="cs-CZ" dirty="0"/>
          </a:p>
        </p:txBody>
      </p:sp>
    </p:spTree>
    <p:extLst>
      <p:ext uri="{BB962C8B-B14F-4D97-AF65-F5344CB8AC3E}">
        <p14:creationId xmlns:p14="http://schemas.microsoft.com/office/powerpoint/2010/main" val="18168521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entific Explorer: History of the Periodic Table Part 4 ...">
            <a:extLst>
              <a:ext uri="{FF2B5EF4-FFF2-40B4-BE49-F238E27FC236}">
                <a16:creationId xmlns:a16="http://schemas.microsoft.com/office/drawing/2014/main" id="{5FD51663-CAE6-4428-86D1-DFCF3C88D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39200" cy="4638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7C6F60F-F457-4DC3-B2CE-CDDA257E0964}"/>
              </a:ext>
            </a:extLst>
          </p:cNvPr>
          <p:cNvSpPr txBox="1"/>
          <p:nvPr/>
        </p:nvSpPr>
        <p:spPr>
          <a:xfrm>
            <a:off x="1524000" y="5911334"/>
            <a:ext cx="5715000" cy="369332"/>
          </a:xfrm>
          <a:prstGeom prst="rect">
            <a:avLst/>
          </a:prstGeom>
          <a:noFill/>
        </p:spPr>
        <p:txBody>
          <a:bodyPr wrap="square">
            <a:spAutoFit/>
          </a:bodyPr>
          <a:lstStyle/>
          <a:p>
            <a:r>
              <a:rPr lang="cs-CZ" dirty="0"/>
              <a:t>https://winter.group.shef.ac.uk/orbitron/index.html</a:t>
            </a:r>
          </a:p>
        </p:txBody>
      </p:sp>
    </p:spTree>
    <p:extLst>
      <p:ext uri="{BB962C8B-B14F-4D97-AF65-F5344CB8AC3E}">
        <p14:creationId xmlns:p14="http://schemas.microsoft.com/office/powerpoint/2010/main" val="100019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28600"/>
            <a:ext cx="8229600" cy="457200"/>
          </a:xfrm>
        </p:spPr>
        <p:txBody>
          <a:bodyPr>
            <a:normAutofit fontScale="90000"/>
          </a:bodyPr>
          <a:lstStyle/>
          <a:p>
            <a:r>
              <a:rPr lang="cs-CZ" sz="2800" b="1" dirty="0"/>
              <a:t>Stínění elektronů</a:t>
            </a:r>
            <a:r>
              <a:rPr lang="en-US" sz="2800" b="1" dirty="0"/>
              <a:t> a e</a:t>
            </a:r>
            <a:r>
              <a:rPr lang="cs-CZ" altLang="en-US" sz="2800" b="1" dirty="0" err="1">
                <a:latin typeface="+mn-lt"/>
                <a:cs typeface="Arial" panose="020B0604020202020204" pitchFamily="34" charset="0"/>
              </a:rPr>
              <a:t>fektivní</a:t>
            </a:r>
            <a:r>
              <a:rPr lang="cs-CZ" altLang="en-US" sz="2800" b="1" dirty="0">
                <a:latin typeface="+mn-lt"/>
                <a:cs typeface="Arial" panose="020B0604020202020204" pitchFamily="34" charset="0"/>
              </a:rPr>
              <a:t>  náboj  jádra</a:t>
            </a:r>
          </a:p>
        </p:txBody>
      </p:sp>
      <p:sp>
        <p:nvSpPr>
          <p:cNvPr id="16388" name="Rectangle 3"/>
          <p:cNvSpPr>
            <a:spLocks noGrp="1" noChangeArrowheads="1"/>
          </p:cNvSpPr>
          <p:nvPr>
            <p:ph type="body" idx="1"/>
          </p:nvPr>
        </p:nvSpPr>
        <p:spPr>
          <a:xfrm>
            <a:off x="228600" y="857250"/>
            <a:ext cx="8686800" cy="1676400"/>
          </a:xfrm>
        </p:spPr>
        <p:txBody>
          <a:bodyPr>
            <a:noAutofit/>
          </a:bodyPr>
          <a:lstStyle/>
          <a:p>
            <a:pPr marL="0" indent="0" algn="just">
              <a:buNone/>
            </a:pPr>
            <a:r>
              <a:rPr lang="cs-CZ" sz="2000" b="1" dirty="0">
                <a:cs typeface="Arial" panose="020B0604020202020204" pitchFamily="34" charset="0"/>
              </a:rPr>
              <a:t>Elektrony jsou přitahovány k jádru ale také se navzájem odpuzují. </a:t>
            </a:r>
          </a:p>
          <a:p>
            <a:pPr marL="0" indent="0" algn="just">
              <a:buNone/>
            </a:pPr>
            <a:endParaRPr lang="cs-CZ" sz="800" dirty="0">
              <a:cs typeface="Arial" panose="020B0604020202020204" pitchFamily="34" charset="0"/>
            </a:endParaRPr>
          </a:p>
          <a:p>
            <a:pPr marL="0" indent="0" algn="just">
              <a:buNone/>
            </a:pPr>
            <a:r>
              <a:rPr lang="cs-CZ" sz="2000" u="sng" dirty="0">
                <a:cs typeface="Arial" panose="020B0604020202020204" pitchFamily="34" charset="0"/>
              </a:rPr>
              <a:t>Repulzní síly způsobené dalšími elektrony stíní přitažlivý účinek atomového jádra</a:t>
            </a:r>
            <a:r>
              <a:rPr lang="cs-CZ" sz="2000" dirty="0">
                <a:cs typeface="Arial" panose="020B0604020202020204" pitchFamily="34" charset="0"/>
              </a:rPr>
              <a:t>. </a:t>
            </a:r>
            <a:r>
              <a:rPr lang="cs-CZ" altLang="en-US" sz="2000" dirty="0">
                <a:cs typeface="Arial" panose="020B0604020202020204" pitchFamily="34" charset="0"/>
              </a:rPr>
              <a:t>Jádro nepůsobí na daný elektron celým svým nábojem (Z), ale tzv. </a:t>
            </a:r>
            <a:r>
              <a:rPr lang="cs-CZ" altLang="en-US" sz="2000" b="1" dirty="0">
                <a:cs typeface="Arial" panose="020B0604020202020204" pitchFamily="34" charset="0"/>
              </a:rPr>
              <a:t>efektivním nábojem jádra </a:t>
            </a:r>
            <a:r>
              <a:rPr lang="cs-CZ" altLang="en-US" sz="2000" dirty="0">
                <a:cs typeface="Arial" panose="020B0604020202020204" pitchFamily="34" charset="0"/>
              </a:rPr>
              <a:t>(</a:t>
            </a:r>
            <a:r>
              <a:rPr lang="cs-CZ" sz="2000" dirty="0" err="1">
                <a:cs typeface="Arial" panose="020B0604020202020204" pitchFamily="34" charset="0"/>
              </a:rPr>
              <a:t>Z</a:t>
            </a:r>
            <a:r>
              <a:rPr lang="cs-CZ" sz="2000" baseline="-25000" dirty="0" err="1">
                <a:cs typeface="Arial" panose="020B0604020202020204" pitchFamily="34" charset="0"/>
              </a:rPr>
              <a:t>eff</a:t>
            </a:r>
            <a:r>
              <a:rPr lang="cs-CZ" altLang="en-US" sz="2000" dirty="0">
                <a:cs typeface="Arial" panose="020B0604020202020204" pitchFamily="34" charset="0"/>
              </a:rPr>
              <a:t>). Též elektron nepůsobí na jádro atomu celým nábojem (opět důsledek odstínění ostatními elektrony)</a:t>
            </a:r>
          </a:p>
          <a:p>
            <a:pPr marL="0" indent="0">
              <a:buNone/>
            </a:pPr>
            <a:endParaRPr lang="cs-CZ" sz="2000" dirty="0">
              <a:cs typeface="Arial" panose="020B0604020202020204" pitchFamily="34" charset="0"/>
            </a:endParaRPr>
          </a:p>
          <a:p>
            <a:pPr marL="0" indent="0">
              <a:buNone/>
            </a:pPr>
            <a:endParaRPr lang="cs-CZ" sz="2000" dirty="0">
              <a:cs typeface="Arial" panose="020B0604020202020204" pitchFamily="34" charset="0"/>
            </a:endParaRPr>
          </a:p>
        </p:txBody>
      </p:sp>
      <p:pic>
        <p:nvPicPr>
          <p:cNvPr id="67588" name="Picture 4"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3733800"/>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6B4FC3C1-918A-4392-84D1-8FB8F3928997}"/>
              </a:ext>
            </a:extLst>
          </p:cNvPr>
          <p:cNvSpPr/>
          <p:nvPr/>
        </p:nvSpPr>
        <p:spPr>
          <a:xfrm>
            <a:off x="228600" y="2819400"/>
            <a:ext cx="8534400" cy="1323439"/>
          </a:xfrm>
          <a:prstGeom prst="rect">
            <a:avLst/>
          </a:prstGeom>
        </p:spPr>
        <p:txBody>
          <a:bodyPr wrap="square">
            <a:spAutoFit/>
          </a:bodyPr>
          <a:lstStyle/>
          <a:p>
            <a:pPr algn="just" fontAlgn="base"/>
            <a:r>
              <a:rPr lang="cs-CZ" sz="2000" b="1" dirty="0"/>
              <a:t>Stínění</a:t>
            </a:r>
            <a:r>
              <a:rPr lang="cs-CZ" sz="2000" dirty="0"/>
              <a:t> (</a:t>
            </a:r>
            <a:r>
              <a:rPr lang="en-US" sz="2000" dirty="0"/>
              <a:t>shielding effect</a:t>
            </a:r>
            <a:r>
              <a:rPr lang="cs-CZ" sz="2000" dirty="0"/>
              <a:t>)</a:t>
            </a:r>
            <a:r>
              <a:rPr lang="en-US" sz="2000" dirty="0"/>
              <a:t> </a:t>
            </a:r>
            <a:r>
              <a:rPr lang="cs-CZ" sz="2000" dirty="0"/>
              <a:t>popisuje rovnováhu mezi přitažlivým působením </a:t>
            </a:r>
            <a:r>
              <a:rPr lang="en-US" sz="2000" dirty="0"/>
              <a:t>proton</a:t>
            </a:r>
            <a:r>
              <a:rPr lang="cs-CZ" sz="2000" dirty="0"/>
              <a:t>ů v jádře na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cs-CZ" sz="2000" dirty="0"/>
              <a:t>y</a:t>
            </a:r>
            <a:r>
              <a:rPr lang="en-US" sz="2000" dirty="0"/>
              <a:t> a </a:t>
            </a:r>
            <a:r>
              <a:rPr lang="cs-CZ" sz="2000" dirty="0"/>
              <a:t>odpudivých sil mezi </a:t>
            </a:r>
            <a:r>
              <a:rPr lang="en-US" sz="2000" dirty="0" err="1"/>
              <a:t>ele</a:t>
            </a:r>
            <a:r>
              <a:rPr lang="cs-CZ" sz="2000" dirty="0"/>
              <a:t>k</a:t>
            </a:r>
            <a:r>
              <a:rPr lang="en-US" sz="2000" dirty="0" err="1"/>
              <a:t>tron</a:t>
            </a:r>
            <a:r>
              <a:rPr lang="cs-CZ" sz="2000" dirty="0"/>
              <a:t>y</a:t>
            </a:r>
            <a:r>
              <a:rPr lang="en-US" sz="2000" dirty="0"/>
              <a:t>.</a:t>
            </a:r>
            <a:r>
              <a:rPr lang="cs-CZ" sz="2000" dirty="0"/>
              <a:t> </a:t>
            </a:r>
            <a:r>
              <a:rPr lang="cs-CZ" sz="2000" dirty="0">
                <a:solidFill>
                  <a:srgbClr val="333333"/>
                </a:solidFill>
              </a:rPr>
              <a:t>E</a:t>
            </a:r>
            <a:r>
              <a:rPr lang="en-US" sz="2000" dirty="0">
                <a:solidFill>
                  <a:srgbClr val="333333"/>
                </a:solidFill>
              </a:rPr>
              <a:t>le</a:t>
            </a:r>
            <a:r>
              <a:rPr lang="cs-CZ" sz="2000" dirty="0">
                <a:solidFill>
                  <a:srgbClr val="333333"/>
                </a:solidFill>
              </a:rPr>
              <a:t>k</a:t>
            </a:r>
            <a:r>
              <a:rPr lang="en-US" sz="2000" dirty="0" err="1">
                <a:solidFill>
                  <a:srgbClr val="333333"/>
                </a:solidFill>
              </a:rPr>
              <a:t>tron</a:t>
            </a:r>
            <a:r>
              <a:rPr lang="cs-CZ" sz="2000" dirty="0">
                <a:solidFill>
                  <a:srgbClr val="333333"/>
                </a:solidFill>
              </a:rPr>
              <a:t>y</a:t>
            </a:r>
            <a:r>
              <a:rPr lang="en-US" sz="2000" dirty="0">
                <a:solidFill>
                  <a:srgbClr val="333333"/>
                </a:solidFill>
              </a:rPr>
              <a:t> </a:t>
            </a:r>
            <a:r>
              <a:rPr lang="cs-CZ" sz="2000" dirty="0">
                <a:solidFill>
                  <a:srgbClr val="333333"/>
                </a:solidFill>
              </a:rPr>
              <a:t>ve</a:t>
            </a:r>
            <a:r>
              <a:rPr lang="en-US" sz="2000" dirty="0">
                <a:solidFill>
                  <a:srgbClr val="333333"/>
                </a:solidFill>
              </a:rPr>
              <a:t> </a:t>
            </a:r>
            <a:r>
              <a:rPr lang="cs-CZ" sz="2000" dirty="0">
                <a:solidFill>
                  <a:srgbClr val="333333"/>
                </a:solidFill>
              </a:rPr>
              <a:t>vnitřních slupkách atomu stíní vnější elektrony od přitažlivých sil jádra</a:t>
            </a:r>
            <a:r>
              <a:rPr lang="en-US" sz="2000" dirty="0">
                <a:solidFill>
                  <a:srgbClr val="333333"/>
                </a:solidFill>
              </a:rPr>
              <a:t>.</a:t>
            </a:r>
            <a:r>
              <a:rPr lang="cs-CZ" sz="2000" dirty="0">
                <a:solidFill>
                  <a:srgbClr val="333333"/>
                </a:solidFill>
              </a:rPr>
              <a:t> Jádro tak méně přitahuje vnější elektrony.</a:t>
            </a:r>
            <a:endParaRPr lang="en-US" sz="2000" dirty="0"/>
          </a:p>
        </p:txBody>
      </p:sp>
      <p:sp>
        <p:nvSpPr>
          <p:cNvPr id="3" name="Obdélník 2">
            <a:extLst>
              <a:ext uri="{FF2B5EF4-FFF2-40B4-BE49-F238E27FC236}">
                <a16:creationId xmlns:a16="http://schemas.microsoft.com/office/drawing/2014/main" id="{F999BE62-8D01-4D6F-8E2C-C6E989844E4F}"/>
              </a:ext>
            </a:extLst>
          </p:cNvPr>
          <p:cNvSpPr/>
          <p:nvPr/>
        </p:nvSpPr>
        <p:spPr>
          <a:xfrm>
            <a:off x="476250" y="4311551"/>
            <a:ext cx="4191000" cy="2308324"/>
          </a:xfrm>
          <a:prstGeom prst="rect">
            <a:avLst/>
          </a:prstGeom>
        </p:spPr>
        <p:txBody>
          <a:bodyPr wrap="square">
            <a:spAutoFit/>
          </a:bodyPr>
          <a:lstStyle/>
          <a:p>
            <a:r>
              <a:rPr lang="cs-CZ" b="1" dirty="0">
                <a:cs typeface="Arial" panose="020B0604020202020204" pitchFamily="34" charset="0"/>
              </a:rPr>
              <a:t>Efektivní náboj jádra</a:t>
            </a:r>
            <a:r>
              <a:rPr lang="cs-CZ" dirty="0">
                <a:cs typeface="Arial" panose="020B0604020202020204" pitchFamily="34" charset="0"/>
              </a:rPr>
              <a:t>: </a:t>
            </a:r>
          </a:p>
          <a:p>
            <a:endParaRPr lang="cs-CZ" dirty="0">
              <a:cs typeface="Arial" panose="020B0604020202020204" pitchFamily="34" charset="0"/>
            </a:endParaRPr>
          </a:p>
          <a:p>
            <a:r>
              <a:rPr lang="cs-CZ" dirty="0">
                <a:cs typeface="Arial" panose="020B0604020202020204" pitchFamily="34" charset="0"/>
              </a:rPr>
              <a:t>	</a:t>
            </a:r>
            <a:r>
              <a:rPr lang="cs-CZ" dirty="0" err="1">
                <a:cs typeface="Arial" panose="020B0604020202020204" pitchFamily="34" charset="0"/>
              </a:rPr>
              <a:t>Z</a:t>
            </a:r>
            <a:r>
              <a:rPr lang="cs-CZ" baseline="-25000" dirty="0" err="1">
                <a:cs typeface="Arial" panose="020B0604020202020204" pitchFamily="34" charset="0"/>
              </a:rPr>
              <a:t>eff</a:t>
            </a:r>
            <a:r>
              <a:rPr lang="cs-CZ" dirty="0">
                <a:cs typeface="Arial" panose="020B0604020202020204" pitchFamily="34" charset="0"/>
              </a:rPr>
              <a:t> = Z – </a:t>
            </a:r>
            <a:r>
              <a:rPr lang="el-GR" dirty="0">
                <a:cs typeface="Arial" panose="020B0604020202020204" pitchFamily="34" charset="0"/>
              </a:rPr>
              <a:t>σ</a:t>
            </a:r>
            <a:r>
              <a:rPr lang="cs-CZ" dirty="0">
                <a:cs typeface="Arial" panose="020B0604020202020204" pitchFamily="34" charset="0"/>
              </a:rPr>
              <a:t>	 0 &lt; </a:t>
            </a:r>
            <a:r>
              <a:rPr lang="el-GR" dirty="0">
                <a:cs typeface="Arial" panose="020B0604020202020204" pitchFamily="34" charset="0"/>
              </a:rPr>
              <a:t>σ</a:t>
            </a:r>
            <a:r>
              <a:rPr lang="cs-CZ" dirty="0">
                <a:cs typeface="Arial" panose="020B0604020202020204" pitchFamily="34" charset="0"/>
              </a:rPr>
              <a:t> &lt; 1</a:t>
            </a:r>
            <a:endParaRPr lang="cs-CZ" baseline="-25000" dirty="0">
              <a:cs typeface="Arial" panose="020B0604020202020204" pitchFamily="34" charset="0"/>
            </a:endParaRPr>
          </a:p>
          <a:p>
            <a:endParaRPr lang="cs-CZ" dirty="0">
              <a:cs typeface="Arial" panose="020B0604020202020204" pitchFamily="34" charset="0"/>
            </a:endParaRPr>
          </a:p>
          <a:p>
            <a:r>
              <a:rPr lang="cs-CZ" dirty="0">
                <a:cs typeface="Arial" panose="020B0604020202020204" pitchFamily="34" charset="0"/>
              </a:rPr>
              <a:t>Z – počet protonů (atomové číslo)</a:t>
            </a:r>
          </a:p>
          <a:p>
            <a:r>
              <a:rPr lang="el-GR" dirty="0">
                <a:cs typeface="Arial" panose="020B0604020202020204" pitchFamily="34" charset="0"/>
              </a:rPr>
              <a:t>σ</a:t>
            </a:r>
            <a:r>
              <a:rPr lang="cs-CZ" dirty="0">
                <a:cs typeface="Arial" panose="020B0604020202020204" pitchFamily="34" charset="0"/>
              </a:rPr>
              <a:t> – počet elektronů mezi jádrem a příslušným elektronem (nevalenční elektrony)</a:t>
            </a:r>
            <a:endParaRPr lang="en-US" dirty="0"/>
          </a:p>
        </p:txBody>
      </p:sp>
    </p:spTree>
    <p:extLst>
      <p:ext uri="{BB962C8B-B14F-4D97-AF65-F5344CB8AC3E}">
        <p14:creationId xmlns:p14="http://schemas.microsoft.com/office/powerpoint/2010/main" val="3280881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CABD775-8787-46D3-99C9-C329A5D88B5D}"/>
              </a:ext>
            </a:extLst>
          </p:cNvPr>
          <p:cNvSpPr/>
          <p:nvPr/>
        </p:nvSpPr>
        <p:spPr>
          <a:xfrm>
            <a:off x="152400" y="104775"/>
            <a:ext cx="8686800" cy="3970318"/>
          </a:xfrm>
          <a:prstGeom prst="rect">
            <a:avLst/>
          </a:prstGeom>
        </p:spPr>
        <p:txBody>
          <a:bodyPr wrap="square">
            <a:spAutoFit/>
          </a:bodyPr>
          <a:lstStyle/>
          <a:p>
            <a:pPr algn="just"/>
            <a:r>
              <a:rPr lang="en-US" b="1" dirty="0" err="1">
                <a:cs typeface="Arial" panose="020B0604020202020204" pitchFamily="34" charset="0"/>
              </a:rPr>
              <a:t>Penetra</a:t>
            </a:r>
            <a:r>
              <a:rPr lang="cs-CZ" b="1" dirty="0" err="1">
                <a:cs typeface="Arial" panose="020B0604020202020204" pitchFamily="34" charset="0"/>
              </a:rPr>
              <a:t>ce</a:t>
            </a:r>
            <a:br>
              <a:rPr lang="en-US" dirty="0">
                <a:cs typeface="Arial" panose="020B0604020202020204" pitchFamily="34" charset="0"/>
              </a:rPr>
            </a:br>
            <a:br>
              <a:rPr lang="en-US" dirty="0">
                <a:cs typeface="Arial" panose="020B0604020202020204" pitchFamily="34" charset="0"/>
              </a:rPr>
            </a:br>
            <a:r>
              <a:rPr lang="en-US" dirty="0" err="1">
                <a:cs typeface="Arial" panose="020B0604020202020204" pitchFamily="34" charset="0"/>
              </a:rPr>
              <a:t>Elektron</a:t>
            </a:r>
            <a:r>
              <a:rPr lang="en-US" dirty="0">
                <a:cs typeface="Arial" panose="020B0604020202020204" pitchFamily="34" charset="0"/>
              </a:rPr>
              <a:t> v </a:t>
            </a:r>
            <a:r>
              <a:rPr lang="en-US" b="1" i="1" dirty="0">
                <a:cs typeface="Arial" panose="020B0604020202020204" pitchFamily="34" charset="0"/>
              </a:rPr>
              <a:t>s</a:t>
            </a:r>
            <a:r>
              <a:rPr lang="en-US" dirty="0">
                <a:cs typeface="Arial" panose="020B0604020202020204" pitchFamily="34" charset="0"/>
              </a:rPr>
              <a:t> orbital</a:t>
            </a:r>
            <a:r>
              <a:rPr lang="cs-CZ" dirty="0">
                <a:cs typeface="Arial" panose="020B0604020202020204" pitchFamily="34" charset="0"/>
              </a:rPr>
              <a:t>u</a:t>
            </a:r>
            <a:r>
              <a:rPr lang="en-US" dirty="0">
                <a:cs typeface="Arial" panose="020B0604020202020204" pitchFamily="34" charset="0"/>
              </a:rPr>
              <a:t> m</a:t>
            </a:r>
            <a:r>
              <a:rPr lang="cs-CZ" dirty="0">
                <a:cs typeface="Arial" panose="020B0604020202020204" pitchFamily="34" charset="0"/>
              </a:rPr>
              <a:t>á</a:t>
            </a:r>
            <a:r>
              <a:rPr lang="en-US" dirty="0">
                <a:cs typeface="Arial" panose="020B0604020202020204" pitchFamily="34" charset="0"/>
              </a:rPr>
              <a:t>  </a:t>
            </a:r>
            <a:r>
              <a:rPr lang="cs-CZ" dirty="0">
                <a:cs typeface="Arial" panose="020B0604020202020204" pitchFamily="34" charset="0"/>
              </a:rPr>
              <a:t>konečnou</a:t>
            </a:r>
            <a:r>
              <a:rPr lang="en-US" dirty="0">
                <a:cs typeface="Arial" panose="020B0604020202020204" pitchFamily="34" charset="0"/>
              </a:rPr>
              <a:t>, </a:t>
            </a:r>
            <a:r>
              <a:rPr lang="cs-CZ" dirty="0">
                <a:cs typeface="Arial" panose="020B0604020202020204" pitchFamily="34" charset="0"/>
              </a:rPr>
              <a:t>třebaže</a:t>
            </a:r>
            <a:r>
              <a:rPr lang="en-US" dirty="0">
                <a:cs typeface="Arial" panose="020B0604020202020204" pitchFamily="34" charset="0"/>
              </a:rPr>
              <a:t> </a:t>
            </a:r>
            <a:r>
              <a:rPr lang="cs-CZ" dirty="0">
                <a:cs typeface="Arial" panose="020B0604020202020204" pitchFamily="34" charset="0"/>
              </a:rPr>
              <a:t>velmi malou</a:t>
            </a:r>
            <a:r>
              <a:rPr lang="en-US" dirty="0">
                <a:cs typeface="Arial" panose="020B0604020202020204" pitchFamily="34" charset="0"/>
              </a:rPr>
              <a:t>, </a:t>
            </a:r>
            <a:r>
              <a:rPr lang="cs-CZ" dirty="0">
                <a:cs typeface="Arial" panose="020B0604020202020204" pitchFamily="34" charset="0"/>
              </a:rPr>
              <a:t>pravděpodobnost</a:t>
            </a:r>
            <a:r>
              <a:rPr lang="en-US" dirty="0">
                <a:cs typeface="Arial" panose="020B0604020202020204" pitchFamily="34" charset="0"/>
              </a:rPr>
              <a:t> </a:t>
            </a:r>
            <a:r>
              <a:rPr lang="cs-CZ" dirty="0">
                <a:cs typeface="Arial" panose="020B0604020202020204" pitchFamily="34" charset="0"/>
              </a:rPr>
              <a:t>že se bude </a:t>
            </a:r>
            <a:r>
              <a:rPr lang="en-US" dirty="0">
                <a:cs typeface="Arial" panose="020B0604020202020204" pitchFamily="34" charset="0"/>
              </a:rPr>
              <a:t> </a:t>
            </a:r>
            <a:r>
              <a:rPr lang="cs-CZ" dirty="0">
                <a:cs typeface="Arial" panose="020B0604020202020204" pitchFamily="34" charset="0"/>
              </a:rPr>
              <a:t>vyskytovat v těsné blízkosti jádra</a:t>
            </a:r>
            <a:r>
              <a:rPr lang="en-US" dirty="0">
                <a:cs typeface="Arial" panose="020B0604020202020204" pitchFamily="34" charset="0"/>
              </a:rPr>
              <a:t>. </a:t>
            </a:r>
            <a:r>
              <a:rPr lang="cs-CZ" dirty="0">
                <a:cs typeface="Arial" panose="020B0604020202020204" pitchFamily="34" charset="0"/>
              </a:rPr>
              <a:t>V případě </a:t>
            </a:r>
            <a:r>
              <a:rPr lang="en-US" dirty="0">
                <a:cs typeface="Arial" panose="020B0604020202020204" pitchFamily="34" charset="0"/>
              </a:rPr>
              <a:t>orbital</a:t>
            </a:r>
            <a:r>
              <a:rPr lang="cs-CZ" dirty="0">
                <a:cs typeface="Arial" panose="020B0604020202020204" pitchFamily="34" charset="0"/>
              </a:rPr>
              <a:t>ů téže slupky </a:t>
            </a:r>
            <a:r>
              <a:rPr lang="en-US" dirty="0">
                <a:cs typeface="Arial" panose="020B0604020202020204" pitchFamily="34" charset="0"/>
              </a:rPr>
              <a:t> </a:t>
            </a:r>
            <a:r>
              <a:rPr lang="cs-CZ" dirty="0">
                <a:cs typeface="Arial" panose="020B0604020202020204" pitchFamily="34" charset="0"/>
              </a:rPr>
              <a:t>lze říci, že </a:t>
            </a:r>
            <a:r>
              <a:rPr lang="en-US" b="1" i="1" dirty="0">
                <a:cs typeface="Arial" panose="020B0604020202020204" pitchFamily="34" charset="0"/>
              </a:rPr>
              <a:t>s</a:t>
            </a:r>
            <a:r>
              <a:rPr lang="en-US" dirty="0">
                <a:cs typeface="Arial" panose="020B0604020202020204" pitchFamily="34" charset="0"/>
              </a:rPr>
              <a:t> orbital </a:t>
            </a:r>
            <a:r>
              <a:rPr lang="cs-CZ" dirty="0">
                <a:cs typeface="Arial" panose="020B0604020202020204" pitchFamily="34" charset="0"/>
              </a:rPr>
              <a:t>je více </a:t>
            </a:r>
            <a:r>
              <a:rPr lang="en-US" b="1" dirty="0" err="1">
                <a:cs typeface="Arial" panose="020B0604020202020204" pitchFamily="34" charset="0"/>
              </a:rPr>
              <a:t>penetr</a:t>
            </a:r>
            <a:r>
              <a:rPr lang="cs-CZ" b="1" dirty="0" err="1">
                <a:cs typeface="Arial" panose="020B0604020202020204" pitchFamily="34" charset="0"/>
              </a:rPr>
              <a:t>ující</a:t>
            </a:r>
            <a:r>
              <a:rPr lang="en-US" dirty="0">
                <a:cs typeface="Arial" panose="020B0604020202020204" pitchFamily="34" charset="0"/>
              </a:rPr>
              <a:t> </a:t>
            </a:r>
            <a:r>
              <a:rPr lang="cs-CZ" dirty="0">
                <a:cs typeface="Arial" panose="020B0604020202020204" pitchFamily="34" charset="0"/>
              </a:rPr>
              <a:t>než příslušné </a:t>
            </a:r>
            <a:r>
              <a:rPr lang="en-US" b="1" i="1" dirty="0">
                <a:cs typeface="Arial" panose="020B0604020202020204" pitchFamily="34" charset="0"/>
              </a:rPr>
              <a:t>p</a:t>
            </a:r>
            <a:r>
              <a:rPr lang="en-US" dirty="0">
                <a:cs typeface="Arial" panose="020B0604020202020204" pitchFamily="34" charset="0"/>
              </a:rPr>
              <a:t> </a:t>
            </a:r>
            <a:r>
              <a:rPr lang="cs-CZ" dirty="0">
                <a:cs typeface="Arial" panose="020B0604020202020204" pitchFamily="34" charset="0"/>
              </a:rPr>
              <a:t>nebo</a:t>
            </a:r>
            <a:r>
              <a:rPr lang="en-US" dirty="0">
                <a:cs typeface="Arial" panose="020B0604020202020204" pitchFamily="34" charset="0"/>
              </a:rPr>
              <a:t> </a:t>
            </a:r>
            <a:r>
              <a:rPr lang="en-US" b="1" i="1" dirty="0">
                <a:cs typeface="Arial" panose="020B0604020202020204" pitchFamily="34" charset="0"/>
              </a:rPr>
              <a:t>d</a:t>
            </a:r>
            <a:r>
              <a:rPr lang="en-US" dirty="0">
                <a:cs typeface="Arial" panose="020B0604020202020204" pitchFamily="34" charset="0"/>
              </a:rPr>
              <a:t> orbital</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což znamená, že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en-US" dirty="0">
                <a:cs typeface="Arial" panose="020B0604020202020204" pitchFamily="34" charset="0"/>
              </a:rPr>
              <a:t> </a:t>
            </a:r>
            <a:r>
              <a:rPr lang="cs-CZ" dirty="0">
                <a:cs typeface="Arial" panose="020B0604020202020204" pitchFamily="34" charset="0"/>
              </a:rPr>
              <a:t>v </a:t>
            </a:r>
            <a:r>
              <a:rPr lang="en-US" b="1" i="1" dirty="0">
                <a:cs typeface="Arial" panose="020B0604020202020204" pitchFamily="34" charset="0"/>
              </a:rPr>
              <a:t>s</a:t>
            </a:r>
            <a:r>
              <a:rPr lang="en-US" dirty="0">
                <a:cs typeface="Arial" panose="020B0604020202020204" pitchFamily="34" charset="0"/>
              </a:rPr>
              <a:t> orbital</a:t>
            </a:r>
            <a:r>
              <a:rPr lang="cs-CZ" dirty="0">
                <a:cs typeface="Arial" panose="020B0604020202020204" pitchFamily="34" charset="0"/>
              </a:rPr>
              <a:t>u má větší</a:t>
            </a:r>
            <a:r>
              <a:rPr lang="en-US" dirty="0">
                <a:cs typeface="Arial" panose="020B0604020202020204" pitchFamily="34" charset="0"/>
              </a:rPr>
              <a:t> </a:t>
            </a:r>
            <a:r>
              <a:rPr lang="en-US" dirty="0" err="1">
                <a:cs typeface="Arial" panose="020B0604020202020204" pitchFamily="34" charset="0"/>
              </a:rPr>
              <a:t>pravd</a:t>
            </a:r>
            <a:r>
              <a:rPr lang="cs-CZ" dirty="0">
                <a:cs typeface="Arial" panose="020B0604020202020204" pitchFamily="34" charset="0"/>
              </a:rPr>
              <a:t>ě</a:t>
            </a:r>
            <a:r>
              <a:rPr lang="en-US" dirty="0" err="1">
                <a:cs typeface="Arial" panose="020B0604020202020204" pitchFamily="34" charset="0"/>
              </a:rPr>
              <a:t>podobnost</a:t>
            </a:r>
            <a:r>
              <a:rPr lang="en-US" dirty="0">
                <a:cs typeface="Arial" panose="020B0604020202020204" pitchFamily="34" charset="0"/>
              </a:rPr>
              <a:t> </a:t>
            </a:r>
            <a:r>
              <a:rPr lang="cs-CZ" dirty="0">
                <a:cs typeface="Arial" panose="020B0604020202020204" pitchFamily="34" charset="0"/>
              </a:rPr>
              <a:t>ž</a:t>
            </a:r>
            <a:r>
              <a:rPr lang="en-US" dirty="0">
                <a:cs typeface="Arial" panose="020B0604020202020204" pitchFamily="34" charset="0"/>
              </a:rPr>
              <a:t>e </a:t>
            </a:r>
            <a:r>
              <a:rPr lang="cs-CZ" dirty="0">
                <a:cs typeface="Arial" panose="020B0604020202020204" pitchFamily="34" charset="0"/>
              </a:rPr>
              <a:t>se bude vyskytovat v blízkosti jádra než elektrony </a:t>
            </a:r>
            <a:r>
              <a:rPr lang="en-US" b="1" i="1" dirty="0">
                <a:cs typeface="Arial" panose="020B0604020202020204" pitchFamily="34" charset="0"/>
              </a:rPr>
              <a:t>p</a:t>
            </a:r>
            <a:r>
              <a:rPr lang="en-US" dirty="0">
                <a:cs typeface="Arial" panose="020B0604020202020204" pitchFamily="34" charset="0"/>
              </a:rPr>
              <a:t> </a:t>
            </a:r>
            <a:r>
              <a:rPr lang="cs-CZ" dirty="0">
                <a:cs typeface="Arial" panose="020B0604020202020204" pitchFamily="34" charset="0"/>
              </a:rPr>
              <a:t>nebo</a:t>
            </a:r>
            <a:r>
              <a:rPr lang="en-US" dirty="0">
                <a:cs typeface="Arial" panose="020B0604020202020204" pitchFamily="34" charset="0"/>
              </a:rPr>
              <a:t> </a:t>
            </a:r>
            <a:r>
              <a:rPr lang="en-US" b="1" i="1" dirty="0">
                <a:cs typeface="Arial" panose="020B0604020202020204" pitchFamily="34" charset="0"/>
              </a:rPr>
              <a:t>d</a:t>
            </a:r>
            <a:r>
              <a:rPr lang="en-US" dirty="0">
                <a:cs typeface="Arial" panose="020B0604020202020204" pitchFamily="34" charset="0"/>
              </a:rPr>
              <a:t> orbital</a:t>
            </a:r>
            <a:r>
              <a:rPr lang="cs-CZ" dirty="0">
                <a:cs typeface="Arial" panose="020B0604020202020204" pitchFamily="34" charset="0"/>
              </a:rPr>
              <a:t>ů</a:t>
            </a:r>
            <a:r>
              <a:rPr lang="en-US" dirty="0">
                <a:cs typeface="Arial" panose="020B0604020202020204" pitchFamily="34" charset="0"/>
              </a:rPr>
              <a:t>. </a:t>
            </a:r>
            <a:r>
              <a:rPr lang="cs-CZ" dirty="0">
                <a:cs typeface="Arial" panose="020B0604020202020204" pitchFamily="34" charset="0"/>
              </a:rPr>
              <a:t>Tudíž </a:t>
            </a:r>
            <a:r>
              <a:rPr lang="en-US" dirty="0">
                <a:cs typeface="Arial" panose="020B0604020202020204" pitchFamily="34" charset="0"/>
              </a:rPr>
              <a:t> </a:t>
            </a:r>
            <a:r>
              <a:rPr lang="en-US" u="sng" dirty="0" err="1">
                <a:cs typeface="Arial" panose="020B0604020202020204" pitchFamily="34" charset="0"/>
              </a:rPr>
              <a:t>ele</a:t>
            </a:r>
            <a:r>
              <a:rPr lang="cs-CZ" u="sng" dirty="0">
                <a:cs typeface="Arial" panose="020B0604020202020204" pitchFamily="34" charset="0"/>
              </a:rPr>
              <a:t>k</a:t>
            </a:r>
            <a:r>
              <a:rPr lang="en-US" u="sng" dirty="0" err="1">
                <a:cs typeface="Arial" panose="020B0604020202020204" pitchFamily="34" charset="0"/>
              </a:rPr>
              <a:t>tron</a:t>
            </a:r>
            <a:r>
              <a:rPr lang="cs-CZ" u="sng" dirty="0">
                <a:cs typeface="Arial" panose="020B0604020202020204" pitchFamily="34" charset="0"/>
              </a:rPr>
              <a:t>y</a:t>
            </a:r>
            <a:r>
              <a:rPr lang="en-US" u="sng" dirty="0">
                <a:cs typeface="Arial" panose="020B0604020202020204" pitchFamily="34" charset="0"/>
              </a:rPr>
              <a:t> </a:t>
            </a:r>
            <a:r>
              <a:rPr lang="en-US" b="1" i="1" u="sng" dirty="0">
                <a:cs typeface="Arial" panose="020B0604020202020204" pitchFamily="34" charset="0"/>
              </a:rPr>
              <a:t>s</a:t>
            </a:r>
            <a:r>
              <a:rPr lang="en-US" u="sng" dirty="0">
                <a:cs typeface="Arial" panose="020B0604020202020204" pitchFamily="34" charset="0"/>
              </a:rPr>
              <a:t> orbital</a:t>
            </a:r>
            <a:r>
              <a:rPr lang="cs-CZ" u="sng" dirty="0">
                <a:cs typeface="Arial" panose="020B0604020202020204" pitchFamily="34" charset="0"/>
              </a:rPr>
              <a:t>u</a:t>
            </a:r>
            <a:r>
              <a:rPr lang="en-US" u="sng" dirty="0">
                <a:cs typeface="Arial" panose="020B0604020202020204" pitchFamily="34" charset="0"/>
              </a:rPr>
              <a:t> </a:t>
            </a:r>
            <a:r>
              <a:rPr lang="cs-CZ" u="sng" dirty="0">
                <a:cs typeface="Arial" panose="020B0604020202020204" pitchFamily="34" charset="0"/>
              </a:rPr>
              <a:t>mají větší stínící efekt </a:t>
            </a:r>
            <a:r>
              <a:rPr lang="cs-CZ" dirty="0">
                <a:cs typeface="Arial" panose="020B0604020202020204" pitchFamily="34" charset="0"/>
              </a:rPr>
              <a:t>než elektrony v</a:t>
            </a:r>
            <a:r>
              <a:rPr lang="en-US" dirty="0">
                <a:cs typeface="Arial" panose="020B0604020202020204" pitchFamily="34" charset="0"/>
              </a:rPr>
              <a:t> </a:t>
            </a:r>
            <a:r>
              <a:rPr lang="en-US" b="1" i="1" dirty="0">
                <a:cs typeface="Arial" panose="020B0604020202020204" pitchFamily="34" charset="0"/>
              </a:rPr>
              <a:t>p</a:t>
            </a:r>
            <a:r>
              <a:rPr lang="en-US" dirty="0">
                <a:cs typeface="Arial" panose="020B0604020202020204" pitchFamily="34" charset="0"/>
              </a:rPr>
              <a:t> </a:t>
            </a:r>
            <a:r>
              <a:rPr lang="cs-CZ" dirty="0">
                <a:cs typeface="Arial" panose="020B0604020202020204" pitchFamily="34" charset="0"/>
              </a:rPr>
              <a:t>nebo</a:t>
            </a:r>
            <a:r>
              <a:rPr lang="en-US" dirty="0">
                <a:cs typeface="Arial" panose="020B0604020202020204" pitchFamily="34" charset="0"/>
              </a:rPr>
              <a:t> </a:t>
            </a:r>
            <a:r>
              <a:rPr lang="en-US" b="1" i="1" dirty="0">
                <a:cs typeface="Arial" panose="020B0604020202020204" pitchFamily="34" charset="0"/>
              </a:rPr>
              <a:t>d</a:t>
            </a:r>
            <a:r>
              <a:rPr lang="en-US" dirty="0">
                <a:cs typeface="Arial" panose="020B0604020202020204" pitchFamily="34" charset="0"/>
              </a:rPr>
              <a:t> orbital</a:t>
            </a:r>
            <a:r>
              <a:rPr lang="cs-CZ" dirty="0">
                <a:cs typeface="Arial" panose="020B0604020202020204" pitchFamily="34" charset="0"/>
              </a:rPr>
              <a:t>u</a:t>
            </a:r>
            <a:r>
              <a:rPr lang="en-US" dirty="0">
                <a:cs typeface="Arial" panose="020B0604020202020204" pitchFamily="34" charset="0"/>
              </a:rPr>
              <a:t> </a:t>
            </a:r>
            <a:r>
              <a:rPr lang="cs-CZ" dirty="0">
                <a:cs typeface="Arial" panose="020B0604020202020204" pitchFamily="34" charset="0"/>
              </a:rPr>
              <a:t>téže slupky</a:t>
            </a:r>
            <a:r>
              <a:rPr lang="en-US" dirty="0">
                <a:cs typeface="Arial" panose="020B0604020202020204" pitchFamily="34" charset="0"/>
              </a:rPr>
              <a:t>. </a:t>
            </a:r>
            <a:r>
              <a:rPr lang="cs-CZ" dirty="0">
                <a:cs typeface="Arial" panose="020B0604020202020204" pitchFamily="34" charset="0"/>
              </a:rPr>
              <a:t>Protože jsou vysoce penetrující</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v</a:t>
            </a:r>
            <a:r>
              <a:rPr lang="en-US" dirty="0">
                <a:cs typeface="Arial" panose="020B0604020202020204" pitchFamily="34" charset="0"/>
              </a:rPr>
              <a:t> </a:t>
            </a:r>
            <a:r>
              <a:rPr lang="en-US" b="1" i="1" dirty="0">
                <a:cs typeface="Arial" panose="020B0604020202020204" pitchFamily="34" charset="0"/>
              </a:rPr>
              <a:t>s</a:t>
            </a:r>
            <a:r>
              <a:rPr lang="en-US" dirty="0">
                <a:cs typeface="Arial" panose="020B0604020202020204" pitchFamily="34" charset="0"/>
              </a:rPr>
              <a:t> orbital</a:t>
            </a:r>
            <a:r>
              <a:rPr lang="cs-CZ" dirty="0">
                <a:cs typeface="Arial" panose="020B0604020202020204" pitchFamily="34" charset="0"/>
              </a:rPr>
              <a:t>ech</a:t>
            </a:r>
            <a:r>
              <a:rPr lang="en-US" dirty="0">
                <a:cs typeface="Arial" panose="020B0604020202020204" pitchFamily="34" charset="0"/>
              </a:rPr>
              <a:t> </a:t>
            </a:r>
            <a:r>
              <a:rPr lang="cs-CZ" dirty="0">
                <a:cs typeface="Arial" panose="020B0604020202020204" pitchFamily="34" charset="0"/>
              </a:rPr>
              <a:t>jsou méně </a:t>
            </a:r>
            <a:r>
              <a:rPr lang="en-US" dirty="0" err="1">
                <a:cs typeface="Arial" panose="020B0604020202020204" pitchFamily="34" charset="0"/>
              </a:rPr>
              <a:t>efe</a:t>
            </a:r>
            <a:r>
              <a:rPr lang="cs-CZ" dirty="0">
                <a:cs typeface="Arial" panose="020B0604020202020204" pitchFamily="34" charset="0"/>
              </a:rPr>
              <a:t>k</a:t>
            </a:r>
            <a:r>
              <a:rPr lang="en-US" dirty="0" err="1">
                <a:cs typeface="Arial" panose="020B0604020202020204" pitchFamily="34" charset="0"/>
              </a:rPr>
              <a:t>tiv</a:t>
            </a:r>
            <a:r>
              <a:rPr lang="cs-CZ" dirty="0">
                <a:cs typeface="Arial" panose="020B0604020202020204" pitchFamily="34" charset="0"/>
              </a:rPr>
              <a:t>ně stíněny elektrony z ostatních orbitalů</a:t>
            </a:r>
            <a:r>
              <a:rPr lang="en-US" dirty="0">
                <a:cs typeface="Arial" panose="020B0604020202020204" pitchFamily="34" charset="0"/>
              </a:rPr>
              <a:t>. </a:t>
            </a:r>
            <a:endParaRPr lang="cs-CZ" dirty="0">
              <a:cs typeface="Arial" panose="020B0604020202020204" pitchFamily="34" charset="0"/>
            </a:endParaRPr>
          </a:p>
          <a:p>
            <a:pPr algn="just"/>
            <a:r>
              <a:rPr lang="cs-CZ" dirty="0">
                <a:cs typeface="Arial" panose="020B0604020202020204" pitchFamily="34" charset="0"/>
              </a:rPr>
              <a:t>To znamená, že pro </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 v určité slupce bude</a:t>
            </a:r>
            <a:r>
              <a:rPr lang="en-US" dirty="0">
                <a:cs typeface="Arial" panose="020B0604020202020204" pitchFamily="34" charset="0"/>
              </a:rPr>
              <a:t> Z</a:t>
            </a:r>
            <a:r>
              <a:rPr lang="en-US" baseline="-25000" dirty="0">
                <a:cs typeface="Arial" panose="020B0604020202020204" pitchFamily="34" charset="0"/>
              </a:rPr>
              <a:t>eff</a:t>
            </a:r>
            <a:r>
              <a:rPr lang="en-US" dirty="0">
                <a:cs typeface="Arial" panose="020B0604020202020204" pitchFamily="34" charset="0"/>
              </a:rPr>
              <a:t> </a:t>
            </a:r>
            <a:r>
              <a:rPr lang="cs-CZ" dirty="0">
                <a:cs typeface="Arial" panose="020B0604020202020204" pitchFamily="34" charset="0"/>
              </a:rPr>
              <a:t>větší pro </a:t>
            </a:r>
            <a:r>
              <a:rPr lang="en-US" b="1" i="1" dirty="0">
                <a:cs typeface="Arial" panose="020B0604020202020204" pitchFamily="34" charset="0"/>
              </a:rPr>
              <a:t>s</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než pro </a:t>
            </a:r>
            <a:r>
              <a:rPr lang="en-US" b="1" i="1" dirty="0">
                <a:cs typeface="Arial" panose="020B0604020202020204" pitchFamily="34" charset="0"/>
              </a:rPr>
              <a:t>p</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Podobně je </a:t>
            </a:r>
            <a:r>
              <a:rPr lang="en-US" dirty="0">
                <a:cs typeface="Arial" panose="020B0604020202020204" pitchFamily="34" charset="0"/>
              </a:rPr>
              <a:t>Z</a:t>
            </a:r>
            <a:r>
              <a:rPr lang="en-US" baseline="-25000" dirty="0">
                <a:cs typeface="Arial" panose="020B0604020202020204" pitchFamily="34" charset="0"/>
              </a:rPr>
              <a:t>eff</a:t>
            </a:r>
            <a:r>
              <a:rPr lang="en-US" dirty="0">
                <a:cs typeface="Arial" panose="020B0604020202020204" pitchFamily="34" charset="0"/>
              </a:rPr>
              <a:t> </a:t>
            </a:r>
            <a:r>
              <a:rPr lang="cs-CZ" dirty="0">
                <a:cs typeface="Arial" panose="020B0604020202020204" pitchFamily="34" charset="0"/>
              </a:rPr>
              <a:t>větší p</a:t>
            </a:r>
            <a:r>
              <a:rPr lang="en-US" dirty="0">
                <a:cs typeface="Arial" panose="020B0604020202020204" pitchFamily="34" charset="0"/>
              </a:rPr>
              <a:t>r</a:t>
            </a:r>
            <a:r>
              <a:rPr lang="cs-CZ" dirty="0">
                <a:cs typeface="Arial" panose="020B0604020202020204" pitchFamily="34" charset="0"/>
              </a:rPr>
              <a:t>o</a:t>
            </a:r>
            <a:r>
              <a:rPr lang="en-US" dirty="0">
                <a:cs typeface="Arial" panose="020B0604020202020204" pitchFamily="34" charset="0"/>
              </a:rPr>
              <a:t> </a:t>
            </a:r>
            <a:r>
              <a:rPr lang="en-US" b="1" i="1" dirty="0">
                <a:cs typeface="Arial" panose="020B0604020202020204" pitchFamily="34" charset="0"/>
              </a:rPr>
              <a:t>p</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než pro </a:t>
            </a:r>
            <a:r>
              <a:rPr lang="en-US" b="1" i="1" dirty="0">
                <a:cs typeface="Arial" panose="020B0604020202020204" pitchFamily="34" charset="0"/>
              </a:rPr>
              <a:t>d</a:t>
            </a:r>
            <a:r>
              <a:rPr lang="en-US" dirty="0">
                <a:cs typeface="Arial" panose="020B0604020202020204" pitchFamily="34" charset="0"/>
              </a:rPr>
              <a:t> </a:t>
            </a:r>
            <a:r>
              <a:rPr lang="en-US" dirty="0" err="1">
                <a:cs typeface="Arial" panose="020B0604020202020204" pitchFamily="34" charset="0"/>
              </a:rPr>
              <a:t>ele</a:t>
            </a:r>
            <a:r>
              <a:rPr lang="cs-CZ" dirty="0">
                <a:cs typeface="Arial" panose="020B0604020202020204" pitchFamily="34" charset="0"/>
              </a:rPr>
              <a:t>k</a:t>
            </a:r>
            <a:r>
              <a:rPr lang="en-US" dirty="0" err="1">
                <a:cs typeface="Arial" panose="020B0604020202020204" pitchFamily="34" charset="0"/>
              </a:rPr>
              <a:t>tron</a:t>
            </a:r>
            <a:r>
              <a:rPr lang="cs-CZ" dirty="0">
                <a:cs typeface="Arial" panose="020B0604020202020204" pitchFamily="34" charset="0"/>
              </a:rPr>
              <a:t>y</a:t>
            </a:r>
            <a:r>
              <a:rPr lang="en-US" dirty="0">
                <a:cs typeface="Arial" panose="020B0604020202020204" pitchFamily="34" charset="0"/>
              </a:rPr>
              <a:t>. </a:t>
            </a:r>
            <a:r>
              <a:rPr lang="cs-CZ" dirty="0">
                <a:cs typeface="Arial" panose="020B0604020202020204" pitchFamily="34" charset="0"/>
              </a:rPr>
              <a:t>V důsledku toho pro danou slupku (</a:t>
            </a:r>
            <a:r>
              <a:rPr lang="cs-CZ" i="1" dirty="0">
                <a:cs typeface="Arial" panose="020B0604020202020204" pitchFamily="34" charset="0"/>
              </a:rPr>
              <a:t>n</a:t>
            </a:r>
            <a:r>
              <a:rPr lang="cs-CZ" dirty="0">
                <a:cs typeface="Arial" panose="020B0604020202020204" pitchFamily="34" charset="0"/>
              </a:rPr>
              <a:t>) má </a:t>
            </a:r>
            <a:r>
              <a:rPr lang="en-US" b="1" i="1" dirty="0">
                <a:cs typeface="Arial" panose="020B0604020202020204" pitchFamily="34" charset="0"/>
              </a:rPr>
              <a:t>s</a:t>
            </a:r>
            <a:r>
              <a:rPr lang="en-US" dirty="0">
                <a:cs typeface="Arial" panose="020B0604020202020204" pitchFamily="34" charset="0"/>
              </a:rPr>
              <a:t> </a:t>
            </a:r>
            <a:r>
              <a:rPr lang="cs-CZ" dirty="0" err="1">
                <a:cs typeface="Arial" panose="020B0604020202020204" pitchFamily="34" charset="0"/>
              </a:rPr>
              <a:t>podslupka</a:t>
            </a:r>
            <a:r>
              <a:rPr lang="cs-CZ" dirty="0">
                <a:cs typeface="Arial" panose="020B0604020202020204" pitchFamily="34" charset="0"/>
              </a:rPr>
              <a:t> nižší energii než </a:t>
            </a:r>
            <a:r>
              <a:rPr lang="en-US" b="1" i="1" dirty="0">
                <a:cs typeface="Arial" panose="020B0604020202020204" pitchFamily="34" charset="0"/>
              </a:rPr>
              <a:t>p</a:t>
            </a:r>
            <a:r>
              <a:rPr lang="en-US" dirty="0">
                <a:cs typeface="Arial" panose="020B0604020202020204" pitchFamily="34" charset="0"/>
              </a:rPr>
              <a:t> </a:t>
            </a:r>
            <a:r>
              <a:rPr lang="cs-CZ" dirty="0" err="1">
                <a:cs typeface="Arial" panose="020B0604020202020204" pitchFamily="34" charset="0"/>
              </a:rPr>
              <a:t>podslupka</a:t>
            </a:r>
            <a:r>
              <a:rPr lang="en-US" dirty="0">
                <a:cs typeface="Arial" panose="020B0604020202020204" pitchFamily="34" charset="0"/>
              </a:rPr>
              <a:t> </a:t>
            </a:r>
            <a:r>
              <a:rPr lang="cs-CZ" dirty="0">
                <a:cs typeface="Arial" panose="020B0604020202020204" pitchFamily="34" charset="0"/>
              </a:rPr>
              <a:t>a ta zase nižší než </a:t>
            </a:r>
            <a:r>
              <a:rPr lang="en-US" b="1" i="1" dirty="0">
                <a:cs typeface="Arial" panose="020B0604020202020204" pitchFamily="34" charset="0"/>
              </a:rPr>
              <a:t>d</a:t>
            </a:r>
            <a:r>
              <a:rPr lang="en-US" dirty="0">
                <a:cs typeface="Arial" panose="020B0604020202020204" pitchFamily="34" charset="0"/>
              </a:rPr>
              <a:t> </a:t>
            </a:r>
            <a:r>
              <a:rPr lang="cs-CZ" dirty="0" err="1">
                <a:cs typeface="Arial" panose="020B0604020202020204" pitchFamily="34" charset="0"/>
              </a:rPr>
              <a:t>podslupka</a:t>
            </a:r>
            <a:r>
              <a:rPr lang="cs-CZ" dirty="0">
                <a:cs typeface="Arial" panose="020B0604020202020204" pitchFamily="34" charset="0"/>
              </a:rPr>
              <a:t> =&gt; </a:t>
            </a:r>
            <a:r>
              <a:rPr lang="cs-CZ" b="1" u="sng" dirty="0">
                <a:cs typeface="Arial" panose="020B0604020202020204" pitchFamily="34" charset="0"/>
              </a:rPr>
              <a:t>výstavbový princip</a:t>
            </a:r>
            <a:r>
              <a:rPr lang="cs-CZ" dirty="0">
                <a:cs typeface="Arial" panose="020B0604020202020204" pitchFamily="34" charset="0"/>
              </a:rPr>
              <a:t>.</a:t>
            </a:r>
            <a:endParaRPr lang="en-US" dirty="0">
              <a:cs typeface="Arial" panose="020B0604020202020204" pitchFamily="34" charset="0"/>
            </a:endParaRPr>
          </a:p>
          <a:p>
            <a:endParaRPr lang="cs-CZ" dirty="0">
              <a:cs typeface="Arial" panose="020B0604020202020204" pitchFamily="34" charset="0"/>
            </a:endParaRPr>
          </a:p>
        </p:txBody>
      </p:sp>
      <p:pic>
        <p:nvPicPr>
          <p:cNvPr id="3" name="Obrázek 2" descr="Obsah obrázku text&#10;&#10;Popis byl vytvořen automaticky">
            <a:extLst>
              <a:ext uri="{FF2B5EF4-FFF2-40B4-BE49-F238E27FC236}">
                <a16:creationId xmlns:a16="http://schemas.microsoft.com/office/drawing/2014/main" id="{AE692E40-174E-4DEC-87C0-1FE702F9D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989" y="3819525"/>
            <a:ext cx="4164012" cy="2905125"/>
          </a:xfrm>
          <a:prstGeom prst="rect">
            <a:avLst/>
          </a:prstGeom>
        </p:spPr>
      </p:pic>
      <p:pic>
        <p:nvPicPr>
          <p:cNvPr id="7" name="Picture 8" descr="Výsledek obrázku pro penetration effect of electrons">
            <a:extLst>
              <a:ext uri="{FF2B5EF4-FFF2-40B4-BE49-F238E27FC236}">
                <a16:creationId xmlns:a16="http://schemas.microsoft.com/office/drawing/2014/main" id="{17EAE565-2418-41CB-BB80-4025086C5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937783"/>
            <a:ext cx="3768789" cy="266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51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uses of actinide contraction">
            <a:extLst>
              <a:ext uri="{FF2B5EF4-FFF2-40B4-BE49-F238E27FC236}">
                <a16:creationId xmlns:a16="http://schemas.microsoft.com/office/drawing/2014/main" id="{1BD3F261-3550-4DFF-90C6-D98B6F2E5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467600" cy="62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7937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B0C07480-DC07-49B4-953C-B25436CD70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114800"/>
            <a:ext cx="3678176" cy="2538216"/>
          </a:xfrm>
          <a:prstGeom prst="rect">
            <a:avLst/>
          </a:prstGeom>
        </p:spPr>
      </p:pic>
      <p:pic>
        <p:nvPicPr>
          <p:cNvPr id="10" name="Obrázek 9">
            <a:extLst>
              <a:ext uri="{FF2B5EF4-FFF2-40B4-BE49-F238E27FC236}">
                <a16:creationId xmlns:a16="http://schemas.microsoft.com/office/drawing/2014/main" id="{FC1B0F05-483B-40AB-A3D9-7534615A7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3248048" cy="3581400"/>
          </a:xfrm>
          <a:prstGeom prst="rect">
            <a:avLst/>
          </a:prstGeom>
        </p:spPr>
      </p:pic>
      <p:pic>
        <p:nvPicPr>
          <p:cNvPr id="11" name="Obrázek 10">
            <a:extLst>
              <a:ext uri="{FF2B5EF4-FFF2-40B4-BE49-F238E27FC236}">
                <a16:creationId xmlns:a16="http://schemas.microsoft.com/office/drawing/2014/main" id="{1D857380-611E-461F-B623-C25E466F18C0}"/>
              </a:ext>
            </a:extLst>
          </p:cNvPr>
          <p:cNvPicPr>
            <a:picLocks noChangeAspect="1"/>
          </p:cNvPicPr>
          <p:nvPr/>
        </p:nvPicPr>
        <p:blipFill>
          <a:blip r:embed="rId4"/>
          <a:stretch>
            <a:fillRect/>
          </a:stretch>
        </p:blipFill>
        <p:spPr>
          <a:xfrm>
            <a:off x="5638800" y="4343400"/>
            <a:ext cx="3124200" cy="2295683"/>
          </a:xfrm>
          <a:prstGeom prst="rect">
            <a:avLst/>
          </a:prstGeom>
        </p:spPr>
      </p:pic>
      <p:pic>
        <p:nvPicPr>
          <p:cNvPr id="7" name="Picture 2">
            <a:extLst>
              <a:ext uri="{FF2B5EF4-FFF2-40B4-BE49-F238E27FC236}">
                <a16:creationId xmlns:a16="http://schemas.microsoft.com/office/drawing/2014/main" id="{907A82BC-9681-46D7-BE11-4B2684878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98918"/>
            <a:ext cx="4800600" cy="38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00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58FC5D2-D335-4C48-BC0F-2BB24E7ACA60}"/>
              </a:ext>
            </a:extLst>
          </p:cNvPr>
          <p:cNvPicPr>
            <a:picLocks noChangeAspect="1"/>
          </p:cNvPicPr>
          <p:nvPr/>
        </p:nvPicPr>
        <p:blipFill>
          <a:blip r:embed="rId2"/>
          <a:stretch>
            <a:fillRect/>
          </a:stretch>
        </p:blipFill>
        <p:spPr>
          <a:xfrm>
            <a:off x="152400" y="698932"/>
            <a:ext cx="8839200" cy="5460137"/>
          </a:xfrm>
          <a:prstGeom prst="rect">
            <a:avLst/>
          </a:prstGeom>
        </p:spPr>
      </p:pic>
    </p:spTree>
    <p:extLst>
      <p:ext uri="{BB962C8B-B14F-4D97-AF65-F5344CB8AC3E}">
        <p14:creationId xmlns:p14="http://schemas.microsoft.com/office/powerpoint/2010/main" val="42231980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42331111-38DC-40DA-BCE6-8434F4804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 y="304800"/>
            <a:ext cx="4191000" cy="2741284"/>
          </a:xfrm>
          <a:prstGeom prst="rect">
            <a:avLst/>
          </a:prstGeom>
        </p:spPr>
      </p:pic>
      <p:pic>
        <p:nvPicPr>
          <p:cNvPr id="6" name="Obrázek 5" descr="Obsah obrázku snímek obrazovky&#10;&#10;Popis byl vytvořen automaticky">
            <a:extLst>
              <a:ext uri="{FF2B5EF4-FFF2-40B4-BE49-F238E27FC236}">
                <a16:creationId xmlns:a16="http://schemas.microsoft.com/office/drawing/2014/main" id="{24B85D1C-BDBE-4AE7-AAF5-502DE7041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657600"/>
            <a:ext cx="5257800" cy="2957512"/>
          </a:xfrm>
          <a:prstGeom prst="rect">
            <a:avLst/>
          </a:prstGeom>
        </p:spPr>
      </p:pic>
      <p:pic>
        <p:nvPicPr>
          <p:cNvPr id="7" name="Obrázek 6">
            <a:extLst>
              <a:ext uri="{FF2B5EF4-FFF2-40B4-BE49-F238E27FC236}">
                <a16:creationId xmlns:a16="http://schemas.microsoft.com/office/drawing/2014/main" id="{90572602-C69E-4B09-838A-DC904AF6211B}"/>
              </a:ext>
            </a:extLst>
          </p:cNvPr>
          <p:cNvPicPr>
            <a:picLocks noChangeAspect="1"/>
          </p:cNvPicPr>
          <p:nvPr/>
        </p:nvPicPr>
        <p:blipFill>
          <a:blip r:embed="rId4"/>
          <a:stretch>
            <a:fillRect/>
          </a:stretch>
        </p:blipFill>
        <p:spPr>
          <a:xfrm>
            <a:off x="4038600" y="152400"/>
            <a:ext cx="4922554" cy="3200400"/>
          </a:xfrm>
          <a:prstGeom prst="rect">
            <a:avLst/>
          </a:prstGeom>
        </p:spPr>
      </p:pic>
    </p:spTree>
    <p:extLst>
      <p:ext uri="{BB962C8B-B14F-4D97-AF65-F5344CB8AC3E}">
        <p14:creationId xmlns:p14="http://schemas.microsoft.com/office/powerpoint/2010/main" val="25479302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E9F52196-13BF-4361-A029-DB163F266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
            <a:ext cx="6934200" cy="6583101"/>
          </a:xfrm>
          <a:prstGeom prst="rect">
            <a:avLst/>
          </a:prstGeom>
        </p:spPr>
      </p:pic>
    </p:spTree>
    <p:extLst>
      <p:ext uri="{BB962C8B-B14F-4D97-AF65-F5344CB8AC3E}">
        <p14:creationId xmlns:p14="http://schemas.microsoft.com/office/powerpoint/2010/main" val="311412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7696200" cy="64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241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www.researchgate.net/profile/Dr_Nazmul_Islam2/publication/266592790/figure/fig4/AS:295660067803136@1447502261137/The-physical-process-of-screening-and-the-effective-nuclear-charge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99" y="801750"/>
            <a:ext cx="8346923" cy="529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765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56F23CF-6D02-4948-A3CC-504305211E25}"/>
              </a:ext>
            </a:extLst>
          </p:cNvPr>
          <p:cNvPicPr>
            <a:picLocks noChangeAspect="1"/>
          </p:cNvPicPr>
          <p:nvPr/>
        </p:nvPicPr>
        <p:blipFill>
          <a:blip r:embed="rId2"/>
          <a:stretch>
            <a:fillRect/>
          </a:stretch>
        </p:blipFill>
        <p:spPr>
          <a:xfrm>
            <a:off x="650801" y="533400"/>
            <a:ext cx="7842397" cy="5655733"/>
          </a:xfrm>
          <a:prstGeom prst="rect">
            <a:avLst/>
          </a:prstGeom>
        </p:spPr>
      </p:pic>
    </p:spTree>
    <p:extLst>
      <p:ext uri="{BB962C8B-B14F-4D97-AF65-F5344CB8AC3E}">
        <p14:creationId xmlns:p14="http://schemas.microsoft.com/office/powerpoint/2010/main" val="26435396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476628"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340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1368D60-42CD-41E4-8129-F1063A03D990}"/>
              </a:ext>
            </a:extLst>
          </p:cNvPr>
          <p:cNvSpPr/>
          <p:nvPr/>
        </p:nvSpPr>
        <p:spPr>
          <a:xfrm>
            <a:off x="228600" y="381000"/>
            <a:ext cx="8706678" cy="5262979"/>
          </a:xfrm>
          <a:prstGeom prst="rect">
            <a:avLst/>
          </a:prstGeom>
        </p:spPr>
        <p:txBody>
          <a:bodyPr wrap="square">
            <a:spAutoFit/>
          </a:bodyPr>
          <a:lstStyle/>
          <a:p>
            <a:pPr algn="just" fontAlgn="base"/>
            <a:r>
              <a:rPr lang="cs-CZ" sz="2000" b="1" dirty="0"/>
              <a:t>Příklad</a:t>
            </a:r>
            <a:r>
              <a:rPr lang="en-US" sz="2000" b="1" dirty="0"/>
              <a:t>:</a:t>
            </a:r>
            <a:r>
              <a:rPr lang="cs-CZ" sz="2000" b="1" dirty="0"/>
              <a:t> </a:t>
            </a:r>
            <a:r>
              <a:rPr lang="cs-CZ" sz="2000" dirty="0"/>
              <a:t>Jaké jsou efektivní náboje jádra</a:t>
            </a:r>
            <a:r>
              <a:rPr lang="en-US" sz="2000" dirty="0"/>
              <a:t> atom</a:t>
            </a:r>
            <a:r>
              <a:rPr lang="cs-CZ" sz="2000" dirty="0"/>
              <a:t>u neonu</a:t>
            </a:r>
            <a:r>
              <a:rPr lang="en-US" sz="2000" dirty="0"/>
              <a:t> (Ne), sod</a:t>
            </a:r>
            <a:r>
              <a:rPr lang="cs-CZ" sz="2000" dirty="0" err="1"/>
              <a:t>ného</a:t>
            </a:r>
            <a:r>
              <a:rPr lang="en-US" sz="2000" dirty="0"/>
              <a:t> </a:t>
            </a:r>
            <a:r>
              <a:rPr lang="cs-CZ" sz="2000" dirty="0"/>
              <a:t>k</a:t>
            </a:r>
            <a:r>
              <a:rPr lang="en-US" sz="2000" dirty="0" err="1"/>
              <a:t>ation</a:t>
            </a:r>
            <a:r>
              <a:rPr lang="cs-CZ" sz="2000" dirty="0"/>
              <a:t>tu</a:t>
            </a:r>
            <a:r>
              <a:rPr lang="en-US" sz="2000" dirty="0"/>
              <a:t> (Na</a:t>
            </a:r>
            <a:r>
              <a:rPr lang="en-US" sz="2000" baseline="30000" dirty="0"/>
              <a:t>+</a:t>
            </a:r>
            <a:r>
              <a:rPr lang="en-US" sz="2000" dirty="0"/>
              <a:t>) a </a:t>
            </a:r>
            <a:r>
              <a:rPr lang="en-US" sz="2000" dirty="0" err="1"/>
              <a:t>fluori</a:t>
            </a:r>
            <a:r>
              <a:rPr lang="cs-CZ" sz="2000" dirty="0" err="1"/>
              <a:t>dového</a:t>
            </a:r>
            <a:r>
              <a:rPr lang="en-US" sz="2000" dirty="0"/>
              <a:t> anion</a:t>
            </a:r>
            <a:r>
              <a:rPr lang="cs-CZ" sz="2000" dirty="0"/>
              <a:t>tu</a:t>
            </a:r>
            <a:r>
              <a:rPr lang="en-US" sz="2000" dirty="0"/>
              <a:t> (F</a:t>
            </a:r>
            <a:r>
              <a:rPr lang="en-US" sz="2000" baseline="30000" dirty="0"/>
              <a:t>–</a:t>
            </a:r>
            <a:r>
              <a:rPr lang="en-US" sz="2000" dirty="0"/>
              <a:t>)</a:t>
            </a:r>
            <a:r>
              <a:rPr lang="cs-CZ" sz="2000" dirty="0"/>
              <a:t> </a:t>
            </a:r>
            <a:r>
              <a:rPr lang="en-US" sz="2000" dirty="0"/>
              <a:t>?</a:t>
            </a:r>
          </a:p>
          <a:p>
            <a:pPr algn="just" fontAlgn="base"/>
            <a:endParaRPr lang="cs-CZ" sz="2000" b="1" dirty="0"/>
          </a:p>
          <a:p>
            <a:pPr algn="just" fontAlgn="base"/>
            <a:r>
              <a:rPr lang="cs-CZ" sz="2000" b="1" dirty="0"/>
              <a:t>Řešení</a:t>
            </a:r>
            <a:r>
              <a:rPr lang="en-US" sz="2000" b="1" dirty="0"/>
              <a:t>:</a:t>
            </a:r>
            <a:endParaRPr lang="cs-CZ" sz="2000" b="1" dirty="0"/>
          </a:p>
          <a:p>
            <a:pPr algn="just" fontAlgn="base"/>
            <a:endParaRPr lang="en-US" sz="800" b="1" dirty="0"/>
          </a:p>
          <a:p>
            <a:pPr algn="just" fontAlgn="base"/>
            <a:r>
              <a:rPr lang="en-US" sz="2000" b="1" i="1" dirty="0"/>
              <a:t>Ne</a:t>
            </a:r>
            <a:r>
              <a:rPr lang="cs-CZ" sz="2000" b="1" i="1" dirty="0"/>
              <a:t>on:</a:t>
            </a:r>
            <a:r>
              <a:rPr lang="en-US" sz="2000" dirty="0"/>
              <a:t> </a:t>
            </a:r>
            <a:r>
              <a:rPr lang="cs-CZ" sz="2000" dirty="0"/>
              <a:t>protonové</a:t>
            </a:r>
            <a:r>
              <a:rPr lang="en-US" sz="2000" dirty="0"/>
              <a:t> </a:t>
            </a:r>
            <a:r>
              <a:rPr lang="cs-CZ" sz="2000" dirty="0"/>
              <a:t>číslo neonu je</a:t>
            </a:r>
            <a:r>
              <a:rPr lang="en-US" sz="2000" dirty="0"/>
              <a:t> 10</a:t>
            </a:r>
            <a:r>
              <a:rPr lang="cs-CZ" sz="2000" dirty="0"/>
              <a:t>, </a:t>
            </a:r>
            <a:r>
              <a:rPr lang="en-US" sz="2000" dirty="0" err="1"/>
              <a:t>ele</a:t>
            </a:r>
            <a:r>
              <a:rPr lang="cs-CZ" sz="2000" dirty="0"/>
              <a:t>k</a:t>
            </a:r>
            <a:r>
              <a:rPr lang="en-US" sz="2000" dirty="0" err="1"/>
              <a:t>tron</a:t>
            </a:r>
            <a:r>
              <a:rPr lang="cs-CZ" sz="2000" dirty="0" err="1"/>
              <a:t>ová</a:t>
            </a:r>
            <a:r>
              <a:rPr lang="en-US" sz="2000" dirty="0"/>
              <a:t> </a:t>
            </a:r>
            <a:r>
              <a:rPr lang="cs-CZ" sz="2000" dirty="0"/>
              <a:t>k</a:t>
            </a:r>
            <a:r>
              <a:rPr lang="en-US" sz="2000" dirty="0" err="1"/>
              <a:t>onfigura</a:t>
            </a:r>
            <a:r>
              <a:rPr lang="cs-CZ" sz="2000" dirty="0" err="1"/>
              <a:t>ce</a:t>
            </a:r>
            <a:r>
              <a:rPr lang="cs-CZ" sz="2000" dirty="0"/>
              <a:t> je</a:t>
            </a:r>
            <a:r>
              <a:rPr lang="en-US" sz="2000" dirty="0"/>
              <a:t> 1s</a:t>
            </a:r>
            <a:r>
              <a:rPr lang="en-US" sz="2000" baseline="30000" dirty="0"/>
              <a:t>2</a:t>
            </a:r>
            <a:r>
              <a:rPr lang="en-US" sz="2000" dirty="0"/>
              <a:t>2s</a:t>
            </a:r>
            <a:r>
              <a:rPr lang="en-US" sz="2000" baseline="30000" dirty="0"/>
              <a:t>2</a:t>
            </a:r>
            <a:r>
              <a:rPr lang="en-US" sz="2000" dirty="0"/>
              <a:t> 2p</a:t>
            </a:r>
            <a:r>
              <a:rPr lang="en-US" sz="2000" baseline="30000" dirty="0"/>
              <a:t>6</a:t>
            </a:r>
            <a:r>
              <a:rPr lang="cs-CZ" sz="2000" dirty="0"/>
              <a:t>. Odtud</a:t>
            </a:r>
            <a:r>
              <a:rPr lang="en-US" sz="2000" dirty="0"/>
              <a:t>:</a:t>
            </a:r>
            <a:r>
              <a:rPr lang="cs-CZ" sz="2000" dirty="0"/>
              <a:t> </a:t>
            </a:r>
          </a:p>
          <a:p>
            <a:pPr algn="just" fontAlgn="base"/>
            <a:r>
              <a:rPr lang="cs-CZ" sz="2000" dirty="0"/>
              <a:t>       </a:t>
            </a:r>
            <a:r>
              <a:rPr lang="en-US" sz="2000" dirty="0"/>
              <a:t>Z</a:t>
            </a:r>
            <a:r>
              <a:rPr lang="en-US" sz="2000" baseline="-25000" dirty="0"/>
              <a:t>eff</a:t>
            </a:r>
            <a:r>
              <a:rPr lang="en-US" sz="2000" dirty="0"/>
              <a:t>(Ne) = 10 – 2 = 8+</a:t>
            </a:r>
          </a:p>
          <a:p>
            <a:pPr algn="just" fontAlgn="base"/>
            <a:r>
              <a:rPr lang="en-US" sz="2000" b="1" dirty="0"/>
              <a:t>Fl</a:t>
            </a:r>
            <a:r>
              <a:rPr lang="cs-CZ" sz="2000" b="1" dirty="0"/>
              <a:t>u</a:t>
            </a:r>
            <a:r>
              <a:rPr lang="en-US" sz="2000" b="1" dirty="0"/>
              <a:t>or</a:t>
            </a:r>
            <a:r>
              <a:rPr lang="cs-CZ" sz="2000" b="1" dirty="0"/>
              <a:t>id</a:t>
            </a:r>
            <a:r>
              <a:rPr lang="cs-CZ" sz="2000" dirty="0"/>
              <a:t>: protonové</a:t>
            </a:r>
            <a:r>
              <a:rPr lang="en-US" sz="2000" dirty="0"/>
              <a:t> </a:t>
            </a:r>
            <a:r>
              <a:rPr lang="cs-CZ" sz="2000" dirty="0"/>
              <a:t>číslo fluoru je</a:t>
            </a:r>
            <a:r>
              <a:rPr lang="en-US" sz="2000" dirty="0"/>
              <a:t> </a:t>
            </a:r>
            <a:r>
              <a:rPr lang="cs-CZ" sz="2000" dirty="0"/>
              <a:t>9, </a:t>
            </a:r>
            <a:r>
              <a:rPr lang="en-US" sz="2000" dirty="0"/>
              <a:t> </a:t>
            </a:r>
            <a:r>
              <a:rPr lang="cs-CZ" sz="2000" dirty="0"/>
              <a:t>F má</a:t>
            </a:r>
            <a:r>
              <a:rPr lang="en-US" sz="2000" dirty="0"/>
              <a:t> 9 </a:t>
            </a:r>
            <a:r>
              <a:rPr lang="en-US" sz="2000" dirty="0" err="1"/>
              <a:t>ele</a:t>
            </a:r>
            <a:r>
              <a:rPr lang="cs-CZ" sz="2000" dirty="0"/>
              <a:t>k</a:t>
            </a:r>
            <a:r>
              <a:rPr lang="en-US" sz="2000" dirty="0" err="1"/>
              <a:t>tron</a:t>
            </a:r>
            <a:r>
              <a:rPr lang="cs-CZ" sz="2000" dirty="0"/>
              <a:t>ů, </a:t>
            </a:r>
            <a:r>
              <a:rPr lang="en-US" sz="2000" dirty="0"/>
              <a:t>F</a:t>
            </a:r>
            <a:r>
              <a:rPr lang="en-US" sz="2000" baseline="30000" dirty="0"/>
              <a:t>–</a:t>
            </a:r>
            <a:r>
              <a:rPr lang="en-US" sz="2000" dirty="0"/>
              <a:t> </a:t>
            </a:r>
            <a:r>
              <a:rPr lang="cs-CZ" sz="2000" dirty="0"/>
              <a:t>má o 1 elektron navíc, tedy</a:t>
            </a:r>
            <a:r>
              <a:rPr lang="en-US" sz="2000" dirty="0"/>
              <a:t> 10. </a:t>
            </a:r>
            <a:r>
              <a:rPr lang="cs-CZ" sz="2000" dirty="0"/>
              <a:t>E</a:t>
            </a:r>
            <a:r>
              <a:rPr lang="en-US" sz="2000" dirty="0"/>
              <a:t>le</a:t>
            </a:r>
            <a:r>
              <a:rPr lang="cs-CZ" sz="2000" dirty="0"/>
              <a:t>k</a:t>
            </a:r>
            <a:r>
              <a:rPr lang="en-US" sz="2000" dirty="0" err="1"/>
              <a:t>tron</a:t>
            </a:r>
            <a:r>
              <a:rPr lang="cs-CZ" sz="2000" dirty="0" err="1"/>
              <a:t>ová</a:t>
            </a:r>
            <a:r>
              <a:rPr lang="cs-CZ" sz="2000" dirty="0"/>
              <a:t> k</a:t>
            </a:r>
            <a:r>
              <a:rPr lang="en-US" sz="2000" dirty="0" err="1"/>
              <a:t>onfigura</a:t>
            </a:r>
            <a:r>
              <a:rPr lang="cs-CZ" sz="2000" dirty="0" err="1"/>
              <a:t>ce</a:t>
            </a:r>
            <a:r>
              <a:rPr lang="cs-CZ" sz="2000" dirty="0"/>
              <a:t> je stejná jako u</a:t>
            </a:r>
            <a:r>
              <a:rPr lang="en-US" sz="2000" dirty="0"/>
              <a:t> neon</a:t>
            </a:r>
            <a:r>
              <a:rPr lang="cs-CZ" sz="2000" dirty="0"/>
              <a:t>u.</a:t>
            </a:r>
            <a:r>
              <a:rPr lang="en-US" sz="2000" dirty="0"/>
              <a:t> </a:t>
            </a:r>
            <a:r>
              <a:rPr lang="cs-CZ" sz="2000" dirty="0"/>
              <a:t>Odtud</a:t>
            </a:r>
            <a:r>
              <a:rPr lang="en-US" sz="2000" dirty="0"/>
              <a:t>:</a:t>
            </a:r>
          </a:p>
          <a:p>
            <a:pPr algn="just" fontAlgn="base"/>
            <a:r>
              <a:rPr lang="cs-CZ" sz="2000" dirty="0"/>
              <a:t>      </a:t>
            </a:r>
            <a:r>
              <a:rPr lang="en-US" sz="2000" dirty="0"/>
              <a:t>Z</a:t>
            </a:r>
            <a:r>
              <a:rPr lang="en-US" sz="2000" baseline="-25000" dirty="0"/>
              <a:t>eff</a:t>
            </a:r>
            <a:r>
              <a:rPr lang="en-US" sz="2000" dirty="0"/>
              <a:t>(F</a:t>
            </a:r>
            <a:r>
              <a:rPr lang="en-US" sz="2000" baseline="30000" dirty="0"/>
              <a:t>–</a:t>
            </a:r>
            <a:r>
              <a:rPr lang="en-US" sz="2000" dirty="0"/>
              <a:t>) = 9 – 2 = 7+</a:t>
            </a:r>
          </a:p>
          <a:p>
            <a:pPr algn="just" fontAlgn="base"/>
            <a:r>
              <a:rPr lang="cs-CZ" sz="2000" b="1" dirty="0"/>
              <a:t>Sodný</a:t>
            </a:r>
            <a:r>
              <a:rPr lang="cs-CZ" sz="2000" dirty="0"/>
              <a:t> kation: protonové</a:t>
            </a:r>
            <a:r>
              <a:rPr lang="en-US" sz="2000" dirty="0"/>
              <a:t> </a:t>
            </a:r>
            <a:r>
              <a:rPr lang="cs-CZ" sz="2000" dirty="0"/>
              <a:t>číslo sodíku je</a:t>
            </a:r>
            <a:r>
              <a:rPr lang="en-US" sz="2000" dirty="0"/>
              <a:t> </a:t>
            </a:r>
            <a:r>
              <a:rPr lang="cs-CZ" sz="2000" dirty="0"/>
              <a:t>11, </a:t>
            </a:r>
            <a:r>
              <a:rPr lang="en-US" sz="2000" dirty="0"/>
              <a:t> </a:t>
            </a:r>
            <a:r>
              <a:rPr lang="cs-CZ" sz="2000" dirty="0"/>
              <a:t>Na má</a:t>
            </a:r>
            <a:r>
              <a:rPr lang="en-US" sz="2000" dirty="0"/>
              <a:t> </a:t>
            </a:r>
            <a:r>
              <a:rPr lang="cs-CZ" sz="2000" dirty="0"/>
              <a:t>11</a:t>
            </a:r>
            <a:r>
              <a:rPr lang="en-US" sz="2000" dirty="0"/>
              <a:t> </a:t>
            </a:r>
            <a:r>
              <a:rPr lang="en-US" sz="2000" dirty="0" err="1"/>
              <a:t>ele</a:t>
            </a:r>
            <a:r>
              <a:rPr lang="cs-CZ" sz="2000" dirty="0"/>
              <a:t>k</a:t>
            </a:r>
            <a:r>
              <a:rPr lang="en-US" sz="2000" dirty="0" err="1"/>
              <a:t>tron</a:t>
            </a:r>
            <a:r>
              <a:rPr lang="cs-CZ" sz="2000" dirty="0"/>
              <a:t>ů, Na</a:t>
            </a:r>
            <a:r>
              <a:rPr lang="cs-CZ" sz="2000" baseline="30000" dirty="0"/>
              <a:t>+</a:t>
            </a:r>
            <a:r>
              <a:rPr lang="en-US" sz="2000" dirty="0"/>
              <a:t> </a:t>
            </a:r>
            <a:r>
              <a:rPr lang="cs-CZ" sz="2000" dirty="0"/>
              <a:t>má o 1 elektron méně, tedy</a:t>
            </a:r>
            <a:r>
              <a:rPr lang="en-US" sz="2000" dirty="0"/>
              <a:t> 10. </a:t>
            </a:r>
            <a:r>
              <a:rPr lang="cs-CZ" sz="2000" dirty="0"/>
              <a:t>E</a:t>
            </a:r>
            <a:r>
              <a:rPr lang="en-US" sz="2000" dirty="0"/>
              <a:t>le</a:t>
            </a:r>
            <a:r>
              <a:rPr lang="cs-CZ" sz="2000" dirty="0"/>
              <a:t>k</a:t>
            </a:r>
            <a:r>
              <a:rPr lang="en-US" sz="2000" dirty="0" err="1"/>
              <a:t>tron</a:t>
            </a:r>
            <a:r>
              <a:rPr lang="cs-CZ" sz="2000" dirty="0" err="1"/>
              <a:t>ová</a:t>
            </a:r>
            <a:r>
              <a:rPr lang="cs-CZ" sz="2000" dirty="0"/>
              <a:t> k</a:t>
            </a:r>
            <a:r>
              <a:rPr lang="en-US" sz="2000" dirty="0" err="1"/>
              <a:t>onfigura</a:t>
            </a:r>
            <a:r>
              <a:rPr lang="cs-CZ" sz="2000" dirty="0" err="1"/>
              <a:t>ce</a:t>
            </a:r>
            <a:r>
              <a:rPr lang="cs-CZ" sz="2000" dirty="0"/>
              <a:t> je stejná jako u</a:t>
            </a:r>
            <a:r>
              <a:rPr lang="en-US" sz="2000" dirty="0"/>
              <a:t> neon</a:t>
            </a:r>
            <a:r>
              <a:rPr lang="cs-CZ" sz="2000" dirty="0"/>
              <a:t>u.</a:t>
            </a:r>
            <a:r>
              <a:rPr lang="en-US" sz="2000" dirty="0"/>
              <a:t> </a:t>
            </a:r>
            <a:r>
              <a:rPr lang="cs-CZ" sz="2000" dirty="0"/>
              <a:t>Odtud</a:t>
            </a:r>
            <a:r>
              <a:rPr lang="en-US" sz="2000" dirty="0"/>
              <a:t>:</a:t>
            </a:r>
          </a:p>
          <a:p>
            <a:pPr algn="just" fontAlgn="base"/>
            <a:r>
              <a:rPr lang="cs-CZ" sz="2000" dirty="0"/>
              <a:t>     </a:t>
            </a:r>
            <a:r>
              <a:rPr lang="en-US" sz="2000" dirty="0"/>
              <a:t>Z</a:t>
            </a:r>
            <a:r>
              <a:rPr lang="en-US" sz="2000" baseline="-25000" dirty="0"/>
              <a:t>eff</a:t>
            </a:r>
            <a:r>
              <a:rPr lang="en-US" sz="2000" dirty="0"/>
              <a:t>(Na</a:t>
            </a:r>
            <a:r>
              <a:rPr lang="en-US" sz="2000" baseline="30000" dirty="0"/>
              <a:t>+</a:t>
            </a:r>
            <a:r>
              <a:rPr lang="en-US" sz="2000" dirty="0"/>
              <a:t>) = 11 – 2 = 9+</a:t>
            </a:r>
          </a:p>
          <a:p>
            <a:pPr algn="just" fontAlgn="base"/>
            <a:endParaRPr lang="cs-CZ" sz="800" dirty="0"/>
          </a:p>
          <a:p>
            <a:pPr algn="just" fontAlgn="base"/>
            <a:r>
              <a:rPr lang="cs-CZ" sz="2000" dirty="0"/>
              <a:t>Ve všech případech </a:t>
            </a:r>
            <a:r>
              <a:rPr lang="en-US" sz="2000" dirty="0"/>
              <a:t>(Ne, F</a:t>
            </a:r>
            <a:r>
              <a:rPr lang="en-US" sz="2000" baseline="30000" dirty="0"/>
              <a:t>–</a:t>
            </a:r>
            <a:r>
              <a:rPr lang="en-US" sz="2000" dirty="0"/>
              <a:t>, Na</a:t>
            </a:r>
            <a:r>
              <a:rPr lang="en-US" sz="2000" baseline="30000" dirty="0"/>
              <a:t>+</a:t>
            </a:r>
            <a:r>
              <a:rPr lang="en-US" sz="2000" dirty="0"/>
              <a:t>) </a:t>
            </a:r>
            <a:r>
              <a:rPr lang="cs-CZ" sz="2000" dirty="0"/>
              <a:t>mají atomy stejný počet </a:t>
            </a:r>
            <a:r>
              <a:rPr lang="en-US" sz="2000" dirty="0"/>
              <a:t>10 </a:t>
            </a:r>
            <a:r>
              <a:rPr lang="en-US" sz="2000" dirty="0" err="1"/>
              <a:t>ele</a:t>
            </a:r>
            <a:r>
              <a:rPr lang="cs-CZ" sz="2000" dirty="0"/>
              <a:t>k</a:t>
            </a:r>
            <a:r>
              <a:rPr lang="en-US" sz="2000" dirty="0" err="1"/>
              <a:t>tron</a:t>
            </a:r>
            <a:r>
              <a:rPr lang="cs-CZ" sz="2000" dirty="0"/>
              <a:t>ů,</a:t>
            </a:r>
            <a:r>
              <a:rPr lang="en-US" sz="2000" dirty="0"/>
              <a:t> </a:t>
            </a:r>
            <a:r>
              <a:rPr lang="cs-CZ" sz="2000" dirty="0"/>
              <a:t>al</a:t>
            </a:r>
            <a:r>
              <a:rPr lang="en-US" sz="2000" dirty="0"/>
              <a:t>e </a:t>
            </a:r>
            <a:r>
              <a:rPr lang="en-US" sz="2000" dirty="0" err="1"/>
              <a:t>effe</a:t>
            </a:r>
            <a:r>
              <a:rPr lang="cs-CZ" sz="2000" dirty="0"/>
              <a:t>k</a:t>
            </a:r>
            <a:r>
              <a:rPr lang="en-US" sz="2000" dirty="0" err="1"/>
              <a:t>tiv</a:t>
            </a:r>
            <a:r>
              <a:rPr lang="cs-CZ" sz="2000" dirty="0"/>
              <a:t>ní</a:t>
            </a:r>
            <a:r>
              <a:rPr lang="en-US" sz="2000" dirty="0"/>
              <a:t> </a:t>
            </a:r>
            <a:r>
              <a:rPr lang="cs-CZ" sz="2000" dirty="0"/>
              <a:t>náboj jádra </a:t>
            </a:r>
            <a:r>
              <a:rPr lang="en-US" sz="2000" dirty="0"/>
              <a:t>s</a:t>
            </a:r>
            <a:r>
              <a:rPr lang="cs-CZ" sz="2000" dirty="0"/>
              <a:t>e </a:t>
            </a:r>
            <a:r>
              <a:rPr lang="en-US" sz="2000" dirty="0"/>
              <a:t>li</a:t>
            </a:r>
            <a:r>
              <a:rPr lang="cs-CZ" sz="2000" dirty="0" err="1"/>
              <a:t>ší</a:t>
            </a:r>
            <a:r>
              <a:rPr lang="cs-CZ" sz="2000" dirty="0"/>
              <a:t> v důsledku různé hodnoty protonového čísla</a:t>
            </a:r>
            <a:r>
              <a:rPr lang="en-US" sz="2000" dirty="0"/>
              <a:t>. </a:t>
            </a:r>
            <a:r>
              <a:rPr lang="cs-CZ" sz="2000" dirty="0"/>
              <a:t>Sodný k</a:t>
            </a:r>
            <a:r>
              <a:rPr lang="en-US" sz="2000" dirty="0" err="1"/>
              <a:t>ation</a:t>
            </a:r>
            <a:r>
              <a:rPr lang="en-US" sz="2000" dirty="0"/>
              <a:t> </a:t>
            </a:r>
            <a:r>
              <a:rPr lang="cs-CZ" sz="2000" dirty="0"/>
              <a:t>má největší </a:t>
            </a:r>
            <a:r>
              <a:rPr lang="en-US" sz="2000" dirty="0" err="1"/>
              <a:t>efe</a:t>
            </a:r>
            <a:r>
              <a:rPr lang="cs-CZ" sz="2000" dirty="0"/>
              <a:t>k</a:t>
            </a:r>
            <a:r>
              <a:rPr lang="en-US" sz="2000" dirty="0" err="1"/>
              <a:t>tiv</a:t>
            </a:r>
            <a:r>
              <a:rPr lang="cs-CZ" sz="2000" dirty="0"/>
              <a:t>ní</a:t>
            </a:r>
            <a:r>
              <a:rPr lang="en-US" sz="2000" dirty="0"/>
              <a:t> </a:t>
            </a:r>
            <a:r>
              <a:rPr lang="cs-CZ" sz="2000" dirty="0"/>
              <a:t>náboj jádra</a:t>
            </a:r>
            <a:r>
              <a:rPr lang="en-US" sz="2000" dirty="0"/>
              <a:t>, </a:t>
            </a:r>
            <a:r>
              <a:rPr lang="en-US" sz="2000" dirty="0" err="1"/>
              <a:t>ele</a:t>
            </a:r>
            <a:r>
              <a:rPr lang="cs-CZ" sz="2000" dirty="0"/>
              <a:t>k</a:t>
            </a:r>
            <a:r>
              <a:rPr lang="en-US" sz="2000" dirty="0" err="1"/>
              <a:t>tron</a:t>
            </a:r>
            <a:r>
              <a:rPr lang="cs-CZ" sz="2000" dirty="0"/>
              <a:t>y jsou přitahovány silněji a proto má </a:t>
            </a:r>
            <a:r>
              <a:rPr lang="en-US" sz="2000" dirty="0"/>
              <a:t>Na</a:t>
            </a:r>
            <a:r>
              <a:rPr lang="en-US" sz="2000" baseline="30000" dirty="0"/>
              <a:t>+</a:t>
            </a:r>
            <a:r>
              <a:rPr lang="en-US" sz="2000" dirty="0"/>
              <a:t> </a:t>
            </a:r>
            <a:r>
              <a:rPr lang="cs-CZ" sz="2000" dirty="0"/>
              <a:t>nejmenší</a:t>
            </a:r>
            <a:r>
              <a:rPr lang="en-US" sz="2000" dirty="0"/>
              <a:t> atom</a:t>
            </a:r>
            <a:r>
              <a:rPr lang="cs-CZ" sz="2000" dirty="0" err="1"/>
              <a:t>ový</a:t>
            </a:r>
            <a:r>
              <a:rPr lang="en-US" sz="2000" dirty="0"/>
              <a:t> </a:t>
            </a:r>
            <a:r>
              <a:rPr lang="cs-CZ" sz="2000" dirty="0"/>
              <a:t>poloměr</a:t>
            </a:r>
            <a:r>
              <a:rPr lang="en-US" sz="2000" dirty="0"/>
              <a:t>.</a:t>
            </a:r>
          </a:p>
        </p:txBody>
      </p:sp>
      <p:sp>
        <p:nvSpPr>
          <p:cNvPr id="5" name="Obdélník 4">
            <a:extLst>
              <a:ext uri="{FF2B5EF4-FFF2-40B4-BE49-F238E27FC236}">
                <a16:creationId xmlns:a16="http://schemas.microsoft.com/office/drawing/2014/main" id="{6A3F810C-32C9-4619-8F5F-68A5B13EECA0}"/>
              </a:ext>
            </a:extLst>
          </p:cNvPr>
          <p:cNvSpPr/>
          <p:nvPr/>
        </p:nvSpPr>
        <p:spPr>
          <a:xfrm>
            <a:off x="304800" y="5867400"/>
            <a:ext cx="8706678" cy="369332"/>
          </a:xfrm>
          <a:prstGeom prst="rect">
            <a:avLst/>
          </a:prstGeom>
        </p:spPr>
        <p:txBody>
          <a:bodyPr wrap="square">
            <a:spAutoFit/>
          </a:bodyPr>
          <a:lstStyle/>
          <a:p>
            <a:r>
              <a:rPr lang="en-US" dirty="0">
                <a:hlinkClick r:id="rId2"/>
              </a:rPr>
              <a:t>http://www.chembio.uoguelph.ca/educmat/atomdata/shield/shield.htm</a:t>
            </a:r>
            <a:endParaRPr lang="en-US" dirty="0"/>
          </a:p>
        </p:txBody>
      </p:sp>
    </p:spTree>
    <p:extLst>
      <p:ext uri="{BB962C8B-B14F-4D97-AF65-F5344CB8AC3E}">
        <p14:creationId xmlns:p14="http://schemas.microsoft.com/office/powerpoint/2010/main" val="2878225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EAF41-0FBE-4E87-AD04-B7B3C4285CEA}"/>
              </a:ext>
            </a:extLst>
          </p:cNvPr>
          <p:cNvSpPr>
            <a:spLocks noGrp="1"/>
          </p:cNvSpPr>
          <p:nvPr>
            <p:ph type="title"/>
          </p:nvPr>
        </p:nvSpPr>
        <p:spPr>
          <a:xfrm>
            <a:off x="533400" y="533400"/>
            <a:ext cx="7886700" cy="381000"/>
          </a:xfrm>
        </p:spPr>
        <p:txBody>
          <a:bodyPr>
            <a:noAutofit/>
          </a:bodyPr>
          <a:lstStyle/>
          <a:p>
            <a:r>
              <a:rPr lang="en-US" sz="2800" b="1" dirty="0">
                <a:latin typeface="+mn-lt"/>
              </a:rPr>
              <a:t>D</a:t>
            </a:r>
            <a:r>
              <a:rPr lang="cs-CZ" sz="2800" b="1" dirty="0">
                <a:latin typeface="+mn-lt"/>
              </a:rPr>
              <a:t>ů</a:t>
            </a:r>
            <a:r>
              <a:rPr lang="en-US" sz="2800" b="1" dirty="0" err="1">
                <a:latin typeface="+mn-lt"/>
              </a:rPr>
              <a:t>sledk</a:t>
            </a:r>
            <a:r>
              <a:rPr lang="cs-CZ" sz="2800" b="1" dirty="0">
                <a:latin typeface="+mn-lt"/>
              </a:rPr>
              <a:t>y</a:t>
            </a:r>
            <a:r>
              <a:rPr lang="en-US" sz="2800" b="1" dirty="0">
                <a:latin typeface="+mn-lt"/>
              </a:rPr>
              <a:t> s</a:t>
            </a:r>
            <a:r>
              <a:rPr lang="cs-CZ" sz="2800" b="1" dirty="0" err="1">
                <a:latin typeface="+mn-lt"/>
              </a:rPr>
              <a:t>tínění</a:t>
            </a:r>
            <a:r>
              <a:rPr lang="cs-CZ" sz="2800" b="1" dirty="0">
                <a:latin typeface="+mn-lt"/>
              </a:rPr>
              <a:t> elektronů</a:t>
            </a:r>
            <a:endParaRPr lang="en-US" sz="2800" b="1" dirty="0">
              <a:latin typeface="+mn-lt"/>
            </a:endParaRPr>
          </a:p>
        </p:txBody>
      </p:sp>
      <p:sp>
        <p:nvSpPr>
          <p:cNvPr id="4" name="Obdélník 3">
            <a:extLst>
              <a:ext uri="{FF2B5EF4-FFF2-40B4-BE49-F238E27FC236}">
                <a16:creationId xmlns:a16="http://schemas.microsoft.com/office/drawing/2014/main" id="{16252CEE-901B-4728-B176-0EBD2EE23E93}"/>
              </a:ext>
            </a:extLst>
          </p:cNvPr>
          <p:cNvSpPr/>
          <p:nvPr/>
        </p:nvSpPr>
        <p:spPr>
          <a:xfrm>
            <a:off x="242887" y="1386870"/>
            <a:ext cx="8658225" cy="1569660"/>
          </a:xfrm>
          <a:prstGeom prst="rect">
            <a:avLst/>
          </a:prstGeom>
        </p:spPr>
        <p:txBody>
          <a:bodyPr wrap="square">
            <a:spAutoFit/>
          </a:bodyPr>
          <a:lstStyle/>
          <a:p>
            <a:pPr fontAlgn="base"/>
            <a:r>
              <a:rPr lang="cs-CZ" sz="2000" dirty="0"/>
              <a:t>Efekt </a:t>
            </a:r>
            <a:r>
              <a:rPr lang="cs-CZ" sz="2000" b="1" dirty="0"/>
              <a:t>stínění</a:t>
            </a:r>
            <a:r>
              <a:rPr lang="cs-CZ" sz="2000" dirty="0"/>
              <a:t> vysvětluje</a:t>
            </a:r>
            <a:r>
              <a:rPr lang="en-US" sz="2000" dirty="0"/>
              <a:t> </a:t>
            </a:r>
            <a:endParaRPr lang="cs-CZ" sz="2000" dirty="0"/>
          </a:p>
          <a:p>
            <a:pPr fontAlgn="base"/>
            <a:endParaRPr lang="cs-CZ" sz="800" dirty="0"/>
          </a:p>
          <a:p>
            <a:pPr marL="457200" indent="-457200" fontAlgn="base">
              <a:buAutoNum type="arabicPeriod"/>
            </a:pPr>
            <a:r>
              <a:rPr lang="cs-CZ" sz="2000" dirty="0"/>
              <a:t>proč</a:t>
            </a:r>
            <a:r>
              <a:rPr lang="en-US" sz="2000" dirty="0"/>
              <a:t> </a:t>
            </a:r>
            <a:r>
              <a:rPr lang="cs-CZ" sz="2000" dirty="0"/>
              <a:t>jsou </a:t>
            </a:r>
            <a:r>
              <a:rPr lang="en-US" sz="2000" dirty="0"/>
              <a:t>vale</a:t>
            </a:r>
            <a:r>
              <a:rPr lang="cs-CZ" sz="2000" dirty="0"/>
              <a:t>ční </a:t>
            </a:r>
            <a:r>
              <a:rPr lang="en-US" sz="2000" dirty="0" err="1"/>
              <a:t>ele</a:t>
            </a:r>
            <a:r>
              <a:rPr lang="cs-CZ" sz="2000" dirty="0"/>
              <a:t>k</a:t>
            </a:r>
            <a:r>
              <a:rPr lang="en-US" sz="2000" dirty="0" err="1"/>
              <a:t>tron</a:t>
            </a:r>
            <a:r>
              <a:rPr lang="cs-CZ" sz="2000" dirty="0"/>
              <a:t>y</a:t>
            </a:r>
            <a:r>
              <a:rPr lang="en-US" sz="2000" dirty="0"/>
              <a:t> </a:t>
            </a:r>
            <a:r>
              <a:rPr lang="cs-CZ" sz="2000" dirty="0"/>
              <a:t>snadněji uvolňovány</a:t>
            </a:r>
            <a:r>
              <a:rPr lang="en-US" sz="2000" dirty="0"/>
              <a:t> </a:t>
            </a:r>
            <a:r>
              <a:rPr lang="cs-CZ" sz="2000" dirty="0"/>
              <a:t>z </a:t>
            </a:r>
            <a:r>
              <a:rPr lang="en-US" sz="2000" dirty="0"/>
              <a:t>atom</a:t>
            </a:r>
            <a:r>
              <a:rPr lang="cs-CZ" sz="2000" dirty="0"/>
              <a:t>u (ionizace)</a:t>
            </a:r>
            <a:r>
              <a:rPr lang="en-US" sz="2000" dirty="0"/>
              <a:t>. </a:t>
            </a:r>
            <a:endParaRPr lang="cs-CZ" sz="2000" dirty="0"/>
          </a:p>
          <a:p>
            <a:pPr marL="457200" indent="-457200" fontAlgn="base">
              <a:buAutoNum type="arabicPeriod"/>
            </a:pPr>
            <a:endParaRPr lang="cs-CZ" sz="800" dirty="0"/>
          </a:p>
          <a:p>
            <a:pPr marL="457200" indent="-457200" fontAlgn="base">
              <a:buAutoNum type="arabicPeriod"/>
            </a:pPr>
            <a:r>
              <a:rPr lang="cs-CZ" sz="2000" dirty="0"/>
              <a:t>velikost atomu:</a:t>
            </a:r>
            <a:r>
              <a:rPr lang="en-US" sz="2000" dirty="0"/>
              <a:t> </a:t>
            </a:r>
            <a:r>
              <a:rPr lang="cs-CZ" sz="2000" dirty="0"/>
              <a:t>čím větší je stínění</a:t>
            </a:r>
            <a:r>
              <a:rPr lang="en-US" sz="2000" dirty="0"/>
              <a:t>, </a:t>
            </a:r>
            <a:r>
              <a:rPr lang="cs-CZ" sz="2000" dirty="0"/>
              <a:t>tím více se valenční sféra může rozšiřovat a tím větší atom j</a:t>
            </a:r>
            <a:r>
              <a:rPr lang="en-US" sz="2000" dirty="0"/>
              <a:t>e.</a:t>
            </a:r>
          </a:p>
        </p:txBody>
      </p:sp>
      <p:pic>
        <p:nvPicPr>
          <p:cNvPr id="6" name="Picture 2" descr="Výsledek obrázku pro crowd cartoon concert">
            <a:extLst>
              <a:ext uri="{FF2B5EF4-FFF2-40B4-BE49-F238E27FC236}">
                <a16:creationId xmlns:a16="http://schemas.microsoft.com/office/drawing/2014/main" id="{B2ECCA35-1417-481D-B1A7-D9FD44D41F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05200"/>
            <a:ext cx="4933949" cy="277534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descr="Obsah obrázku text&#10;&#10;Popis byl vytvořen automaticky">
            <a:extLst>
              <a:ext uri="{FF2B5EF4-FFF2-40B4-BE49-F238E27FC236}">
                <a16:creationId xmlns:a16="http://schemas.microsoft.com/office/drawing/2014/main" id="{C569403E-1BC6-4D20-8E54-1DE16AF9A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581400"/>
            <a:ext cx="2819400" cy="2795905"/>
          </a:xfrm>
          <a:prstGeom prst="rect">
            <a:avLst/>
          </a:prstGeom>
        </p:spPr>
      </p:pic>
    </p:spTree>
    <p:extLst>
      <p:ext uri="{BB962C8B-B14F-4D97-AF65-F5344CB8AC3E}">
        <p14:creationId xmlns:p14="http://schemas.microsoft.com/office/powerpoint/2010/main" val="38748309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E819E73-D0E0-4E15-A1D9-F13A2E562DC5}"/>
              </a:ext>
            </a:extLst>
          </p:cNvPr>
          <p:cNvSpPr/>
          <p:nvPr/>
        </p:nvSpPr>
        <p:spPr>
          <a:xfrm>
            <a:off x="273326" y="228600"/>
            <a:ext cx="8642074" cy="3477875"/>
          </a:xfrm>
          <a:prstGeom prst="rect">
            <a:avLst/>
          </a:prstGeom>
        </p:spPr>
        <p:txBody>
          <a:bodyPr wrap="square">
            <a:spAutoFit/>
          </a:bodyPr>
          <a:lstStyle/>
          <a:p>
            <a:pPr algn="just" fontAlgn="base"/>
            <a:r>
              <a:rPr lang="cs-CZ" sz="2000" b="1" dirty="0"/>
              <a:t>Příklad</a:t>
            </a:r>
            <a:r>
              <a:rPr lang="en-US" sz="2000" b="1" dirty="0"/>
              <a:t>:</a:t>
            </a:r>
            <a:r>
              <a:rPr lang="cs-CZ" sz="2000" b="1" dirty="0"/>
              <a:t>  </a:t>
            </a:r>
            <a:r>
              <a:rPr lang="cs-CZ" sz="2000" dirty="0"/>
              <a:t>Proč je atom </a:t>
            </a:r>
            <a:r>
              <a:rPr lang="en-US" sz="2000" dirty="0" err="1"/>
              <a:t>cesi</a:t>
            </a:r>
            <a:r>
              <a:rPr lang="cs-CZ" sz="2000" dirty="0"/>
              <a:t>a větší než atom sodíku</a:t>
            </a:r>
            <a:r>
              <a:rPr lang="en-US" sz="2000" dirty="0"/>
              <a:t>?</a:t>
            </a:r>
          </a:p>
          <a:p>
            <a:pPr algn="just" fontAlgn="base"/>
            <a:endParaRPr lang="cs-CZ" sz="2000" b="1" dirty="0"/>
          </a:p>
          <a:p>
            <a:pPr algn="just" fontAlgn="base"/>
            <a:r>
              <a:rPr lang="cs-CZ" sz="2000" b="1" dirty="0"/>
              <a:t>Řešení</a:t>
            </a:r>
            <a:r>
              <a:rPr lang="en-US" sz="2000" b="1" dirty="0"/>
              <a:t>:</a:t>
            </a:r>
          </a:p>
          <a:p>
            <a:pPr algn="just" fontAlgn="base"/>
            <a:r>
              <a:rPr lang="cs-CZ" sz="2000" dirty="0"/>
              <a:t>E</a:t>
            </a:r>
            <a:r>
              <a:rPr lang="en-US" sz="2000" dirty="0"/>
              <a:t>le</a:t>
            </a:r>
            <a:r>
              <a:rPr lang="cs-CZ" sz="2000" dirty="0"/>
              <a:t>k</a:t>
            </a:r>
            <a:r>
              <a:rPr lang="en-US" sz="2000" dirty="0" err="1"/>
              <a:t>tron</a:t>
            </a:r>
            <a:r>
              <a:rPr lang="cs-CZ" sz="2000" dirty="0" err="1"/>
              <a:t>ová</a:t>
            </a:r>
            <a:r>
              <a:rPr lang="en-US" sz="2000" dirty="0"/>
              <a:t> </a:t>
            </a:r>
            <a:r>
              <a:rPr lang="cs-CZ" sz="2000" dirty="0"/>
              <a:t>k</a:t>
            </a:r>
            <a:r>
              <a:rPr lang="en-US" sz="2000" dirty="0" err="1"/>
              <a:t>onfigura</a:t>
            </a:r>
            <a:r>
              <a:rPr lang="cs-CZ" sz="2000" dirty="0" err="1"/>
              <a:t>ce</a:t>
            </a:r>
            <a:r>
              <a:rPr lang="en-US" sz="2000" dirty="0"/>
              <a:t> </a:t>
            </a:r>
            <a:r>
              <a:rPr lang="cs-CZ" sz="2000" b="1" i="1" dirty="0"/>
              <a:t>sodíku</a:t>
            </a:r>
            <a:r>
              <a:rPr lang="cs-CZ" sz="2000" dirty="0"/>
              <a:t> je </a:t>
            </a:r>
            <a:r>
              <a:rPr lang="en-US" sz="2000" dirty="0"/>
              <a:t>1s</a:t>
            </a:r>
            <a:r>
              <a:rPr lang="en-US" sz="2000" baseline="30000" dirty="0"/>
              <a:t>2</a:t>
            </a:r>
            <a:r>
              <a:rPr lang="en-US" sz="2000" dirty="0"/>
              <a:t>2s</a:t>
            </a:r>
            <a:r>
              <a:rPr lang="en-US" sz="2000" baseline="30000" dirty="0"/>
              <a:t>2</a:t>
            </a:r>
            <a:r>
              <a:rPr lang="en-US" sz="2000" dirty="0"/>
              <a:t>2p</a:t>
            </a:r>
            <a:r>
              <a:rPr lang="en-US" sz="2000" baseline="30000" dirty="0"/>
              <a:t>6</a:t>
            </a:r>
            <a:r>
              <a:rPr lang="en-US" sz="2000" dirty="0"/>
              <a:t>3s</a:t>
            </a:r>
            <a:r>
              <a:rPr lang="en-US" sz="2000" baseline="30000" dirty="0"/>
              <a:t>1</a:t>
            </a:r>
            <a:r>
              <a:rPr lang="en-US" sz="2000" dirty="0"/>
              <a:t>. </a:t>
            </a:r>
            <a:r>
              <a:rPr lang="cs-CZ" sz="2000" dirty="0"/>
              <a:t>Vnější energetická slupka je </a:t>
            </a:r>
            <a:r>
              <a:rPr lang="en-US" sz="2000" dirty="0"/>
              <a:t>n = 3 a </a:t>
            </a:r>
            <a:r>
              <a:rPr lang="cs-CZ" sz="2000" dirty="0"/>
              <a:t>v ní je 1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en-US" sz="2000" dirty="0"/>
              <a:t>. </a:t>
            </a:r>
            <a:r>
              <a:rPr lang="cs-CZ" sz="2000" dirty="0"/>
              <a:t>Přitažlivé síly mezi tímto valenčním </a:t>
            </a:r>
            <a:r>
              <a:rPr lang="en-US" sz="2000" dirty="0" err="1"/>
              <a:t>ele</a:t>
            </a:r>
            <a:r>
              <a:rPr lang="cs-CZ" sz="2000" dirty="0"/>
              <a:t>k</a:t>
            </a:r>
            <a:r>
              <a:rPr lang="en-US" sz="2000" dirty="0" err="1"/>
              <a:t>tron</a:t>
            </a:r>
            <a:r>
              <a:rPr lang="cs-CZ" sz="2000" dirty="0" err="1"/>
              <a:t>em</a:t>
            </a:r>
            <a:r>
              <a:rPr lang="en-US" sz="2000" dirty="0"/>
              <a:t> a </a:t>
            </a:r>
            <a:r>
              <a:rPr lang="cs-CZ" sz="2000" dirty="0"/>
              <a:t>jádrem s </a:t>
            </a:r>
            <a:r>
              <a:rPr lang="en-US" sz="2000" dirty="0"/>
              <a:t>11 proton</a:t>
            </a:r>
            <a:r>
              <a:rPr lang="cs-CZ" sz="2000" dirty="0"/>
              <a:t>y</a:t>
            </a:r>
            <a:r>
              <a:rPr lang="en-US" sz="2000" dirty="0"/>
              <a:t> </a:t>
            </a:r>
            <a:r>
              <a:rPr lang="cs-CZ" sz="2000" dirty="0"/>
              <a:t>jsou</a:t>
            </a:r>
            <a:r>
              <a:rPr lang="en-US" sz="2000" dirty="0"/>
              <a:t> </a:t>
            </a:r>
            <a:r>
              <a:rPr lang="cs-CZ" sz="2000" dirty="0"/>
              <a:t>stíněny ostatními </a:t>
            </a:r>
            <a:r>
              <a:rPr lang="en-US" sz="2000" dirty="0"/>
              <a:t>10 </a:t>
            </a:r>
            <a:r>
              <a:rPr lang="en-US" sz="2000" dirty="0" err="1"/>
              <a:t>ele</a:t>
            </a:r>
            <a:r>
              <a:rPr lang="cs-CZ" sz="2000" dirty="0"/>
              <a:t>k</a:t>
            </a:r>
            <a:r>
              <a:rPr lang="en-US" sz="2000" dirty="0" err="1"/>
              <a:t>tron</a:t>
            </a:r>
            <a:r>
              <a:rPr lang="cs-CZ" sz="2000" dirty="0"/>
              <a:t>y</a:t>
            </a:r>
            <a:r>
              <a:rPr lang="en-US" sz="2000" dirty="0"/>
              <a:t>.</a:t>
            </a:r>
          </a:p>
          <a:p>
            <a:pPr algn="just" fontAlgn="base"/>
            <a:r>
              <a:rPr lang="cs-CZ" sz="2000" dirty="0"/>
              <a:t>E</a:t>
            </a:r>
            <a:r>
              <a:rPr lang="en-US" sz="2000" dirty="0"/>
              <a:t>le</a:t>
            </a:r>
            <a:r>
              <a:rPr lang="cs-CZ" sz="2000" dirty="0"/>
              <a:t>k</a:t>
            </a:r>
            <a:r>
              <a:rPr lang="en-US" sz="2000" dirty="0" err="1"/>
              <a:t>tron</a:t>
            </a:r>
            <a:r>
              <a:rPr lang="cs-CZ" sz="2000" dirty="0" err="1"/>
              <a:t>ová</a:t>
            </a:r>
            <a:r>
              <a:rPr lang="en-US" sz="2000" dirty="0"/>
              <a:t> </a:t>
            </a:r>
            <a:r>
              <a:rPr lang="cs-CZ" sz="2000" dirty="0"/>
              <a:t>k</a:t>
            </a:r>
            <a:r>
              <a:rPr lang="en-US" sz="2000" dirty="0" err="1"/>
              <a:t>onfigura</a:t>
            </a:r>
            <a:r>
              <a:rPr lang="cs-CZ" sz="2000" dirty="0" err="1"/>
              <a:t>ce</a:t>
            </a:r>
            <a:r>
              <a:rPr lang="en-US" sz="2000" dirty="0"/>
              <a:t> </a:t>
            </a:r>
            <a:r>
              <a:rPr lang="en-US" sz="2000" b="1" i="1" dirty="0" err="1"/>
              <a:t>cesi</a:t>
            </a:r>
            <a:r>
              <a:rPr lang="cs-CZ" sz="2000" b="1" i="1" dirty="0"/>
              <a:t>a</a:t>
            </a:r>
            <a:r>
              <a:rPr lang="cs-CZ" sz="2000" dirty="0"/>
              <a:t> je </a:t>
            </a:r>
            <a:r>
              <a:rPr lang="en-US" sz="2000" dirty="0"/>
              <a:t>1s</a:t>
            </a:r>
            <a:r>
              <a:rPr lang="en-US" sz="2000" baseline="30000" dirty="0"/>
              <a:t>2</a:t>
            </a:r>
            <a:r>
              <a:rPr lang="en-US" sz="2000" dirty="0"/>
              <a:t>2s</a:t>
            </a:r>
            <a:r>
              <a:rPr lang="en-US" sz="2000" baseline="30000" dirty="0"/>
              <a:t>2</a:t>
            </a:r>
            <a:r>
              <a:rPr lang="en-US" sz="2000" dirty="0"/>
              <a:t>2p</a:t>
            </a:r>
            <a:r>
              <a:rPr lang="en-US" sz="2000" baseline="30000" dirty="0"/>
              <a:t>6</a:t>
            </a:r>
            <a:r>
              <a:rPr lang="en-US" sz="2000" dirty="0"/>
              <a:t>3s</a:t>
            </a:r>
            <a:r>
              <a:rPr lang="en-US" sz="2000" baseline="30000" dirty="0"/>
              <a:t>2</a:t>
            </a:r>
            <a:r>
              <a:rPr lang="en-US" sz="2000" dirty="0"/>
              <a:t>3p</a:t>
            </a:r>
            <a:r>
              <a:rPr lang="en-US" sz="2000" baseline="30000" dirty="0"/>
              <a:t>6</a:t>
            </a:r>
            <a:r>
              <a:rPr lang="en-US" sz="2000" dirty="0"/>
              <a:t>4s</a:t>
            </a:r>
            <a:r>
              <a:rPr lang="en-US" sz="2000" baseline="30000" dirty="0"/>
              <a:t>2</a:t>
            </a:r>
            <a:r>
              <a:rPr lang="en-US" sz="2000" dirty="0"/>
              <a:t>3d</a:t>
            </a:r>
            <a:r>
              <a:rPr lang="en-US" sz="2000" baseline="30000" dirty="0"/>
              <a:t>10</a:t>
            </a:r>
            <a:r>
              <a:rPr lang="en-US" sz="2000" dirty="0"/>
              <a:t>4p</a:t>
            </a:r>
            <a:r>
              <a:rPr lang="en-US" sz="2000" baseline="30000" dirty="0"/>
              <a:t>6</a:t>
            </a:r>
            <a:r>
              <a:rPr lang="en-US" sz="2000" dirty="0"/>
              <a:t>5s</a:t>
            </a:r>
            <a:r>
              <a:rPr lang="en-US" sz="2000" baseline="30000" dirty="0"/>
              <a:t>2</a:t>
            </a:r>
            <a:r>
              <a:rPr lang="en-US" sz="2000" dirty="0"/>
              <a:t>4d</a:t>
            </a:r>
            <a:r>
              <a:rPr lang="en-US" sz="2000" baseline="30000" dirty="0"/>
              <a:t>10</a:t>
            </a:r>
            <a:r>
              <a:rPr lang="en-US" sz="2000" dirty="0"/>
              <a:t>5p</a:t>
            </a:r>
            <a:r>
              <a:rPr lang="en-US" sz="2000" baseline="30000" dirty="0"/>
              <a:t>6</a:t>
            </a:r>
            <a:r>
              <a:rPr lang="en-US" sz="2000" dirty="0"/>
              <a:t>6s</a:t>
            </a:r>
            <a:r>
              <a:rPr lang="en-US" sz="2000" baseline="30000" dirty="0"/>
              <a:t>1</a:t>
            </a:r>
            <a:r>
              <a:rPr lang="en-US" sz="2000" dirty="0"/>
              <a:t>. </a:t>
            </a:r>
            <a:r>
              <a:rPr lang="cs-CZ" sz="2000" dirty="0"/>
              <a:t>Jádro atomu cesia obsahuje více protonů a také více elektronů stínících vnější elektron</a:t>
            </a:r>
            <a:r>
              <a:rPr lang="en-US" sz="2000" dirty="0"/>
              <a:t>. </a:t>
            </a:r>
            <a:r>
              <a:rPr lang="cs-CZ" sz="2000" dirty="0"/>
              <a:t>Vnější </a:t>
            </a:r>
            <a:r>
              <a:rPr lang="en-US" sz="2000" dirty="0" err="1"/>
              <a:t>ele</a:t>
            </a:r>
            <a:r>
              <a:rPr lang="cs-CZ" sz="2000" dirty="0"/>
              <a:t>k</a:t>
            </a:r>
            <a:r>
              <a:rPr lang="en-US" sz="2000" dirty="0" err="1"/>
              <a:t>tron</a:t>
            </a:r>
            <a:r>
              <a:rPr lang="en-US" sz="2000" dirty="0"/>
              <a:t>, 6s</a:t>
            </a:r>
            <a:r>
              <a:rPr lang="en-US" sz="2000" baseline="30000" dirty="0"/>
              <a:t>1</a:t>
            </a:r>
            <a:r>
              <a:rPr lang="en-US" sz="2000" dirty="0"/>
              <a:t>, </a:t>
            </a:r>
            <a:r>
              <a:rPr lang="cs-CZ" sz="2000" dirty="0"/>
              <a:t>je tudíž vázán velmi volně</a:t>
            </a:r>
            <a:r>
              <a:rPr lang="en-US" sz="2000" dirty="0"/>
              <a:t>. </a:t>
            </a:r>
            <a:r>
              <a:rPr lang="cs-CZ" sz="2000" dirty="0"/>
              <a:t>V důsledku stínění tedy jádro méně ovlivňuje </a:t>
            </a:r>
            <a:r>
              <a:rPr lang="en-US" sz="2000" dirty="0"/>
              <a:t>6s</a:t>
            </a:r>
            <a:r>
              <a:rPr lang="en-US" sz="2000" baseline="30000" dirty="0"/>
              <a:t>1</a:t>
            </a:r>
            <a:r>
              <a:rPr lang="en-US" sz="2000" dirty="0"/>
              <a:t> </a:t>
            </a:r>
            <a:r>
              <a:rPr lang="en-US" sz="2000" dirty="0" err="1"/>
              <a:t>ele</a:t>
            </a:r>
            <a:r>
              <a:rPr lang="cs-CZ" sz="2000" dirty="0"/>
              <a:t>k</a:t>
            </a:r>
            <a:r>
              <a:rPr lang="en-US" sz="2000" dirty="0" err="1"/>
              <a:t>tron</a:t>
            </a:r>
            <a:r>
              <a:rPr lang="en-US" sz="2000" dirty="0"/>
              <a:t> </a:t>
            </a:r>
            <a:r>
              <a:rPr lang="cs-CZ" sz="2000" dirty="0"/>
              <a:t>než </a:t>
            </a:r>
            <a:r>
              <a:rPr lang="en-US" sz="2000" dirty="0"/>
              <a:t>3s</a:t>
            </a:r>
            <a:r>
              <a:rPr lang="en-US" sz="2000" baseline="30000" dirty="0"/>
              <a:t>1</a:t>
            </a:r>
            <a:r>
              <a:rPr lang="en-US" sz="2000" dirty="0"/>
              <a:t> </a:t>
            </a:r>
            <a:r>
              <a:rPr lang="en-US" sz="2000" dirty="0" err="1"/>
              <a:t>ele</a:t>
            </a:r>
            <a:r>
              <a:rPr lang="cs-CZ" sz="2000" dirty="0"/>
              <a:t>k</a:t>
            </a:r>
            <a:r>
              <a:rPr lang="en-US" sz="2000" dirty="0" err="1"/>
              <a:t>tron</a:t>
            </a:r>
            <a:r>
              <a:rPr lang="cs-CZ" sz="2000" dirty="0"/>
              <a:t>, </a:t>
            </a:r>
            <a:r>
              <a:rPr lang="cs-CZ" sz="2000" u="sng" dirty="0"/>
              <a:t>atom cesia bude proto větší než atom sodíku</a:t>
            </a:r>
            <a:r>
              <a:rPr lang="en-US" sz="2000" dirty="0"/>
              <a:t>.</a:t>
            </a:r>
          </a:p>
        </p:txBody>
      </p:sp>
      <p:pic>
        <p:nvPicPr>
          <p:cNvPr id="6" name="Obrázek 5" descr="Obsah obrázku míč&#10;&#10;Popis byl vytvořen automaticky">
            <a:extLst>
              <a:ext uri="{FF2B5EF4-FFF2-40B4-BE49-F238E27FC236}">
                <a16:creationId xmlns:a16="http://schemas.microsoft.com/office/drawing/2014/main" id="{5AE45B97-C660-4868-A71F-626276FFB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9763" y="3650575"/>
            <a:ext cx="5029200" cy="1511155"/>
          </a:xfrm>
          <a:prstGeom prst="rect">
            <a:avLst/>
          </a:prstGeom>
        </p:spPr>
      </p:pic>
      <p:pic>
        <p:nvPicPr>
          <p:cNvPr id="8" name="Obrázek 7" descr="Obsah obrázku snímek obrazovky&#10;&#10;Popis byl vytvořen automaticky">
            <a:extLst>
              <a:ext uri="{FF2B5EF4-FFF2-40B4-BE49-F238E27FC236}">
                <a16:creationId xmlns:a16="http://schemas.microsoft.com/office/drawing/2014/main" id="{F632D0EB-D2D1-450F-A578-69314D075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218212"/>
            <a:ext cx="4114800" cy="1411188"/>
          </a:xfrm>
          <a:prstGeom prst="rect">
            <a:avLst/>
          </a:prstGeom>
        </p:spPr>
      </p:pic>
    </p:spTree>
    <p:extLst>
      <p:ext uri="{BB962C8B-B14F-4D97-AF65-F5344CB8AC3E}">
        <p14:creationId xmlns:p14="http://schemas.microsoft.com/office/powerpoint/2010/main" val="22670708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3554C140-92D2-4BC5-9C70-CD408389E3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3276600"/>
            <a:ext cx="1985962" cy="554222"/>
          </a:xfrm>
          <a:prstGeom prst="rect">
            <a:avLst/>
          </a:prstGeom>
        </p:spPr>
      </p:pic>
      <p:pic>
        <p:nvPicPr>
          <p:cNvPr id="6" name="Grafický objekt 5">
            <a:extLst>
              <a:ext uri="{FF2B5EF4-FFF2-40B4-BE49-F238E27FC236}">
                <a16:creationId xmlns:a16="http://schemas.microsoft.com/office/drawing/2014/main" id="{AA5600A7-056D-4A8B-9BD1-2AE50302E7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3962400"/>
            <a:ext cx="1905001" cy="491613"/>
          </a:xfrm>
          <a:prstGeom prst="rect">
            <a:avLst/>
          </a:prstGeom>
        </p:spPr>
      </p:pic>
      <p:sp>
        <p:nvSpPr>
          <p:cNvPr id="9" name="TextovéPole 8">
            <a:extLst>
              <a:ext uri="{FF2B5EF4-FFF2-40B4-BE49-F238E27FC236}">
                <a16:creationId xmlns:a16="http://schemas.microsoft.com/office/drawing/2014/main" id="{46F45C6C-3DB7-4E72-A4F4-CCC125EF9999}"/>
              </a:ext>
            </a:extLst>
          </p:cNvPr>
          <p:cNvSpPr txBox="1"/>
          <p:nvPr/>
        </p:nvSpPr>
        <p:spPr>
          <a:xfrm>
            <a:off x="381000" y="4572000"/>
            <a:ext cx="1370440" cy="307777"/>
          </a:xfrm>
          <a:prstGeom prst="rect">
            <a:avLst/>
          </a:prstGeom>
          <a:noFill/>
        </p:spPr>
        <p:txBody>
          <a:bodyPr wrap="none" rtlCol="0">
            <a:spAutoFit/>
          </a:bodyPr>
          <a:lstStyle/>
          <a:p>
            <a:r>
              <a:rPr lang="cs-CZ" sz="1400" dirty="0">
                <a:latin typeface="Cavolini" panose="020B0502040204020203" pitchFamily="66" charset="0"/>
                <a:cs typeface="Cavolini" panose="020B0502040204020203" pitchFamily="66" charset="0"/>
              </a:rPr>
              <a:t>a</a:t>
            </a:r>
            <a:r>
              <a:rPr lang="cs-CZ" sz="1400" baseline="-25000" dirty="0"/>
              <a:t>0</a:t>
            </a:r>
            <a:r>
              <a:rPr lang="cs-CZ" sz="1400" dirty="0"/>
              <a:t> = </a:t>
            </a:r>
            <a:r>
              <a:rPr lang="cs-CZ" sz="1400" dirty="0" err="1"/>
              <a:t>Bohr</a:t>
            </a:r>
            <a:r>
              <a:rPr lang="cs-CZ" sz="1400" dirty="0"/>
              <a:t> </a:t>
            </a:r>
            <a:r>
              <a:rPr lang="cs-CZ" sz="1400" dirty="0" err="1"/>
              <a:t>radius</a:t>
            </a:r>
            <a:endParaRPr lang="en-US" sz="1400" dirty="0"/>
          </a:p>
        </p:txBody>
      </p:sp>
      <p:pic>
        <p:nvPicPr>
          <p:cNvPr id="10" name="Grafický objekt 9">
            <a:extLst>
              <a:ext uri="{FF2B5EF4-FFF2-40B4-BE49-F238E27FC236}">
                <a16:creationId xmlns:a16="http://schemas.microsoft.com/office/drawing/2014/main" id="{0BC93AE4-14A1-45A2-AB72-63488A10E4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5029200"/>
            <a:ext cx="1908313" cy="685800"/>
          </a:xfrm>
          <a:prstGeom prst="rect">
            <a:avLst/>
          </a:prstGeom>
        </p:spPr>
      </p:pic>
      <p:pic>
        <p:nvPicPr>
          <p:cNvPr id="11" name="Grafický objekt 10">
            <a:extLst>
              <a:ext uri="{FF2B5EF4-FFF2-40B4-BE49-F238E27FC236}">
                <a16:creationId xmlns:a16="http://schemas.microsoft.com/office/drawing/2014/main" id="{9D2CE5C1-B55E-47D0-B2E2-9C4D63FBDF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 y="5791200"/>
            <a:ext cx="761999" cy="457199"/>
          </a:xfrm>
          <a:prstGeom prst="rect">
            <a:avLst/>
          </a:prstGeom>
        </p:spPr>
      </p:pic>
      <p:sp>
        <p:nvSpPr>
          <p:cNvPr id="15" name="TextovéPole 14">
            <a:extLst>
              <a:ext uri="{FF2B5EF4-FFF2-40B4-BE49-F238E27FC236}">
                <a16:creationId xmlns:a16="http://schemas.microsoft.com/office/drawing/2014/main" id="{EAA89D76-84AC-4AF6-89AB-7E51C5728065}"/>
              </a:ext>
            </a:extLst>
          </p:cNvPr>
          <p:cNvSpPr txBox="1"/>
          <p:nvPr/>
        </p:nvSpPr>
        <p:spPr>
          <a:xfrm>
            <a:off x="228600" y="6248400"/>
            <a:ext cx="1629292" cy="307777"/>
          </a:xfrm>
          <a:prstGeom prst="rect">
            <a:avLst/>
          </a:prstGeom>
          <a:noFill/>
        </p:spPr>
        <p:txBody>
          <a:bodyPr wrap="none" rtlCol="0">
            <a:spAutoFit/>
          </a:bodyPr>
          <a:lstStyle/>
          <a:p>
            <a:r>
              <a:rPr lang="cs-CZ" sz="1400" dirty="0"/>
              <a:t>pro malá </a:t>
            </a:r>
            <a:r>
              <a:rPr lang="cs-CZ" sz="1400" i="1" dirty="0"/>
              <a:t>n</a:t>
            </a:r>
            <a:r>
              <a:rPr lang="cs-CZ" sz="1400" dirty="0"/>
              <a:t> a velká </a:t>
            </a:r>
            <a:r>
              <a:rPr lang="cs-CZ" sz="1400" i="1" dirty="0"/>
              <a:t>Z</a:t>
            </a:r>
            <a:endParaRPr lang="en-US" sz="1400" i="1" dirty="0"/>
          </a:p>
        </p:txBody>
      </p:sp>
      <p:sp>
        <p:nvSpPr>
          <p:cNvPr id="16" name="Obdélník 15">
            <a:extLst>
              <a:ext uri="{FF2B5EF4-FFF2-40B4-BE49-F238E27FC236}">
                <a16:creationId xmlns:a16="http://schemas.microsoft.com/office/drawing/2014/main" id="{425D0E7C-BDC9-4816-9CA8-A27FF5D1199F}"/>
              </a:ext>
            </a:extLst>
          </p:cNvPr>
          <p:cNvSpPr/>
          <p:nvPr/>
        </p:nvSpPr>
        <p:spPr>
          <a:xfrm>
            <a:off x="152400" y="735007"/>
            <a:ext cx="8839200" cy="2554545"/>
          </a:xfrm>
          <a:prstGeom prst="rect">
            <a:avLst/>
          </a:prstGeom>
        </p:spPr>
        <p:txBody>
          <a:bodyPr wrap="square">
            <a:spAutoFit/>
          </a:bodyPr>
          <a:lstStyle/>
          <a:p>
            <a:pPr algn="just"/>
            <a:r>
              <a:rPr lang="en-US" sz="2000" dirty="0"/>
              <a:t>V </a:t>
            </a:r>
            <a:r>
              <a:rPr lang="en-US" sz="2000" dirty="0" err="1"/>
              <a:t>atomech</a:t>
            </a:r>
            <a:r>
              <a:rPr lang="cs-CZ" sz="2000" dirty="0"/>
              <a:t> s větším množstvím</a:t>
            </a:r>
            <a:r>
              <a:rPr lang="en-US" sz="2000" dirty="0"/>
              <a:t> </a:t>
            </a:r>
            <a:r>
              <a:rPr lang="en-US" sz="2000" dirty="0" err="1"/>
              <a:t>protonů</a:t>
            </a:r>
            <a:r>
              <a:rPr lang="cs-CZ" sz="2000" dirty="0"/>
              <a:t> v jádře</a:t>
            </a:r>
            <a:r>
              <a:rPr lang="en-US" sz="2000" dirty="0"/>
              <a:t>, </a:t>
            </a:r>
            <a:r>
              <a:rPr lang="cs-CZ" sz="2000" dirty="0" err="1"/>
              <a:t>exist</a:t>
            </a:r>
            <a:r>
              <a:rPr lang="en-US" sz="2000" dirty="0" err="1"/>
              <a:t>ují</a:t>
            </a:r>
            <a:r>
              <a:rPr lang="en-US" sz="2000" dirty="0"/>
              <a:t> </a:t>
            </a:r>
            <a:r>
              <a:rPr lang="en-US" sz="2000" dirty="0" err="1"/>
              <a:t>mnohem</a:t>
            </a:r>
            <a:r>
              <a:rPr lang="en-US" sz="2000" dirty="0"/>
              <a:t> </a:t>
            </a:r>
            <a:r>
              <a:rPr lang="en-US" sz="2000" dirty="0" err="1"/>
              <a:t>větší</a:t>
            </a:r>
            <a:r>
              <a:rPr lang="en-US" sz="2000" dirty="0"/>
              <a:t> </a:t>
            </a:r>
            <a:r>
              <a:rPr lang="cs-CZ" sz="2000" dirty="0"/>
              <a:t>přitažlivé </a:t>
            </a:r>
            <a:r>
              <a:rPr lang="en-US" sz="2000" dirty="0" err="1"/>
              <a:t>síly</a:t>
            </a:r>
            <a:r>
              <a:rPr lang="cs-CZ" sz="2000" dirty="0"/>
              <a:t> </a:t>
            </a:r>
            <a:r>
              <a:rPr lang="en-US" sz="2000" dirty="0"/>
              <a:t>a t</a:t>
            </a:r>
            <a:r>
              <a:rPr lang="cs-CZ" sz="2000" dirty="0" err="1"/>
              <a:t>udíž</a:t>
            </a:r>
            <a:r>
              <a:rPr lang="en-US" sz="2000" dirty="0"/>
              <a:t> </a:t>
            </a:r>
            <a:r>
              <a:rPr lang="en-US" sz="2000" dirty="0" err="1"/>
              <a:t>i</a:t>
            </a:r>
            <a:r>
              <a:rPr lang="en-US" sz="2000" dirty="0"/>
              <a:t> </a:t>
            </a:r>
            <a:r>
              <a:rPr lang="en-US" sz="2000" dirty="0" err="1"/>
              <a:t>rychlosti</a:t>
            </a:r>
            <a:r>
              <a:rPr lang="en-US" sz="2000" dirty="0"/>
              <a:t> </a:t>
            </a:r>
            <a:r>
              <a:rPr lang="en-US" sz="2000" dirty="0" err="1"/>
              <a:t>elektronů</a:t>
            </a:r>
            <a:r>
              <a:rPr lang="cs-CZ" sz="2000" dirty="0"/>
              <a:t> (v ≈ Z/n)</a:t>
            </a:r>
            <a:r>
              <a:rPr lang="en-US" sz="2000" dirty="0"/>
              <a:t>. </a:t>
            </a:r>
            <a:r>
              <a:rPr lang="cs-CZ" sz="2000" dirty="0"/>
              <a:t>V těchto případech již n</a:t>
            </a:r>
            <a:r>
              <a:rPr lang="en-US" sz="2000" dirty="0"/>
              <a:t>e</a:t>
            </a:r>
            <a:r>
              <a:rPr lang="cs-CZ" sz="2000" dirty="0" err="1"/>
              <a:t>lz</a:t>
            </a:r>
            <a:r>
              <a:rPr lang="en-US" sz="2000" dirty="0"/>
              <a:t>e </a:t>
            </a:r>
            <a:r>
              <a:rPr lang="en-US" sz="2000" dirty="0" err="1"/>
              <a:t>zanedbat</a:t>
            </a:r>
            <a:r>
              <a:rPr lang="en-US" sz="2000" dirty="0"/>
              <a:t> </a:t>
            </a:r>
            <a:r>
              <a:rPr lang="en-US" sz="2000" b="1" dirty="0" err="1"/>
              <a:t>relativistické</a:t>
            </a:r>
            <a:r>
              <a:rPr lang="en-US" sz="2000" b="1" dirty="0"/>
              <a:t> </a:t>
            </a:r>
            <a:r>
              <a:rPr lang="en-US" sz="2000" b="1" dirty="0" err="1"/>
              <a:t>efekty</a:t>
            </a:r>
            <a:r>
              <a:rPr lang="en-US" sz="2000" dirty="0"/>
              <a:t>. </a:t>
            </a:r>
            <a:r>
              <a:rPr lang="cs-CZ" sz="2000" dirty="0"/>
              <a:t>E</a:t>
            </a:r>
            <a:r>
              <a:rPr lang="en-US" sz="2000" dirty="0"/>
              <a:t>le</a:t>
            </a:r>
            <a:r>
              <a:rPr lang="cs-CZ" sz="2000" dirty="0"/>
              <a:t>k</a:t>
            </a:r>
            <a:r>
              <a:rPr lang="en-US" sz="2000" dirty="0" err="1"/>
              <a:t>tron</a:t>
            </a:r>
            <a:r>
              <a:rPr lang="cs-CZ" sz="2000" dirty="0"/>
              <a:t>y</a:t>
            </a:r>
            <a:r>
              <a:rPr lang="en-US" sz="2000" dirty="0"/>
              <a:t> </a:t>
            </a:r>
            <a:r>
              <a:rPr lang="cs-CZ" sz="2000" dirty="0"/>
              <a:t>s</a:t>
            </a:r>
            <a:r>
              <a:rPr lang="en-US" sz="2000" dirty="0"/>
              <a:t> </a:t>
            </a:r>
            <a:r>
              <a:rPr lang="cs-CZ" sz="2000" dirty="0"/>
              <a:t>nižšími hlavními kvantovými čísly (</a:t>
            </a:r>
            <a:r>
              <a:rPr lang="cs-CZ" sz="2000" i="1" dirty="0"/>
              <a:t>n</a:t>
            </a:r>
            <a:r>
              <a:rPr lang="cs-CZ" sz="2000" dirty="0"/>
              <a:t>)</a:t>
            </a:r>
            <a:r>
              <a:rPr lang="en-US" sz="2000" dirty="0"/>
              <a:t> </a:t>
            </a:r>
            <a:r>
              <a:rPr lang="cs-CZ" sz="2000" dirty="0"/>
              <a:t>mají vyšší pravděpodobnost výskytu v blízkosti jádra a také vysokou rychlost elektronu  v důsledku velkého kladného náboje jádra (vysoké Z)</a:t>
            </a:r>
            <a:r>
              <a:rPr lang="en-US" sz="2000" dirty="0"/>
              <a:t>. </a:t>
            </a:r>
            <a:r>
              <a:rPr lang="cs-CZ" sz="2000" dirty="0"/>
              <a:t>Vysoká rychlost elektronu se projevuje zvýšenou </a:t>
            </a:r>
            <a:r>
              <a:rPr lang="en-US" sz="2000" dirty="0"/>
              <a:t>relativistic</a:t>
            </a:r>
            <a:r>
              <a:rPr lang="cs-CZ" sz="2000" dirty="0" err="1"/>
              <a:t>kou</a:t>
            </a:r>
            <a:r>
              <a:rPr lang="cs-CZ" sz="2000" dirty="0"/>
              <a:t> hmotnosti elektronu (díky přítomnosti Lorenzova faktoru), díky čemuž </a:t>
            </a:r>
            <a:r>
              <a:rPr lang="en-US" sz="2000" dirty="0" err="1"/>
              <a:t>ele</a:t>
            </a:r>
            <a:r>
              <a:rPr lang="cs-CZ" sz="2000" dirty="0"/>
              <a:t>k</a:t>
            </a:r>
            <a:r>
              <a:rPr lang="en-US" sz="2000" dirty="0" err="1"/>
              <a:t>tron</a:t>
            </a:r>
            <a:r>
              <a:rPr lang="cs-CZ" sz="2000" dirty="0"/>
              <a:t>y</a:t>
            </a:r>
            <a:r>
              <a:rPr lang="en-US" sz="2000" dirty="0"/>
              <a:t> </a:t>
            </a:r>
            <a:r>
              <a:rPr lang="cs-CZ" sz="2000" dirty="0"/>
              <a:t>stráví v blízkosti jádra více času. To pro malá </a:t>
            </a:r>
            <a:r>
              <a:rPr lang="cs-CZ" sz="2000" i="1" dirty="0"/>
              <a:t>n</a:t>
            </a:r>
            <a:r>
              <a:rPr lang="cs-CZ" sz="2000" dirty="0"/>
              <a:t> vede ke kontrakci atomového poloměru.</a:t>
            </a:r>
            <a:endParaRPr lang="en-US" sz="2000" dirty="0"/>
          </a:p>
        </p:txBody>
      </p:sp>
      <p:pic>
        <p:nvPicPr>
          <p:cNvPr id="7" name="Obrázek 6">
            <a:extLst>
              <a:ext uri="{FF2B5EF4-FFF2-40B4-BE49-F238E27FC236}">
                <a16:creationId xmlns:a16="http://schemas.microsoft.com/office/drawing/2014/main" id="{A7891B34-EF18-44C7-9C5C-CAF07B4986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0800" y="3810000"/>
            <a:ext cx="3429000" cy="2870989"/>
          </a:xfrm>
          <a:prstGeom prst="rect">
            <a:avLst/>
          </a:prstGeom>
        </p:spPr>
      </p:pic>
      <p:pic>
        <p:nvPicPr>
          <p:cNvPr id="8" name="Obrázek 7">
            <a:extLst>
              <a:ext uri="{FF2B5EF4-FFF2-40B4-BE49-F238E27FC236}">
                <a16:creationId xmlns:a16="http://schemas.microsoft.com/office/drawing/2014/main" id="{F2890E8B-45D1-4E4E-9101-72A9A79383A8}"/>
              </a:ext>
            </a:extLst>
          </p:cNvPr>
          <p:cNvPicPr>
            <a:picLocks noChangeAspect="1"/>
          </p:cNvPicPr>
          <p:nvPr/>
        </p:nvPicPr>
        <p:blipFill>
          <a:blip r:embed="rId11"/>
          <a:stretch>
            <a:fillRect/>
          </a:stretch>
        </p:blipFill>
        <p:spPr>
          <a:xfrm>
            <a:off x="6096000" y="4537496"/>
            <a:ext cx="2819400" cy="2284061"/>
          </a:xfrm>
          <a:prstGeom prst="rect">
            <a:avLst/>
          </a:prstGeom>
        </p:spPr>
      </p:pic>
      <p:cxnSp>
        <p:nvCxnSpPr>
          <p:cNvPr id="14" name="Přímá spojnice se šipkou 13">
            <a:extLst>
              <a:ext uri="{FF2B5EF4-FFF2-40B4-BE49-F238E27FC236}">
                <a16:creationId xmlns:a16="http://schemas.microsoft.com/office/drawing/2014/main" id="{A2B3FA48-FBA5-40AA-8E47-E128CF515DC2}"/>
              </a:ext>
            </a:extLst>
          </p:cNvPr>
          <p:cNvCxnSpPr/>
          <p:nvPr/>
        </p:nvCxnSpPr>
        <p:spPr>
          <a:xfrm flipH="1">
            <a:off x="7010400" y="4114800"/>
            <a:ext cx="228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Nadpis 1">
            <a:extLst>
              <a:ext uri="{FF2B5EF4-FFF2-40B4-BE49-F238E27FC236}">
                <a16:creationId xmlns:a16="http://schemas.microsoft.com/office/drawing/2014/main" id="{401518C8-A1CA-42D3-9DF9-088CBAD8773F}"/>
              </a:ext>
            </a:extLst>
          </p:cNvPr>
          <p:cNvSpPr>
            <a:spLocks noGrp="1"/>
          </p:cNvSpPr>
          <p:nvPr>
            <p:ph type="title"/>
          </p:nvPr>
        </p:nvSpPr>
        <p:spPr>
          <a:xfrm>
            <a:off x="457200" y="152400"/>
            <a:ext cx="8229600" cy="563562"/>
          </a:xfrm>
        </p:spPr>
        <p:txBody>
          <a:bodyPr>
            <a:normAutofit/>
          </a:bodyPr>
          <a:lstStyle/>
          <a:p>
            <a:r>
              <a:rPr lang="cs-CZ" sz="2800" b="1" dirty="0">
                <a:latin typeface="+mn-lt"/>
              </a:rPr>
              <a:t>Relativistické efekty</a:t>
            </a:r>
            <a:endParaRPr lang="en-US" sz="2800" b="1" dirty="0">
              <a:latin typeface="+mn-lt"/>
            </a:endParaRPr>
          </a:p>
        </p:txBody>
      </p:sp>
    </p:spTree>
    <p:extLst>
      <p:ext uri="{BB962C8B-B14F-4D97-AF65-F5344CB8AC3E}">
        <p14:creationId xmlns:p14="http://schemas.microsoft.com/office/powerpoint/2010/main" val="338736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42981E4D-6795-4F8B-B295-C44E96A0E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016" y="152400"/>
            <a:ext cx="5588000" cy="3124200"/>
          </a:xfrm>
          <a:prstGeom prst="rect">
            <a:avLst/>
          </a:prstGeom>
        </p:spPr>
      </p:pic>
      <p:pic>
        <p:nvPicPr>
          <p:cNvPr id="11" name="Obrázek 10" descr="Obsah obrázku text&#10;&#10;Popis byl vytvořen automaticky">
            <a:extLst>
              <a:ext uri="{FF2B5EF4-FFF2-40B4-BE49-F238E27FC236}">
                <a16:creationId xmlns:a16="http://schemas.microsoft.com/office/drawing/2014/main" id="{66E24706-A31F-4F02-93BF-84B21ACC4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307" y="3657600"/>
            <a:ext cx="5470293" cy="3058391"/>
          </a:xfrm>
          <a:prstGeom prst="rect">
            <a:avLst/>
          </a:prstGeom>
        </p:spPr>
      </p:pic>
      <p:graphicFrame>
        <p:nvGraphicFramePr>
          <p:cNvPr id="12" name="Tabulka 11">
            <a:extLst>
              <a:ext uri="{FF2B5EF4-FFF2-40B4-BE49-F238E27FC236}">
                <a16:creationId xmlns:a16="http://schemas.microsoft.com/office/drawing/2014/main" id="{75D3B17F-F1F2-4058-AED2-EF958658EB1D}"/>
              </a:ext>
            </a:extLst>
          </p:cNvPr>
          <p:cNvGraphicFramePr>
            <a:graphicFrameLocks noGrp="1"/>
          </p:cNvGraphicFramePr>
          <p:nvPr>
            <p:extLst>
              <p:ext uri="{D42A27DB-BD31-4B8C-83A1-F6EECF244321}">
                <p14:modId xmlns:p14="http://schemas.microsoft.com/office/powerpoint/2010/main" val="525112230"/>
              </p:ext>
            </p:extLst>
          </p:nvPr>
        </p:nvGraphicFramePr>
        <p:xfrm>
          <a:off x="304800" y="1981200"/>
          <a:ext cx="2971800" cy="4597305"/>
        </p:xfrm>
        <a:graphic>
          <a:graphicData uri="http://schemas.openxmlformats.org/drawingml/2006/table">
            <a:tbl>
              <a:tblPr/>
              <a:tblGrid>
                <a:gridCol w="1273629">
                  <a:extLst>
                    <a:ext uri="{9D8B030D-6E8A-4147-A177-3AD203B41FA5}">
                      <a16:colId xmlns:a16="http://schemas.microsoft.com/office/drawing/2014/main" val="3068838781"/>
                    </a:ext>
                  </a:extLst>
                </a:gridCol>
                <a:gridCol w="1698171">
                  <a:extLst>
                    <a:ext uri="{9D8B030D-6E8A-4147-A177-3AD203B41FA5}">
                      <a16:colId xmlns:a16="http://schemas.microsoft.com/office/drawing/2014/main" val="2038952813"/>
                    </a:ext>
                  </a:extLst>
                </a:gridCol>
              </a:tblGrid>
              <a:tr h="246786">
                <a:tc>
                  <a:txBody>
                    <a:bodyPr/>
                    <a:lstStyle/>
                    <a:p>
                      <a:r>
                        <a:rPr lang="en-US" sz="1500">
                          <a:effectLst/>
                        </a:rPr>
                        <a:t>alkalické kovy</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pl-PL" sz="1500">
                          <a:effectLst/>
                        </a:rPr>
                        <a:t>Li, Na, K, Rb, Cs, Fr</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1296272678"/>
                  </a:ext>
                </a:extLst>
              </a:tr>
              <a:tr h="693795">
                <a:tc>
                  <a:txBody>
                    <a:bodyPr/>
                    <a:lstStyle/>
                    <a:p>
                      <a:r>
                        <a:rPr lang="en-US" sz="1500">
                          <a:effectLst/>
                        </a:rPr>
                        <a:t>kovy alkalických zemin</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Ca, Sr, Ba, Ra</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696296513"/>
                  </a:ext>
                </a:extLst>
              </a:tr>
              <a:tr h="246786">
                <a:tc>
                  <a:txBody>
                    <a:bodyPr/>
                    <a:lstStyle/>
                    <a:p>
                      <a:r>
                        <a:rPr lang="en-US" sz="1500">
                          <a:effectLst/>
                        </a:rPr>
                        <a:t>chalkogeny</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O, S, Se, Te, Po</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1983471544"/>
                  </a:ext>
                </a:extLst>
              </a:tr>
              <a:tr h="246786">
                <a:tc>
                  <a:txBody>
                    <a:bodyPr/>
                    <a:lstStyle/>
                    <a:p>
                      <a:r>
                        <a:rPr lang="en-US" sz="1500">
                          <a:effectLst/>
                        </a:rPr>
                        <a:t>halogeny</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da-DK" sz="1500">
                          <a:effectLst/>
                        </a:rPr>
                        <a:t>F, Cl, Br, I, At</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3525951421"/>
                  </a:ext>
                </a:extLst>
              </a:tr>
              <a:tr h="470290">
                <a:tc>
                  <a:txBody>
                    <a:bodyPr/>
                    <a:lstStyle/>
                    <a:p>
                      <a:r>
                        <a:rPr lang="en-US" sz="1500" dirty="0" err="1">
                          <a:effectLst/>
                        </a:rPr>
                        <a:t>vzácné</a:t>
                      </a:r>
                      <a:r>
                        <a:rPr lang="en-US" sz="1500" dirty="0">
                          <a:effectLst/>
                        </a:rPr>
                        <a:t> </a:t>
                      </a:r>
                      <a:r>
                        <a:rPr lang="en-US" sz="1500" dirty="0" err="1">
                          <a:effectLst/>
                        </a:rPr>
                        <a:t>plyny</a:t>
                      </a:r>
                      <a:endParaRPr lang="en-US" sz="1500" dirty="0">
                        <a:effectLst/>
                      </a:endParaRP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dirty="0">
                          <a:effectLst/>
                        </a:rPr>
                        <a:t>He, Ne, </a:t>
                      </a:r>
                      <a:r>
                        <a:rPr lang="en-US" sz="1500" dirty="0" err="1">
                          <a:effectLst/>
                        </a:rPr>
                        <a:t>Ar</a:t>
                      </a:r>
                      <a:r>
                        <a:rPr lang="en-US" sz="1500" dirty="0">
                          <a:effectLst/>
                        </a:rPr>
                        <a:t>, Kr, </a:t>
                      </a:r>
                      <a:r>
                        <a:rPr lang="en-US" sz="1500" dirty="0" err="1">
                          <a:effectLst/>
                        </a:rPr>
                        <a:t>Xe</a:t>
                      </a:r>
                      <a:r>
                        <a:rPr lang="en-US" sz="1500" dirty="0">
                          <a:effectLst/>
                        </a:rPr>
                        <a:t>, Rn</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236831766"/>
                  </a:ext>
                </a:extLst>
              </a:tr>
              <a:tr h="693795">
                <a:tc>
                  <a:txBody>
                    <a:bodyPr/>
                    <a:lstStyle/>
                    <a:p>
                      <a:r>
                        <a:rPr lang="en-US" sz="1500">
                          <a:effectLst/>
                        </a:rPr>
                        <a:t>prvky vzácných zemin</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fr-FR" sz="1500">
                          <a:effectLst/>
                        </a:rPr>
                        <a:t>Sc, Y, La, Ce až Lu</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3782728745"/>
                  </a:ext>
                </a:extLst>
              </a:tr>
              <a:tr h="246786">
                <a:tc>
                  <a:txBody>
                    <a:bodyPr/>
                    <a:lstStyle/>
                    <a:p>
                      <a:r>
                        <a:rPr lang="en-US" sz="1500">
                          <a:effectLst/>
                        </a:rPr>
                        <a:t>lanthanoidy</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Ce až Lu</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4156116600"/>
                  </a:ext>
                </a:extLst>
              </a:tr>
              <a:tr h="246786">
                <a:tc>
                  <a:txBody>
                    <a:bodyPr/>
                    <a:lstStyle/>
                    <a:p>
                      <a:r>
                        <a:rPr lang="en-US" sz="1500">
                          <a:effectLst/>
                        </a:rPr>
                        <a:t>aktinoidy</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Th až Lr</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2515811084"/>
                  </a:ext>
                </a:extLst>
              </a:tr>
              <a:tr h="246786">
                <a:tc>
                  <a:txBody>
                    <a:bodyPr/>
                    <a:lstStyle/>
                    <a:p>
                      <a:r>
                        <a:rPr lang="en-US" sz="1500">
                          <a:effectLst/>
                        </a:rPr>
                        <a:t>transurany</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Np až Lr</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4268121049"/>
                  </a:ext>
                </a:extLst>
              </a:tr>
              <a:tr h="246786">
                <a:tc>
                  <a:txBody>
                    <a:bodyPr/>
                    <a:lstStyle/>
                    <a:p>
                      <a:r>
                        <a:rPr lang="en-US" sz="1500">
                          <a:effectLst/>
                        </a:rPr>
                        <a:t>triáda železa</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Fe, Co, Ni</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3414003164"/>
                  </a:ext>
                </a:extLst>
              </a:tr>
              <a:tr h="470290">
                <a:tc>
                  <a:txBody>
                    <a:bodyPr/>
                    <a:lstStyle/>
                    <a:p>
                      <a:r>
                        <a:rPr lang="en-US" sz="1500">
                          <a:effectLst/>
                        </a:rPr>
                        <a:t>lehké kovy platinové</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a:effectLst/>
                        </a:rPr>
                        <a:t>Ru, Rh, Pd</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210259456"/>
                  </a:ext>
                </a:extLst>
              </a:tr>
              <a:tr h="470290">
                <a:tc>
                  <a:txBody>
                    <a:bodyPr/>
                    <a:lstStyle/>
                    <a:p>
                      <a:r>
                        <a:rPr lang="en-US" sz="1500" dirty="0" err="1">
                          <a:effectLst/>
                        </a:rPr>
                        <a:t>těžké</a:t>
                      </a:r>
                      <a:r>
                        <a:rPr lang="en-US" sz="1500" dirty="0">
                          <a:effectLst/>
                        </a:rPr>
                        <a:t> </a:t>
                      </a:r>
                      <a:r>
                        <a:rPr lang="en-US" sz="1500" dirty="0" err="1">
                          <a:effectLst/>
                        </a:rPr>
                        <a:t>kovy</a:t>
                      </a:r>
                      <a:r>
                        <a:rPr lang="en-US" sz="1500" dirty="0">
                          <a:effectLst/>
                        </a:rPr>
                        <a:t> </a:t>
                      </a:r>
                      <a:r>
                        <a:rPr lang="en-US" sz="1500" dirty="0" err="1">
                          <a:effectLst/>
                        </a:rPr>
                        <a:t>platinové</a:t>
                      </a:r>
                      <a:endParaRPr lang="en-US" sz="1500" dirty="0">
                        <a:effectLst/>
                      </a:endParaRP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500" dirty="0" err="1">
                          <a:effectLst/>
                        </a:rPr>
                        <a:t>Os</a:t>
                      </a:r>
                      <a:r>
                        <a:rPr lang="en-US" sz="1500" dirty="0">
                          <a:effectLst/>
                        </a:rPr>
                        <a:t>, </a:t>
                      </a:r>
                      <a:r>
                        <a:rPr lang="en-US" sz="1500" dirty="0" err="1">
                          <a:effectLst/>
                        </a:rPr>
                        <a:t>Ir</a:t>
                      </a:r>
                      <a:r>
                        <a:rPr lang="en-US" sz="1500" dirty="0">
                          <a:effectLst/>
                        </a:rPr>
                        <a:t>, Pt</a:t>
                      </a:r>
                    </a:p>
                  </a:txBody>
                  <a:tcPr marL="31042" marR="23282" marT="7761" marB="1552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extLst>
                  <a:ext uri="{0D108BD9-81ED-4DB2-BD59-A6C34878D82A}">
                    <a16:rowId xmlns:a16="http://schemas.microsoft.com/office/drawing/2014/main" val="3789847961"/>
                  </a:ext>
                </a:extLst>
              </a:tr>
            </a:tbl>
          </a:graphicData>
        </a:graphic>
      </p:graphicFrame>
      <p:sp>
        <p:nvSpPr>
          <p:cNvPr id="13" name="TextovéPole 12">
            <a:extLst>
              <a:ext uri="{FF2B5EF4-FFF2-40B4-BE49-F238E27FC236}">
                <a16:creationId xmlns:a16="http://schemas.microsoft.com/office/drawing/2014/main" id="{8DAFF507-5B78-42EB-B250-02F39B99B5D1}"/>
              </a:ext>
            </a:extLst>
          </p:cNvPr>
          <p:cNvSpPr txBox="1"/>
          <p:nvPr/>
        </p:nvSpPr>
        <p:spPr>
          <a:xfrm>
            <a:off x="304800" y="609600"/>
            <a:ext cx="2700163" cy="523220"/>
          </a:xfrm>
          <a:prstGeom prst="rect">
            <a:avLst/>
          </a:prstGeom>
          <a:noFill/>
        </p:spPr>
        <p:txBody>
          <a:bodyPr wrap="none" rtlCol="0">
            <a:spAutoFit/>
          </a:bodyPr>
          <a:lstStyle/>
          <a:p>
            <a:r>
              <a:rPr lang="cs-CZ" sz="2800" b="1" dirty="0"/>
              <a:t>Klasifikace prvků</a:t>
            </a:r>
            <a:endParaRPr lang="en-US" sz="2800" b="1" dirty="0"/>
          </a:p>
        </p:txBody>
      </p:sp>
    </p:spTree>
    <p:extLst>
      <p:ext uri="{BB962C8B-B14F-4D97-AF65-F5344CB8AC3E}">
        <p14:creationId xmlns:p14="http://schemas.microsoft.com/office/powerpoint/2010/main" val="42188672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adial distribution of selected orbitals in $\ce{Sm^{3+}}$">
            <a:extLst>
              <a:ext uri="{FF2B5EF4-FFF2-40B4-BE49-F238E27FC236}">
                <a16:creationId xmlns:a16="http://schemas.microsoft.com/office/drawing/2014/main" id="{27486B23-3A68-4082-8293-475298AC0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62" y="1050758"/>
            <a:ext cx="3257763" cy="230204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7E6CAFB2-C657-4261-8077-EA6EA1F2F510}"/>
              </a:ext>
            </a:extLst>
          </p:cNvPr>
          <p:cNvSpPr/>
          <p:nvPr/>
        </p:nvSpPr>
        <p:spPr>
          <a:xfrm>
            <a:off x="166574" y="3392031"/>
            <a:ext cx="8810852" cy="2246769"/>
          </a:xfrm>
          <a:prstGeom prst="rect">
            <a:avLst/>
          </a:prstGeom>
        </p:spPr>
        <p:txBody>
          <a:bodyPr wrap="square">
            <a:spAutoFit/>
          </a:bodyPr>
          <a:lstStyle/>
          <a:p>
            <a:pPr algn="just"/>
            <a:r>
              <a:rPr lang="cs-CZ" sz="2000" dirty="0"/>
              <a:t> </a:t>
            </a:r>
            <a:r>
              <a:rPr lang="en-US" sz="2000" b="1" i="1" dirty="0" err="1"/>
              <a:t>Přímým</a:t>
            </a:r>
            <a:r>
              <a:rPr lang="en-US" sz="2000" b="1" i="1" dirty="0"/>
              <a:t> </a:t>
            </a:r>
            <a:r>
              <a:rPr lang="en-US" sz="2000" b="1" i="1" dirty="0" err="1"/>
              <a:t>relativistickým</a:t>
            </a:r>
            <a:r>
              <a:rPr lang="en-US" sz="2000" b="1" i="1" dirty="0"/>
              <a:t> </a:t>
            </a:r>
            <a:r>
              <a:rPr lang="en-US" sz="2000" b="1" i="1" dirty="0" err="1"/>
              <a:t>efekt</a:t>
            </a:r>
            <a:r>
              <a:rPr lang="cs-CZ" sz="2000" b="1" i="1" dirty="0" err="1"/>
              <a:t>em</a:t>
            </a:r>
            <a:r>
              <a:rPr lang="en-US" sz="2000" b="1" i="1" dirty="0"/>
              <a:t> </a:t>
            </a:r>
            <a:r>
              <a:rPr lang="en-US" sz="2000" dirty="0"/>
              <a:t>je </a:t>
            </a:r>
            <a:r>
              <a:rPr lang="en-US" sz="2000" dirty="0" err="1"/>
              <a:t>nejvíce</a:t>
            </a:r>
            <a:r>
              <a:rPr lang="en-US" sz="2000" dirty="0"/>
              <a:t> </a:t>
            </a:r>
            <a:r>
              <a:rPr lang="en-US" sz="2000" dirty="0" err="1"/>
              <a:t>ovlivněna</a:t>
            </a:r>
            <a:r>
              <a:rPr lang="en-US" sz="2000" dirty="0"/>
              <a:t> </a:t>
            </a:r>
            <a:r>
              <a:rPr lang="en-US" sz="2000" dirty="0" err="1"/>
              <a:t>vnitřní</a:t>
            </a:r>
            <a:r>
              <a:rPr lang="en-US" sz="2000" dirty="0"/>
              <a:t> </a:t>
            </a:r>
            <a:r>
              <a:rPr lang="en-US" sz="2000" dirty="0" err="1"/>
              <a:t>vrstva</a:t>
            </a:r>
            <a:r>
              <a:rPr lang="en-US" sz="2000" dirty="0"/>
              <a:t> </a:t>
            </a:r>
            <a:r>
              <a:rPr lang="en-US" sz="2000" b="1" dirty="0"/>
              <a:t>s</a:t>
            </a:r>
            <a:r>
              <a:rPr lang="en-US" sz="2000" dirty="0"/>
              <a:t>. </a:t>
            </a:r>
            <a:r>
              <a:rPr lang="cs-CZ" sz="2000" dirty="0"/>
              <a:t>Ta se u</a:t>
            </a:r>
            <a:r>
              <a:rPr lang="en-US" sz="2000" dirty="0"/>
              <a:t> </a:t>
            </a:r>
            <a:r>
              <a:rPr lang="en-US" sz="2000" dirty="0" err="1"/>
              <a:t>těžkých</a:t>
            </a:r>
            <a:r>
              <a:rPr lang="en-US" sz="2000" dirty="0"/>
              <a:t> </a:t>
            </a:r>
            <a:r>
              <a:rPr lang="en-US" sz="2000" dirty="0" err="1"/>
              <a:t>prvků</a:t>
            </a:r>
            <a:r>
              <a:rPr lang="en-US" sz="2000" dirty="0"/>
              <a:t> </a:t>
            </a:r>
            <a:r>
              <a:rPr lang="en-US" sz="2000" dirty="0" err="1"/>
              <a:t>nachází</a:t>
            </a:r>
            <a:r>
              <a:rPr lang="en-US" sz="2000" dirty="0"/>
              <a:t> </a:t>
            </a:r>
            <a:r>
              <a:rPr lang="en-US" sz="2000" dirty="0" err="1"/>
              <a:t>mnohem</a:t>
            </a:r>
            <a:r>
              <a:rPr lang="en-US" sz="2000" dirty="0"/>
              <a:t> </a:t>
            </a:r>
            <a:r>
              <a:rPr lang="en-US" sz="2000" dirty="0" err="1"/>
              <a:t>blíže</a:t>
            </a:r>
            <a:r>
              <a:rPr lang="en-US" sz="2000" dirty="0"/>
              <a:t> k </a:t>
            </a:r>
            <a:r>
              <a:rPr lang="en-US" sz="2000" dirty="0" err="1"/>
              <a:t>jádru</a:t>
            </a:r>
            <a:r>
              <a:rPr lang="en-US" sz="2000" dirty="0"/>
              <a:t>, </a:t>
            </a:r>
            <a:r>
              <a:rPr lang="en-US" sz="2000" dirty="0" err="1"/>
              <a:t>než</a:t>
            </a:r>
            <a:r>
              <a:rPr lang="en-US" sz="2000" dirty="0"/>
              <a:t> by </a:t>
            </a:r>
            <a:r>
              <a:rPr lang="cs-CZ" sz="2000" dirty="0"/>
              <a:t>mělo být v</a:t>
            </a:r>
            <a:r>
              <a:rPr lang="en-US" sz="2000" dirty="0"/>
              <a:t> </a:t>
            </a:r>
            <a:r>
              <a:rPr lang="en-US" sz="2000" dirty="0" err="1"/>
              <a:t>klasické</a:t>
            </a:r>
            <a:r>
              <a:rPr lang="cs-CZ" sz="2000" dirty="0"/>
              <a:t>m</a:t>
            </a:r>
            <a:r>
              <a:rPr lang="en-US" sz="2000" dirty="0"/>
              <a:t> </a:t>
            </a:r>
            <a:r>
              <a:rPr lang="en-US" sz="2000" dirty="0" err="1"/>
              <a:t>nerelativistické</a:t>
            </a:r>
            <a:r>
              <a:rPr lang="cs-CZ" sz="2000" dirty="0"/>
              <a:t>m</a:t>
            </a:r>
            <a:r>
              <a:rPr lang="en-US" sz="2000" dirty="0"/>
              <a:t> </a:t>
            </a:r>
            <a:r>
              <a:rPr lang="en-US" sz="2000" dirty="0" err="1"/>
              <a:t>pojetí</a:t>
            </a:r>
            <a:r>
              <a:rPr lang="cs-CZ" sz="2000" dirty="0"/>
              <a:t> a t</a:t>
            </a:r>
            <a:r>
              <a:rPr lang="en-US" sz="2000" dirty="0" err="1"/>
              <a:t>ím</a:t>
            </a:r>
            <a:r>
              <a:rPr lang="en-US" sz="2000" dirty="0"/>
              <a:t> </a:t>
            </a:r>
            <a:r>
              <a:rPr lang="en-US" sz="2000" dirty="0" err="1"/>
              <a:t>účinněji</a:t>
            </a:r>
            <a:r>
              <a:rPr lang="en-US" sz="2000" dirty="0"/>
              <a:t> </a:t>
            </a:r>
            <a:r>
              <a:rPr lang="en-US" sz="2000" dirty="0" err="1"/>
              <a:t>stíní</a:t>
            </a:r>
            <a:r>
              <a:rPr lang="en-US" sz="2000" dirty="0"/>
              <a:t> </a:t>
            </a:r>
            <a:r>
              <a:rPr lang="en-US" sz="2000" dirty="0" err="1"/>
              <a:t>jádro</a:t>
            </a:r>
            <a:r>
              <a:rPr lang="cs-CZ" sz="2000" dirty="0"/>
              <a:t>.</a:t>
            </a:r>
            <a:r>
              <a:rPr lang="en-US" sz="2000" dirty="0"/>
              <a:t> </a:t>
            </a:r>
            <a:r>
              <a:rPr lang="cs-CZ" sz="2000" dirty="0"/>
              <a:t>V</a:t>
            </a:r>
            <a:r>
              <a:rPr lang="en-US" sz="2000" dirty="0" err="1"/>
              <a:t>nější</a:t>
            </a:r>
            <a:r>
              <a:rPr lang="en-US" sz="2000" dirty="0"/>
              <a:t> </a:t>
            </a:r>
            <a:r>
              <a:rPr lang="en-US" sz="2000" dirty="0" err="1"/>
              <a:t>vrstvy</a:t>
            </a:r>
            <a:r>
              <a:rPr lang="en-US" sz="2000" dirty="0"/>
              <a:t> </a:t>
            </a:r>
            <a:r>
              <a:rPr lang="en-US" sz="2000" b="1" dirty="0"/>
              <a:t>d</a:t>
            </a:r>
            <a:r>
              <a:rPr lang="en-US" sz="2000" dirty="0"/>
              <a:t> a </a:t>
            </a:r>
            <a:r>
              <a:rPr lang="en-US" sz="2000" b="1" dirty="0"/>
              <a:t>f</a:t>
            </a:r>
            <a:r>
              <a:rPr lang="en-US" sz="2000" dirty="0"/>
              <a:t> </a:t>
            </a:r>
            <a:r>
              <a:rPr lang="cs-CZ" sz="2000" dirty="0"/>
              <a:t>se</a:t>
            </a:r>
            <a:r>
              <a:rPr lang="en-US" sz="2000" dirty="0"/>
              <a:t> </a:t>
            </a:r>
            <a:r>
              <a:rPr lang="cs-CZ" sz="2000" dirty="0"/>
              <a:t>proto </a:t>
            </a:r>
            <a:r>
              <a:rPr lang="en-US" sz="2000" dirty="0" err="1"/>
              <a:t>posunují</a:t>
            </a:r>
            <a:r>
              <a:rPr lang="en-US" sz="2000" dirty="0"/>
              <a:t> do </a:t>
            </a:r>
            <a:r>
              <a:rPr lang="en-US" sz="2000" dirty="0" err="1"/>
              <a:t>větší</a:t>
            </a:r>
            <a:r>
              <a:rPr lang="en-US" sz="2000" dirty="0"/>
              <a:t> </a:t>
            </a:r>
            <a:r>
              <a:rPr lang="en-US" sz="2000" dirty="0" err="1"/>
              <a:t>vzdálenosti</a:t>
            </a:r>
            <a:r>
              <a:rPr lang="cs-CZ" sz="2000" dirty="0"/>
              <a:t> (</a:t>
            </a:r>
            <a:r>
              <a:rPr lang="en-US" sz="2000" b="1" i="1" dirty="0" err="1"/>
              <a:t>nepřím</a:t>
            </a:r>
            <a:r>
              <a:rPr lang="cs-CZ" sz="2000" b="1" i="1" dirty="0"/>
              <a:t>ý</a:t>
            </a:r>
            <a:r>
              <a:rPr lang="en-US" sz="2000" b="1" i="1" dirty="0"/>
              <a:t> </a:t>
            </a:r>
            <a:r>
              <a:rPr lang="en-US" sz="2000" b="1" i="1" dirty="0" err="1"/>
              <a:t>relativistick</a:t>
            </a:r>
            <a:r>
              <a:rPr lang="cs-CZ" sz="2000" b="1" i="1" dirty="0"/>
              <a:t>ý</a:t>
            </a:r>
            <a:r>
              <a:rPr lang="en-US" sz="2000" b="1" i="1" dirty="0"/>
              <a:t> </a:t>
            </a:r>
            <a:r>
              <a:rPr lang="cs-CZ" sz="2000" b="1" i="1" dirty="0"/>
              <a:t>efekt</a:t>
            </a:r>
            <a:r>
              <a:rPr lang="cs-CZ" sz="2000" dirty="0"/>
              <a:t>)</a:t>
            </a:r>
            <a:r>
              <a:rPr lang="en-US" sz="2000" dirty="0"/>
              <a:t>. </a:t>
            </a:r>
            <a:r>
              <a:rPr lang="en-US" sz="2000" dirty="0" err="1"/>
              <a:t>Pokud</a:t>
            </a:r>
            <a:r>
              <a:rPr lang="en-US" sz="2000" dirty="0"/>
              <a:t> </a:t>
            </a:r>
            <a:r>
              <a:rPr lang="en-US" sz="2000" dirty="0" err="1"/>
              <a:t>jsou</a:t>
            </a:r>
            <a:r>
              <a:rPr lang="en-US" sz="2000" dirty="0"/>
              <a:t> </a:t>
            </a:r>
            <a:r>
              <a:rPr lang="en-US" sz="2000" dirty="0" err="1"/>
              <a:t>dále</a:t>
            </a:r>
            <a:r>
              <a:rPr lang="en-US" sz="2000" dirty="0"/>
              <a:t> od </a:t>
            </a:r>
            <a:r>
              <a:rPr lang="en-US" sz="2000" dirty="0" err="1"/>
              <a:t>jádra</a:t>
            </a:r>
            <a:r>
              <a:rPr lang="en-US" sz="2000" dirty="0"/>
              <a:t>, </a:t>
            </a:r>
            <a:r>
              <a:rPr lang="en-US" sz="2000" dirty="0" err="1"/>
              <a:t>jsou</a:t>
            </a:r>
            <a:r>
              <a:rPr lang="en-US" sz="2000" dirty="0"/>
              <a:t> </a:t>
            </a:r>
            <a:r>
              <a:rPr lang="en-US" sz="2000" dirty="0" err="1"/>
              <a:t>slaběji</a:t>
            </a:r>
            <a:r>
              <a:rPr lang="en-US" sz="2000" dirty="0"/>
              <a:t> </a:t>
            </a:r>
            <a:r>
              <a:rPr lang="en-US" sz="2000" dirty="0" err="1"/>
              <a:t>vázány</a:t>
            </a:r>
            <a:r>
              <a:rPr lang="en-US" sz="2000" dirty="0"/>
              <a:t> a </a:t>
            </a:r>
            <a:r>
              <a:rPr lang="en-US" sz="2000" dirty="0" err="1"/>
              <a:t>mnohem</a:t>
            </a:r>
            <a:r>
              <a:rPr lang="en-US" sz="2000" dirty="0"/>
              <a:t> </a:t>
            </a:r>
            <a:r>
              <a:rPr lang="en-US" sz="2000" dirty="0" err="1"/>
              <a:t>snáze</a:t>
            </a:r>
            <a:r>
              <a:rPr lang="en-US" sz="2000" dirty="0"/>
              <a:t> se </a:t>
            </a:r>
            <a:r>
              <a:rPr lang="en-US" sz="2000" dirty="0" err="1"/>
              <a:t>excitují</a:t>
            </a:r>
            <a:r>
              <a:rPr lang="en-US" sz="2000" dirty="0"/>
              <a:t> </a:t>
            </a:r>
            <a:r>
              <a:rPr lang="en-US" sz="2000" dirty="0" err="1"/>
              <a:t>nebo</a:t>
            </a:r>
            <a:r>
              <a:rPr lang="en-US" sz="2000" dirty="0"/>
              <a:t> atom </a:t>
            </a:r>
            <a:r>
              <a:rPr lang="en-US" sz="2000" dirty="0" err="1"/>
              <a:t>opouštějí</a:t>
            </a:r>
            <a:r>
              <a:rPr lang="en-US" sz="2000" dirty="0"/>
              <a:t>. </a:t>
            </a:r>
            <a:r>
              <a:rPr lang="en-US" sz="2000" dirty="0" err="1"/>
              <a:t>Vrstva</a:t>
            </a:r>
            <a:r>
              <a:rPr lang="en-US" sz="2000" dirty="0"/>
              <a:t> </a:t>
            </a:r>
            <a:r>
              <a:rPr lang="en-US" sz="2000" b="1" dirty="0"/>
              <a:t>p</a:t>
            </a:r>
            <a:r>
              <a:rPr lang="en-US" sz="2000" dirty="0"/>
              <a:t> </a:t>
            </a:r>
            <a:r>
              <a:rPr lang="en-US" sz="2000" dirty="0" err="1"/>
              <a:t>zůstává</a:t>
            </a:r>
            <a:r>
              <a:rPr lang="en-US" sz="2000" dirty="0"/>
              <a:t> </a:t>
            </a:r>
            <a:r>
              <a:rPr lang="en-US" sz="2000" dirty="0" err="1"/>
              <a:t>téměř</a:t>
            </a:r>
            <a:r>
              <a:rPr lang="en-US" sz="2000" dirty="0"/>
              <a:t> </a:t>
            </a:r>
            <a:r>
              <a:rPr lang="en-US" sz="2000" dirty="0" err="1"/>
              <a:t>beze</a:t>
            </a:r>
            <a:r>
              <a:rPr lang="en-US" sz="2000" dirty="0"/>
              <a:t> </a:t>
            </a:r>
            <a:r>
              <a:rPr lang="en-US" sz="2000" dirty="0" err="1"/>
              <a:t>změny</a:t>
            </a:r>
            <a:r>
              <a:rPr lang="en-US" sz="2000" dirty="0"/>
              <a:t>, </a:t>
            </a:r>
            <a:r>
              <a:rPr lang="en-US" sz="2000" dirty="0" err="1"/>
              <a:t>nachází</a:t>
            </a:r>
            <a:r>
              <a:rPr lang="en-US" sz="2000" dirty="0"/>
              <a:t> se </a:t>
            </a:r>
            <a:r>
              <a:rPr lang="en-US" sz="2000" dirty="0" err="1"/>
              <a:t>ve</a:t>
            </a:r>
            <a:r>
              <a:rPr lang="en-US" sz="2000" dirty="0"/>
              <a:t> </a:t>
            </a:r>
            <a:r>
              <a:rPr lang="en-US" sz="2000" dirty="0" err="1"/>
              <a:t>vzdálenosti</a:t>
            </a:r>
            <a:r>
              <a:rPr lang="en-US" sz="2000" dirty="0"/>
              <a:t>, </a:t>
            </a:r>
            <a:r>
              <a:rPr lang="en-US" sz="2000" dirty="0" err="1"/>
              <a:t>kde</a:t>
            </a:r>
            <a:r>
              <a:rPr lang="en-US" sz="2000" dirty="0"/>
              <a:t> </a:t>
            </a:r>
            <a:r>
              <a:rPr lang="en-US" sz="2000" dirty="0" err="1"/>
              <a:t>jsou</a:t>
            </a:r>
            <a:r>
              <a:rPr lang="en-US" sz="2000" dirty="0"/>
              <a:t> </a:t>
            </a:r>
            <a:r>
              <a:rPr lang="en-US" sz="2000" dirty="0" err="1"/>
              <a:t>relativistické</a:t>
            </a:r>
            <a:r>
              <a:rPr lang="en-US" sz="2000" dirty="0"/>
              <a:t> </a:t>
            </a:r>
            <a:r>
              <a:rPr lang="en-US" sz="2000" dirty="0" err="1"/>
              <a:t>efekty</a:t>
            </a:r>
            <a:r>
              <a:rPr lang="en-US" sz="2000" dirty="0"/>
              <a:t> </a:t>
            </a:r>
            <a:r>
              <a:rPr lang="en-US" sz="2000" dirty="0" err="1"/>
              <a:t>zhruba</a:t>
            </a:r>
            <a:r>
              <a:rPr lang="en-US" sz="2000" dirty="0"/>
              <a:t> </a:t>
            </a:r>
            <a:r>
              <a:rPr lang="en-US" sz="2000" dirty="0" err="1"/>
              <a:t>kompenzovány</a:t>
            </a:r>
            <a:r>
              <a:rPr lang="en-US" sz="2000" dirty="0"/>
              <a:t> </a:t>
            </a:r>
            <a:r>
              <a:rPr lang="en-US" sz="2000" dirty="0" err="1"/>
              <a:t>stíněním</a:t>
            </a:r>
            <a:r>
              <a:rPr lang="en-US" sz="2000" dirty="0"/>
              <a:t> </a:t>
            </a:r>
            <a:r>
              <a:rPr lang="en-US" sz="2000" dirty="0" err="1"/>
              <a:t>slupkou</a:t>
            </a:r>
            <a:r>
              <a:rPr lang="en-US" sz="2000" dirty="0"/>
              <a:t> </a:t>
            </a:r>
            <a:r>
              <a:rPr lang="en-US" sz="2000" b="1" dirty="0"/>
              <a:t>s</a:t>
            </a:r>
            <a:r>
              <a:rPr lang="cs-CZ" sz="2000" b="1" dirty="0"/>
              <a:t>.</a:t>
            </a:r>
            <a:endParaRPr lang="en-US" sz="2000" dirty="0"/>
          </a:p>
        </p:txBody>
      </p:sp>
      <p:sp>
        <p:nvSpPr>
          <p:cNvPr id="6" name="Nadpis 1">
            <a:extLst>
              <a:ext uri="{FF2B5EF4-FFF2-40B4-BE49-F238E27FC236}">
                <a16:creationId xmlns:a16="http://schemas.microsoft.com/office/drawing/2014/main" id="{45D15440-5D17-4296-836F-4C0C6072CDEE}"/>
              </a:ext>
            </a:extLst>
          </p:cNvPr>
          <p:cNvSpPr>
            <a:spLocks noGrp="1"/>
          </p:cNvSpPr>
          <p:nvPr>
            <p:ph type="title"/>
          </p:nvPr>
        </p:nvSpPr>
        <p:spPr>
          <a:xfrm>
            <a:off x="466725" y="210092"/>
            <a:ext cx="3352800" cy="563562"/>
          </a:xfrm>
        </p:spPr>
        <p:txBody>
          <a:bodyPr>
            <a:normAutofit/>
          </a:bodyPr>
          <a:lstStyle/>
          <a:p>
            <a:r>
              <a:rPr lang="cs-CZ" sz="2800" b="1" dirty="0">
                <a:latin typeface="+mn-lt"/>
              </a:rPr>
              <a:t>Relativistické efekty</a:t>
            </a:r>
            <a:endParaRPr lang="en-US" sz="2800" b="1" dirty="0">
              <a:latin typeface="+mn-lt"/>
            </a:endParaRPr>
          </a:p>
        </p:txBody>
      </p:sp>
      <p:sp>
        <p:nvSpPr>
          <p:cNvPr id="9" name="Obdélník 8">
            <a:extLst>
              <a:ext uri="{FF2B5EF4-FFF2-40B4-BE49-F238E27FC236}">
                <a16:creationId xmlns:a16="http://schemas.microsoft.com/office/drawing/2014/main" id="{9E256BA5-2E7B-4E5C-88AE-E267831BB830}"/>
              </a:ext>
            </a:extLst>
          </p:cNvPr>
          <p:cNvSpPr/>
          <p:nvPr/>
        </p:nvSpPr>
        <p:spPr>
          <a:xfrm>
            <a:off x="199288" y="5696102"/>
            <a:ext cx="8763000" cy="923330"/>
          </a:xfrm>
          <a:prstGeom prst="rect">
            <a:avLst/>
          </a:prstGeom>
        </p:spPr>
        <p:txBody>
          <a:bodyPr wrap="square">
            <a:spAutoFit/>
          </a:bodyPr>
          <a:lstStyle/>
          <a:p>
            <a:pPr algn="just"/>
            <a:r>
              <a:rPr lang="en-US" dirty="0"/>
              <a:t> M</a:t>
            </a:r>
            <a:r>
              <a:rPr lang="cs-CZ" dirty="0"/>
              <a:t>noho</a:t>
            </a:r>
            <a:r>
              <a:rPr lang="en-US" dirty="0"/>
              <a:t> chemic</a:t>
            </a:r>
            <a:r>
              <a:rPr lang="cs-CZ" dirty="0" err="1"/>
              <a:t>kých</a:t>
            </a:r>
            <a:r>
              <a:rPr lang="en-US" dirty="0"/>
              <a:t> a </a:t>
            </a:r>
            <a:r>
              <a:rPr lang="cs-CZ" dirty="0"/>
              <a:t>f</a:t>
            </a:r>
            <a:r>
              <a:rPr lang="en-US" dirty="0"/>
              <a:t>y</a:t>
            </a:r>
            <a:r>
              <a:rPr lang="cs-CZ" dirty="0" err="1"/>
              <a:t>zikálních</a:t>
            </a:r>
            <a:r>
              <a:rPr lang="cs-CZ" dirty="0"/>
              <a:t> rozdílů mezi prvky </a:t>
            </a:r>
            <a:r>
              <a:rPr lang="en-US" dirty="0"/>
              <a:t>6</a:t>
            </a:r>
            <a:r>
              <a:rPr lang="cs-CZ" dirty="0"/>
              <a:t>.</a:t>
            </a:r>
            <a:r>
              <a:rPr lang="en-US" dirty="0"/>
              <a:t> period</a:t>
            </a:r>
            <a:r>
              <a:rPr lang="cs-CZ" dirty="0"/>
              <a:t>y</a:t>
            </a:r>
            <a:r>
              <a:rPr lang="en-US" dirty="0"/>
              <a:t> (Cs</a:t>
            </a:r>
            <a:r>
              <a:rPr lang="cs-CZ" dirty="0"/>
              <a:t> </a:t>
            </a:r>
            <a:r>
              <a:rPr lang="en-US" dirty="0"/>
              <a:t>–</a:t>
            </a:r>
            <a:r>
              <a:rPr lang="cs-CZ" dirty="0"/>
              <a:t> </a:t>
            </a:r>
            <a:r>
              <a:rPr lang="en-US" dirty="0"/>
              <a:t>Rn) a 5</a:t>
            </a:r>
            <a:r>
              <a:rPr lang="cs-CZ" dirty="0"/>
              <a:t>. </a:t>
            </a:r>
            <a:r>
              <a:rPr lang="en-US" dirty="0"/>
              <a:t>period</a:t>
            </a:r>
            <a:r>
              <a:rPr lang="cs-CZ" dirty="0"/>
              <a:t>y</a:t>
            </a:r>
            <a:r>
              <a:rPr lang="en-US" dirty="0"/>
              <a:t> (Rb</a:t>
            </a:r>
            <a:r>
              <a:rPr lang="cs-CZ" dirty="0"/>
              <a:t> </a:t>
            </a:r>
            <a:r>
              <a:rPr lang="en-US" dirty="0"/>
              <a:t>–Xe) </a:t>
            </a:r>
            <a:r>
              <a:rPr lang="cs-CZ" dirty="0"/>
              <a:t>má původ ve výraznějších relativistických efektech. R</a:t>
            </a:r>
            <a:r>
              <a:rPr lang="en-US" dirty="0" err="1"/>
              <a:t>elativistic</a:t>
            </a:r>
            <a:r>
              <a:rPr lang="cs-CZ" dirty="0" err="1"/>
              <a:t>ké</a:t>
            </a:r>
            <a:r>
              <a:rPr lang="en-US" dirty="0"/>
              <a:t> </a:t>
            </a:r>
            <a:r>
              <a:rPr lang="en-US" dirty="0" err="1"/>
              <a:t>efe</a:t>
            </a:r>
            <a:r>
              <a:rPr lang="cs-CZ" dirty="0"/>
              <a:t>k</a:t>
            </a:r>
            <a:r>
              <a:rPr lang="en-US" dirty="0"/>
              <a:t>t</a:t>
            </a:r>
            <a:r>
              <a:rPr lang="cs-CZ" dirty="0"/>
              <a:t>y</a:t>
            </a:r>
            <a:r>
              <a:rPr lang="en-US" dirty="0"/>
              <a:t> </a:t>
            </a:r>
            <a:r>
              <a:rPr lang="cs-CZ" dirty="0"/>
              <a:t>jsou výrazné především u Au a jeho sousedů (</a:t>
            </a:r>
            <a:r>
              <a:rPr lang="cs-CZ" dirty="0" err="1"/>
              <a:t>Pt</a:t>
            </a:r>
            <a:r>
              <a:rPr lang="cs-CZ" dirty="0"/>
              <a:t> a </a:t>
            </a:r>
            <a:r>
              <a:rPr lang="cs-CZ" dirty="0" err="1"/>
              <a:t>Hg</a:t>
            </a:r>
            <a:r>
              <a:rPr lang="cs-CZ" dirty="0"/>
              <a:t>).</a:t>
            </a:r>
            <a:endParaRPr lang="en-US" dirty="0"/>
          </a:p>
        </p:txBody>
      </p:sp>
      <p:pic>
        <p:nvPicPr>
          <p:cNvPr id="11" name="Obrázek 10">
            <a:extLst>
              <a:ext uri="{FF2B5EF4-FFF2-40B4-BE49-F238E27FC236}">
                <a16:creationId xmlns:a16="http://schemas.microsoft.com/office/drawing/2014/main" id="{C293E610-F8C3-4D50-95E2-9D5ECDA78C2B}"/>
              </a:ext>
            </a:extLst>
          </p:cNvPr>
          <p:cNvPicPr>
            <a:picLocks noChangeAspect="1"/>
          </p:cNvPicPr>
          <p:nvPr/>
        </p:nvPicPr>
        <p:blipFill>
          <a:blip r:embed="rId3"/>
          <a:stretch>
            <a:fillRect/>
          </a:stretch>
        </p:blipFill>
        <p:spPr>
          <a:xfrm>
            <a:off x="4267200" y="228600"/>
            <a:ext cx="4590540" cy="3025632"/>
          </a:xfrm>
          <a:prstGeom prst="rect">
            <a:avLst/>
          </a:prstGeom>
        </p:spPr>
      </p:pic>
    </p:spTree>
    <p:extLst>
      <p:ext uri="{BB962C8B-B14F-4D97-AF65-F5344CB8AC3E}">
        <p14:creationId xmlns:p14="http://schemas.microsoft.com/office/powerpoint/2010/main" val="10932546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3C4727B-E9C1-4C16-BB56-8FCB9ADA8D17}"/>
              </a:ext>
            </a:extLst>
          </p:cNvPr>
          <p:cNvSpPr/>
          <p:nvPr/>
        </p:nvSpPr>
        <p:spPr>
          <a:xfrm>
            <a:off x="158750" y="304800"/>
            <a:ext cx="8826500" cy="1446550"/>
          </a:xfrm>
          <a:prstGeom prst="rect">
            <a:avLst/>
          </a:prstGeom>
        </p:spPr>
        <p:txBody>
          <a:bodyPr wrap="square">
            <a:spAutoFit/>
          </a:bodyPr>
          <a:lstStyle/>
          <a:p>
            <a:pPr algn="just"/>
            <a:r>
              <a:rPr lang="en-US" sz="2000" b="1" dirty="0" err="1"/>
              <a:t>Efekt</a:t>
            </a:r>
            <a:r>
              <a:rPr lang="en-US" sz="2000" b="1" dirty="0"/>
              <a:t> </a:t>
            </a:r>
            <a:r>
              <a:rPr lang="en-US" sz="2000" b="1" dirty="0" err="1"/>
              <a:t>inertn</a:t>
            </a:r>
            <a:r>
              <a:rPr lang="cs-CZ" sz="2000" b="1" dirty="0"/>
              <a:t>í</a:t>
            </a:r>
            <a:r>
              <a:rPr lang="en-US" sz="2000" b="1" dirty="0"/>
              <a:t>ho p</a:t>
            </a:r>
            <a:r>
              <a:rPr lang="cs-CZ" sz="2000" b="1" dirty="0"/>
              <a:t>á</a:t>
            </a:r>
            <a:r>
              <a:rPr lang="en-US" sz="2000" b="1" dirty="0" err="1"/>
              <a:t>ru</a:t>
            </a:r>
            <a:endParaRPr lang="cs-CZ" sz="2000" b="1" dirty="0"/>
          </a:p>
          <a:p>
            <a:pPr algn="just"/>
            <a:endParaRPr lang="en-US" sz="800" b="1" dirty="0"/>
          </a:p>
          <a:p>
            <a:pPr algn="just"/>
            <a:r>
              <a:rPr lang="cs-CZ" sz="2000" dirty="0">
                <a:solidFill>
                  <a:srgbClr val="FF0000"/>
                </a:solidFill>
              </a:rPr>
              <a:t>    </a:t>
            </a:r>
            <a:r>
              <a:rPr lang="cs-CZ" sz="2000" dirty="0"/>
              <a:t>U</a:t>
            </a:r>
            <a:r>
              <a:rPr lang="en-US" sz="2000" dirty="0"/>
              <a:t> Tl(I)</a:t>
            </a:r>
            <a:r>
              <a:rPr lang="cs-CZ" sz="2000" dirty="0"/>
              <a:t>, </a:t>
            </a:r>
            <a:r>
              <a:rPr lang="en-US" sz="2000" dirty="0"/>
              <a:t>Pb(II) a Bi(III) </a:t>
            </a:r>
            <a:r>
              <a:rPr lang="cs-CZ" sz="2000" dirty="0"/>
              <a:t>je přítomen elektronový pár </a:t>
            </a:r>
            <a:r>
              <a:rPr lang="en-US" sz="2000" dirty="0"/>
              <a:t>6s</a:t>
            </a:r>
            <a:r>
              <a:rPr lang="en-US" sz="2000" baseline="30000" dirty="0"/>
              <a:t>2</a:t>
            </a:r>
            <a:r>
              <a:rPr lang="en-US" sz="2000" dirty="0"/>
              <a:t>. T</a:t>
            </a:r>
            <a:r>
              <a:rPr lang="cs-CZ" sz="2000" dirty="0" err="1"/>
              <a:t>ento</a:t>
            </a:r>
            <a:r>
              <a:rPr lang="en-US" sz="2000" dirty="0"/>
              <a:t> </a:t>
            </a:r>
            <a:r>
              <a:rPr lang="cs-CZ" sz="2000" u="sng" dirty="0"/>
              <a:t>„</a:t>
            </a:r>
            <a:r>
              <a:rPr lang="en-US" sz="2000" u="sng" dirty="0"/>
              <a:t>inert</a:t>
            </a:r>
            <a:r>
              <a:rPr lang="cs-CZ" sz="2000" u="sng" dirty="0"/>
              <a:t>ní</a:t>
            </a:r>
            <a:r>
              <a:rPr lang="en-US" sz="2000" u="sng" dirty="0"/>
              <a:t> p</a:t>
            </a:r>
            <a:r>
              <a:rPr lang="cs-CZ" sz="2000" u="sng" dirty="0"/>
              <a:t>á</a:t>
            </a:r>
            <a:r>
              <a:rPr lang="en-US" sz="2000" u="sng" dirty="0"/>
              <a:t>r</a:t>
            </a:r>
            <a:r>
              <a:rPr lang="cs-CZ" sz="2000" u="sng" dirty="0"/>
              <a:t>“</a:t>
            </a:r>
            <a:r>
              <a:rPr lang="en-US" sz="2000" u="sng" dirty="0"/>
              <a:t> </a:t>
            </a:r>
            <a:r>
              <a:rPr lang="cs-CZ" sz="2000" u="sng" dirty="0"/>
              <a:t>odolává</a:t>
            </a:r>
            <a:r>
              <a:rPr lang="en-US" sz="2000" u="sng" dirty="0"/>
              <a:t> </a:t>
            </a:r>
            <a:r>
              <a:rPr lang="en-US" sz="2000" u="sng" dirty="0" err="1"/>
              <a:t>oxida</a:t>
            </a:r>
            <a:r>
              <a:rPr lang="cs-CZ" sz="2000" u="sng" dirty="0"/>
              <a:t>c</a:t>
            </a:r>
            <a:r>
              <a:rPr lang="en-US" sz="2000" u="sng" dirty="0" err="1"/>
              <a:t>i</a:t>
            </a:r>
            <a:r>
              <a:rPr lang="cs-CZ" sz="2000" u="sng" dirty="0"/>
              <a:t> díky</a:t>
            </a:r>
            <a:r>
              <a:rPr lang="en-US" sz="2000" u="sng" dirty="0"/>
              <a:t> relativistic</a:t>
            </a:r>
            <a:r>
              <a:rPr lang="cs-CZ" sz="2000" u="sng" dirty="0" err="1"/>
              <a:t>ké</a:t>
            </a:r>
            <a:r>
              <a:rPr lang="en-US" sz="2000" u="sng" dirty="0"/>
              <a:t> </a:t>
            </a:r>
            <a:r>
              <a:rPr lang="cs-CZ" sz="2000" u="sng" dirty="0"/>
              <a:t>k</a:t>
            </a:r>
            <a:r>
              <a:rPr lang="en-US" sz="2000" u="sng" dirty="0" err="1"/>
              <a:t>ontraci</a:t>
            </a:r>
            <a:r>
              <a:rPr lang="cs-CZ" sz="2000" u="sng" dirty="0"/>
              <a:t> </a:t>
            </a:r>
            <a:r>
              <a:rPr lang="en-US" sz="2000" u="sng" dirty="0"/>
              <a:t>6s orbital</a:t>
            </a:r>
            <a:r>
              <a:rPr lang="cs-CZ" sz="2000" u="sng" dirty="0"/>
              <a:t>u</a:t>
            </a:r>
            <a:r>
              <a:rPr lang="en-US" sz="2000" dirty="0"/>
              <a:t>.</a:t>
            </a:r>
            <a:r>
              <a:rPr lang="cs-CZ" sz="2000" dirty="0"/>
              <a:t> Proto jsou </a:t>
            </a:r>
            <a:r>
              <a:rPr lang="en-US" sz="2000" dirty="0"/>
              <a:t>Tl(I)</a:t>
            </a:r>
            <a:r>
              <a:rPr lang="cs-CZ" sz="2000" dirty="0"/>
              <a:t> stabilnější než </a:t>
            </a:r>
            <a:r>
              <a:rPr lang="cs-CZ" sz="2000" dirty="0" err="1"/>
              <a:t>Tl</a:t>
            </a:r>
            <a:r>
              <a:rPr lang="cs-CZ" sz="2000" dirty="0"/>
              <a:t>(III), </a:t>
            </a:r>
            <a:r>
              <a:rPr lang="en-US" sz="2000" dirty="0"/>
              <a:t>Pb(II)</a:t>
            </a:r>
            <a:r>
              <a:rPr lang="cs-CZ" sz="2000" dirty="0"/>
              <a:t> než </a:t>
            </a:r>
            <a:r>
              <a:rPr lang="cs-CZ" sz="2000" dirty="0" err="1"/>
              <a:t>Pb</a:t>
            </a:r>
            <a:r>
              <a:rPr lang="cs-CZ" sz="2000" dirty="0"/>
              <a:t>(IV)</a:t>
            </a:r>
            <a:r>
              <a:rPr lang="en-US" sz="2000" dirty="0"/>
              <a:t> a Bi(III)</a:t>
            </a:r>
            <a:r>
              <a:rPr lang="cs-CZ" sz="2000" dirty="0"/>
              <a:t> než </a:t>
            </a:r>
            <a:r>
              <a:rPr lang="cs-CZ" sz="2000" dirty="0" err="1"/>
              <a:t>Bi</a:t>
            </a:r>
            <a:r>
              <a:rPr lang="cs-CZ" sz="2000" dirty="0"/>
              <a:t>(V). </a:t>
            </a:r>
            <a:endParaRPr lang="en-US" sz="2000" dirty="0"/>
          </a:p>
        </p:txBody>
      </p:sp>
      <p:pic>
        <p:nvPicPr>
          <p:cNvPr id="217090" name="Picture 2" descr="Radial Extent of 4f and 5f Valence Electrons (a) The radial probability...  | Download Scientific Diagram">
            <a:extLst>
              <a:ext uri="{FF2B5EF4-FFF2-40B4-BE49-F238E27FC236}">
                <a16:creationId xmlns:a16="http://schemas.microsoft.com/office/drawing/2014/main" id="{6EC53ACA-36CF-40A0-BF05-EC260D63C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623513"/>
            <a:ext cx="3603625" cy="4964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AB19EFD-65A8-45C8-AF07-4DF6DBC9B38F}"/>
              </a:ext>
            </a:extLst>
          </p:cNvPr>
          <p:cNvSpPr txBox="1"/>
          <p:nvPr/>
        </p:nvSpPr>
        <p:spPr>
          <a:xfrm>
            <a:off x="158750" y="2186485"/>
            <a:ext cx="4991101" cy="4401205"/>
          </a:xfrm>
          <a:prstGeom prst="rect">
            <a:avLst/>
          </a:prstGeom>
          <a:noFill/>
        </p:spPr>
        <p:txBody>
          <a:bodyPr wrap="square">
            <a:spAutoFit/>
          </a:bodyPr>
          <a:lstStyle/>
          <a:p>
            <a:r>
              <a:rPr lang="cs-CZ" sz="2000" b="1" dirty="0"/>
              <a:t>Další jevy související s relativistickými efekty</a:t>
            </a:r>
            <a:endParaRPr lang="en-US" sz="2000" b="1" dirty="0"/>
          </a:p>
          <a:p>
            <a:endParaRPr lang="cs-CZ" sz="2000" dirty="0"/>
          </a:p>
          <a:p>
            <a:r>
              <a:rPr lang="cs-CZ" sz="2000" b="1" i="1" dirty="0"/>
              <a:t>S</a:t>
            </a:r>
            <a:r>
              <a:rPr lang="en-US" sz="2000" b="1" i="1" dirty="0" err="1"/>
              <a:t>tabilit</a:t>
            </a:r>
            <a:r>
              <a:rPr lang="cs-CZ" sz="2000" b="1" i="1" dirty="0"/>
              <a:t>a</a:t>
            </a:r>
            <a:r>
              <a:rPr lang="en-US" sz="2000" b="1" i="1" dirty="0"/>
              <a:t> </a:t>
            </a:r>
            <a:r>
              <a:rPr lang="cs-CZ" sz="2000" b="1" i="1" dirty="0"/>
              <a:t>a</a:t>
            </a:r>
            <a:r>
              <a:rPr lang="en-US" sz="2000" b="1" i="1" dirty="0" err="1"/>
              <a:t>nion</a:t>
            </a:r>
            <a:r>
              <a:rPr lang="cs-CZ" sz="2000" b="1" i="1" dirty="0"/>
              <a:t>tu zlata</a:t>
            </a:r>
            <a:r>
              <a:rPr lang="en-US" sz="2000" b="1" dirty="0"/>
              <a:t> </a:t>
            </a:r>
            <a:r>
              <a:rPr lang="en-US" sz="2000" dirty="0"/>
              <a:t>Au</a:t>
            </a:r>
            <a:r>
              <a:rPr lang="en-US" sz="2000" baseline="30000" dirty="0"/>
              <a:t> −</a:t>
            </a:r>
            <a:r>
              <a:rPr lang="en-US" sz="2000" dirty="0"/>
              <a:t> </a:t>
            </a:r>
            <a:r>
              <a:rPr lang="cs-CZ" sz="2000" dirty="0"/>
              <a:t>v </a:t>
            </a:r>
            <a:r>
              <a:rPr lang="cs-CZ" sz="2000" dirty="0" err="1"/>
              <a:t>auridech</a:t>
            </a:r>
            <a:r>
              <a:rPr lang="cs-CZ" sz="2000" dirty="0"/>
              <a:t> (např. </a:t>
            </a:r>
            <a:r>
              <a:rPr lang="en-US" sz="2000" dirty="0" err="1"/>
              <a:t>CsAu</a:t>
            </a:r>
            <a:r>
              <a:rPr lang="cs-CZ" sz="2000" dirty="0"/>
              <a:t>).</a:t>
            </a:r>
            <a:endParaRPr lang="en-US" sz="2000" dirty="0"/>
          </a:p>
          <a:p>
            <a:endParaRPr lang="cs-CZ" sz="2000" dirty="0"/>
          </a:p>
          <a:p>
            <a:r>
              <a:rPr lang="cs-CZ" sz="2000" b="1" i="1" dirty="0"/>
              <a:t>K</a:t>
            </a:r>
            <a:r>
              <a:rPr lang="en-US" sz="2000" b="1" i="1" dirty="0" err="1"/>
              <a:t>rystal</a:t>
            </a:r>
            <a:r>
              <a:rPr lang="cs-CZ" sz="2000" b="1" i="1" dirty="0" err="1"/>
              <a:t>ová</a:t>
            </a:r>
            <a:r>
              <a:rPr lang="en-US" sz="2000" b="1" i="1" dirty="0"/>
              <a:t> </a:t>
            </a:r>
            <a:r>
              <a:rPr lang="en-US" sz="2000" b="1" i="1" dirty="0" err="1"/>
              <a:t>stru</a:t>
            </a:r>
            <a:r>
              <a:rPr lang="cs-CZ" sz="2000" b="1" i="1" dirty="0"/>
              <a:t>k</a:t>
            </a:r>
            <a:r>
              <a:rPr lang="en-US" sz="2000" b="1" i="1" dirty="0"/>
              <a:t>tur</a:t>
            </a:r>
            <a:r>
              <a:rPr lang="cs-CZ" sz="2000" b="1" i="1" dirty="0"/>
              <a:t>a olova </a:t>
            </a:r>
            <a:r>
              <a:rPr lang="cs-CZ" sz="2000" dirty="0"/>
              <a:t>je krychlová plošně centrovaná, nikoliv </a:t>
            </a:r>
            <a:r>
              <a:rPr lang="en-US" sz="2000" dirty="0"/>
              <a:t>diam</a:t>
            </a:r>
            <a:r>
              <a:rPr lang="cs-CZ" sz="2000" dirty="0"/>
              <a:t>antová (sfaleritová).</a:t>
            </a:r>
            <a:endParaRPr lang="en-US" sz="2000" dirty="0"/>
          </a:p>
          <a:p>
            <a:endParaRPr lang="cs-CZ" sz="2000" dirty="0"/>
          </a:p>
          <a:p>
            <a:r>
              <a:rPr lang="cs-CZ" sz="2000" b="1" i="1" dirty="0"/>
              <a:t>S</a:t>
            </a:r>
            <a:r>
              <a:rPr lang="en-US" sz="2000" b="1" i="1" dirty="0" err="1"/>
              <a:t>tabilit</a:t>
            </a:r>
            <a:r>
              <a:rPr lang="cs-CZ" sz="2000" b="1" i="1" dirty="0"/>
              <a:t>a </a:t>
            </a:r>
            <a:r>
              <a:rPr lang="en-US" sz="2000" b="1" i="1" dirty="0"/>
              <a:t>uranyl</a:t>
            </a:r>
            <a:r>
              <a:rPr lang="cs-CZ" sz="2000" b="1" i="1" dirty="0" err="1"/>
              <a:t>ového</a:t>
            </a:r>
            <a:r>
              <a:rPr lang="en-US" sz="2000" b="1" i="1" dirty="0"/>
              <a:t> </a:t>
            </a:r>
            <a:r>
              <a:rPr lang="cs-CZ" sz="2000" b="1" i="1" dirty="0"/>
              <a:t>k</a:t>
            </a:r>
            <a:r>
              <a:rPr lang="en-US" sz="2000" b="1" i="1" dirty="0" err="1"/>
              <a:t>ation</a:t>
            </a:r>
            <a:r>
              <a:rPr lang="cs-CZ" sz="2000" b="1" i="1" dirty="0"/>
              <a:t>tu </a:t>
            </a:r>
            <a:r>
              <a:rPr lang="cs-CZ" sz="2000" i="1" dirty="0"/>
              <a:t>a </a:t>
            </a:r>
            <a:r>
              <a:rPr lang="cs-CZ" sz="2000" b="1" i="1" dirty="0"/>
              <a:t>stabilita vyšších oxidačních stavů </a:t>
            </a:r>
            <a:r>
              <a:rPr lang="cs-CZ" sz="2000" dirty="0"/>
              <a:t>některých </a:t>
            </a:r>
            <a:r>
              <a:rPr lang="cs-CZ" sz="2000" b="1" i="1" dirty="0"/>
              <a:t>aktinoidů</a:t>
            </a:r>
            <a:r>
              <a:rPr lang="cs-CZ" sz="2000" dirty="0"/>
              <a:t> </a:t>
            </a:r>
            <a:r>
              <a:rPr lang="en-US" sz="2000" dirty="0"/>
              <a:t>(Pa</a:t>
            </a:r>
            <a:r>
              <a:rPr lang="cs-CZ" sz="2000" dirty="0"/>
              <a:t> </a:t>
            </a:r>
            <a:r>
              <a:rPr lang="en-US" sz="2000" dirty="0"/>
              <a:t>-</a:t>
            </a:r>
            <a:r>
              <a:rPr lang="cs-CZ" sz="2000" dirty="0"/>
              <a:t> </a:t>
            </a:r>
            <a:r>
              <a:rPr lang="en-US" sz="2000" dirty="0"/>
              <a:t>Am)</a:t>
            </a:r>
            <a:r>
              <a:rPr lang="cs-CZ" sz="2000" dirty="0"/>
              <a:t>.</a:t>
            </a:r>
            <a:endParaRPr lang="en-US" sz="2000" dirty="0"/>
          </a:p>
          <a:p>
            <a:endParaRPr lang="cs-CZ" sz="2000" dirty="0"/>
          </a:p>
          <a:p>
            <a:r>
              <a:rPr lang="cs-CZ" sz="2000" b="1" i="1" dirty="0"/>
              <a:t>Menší </a:t>
            </a:r>
            <a:r>
              <a:rPr lang="en-US" sz="2000" b="1" i="1" dirty="0"/>
              <a:t>atom</a:t>
            </a:r>
            <a:r>
              <a:rPr lang="cs-CZ" sz="2000" b="1" i="1" dirty="0" err="1"/>
              <a:t>ové</a:t>
            </a:r>
            <a:r>
              <a:rPr lang="cs-CZ" sz="2000" b="1" i="1" dirty="0"/>
              <a:t> poloměry </a:t>
            </a:r>
            <a:r>
              <a:rPr lang="en-US" sz="2000" dirty="0"/>
              <a:t>franc</a:t>
            </a:r>
            <a:r>
              <a:rPr lang="cs-CZ" sz="2000" dirty="0" err="1"/>
              <a:t>ia</a:t>
            </a:r>
            <a:r>
              <a:rPr lang="en-US" sz="2000" dirty="0"/>
              <a:t> </a:t>
            </a:r>
            <a:r>
              <a:rPr lang="cs-CZ" sz="2000" dirty="0"/>
              <a:t>(Fr)</a:t>
            </a:r>
            <a:r>
              <a:rPr lang="en-US" sz="2000" dirty="0"/>
              <a:t> a </a:t>
            </a:r>
            <a:r>
              <a:rPr lang="en-US" sz="2000" dirty="0" err="1"/>
              <a:t>radi</a:t>
            </a:r>
            <a:r>
              <a:rPr lang="cs-CZ" sz="2000" dirty="0"/>
              <a:t>a (</a:t>
            </a:r>
            <a:r>
              <a:rPr lang="cs-CZ" sz="2000" dirty="0" err="1"/>
              <a:t>Ra</a:t>
            </a:r>
            <a:r>
              <a:rPr lang="cs-CZ" sz="2000" dirty="0"/>
              <a:t>) oproti předpokládaným.</a:t>
            </a:r>
            <a:endParaRPr lang="en-US" sz="2000" dirty="0"/>
          </a:p>
        </p:txBody>
      </p:sp>
    </p:spTree>
    <p:extLst>
      <p:ext uri="{BB962C8B-B14F-4D97-AF65-F5344CB8AC3E}">
        <p14:creationId xmlns:p14="http://schemas.microsoft.com/office/powerpoint/2010/main" val="30148400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C5D5D03-4124-4521-9AF7-8AF76E80FE36}"/>
              </a:ext>
            </a:extLst>
          </p:cNvPr>
          <p:cNvSpPr>
            <a:spLocks noChangeArrowheads="1"/>
          </p:cNvSpPr>
          <p:nvPr/>
        </p:nvSpPr>
        <p:spPr bwMode="auto">
          <a:xfrm>
            <a:off x="76200" y="90101"/>
            <a:ext cx="890877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en-US" b="1" i="1" u="none" strike="noStrike" cap="none" normalizeH="0" baseline="0" dirty="0">
                <a:ln>
                  <a:noFill/>
                </a:ln>
                <a:effectLst/>
                <a:latin typeface="+mn-lt"/>
              </a:rPr>
              <a:t>Barva zlata a cesia</a:t>
            </a:r>
          </a:p>
          <a:p>
            <a:pPr algn="just"/>
            <a:r>
              <a:rPr lang="cs-CZ" i="1" dirty="0">
                <a:latin typeface="+mn-lt"/>
              </a:rPr>
              <a:t>Stříbro</a:t>
            </a:r>
            <a:r>
              <a:rPr lang="cs-CZ" dirty="0">
                <a:latin typeface="+mn-lt"/>
              </a:rPr>
              <a:t> (</a:t>
            </a:r>
            <a:r>
              <a:rPr lang="cs-CZ" dirty="0" err="1">
                <a:latin typeface="+mn-lt"/>
              </a:rPr>
              <a:t>Ag</a:t>
            </a:r>
            <a:r>
              <a:rPr lang="cs-CZ" dirty="0">
                <a:latin typeface="+mn-lt"/>
              </a:rPr>
              <a:t>) absorbuje při přechodu elektronu ze </a:t>
            </a:r>
            <a:r>
              <a:rPr lang="en-US" dirty="0">
                <a:latin typeface="+mn-lt"/>
              </a:rPr>
              <a:t>4d orbital</a:t>
            </a:r>
            <a:r>
              <a:rPr lang="cs-CZ" dirty="0">
                <a:latin typeface="+mn-lt"/>
              </a:rPr>
              <a:t>u</a:t>
            </a:r>
            <a:r>
              <a:rPr lang="en-US" dirty="0">
                <a:latin typeface="+mn-lt"/>
              </a:rPr>
              <a:t> </a:t>
            </a:r>
            <a:r>
              <a:rPr lang="cs-CZ" dirty="0">
                <a:latin typeface="+mn-lt"/>
              </a:rPr>
              <a:t>d</a:t>
            </a:r>
            <a:r>
              <a:rPr lang="en-US" dirty="0">
                <a:latin typeface="+mn-lt"/>
              </a:rPr>
              <a:t>o 5s</a:t>
            </a:r>
            <a:r>
              <a:rPr lang="cs-CZ" dirty="0">
                <a:latin typeface="+mn-lt"/>
              </a:rPr>
              <a:t> orbitalu UV záření a viditelné záření je odraženo. To se projevuje „stříbrným“ zbarvením stříbra. </a:t>
            </a:r>
          </a:p>
          <a:p>
            <a:pPr algn="just"/>
            <a:r>
              <a:rPr lang="cs-CZ" i="1" dirty="0">
                <a:latin typeface="+mn-lt"/>
              </a:rPr>
              <a:t>Zlato</a:t>
            </a:r>
            <a:r>
              <a:rPr lang="cs-CZ" dirty="0">
                <a:latin typeface="+mn-lt"/>
              </a:rPr>
              <a:t> (Au) by rovněž mělo </a:t>
            </a:r>
            <a:r>
              <a:rPr lang="en-US" dirty="0">
                <a:latin typeface="+mn-lt"/>
              </a:rPr>
              <a:t>absorb</a:t>
            </a:r>
            <a:r>
              <a:rPr lang="cs-CZ" dirty="0">
                <a:latin typeface="+mn-lt"/>
              </a:rPr>
              <a:t>ovat</a:t>
            </a:r>
            <a:r>
              <a:rPr lang="en-US" dirty="0">
                <a:latin typeface="+mn-lt"/>
              </a:rPr>
              <a:t> </a:t>
            </a:r>
            <a:r>
              <a:rPr lang="cs-CZ" dirty="0">
                <a:latin typeface="+mn-lt"/>
              </a:rPr>
              <a:t>UV záření při přechodu elektronu z </a:t>
            </a:r>
            <a:r>
              <a:rPr lang="en-US" dirty="0">
                <a:latin typeface="+mn-lt"/>
              </a:rPr>
              <a:t>5d orbital</a:t>
            </a:r>
            <a:r>
              <a:rPr lang="cs-CZ" dirty="0">
                <a:latin typeface="+mn-lt"/>
              </a:rPr>
              <a:t>u do </a:t>
            </a:r>
            <a:r>
              <a:rPr lang="en-US" dirty="0">
                <a:latin typeface="+mn-lt"/>
              </a:rPr>
              <a:t>6s orbital</a:t>
            </a:r>
            <a:r>
              <a:rPr lang="cs-CZ" dirty="0">
                <a:latin typeface="+mn-lt"/>
              </a:rPr>
              <a:t>u</a:t>
            </a:r>
            <a:r>
              <a:rPr lang="en-US" dirty="0">
                <a:latin typeface="+mn-lt"/>
              </a:rPr>
              <a:t>. </a:t>
            </a:r>
            <a:r>
              <a:rPr lang="cs-CZ" dirty="0">
                <a:latin typeface="+mn-lt"/>
              </a:rPr>
              <a:t>Díky kontrakci </a:t>
            </a:r>
            <a:r>
              <a:rPr lang="en-US" dirty="0">
                <a:latin typeface="+mn-lt"/>
              </a:rPr>
              <a:t>6s orbital</a:t>
            </a:r>
            <a:r>
              <a:rPr lang="cs-CZ" dirty="0">
                <a:latin typeface="+mn-lt"/>
              </a:rPr>
              <a:t>u v důsledku relativistických efektů však přechod je přechod elektronu z </a:t>
            </a:r>
            <a:r>
              <a:rPr lang="en-US" dirty="0">
                <a:latin typeface="+mn-lt"/>
              </a:rPr>
              <a:t>5d </a:t>
            </a:r>
            <a:r>
              <a:rPr lang="cs-CZ" dirty="0">
                <a:latin typeface="+mn-lt"/>
              </a:rPr>
              <a:t>do</a:t>
            </a:r>
            <a:r>
              <a:rPr lang="en-US" dirty="0">
                <a:latin typeface="+mn-lt"/>
              </a:rPr>
              <a:t> 6s </a:t>
            </a:r>
            <a:r>
              <a:rPr lang="cs-CZ" dirty="0">
                <a:latin typeface="+mn-lt"/>
              </a:rPr>
              <a:t>spojen s absorpcí modrého fotonu ve viditelné oblasti (má menší energii než foton UV).</a:t>
            </a:r>
            <a:r>
              <a:rPr lang="en-US" dirty="0">
                <a:latin typeface="+mn-lt"/>
              </a:rPr>
              <a:t> </a:t>
            </a:r>
            <a:r>
              <a:rPr lang="cs-CZ" dirty="0">
                <a:latin typeface="+mn-lt"/>
              </a:rPr>
              <a:t>Odražené viditelného záření (</a:t>
            </a:r>
            <a:r>
              <a:rPr lang="cs-CZ" dirty="0" err="1">
                <a:latin typeface="+mn-lt"/>
              </a:rPr>
              <a:t>žlutá-červená</a:t>
            </a:r>
            <a:r>
              <a:rPr lang="cs-CZ" dirty="0">
                <a:latin typeface="+mn-lt"/>
              </a:rPr>
              <a:t> barva) dodává zlatu charakteristické zbarvení</a:t>
            </a:r>
            <a:r>
              <a:rPr lang="en-US" dirty="0">
                <a:latin typeface="+mn-lt"/>
              </a:rPr>
              <a:t>. </a:t>
            </a:r>
            <a:r>
              <a:rPr lang="cs-CZ" dirty="0">
                <a:latin typeface="+mn-lt"/>
              </a:rPr>
              <a:t>Tento jev je patrný také v případě </a:t>
            </a:r>
            <a:r>
              <a:rPr lang="cs-CZ" b="1" i="1" dirty="0">
                <a:latin typeface="+mn-lt"/>
              </a:rPr>
              <a:t>cesia</a:t>
            </a:r>
            <a:r>
              <a:rPr lang="cs-CZ" b="1" dirty="0">
                <a:latin typeface="+mn-lt"/>
              </a:rPr>
              <a:t> </a:t>
            </a:r>
            <a:r>
              <a:rPr lang="cs-CZ" dirty="0">
                <a:latin typeface="+mn-lt"/>
              </a:rPr>
              <a:t>(Cs), které má slabě nazlátlou barvu.</a:t>
            </a:r>
            <a:r>
              <a:rPr lang="cs-CZ" b="1" dirty="0">
                <a:latin typeface="+mn-lt"/>
              </a:rPr>
              <a:t> </a:t>
            </a:r>
          </a:p>
          <a:p>
            <a:pPr algn="just"/>
            <a:endParaRPr lang="cs-CZ" sz="800" b="1" dirty="0">
              <a:latin typeface="+mn-lt"/>
            </a:endParaRPr>
          </a:p>
          <a:p>
            <a:pPr algn="just"/>
            <a:r>
              <a:rPr lang="cs-CZ" b="1" i="1" dirty="0">
                <a:latin typeface="+mn-lt"/>
              </a:rPr>
              <a:t>Bod tání rtuti a wolframu</a:t>
            </a:r>
          </a:p>
          <a:p>
            <a:pPr algn="just"/>
            <a:r>
              <a:rPr lang="cs-CZ" dirty="0">
                <a:latin typeface="+mn-lt"/>
              </a:rPr>
              <a:t>V případě </a:t>
            </a:r>
            <a:r>
              <a:rPr lang="cs-CZ" i="1" dirty="0">
                <a:latin typeface="+mn-lt"/>
              </a:rPr>
              <a:t>r</a:t>
            </a:r>
            <a:r>
              <a:rPr lang="en-US" i="1" dirty="0" err="1">
                <a:latin typeface="+mn-lt"/>
              </a:rPr>
              <a:t>tu</a:t>
            </a:r>
            <a:r>
              <a:rPr lang="cs-CZ" i="1" dirty="0">
                <a:latin typeface="+mn-lt"/>
              </a:rPr>
              <a:t>ti</a:t>
            </a:r>
            <a:r>
              <a:rPr lang="en-US" i="1" dirty="0">
                <a:latin typeface="+mn-lt"/>
              </a:rPr>
              <a:t> </a:t>
            </a:r>
            <a:r>
              <a:rPr lang="cs-CZ" dirty="0">
                <a:latin typeface="+mn-lt"/>
              </a:rPr>
              <a:t>(</a:t>
            </a:r>
            <a:r>
              <a:rPr lang="en-US" dirty="0">
                <a:latin typeface="+mn-lt"/>
              </a:rPr>
              <a:t>Hg</a:t>
            </a:r>
            <a:r>
              <a:rPr lang="cs-CZ" dirty="0">
                <a:latin typeface="+mn-lt"/>
              </a:rPr>
              <a:t>) je orbital </a:t>
            </a:r>
            <a:r>
              <a:rPr lang="en-US" dirty="0">
                <a:latin typeface="+mn-lt"/>
              </a:rPr>
              <a:t>6s </a:t>
            </a:r>
            <a:r>
              <a:rPr lang="cs-CZ" dirty="0">
                <a:latin typeface="+mn-lt"/>
              </a:rPr>
              <a:t>se dvěma </a:t>
            </a:r>
            <a:r>
              <a:rPr lang="en-US" dirty="0" err="1">
                <a:latin typeface="+mn-lt"/>
              </a:rPr>
              <a:t>ele</a:t>
            </a:r>
            <a:r>
              <a:rPr lang="cs-CZ" dirty="0">
                <a:latin typeface="+mn-lt"/>
              </a:rPr>
              <a:t>k</a:t>
            </a:r>
            <a:r>
              <a:rPr lang="en-US" dirty="0" err="1">
                <a:latin typeface="+mn-lt"/>
              </a:rPr>
              <a:t>tron</a:t>
            </a:r>
            <a:r>
              <a:rPr lang="cs-CZ" dirty="0">
                <a:latin typeface="+mn-lt"/>
              </a:rPr>
              <a:t>y</a:t>
            </a:r>
            <a:r>
              <a:rPr lang="en-US" dirty="0">
                <a:latin typeface="+mn-lt"/>
              </a:rPr>
              <a:t> </a:t>
            </a:r>
            <a:r>
              <a:rPr lang="en-US" dirty="0" err="1">
                <a:latin typeface="+mn-lt"/>
              </a:rPr>
              <a:t>deformovaný</a:t>
            </a:r>
            <a:r>
              <a:rPr lang="en-US" dirty="0">
                <a:latin typeface="+mn-lt"/>
              </a:rPr>
              <a:t> </a:t>
            </a:r>
            <a:r>
              <a:rPr lang="cs-CZ" dirty="0">
                <a:latin typeface="+mn-lt"/>
              </a:rPr>
              <a:t>vlivem relativistické kontrakce, zatímco </a:t>
            </a:r>
            <a:r>
              <a:rPr lang="en-US" dirty="0">
                <a:latin typeface="+mn-lt"/>
              </a:rPr>
              <a:t>orbital p </a:t>
            </a:r>
            <a:r>
              <a:rPr lang="en-US" dirty="0" err="1">
                <a:latin typeface="+mn-lt"/>
              </a:rPr>
              <a:t>zůstává</a:t>
            </a:r>
            <a:r>
              <a:rPr lang="en-US" dirty="0">
                <a:latin typeface="+mn-lt"/>
              </a:rPr>
              <a:t> </a:t>
            </a:r>
            <a:r>
              <a:rPr lang="en-US" dirty="0" err="1">
                <a:latin typeface="+mn-lt"/>
              </a:rPr>
              <a:t>na</a:t>
            </a:r>
            <a:r>
              <a:rPr lang="en-US" dirty="0">
                <a:latin typeface="+mn-lt"/>
              </a:rPr>
              <a:t> </a:t>
            </a:r>
            <a:r>
              <a:rPr lang="en-US" dirty="0" err="1">
                <a:latin typeface="+mn-lt"/>
              </a:rPr>
              <a:t>svém</a:t>
            </a:r>
            <a:r>
              <a:rPr lang="en-US" dirty="0">
                <a:latin typeface="+mn-lt"/>
              </a:rPr>
              <a:t> </a:t>
            </a:r>
            <a:r>
              <a:rPr lang="en-US" dirty="0" err="1">
                <a:latin typeface="+mn-lt"/>
              </a:rPr>
              <a:t>místě</a:t>
            </a:r>
            <a:r>
              <a:rPr lang="en-US" dirty="0">
                <a:latin typeface="+mn-lt"/>
              </a:rPr>
              <a:t>. </a:t>
            </a:r>
            <a:r>
              <a:rPr lang="en-US" dirty="0" err="1">
                <a:latin typeface="+mn-lt"/>
              </a:rPr>
              <a:t>Tyto</a:t>
            </a:r>
            <a:r>
              <a:rPr lang="en-US" dirty="0">
                <a:latin typeface="+mn-lt"/>
              </a:rPr>
              <a:t> </a:t>
            </a:r>
            <a:r>
              <a:rPr lang="en-US" dirty="0" err="1">
                <a:latin typeface="+mn-lt"/>
              </a:rPr>
              <a:t>dva</a:t>
            </a:r>
            <a:r>
              <a:rPr lang="en-US" dirty="0">
                <a:latin typeface="+mn-lt"/>
              </a:rPr>
              <a:t> </a:t>
            </a:r>
            <a:r>
              <a:rPr lang="en-US" dirty="0" err="1">
                <a:latin typeface="+mn-lt"/>
              </a:rPr>
              <a:t>orbitaly</a:t>
            </a:r>
            <a:r>
              <a:rPr lang="en-US" dirty="0">
                <a:latin typeface="+mn-lt"/>
              </a:rPr>
              <a:t> se </a:t>
            </a:r>
            <a:r>
              <a:rPr lang="en-US" dirty="0" err="1">
                <a:latin typeface="+mn-lt"/>
              </a:rPr>
              <a:t>podílejí</a:t>
            </a:r>
            <a:r>
              <a:rPr lang="en-US" dirty="0">
                <a:latin typeface="+mn-lt"/>
              </a:rPr>
              <a:t> </a:t>
            </a:r>
            <a:r>
              <a:rPr lang="en-US" dirty="0" err="1">
                <a:latin typeface="+mn-lt"/>
              </a:rPr>
              <a:t>na</a:t>
            </a:r>
            <a:r>
              <a:rPr lang="en-US" dirty="0">
                <a:latin typeface="+mn-lt"/>
              </a:rPr>
              <a:t> </a:t>
            </a:r>
            <a:r>
              <a:rPr lang="en-US" dirty="0" err="1">
                <a:latin typeface="+mn-lt"/>
              </a:rPr>
              <a:t>vazbách</a:t>
            </a:r>
            <a:r>
              <a:rPr lang="en-US" dirty="0">
                <a:latin typeface="+mn-lt"/>
              </a:rPr>
              <a:t> </a:t>
            </a:r>
            <a:r>
              <a:rPr lang="en-US" dirty="0" err="1">
                <a:latin typeface="+mn-lt"/>
              </a:rPr>
              <a:t>kovové</a:t>
            </a:r>
            <a:r>
              <a:rPr lang="en-US" dirty="0">
                <a:latin typeface="+mn-lt"/>
              </a:rPr>
              <a:t> </a:t>
            </a:r>
            <a:r>
              <a:rPr lang="en-US" dirty="0" err="1">
                <a:latin typeface="+mn-lt"/>
              </a:rPr>
              <a:t>mřížky</a:t>
            </a:r>
            <a:r>
              <a:rPr lang="en-US" dirty="0">
                <a:latin typeface="+mn-lt"/>
              </a:rPr>
              <a:t>, </a:t>
            </a:r>
            <a:r>
              <a:rPr lang="cs-CZ" dirty="0">
                <a:latin typeface="+mn-lt"/>
              </a:rPr>
              <a:t>které jsou </a:t>
            </a:r>
            <a:r>
              <a:rPr lang="en-US" dirty="0" err="1">
                <a:latin typeface="+mn-lt"/>
              </a:rPr>
              <a:t>tím</a:t>
            </a:r>
            <a:r>
              <a:rPr lang="en-US" dirty="0">
                <a:latin typeface="+mn-lt"/>
              </a:rPr>
              <a:t> </a:t>
            </a:r>
            <a:r>
              <a:rPr lang="en-US" dirty="0" err="1">
                <a:latin typeface="+mn-lt"/>
              </a:rPr>
              <a:t>silnější</a:t>
            </a:r>
            <a:r>
              <a:rPr lang="en-US" dirty="0">
                <a:latin typeface="+mn-lt"/>
              </a:rPr>
              <a:t>, </a:t>
            </a:r>
            <a:r>
              <a:rPr lang="en-US" dirty="0" err="1">
                <a:latin typeface="+mn-lt"/>
              </a:rPr>
              <a:t>čím</a:t>
            </a:r>
            <a:r>
              <a:rPr lang="en-US" dirty="0">
                <a:latin typeface="+mn-lt"/>
              </a:rPr>
              <a:t> </a:t>
            </a:r>
            <a:r>
              <a:rPr lang="en-US" dirty="0" err="1">
                <a:latin typeface="+mn-lt"/>
              </a:rPr>
              <a:t>více</a:t>
            </a:r>
            <a:r>
              <a:rPr lang="en-US" dirty="0">
                <a:latin typeface="+mn-lt"/>
              </a:rPr>
              <a:t> se</a:t>
            </a:r>
            <a:r>
              <a:rPr lang="cs-CZ" dirty="0">
                <a:latin typeface="+mn-lt"/>
              </a:rPr>
              <a:t> tyto</a:t>
            </a:r>
            <a:r>
              <a:rPr lang="en-US" dirty="0">
                <a:latin typeface="+mn-lt"/>
              </a:rPr>
              <a:t> </a:t>
            </a:r>
            <a:r>
              <a:rPr lang="en-US" dirty="0" err="1">
                <a:latin typeface="+mn-lt"/>
              </a:rPr>
              <a:t>orbitaly</a:t>
            </a:r>
            <a:r>
              <a:rPr lang="en-US" dirty="0">
                <a:latin typeface="+mn-lt"/>
              </a:rPr>
              <a:t> </a:t>
            </a:r>
            <a:r>
              <a:rPr lang="en-US" dirty="0" err="1">
                <a:latin typeface="+mn-lt"/>
              </a:rPr>
              <a:t>překrývají</a:t>
            </a:r>
            <a:r>
              <a:rPr lang="en-US" dirty="0">
                <a:latin typeface="+mn-lt"/>
              </a:rPr>
              <a:t>. U </a:t>
            </a:r>
            <a:r>
              <a:rPr lang="en-US" dirty="0" err="1">
                <a:latin typeface="+mn-lt"/>
              </a:rPr>
              <a:t>rtuti</a:t>
            </a:r>
            <a:r>
              <a:rPr lang="en-US" dirty="0">
                <a:latin typeface="+mn-lt"/>
              </a:rPr>
              <a:t> je </a:t>
            </a:r>
            <a:r>
              <a:rPr lang="en-US" dirty="0" err="1">
                <a:latin typeface="+mn-lt"/>
              </a:rPr>
              <a:t>již</a:t>
            </a:r>
            <a:r>
              <a:rPr lang="en-US" dirty="0">
                <a:latin typeface="+mn-lt"/>
              </a:rPr>
              <a:t> </a:t>
            </a:r>
            <a:r>
              <a:rPr lang="en-US" dirty="0" err="1">
                <a:latin typeface="+mn-lt"/>
              </a:rPr>
              <a:t>jejich</a:t>
            </a:r>
            <a:r>
              <a:rPr lang="en-US" dirty="0">
                <a:latin typeface="+mn-lt"/>
              </a:rPr>
              <a:t> </a:t>
            </a:r>
            <a:r>
              <a:rPr lang="en-US" dirty="0" err="1">
                <a:latin typeface="+mn-lt"/>
              </a:rPr>
              <a:t>vzájemná</a:t>
            </a:r>
            <a:r>
              <a:rPr lang="en-US" dirty="0">
                <a:latin typeface="+mn-lt"/>
              </a:rPr>
              <a:t> </a:t>
            </a:r>
            <a:r>
              <a:rPr lang="en-US" dirty="0" err="1">
                <a:latin typeface="+mn-lt"/>
              </a:rPr>
              <a:t>vzdálenost</a:t>
            </a:r>
            <a:r>
              <a:rPr lang="en-US" dirty="0">
                <a:latin typeface="+mn-lt"/>
              </a:rPr>
              <a:t> </a:t>
            </a:r>
            <a:r>
              <a:rPr lang="en-US" dirty="0" err="1">
                <a:latin typeface="+mn-lt"/>
              </a:rPr>
              <a:t>příliš</a:t>
            </a:r>
            <a:r>
              <a:rPr lang="en-US" dirty="0">
                <a:latin typeface="+mn-lt"/>
              </a:rPr>
              <a:t> </a:t>
            </a:r>
            <a:r>
              <a:rPr lang="en-US" dirty="0" err="1">
                <a:latin typeface="+mn-lt"/>
              </a:rPr>
              <a:t>velká</a:t>
            </a:r>
            <a:r>
              <a:rPr lang="en-US" dirty="0">
                <a:latin typeface="+mn-lt"/>
              </a:rPr>
              <a:t>, </a:t>
            </a:r>
            <a:r>
              <a:rPr lang="cs-CZ" dirty="0">
                <a:latin typeface="+mn-lt"/>
              </a:rPr>
              <a:t>atomy jsou vzájemně vázány pouze </a:t>
            </a:r>
            <a:r>
              <a:rPr lang="en-US" dirty="0">
                <a:latin typeface="+mn-lt"/>
              </a:rPr>
              <a:t>van der Waals</a:t>
            </a:r>
            <a:r>
              <a:rPr lang="cs-CZ" dirty="0" err="1">
                <a:latin typeface="+mn-lt"/>
              </a:rPr>
              <a:t>ovými</a:t>
            </a:r>
            <a:r>
              <a:rPr lang="cs-CZ" dirty="0">
                <a:latin typeface="+mn-lt"/>
              </a:rPr>
              <a:t> silami</a:t>
            </a:r>
            <a:r>
              <a:rPr lang="en-US" dirty="0">
                <a:latin typeface="+mn-lt"/>
              </a:rPr>
              <a:t> a proto je </a:t>
            </a:r>
            <a:r>
              <a:rPr lang="en-US" dirty="0" err="1">
                <a:latin typeface="+mn-lt"/>
              </a:rPr>
              <a:t>rtuť</a:t>
            </a:r>
            <a:r>
              <a:rPr lang="en-US" dirty="0">
                <a:latin typeface="+mn-lt"/>
              </a:rPr>
              <a:t> </a:t>
            </a:r>
            <a:r>
              <a:rPr lang="en-US" dirty="0" err="1">
                <a:latin typeface="+mn-lt"/>
              </a:rPr>
              <a:t>kapalná</a:t>
            </a:r>
            <a:r>
              <a:rPr lang="en-US" dirty="0">
                <a:latin typeface="+mn-lt"/>
              </a:rPr>
              <a:t> </a:t>
            </a:r>
            <a:r>
              <a:rPr lang="en-US" dirty="0" err="1">
                <a:latin typeface="+mn-lt"/>
              </a:rPr>
              <a:t>i</a:t>
            </a:r>
            <a:r>
              <a:rPr lang="en-US" dirty="0">
                <a:latin typeface="+mn-lt"/>
              </a:rPr>
              <a:t> </a:t>
            </a:r>
            <a:r>
              <a:rPr lang="en-US" dirty="0" err="1">
                <a:latin typeface="+mn-lt"/>
              </a:rPr>
              <a:t>při</a:t>
            </a:r>
            <a:r>
              <a:rPr lang="en-US" dirty="0">
                <a:latin typeface="+mn-lt"/>
              </a:rPr>
              <a:t> </a:t>
            </a:r>
            <a:r>
              <a:rPr lang="en-US" dirty="0" err="1">
                <a:latin typeface="+mn-lt"/>
              </a:rPr>
              <a:t>teplotách</a:t>
            </a:r>
            <a:r>
              <a:rPr lang="en-US" dirty="0">
                <a:latin typeface="+mn-lt"/>
              </a:rPr>
              <a:t> </a:t>
            </a:r>
            <a:r>
              <a:rPr lang="en-US" dirty="0" err="1">
                <a:latin typeface="+mn-lt"/>
              </a:rPr>
              <a:t>hluboko</a:t>
            </a:r>
            <a:r>
              <a:rPr lang="en-US" dirty="0">
                <a:latin typeface="+mn-lt"/>
              </a:rPr>
              <a:t> pod </a:t>
            </a:r>
            <a:r>
              <a:rPr lang="en-US" dirty="0" err="1">
                <a:latin typeface="+mn-lt"/>
              </a:rPr>
              <a:t>bodem</a:t>
            </a:r>
            <a:r>
              <a:rPr lang="en-US" dirty="0">
                <a:latin typeface="+mn-lt"/>
              </a:rPr>
              <a:t> </a:t>
            </a:r>
            <a:r>
              <a:rPr lang="en-US" dirty="0" err="1">
                <a:latin typeface="+mn-lt"/>
              </a:rPr>
              <a:t>mrazu</a:t>
            </a:r>
            <a:r>
              <a:rPr lang="en-US" dirty="0">
                <a:latin typeface="+mn-lt"/>
              </a:rPr>
              <a:t>. </a:t>
            </a:r>
            <a:r>
              <a:rPr lang="cs-CZ" dirty="0">
                <a:latin typeface="+mn-lt"/>
              </a:rPr>
              <a:t>U</a:t>
            </a:r>
            <a:r>
              <a:rPr lang="en-US" dirty="0">
                <a:latin typeface="+mn-lt"/>
              </a:rPr>
              <a:t> </a:t>
            </a:r>
            <a:r>
              <a:rPr lang="en-US" i="1" dirty="0">
                <a:latin typeface="+mn-lt"/>
              </a:rPr>
              <a:t>wolfram</a:t>
            </a:r>
            <a:r>
              <a:rPr lang="cs-CZ" i="1" dirty="0">
                <a:latin typeface="+mn-lt"/>
              </a:rPr>
              <a:t>u</a:t>
            </a:r>
            <a:r>
              <a:rPr lang="cs-CZ" b="1" dirty="0">
                <a:latin typeface="+mn-lt"/>
              </a:rPr>
              <a:t> </a:t>
            </a:r>
            <a:r>
              <a:rPr lang="cs-CZ" dirty="0">
                <a:latin typeface="+mn-lt"/>
              </a:rPr>
              <a:t>(W)</a:t>
            </a:r>
            <a:r>
              <a:rPr lang="en-US" dirty="0">
                <a:latin typeface="+mn-lt"/>
              </a:rPr>
              <a:t> </a:t>
            </a:r>
            <a:r>
              <a:rPr lang="cs-CZ" dirty="0">
                <a:latin typeface="+mn-lt"/>
              </a:rPr>
              <a:t>stejný</a:t>
            </a:r>
            <a:r>
              <a:rPr lang="en-US" dirty="0">
                <a:latin typeface="+mn-lt"/>
              </a:rPr>
              <a:t> </a:t>
            </a:r>
            <a:r>
              <a:rPr lang="en-US" dirty="0" err="1">
                <a:latin typeface="+mn-lt"/>
              </a:rPr>
              <a:t>efekt</a:t>
            </a:r>
            <a:r>
              <a:rPr lang="en-US" dirty="0">
                <a:latin typeface="+mn-lt"/>
              </a:rPr>
              <a:t> </a:t>
            </a:r>
            <a:r>
              <a:rPr lang="en-US" dirty="0" err="1">
                <a:latin typeface="+mn-lt"/>
              </a:rPr>
              <a:t>naopak</a:t>
            </a:r>
            <a:r>
              <a:rPr lang="en-US" dirty="0">
                <a:latin typeface="+mn-lt"/>
              </a:rPr>
              <a:t> </a:t>
            </a:r>
            <a:r>
              <a:rPr lang="en-US" dirty="0" err="1">
                <a:latin typeface="+mn-lt"/>
              </a:rPr>
              <a:t>způsobuje</a:t>
            </a:r>
            <a:r>
              <a:rPr lang="cs-CZ" dirty="0">
                <a:latin typeface="+mn-lt"/>
              </a:rPr>
              <a:t> zvýšenou tvrdost a</a:t>
            </a:r>
            <a:r>
              <a:rPr lang="en-US" dirty="0">
                <a:latin typeface="+mn-lt"/>
              </a:rPr>
              <a:t> </a:t>
            </a:r>
            <a:r>
              <a:rPr lang="en-US" dirty="0" err="1">
                <a:latin typeface="+mn-lt"/>
              </a:rPr>
              <a:t>odolnost</a:t>
            </a:r>
            <a:r>
              <a:rPr lang="en-US" dirty="0">
                <a:latin typeface="+mn-lt"/>
              </a:rPr>
              <a:t> </a:t>
            </a:r>
            <a:r>
              <a:rPr lang="en-US" dirty="0" err="1">
                <a:latin typeface="+mn-lt"/>
              </a:rPr>
              <a:t>vůči</a:t>
            </a:r>
            <a:r>
              <a:rPr lang="en-US" dirty="0">
                <a:latin typeface="+mn-lt"/>
              </a:rPr>
              <a:t> </a:t>
            </a:r>
            <a:r>
              <a:rPr lang="en-US" dirty="0" err="1">
                <a:latin typeface="+mn-lt"/>
              </a:rPr>
              <a:t>vysokým</a:t>
            </a:r>
            <a:r>
              <a:rPr lang="en-US" dirty="0">
                <a:latin typeface="+mn-lt"/>
              </a:rPr>
              <a:t> </a:t>
            </a:r>
            <a:r>
              <a:rPr lang="en-US" dirty="0" err="1">
                <a:latin typeface="+mn-lt"/>
              </a:rPr>
              <a:t>teplotám</a:t>
            </a:r>
            <a:r>
              <a:rPr lang="cs-CZ" dirty="0">
                <a:latin typeface="+mn-lt"/>
              </a:rPr>
              <a:t> (např. proto se </a:t>
            </a:r>
            <a:r>
              <a:rPr lang="en-US" dirty="0" err="1">
                <a:latin typeface="+mn-lt"/>
              </a:rPr>
              <a:t>wolframové</a:t>
            </a:r>
            <a:r>
              <a:rPr lang="en-US" dirty="0">
                <a:latin typeface="+mn-lt"/>
              </a:rPr>
              <a:t> </a:t>
            </a:r>
            <a:r>
              <a:rPr lang="en-US" dirty="0" err="1">
                <a:latin typeface="+mn-lt"/>
              </a:rPr>
              <a:t>vlákno</a:t>
            </a:r>
            <a:r>
              <a:rPr lang="en-US" dirty="0">
                <a:latin typeface="+mn-lt"/>
              </a:rPr>
              <a:t> v </a:t>
            </a:r>
            <a:r>
              <a:rPr lang="en-US" dirty="0" err="1">
                <a:latin typeface="+mn-lt"/>
              </a:rPr>
              <a:t>žárovce</a:t>
            </a:r>
            <a:r>
              <a:rPr lang="en-US" dirty="0">
                <a:latin typeface="+mn-lt"/>
              </a:rPr>
              <a:t> ne</a:t>
            </a:r>
            <a:r>
              <a:rPr lang="cs-CZ" dirty="0" err="1">
                <a:latin typeface="+mn-lt"/>
              </a:rPr>
              <a:t>odp</a:t>
            </a:r>
            <a:r>
              <a:rPr lang="en-US" dirty="0" err="1">
                <a:latin typeface="+mn-lt"/>
              </a:rPr>
              <a:t>aří</a:t>
            </a:r>
            <a:r>
              <a:rPr lang="cs-CZ" dirty="0">
                <a:latin typeface="+mn-lt"/>
              </a:rPr>
              <a:t>)</a:t>
            </a:r>
            <a:r>
              <a:rPr lang="en-US" dirty="0">
                <a:latin typeface="+mn-lt"/>
              </a:rPr>
              <a:t>. </a:t>
            </a:r>
            <a:r>
              <a:rPr lang="cs-CZ" dirty="0">
                <a:latin typeface="+mn-lt"/>
              </a:rPr>
              <a:t>Zde</a:t>
            </a:r>
            <a:r>
              <a:rPr lang="en-US" dirty="0">
                <a:latin typeface="+mn-lt"/>
              </a:rPr>
              <a:t> se </a:t>
            </a:r>
            <a:r>
              <a:rPr lang="en-US" dirty="0" err="1">
                <a:latin typeface="+mn-lt"/>
              </a:rPr>
              <a:t>na</a:t>
            </a:r>
            <a:r>
              <a:rPr lang="en-US" dirty="0">
                <a:latin typeface="+mn-lt"/>
              </a:rPr>
              <a:t> </a:t>
            </a:r>
            <a:r>
              <a:rPr lang="en-US" dirty="0" err="1">
                <a:latin typeface="+mn-lt"/>
              </a:rPr>
              <a:t>vazbách</a:t>
            </a:r>
            <a:r>
              <a:rPr lang="en-US" dirty="0">
                <a:latin typeface="+mn-lt"/>
              </a:rPr>
              <a:t> </a:t>
            </a:r>
            <a:r>
              <a:rPr lang="en-US" dirty="0" err="1">
                <a:latin typeface="+mn-lt"/>
              </a:rPr>
              <a:t>podílejí</a:t>
            </a:r>
            <a:r>
              <a:rPr lang="en-US" dirty="0">
                <a:latin typeface="+mn-lt"/>
              </a:rPr>
              <a:t> </a:t>
            </a:r>
            <a:r>
              <a:rPr lang="en-US" dirty="0" err="1">
                <a:latin typeface="+mn-lt"/>
              </a:rPr>
              <a:t>slupky</a:t>
            </a:r>
            <a:r>
              <a:rPr lang="en-US" dirty="0">
                <a:latin typeface="+mn-lt"/>
              </a:rPr>
              <a:t> </a:t>
            </a:r>
            <a:r>
              <a:rPr lang="en-US" i="1" dirty="0">
                <a:latin typeface="+mn-lt"/>
              </a:rPr>
              <a:t>d</a:t>
            </a:r>
            <a:r>
              <a:rPr lang="en-US" dirty="0">
                <a:latin typeface="+mn-lt"/>
              </a:rPr>
              <a:t>, </a:t>
            </a:r>
            <a:r>
              <a:rPr lang="en-US" dirty="0" err="1">
                <a:latin typeface="+mn-lt"/>
              </a:rPr>
              <a:t>které</a:t>
            </a:r>
            <a:r>
              <a:rPr lang="en-US" dirty="0">
                <a:latin typeface="+mn-lt"/>
              </a:rPr>
              <a:t> se </a:t>
            </a:r>
            <a:r>
              <a:rPr lang="en-US" dirty="0" err="1">
                <a:latin typeface="+mn-lt"/>
              </a:rPr>
              <a:t>díky</a:t>
            </a:r>
            <a:r>
              <a:rPr lang="en-US" dirty="0">
                <a:latin typeface="+mn-lt"/>
              </a:rPr>
              <a:t> </a:t>
            </a:r>
            <a:r>
              <a:rPr lang="en-US" dirty="0" err="1">
                <a:latin typeface="+mn-lt"/>
              </a:rPr>
              <a:t>nepřímým</a:t>
            </a:r>
            <a:r>
              <a:rPr lang="en-US" dirty="0">
                <a:latin typeface="+mn-lt"/>
              </a:rPr>
              <a:t> </a:t>
            </a:r>
            <a:r>
              <a:rPr lang="en-US" dirty="0" err="1">
                <a:latin typeface="+mn-lt"/>
              </a:rPr>
              <a:t>relativistickým</a:t>
            </a:r>
            <a:r>
              <a:rPr lang="en-US" dirty="0">
                <a:latin typeface="+mn-lt"/>
              </a:rPr>
              <a:t> </a:t>
            </a:r>
            <a:r>
              <a:rPr lang="en-US" dirty="0" err="1">
                <a:latin typeface="+mn-lt"/>
              </a:rPr>
              <a:t>jevům</a:t>
            </a:r>
            <a:r>
              <a:rPr lang="en-US" dirty="0">
                <a:latin typeface="+mn-lt"/>
              </a:rPr>
              <a:t> </a:t>
            </a:r>
            <a:r>
              <a:rPr lang="en-US" dirty="0" err="1">
                <a:latin typeface="+mn-lt"/>
              </a:rPr>
              <a:t>roztahují</a:t>
            </a:r>
            <a:r>
              <a:rPr lang="en-US" dirty="0">
                <a:latin typeface="+mn-lt"/>
              </a:rPr>
              <a:t> a </a:t>
            </a:r>
            <a:r>
              <a:rPr lang="en-US" dirty="0" err="1">
                <a:latin typeface="+mn-lt"/>
              </a:rPr>
              <a:t>mohou</a:t>
            </a:r>
            <a:r>
              <a:rPr lang="en-US" dirty="0">
                <a:latin typeface="+mn-lt"/>
              </a:rPr>
              <a:t> se</a:t>
            </a:r>
            <a:r>
              <a:rPr lang="cs-CZ" dirty="0">
                <a:latin typeface="+mn-lt"/>
              </a:rPr>
              <a:t> tak</a:t>
            </a:r>
            <a:r>
              <a:rPr lang="en-US" dirty="0">
                <a:latin typeface="+mn-lt"/>
              </a:rPr>
              <a:t> </a:t>
            </a:r>
            <a:r>
              <a:rPr lang="en-US" dirty="0" err="1">
                <a:latin typeface="+mn-lt"/>
              </a:rPr>
              <a:t>lépe</a:t>
            </a:r>
            <a:r>
              <a:rPr lang="en-US" dirty="0">
                <a:latin typeface="+mn-lt"/>
              </a:rPr>
              <a:t> </a:t>
            </a:r>
            <a:r>
              <a:rPr lang="en-US" dirty="0" err="1">
                <a:latin typeface="+mn-lt"/>
              </a:rPr>
              <a:t>překrývat</a:t>
            </a:r>
            <a:r>
              <a:rPr lang="en-US" dirty="0">
                <a:latin typeface="+mn-lt"/>
              </a:rPr>
              <a:t>.</a:t>
            </a:r>
          </a:p>
        </p:txBody>
      </p:sp>
      <p:pic>
        <p:nvPicPr>
          <p:cNvPr id="5" name="Picture 8" descr="Nalezený obrázek pro relativistic gold">
            <a:extLst>
              <a:ext uri="{FF2B5EF4-FFF2-40B4-BE49-F238E27FC236}">
                <a16:creationId xmlns:a16="http://schemas.microsoft.com/office/drawing/2014/main" id="{19E0E9B9-0138-425C-98BA-B583F9B9A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400"/>
            <a:ext cx="1393346" cy="119998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0398B66D-B013-41AF-A79A-ED3F1560584F}"/>
              </a:ext>
            </a:extLst>
          </p:cNvPr>
          <p:cNvPicPr>
            <a:picLocks noChangeAspect="1"/>
          </p:cNvPicPr>
          <p:nvPr/>
        </p:nvPicPr>
        <p:blipFill>
          <a:blip r:embed="rId3"/>
          <a:stretch>
            <a:fillRect/>
          </a:stretch>
        </p:blipFill>
        <p:spPr>
          <a:xfrm>
            <a:off x="1752600" y="5486400"/>
            <a:ext cx="2141459" cy="1199973"/>
          </a:xfrm>
          <a:prstGeom prst="rect">
            <a:avLst/>
          </a:prstGeom>
        </p:spPr>
      </p:pic>
      <p:pic>
        <p:nvPicPr>
          <p:cNvPr id="3" name="Obrázek 2">
            <a:extLst>
              <a:ext uri="{FF2B5EF4-FFF2-40B4-BE49-F238E27FC236}">
                <a16:creationId xmlns:a16="http://schemas.microsoft.com/office/drawing/2014/main" id="{DC8910F4-C327-4346-939D-A4A7F2D34941}"/>
              </a:ext>
            </a:extLst>
          </p:cNvPr>
          <p:cNvPicPr>
            <a:picLocks noChangeAspect="1"/>
          </p:cNvPicPr>
          <p:nvPr/>
        </p:nvPicPr>
        <p:blipFill>
          <a:blip r:embed="rId4"/>
          <a:stretch>
            <a:fillRect/>
          </a:stretch>
        </p:blipFill>
        <p:spPr>
          <a:xfrm>
            <a:off x="4114801" y="5486400"/>
            <a:ext cx="1500646" cy="1190217"/>
          </a:xfrm>
          <a:prstGeom prst="rect">
            <a:avLst/>
          </a:prstGeom>
        </p:spPr>
      </p:pic>
      <p:pic>
        <p:nvPicPr>
          <p:cNvPr id="7" name="Obrázek 6" descr="Obsah obrázku pták, malé, letící, černá&#10;&#10;Popis byl vytvořen automaticky">
            <a:extLst>
              <a:ext uri="{FF2B5EF4-FFF2-40B4-BE49-F238E27FC236}">
                <a16:creationId xmlns:a16="http://schemas.microsoft.com/office/drawing/2014/main" id="{4139070D-7534-4BC9-8D3A-7D955A143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5486400"/>
            <a:ext cx="1518478" cy="1138859"/>
          </a:xfrm>
          <a:prstGeom prst="rect">
            <a:avLst/>
          </a:prstGeom>
        </p:spPr>
      </p:pic>
      <p:pic>
        <p:nvPicPr>
          <p:cNvPr id="9" name="Obrázek 8" descr="Obsah obrázku dort, čokoláda, kousek, sladký&#10;&#10;Popis byl vytvořen automaticky">
            <a:extLst>
              <a:ext uri="{FF2B5EF4-FFF2-40B4-BE49-F238E27FC236}">
                <a16:creationId xmlns:a16="http://schemas.microsoft.com/office/drawing/2014/main" id="{7F64EA99-864B-4143-BB67-EE48AB2168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1" y="5410200"/>
            <a:ext cx="1590322" cy="1271587"/>
          </a:xfrm>
          <a:prstGeom prst="rect">
            <a:avLst/>
          </a:prstGeom>
        </p:spPr>
      </p:pic>
    </p:spTree>
    <p:extLst>
      <p:ext uri="{BB962C8B-B14F-4D97-AF65-F5344CB8AC3E}">
        <p14:creationId xmlns:p14="http://schemas.microsoft.com/office/powerpoint/2010/main" val="42393802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EBA409B-392A-46C0-BE5D-2D41F3BAC3FD}"/>
              </a:ext>
            </a:extLst>
          </p:cNvPr>
          <p:cNvPicPr>
            <a:picLocks noChangeAspect="1"/>
          </p:cNvPicPr>
          <p:nvPr/>
        </p:nvPicPr>
        <p:blipFill>
          <a:blip r:embed="rId2"/>
          <a:stretch>
            <a:fillRect/>
          </a:stretch>
        </p:blipFill>
        <p:spPr>
          <a:xfrm>
            <a:off x="228600" y="2881838"/>
            <a:ext cx="2599772" cy="3628499"/>
          </a:xfrm>
          <a:prstGeom prst="rect">
            <a:avLst/>
          </a:prstGeom>
        </p:spPr>
      </p:pic>
      <p:sp>
        <p:nvSpPr>
          <p:cNvPr id="11267" name="Rectangle 2"/>
          <p:cNvSpPr>
            <a:spLocks noGrp="1" noChangeArrowheads="1"/>
          </p:cNvSpPr>
          <p:nvPr>
            <p:ph type="title"/>
          </p:nvPr>
        </p:nvSpPr>
        <p:spPr>
          <a:xfrm>
            <a:off x="228600" y="206909"/>
            <a:ext cx="4572000" cy="563562"/>
          </a:xfrm>
        </p:spPr>
        <p:txBody>
          <a:bodyPr>
            <a:normAutofit/>
          </a:bodyPr>
          <a:lstStyle/>
          <a:p>
            <a:pPr eaLnBrk="1" hangingPunct="1"/>
            <a:r>
              <a:rPr lang="cs-CZ" altLang="en-US" sz="2800" b="1" dirty="0">
                <a:latin typeface="+mn-lt"/>
              </a:rPr>
              <a:t>Výstavbový (</a:t>
            </a:r>
            <a:r>
              <a:rPr lang="cs-CZ" altLang="en-US" sz="2800" b="1" dirty="0" err="1">
                <a:latin typeface="+mn-lt"/>
              </a:rPr>
              <a:t>Aufbau</a:t>
            </a:r>
            <a:r>
              <a:rPr lang="cs-CZ" altLang="en-US" sz="2800" b="1" dirty="0">
                <a:latin typeface="+mn-lt"/>
              </a:rPr>
              <a:t>) princip</a:t>
            </a:r>
          </a:p>
        </p:txBody>
      </p:sp>
      <p:sp>
        <p:nvSpPr>
          <p:cNvPr id="11268" name="Rectangle 3"/>
          <p:cNvSpPr>
            <a:spLocks noGrp="1" noChangeArrowheads="1"/>
          </p:cNvSpPr>
          <p:nvPr>
            <p:ph type="body" idx="1"/>
          </p:nvPr>
        </p:nvSpPr>
        <p:spPr>
          <a:xfrm>
            <a:off x="161372" y="1140354"/>
            <a:ext cx="5334000" cy="1371600"/>
          </a:xfrm>
        </p:spPr>
        <p:txBody>
          <a:bodyPr>
            <a:noAutofit/>
          </a:bodyPr>
          <a:lstStyle/>
          <a:p>
            <a:pPr marL="0" algn="just" eaLnBrk="1" hangingPunct="1">
              <a:lnSpc>
                <a:spcPct val="80000"/>
              </a:lnSpc>
              <a:buFont typeface="Wingdings" pitchFamily="2" charset="2"/>
              <a:buNone/>
            </a:pPr>
            <a:r>
              <a:rPr lang="cs-CZ" altLang="en-US" sz="2000" dirty="0">
                <a:cs typeface="Arial" panose="020B0604020202020204" pitchFamily="34" charset="0"/>
              </a:rPr>
              <a:t>postupné </a:t>
            </a:r>
            <a:r>
              <a:rPr lang="cs-CZ" altLang="en-US" sz="2000" b="1" dirty="0">
                <a:cs typeface="Arial" panose="020B0604020202020204" pitchFamily="34" charset="0"/>
              </a:rPr>
              <a:t>zaplňování AO podle rostoucí  energie </a:t>
            </a:r>
            <a:r>
              <a:rPr lang="cs-CZ" altLang="en-US" sz="2000" dirty="0">
                <a:cs typeface="Arial" panose="020B0604020202020204" pitchFamily="34" charset="0"/>
              </a:rPr>
              <a:t>+</a:t>
            </a:r>
            <a:r>
              <a:rPr lang="cs-CZ" altLang="en-US" sz="2000" i="1" dirty="0">
                <a:cs typeface="Arial" panose="020B0604020202020204" pitchFamily="34" charset="0"/>
              </a:rPr>
              <a:t> </a:t>
            </a:r>
            <a:r>
              <a:rPr lang="cs-CZ" altLang="en-US" sz="2000" b="1" dirty="0">
                <a:cs typeface="Arial" panose="020B0604020202020204" pitchFamily="34" charset="0"/>
              </a:rPr>
              <a:t>Pauliho princip </a:t>
            </a:r>
            <a:r>
              <a:rPr lang="cs-CZ" altLang="en-US" sz="2000" dirty="0">
                <a:cs typeface="Arial" panose="020B0604020202020204" pitchFamily="34" charset="0"/>
              </a:rPr>
              <a:t>(= 2 elektrony se nemohou vyskytovat v tomtéž kvantovém stavu)</a:t>
            </a:r>
          </a:p>
          <a:p>
            <a:pPr marL="0" eaLnBrk="1" hangingPunct="1">
              <a:lnSpc>
                <a:spcPct val="80000"/>
              </a:lnSpc>
              <a:buFont typeface="Wingdings" pitchFamily="2" charset="2"/>
              <a:buNone/>
            </a:pPr>
            <a:r>
              <a:rPr lang="cs-CZ" altLang="en-US" sz="2000" dirty="0">
                <a:cs typeface="Arial" panose="020B0604020202020204" pitchFamily="34" charset="0"/>
              </a:rPr>
              <a:t> </a:t>
            </a:r>
            <a:endParaRPr lang="cs-CZ" altLang="en-US" sz="2000" b="1" dirty="0">
              <a:cs typeface="Arial" panose="020B0604020202020204" pitchFamily="34" charset="0"/>
            </a:endParaRPr>
          </a:p>
          <a:p>
            <a:pPr algn="just" eaLnBrk="1" hangingPunct="1">
              <a:lnSpc>
                <a:spcPct val="80000"/>
              </a:lnSpc>
              <a:buFont typeface="Wingdings" pitchFamily="2" charset="2"/>
              <a:buNone/>
            </a:pPr>
            <a:r>
              <a:rPr lang="cs-CZ" altLang="en-US" sz="2000" b="1" dirty="0">
                <a:cs typeface="Arial" panose="020B0604020202020204" pitchFamily="34" charset="0"/>
              </a:rPr>
              <a:t>Energetické pořadí  AO </a:t>
            </a:r>
            <a:r>
              <a:rPr lang="cs-CZ" altLang="en-US" sz="2000" dirty="0">
                <a:cs typeface="Arial" panose="020B0604020202020204" pitchFamily="34" charset="0"/>
              </a:rPr>
              <a:t>(diagonální pravidlo):</a:t>
            </a:r>
          </a:p>
          <a:p>
            <a:pPr algn="just" eaLnBrk="1" hangingPunct="1">
              <a:lnSpc>
                <a:spcPct val="80000"/>
              </a:lnSpc>
              <a:buFont typeface="Wingdings" pitchFamily="2" charset="2"/>
              <a:buNone/>
            </a:pPr>
            <a:endParaRPr lang="cs-CZ" altLang="en-US" sz="2000" dirty="0">
              <a:cs typeface="Arial" panose="020B0604020202020204" pitchFamily="34" charset="0"/>
            </a:endParaRPr>
          </a:p>
          <a:p>
            <a:pPr eaLnBrk="1" hangingPunct="1">
              <a:lnSpc>
                <a:spcPct val="80000"/>
              </a:lnSpc>
              <a:buFont typeface="Wingdings" pitchFamily="2" charset="2"/>
              <a:buNone/>
            </a:pPr>
            <a:endParaRPr lang="cs-CZ" altLang="en-US" sz="2000" dirty="0">
              <a:cs typeface="Arial" panose="020B0604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79" y="2714224"/>
            <a:ext cx="3853868" cy="265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3391" y="5876925"/>
            <a:ext cx="5334000" cy="757130"/>
          </a:xfrm>
          <a:prstGeom prst="rect">
            <a:avLst/>
          </a:prstGeom>
        </p:spPr>
        <p:txBody>
          <a:bodyPr wrap="square">
            <a:spAutoFit/>
          </a:bodyPr>
          <a:lstStyle/>
          <a:p>
            <a:pPr>
              <a:lnSpc>
                <a:spcPct val="80000"/>
              </a:lnSpc>
            </a:pPr>
            <a:r>
              <a:rPr lang="cs-CZ" altLang="en-US" dirty="0">
                <a:latin typeface="Arial" panose="020B0604020202020204" pitchFamily="34" charset="0"/>
                <a:cs typeface="Arial" panose="020B0604020202020204" pitchFamily="34" charset="0"/>
              </a:rPr>
              <a:t>                    výsledné pořadí  AO:</a:t>
            </a:r>
          </a:p>
          <a:p>
            <a:pPr>
              <a:lnSpc>
                <a:spcPct val="80000"/>
              </a:lnSpc>
            </a:pPr>
            <a:endParaRPr lang="cs-CZ" altLang="en-US" dirty="0">
              <a:latin typeface="Arial" panose="020B0604020202020204" pitchFamily="34" charset="0"/>
              <a:cs typeface="Arial" panose="020B0604020202020204" pitchFamily="34" charset="0"/>
            </a:endParaRPr>
          </a:p>
          <a:p>
            <a:pPr>
              <a:lnSpc>
                <a:spcPct val="80000"/>
              </a:lnSpc>
            </a:pPr>
            <a:r>
              <a:rPr lang="cs-CZ" altLang="en-US" dirty="0">
                <a:latin typeface="Arial" panose="020B0604020202020204" pitchFamily="34" charset="0"/>
                <a:cs typeface="Arial" panose="020B0604020202020204" pitchFamily="34" charset="0"/>
              </a:rPr>
              <a:t>1</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2</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2</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3</a:t>
            </a:r>
            <a:r>
              <a:rPr lang="cs-CZ" altLang="en-US" i="1" dirty="0">
                <a:latin typeface="Arial" panose="020B0604020202020204" pitchFamily="34" charset="0"/>
                <a:cs typeface="Arial" panose="020B0604020202020204" pitchFamily="34" charset="0"/>
              </a:rPr>
              <a:t>s, </a:t>
            </a:r>
            <a:r>
              <a:rPr lang="cs-CZ" altLang="en-US" dirty="0">
                <a:latin typeface="Arial" panose="020B0604020202020204" pitchFamily="34" charset="0"/>
                <a:cs typeface="Arial" panose="020B0604020202020204" pitchFamily="34" charset="0"/>
              </a:rPr>
              <a:t>3</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3</a:t>
            </a:r>
            <a:r>
              <a:rPr lang="cs-CZ" altLang="en-US" i="1" dirty="0">
                <a:latin typeface="Arial" panose="020B0604020202020204" pitchFamily="34" charset="0"/>
                <a:cs typeface="Arial" panose="020B0604020202020204" pitchFamily="34" charset="0"/>
              </a:rPr>
              <a:t>d</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5</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d</a:t>
            </a:r>
            <a:r>
              <a:rPr lang="cs-CZ" altLang="en-US" dirty="0">
                <a:latin typeface="Arial" panose="020B0604020202020204" pitchFamily="34" charset="0"/>
                <a:cs typeface="Arial" panose="020B0604020202020204" pitchFamily="34" charset="0"/>
              </a:rPr>
              <a:t>, 5</a:t>
            </a:r>
            <a:r>
              <a:rPr lang="cs-CZ" altLang="en-US" i="1" dirty="0">
                <a:latin typeface="Arial" panose="020B0604020202020204" pitchFamily="34" charset="0"/>
                <a:cs typeface="Arial" panose="020B0604020202020204" pitchFamily="34" charset="0"/>
              </a:rPr>
              <a:t>p</a:t>
            </a:r>
            <a:r>
              <a:rPr lang="cs-CZ" altLang="en-US" dirty="0">
                <a:latin typeface="Arial" panose="020B0604020202020204" pitchFamily="34" charset="0"/>
                <a:cs typeface="Arial" panose="020B0604020202020204" pitchFamily="34" charset="0"/>
              </a:rPr>
              <a:t>, 6</a:t>
            </a:r>
            <a:r>
              <a:rPr lang="cs-CZ" altLang="en-US" i="1" dirty="0">
                <a:latin typeface="Arial" panose="020B0604020202020204" pitchFamily="34" charset="0"/>
                <a:cs typeface="Arial" panose="020B0604020202020204" pitchFamily="34" charset="0"/>
              </a:rPr>
              <a:t>s</a:t>
            </a:r>
            <a:r>
              <a:rPr lang="cs-CZ" altLang="en-US" dirty="0">
                <a:latin typeface="Arial" panose="020B0604020202020204" pitchFamily="34" charset="0"/>
                <a:cs typeface="Arial" panose="020B0604020202020204" pitchFamily="34" charset="0"/>
              </a:rPr>
              <a:t>, 4</a:t>
            </a:r>
            <a:r>
              <a:rPr lang="cs-CZ" altLang="en-US" i="1" dirty="0">
                <a:latin typeface="Arial" panose="020B0604020202020204" pitchFamily="34" charset="0"/>
                <a:cs typeface="Arial" panose="020B0604020202020204" pitchFamily="34" charset="0"/>
              </a:rPr>
              <a:t>f</a:t>
            </a:r>
            <a:r>
              <a:rPr lang="cs-CZ" altLang="en-US" dirty="0">
                <a:latin typeface="Arial" panose="020B0604020202020204" pitchFamily="34" charset="0"/>
                <a:cs typeface="Arial" panose="020B0604020202020204" pitchFamily="34" charset="0"/>
              </a:rPr>
              <a:t>...</a:t>
            </a:r>
          </a:p>
        </p:txBody>
      </p:sp>
      <p:pic>
        <p:nvPicPr>
          <p:cNvPr id="4" name="Obrázek 3">
            <a:extLst>
              <a:ext uri="{FF2B5EF4-FFF2-40B4-BE49-F238E27FC236}">
                <a16:creationId xmlns:a16="http://schemas.microsoft.com/office/drawing/2014/main" id="{5E2C7EB3-EB09-4F82-B31C-A9C2BC971C97}"/>
              </a:ext>
            </a:extLst>
          </p:cNvPr>
          <p:cNvPicPr>
            <a:picLocks noChangeAspect="1"/>
          </p:cNvPicPr>
          <p:nvPr/>
        </p:nvPicPr>
        <p:blipFill>
          <a:blip r:embed="rId4"/>
          <a:stretch>
            <a:fillRect/>
          </a:stretch>
        </p:blipFill>
        <p:spPr>
          <a:xfrm>
            <a:off x="5791200" y="1213630"/>
            <a:ext cx="3048000" cy="2143932"/>
          </a:xfrm>
          <a:prstGeom prst="rect">
            <a:avLst/>
          </a:prstGeom>
        </p:spPr>
      </p:pic>
      <p:pic>
        <p:nvPicPr>
          <p:cNvPr id="219138" name="Picture 2" descr="Use a Ladder Correctly, Avoid a Safety Hazard! | Employers Resource">
            <a:extLst>
              <a:ext uri="{FF2B5EF4-FFF2-40B4-BE49-F238E27FC236}">
                <a16:creationId xmlns:a16="http://schemas.microsoft.com/office/drawing/2014/main" id="{5EB85F85-A03F-42F4-BE9F-4D1007FC8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1248" y="4324449"/>
            <a:ext cx="1872728" cy="244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883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AF26AC9-B40B-4DFC-9437-115841FF150F}"/>
              </a:ext>
            </a:extLst>
          </p:cNvPr>
          <p:cNvPicPr>
            <a:picLocks noChangeAspect="1"/>
          </p:cNvPicPr>
          <p:nvPr/>
        </p:nvPicPr>
        <p:blipFill>
          <a:blip r:embed="rId2"/>
          <a:stretch>
            <a:fillRect/>
          </a:stretch>
        </p:blipFill>
        <p:spPr>
          <a:xfrm>
            <a:off x="123825" y="261937"/>
            <a:ext cx="8896350" cy="6334125"/>
          </a:xfrm>
          <a:prstGeom prst="rect">
            <a:avLst/>
          </a:prstGeom>
        </p:spPr>
      </p:pic>
      <p:pic>
        <p:nvPicPr>
          <p:cNvPr id="4" name="Picture 4">
            <a:extLst>
              <a:ext uri="{FF2B5EF4-FFF2-40B4-BE49-F238E27FC236}">
                <a16:creationId xmlns:a16="http://schemas.microsoft.com/office/drawing/2014/main" id="{F1FE627B-BADA-4A5F-8C52-5ED38E174F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1" y="118969"/>
            <a:ext cx="2743200" cy="261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362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bshell, (n+l) ru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88" y="3581400"/>
            <a:ext cx="7796141"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18052" y="323672"/>
            <a:ext cx="7151188" cy="461665"/>
          </a:xfrm>
          <a:prstGeom prst="rect">
            <a:avLst/>
          </a:prstGeom>
        </p:spPr>
        <p:txBody>
          <a:bodyPr wrap="none">
            <a:spAutoFit/>
          </a:bodyPr>
          <a:lstStyle/>
          <a:p>
            <a:r>
              <a:rPr lang="cs-CZ" sz="2400" b="1" dirty="0" err="1"/>
              <a:t>Madelungovo</a:t>
            </a:r>
            <a:r>
              <a:rPr lang="cs-CZ" sz="2400" b="1" dirty="0"/>
              <a:t> – </a:t>
            </a:r>
            <a:r>
              <a:rPr lang="cs-CZ" sz="2400" b="1" dirty="0" err="1"/>
              <a:t>Klechkowskiho</a:t>
            </a:r>
            <a:r>
              <a:rPr lang="cs-CZ" sz="2400" b="1" dirty="0"/>
              <a:t> pravidlo (pravidlo </a:t>
            </a:r>
            <a:r>
              <a:rPr lang="cs-CZ" sz="2400" b="1" i="1" dirty="0"/>
              <a:t>n + l</a:t>
            </a:r>
            <a:r>
              <a:rPr lang="en-US" sz="2400" b="1" dirty="0"/>
              <a:t>)</a:t>
            </a: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12269" tIns="45720" rIns="0" bIns="882372"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1. Electrons are assigned to orbitals in order of increasing value of (n+ℓ).</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2. For subshells with the same value of (n+ℓ), electrons are assigned first to the sub shell with lower </a:t>
            </a:r>
            <a:r>
              <a:rPr kumimoji="0" lang="cs-CZ" altLang="cs-CZ" sz="900" b="0" i="1" u="none" strike="noStrike" cap="none" normalizeH="0" baseline="0">
                <a:ln>
                  <a:noFill/>
                </a:ln>
                <a:solidFill>
                  <a:srgbClr val="222222"/>
                </a:solidFill>
                <a:effectLst/>
                <a:latin typeface="Arial" charset="0"/>
                <a:cs typeface="Arial" charset="0"/>
              </a:rPr>
              <a:t>n</a:t>
            </a:r>
            <a:r>
              <a:rPr kumimoji="0" lang="cs-CZ" altLang="cs-CZ" sz="900" b="0" i="0" u="none" strike="noStrike" cap="none" normalizeH="0" baseline="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charset="0"/>
              <a:cs typeface="Arial" charset="0"/>
            </a:endParaRPr>
          </a:p>
        </p:txBody>
      </p:sp>
      <p:sp>
        <p:nvSpPr>
          <p:cNvPr id="5"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12269" tIns="45720" rIns="0" bIns="882372"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1. Electrons are assigned to orbitals in order of increasing value of (n+ℓ).</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2. For subshells with the same value of (n+ℓ), electrons are assigned first to the sub shell with lower </a:t>
            </a:r>
            <a:r>
              <a:rPr kumimoji="0" lang="cs-CZ" altLang="cs-CZ" sz="900" b="0" i="1" u="none" strike="noStrike" cap="none" normalizeH="0" baseline="0">
                <a:ln>
                  <a:noFill/>
                </a:ln>
                <a:solidFill>
                  <a:srgbClr val="222222"/>
                </a:solidFill>
                <a:effectLst/>
                <a:latin typeface="Arial" charset="0"/>
                <a:cs typeface="Arial" charset="0"/>
              </a:rPr>
              <a:t>n</a:t>
            </a:r>
            <a:r>
              <a:rPr kumimoji="0" lang="cs-CZ" altLang="cs-CZ" sz="900" b="0" i="0" u="none" strike="noStrike" cap="none" normalizeH="0" baseline="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charset="0"/>
              <a:cs typeface="Arial" charset="0"/>
            </a:endParaRPr>
          </a:p>
        </p:txBody>
      </p:sp>
      <p:sp>
        <p:nvSpPr>
          <p:cNvPr id="6" name="Rectangle 3"/>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12269" tIns="45720" rIns="0" bIns="882372"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1. Electrons are assigned to orbitals in order of increasing value of (n+ℓ).</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a:ln>
                  <a:noFill/>
                </a:ln>
                <a:solidFill>
                  <a:srgbClr val="222222"/>
                </a:solidFill>
                <a:effectLst/>
                <a:latin typeface="Arial" charset="0"/>
                <a:cs typeface="Arial" charset="0"/>
              </a:rPr>
              <a:t>2. For subshells with the same value of (n+ℓ), electrons are assigned first to the sub shell with lower </a:t>
            </a:r>
            <a:r>
              <a:rPr kumimoji="0" lang="cs-CZ" altLang="cs-CZ" sz="900" b="0" i="1" u="none" strike="noStrike" cap="none" normalizeH="0" baseline="0">
                <a:ln>
                  <a:noFill/>
                </a:ln>
                <a:solidFill>
                  <a:srgbClr val="222222"/>
                </a:solidFill>
                <a:effectLst/>
                <a:latin typeface="Arial" charset="0"/>
                <a:cs typeface="Arial" charset="0"/>
              </a:rPr>
              <a:t>n</a:t>
            </a:r>
            <a:r>
              <a:rPr kumimoji="0" lang="cs-CZ" altLang="cs-CZ" sz="900" b="0" i="0" u="none" strike="noStrike" cap="none" normalizeH="0" baseline="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charset="0"/>
              <a:cs typeface="Arial" charset="0"/>
            </a:endParaRPr>
          </a:p>
        </p:txBody>
      </p:sp>
      <p:sp>
        <p:nvSpPr>
          <p:cNvPr id="7" name="Obdélník 6"/>
          <p:cNvSpPr/>
          <p:nvPr/>
        </p:nvSpPr>
        <p:spPr>
          <a:xfrm>
            <a:off x="219388" y="1143000"/>
            <a:ext cx="8706897" cy="1938992"/>
          </a:xfrm>
          <a:prstGeom prst="rect">
            <a:avLst/>
          </a:prstGeom>
        </p:spPr>
        <p:txBody>
          <a:bodyPr wrap="square">
            <a:spAutoFit/>
          </a:bodyPr>
          <a:lstStyle/>
          <a:p>
            <a:pPr algn="just"/>
            <a:r>
              <a:rPr lang="en-US" sz="2000" dirty="0">
                <a:cs typeface="Arial" panose="020B0604020202020204" pitchFamily="34" charset="0"/>
              </a:rPr>
              <a:t>1. </a:t>
            </a:r>
            <a:r>
              <a:rPr lang="cs-CZ" sz="2000" dirty="0">
                <a:cs typeface="Arial" panose="020B0604020202020204" pitchFamily="34" charset="0"/>
              </a:rPr>
              <a:t>přednostně se obsadí orbital, u něhož je součet </a:t>
            </a:r>
            <a:r>
              <a:rPr lang="cs-CZ" sz="2000" i="1" dirty="0">
                <a:cs typeface="Arial" panose="020B0604020202020204" pitchFamily="34" charset="0"/>
              </a:rPr>
              <a:t>n</a:t>
            </a:r>
            <a:r>
              <a:rPr lang="cs-CZ" sz="2000" dirty="0">
                <a:cs typeface="Arial" panose="020B0604020202020204" pitchFamily="34" charset="0"/>
              </a:rPr>
              <a:t> + </a:t>
            </a:r>
            <a:r>
              <a:rPr lang="cs-CZ" sz="2000" i="1" dirty="0">
                <a:cs typeface="Arial" panose="020B0604020202020204" pitchFamily="34" charset="0"/>
              </a:rPr>
              <a:t>l</a:t>
            </a:r>
            <a:r>
              <a:rPr lang="cs-CZ" sz="2000" dirty="0">
                <a:cs typeface="Arial" panose="020B0604020202020204" pitchFamily="34" charset="0"/>
              </a:rPr>
              <a:t> menší</a:t>
            </a:r>
            <a:endParaRPr lang="en-US" sz="2000" dirty="0">
              <a:cs typeface="Arial" panose="020B0604020202020204" pitchFamily="34" charset="0"/>
            </a:endParaRPr>
          </a:p>
          <a:p>
            <a:pPr algn="just"/>
            <a:r>
              <a:rPr lang="en-US" sz="2000" dirty="0">
                <a:cs typeface="Arial" panose="020B0604020202020204" pitchFamily="34" charset="0"/>
              </a:rPr>
              <a:t>2. </a:t>
            </a:r>
            <a:r>
              <a:rPr lang="cs-CZ" sz="2000" dirty="0">
                <a:cs typeface="Arial" panose="020B0604020202020204" pitchFamily="34" charset="0"/>
              </a:rPr>
              <a:t>z orbitalů se stejným součtem n + l, se jako první zaplní ten, jehož hlavní kvantové číslo </a:t>
            </a:r>
            <a:r>
              <a:rPr lang="cs-CZ" sz="2000" i="1" dirty="0">
                <a:cs typeface="Arial" panose="020B0604020202020204" pitchFamily="34" charset="0"/>
              </a:rPr>
              <a:t>n</a:t>
            </a:r>
            <a:r>
              <a:rPr lang="cs-CZ" sz="2000" dirty="0">
                <a:cs typeface="Arial" panose="020B0604020202020204" pitchFamily="34" charset="0"/>
              </a:rPr>
              <a:t> je menší.</a:t>
            </a:r>
          </a:p>
          <a:p>
            <a:pPr algn="just"/>
            <a:endParaRPr lang="en-US" sz="2000" dirty="0">
              <a:cs typeface="Arial" panose="020B0604020202020204" pitchFamily="34" charset="0"/>
            </a:endParaRPr>
          </a:p>
          <a:p>
            <a:pPr algn="just"/>
            <a:r>
              <a:rPr lang="cs-CZ" sz="2000" dirty="0">
                <a:cs typeface="Arial" panose="020B0604020202020204" pitchFamily="34" charset="0"/>
              </a:rPr>
              <a:t>Orbitaly se zaplňují v následujícím pořadí: 1s, 2s, 2p, 3s, 3p, 4s, 3d, 4p, 5s, 4d, 5p, 6s, 4f, 5d, 6p, 7s, 5f, 6d, 7p</a:t>
            </a:r>
          </a:p>
        </p:txBody>
      </p:sp>
    </p:spTree>
    <p:extLst>
      <p:ext uri="{BB962C8B-B14F-4D97-AF65-F5344CB8AC3E}">
        <p14:creationId xmlns:p14="http://schemas.microsoft.com/office/powerpoint/2010/main" val="23485916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918" y="3582527"/>
            <a:ext cx="3429000" cy="639762"/>
          </a:xfrm>
        </p:spPr>
        <p:txBody>
          <a:bodyPr>
            <a:normAutofit/>
          </a:bodyPr>
          <a:lstStyle/>
          <a:p>
            <a:r>
              <a:rPr lang="cs-CZ" sz="2400" b="1" dirty="0" err="1">
                <a:latin typeface="+mn-lt"/>
              </a:rPr>
              <a:t>Wisweser</a:t>
            </a:r>
            <a:r>
              <a:rPr lang="en-US" sz="2400" b="1" dirty="0" err="1">
                <a:latin typeface="+mn-lt"/>
              </a:rPr>
              <a:t>ov</a:t>
            </a:r>
            <a:r>
              <a:rPr lang="cs-CZ" sz="2400" b="1" dirty="0">
                <a:latin typeface="+mn-lt"/>
              </a:rPr>
              <a:t>a metoda</a:t>
            </a:r>
          </a:p>
        </p:txBody>
      </p:sp>
      <p:sp>
        <p:nvSpPr>
          <p:cNvPr id="4" name="Rectangle 2"/>
          <p:cNvSpPr>
            <a:spLocks noChangeArrowheads="1"/>
          </p:cNvSpPr>
          <p:nvPr/>
        </p:nvSpPr>
        <p:spPr bwMode="auto">
          <a:xfrm>
            <a:off x="228600" y="4288830"/>
            <a:ext cx="86868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  = určení energetické sekvence atom</a:t>
            </a:r>
            <a:r>
              <a:rPr kumimoji="0" lang="en-US" altLang="cs-CZ" sz="2000" b="0" i="0" u="none" strike="noStrike" cap="none" normalizeH="0" baseline="0" dirty="0" err="1">
                <a:ln>
                  <a:noFill/>
                </a:ln>
                <a:effectLst/>
                <a:latin typeface="+mn-lt"/>
              </a:rPr>
              <a:t>ov</a:t>
            </a:r>
            <a:r>
              <a:rPr kumimoji="0" lang="cs-CZ" altLang="cs-CZ" sz="2000" b="0" i="0" u="none" strike="noStrike" cap="none" normalizeH="0" baseline="0" dirty="0" err="1">
                <a:ln>
                  <a:noFill/>
                </a:ln>
                <a:effectLst/>
                <a:latin typeface="+mn-lt"/>
              </a:rPr>
              <a:t>ých</a:t>
            </a:r>
            <a:r>
              <a:rPr kumimoji="0" lang="cs-CZ" altLang="cs-CZ" sz="2000" b="0" i="0" u="none" strike="noStrike" cap="none" normalizeH="0" baseline="0" dirty="0">
                <a:ln>
                  <a:noFill/>
                </a:ln>
                <a:effectLst/>
                <a:latin typeface="+mn-lt"/>
              </a:rPr>
              <a:t> </a:t>
            </a:r>
            <a:r>
              <a:rPr lang="en-US" altLang="cs-CZ" sz="2000" dirty="0" err="1">
                <a:latin typeface="+mn-lt"/>
              </a:rPr>
              <a:t>podslupek</a:t>
            </a:r>
            <a:r>
              <a:rPr lang="cs-CZ" altLang="cs-CZ" sz="2000" dirty="0">
                <a:latin typeface="+mn-lt"/>
              </a:rPr>
              <a:t> </a:t>
            </a:r>
            <a:r>
              <a:rPr kumimoji="0" lang="cs-CZ" altLang="cs-CZ" sz="2000" b="0" i="0" u="none" strike="noStrike" cap="none" normalizeH="0" baseline="0" dirty="0">
                <a:ln>
                  <a:noFill/>
                </a:ln>
                <a:effectLst/>
                <a:latin typeface="+mn-lt"/>
              </a:rPr>
              <a:t>(</a:t>
            </a:r>
            <a:r>
              <a:rPr kumimoji="0" lang="cs-CZ" altLang="cs-CZ" sz="2000" b="0" i="1" u="none" strike="noStrike" cap="none" normalizeH="0" baseline="0" dirty="0">
                <a:ln>
                  <a:noFill/>
                </a:ln>
                <a:effectLst/>
                <a:latin typeface="+mn-lt"/>
              </a:rPr>
              <a:t>n</a:t>
            </a:r>
            <a:r>
              <a:rPr kumimoji="0" lang="cs-CZ" altLang="cs-CZ" sz="2000" b="0" i="0" u="none" strike="noStrike" cap="none" normalizeH="0" baseline="0" dirty="0">
                <a:ln>
                  <a:noFill/>
                </a:ln>
                <a:effectLst/>
                <a:latin typeface="+mn-lt"/>
              </a:rPr>
              <a:t>, ℓ ) podle rovnice</a:t>
            </a:r>
            <a:endParaRPr kumimoji="0" lang="en-US" altLang="cs-CZ" sz="2000" b="0" i="0" u="none" strike="noStrike" cap="none" normalizeH="0" baseline="0" dirty="0">
              <a:ln>
                <a:noFill/>
              </a:ln>
              <a:effectLst/>
              <a:latin typeface="+mn-lt"/>
            </a:endParaRPr>
          </a:p>
          <a:p>
            <a:endParaRPr lang="cs-CZ" sz="2000" dirty="0">
              <a:latin typeface="+mn-lt"/>
            </a:endParaRPr>
          </a:p>
          <a:p>
            <a:endParaRPr lang="cs-CZ" sz="2000" dirty="0">
              <a:latin typeface="+mn-lt"/>
            </a:endParaRPr>
          </a:p>
          <a:p>
            <a:endParaRPr lang="cs-CZ" sz="2000" dirty="0">
              <a:latin typeface="+mn-lt"/>
              <a:cs typeface="Arial" panose="020B0604020202020204" pitchFamily="34" charset="0"/>
            </a:endParaRPr>
          </a:p>
          <a:p>
            <a:r>
              <a:rPr lang="cs-CZ" sz="2000" dirty="0">
                <a:latin typeface="+mn-lt"/>
                <a:cs typeface="Arial" panose="020B0604020202020204" pitchFamily="34" charset="0"/>
              </a:rPr>
              <a:t>Orbitaly se zaplňují v následujícím pořadí:</a:t>
            </a:r>
          </a:p>
          <a:p>
            <a:r>
              <a:rPr lang="cs-CZ" sz="2000" dirty="0">
                <a:latin typeface="+mn-lt"/>
              </a:rPr>
              <a:t>        </a:t>
            </a:r>
            <a:r>
              <a:rPr lang="en-US" sz="2000" dirty="0">
                <a:latin typeface="+mn-lt"/>
              </a:rPr>
              <a:t>1s, 2s, 2p, 3s, 3p, 4s, 3d, 4p, 5s, 4d, 5p, 6s, 4f, 5d, 6p, 7s, 5f, 6d, 7p... </a:t>
            </a:r>
          </a:p>
        </p:txBody>
      </p:sp>
      <p:sp>
        <p:nvSpPr>
          <p:cNvPr id="5" name="AutoShape 3" descr="{\displaystyle (n,\ell )}"/>
          <p:cNvSpPr>
            <a:spLocks noChangeAspect="1" noChangeArrowheads="1"/>
          </p:cNvSpPr>
          <p:nvPr/>
        </p:nvSpPr>
        <p:spPr bwMode="auto">
          <a:xfrm>
            <a:off x="5857875"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isplaystyle (n,\ell )}"/>
          <p:cNvSpPr>
            <a:spLocks noChangeAspect="1" noChangeArrowheads="1"/>
          </p:cNvSpPr>
          <p:nvPr/>
        </p:nvSpPr>
        <p:spPr bwMode="auto">
          <a:xfrm>
            <a:off x="16225838"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346" y="4724400"/>
            <a:ext cx="2543175" cy="58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a:extLst>
              <a:ext uri="{FF2B5EF4-FFF2-40B4-BE49-F238E27FC236}">
                <a16:creationId xmlns:a16="http://schemas.microsoft.com/office/drawing/2014/main" id="{2162356A-B669-4D5D-B7A3-54C37FDFC3BE}"/>
              </a:ext>
            </a:extLst>
          </p:cNvPr>
          <p:cNvSpPr/>
          <p:nvPr/>
        </p:nvSpPr>
        <p:spPr>
          <a:xfrm>
            <a:off x="152400" y="6324600"/>
            <a:ext cx="5601726" cy="338554"/>
          </a:xfrm>
          <a:prstGeom prst="rect">
            <a:avLst/>
          </a:prstGeom>
        </p:spPr>
        <p:txBody>
          <a:bodyPr wrap="square">
            <a:spAutoFit/>
          </a:bodyPr>
          <a:lstStyle/>
          <a:p>
            <a:r>
              <a:rPr lang="en-US" sz="1600" dirty="0" err="1"/>
              <a:t>Wisweser</a:t>
            </a:r>
            <a:r>
              <a:rPr lang="cs-CZ" sz="1600" dirty="0"/>
              <a:t>, W. J.</a:t>
            </a:r>
            <a:r>
              <a:rPr lang="en-US" sz="1600" dirty="0"/>
              <a:t>: </a:t>
            </a:r>
            <a:r>
              <a:rPr lang="en-US" sz="1600" i="1" dirty="0"/>
              <a:t>Journal of Chemical Education </a:t>
            </a:r>
            <a:r>
              <a:rPr lang="en-US" sz="1600" dirty="0"/>
              <a:t>22, 1945, 314-321</a:t>
            </a:r>
          </a:p>
        </p:txBody>
      </p:sp>
      <p:pic>
        <p:nvPicPr>
          <p:cNvPr id="9" name="Picture 2">
            <a:extLst>
              <a:ext uri="{FF2B5EF4-FFF2-40B4-BE49-F238E27FC236}">
                <a16:creationId xmlns:a16="http://schemas.microsoft.com/office/drawing/2014/main" id="{A4AEA834-ACCE-48F3-8E4F-5ABC3A00B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75" y="276487"/>
            <a:ext cx="2701143" cy="26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415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descr="{\displaystyle W(n,\ell )}"/>
          <p:cNvSpPr>
            <a:spLocks noChangeAspect="1" noChangeArrowheads="1"/>
          </p:cNvSpPr>
          <p:nvPr/>
        </p:nvSpPr>
        <p:spPr bwMode="auto">
          <a:xfrm>
            <a:off x="5175250" y="1985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graphicFrame>
        <p:nvGraphicFramePr>
          <p:cNvPr id="6" name="Tabulka 5"/>
          <p:cNvGraphicFramePr>
            <a:graphicFrameLocks noGrp="1"/>
          </p:cNvGraphicFramePr>
          <p:nvPr>
            <p:extLst>
              <p:ext uri="{D42A27DB-BD31-4B8C-83A1-F6EECF244321}">
                <p14:modId xmlns:p14="http://schemas.microsoft.com/office/powerpoint/2010/main" val="2761867729"/>
              </p:ext>
            </p:extLst>
          </p:nvPr>
        </p:nvGraphicFramePr>
        <p:xfrm>
          <a:off x="1371600" y="152396"/>
          <a:ext cx="6476998" cy="6400810"/>
        </p:xfrm>
        <a:graphic>
          <a:graphicData uri="http://schemas.openxmlformats.org/drawingml/2006/table">
            <a:tbl>
              <a:tblPr>
                <a:tableStyleId>{616DA210-FB5B-4158-B5E0-FEB733F419BA}</a:tableStyleId>
              </a:tblPr>
              <a:tblGrid>
                <a:gridCol w="930826">
                  <a:extLst>
                    <a:ext uri="{9D8B030D-6E8A-4147-A177-3AD203B41FA5}">
                      <a16:colId xmlns:a16="http://schemas.microsoft.com/office/drawing/2014/main" val="2498811274"/>
                    </a:ext>
                  </a:extLst>
                </a:gridCol>
                <a:gridCol w="930826">
                  <a:extLst>
                    <a:ext uri="{9D8B030D-6E8A-4147-A177-3AD203B41FA5}">
                      <a16:colId xmlns:a16="http://schemas.microsoft.com/office/drawing/2014/main" val="20000"/>
                    </a:ext>
                  </a:extLst>
                </a:gridCol>
                <a:gridCol w="930826">
                  <a:extLst>
                    <a:ext uri="{9D8B030D-6E8A-4147-A177-3AD203B41FA5}">
                      <a16:colId xmlns:a16="http://schemas.microsoft.com/office/drawing/2014/main" val="20001"/>
                    </a:ext>
                  </a:extLst>
                </a:gridCol>
                <a:gridCol w="930826">
                  <a:extLst>
                    <a:ext uri="{9D8B030D-6E8A-4147-A177-3AD203B41FA5}">
                      <a16:colId xmlns:a16="http://schemas.microsoft.com/office/drawing/2014/main" val="20002"/>
                    </a:ext>
                  </a:extLst>
                </a:gridCol>
                <a:gridCol w="1357455">
                  <a:extLst>
                    <a:ext uri="{9D8B030D-6E8A-4147-A177-3AD203B41FA5}">
                      <a16:colId xmlns:a16="http://schemas.microsoft.com/office/drawing/2014/main" val="20003"/>
                    </a:ext>
                  </a:extLst>
                </a:gridCol>
                <a:gridCol w="1396239">
                  <a:extLst>
                    <a:ext uri="{9D8B030D-6E8A-4147-A177-3AD203B41FA5}">
                      <a16:colId xmlns:a16="http://schemas.microsoft.com/office/drawing/2014/main" val="20004"/>
                    </a:ext>
                  </a:extLst>
                </a:gridCol>
              </a:tblGrid>
              <a:tr h="327198">
                <a:tc>
                  <a:txBody>
                    <a:bodyPr/>
                    <a:lstStyle/>
                    <a:p>
                      <a:pPr algn="ctr" fontAlgn="b"/>
                      <a:r>
                        <a:rPr lang="cs-CZ" sz="2000" b="1" u="none" strike="noStrike" dirty="0">
                          <a:effectLst/>
                        </a:rPr>
                        <a:t>pořadí</a:t>
                      </a:r>
                      <a:endParaRPr lang="cs-CZ"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cs-CZ" sz="2000" b="1" u="none" strike="noStrike" dirty="0">
                          <a:effectLst/>
                        </a:rPr>
                        <a:t>orbital</a:t>
                      </a:r>
                      <a:endParaRPr lang="cs-CZ"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b="1" u="none" strike="noStrike" dirty="0">
                          <a:effectLst/>
                        </a:rPr>
                        <a:t>n</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b="1" u="none" strike="noStrike" dirty="0">
                          <a:effectLst/>
                        </a:rPr>
                        <a:t>ℓ</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b="1" u="none" strike="noStrike" dirty="0">
                          <a:effectLst/>
                        </a:rPr>
                        <a:t>n + ℓ </a:t>
                      </a:r>
                      <a:endParaRPr lang="cs-CZ"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b="1" u="none" strike="noStrike" dirty="0">
                          <a:effectLst/>
                        </a:rPr>
                        <a:t>W ( n , ℓ ) </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0"/>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a:t>
                      </a:r>
                    </a:p>
                  </a:txBody>
                  <a:tcPr marL="6350" marR="6350" marT="6350" marB="0" anchor="b"/>
                </a:tc>
                <a:tc>
                  <a:txBody>
                    <a:bodyPr/>
                    <a:lstStyle/>
                    <a:p>
                      <a:pPr algn="ctr" fontAlgn="b"/>
                      <a:r>
                        <a:rPr lang="cs-CZ" sz="2000" u="none" strike="noStrike">
                          <a:effectLst/>
                        </a:rPr>
                        <a:t>1s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1</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1"/>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2</a:t>
                      </a:r>
                    </a:p>
                  </a:txBody>
                  <a:tcPr marL="6350" marR="6350" marT="6350" marB="0" anchor="b"/>
                </a:tc>
                <a:tc>
                  <a:txBody>
                    <a:bodyPr/>
                    <a:lstStyle/>
                    <a:p>
                      <a:pPr algn="ctr" fontAlgn="b"/>
                      <a:r>
                        <a:rPr lang="cs-CZ" sz="2000" u="none" strike="noStrike">
                          <a:effectLst/>
                        </a:rPr>
                        <a:t> 2s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2</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2</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3</a:t>
                      </a:r>
                    </a:p>
                  </a:txBody>
                  <a:tcPr marL="6350" marR="6350" marT="6350" marB="0" anchor="b"/>
                </a:tc>
                <a:tc>
                  <a:txBody>
                    <a:bodyPr/>
                    <a:lstStyle/>
                    <a:p>
                      <a:pPr algn="ctr" fontAlgn="b"/>
                      <a:r>
                        <a:rPr lang="cs-CZ" sz="2000" u="none" strike="noStrike">
                          <a:effectLst/>
                        </a:rPr>
                        <a:t> 2p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3</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2.5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3"/>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4</a:t>
                      </a:r>
                    </a:p>
                  </a:txBody>
                  <a:tcPr marL="6350" marR="6350" marT="6350" marB="0" anchor="b"/>
                </a:tc>
                <a:tc>
                  <a:txBody>
                    <a:bodyPr/>
                    <a:lstStyle/>
                    <a:p>
                      <a:pPr algn="ctr" fontAlgn="b"/>
                      <a:r>
                        <a:rPr lang="cs-CZ" sz="2000" u="none" strike="noStrike">
                          <a:effectLst/>
                        </a:rPr>
                        <a:t> 3s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3</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4"/>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5</a:t>
                      </a:r>
                    </a:p>
                  </a:txBody>
                  <a:tcPr marL="6350" marR="6350" marT="6350" marB="0" anchor="b"/>
                </a:tc>
                <a:tc>
                  <a:txBody>
                    <a:bodyPr/>
                    <a:lstStyle/>
                    <a:p>
                      <a:pPr algn="ctr" fontAlgn="b"/>
                      <a:r>
                        <a:rPr lang="cs-CZ" sz="2000" u="none" strike="noStrike">
                          <a:effectLst/>
                        </a:rPr>
                        <a:t> 3p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4</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3.5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5"/>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6</a:t>
                      </a:r>
                    </a:p>
                  </a:txBody>
                  <a:tcPr marL="6350" marR="6350" marT="6350" marB="0" anchor="b"/>
                </a:tc>
                <a:tc>
                  <a:txBody>
                    <a:bodyPr/>
                    <a:lstStyle/>
                    <a:p>
                      <a:pPr algn="ctr" fontAlgn="b"/>
                      <a:r>
                        <a:rPr lang="cs-CZ" sz="2000" u="none" strike="noStrike">
                          <a:effectLst/>
                        </a:rPr>
                        <a:t> 4s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4</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6"/>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7</a:t>
                      </a:r>
                    </a:p>
                  </a:txBody>
                  <a:tcPr marL="6350" marR="6350" marT="6350" marB="0" anchor="b"/>
                </a:tc>
                <a:tc>
                  <a:txBody>
                    <a:bodyPr/>
                    <a:lstStyle/>
                    <a:p>
                      <a:pPr algn="ctr" fontAlgn="b"/>
                      <a:r>
                        <a:rPr lang="cs-CZ" sz="2000" u="none" strike="noStrike">
                          <a:effectLst/>
                        </a:rPr>
                        <a:t> 3d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5</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7"/>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8</a:t>
                      </a:r>
                    </a:p>
                  </a:txBody>
                  <a:tcPr marL="6350" marR="6350" marT="6350" marB="0" anchor="b"/>
                </a:tc>
                <a:tc>
                  <a:txBody>
                    <a:bodyPr/>
                    <a:lstStyle/>
                    <a:p>
                      <a:pPr algn="ctr" fontAlgn="b"/>
                      <a:r>
                        <a:rPr lang="cs-CZ" sz="2000" u="none" strike="noStrike">
                          <a:effectLst/>
                        </a:rPr>
                        <a:t> 4p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4</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5</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4.5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8"/>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9</a:t>
                      </a:r>
                    </a:p>
                  </a:txBody>
                  <a:tcPr marL="6350" marR="6350" marT="6350" marB="0" anchor="b"/>
                </a:tc>
                <a:tc>
                  <a:txBody>
                    <a:bodyPr/>
                    <a:lstStyle/>
                    <a:p>
                      <a:pPr algn="ctr" fontAlgn="b"/>
                      <a:r>
                        <a:rPr lang="cs-CZ" sz="2000" u="none" strike="noStrike">
                          <a:effectLst/>
                        </a:rPr>
                        <a:t> 5s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5</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9"/>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10</a:t>
                      </a:r>
                    </a:p>
                  </a:txBody>
                  <a:tcPr marL="6350" marR="6350" marT="6350" marB="0" anchor="b"/>
                </a:tc>
                <a:tc>
                  <a:txBody>
                    <a:bodyPr/>
                    <a:lstStyle/>
                    <a:p>
                      <a:pPr algn="ctr" fontAlgn="b"/>
                      <a:r>
                        <a:rPr lang="cs-CZ" sz="2000" u="none" strike="noStrike">
                          <a:effectLst/>
                        </a:rPr>
                        <a:t> 4d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4</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2</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6</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5.33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0"/>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11</a:t>
                      </a:r>
                    </a:p>
                  </a:txBody>
                  <a:tcPr marL="6350" marR="6350" marT="6350" marB="0" anchor="b"/>
                </a:tc>
                <a:tc>
                  <a:txBody>
                    <a:bodyPr/>
                    <a:lstStyle/>
                    <a:p>
                      <a:pPr algn="ctr" fontAlgn="b"/>
                      <a:r>
                        <a:rPr lang="cs-CZ" sz="2000" u="none" strike="noStrike">
                          <a:effectLst/>
                        </a:rPr>
                        <a:t> 5p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dirty="0">
                          <a:effectLst/>
                        </a:rPr>
                        <a:t>1</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6</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1"/>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12</a:t>
                      </a:r>
                    </a:p>
                  </a:txBody>
                  <a:tcPr marL="6350" marR="6350" marT="6350" marB="0" anchor="b"/>
                </a:tc>
                <a:tc>
                  <a:txBody>
                    <a:bodyPr/>
                    <a:lstStyle/>
                    <a:p>
                      <a:pPr algn="ctr" fontAlgn="b"/>
                      <a:r>
                        <a:rPr lang="cs-CZ" sz="2000" u="none" strike="noStrike">
                          <a:effectLst/>
                        </a:rPr>
                        <a:t> 6s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6</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0</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6</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2"/>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13</a:t>
                      </a:r>
                    </a:p>
                  </a:txBody>
                  <a:tcPr marL="6350" marR="6350" marT="6350" marB="0" anchor="b"/>
                </a:tc>
                <a:tc>
                  <a:txBody>
                    <a:bodyPr/>
                    <a:lstStyle/>
                    <a:p>
                      <a:pPr algn="ctr" fontAlgn="b"/>
                      <a:r>
                        <a:rPr lang="cs-CZ" sz="2000" u="none" strike="noStrike">
                          <a:effectLst/>
                        </a:rPr>
                        <a:t> 4f</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4</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6.25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3"/>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14</a:t>
                      </a:r>
                    </a:p>
                  </a:txBody>
                  <a:tcPr marL="6350" marR="6350" marT="6350" marB="0" anchor="b"/>
                </a:tc>
                <a:tc>
                  <a:txBody>
                    <a:bodyPr/>
                    <a:lstStyle/>
                    <a:p>
                      <a:pPr algn="ctr" fontAlgn="b"/>
                      <a:r>
                        <a:rPr lang="cs-CZ" sz="2000" u="none" strike="noStrike">
                          <a:effectLst/>
                        </a:rPr>
                        <a:t> 5d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2</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4"/>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15</a:t>
                      </a:r>
                    </a:p>
                  </a:txBody>
                  <a:tcPr marL="6350" marR="6350" marT="6350" marB="0" anchor="b"/>
                </a:tc>
                <a:tc>
                  <a:txBody>
                    <a:bodyPr/>
                    <a:lstStyle/>
                    <a:p>
                      <a:pPr algn="ctr" fontAlgn="b"/>
                      <a:r>
                        <a:rPr lang="cs-CZ" sz="2000" u="none" strike="noStrike">
                          <a:effectLst/>
                        </a:rPr>
                        <a:t> 6p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6</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1</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6.5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5"/>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16</a:t>
                      </a:r>
                    </a:p>
                  </a:txBody>
                  <a:tcPr marL="6350" marR="6350" marT="6350" marB="0" anchor="b"/>
                </a:tc>
                <a:tc>
                  <a:txBody>
                    <a:bodyPr/>
                    <a:lstStyle/>
                    <a:p>
                      <a:pPr algn="ctr" fontAlgn="b"/>
                      <a:r>
                        <a:rPr lang="cs-CZ" sz="2000" u="none" strike="noStrike">
                          <a:effectLst/>
                        </a:rPr>
                        <a:t> 7s</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7</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0</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dirty="0">
                          <a:effectLst/>
                        </a:rPr>
                        <a:t>7</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6"/>
                  </a:ext>
                </a:extLst>
              </a:tr>
              <a:tr h="316973">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17</a:t>
                      </a:r>
                    </a:p>
                  </a:txBody>
                  <a:tcPr marL="6350" marR="6350" marT="6350" marB="0" anchor="b"/>
                </a:tc>
                <a:tc>
                  <a:txBody>
                    <a:bodyPr/>
                    <a:lstStyle/>
                    <a:p>
                      <a:pPr algn="ctr" fontAlgn="b"/>
                      <a:r>
                        <a:rPr lang="cs-CZ" sz="2000" u="none" strike="noStrike">
                          <a:effectLst/>
                        </a:rPr>
                        <a:t> 5f</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5</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8</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7.25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7"/>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18</a:t>
                      </a:r>
                    </a:p>
                  </a:txBody>
                  <a:tcPr marL="6350" marR="6350" marT="6350" marB="0" anchor="b"/>
                </a:tc>
                <a:tc>
                  <a:txBody>
                    <a:bodyPr/>
                    <a:lstStyle/>
                    <a:p>
                      <a:pPr algn="ctr" fontAlgn="b"/>
                      <a:r>
                        <a:rPr lang="cs-CZ" sz="2000" u="none" strike="noStrike">
                          <a:effectLst/>
                        </a:rPr>
                        <a:t> 6d</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6</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2</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8</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7.33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8"/>
                  </a:ext>
                </a:extLst>
              </a:tr>
              <a:tr h="327198">
                <a:tc>
                  <a:txBody>
                    <a:bodyPr/>
                    <a:lstStyle/>
                    <a:p>
                      <a:pPr algn="ctr" fontAlgn="b"/>
                      <a:r>
                        <a:rPr lang="cs-CZ" sz="2000" b="0" i="0" u="none" strike="noStrike" dirty="0">
                          <a:solidFill>
                            <a:srgbClr val="000000"/>
                          </a:solidFill>
                          <a:effectLst/>
                          <a:latin typeface="Arial" panose="020B0604020202020204" pitchFamily="34" charset="0"/>
                          <a:cs typeface="Arial" panose="020B0604020202020204" pitchFamily="34" charset="0"/>
                        </a:rPr>
                        <a:t>19</a:t>
                      </a:r>
                    </a:p>
                  </a:txBody>
                  <a:tcPr marL="6350" marR="6350" marT="6350" marB="0" anchor="b"/>
                </a:tc>
                <a:tc>
                  <a:txBody>
                    <a:bodyPr/>
                    <a:lstStyle/>
                    <a:p>
                      <a:pPr algn="ctr" fontAlgn="b"/>
                      <a:r>
                        <a:rPr lang="cs-CZ" sz="2000" u="none" strike="noStrike">
                          <a:effectLst/>
                        </a:rPr>
                        <a:t> 7p</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a:effectLst/>
                        </a:rPr>
                        <a:t>7</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cs-CZ" sz="2000" u="none" strike="noStrike">
                          <a:effectLst/>
                        </a:rPr>
                        <a:t>1</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cs-CZ" sz="2000" u="none" strike="noStrike">
                          <a:effectLst/>
                        </a:rPr>
                        <a:t>8</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ctr"/>
                      <a:r>
                        <a:rPr lang="cs-CZ" sz="2000" u="none" strike="noStrike" dirty="0">
                          <a:effectLst/>
                        </a:rPr>
                        <a:t>7.5</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5532783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81000" y="152400"/>
            <a:ext cx="8229600" cy="625475"/>
          </a:xfrm>
        </p:spPr>
        <p:txBody>
          <a:bodyPr>
            <a:normAutofit/>
          </a:bodyPr>
          <a:lstStyle/>
          <a:p>
            <a:pPr eaLnBrk="1" hangingPunct="1"/>
            <a:r>
              <a:rPr lang="cs-CZ" altLang="en-US" sz="2800" b="1" dirty="0">
                <a:latin typeface="+mn-lt"/>
                <a:cs typeface="Arial" panose="020B0604020202020204" pitchFamily="34" charset="0"/>
              </a:rPr>
              <a:t>Energie atomových  orbitalů</a:t>
            </a:r>
          </a:p>
        </p:txBody>
      </p:sp>
      <p:sp>
        <p:nvSpPr>
          <p:cNvPr id="20484" name="Rectangle 3"/>
          <p:cNvSpPr>
            <a:spLocks noGrp="1" noChangeArrowheads="1"/>
          </p:cNvSpPr>
          <p:nvPr>
            <p:ph type="body" sz="half" idx="1"/>
          </p:nvPr>
        </p:nvSpPr>
        <p:spPr>
          <a:xfrm>
            <a:off x="360556" y="1062269"/>
            <a:ext cx="7931150" cy="1758950"/>
          </a:xfrm>
        </p:spPr>
        <p:txBody>
          <a:bodyPr>
            <a:noAutofit/>
          </a:bodyPr>
          <a:lstStyle/>
          <a:p>
            <a:pPr eaLnBrk="1" hangingPunct="1">
              <a:buFont typeface="Wingdings" pitchFamily="2" charset="2"/>
              <a:buNone/>
            </a:pPr>
            <a:r>
              <a:rPr lang="cs-CZ" altLang="en-US" sz="2000" dirty="0">
                <a:cs typeface="Arial" panose="020B0604020202020204" pitchFamily="34" charset="0"/>
              </a:rPr>
              <a:t>- potenciálová  jáma</a:t>
            </a:r>
          </a:p>
          <a:p>
            <a:pPr eaLnBrk="1" hangingPunct="1">
              <a:buFont typeface="Wingdings" pitchFamily="2" charset="2"/>
              <a:buNone/>
            </a:pPr>
            <a:r>
              <a:rPr lang="cs-CZ" altLang="en-US" sz="2000" dirty="0">
                <a:cs typeface="Arial" panose="020B0604020202020204" pitchFamily="34" charset="0"/>
              </a:rPr>
              <a:t>	E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0    kontinuum</a:t>
            </a:r>
          </a:p>
          <a:p>
            <a:pPr eaLnBrk="1" hangingPunct="1">
              <a:buFont typeface="Wingdings" pitchFamily="2" charset="2"/>
              <a:buNone/>
            </a:pPr>
            <a:r>
              <a:rPr lang="cs-CZ" altLang="en-US" sz="2000" dirty="0">
                <a:cs typeface="Arial" panose="020B0604020202020204" pitchFamily="34" charset="0"/>
              </a:rPr>
              <a:t>	E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0    vlastní hod. E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kvantovány el. zachycen v potenciálové jámě (pro  přechod na E = 0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nutno dodat energii)</a:t>
            </a:r>
          </a:p>
          <a:p>
            <a:pPr eaLnBrk="1" hangingPunct="1">
              <a:buFont typeface="Wingdings" pitchFamily="2" charset="2"/>
              <a:buNone/>
            </a:pPr>
            <a:r>
              <a:rPr lang="cs-CZ" altLang="en-US" sz="2000" dirty="0">
                <a:cs typeface="Arial" panose="020B0604020202020204" pitchFamily="34" charset="0"/>
              </a:rPr>
              <a:t>	- každá hladina představuje </a:t>
            </a:r>
            <a:r>
              <a:rPr lang="cs-CZ" altLang="en-US" sz="2000" i="1" dirty="0">
                <a:cs typeface="Arial" panose="020B0604020202020204" pitchFamily="34" charset="0"/>
              </a:rPr>
              <a:t>n</a:t>
            </a:r>
            <a:r>
              <a:rPr lang="cs-CZ" altLang="en-US" sz="2000" dirty="0">
                <a:cs typeface="Arial" panose="020B0604020202020204" pitchFamily="34" charset="0"/>
              </a:rPr>
              <a:t> - kvant. sféru</a:t>
            </a:r>
          </a:p>
        </p:txBody>
      </p:sp>
      <p:pic>
        <p:nvPicPr>
          <p:cNvPr id="147463" name="Picture 7" descr="Bl-17_K2-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 y="3124200"/>
            <a:ext cx="5562600" cy="35066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2A42612C-ECD6-48E1-A9E5-1070A0B2AB9E}"/>
              </a:ext>
            </a:extLst>
          </p:cNvPr>
          <p:cNvPicPr>
            <a:picLocks noChangeAspect="1"/>
          </p:cNvPicPr>
          <p:nvPr/>
        </p:nvPicPr>
        <p:blipFill>
          <a:blip r:embed="rId3"/>
          <a:stretch>
            <a:fillRect/>
          </a:stretch>
        </p:blipFill>
        <p:spPr>
          <a:xfrm>
            <a:off x="5867400" y="2286000"/>
            <a:ext cx="3209926" cy="4446891"/>
          </a:xfrm>
          <a:prstGeom prst="rect">
            <a:avLst/>
          </a:prstGeom>
        </p:spPr>
      </p:pic>
    </p:spTree>
    <p:extLst>
      <p:ext uri="{BB962C8B-B14F-4D97-AF65-F5344CB8AC3E}">
        <p14:creationId xmlns:p14="http://schemas.microsoft.com/office/powerpoint/2010/main" val="3115959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Výsledek obrázku pro energy of atomic orbitals atomic number">
            <a:extLst>
              <a:ext uri="{FF2B5EF4-FFF2-40B4-BE49-F238E27FC236}">
                <a16:creationId xmlns:a16="http://schemas.microsoft.com/office/drawing/2014/main" id="{C61AC6CC-0279-4CDC-9EF3-4137693A7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97184"/>
            <a:ext cx="3452229" cy="57487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ýsledek obrázku pro energy of atomic orbitals atomic number">
            <a:extLst>
              <a:ext uri="{FF2B5EF4-FFF2-40B4-BE49-F238E27FC236}">
                <a16:creationId xmlns:a16="http://schemas.microsoft.com/office/drawing/2014/main" id="{4BABBD8D-39FB-4FF5-9992-0C40F01E9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18741"/>
            <a:ext cx="3733800" cy="445323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DA9CB6-CB25-4DF0-B046-99B7F0FF00A5}"/>
              </a:ext>
            </a:extLst>
          </p:cNvPr>
          <p:cNvSpPr txBox="1"/>
          <p:nvPr/>
        </p:nvSpPr>
        <p:spPr>
          <a:xfrm>
            <a:off x="190500" y="273830"/>
            <a:ext cx="3704219" cy="461665"/>
          </a:xfrm>
          <a:prstGeom prst="rect">
            <a:avLst/>
          </a:prstGeom>
          <a:noFill/>
        </p:spPr>
        <p:txBody>
          <a:bodyPr wrap="none" rtlCol="0">
            <a:spAutoFit/>
          </a:bodyPr>
          <a:lstStyle/>
          <a:p>
            <a:r>
              <a:rPr lang="cs-CZ" sz="2400" b="1" dirty="0"/>
              <a:t>Energie atomových orbitalů</a:t>
            </a:r>
            <a:endParaRPr lang="en-US" sz="2400" b="1" dirty="0"/>
          </a:p>
        </p:txBody>
      </p:sp>
      <p:sp>
        <p:nvSpPr>
          <p:cNvPr id="3" name="TextovéPole 2">
            <a:extLst>
              <a:ext uri="{FF2B5EF4-FFF2-40B4-BE49-F238E27FC236}">
                <a16:creationId xmlns:a16="http://schemas.microsoft.com/office/drawing/2014/main" id="{5626C994-22EA-40DD-95B4-16C1ADC43BAF}"/>
              </a:ext>
            </a:extLst>
          </p:cNvPr>
          <p:cNvSpPr txBox="1"/>
          <p:nvPr/>
        </p:nvSpPr>
        <p:spPr>
          <a:xfrm>
            <a:off x="190500" y="812418"/>
            <a:ext cx="5826511" cy="1323439"/>
          </a:xfrm>
          <a:prstGeom prst="rect">
            <a:avLst/>
          </a:prstGeom>
          <a:noFill/>
        </p:spPr>
        <p:txBody>
          <a:bodyPr wrap="square" rtlCol="0">
            <a:spAutoFit/>
          </a:bodyPr>
          <a:lstStyle/>
          <a:p>
            <a:pPr algn="just"/>
            <a:r>
              <a:rPr lang="en-US" sz="2000" dirty="0"/>
              <a:t>Orbital 4s </a:t>
            </a:r>
            <a:r>
              <a:rPr lang="cs-CZ" sz="2000" dirty="0"/>
              <a:t>má nižší energii než 3d jen u prvků se Z ≤ 20 (</a:t>
            </a:r>
            <a:r>
              <a:rPr lang="cs-CZ" sz="2000" baseline="-25000" dirty="0"/>
              <a:t>1</a:t>
            </a:r>
            <a:r>
              <a:rPr lang="cs-CZ" sz="2000" dirty="0"/>
              <a:t>H až </a:t>
            </a:r>
            <a:r>
              <a:rPr lang="cs-CZ" sz="2000" baseline="-25000" dirty="0"/>
              <a:t>20</a:t>
            </a:r>
            <a:r>
              <a:rPr lang="cs-CZ" sz="2000" dirty="0"/>
              <a:t>Ca). </a:t>
            </a:r>
            <a:r>
              <a:rPr lang="cs-CZ" sz="2000" u="sng" dirty="0"/>
              <a:t>Po obsazení 4s orbitalu se sníží energie 3d orbitalu</a:t>
            </a:r>
            <a:r>
              <a:rPr lang="cs-CZ" sz="2000" dirty="0"/>
              <a:t>. </a:t>
            </a:r>
            <a:r>
              <a:rPr lang="cs-CZ" sz="2000" u="sng" dirty="0"/>
              <a:t>U prvků s Z &gt; 20 se při ionizaci ztrácejí dříve elektrony z 4s než z 3d orbitalu</a:t>
            </a:r>
            <a:r>
              <a:rPr lang="cs-CZ" sz="2000" dirty="0"/>
              <a:t>.</a:t>
            </a:r>
            <a:endParaRPr lang="en-US" sz="2000" dirty="0"/>
          </a:p>
        </p:txBody>
      </p:sp>
    </p:spTree>
    <p:extLst>
      <p:ext uri="{BB962C8B-B14F-4D97-AF65-F5344CB8AC3E}">
        <p14:creationId xmlns:p14="http://schemas.microsoft.com/office/powerpoint/2010/main" val="10423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0B7458C-C5A6-4437-AA64-DB4DF7E08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90600"/>
            <a:ext cx="7324825" cy="5672759"/>
          </a:xfrm>
          <a:prstGeom prst="rect">
            <a:avLst/>
          </a:prstGeom>
        </p:spPr>
      </p:pic>
      <p:sp>
        <p:nvSpPr>
          <p:cNvPr id="2" name="TextovéPole 1">
            <a:extLst>
              <a:ext uri="{FF2B5EF4-FFF2-40B4-BE49-F238E27FC236}">
                <a16:creationId xmlns:a16="http://schemas.microsoft.com/office/drawing/2014/main" id="{9CA6ED5E-30C6-4677-856A-5145B548BF33}"/>
              </a:ext>
            </a:extLst>
          </p:cNvPr>
          <p:cNvSpPr txBox="1"/>
          <p:nvPr/>
        </p:nvSpPr>
        <p:spPr>
          <a:xfrm>
            <a:off x="2362200" y="381000"/>
            <a:ext cx="4540795" cy="400110"/>
          </a:xfrm>
          <a:prstGeom prst="rect">
            <a:avLst/>
          </a:prstGeom>
          <a:noFill/>
        </p:spPr>
        <p:txBody>
          <a:bodyPr wrap="none" rtlCol="0">
            <a:spAutoFit/>
          </a:bodyPr>
          <a:lstStyle/>
          <a:p>
            <a:r>
              <a:rPr lang="en-US" sz="2000" b="1" dirty="0" err="1"/>
              <a:t>Periodick</a:t>
            </a:r>
            <a:r>
              <a:rPr lang="cs-CZ" sz="2000" b="1" dirty="0"/>
              <a:t>á</a:t>
            </a:r>
            <a:r>
              <a:rPr lang="en-US" sz="2000" b="1" dirty="0"/>
              <a:t> </a:t>
            </a:r>
            <a:r>
              <a:rPr lang="en-US" sz="2000" b="1" dirty="0" err="1"/>
              <a:t>soustava</a:t>
            </a:r>
            <a:r>
              <a:rPr lang="en-US" sz="2000" b="1" dirty="0"/>
              <a:t> </a:t>
            </a:r>
            <a:r>
              <a:rPr lang="en-US" sz="2000" b="1" dirty="0" err="1"/>
              <a:t>prvk</a:t>
            </a:r>
            <a:r>
              <a:rPr lang="cs-CZ" sz="2000" b="1" dirty="0"/>
              <a:t>ů (krátká forma)</a:t>
            </a:r>
            <a:endParaRPr lang="en-US" sz="2000" b="1" dirty="0"/>
          </a:p>
        </p:txBody>
      </p:sp>
    </p:spTree>
    <p:extLst>
      <p:ext uri="{BB962C8B-B14F-4D97-AF65-F5344CB8AC3E}">
        <p14:creationId xmlns:p14="http://schemas.microsoft.com/office/powerpoint/2010/main" val="3119726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212723"/>
            <a:ext cx="8229600" cy="563562"/>
          </a:xfrm>
        </p:spPr>
        <p:txBody>
          <a:bodyPr>
            <a:normAutofit/>
          </a:bodyPr>
          <a:lstStyle/>
          <a:p>
            <a:pPr eaLnBrk="1" hangingPunct="1"/>
            <a:r>
              <a:rPr lang="cs-CZ" altLang="en-US" sz="2400" b="1" dirty="0" err="1">
                <a:latin typeface="+mn-lt"/>
              </a:rPr>
              <a:t>Hundovo</a:t>
            </a:r>
            <a:r>
              <a:rPr lang="cs-CZ" altLang="en-US" sz="2400" b="1" dirty="0">
                <a:latin typeface="+mn-lt"/>
              </a:rPr>
              <a:t> pravidlo</a:t>
            </a:r>
          </a:p>
        </p:txBody>
      </p:sp>
      <p:sp>
        <p:nvSpPr>
          <p:cNvPr id="13316" name="Rectangle 3"/>
          <p:cNvSpPr>
            <a:spLocks noGrp="1" noChangeArrowheads="1"/>
          </p:cNvSpPr>
          <p:nvPr>
            <p:ph type="body" idx="1"/>
          </p:nvPr>
        </p:nvSpPr>
        <p:spPr>
          <a:xfrm>
            <a:off x="152400" y="914398"/>
            <a:ext cx="8839200" cy="1447801"/>
          </a:xfrm>
        </p:spPr>
        <p:txBody>
          <a:bodyPr>
            <a:noAutofit/>
          </a:bodyPr>
          <a:lstStyle/>
          <a:p>
            <a:pPr marL="0" indent="0" algn="just">
              <a:lnSpc>
                <a:spcPct val="110000"/>
              </a:lnSpc>
              <a:buNone/>
            </a:pPr>
            <a:r>
              <a:rPr lang="cs-CZ" altLang="en-US" sz="2000" dirty="0">
                <a:cs typeface="Arial" panose="020B0604020202020204" pitchFamily="34" charset="0"/>
              </a:rPr>
              <a:t>V degenerovaných orbitalech vznikají elektronové páry až poté, co byl zaplněn každý orbital jedním elektronem. Všechny nespárované elektrony přitom mají stejný spin. V takovém případě má systém nejnižší energii, a proto je nejstabilnější (= snaha o maximální počet nevykompenzovaných spinů).	 	 	</a:t>
            </a:r>
            <a:endParaRPr lang="cs-CZ" altLang="en-US" sz="2000" b="1" dirty="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495802"/>
            <a:ext cx="3193339" cy="203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4" name="Picture 2" descr="Image: Example of Hund's rule">
            <a:extLst>
              <a:ext uri="{FF2B5EF4-FFF2-40B4-BE49-F238E27FC236}">
                <a16:creationId xmlns:a16="http://schemas.microsoft.com/office/drawing/2014/main" id="{312DABB7-76F6-4873-AFE8-15FC40535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90800"/>
            <a:ext cx="5490919" cy="1447801"/>
          </a:xfrm>
          <a:prstGeom prst="rect">
            <a:avLst/>
          </a:prstGeom>
          <a:noFill/>
          <a:extLst>
            <a:ext uri="{909E8E84-426E-40DD-AFC4-6F175D3DCCD1}">
              <a14:hiddenFill xmlns:a14="http://schemas.microsoft.com/office/drawing/2010/main">
                <a:solidFill>
                  <a:srgbClr val="FFFFFF"/>
                </a:solidFill>
              </a14:hiddenFill>
            </a:ext>
          </a:extLst>
        </p:spPr>
      </p:pic>
      <p:pic>
        <p:nvPicPr>
          <p:cNvPr id="218116" name="Picture 4" descr="Hund's Rules for Atomic Energy Levels">
            <a:extLst>
              <a:ext uri="{FF2B5EF4-FFF2-40B4-BE49-F238E27FC236}">
                <a16:creationId xmlns:a16="http://schemas.microsoft.com/office/drawing/2014/main" id="{732243BA-F830-4532-8DF6-769BB0F94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495802"/>
            <a:ext cx="487680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494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BC224E1-D5E2-4CC8-837C-55F41C15056B}"/>
              </a:ext>
            </a:extLst>
          </p:cNvPr>
          <p:cNvSpPr txBox="1"/>
          <p:nvPr/>
        </p:nvSpPr>
        <p:spPr>
          <a:xfrm>
            <a:off x="457200" y="304800"/>
            <a:ext cx="1905000" cy="523220"/>
          </a:xfrm>
          <a:prstGeom prst="rect">
            <a:avLst/>
          </a:prstGeom>
          <a:noFill/>
        </p:spPr>
        <p:txBody>
          <a:bodyPr wrap="square" rtlCol="0">
            <a:spAutoFit/>
          </a:bodyPr>
          <a:lstStyle/>
          <a:p>
            <a:r>
              <a:rPr lang="cs-CZ" sz="2800" b="1" dirty="0"/>
              <a:t>Multiplicita</a:t>
            </a:r>
          </a:p>
        </p:txBody>
      </p:sp>
      <p:sp>
        <p:nvSpPr>
          <p:cNvPr id="5" name="Obdélník 4">
            <a:extLst>
              <a:ext uri="{FF2B5EF4-FFF2-40B4-BE49-F238E27FC236}">
                <a16:creationId xmlns:a16="http://schemas.microsoft.com/office/drawing/2014/main" id="{5940FBF2-2E6E-4F28-9759-859E908A9DF6}"/>
              </a:ext>
            </a:extLst>
          </p:cNvPr>
          <p:cNvSpPr/>
          <p:nvPr/>
        </p:nvSpPr>
        <p:spPr>
          <a:xfrm>
            <a:off x="457200" y="1828800"/>
            <a:ext cx="8534400" cy="954107"/>
          </a:xfrm>
          <a:prstGeom prst="rect">
            <a:avLst/>
          </a:prstGeom>
        </p:spPr>
        <p:txBody>
          <a:bodyPr wrap="square">
            <a:spAutoFit/>
          </a:bodyPr>
          <a:lstStyle/>
          <a:p>
            <a:r>
              <a:rPr lang="cs-CZ" altLang="en-US" dirty="0">
                <a:latin typeface="Times New Roman" pitchFamily="18" charset="0"/>
              </a:rPr>
              <a:t>		</a:t>
            </a:r>
            <a:r>
              <a:rPr lang="cs-CZ" altLang="en-US" sz="2000" b="1" dirty="0">
                <a:latin typeface="Times New Roman" pitchFamily="18" charset="0"/>
              </a:rPr>
              <a:t>M = </a:t>
            </a:r>
            <a:r>
              <a:rPr lang="cs-CZ" altLang="en-US" sz="2000" b="1" dirty="0" err="1">
                <a:latin typeface="Times New Roman" pitchFamily="18" charset="0"/>
              </a:rPr>
              <a:t>n</a:t>
            </a:r>
            <a:r>
              <a:rPr lang="cs-CZ" altLang="en-US" sz="2000" b="1" baseline="-25000" dirty="0" err="1">
                <a:latin typeface="Times New Roman" pitchFamily="18" charset="0"/>
              </a:rPr>
              <a:t>ue</a:t>
            </a:r>
            <a:r>
              <a:rPr lang="cs-CZ" altLang="en-US" sz="2000" b="1" dirty="0">
                <a:latin typeface="Times New Roman" pitchFamily="18" charset="0"/>
              </a:rPr>
              <a:t> + 1                    </a:t>
            </a:r>
          </a:p>
          <a:p>
            <a:endParaRPr lang="cs-CZ" altLang="en-US" dirty="0">
              <a:latin typeface="Times New Roman" pitchFamily="18" charset="0"/>
            </a:endParaRPr>
          </a:p>
          <a:p>
            <a:r>
              <a:rPr lang="cs-CZ" altLang="en-US" dirty="0" err="1">
                <a:latin typeface="Times New Roman" pitchFamily="18" charset="0"/>
              </a:rPr>
              <a:t>n</a:t>
            </a:r>
            <a:r>
              <a:rPr lang="cs-CZ" altLang="en-US" baseline="-25000" dirty="0" err="1">
                <a:latin typeface="Times New Roman" pitchFamily="18" charset="0"/>
              </a:rPr>
              <a:t>ue</a:t>
            </a:r>
            <a:r>
              <a:rPr lang="cs-CZ" altLang="en-US" dirty="0">
                <a:latin typeface="Times New Roman" pitchFamily="18" charset="0"/>
              </a:rPr>
              <a:t> = </a:t>
            </a:r>
            <a:r>
              <a:rPr lang="cs-CZ" altLang="en-US">
                <a:latin typeface="Times New Roman" pitchFamily="18" charset="0"/>
              </a:rPr>
              <a:t>počet nepárových </a:t>
            </a:r>
            <a:r>
              <a:rPr lang="cs-CZ" altLang="en-US" dirty="0">
                <a:latin typeface="Times New Roman" pitchFamily="18" charset="0"/>
              </a:rPr>
              <a:t>elektronů</a:t>
            </a:r>
            <a:endParaRPr lang="en-US" dirty="0"/>
          </a:p>
        </p:txBody>
      </p:sp>
      <p:sp>
        <p:nvSpPr>
          <p:cNvPr id="6" name="Obdélník 5">
            <a:extLst>
              <a:ext uri="{FF2B5EF4-FFF2-40B4-BE49-F238E27FC236}">
                <a16:creationId xmlns:a16="http://schemas.microsoft.com/office/drawing/2014/main" id="{687E89A5-1F67-4263-95DF-C9D506CBB0EF}"/>
              </a:ext>
            </a:extLst>
          </p:cNvPr>
          <p:cNvSpPr/>
          <p:nvPr/>
        </p:nvSpPr>
        <p:spPr>
          <a:xfrm>
            <a:off x="457200" y="1295400"/>
            <a:ext cx="8458200" cy="342081"/>
          </a:xfrm>
          <a:prstGeom prst="rect">
            <a:avLst/>
          </a:prstGeom>
        </p:spPr>
        <p:txBody>
          <a:bodyPr wrap="square">
            <a:spAutoFit/>
          </a:bodyPr>
          <a:lstStyle/>
          <a:p>
            <a:pPr>
              <a:lnSpc>
                <a:spcPct val="80000"/>
              </a:lnSpc>
            </a:pPr>
            <a:r>
              <a:rPr lang="cs-CZ" altLang="en-US" sz="2000" b="1" dirty="0"/>
              <a:t>		</a:t>
            </a:r>
            <a:r>
              <a:rPr lang="cs-CZ" altLang="en-US" sz="2000" b="1" dirty="0">
                <a:latin typeface="Times New Roman" panose="02020603050405020304" pitchFamily="18" charset="0"/>
                <a:cs typeface="Times New Roman" panose="02020603050405020304" pitchFamily="18" charset="0"/>
              </a:rPr>
              <a:t>M = (2 </a:t>
            </a:r>
            <a:r>
              <a:rPr lang="cs-CZ" altLang="en-US" sz="2000" b="1" dirty="0">
                <a:latin typeface="Times New Roman" panose="02020603050405020304" pitchFamily="18" charset="0"/>
                <a:cs typeface="Times New Roman" panose="02020603050405020304" pitchFamily="18" charset="0"/>
                <a:sym typeface="Symbol" pitchFamily="18" charset="2"/>
              </a:rPr>
              <a:t></a:t>
            </a:r>
            <a:r>
              <a:rPr lang="cs-CZ" altLang="en-US" sz="2000" b="1" dirty="0">
                <a:latin typeface="Times New Roman" panose="02020603050405020304" pitchFamily="18" charset="0"/>
                <a:cs typeface="Times New Roman" panose="02020603050405020304" pitchFamily="18" charset="0"/>
              </a:rPr>
              <a:t> </a:t>
            </a:r>
            <a:r>
              <a:rPr lang="cs-CZ" altLang="en-US" sz="2000" b="1" dirty="0" err="1">
                <a:latin typeface="Times New Roman" panose="02020603050405020304" pitchFamily="18" charset="0"/>
                <a:cs typeface="Times New Roman" panose="02020603050405020304" pitchFamily="18" charset="0"/>
              </a:rPr>
              <a:t>m</a:t>
            </a:r>
            <a:r>
              <a:rPr lang="cs-CZ" altLang="en-US" sz="2000" b="1" baseline="-25000" dirty="0" err="1">
                <a:latin typeface="Times New Roman" panose="02020603050405020304" pitchFamily="18" charset="0"/>
                <a:cs typeface="Times New Roman" panose="02020603050405020304" pitchFamily="18" charset="0"/>
              </a:rPr>
              <a:t>s</a:t>
            </a:r>
            <a:r>
              <a:rPr lang="cs-CZ" altLang="en-US" sz="2000" b="1" dirty="0">
                <a:latin typeface="Times New Roman" panose="02020603050405020304" pitchFamily="18" charset="0"/>
                <a:cs typeface="Times New Roman" panose="02020603050405020304" pitchFamily="18" charset="0"/>
              </a:rPr>
              <a:t>) + 1</a:t>
            </a:r>
          </a:p>
        </p:txBody>
      </p:sp>
      <p:sp>
        <p:nvSpPr>
          <p:cNvPr id="7" name="Obdélník 6">
            <a:extLst>
              <a:ext uri="{FF2B5EF4-FFF2-40B4-BE49-F238E27FC236}">
                <a16:creationId xmlns:a16="http://schemas.microsoft.com/office/drawing/2014/main" id="{5103A7FA-50EA-48F5-AA02-28B82B49C0C0}"/>
              </a:ext>
            </a:extLst>
          </p:cNvPr>
          <p:cNvSpPr/>
          <p:nvPr/>
        </p:nvSpPr>
        <p:spPr>
          <a:xfrm>
            <a:off x="152400" y="2971800"/>
            <a:ext cx="8839200" cy="707886"/>
          </a:xfrm>
          <a:prstGeom prst="rect">
            <a:avLst/>
          </a:prstGeom>
        </p:spPr>
        <p:txBody>
          <a:bodyPr wrap="square">
            <a:spAutoFit/>
          </a:bodyPr>
          <a:lstStyle/>
          <a:p>
            <a:pPr algn="just"/>
            <a:r>
              <a:rPr lang="en-US" sz="2000" b="1" dirty="0" err="1">
                <a:solidFill>
                  <a:srgbClr val="222222"/>
                </a:solidFill>
              </a:rPr>
              <a:t>Hundovo</a:t>
            </a:r>
            <a:r>
              <a:rPr lang="en-US" sz="2000" b="1" dirty="0">
                <a:solidFill>
                  <a:srgbClr val="222222"/>
                </a:solidFill>
              </a:rPr>
              <a:t> </a:t>
            </a:r>
            <a:r>
              <a:rPr lang="en-US" sz="2000" b="1" dirty="0" err="1">
                <a:solidFill>
                  <a:srgbClr val="222222"/>
                </a:solidFill>
              </a:rPr>
              <a:t>pravidlo</a:t>
            </a:r>
            <a:r>
              <a:rPr lang="en-US" sz="2000" dirty="0">
                <a:solidFill>
                  <a:srgbClr val="222222"/>
                </a:solidFill>
              </a:rPr>
              <a:t>: </a:t>
            </a:r>
            <a:r>
              <a:rPr lang="en-US" sz="2000" dirty="0" err="1">
                <a:solidFill>
                  <a:srgbClr val="222222"/>
                </a:solidFill>
              </a:rPr>
              <a:t>stavy</a:t>
            </a:r>
            <a:r>
              <a:rPr lang="en-US" sz="2000" dirty="0">
                <a:solidFill>
                  <a:srgbClr val="222222"/>
                </a:solidFill>
              </a:rPr>
              <a:t> s </a:t>
            </a:r>
            <a:r>
              <a:rPr lang="en-US" sz="2000" dirty="0" err="1">
                <a:solidFill>
                  <a:srgbClr val="222222"/>
                </a:solidFill>
              </a:rPr>
              <a:t>vyšší</a:t>
            </a:r>
            <a:r>
              <a:rPr lang="en-US" sz="2000" dirty="0">
                <a:solidFill>
                  <a:srgbClr val="222222"/>
                </a:solidFill>
              </a:rPr>
              <a:t> </a:t>
            </a:r>
            <a:r>
              <a:rPr lang="en-US" sz="2000" dirty="0" err="1">
                <a:solidFill>
                  <a:srgbClr val="222222"/>
                </a:solidFill>
              </a:rPr>
              <a:t>multiplicitou</a:t>
            </a:r>
            <a:r>
              <a:rPr lang="en-US" sz="2000" dirty="0">
                <a:solidFill>
                  <a:srgbClr val="222222"/>
                </a:solidFill>
              </a:rPr>
              <a:t> </a:t>
            </a:r>
            <a:r>
              <a:rPr lang="cs-CZ" sz="2000" dirty="0">
                <a:solidFill>
                  <a:srgbClr val="222222"/>
                </a:solidFill>
              </a:rPr>
              <a:t>mají</a:t>
            </a:r>
            <a:r>
              <a:rPr lang="en-US" sz="2000" dirty="0">
                <a:solidFill>
                  <a:srgbClr val="222222"/>
                </a:solidFill>
              </a:rPr>
              <a:t> </a:t>
            </a:r>
            <a:r>
              <a:rPr lang="en-US" sz="2000" dirty="0" err="1">
                <a:solidFill>
                  <a:srgbClr val="222222"/>
                </a:solidFill>
              </a:rPr>
              <a:t>nižší</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oproti</a:t>
            </a:r>
            <a:r>
              <a:rPr lang="en-US" sz="2000" dirty="0">
                <a:solidFill>
                  <a:srgbClr val="222222"/>
                </a:solidFill>
              </a:rPr>
              <a:t> </a:t>
            </a:r>
            <a:r>
              <a:rPr lang="en-US" sz="2000" dirty="0" err="1">
                <a:solidFill>
                  <a:srgbClr val="222222"/>
                </a:solidFill>
              </a:rPr>
              <a:t>stavům</a:t>
            </a:r>
            <a:r>
              <a:rPr lang="en-US" sz="2000" dirty="0">
                <a:solidFill>
                  <a:srgbClr val="222222"/>
                </a:solidFill>
              </a:rPr>
              <a:t> se </a:t>
            </a:r>
            <a:r>
              <a:rPr lang="en-US" sz="2000" dirty="0" err="1">
                <a:solidFill>
                  <a:srgbClr val="222222"/>
                </a:solidFill>
              </a:rPr>
              <a:t>stejnými</a:t>
            </a:r>
            <a:r>
              <a:rPr lang="en-US" sz="2000" dirty="0">
                <a:solidFill>
                  <a:srgbClr val="222222"/>
                </a:solidFill>
              </a:rPr>
              <a:t> </a:t>
            </a:r>
            <a:r>
              <a:rPr lang="en-US" sz="2000" dirty="0" err="1">
                <a:solidFill>
                  <a:srgbClr val="222222"/>
                </a:solidFill>
              </a:rPr>
              <a:t>ostatními</a:t>
            </a:r>
            <a:r>
              <a:rPr lang="en-US" sz="2000" dirty="0">
                <a:solidFill>
                  <a:srgbClr val="222222"/>
                </a:solidFill>
              </a:rPr>
              <a:t> </a:t>
            </a:r>
            <a:r>
              <a:rPr lang="en-US" sz="2000" dirty="0" err="1">
                <a:solidFill>
                  <a:srgbClr val="222222"/>
                </a:solidFill>
              </a:rPr>
              <a:t>charakteristikami</a:t>
            </a:r>
            <a:r>
              <a:rPr lang="en-US" sz="2000" dirty="0">
                <a:solidFill>
                  <a:srgbClr val="222222"/>
                </a:solidFill>
              </a:rPr>
              <a:t> a s </a:t>
            </a:r>
            <a:r>
              <a:rPr lang="en-US" sz="2000" dirty="0" err="1">
                <a:solidFill>
                  <a:srgbClr val="222222"/>
                </a:solidFill>
              </a:rPr>
              <a:t>multiplicitou</a:t>
            </a:r>
            <a:r>
              <a:rPr lang="en-US" sz="2000" dirty="0">
                <a:solidFill>
                  <a:srgbClr val="222222"/>
                </a:solidFill>
              </a:rPr>
              <a:t> </a:t>
            </a:r>
            <a:r>
              <a:rPr lang="en-US" sz="2000" dirty="0" err="1">
                <a:solidFill>
                  <a:srgbClr val="222222"/>
                </a:solidFill>
              </a:rPr>
              <a:t>nižší</a:t>
            </a:r>
            <a:r>
              <a:rPr lang="cs-CZ" sz="2000" dirty="0">
                <a:solidFill>
                  <a:srgbClr val="222222"/>
                </a:solidFill>
              </a:rPr>
              <a:t>.</a:t>
            </a:r>
            <a:endParaRPr lang="en-US" sz="2000" dirty="0"/>
          </a:p>
        </p:txBody>
      </p:sp>
      <p:sp>
        <p:nvSpPr>
          <p:cNvPr id="8" name="Obdélník 7">
            <a:extLst>
              <a:ext uri="{FF2B5EF4-FFF2-40B4-BE49-F238E27FC236}">
                <a16:creationId xmlns:a16="http://schemas.microsoft.com/office/drawing/2014/main" id="{58389F5F-3870-497C-9E2F-5BF1044D342A}"/>
              </a:ext>
            </a:extLst>
          </p:cNvPr>
          <p:cNvSpPr/>
          <p:nvPr/>
        </p:nvSpPr>
        <p:spPr>
          <a:xfrm>
            <a:off x="6400800" y="1295400"/>
            <a:ext cx="1905000" cy="984244"/>
          </a:xfrm>
          <a:prstGeom prst="rect">
            <a:avLst/>
          </a:prstGeom>
        </p:spPr>
        <p:txBody>
          <a:bodyPr wrap="square">
            <a:spAutoFit/>
          </a:bodyPr>
          <a:lstStyle/>
          <a:p>
            <a:pPr>
              <a:lnSpc>
                <a:spcPct val="80000"/>
              </a:lnSpc>
            </a:pPr>
            <a:r>
              <a:rPr lang="cs-CZ" altLang="en-US" dirty="0"/>
              <a:t>M = 1  	singlet</a:t>
            </a:r>
          </a:p>
          <a:p>
            <a:pPr>
              <a:lnSpc>
                <a:spcPct val="80000"/>
              </a:lnSpc>
            </a:pPr>
            <a:r>
              <a:rPr lang="cs-CZ" altLang="en-US" dirty="0"/>
              <a:t>M = 2  	dublet</a:t>
            </a:r>
          </a:p>
          <a:p>
            <a:pPr>
              <a:lnSpc>
                <a:spcPct val="80000"/>
              </a:lnSpc>
            </a:pPr>
            <a:r>
              <a:rPr lang="cs-CZ" altLang="en-US" dirty="0"/>
              <a:t>M = 3  	triplet</a:t>
            </a:r>
          </a:p>
          <a:p>
            <a:pPr>
              <a:lnSpc>
                <a:spcPct val="80000"/>
              </a:lnSpc>
            </a:pPr>
            <a:r>
              <a:rPr lang="cs-CZ" altLang="en-US" dirty="0"/>
              <a:t>M = 4  	kvartet</a:t>
            </a:r>
            <a:endParaRPr lang="en-US" dirty="0"/>
          </a:p>
        </p:txBody>
      </p:sp>
      <p:pic>
        <p:nvPicPr>
          <p:cNvPr id="10" name="Obrázek 9">
            <a:extLst>
              <a:ext uri="{FF2B5EF4-FFF2-40B4-BE49-F238E27FC236}">
                <a16:creationId xmlns:a16="http://schemas.microsoft.com/office/drawing/2014/main" id="{C317CABB-C9E4-44CC-8A68-140EB0087AF3}"/>
              </a:ext>
            </a:extLst>
          </p:cNvPr>
          <p:cNvPicPr>
            <a:picLocks noChangeAspect="1"/>
          </p:cNvPicPr>
          <p:nvPr/>
        </p:nvPicPr>
        <p:blipFill>
          <a:blip r:embed="rId2"/>
          <a:stretch>
            <a:fillRect/>
          </a:stretch>
        </p:blipFill>
        <p:spPr>
          <a:xfrm>
            <a:off x="5334000" y="4038600"/>
            <a:ext cx="3508342" cy="2209800"/>
          </a:xfrm>
          <a:prstGeom prst="rect">
            <a:avLst/>
          </a:prstGeom>
        </p:spPr>
      </p:pic>
      <p:pic>
        <p:nvPicPr>
          <p:cNvPr id="12" name="Obrázek 11" descr="Obsah obrázku klávesnice&#10;&#10;Popis byl vytvořen automaticky">
            <a:extLst>
              <a:ext uri="{FF2B5EF4-FFF2-40B4-BE49-F238E27FC236}">
                <a16:creationId xmlns:a16="http://schemas.microsoft.com/office/drawing/2014/main" id="{10D9E004-5AEB-444E-A59C-716E5ADAE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419600"/>
            <a:ext cx="2307981" cy="1600200"/>
          </a:xfrm>
          <a:prstGeom prst="rect">
            <a:avLst/>
          </a:prstGeom>
        </p:spPr>
      </p:pic>
      <p:pic>
        <p:nvPicPr>
          <p:cNvPr id="216066" name="Picture 2" descr="Zobrazit zdrojový obrázek">
            <a:extLst>
              <a:ext uri="{FF2B5EF4-FFF2-40B4-BE49-F238E27FC236}">
                <a16:creationId xmlns:a16="http://schemas.microsoft.com/office/drawing/2014/main" id="{3455CD2C-83F2-43A0-804B-628B2AA795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419600"/>
            <a:ext cx="1830398" cy="163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723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Ã½sledek obrÃ¡zku pro multiplic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796" y="4745412"/>
            <a:ext cx="4221004" cy="167363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056985" y="4735632"/>
            <a:ext cx="1600200" cy="461665"/>
          </a:xfrm>
          <a:prstGeom prst="rect">
            <a:avLst/>
          </a:prstGeom>
          <a:ln w="38100">
            <a:solidFill>
              <a:srgbClr val="FF0000"/>
            </a:solidFill>
          </a:ln>
        </p:spPr>
        <p:txBody>
          <a:bodyPr wrap="square">
            <a:spAutoFit/>
          </a:bodyPr>
          <a:lstStyle/>
          <a:p>
            <a:r>
              <a:rPr lang="cs-CZ" sz="2400" i="1" dirty="0"/>
              <a:t>M</a:t>
            </a:r>
            <a:r>
              <a:rPr lang="en-US" sz="2400" dirty="0"/>
              <a:t> = </a:t>
            </a:r>
            <a:r>
              <a:rPr lang="en-US" sz="2400" i="1" dirty="0"/>
              <a:t>n</a:t>
            </a:r>
            <a:r>
              <a:rPr lang="en-US" sz="2400" dirty="0"/>
              <a:t> + 1</a:t>
            </a:r>
          </a:p>
        </p:txBody>
      </p:sp>
      <p:sp>
        <p:nvSpPr>
          <p:cNvPr id="6" name="Nadpis 1"/>
          <p:cNvSpPr>
            <a:spLocks noGrp="1"/>
          </p:cNvSpPr>
          <p:nvPr>
            <p:ph type="title"/>
          </p:nvPr>
        </p:nvSpPr>
        <p:spPr>
          <a:xfrm>
            <a:off x="457200" y="274638"/>
            <a:ext cx="8229600" cy="562074"/>
          </a:xfrm>
        </p:spPr>
        <p:txBody>
          <a:bodyPr>
            <a:normAutofit fontScale="90000"/>
          </a:bodyPr>
          <a:lstStyle/>
          <a:p>
            <a:r>
              <a:rPr lang="cs-CZ" sz="3200" b="1" dirty="0"/>
              <a:t>Multiplicita</a:t>
            </a:r>
          </a:p>
        </p:txBody>
      </p:sp>
      <p:sp>
        <p:nvSpPr>
          <p:cNvPr id="7" name="Obdélník 6"/>
          <p:cNvSpPr/>
          <p:nvPr/>
        </p:nvSpPr>
        <p:spPr>
          <a:xfrm>
            <a:off x="355676" y="5638800"/>
            <a:ext cx="3165034" cy="369332"/>
          </a:xfrm>
          <a:prstGeom prst="rect">
            <a:avLst/>
          </a:prstGeom>
        </p:spPr>
        <p:txBody>
          <a:bodyPr wrap="none">
            <a:spAutoFit/>
          </a:bodyPr>
          <a:lstStyle/>
          <a:p>
            <a:r>
              <a:rPr lang="en-US" i="1" dirty="0"/>
              <a:t>n</a:t>
            </a:r>
            <a:r>
              <a:rPr lang="en-US" dirty="0"/>
              <a:t> = </a:t>
            </a:r>
            <a:r>
              <a:rPr lang="cs-CZ" dirty="0"/>
              <a:t>počet ne</a:t>
            </a:r>
            <a:r>
              <a:rPr lang="en-US" dirty="0"/>
              <a:t>p</a:t>
            </a:r>
            <a:r>
              <a:rPr lang="cs-CZ" dirty="0" err="1"/>
              <a:t>árových</a:t>
            </a:r>
            <a:r>
              <a:rPr lang="en-US" dirty="0"/>
              <a:t> </a:t>
            </a:r>
            <a:r>
              <a:rPr lang="en-US" dirty="0" err="1"/>
              <a:t>ele</a:t>
            </a:r>
            <a:r>
              <a:rPr lang="cs-CZ" dirty="0"/>
              <a:t>k</a:t>
            </a:r>
            <a:r>
              <a:rPr lang="en-US" dirty="0" err="1"/>
              <a:t>tron</a:t>
            </a:r>
            <a:r>
              <a:rPr lang="cs-CZ" dirty="0"/>
              <a:t>ů</a:t>
            </a:r>
          </a:p>
        </p:txBody>
      </p:sp>
      <p:pic>
        <p:nvPicPr>
          <p:cNvPr id="8" name="Picture 3">
            <a:extLst>
              <a:ext uri="{FF2B5EF4-FFF2-40B4-BE49-F238E27FC236}">
                <a16:creationId xmlns:a16="http://schemas.microsoft.com/office/drawing/2014/main" id="{1037ED8C-7C6A-4C3D-B666-ECB079C2EC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73" y="1447800"/>
            <a:ext cx="3511333" cy="220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a:extLst>
              <a:ext uri="{FF2B5EF4-FFF2-40B4-BE49-F238E27FC236}">
                <a16:creationId xmlns:a16="http://schemas.microsoft.com/office/drawing/2014/main" id="{564B06CD-D25D-498B-8E83-34C66F9D88FB}"/>
              </a:ext>
            </a:extLst>
          </p:cNvPr>
          <p:cNvSpPr/>
          <p:nvPr/>
        </p:nvSpPr>
        <p:spPr>
          <a:xfrm>
            <a:off x="1219200" y="3300699"/>
            <a:ext cx="1437986" cy="355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6">
            <a:extLst>
              <a:ext uri="{FF2B5EF4-FFF2-40B4-BE49-F238E27FC236}">
                <a16:creationId xmlns:a16="http://schemas.microsoft.com/office/drawing/2014/main" id="{8B98C0CE-B791-4E98-9909-3AF9710A8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995" y="1656133"/>
            <a:ext cx="5067507" cy="163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ovéPole 10">
            <a:extLst>
              <a:ext uri="{FF2B5EF4-FFF2-40B4-BE49-F238E27FC236}">
                <a16:creationId xmlns:a16="http://schemas.microsoft.com/office/drawing/2014/main" id="{C171CCA3-EA09-4D41-AF20-40DF8786CA61}"/>
              </a:ext>
            </a:extLst>
          </p:cNvPr>
          <p:cNvSpPr txBox="1"/>
          <p:nvPr/>
        </p:nvSpPr>
        <p:spPr>
          <a:xfrm>
            <a:off x="77120" y="6429473"/>
            <a:ext cx="5160131" cy="307777"/>
          </a:xfrm>
          <a:prstGeom prst="rect">
            <a:avLst/>
          </a:prstGeom>
          <a:noFill/>
        </p:spPr>
        <p:txBody>
          <a:bodyPr wrap="none" rtlCol="0">
            <a:spAutoFit/>
          </a:bodyPr>
          <a:lstStyle/>
          <a:p>
            <a:r>
              <a:rPr lang="en-US" sz="1400" dirty="0"/>
              <a:t>Das A. 2017. </a:t>
            </a:r>
            <a:r>
              <a:rPr lang="en-US" sz="1400" i="1" dirty="0"/>
              <a:t>World Journal of Chemical Education </a:t>
            </a:r>
            <a:r>
              <a:rPr lang="en-US" sz="1400" dirty="0"/>
              <a:t>5, 128-131 </a:t>
            </a:r>
            <a:endParaRPr lang="cs-CZ" sz="1400" dirty="0"/>
          </a:p>
        </p:txBody>
      </p:sp>
    </p:spTree>
    <p:extLst>
      <p:ext uri="{BB962C8B-B14F-4D97-AF65-F5344CB8AC3E}">
        <p14:creationId xmlns:p14="http://schemas.microsoft.com/office/powerpoint/2010/main" val="26504591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 text, jízdní, visící&#10;&#10;Popis byl vytvořen automaticky">
            <a:extLst>
              <a:ext uri="{FF2B5EF4-FFF2-40B4-BE49-F238E27FC236}">
                <a16:creationId xmlns:a16="http://schemas.microsoft.com/office/drawing/2014/main" id="{E90B7B98-CC32-42A8-9E59-2A453CE45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625203"/>
            <a:ext cx="8763000" cy="4737497"/>
          </a:xfrm>
          <a:prstGeom prst="rect">
            <a:avLst/>
          </a:prstGeom>
        </p:spPr>
      </p:pic>
      <p:sp>
        <p:nvSpPr>
          <p:cNvPr id="6" name="TextovéPole 5">
            <a:extLst>
              <a:ext uri="{FF2B5EF4-FFF2-40B4-BE49-F238E27FC236}">
                <a16:creationId xmlns:a16="http://schemas.microsoft.com/office/drawing/2014/main" id="{0842A415-43EC-4F30-93B0-E6A59BAA942A}"/>
              </a:ext>
            </a:extLst>
          </p:cNvPr>
          <p:cNvSpPr txBox="1"/>
          <p:nvPr/>
        </p:nvSpPr>
        <p:spPr>
          <a:xfrm>
            <a:off x="381000" y="457200"/>
            <a:ext cx="3766352" cy="461665"/>
          </a:xfrm>
          <a:prstGeom prst="rect">
            <a:avLst/>
          </a:prstGeom>
          <a:noFill/>
        </p:spPr>
        <p:txBody>
          <a:bodyPr wrap="none" rtlCol="0">
            <a:spAutoFit/>
          </a:bodyPr>
          <a:lstStyle/>
          <a:p>
            <a:r>
              <a:rPr lang="en-US" sz="2400" b="1" dirty="0"/>
              <a:t>Po</a:t>
            </a:r>
            <a:r>
              <a:rPr lang="cs-CZ" sz="2400" b="1" dirty="0"/>
              <a:t>č</a:t>
            </a:r>
            <a:r>
              <a:rPr lang="en-US" sz="2400" b="1" dirty="0"/>
              <a:t>et nep</a:t>
            </a:r>
            <a:r>
              <a:rPr lang="cs-CZ" sz="2400" b="1"/>
              <a:t>á</a:t>
            </a:r>
            <a:r>
              <a:rPr lang="en-US" sz="2400" b="1"/>
              <a:t>rov</a:t>
            </a:r>
            <a:r>
              <a:rPr lang="cs-CZ" sz="2400" b="1"/>
              <a:t>ý</a:t>
            </a:r>
            <a:r>
              <a:rPr lang="en-US" sz="2400" b="1"/>
              <a:t>ch </a:t>
            </a:r>
            <a:r>
              <a:rPr lang="cs-CZ" sz="2400" b="1" dirty="0"/>
              <a:t>elektronů</a:t>
            </a:r>
            <a:endParaRPr lang="en-US" sz="2400" b="1" dirty="0"/>
          </a:p>
        </p:txBody>
      </p:sp>
    </p:spTree>
    <p:extLst>
      <p:ext uri="{BB962C8B-B14F-4D97-AF65-F5344CB8AC3E}">
        <p14:creationId xmlns:p14="http://schemas.microsoft.com/office/powerpoint/2010/main" val="26326837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11903" y="296432"/>
            <a:ext cx="5698372" cy="382701"/>
          </a:xfrm>
        </p:spPr>
        <p:txBody>
          <a:bodyPr>
            <a:noAutofit/>
          </a:bodyPr>
          <a:lstStyle/>
          <a:p>
            <a:pPr eaLnBrk="1" hangingPunct="1"/>
            <a:r>
              <a:rPr lang="cs-CZ" altLang="en-US" sz="2800" b="1" dirty="0">
                <a:latin typeface="+mn-lt"/>
                <a:cs typeface="Arial" panose="020B0604020202020204" pitchFamily="34" charset="0"/>
              </a:rPr>
              <a:t>Určování  elektronové konfigurace</a:t>
            </a:r>
          </a:p>
        </p:txBody>
      </p:sp>
      <p:sp>
        <p:nvSpPr>
          <p:cNvPr id="14340" name="Rectangle 3"/>
          <p:cNvSpPr>
            <a:spLocks noGrp="1" noChangeArrowheads="1"/>
          </p:cNvSpPr>
          <p:nvPr>
            <p:ph idx="1"/>
          </p:nvPr>
        </p:nvSpPr>
        <p:spPr>
          <a:xfrm>
            <a:off x="219075" y="1164264"/>
            <a:ext cx="6248400" cy="2057400"/>
          </a:xfrm>
        </p:spPr>
        <p:txBody>
          <a:bodyPr>
            <a:normAutofit lnSpcReduction="10000"/>
          </a:bodyPr>
          <a:lstStyle/>
          <a:p>
            <a:pPr>
              <a:lnSpc>
                <a:spcPct val="90000"/>
              </a:lnSpc>
              <a:buNone/>
            </a:pPr>
            <a:r>
              <a:rPr lang="cs-CZ" altLang="en-US" sz="2000" dirty="0">
                <a:cs typeface="Arial" panose="020B0604020202020204" pitchFamily="34" charset="0"/>
              </a:rPr>
              <a:t>- zjistíme atom.</a:t>
            </a:r>
            <a:r>
              <a:rPr lang="en-US" altLang="en-US" sz="2000" dirty="0">
                <a:cs typeface="Arial" panose="020B0604020202020204" pitchFamily="34" charset="0"/>
              </a:rPr>
              <a:t> </a:t>
            </a:r>
            <a:r>
              <a:rPr lang="cs-CZ" altLang="en-US" sz="2000" dirty="0">
                <a:cs typeface="Arial" panose="020B0604020202020204" pitchFamily="34" charset="0"/>
              </a:rPr>
              <a:t>číslo (Z) prvku</a:t>
            </a:r>
            <a:r>
              <a:rPr lang="en-US" altLang="en-US" sz="2000" dirty="0">
                <a:cs typeface="Arial" panose="020B0604020202020204" pitchFamily="34" charset="0"/>
              </a:rPr>
              <a:t> (c</a:t>
            </a:r>
            <a:r>
              <a:rPr lang="cs-CZ" altLang="en-US" sz="2000" dirty="0" err="1">
                <a:cs typeface="Arial" panose="020B0604020202020204" pitchFamily="34" charset="0"/>
              </a:rPr>
              <a:t>elkový</a:t>
            </a:r>
            <a:r>
              <a:rPr lang="cs-CZ" altLang="en-US" sz="2000" dirty="0">
                <a:cs typeface="Arial" panose="020B0604020202020204" pitchFamily="34" charset="0"/>
              </a:rPr>
              <a:t> počet elektronů roven </a:t>
            </a:r>
            <a:r>
              <a:rPr lang="cs-CZ" altLang="en-US" sz="2000" i="1" dirty="0">
                <a:cs typeface="Arial" panose="020B0604020202020204" pitchFamily="34" charset="0"/>
              </a:rPr>
              <a:t>Z</a:t>
            </a:r>
            <a:r>
              <a:rPr lang="en-US" altLang="en-US" sz="2000" dirty="0">
                <a:cs typeface="Arial" panose="020B0604020202020204" pitchFamily="34" charset="0"/>
              </a:rPr>
              <a:t>)</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-sestavíme řadu AO např. dle výstav. trojúhelníku </a:t>
            </a:r>
          </a:p>
          <a:p>
            <a:pPr eaLnBrk="1" hangingPunct="1">
              <a:lnSpc>
                <a:spcPct val="90000"/>
              </a:lnSpc>
              <a:buFont typeface="Wingdings" pitchFamily="2" charset="2"/>
              <a:buNone/>
            </a:pPr>
            <a:r>
              <a:rPr lang="cs-CZ" altLang="en-US" sz="2000" dirty="0">
                <a:cs typeface="Arial" panose="020B0604020202020204" pitchFamily="34" charset="0"/>
              </a:rPr>
              <a:t>-doplníme počet elektronů (vyznačíme jako exponenty)</a:t>
            </a:r>
          </a:p>
          <a:p>
            <a:pPr eaLnBrk="1" hangingPunct="1">
              <a:lnSpc>
                <a:spcPct val="90000"/>
              </a:lnSpc>
              <a:buFont typeface="Wingdings" pitchFamily="2" charset="2"/>
              <a:buNone/>
            </a:pPr>
            <a:endParaRPr lang="cs-CZ" altLang="en-US" sz="800" dirty="0">
              <a:cs typeface="Arial" panose="020B0604020202020204" pitchFamily="34" charset="0"/>
            </a:endParaRPr>
          </a:p>
          <a:p>
            <a:pPr eaLnBrk="1" hangingPunct="1">
              <a:lnSpc>
                <a:spcPct val="90000"/>
              </a:lnSpc>
              <a:buFont typeface="Wingdings" pitchFamily="2" charset="2"/>
              <a:buNone/>
            </a:pPr>
            <a:endParaRPr lang="en-US" altLang="en-US" sz="800" dirty="0">
              <a:cs typeface="Arial" panose="020B0604020202020204" pitchFamily="34" charset="0"/>
            </a:endParaRPr>
          </a:p>
          <a:p>
            <a:pPr eaLnBrk="1" hangingPunct="1">
              <a:lnSpc>
                <a:spcPct val="90000"/>
              </a:lnSpc>
              <a:buFont typeface="Wingdings" pitchFamily="2" charset="2"/>
              <a:buNone/>
            </a:pPr>
            <a:r>
              <a:rPr lang="en-US" altLang="en-US" sz="1800" dirty="0">
                <a:cs typeface="Arial" panose="020B0604020202020204" pitchFamily="34" charset="0"/>
              </a:rPr>
              <a:t>		</a:t>
            </a:r>
            <a:r>
              <a:rPr lang="cs-CZ" altLang="en-US" sz="2000" dirty="0">
                <a:cs typeface="Arial" panose="020B0604020202020204" pitchFamily="34" charset="0"/>
              </a:rPr>
              <a:t>Br (Z=35): 1</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2</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i="1" dirty="0">
                <a:cs typeface="Arial" panose="020B0604020202020204" pitchFamily="34" charset="0"/>
              </a:rPr>
              <a:t> </a:t>
            </a:r>
            <a:r>
              <a:rPr lang="cs-CZ" altLang="en-US" sz="2000" dirty="0">
                <a:cs typeface="Arial" panose="020B0604020202020204" pitchFamily="34" charset="0"/>
              </a:rPr>
              <a:t>2</a:t>
            </a:r>
            <a:r>
              <a:rPr lang="cs-CZ" altLang="en-US" sz="2000" i="1" dirty="0">
                <a:cs typeface="Arial" panose="020B0604020202020204" pitchFamily="34" charset="0"/>
              </a:rPr>
              <a:t>p</a:t>
            </a:r>
            <a:r>
              <a:rPr lang="cs-CZ" altLang="en-US" sz="2000" baseline="30000" dirty="0">
                <a:cs typeface="Arial" panose="020B0604020202020204" pitchFamily="34" charset="0"/>
              </a:rPr>
              <a:t>6</a:t>
            </a:r>
            <a:r>
              <a:rPr lang="cs-CZ" altLang="en-US" sz="2000" dirty="0">
                <a:cs typeface="Arial" panose="020B0604020202020204" pitchFamily="34" charset="0"/>
              </a:rPr>
              <a:t> 3</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p</a:t>
            </a:r>
            <a:r>
              <a:rPr lang="cs-CZ" altLang="en-US" sz="2000" baseline="30000" dirty="0">
                <a:cs typeface="Arial" panose="020B0604020202020204" pitchFamily="34" charset="0"/>
              </a:rPr>
              <a:t>6</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4</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10</a:t>
            </a:r>
            <a:r>
              <a:rPr lang="cs-CZ" altLang="en-US" sz="2000" dirty="0">
                <a:cs typeface="Arial" panose="020B0604020202020204" pitchFamily="34" charset="0"/>
              </a:rPr>
              <a:t>  4</a:t>
            </a:r>
            <a:r>
              <a:rPr lang="cs-CZ" altLang="en-US" sz="2000" i="1" dirty="0">
                <a:cs typeface="Arial" panose="020B0604020202020204" pitchFamily="34" charset="0"/>
              </a:rPr>
              <a:t>p</a:t>
            </a:r>
            <a:r>
              <a:rPr lang="cs-CZ" altLang="en-US" sz="2000" baseline="30000" dirty="0">
                <a:cs typeface="Arial" panose="020B0604020202020204" pitchFamily="34" charset="0"/>
              </a:rPr>
              <a:t>5</a:t>
            </a:r>
            <a:r>
              <a:rPr lang="cs-CZ"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r>
              <a:rPr lang="en-US" altLang="en-US" sz="2000" dirty="0">
                <a:cs typeface="Arial" panose="020B0604020202020204" pitchFamily="34" charset="0"/>
              </a:rPr>
              <a:t>	</a:t>
            </a:r>
            <a:r>
              <a:rPr lang="cs-CZ" altLang="en-US" sz="2000" dirty="0">
                <a:cs typeface="Arial" panose="020B0604020202020204" pitchFamily="34" charset="0"/>
              </a:rPr>
              <a:t>         </a:t>
            </a:r>
            <a:r>
              <a:rPr lang="en-US" altLang="en-US" sz="2000" dirty="0">
                <a:cs typeface="Arial" panose="020B0604020202020204" pitchFamily="34" charset="0"/>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10</a:t>
            </a:r>
            <a:r>
              <a:rPr lang="cs-CZ" altLang="en-US" sz="2000" dirty="0">
                <a:cs typeface="Arial" panose="020B0604020202020204" pitchFamily="34" charset="0"/>
              </a:rPr>
              <a:t> 4</a:t>
            </a:r>
            <a:r>
              <a:rPr lang="cs-CZ" altLang="en-US" sz="2000" i="1" dirty="0">
                <a:cs typeface="Arial" panose="020B0604020202020204" pitchFamily="34" charset="0"/>
              </a:rPr>
              <a:t>p</a:t>
            </a:r>
            <a:r>
              <a:rPr lang="cs-CZ" altLang="en-US" sz="2000" baseline="30000" dirty="0">
                <a:cs typeface="Arial" panose="020B0604020202020204" pitchFamily="34" charset="0"/>
              </a:rPr>
              <a:t>5</a:t>
            </a:r>
            <a:r>
              <a:rPr lang="cs-CZ" altLang="en-US" sz="2000" dirty="0">
                <a:cs typeface="Arial" panose="020B0604020202020204" pitchFamily="34" charset="0"/>
              </a:rPr>
              <a:t>     </a:t>
            </a:r>
            <a:r>
              <a:rPr lang="cs-CZ" altLang="en-US" sz="1800" dirty="0">
                <a:cs typeface="Arial" panose="020B0604020202020204" pitchFamily="34" charset="0"/>
              </a:rPr>
              <a:t>	</a:t>
            </a:r>
          </a:p>
          <a:p>
            <a:pPr marL="0" indent="0">
              <a:buNone/>
            </a:pPr>
            <a:endParaRPr lang="cs-CZ" altLang="en-US" sz="1800" dirty="0">
              <a:cs typeface="Arial" panose="020B0604020202020204" pitchFamily="34" charset="0"/>
            </a:endParaRPr>
          </a:p>
        </p:txBody>
      </p:sp>
      <p:sp>
        <p:nvSpPr>
          <p:cNvPr id="4" name="TextovéPole 3">
            <a:extLst>
              <a:ext uri="{FF2B5EF4-FFF2-40B4-BE49-F238E27FC236}">
                <a16:creationId xmlns:a16="http://schemas.microsoft.com/office/drawing/2014/main" id="{6C56B7EF-51F5-4BB1-9C1A-3EA266704164}"/>
              </a:ext>
            </a:extLst>
          </p:cNvPr>
          <p:cNvSpPr txBox="1"/>
          <p:nvPr/>
        </p:nvSpPr>
        <p:spPr>
          <a:xfrm>
            <a:off x="152400" y="3429000"/>
            <a:ext cx="8839200" cy="1323439"/>
          </a:xfrm>
          <a:prstGeom prst="rect">
            <a:avLst/>
          </a:prstGeom>
          <a:noFill/>
        </p:spPr>
        <p:txBody>
          <a:bodyPr wrap="square" rtlCol="0">
            <a:spAutoFit/>
          </a:bodyPr>
          <a:lstStyle/>
          <a:p>
            <a:pPr algn="just"/>
            <a:r>
              <a:rPr lang="cs-CZ" sz="2000" b="1" dirty="0"/>
              <a:t>Chceme-li zkontrolovat zda je elektronová konfigurace daného atomu zapsaná správně</a:t>
            </a:r>
            <a:r>
              <a:rPr lang="cs-CZ" sz="2000" dirty="0"/>
              <a:t>, sečteme protonové číslo předcházejícího vzácného plynu a počet elektronů ve vyznačených orbitalech. Součet musí být roven protonovému číslu daného atomu.</a:t>
            </a:r>
            <a:endParaRPr lang="en-US" sz="2000" dirty="0"/>
          </a:p>
        </p:txBody>
      </p:sp>
      <p:sp>
        <p:nvSpPr>
          <p:cNvPr id="5" name="Obdélník 4">
            <a:extLst>
              <a:ext uri="{FF2B5EF4-FFF2-40B4-BE49-F238E27FC236}">
                <a16:creationId xmlns:a16="http://schemas.microsoft.com/office/drawing/2014/main" id="{A093BA39-F37C-4C35-9B2C-53E39ECC6FCD}"/>
              </a:ext>
            </a:extLst>
          </p:cNvPr>
          <p:cNvSpPr/>
          <p:nvPr/>
        </p:nvSpPr>
        <p:spPr>
          <a:xfrm>
            <a:off x="668033" y="4788243"/>
            <a:ext cx="7807933" cy="400110"/>
          </a:xfrm>
          <a:prstGeom prst="rect">
            <a:avLst/>
          </a:prstGeom>
        </p:spPr>
        <p:txBody>
          <a:bodyPr wrap="square">
            <a:spAutoFit/>
          </a:bodyPr>
          <a:lstStyle/>
          <a:p>
            <a:r>
              <a:rPr lang="cs-CZ" sz="2000" dirty="0"/>
              <a:t>Vanad (Z</a:t>
            </a:r>
            <a:r>
              <a:rPr lang="cs-CZ" sz="2000" baseline="-25000" dirty="0"/>
              <a:t>V</a:t>
            </a:r>
            <a:r>
              <a:rPr lang="cs-CZ" sz="2000" dirty="0"/>
              <a:t> = 23)        </a:t>
            </a:r>
            <a:r>
              <a:rPr lang="en-US" sz="2000" dirty="0"/>
              <a:t>[</a:t>
            </a:r>
            <a:r>
              <a:rPr lang="en-US" sz="2000" dirty="0" err="1"/>
              <a:t>Ar</a:t>
            </a:r>
            <a:r>
              <a:rPr lang="en-US" sz="2000" dirty="0"/>
              <a:t>] 3d</a:t>
            </a:r>
            <a:r>
              <a:rPr lang="en-US" sz="2000" baseline="30000" dirty="0"/>
              <a:t>3</a:t>
            </a:r>
            <a:r>
              <a:rPr lang="en-US" sz="2000" dirty="0"/>
              <a:t> 4s</a:t>
            </a:r>
            <a:r>
              <a:rPr lang="en-US" sz="2000" baseline="30000" dirty="0"/>
              <a:t>2</a:t>
            </a:r>
            <a:r>
              <a:rPr lang="cs-CZ" sz="2000" baseline="30000" dirty="0"/>
              <a:t>                              </a:t>
            </a:r>
            <a:r>
              <a:rPr lang="cs-CZ" sz="2000" dirty="0"/>
              <a:t>Z</a:t>
            </a:r>
            <a:r>
              <a:rPr lang="cs-CZ" sz="2000" baseline="-25000" dirty="0"/>
              <a:t>V</a:t>
            </a:r>
            <a:r>
              <a:rPr lang="cs-CZ" sz="2000" dirty="0"/>
              <a:t> = </a:t>
            </a:r>
            <a:r>
              <a:rPr lang="cs-CZ" sz="2000" dirty="0" err="1"/>
              <a:t>Z</a:t>
            </a:r>
            <a:r>
              <a:rPr lang="cs-CZ" sz="2000" baseline="-25000" dirty="0" err="1"/>
              <a:t>Ar</a:t>
            </a:r>
            <a:r>
              <a:rPr lang="cs-CZ" sz="2000" dirty="0"/>
              <a:t> +  3 + 2 = 18 + 5 = 23</a:t>
            </a:r>
            <a:endParaRPr lang="en-US" sz="2000" dirty="0"/>
          </a:p>
        </p:txBody>
      </p:sp>
      <p:sp>
        <p:nvSpPr>
          <p:cNvPr id="6" name="TextovéPole 5">
            <a:extLst>
              <a:ext uri="{FF2B5EF4-FFF2-40B4-BE49-F238E27FC236}">
                <a16:creationId xmlns:a16="http://schemas.microsoft.com/office/drawing/2014/main" id="{74C449A3-ADED-45EA-8888-1ADF2326AE3F}"/>
              </a:ext>
            </a:extLst>
          </p:cNvPr>
          <p:cNvSpPr txBox="1"/>
          <p:nvPr/>
        </p:nvSpPr>
        <p:spPr>
          <a:xfrm>
            <a:off x="171450" y="5620271"/>
            <a:ext cx="8743950" cy="830997"/>
          </a:xfrm>
          <a:prstGeom prst="rect">
            <a:avLst/>
          </a:prstGeom>
          <a:noFill/>
        </p:spPr>
        <p:txBody>
          <a:bodyPr wrap="square" rtlCol="0">
            <a:spAutoFit/>
          </a:bodyPr>
          <a:lstStyle/>
          <a:p>
            <a:r>
              <a:rPr lang="cs-CZ" sz="2000" b="1" dirty="0"/>
              <a:t>Určení prvku podle známé elektronové konfigurace</a:t>
            </a:r>
          </a:p>
          <a:p>
            <a:endParaRPr lang="cs-CZ" sz="800" dirty="0"/>
          </a:p>
          <a:p>
            <a:r>
              <a:rPr lang="cs-CZ" sz="2000" dirty="0"/>
              <a:t>       </a:t>
            </a:r>
            <a:r>
              <a:rPr lang="en-US" sz="2000" dirty="0"/>
              <a:t>[</a:t>
            </a:r>
            <a:r>
              <a:rPr lang="cs-CZ" sz="2000" dirty="0"/>
              <a:t>K</a:t>
            </a:r>
            <a:r>
              <a:rPr lang="en-US" sz="2000" dirty="0"/>
              <a:t>r] </a:t>
            </a:r>
            <a:r>
              <a:rPr lang="cs-CZ" sz="2000" dirty="0"/>
              <a:t>4</a:t>
            </a:r>
            <a:r>
              <a:rPr lang="en-US" sz="2000" dirty="0"/>
              <a:t>d</a:t>
            </a:r>
            <a:r>
              <a:rPr lang="cs-CZ" sz="2000" baseline="30000" dirty="0"/>
              <a:t>2</a:t>
            </a:r>
            <a:r>
              <a:rPr lang="en-US" sz="2000" dirty="0"/>
              <a:t> </a:t>
            </a:r>
            <a:r>
              <a:rPr lang="cs-CZ" sz="2000" dirty="0"/>
              <a:t>5</a:t>
            </a:r>
            <a:r>
              <a:rPr lang="en-US" sz="2000" dirty="0"/>
              <a:t>s</a:t>
            </a:r>
            <a:r>
              <a:rPr lang="en-US" sz="2000" baseline="30000" dirty="0"/>
              <a:t>2</a:t>
            </a:r>
            <a:r>
              <a:rPr lang="cs-CZ" sz="2000" baseline="30000" dirty="0"/>
              <a:t>                              </a:t>
            </a:r>
            <a:r>
              <a:rPr lang="cs-CZ" sz="2000" dirty="0"/>
              <a:t>Z = </a:t>
            </a:r>
            <a:r>
              <a:rPr lang="cs-CZ" sz="2000" dirty="0" err="1"/>
              <a:t>Z</a:t>
            </a:r>
            <a:r>
              <a:rPr lang="cs-CZ" sz="2000" baseline="-25000" dirty="0" err="1"/>
              <a:t>Kr</a:t>
            </a:r>
            <a:r>
              <a:rPr lang="cs-CZ" sz="2000" dirty="0"/>
              <a:t> +  2 + 2 = 36 + 4 = 40	     =&gt;	</a:t>
            </a:r>
            <a:r>
              <a:rPr lang="cs-CZ" sz="2000" baseline="-25000" dirty="0"/>
              <a:t>40</a:t>
            </a:r>
            <a:r>
              <a:rPr lang="cs-CZ" sz="2000" dirty="0"/>
              <a:t>Zr</a:t>
            </a:r>
            <a:endParaRPr lang="en-US" sz="2000" dirty="0"/>
          </a:p>
        </p:txBody>
      </p:sp>
      <p:pic>
        <p:nvPicPr>
          <p:cNvPr id="8" name="Obrázek 7">
            <a:extLst>
              <a:ext uri="{FF2B5EF4-FFF2-40B4-BE49-F238E27FC236}">
                <a16:creationId xmlns:a16="http://schemas.microsoft.com/office/drawing/2014/main" id="{D695D277-D96B-4248-B0A1-E5DAD27C8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475" y="98672"/>
            <a:ext cx="2345572" cy="3152171"/>
          </a:xfrm>
          <a:prstGeom prst="rect">
            <a:avLst/>
          </a:prstGeom>
        </p:spPr>
      </p:pic>
    </p:spTree>
    <p:extLst>
      <p:ext uri="{BB962C8B-B14F-4D97-AF65-F5344CB8AC3E}">
        <p14:creationId xmlns:p14="http://schemas.microsoft.com/office/powerpoint/2010/main" val="7482261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2003C51-04E9-4081-B829-BE3D360C5E9C}"/>
              </a:ext>
            </a:extLst>
          </p:cNvPr>
          <p:cNvPicPr>
            <a:picLocks noChangeAspect="1"/>
          </p:cNvPicPr>
          <p:nvPr/>
        </p:nvPicPr>
        <p:blipFill>
          <a:blip r:embed="rId2"/>
          <a:stretch>
            <a:fillRect/>
          </a:stretch>
        </p:blipFill>
        <p:spPr>
          <a:xfrm>
            <a:off x="273050" y="4462912"/>
            <a:ext cx="4046557" cy="2119007"/>
          </a:xfrm>
          <a:prstGeom prst="rect">
            <a:avLst/>
          </a:prstGeom>
        </p:spPr>
      </p:pic>
      <p:pic>
        <p:nvPicPr>
          <p:cNvPr id="7" name="Obrázek 6">
            <a:extLst>
              <a:ext uri="{FF2B5EF4-FFF2-40B4-BE49-F238E27FC236}">
                <a16:creationId xmlns:a16="http://schemas.microsoft.com/office/drawing/2014/main" id="{EF97756A-1BA1-4D75-9E77-6F27C66DB0A5}"/>
              </a:ext>
            </a:extLst>
          </p:cNvPr>
          <p:cNvPicPr>
            <a:picLocks noChangeAspect="1"/>
          </p:cNvPicPr>
          <p:nvPr/>
        </p:nvPicPr>
        <p:blipFill>
          <a:blip r:embed="rId3"/>
          <a:stretch>
            <a:fillRect/>
          </a:stretch>
        </p:blipFill>
        <p:spPr>
          <a:xfrm>
            <a:off x="5181600" y="4404650"/>
            <a:ext cx="3536950" cy="2235529"/>
          </a:xfrm>
          <a:prstGeom prst="rect">
            <a:avLst/>
          </a:prstGeom>
        </p:spPr>
      </p:pic>
      <p:pic>
        <p:nvPicPr>
          <p:cNvPr id="9" name="Obrázek 8">
            <a:extLst>
              <a:ext uri="{FF2B5EF4-FFF2-40B4-BE49-F238E27FC236}">
                <a16:creationId xmlns:a16="http://schemas.microsoft.com/office/drawing/2014/main" id="{1B65B39A-B061-4941-80C4-CB891C6BA42D}"/>
              </a:ext>
            </a:extLst>
          </p:cNvPr>
          <p:cNvPicPr>
            <a:picLocks noChangeAspect="1"/>
          </p:cNvPicPr>
          <p:nvPr/>
        </p:nvPicPr>
        <p:blipFill>
          <a:blip r:embed="rId4"/>
          <a:stretch>
            <a:fillRect/>
          </a:stretch>
        </p:blipFill>
        <p:spPr>
          <a:xfrm>
            <a:off x="4724400" y="1382717"/>
            <a:ext cx="4146550" cy="2275898"/>
          </a:xfrm>
          <a:prstGeom prst="rect">
            <a:avLst/>
          </a:prstGeom>
        </p:spPr>
      </p:pic>
      <p:sp>
        <p:nvSpPr>
          <p:cNvPr id="10" name="TextovéPole 9">
            <a:extLst>
              <a:ext uri="{FF2B5EF4-FFF2-40B4-BE49-F238E27FC236}">
                <a16:creationId xmlns:a16="http://schemas.microsoft.com/office/drawing/2014/main" id="{33A338D8-D9F3-4316-ACED-1EBE0CA5C031}"/>
              </a:ext>
            </a:extLst>
          </p:cNvPr>
          <p:cNvSpPr txBox="1"/>
          <p:nvPr/>
        </p:nvSpPr>
        <p:spPr>
          <a:xfrm>
            <a:off x="273050" y="276081"/>
            <a:ext cx="1072730" cy="461665"/>
          </a:xfrm>
          <a:prstGeom prst="rect">
            <a:avLst/>
          </a:prstGeom>
          <a:noFill/>
        </p:spPr>
        <p:txBody>
          <a:bodyPr wrap="none" rtlCol="0">
            <a:spAutoFit/>
          </a:bodyPr>
          <a:lstStyle/>
          <a:p>
            <a:r>
              <a:rPr lang="cs-CZ" sz="2400" b="1" dirty="0"/>
              <a:t>Příklad</a:t>
            </a:r>
          </a:p>
        </p:txBody>
      </p:sp>
      <p:pic>
        <p:nvPicPr>
          <p:cNvPr id="12" name="Obrázek 11">
            <a:extLst>
              <a:ext uri="{FF2B5EF4-FFF2-40B4-BE49-F238E27FC236}">
                <a16:creationId xmlns:a16="http://schemas.microsoft.com/office/drawing/2014/main" id="{6A98FF03-6BBC-4D8A-9D78-71B955AB67E8}"/>
              </a:ext>
            </a:extLst>
          </p:cNvPr>
          <p:cNvPicPr>
            <a:picLocks noChangeAspect="1"/>
          </p:cNvPicPr>
          <p:nvPr/>
        </p:nvPicPr>
        <p:blipFill>
          <a:blip r:embed="rId5"/>
          <a:stretch>
            <a:fillRect/>
          </a:stretch>
        </p:blipFill>
        <p:spPr>
          <a:xfrm>
            <a:off x="273050" y="1239554"/>
            <a:ext cx="3819525" cy="2562225"/>
          </a:xfrm>
          <a:prstGeom prst="rect">
            <a:avLst/>
          </a:prstGeom>
        </p:spPr>
      </p:pic>
    </p:spTree>
    <p:extLst>
      <p:ext uri="{BB962C8B-B14F-4D97-AF65-F5344CB8AC3E}">
        <p14:creationId xmlns:p14="http://schemas.microsoft.com/office/powerpoint/2010/main" val="21497168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457200" y="152400"/>
            <a:ext cx="8229600" cy="639762"/>
          </a:xfrm>
        </p:spPr>
        <p:txBody>
          <a:bodyPr>
            <a:normAutofit/>
          </a:bodyPr>
          <a:lstStyle/>
          <a:p>
            <a:pPr eaLnBrk="1" hangingPunct="1"/>
            <a:r>
              <a:rPr lang="cs-CZ" altLang="en-US" sz="2800" b="1" dirty="0">
                <a:latin typeface="+mn-lt"/>
                <a:cs typeface="Arial" panose="020B0604020202020204" pitchFamily="34" charset="0"/>
              </a:rPr>
              <a:t>Porušení  výstavbového  principu</a:t>
            </a:r>
          </a:p>
        </p:txBody>
      </p:sp>
      <p:sp>
        <p:nvSpPr>
          <p:cNvPr id="15364" name="Rectangle 3"/>
          <p:cNvSpPr>
            <a:spLocks noGrp="1" noChangeArrowheads="1"/>
          </p:cNvSpPr>
          <p:nvPr>
            <p:ph type="body" idx="1"/>
          </p:nvPr>
        </p:nvSpPr>
        <p:spPr>
          <a:xfrm>
            <a:off x="228600" y="914400"/>
            <a:ext cx="8686800" cy="5715000"/>
          </a:xfrm>
        </p:spPr>
        <p:txBody>
          <a:bodyPr>
            <a:noAutofit/>
          </a:bodyPr>
          <a:lstStyle/>
          <a:p>
            <a:pPr marL="0" algn="just" eaLnBrk="1" hangingPunct="1">
              <a:lnSpc>
                <a:spcPct val="90000"/>
              </a:lnSpc>
              <a:buFont typeface="Wingdings" pitchFamily="2" charset="2"/>
              <a:buNone/>
            </a:pPr>
            <a:r>
              <a:rPr lang="cs-CZ" altLang="en-US" sz="2000" dirty="0">
                <a:cs typeface="Arial" panose="020B0604020202020204" pitchFamily="34" charset="0"/>
              </a:rPr>
              <a:t>Energetického minima dosahují elektronové konfigurace  atomů,  jejichž  energeticky </a:t>
            </a:r>
            <a:r>
              <a:rPr lang="cs-CZ" altLang="en-US" sz="2000" u="sng" dirty="0">
                <a:cs typeface="Arial" panose="020B0604020202020204" pitchFamily="34" charset="0"/>
              </a:rPr>
              <a:t>nejvyšší  degenerované AO jsou zaplněny z poloviny nebo zcela </a:t>
            </a:r>
            <a:r>
              <a:rPr lang="cs-CZ" altLang="en-US" sz="2000" dirty="0">
                <a:cs typeface="Arial" panose="020B0604020202020204" pitchFamily="34" charset="0"/>
              </a:rPr>
              <a:t>(platí jen u některých prvků)</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1</a:t>
            </a:r>
            <a:r>
              <a:rPr lang="cs-CZ" altLang="en-US" sz="2000" dirty="0">
                <a:cs typeface="Arial" panose="020B0604020202020204" pitchFamily="34" charset="0"/>
              </a:rPr>
              <a:t> (</a:t>
            </a:r>
            <a:r>
              <a:rPr lang="cs-CZ" altLang="en-US" sz="2000" i="1" dirty="0">
                <a:cs typeface="Arial" panose="020B0604020202020204" pitchFamily="34" charset="0"/>
              </a:rPr>
              <a:t>n </a:t>
            </a:r>
            <a:r>
              <a:rPr lang="cs-CZ" altLang="en-US" sz="2000" dirty="0">
                <a:cs typeface="Arial" panose="020B0604020202020204" pitchFamily="34" charset="0"/>
              </a:rPr>
              <a:t>- 1)</a:t>
            </a:r>
            <a:r>
              <a:rPr lang="cs-CZ" altLang="en-US" sz="2000" i="1" dirty="0">
                <a:cs typeface="Arial" panose="020B0604020202020204" pitchFamily="34" charset="0"/>
              </a:rPr>
              <a:t>d</a:t>
            </a:r>
            <a:r>
              <a:rPr lang="cs-CZ" altLang="en-US" sz="2000" baseline="30000" dirty="0">
                <a:cs typeface="Arial" panose="020B0604020202020204" pitchFamily="34" charset="0"/>
              </a:rPr>
              <a:t>5</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i="1" dirty="0">
                <a:cs typeface="Arial" panose="020B0604020202020204" pitchFamily="34" charset="0"/>
              </a:rPr>
              <a:t>n</a:t>
            </a:r>
            <a:r>
              <a:rPr lang="cs-CZ" altLang="en-US" sz="2000" dirty="0">
                <a:cs typeface="Arial" panose="020B0604020202020204" pitchFamily="34" charset="0"/>
              </a:rPr>
              <a:t> - 1)</a:t>
            </a:r>
            <a:r>
              <a:rPr lang="cs-CZ" altLang="en-US" sz="2000" i="1" dirty="0">
                <a:cs typeface="Arial" panose="020B0604020202020204" pitchFamily="34" charset="0"/>
              </a:rPr>
              <a:t>d</a:t>
            </a:r>
            <a:r>
              <a:rPr lang="cs-CZ" altLang="en-US" sz="2000" baseline="30000" dirty="0">
                <a:cs typeface="Arial" panose="020B0604020202020204" pitchFamily="34" charset="0"/>
              </a:rPr>
              <a:t>4</a:t>
            </a:r>
          </a:p>
          <a:p>
            <a:pPr eaLnBrk="1" hangingPunct="1">
              <a:lnSpc>
                <a:spcPct val="90000"/>
              </a:lnSpc>
              <a:buFont typeface="Wingdings" pitchFamily="2" charset="2"/>
              <a:buNone/>
            </a:pPr>
            <a:r>
              <a:rPr lang="cs-CZ" altLang="en-US" sz="2000" b="1" i="1"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1</a:t>
            </a:r>
            <a:r>
              <a:rPr lang="cs-CZ" altLang="en-US" sz="2000" dirty="0">
                <a:cs typeface="Arial" panose="020B0604020202020204" pitchFamily="34" charset="0"/>
              </a:rPr>
              <a:t> (</a:t>
            </a:r>
            <a:r>
              <a:rPr lang="cs-CZ" altLang="en-US" sz="2000" i="1" dirty="0">
                <a:cs typeface="Arial" panose="020B0604020202020204" pitchFamily="34" charset="0"/>
              </a:rPr>
              <a:t>n</a:t>
            </a:r>
            <a:r>
              <a:rPr lang="cs-CZ" altLang="en-US" sz="2000" dirty="0">
                <a:cs typeface="Arial" panose="020B0604020202020204" pitchFamily="34" charset="0"/>
              </a:rPr>
              <a:t> - 1)</a:t>
            </a:r>
            <a:r>
              <a:rPr lang="cs-CZ" altLang="en-US" sz="2000" i="1" dirty="0">
                <a:cs typeface="Arial" panose="020B0604020202020204" pitchFamily="34" charset="0"/>
              </a:rPr>
              <a:t>d</a:t>
            </a:r>
            <a:r>
              <a:rPr lang="cs-CZ" altLang="en-US" sz="2000" baseline="30000" dirty="0">
                <a:cs typeface="Arial" panose="020B0604020202020204" pitchFamily="34" charset="0"/>
              </a:rPr>
              <a:t>10</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a:t>
            </a:r>
            <a:r>
              <a:rPr lang="cs-CZ" altLang="en-US" sz="2000" i="1"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 (</a:t>
            </a:r>
            <a:r>
              <a:rPr lang="cs-CZ" altLang="en-US" sz="2000" i="1" dirty="0">
                <a:cs typeface="Arial" panose="020B0604020202020204" pitchFamily="34" charset="0"/>
              </a:rPr>
              <a:t>n</a:t>
            </a:r>
            <a:r>
              <a:rPr lang="cs-CZ" altLang="en-US" sz="2000" dirty="0">
                <a:cs typeface="Arial" panose="020B0604020202020204" pitchFamily="34" charset="0"/>
              </a:rPr>
              <a:t> - 1)</a:t>
            </a:r>
            <a:r>
              <a:rPr lang="cs-CZ" altLang="en-US" sz="2000" i="1" dirty="0">
                <a:cs typeface="Arial" panose="020B0604020202020204" pitchFamily="34" charset="0"/>
              </a:rPr>
              <a:t>d</a:t>
            </a:r>
            <a:r>
              <a:rPr lang="cs-CZ" altLang="en-US" sz="2000" baseline="30000" dirty="0">
                <a:cs typeface="Arial" panose="020B0604020202020204" pitchFamily="34" charset="0"/>
              </a:rPr>
              <a:t>9</a:t>
            </a:r>
            <a:r>
              <a:rPr lang="cs-CZ"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Cr</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1</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5</a:t>
            </a:r>
            <a:r>
              <a:rPr lang="cs-CZ" altLang="en-US" sz="2000" dirty="0">
                <a:cs typeface="Arial" panose="020B0604020202020204" pitchFamily="34" charset="0"/>
              </a:rPr>
              <a:t>       a       </a:t>
            </a:r>
            <a:r>
              <a:rPr lang="cs-CZ" altLang="en-US" sz="2000" dirty="0" err="1">
                <a:cs typeface="Arial" panose="020B0604020202020204" pitchFamily="34" charset="0"/>
              </a:rPr>
              <a:t>Cu</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1</a:t>
            </a:r>
            <a:r>
              <a:rPr lang="cs-CZ" altLang="en-US" sz="2000" dirty="0">
                <a:cs typeface="Arial" panose="020B0604020202020204" pitchFamily="34" charset="0"/>
              </a:rPr>
              <a:t>3</a:t>
            </a:r>
            <a:r>
              <a:rPr lang="cs-CZ" altLang="en-US" sz="2000" i="1" dirty="0">
                <a:cs typeface="Arial" panose="020B0604020202020204" pitchFamily="34" charset="0"/>
              </a:rPr>
              <a:t>d</a:t>
            </a:r>
            <a:r>
              <a:rPr lang="cs-CZ" altLang="en-US" sz="2000" baseline="30000" dirty="0">
                <a:cs typeface="Arial" panose="020B0604020202020204" pitchFamily="34" charset="0"/>
              </a:rPr>
              <a:t>10</a:t>
            </a:r>
          </a:p>
          <a:p>
            <a:pPr eaLnBrk="1" hangingPunct="1">
              <a:lnSpc>
                <a:spcPct val="90000"/>
              </a:lnSpc>
              <a:buFont typeface="Wingdings" pitchFamily="2" charset="2"/>
              <a:buNone/>
            </a:pPr>
            <a:r>
              <a:rPr lang="cs-CZ" altLang="en-US" sz="2000" dirty="0">
                <a:cs typeface="Arial" panose="020B0604020202020204" pitchFamily="34" charset="0"/>
              </a:rPr>
              <a:t>	            ale</a:t>
            </a:r>
          </a:p>
          <a:p>
            <a:pPr eaLnBrk="1" hangingPunct="1">
              <a:lnSpc>
                <a:spcPct val="90000"/>
              </a:lnSpc>
              <a:buFont typeface="Wingdings" pitchFamily="2" charset="2"/>
              <a:buNone/>
            </a:pPr>
            <a:r>
              <a:rPr lang="cs-CZ" altLang="en-US" sz="2000" dirty="0">
                <a:cs typeface="Arial" panose="020B0604020202020204" pitchFamily="34" charset="0"/>
              </a:rPr>
              <a:t>	W:  </a:t>
            </a:r>
            <a:r>
              <a:rPr lang="cs-CZ" altLang="en-US" sz="2000" dirty="0">
                <a:cs typeface="Arial" panose="020B0604020202020204" pitchFamily="34" charset="0"/>
                <a:sym typeface="Symbol" pitchFamily="18" charset="2"/>
              </a:rPr>
              <a:t></a:t>
            </a:r>
            <a:r>
              <a:rPr lang="cs-CZ" altLang="en-US" sz="2000" dirty="0" err="1">
                <a:cs typeface="Arial" panose="020B0604020202020204" pitchFamily="34" charset="0"/>
              </a:rPr>
              <a:t>Xe</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6</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5</a:t>
            </a:r>
            <a:r>
              <a:rPr lang="cs-CZ" altLang="en-US" sz="2000" i="1" dirty="0">
                <a:cs typeface="Arial" panose="020B0604020202020204" pitchFamily="34" charset="0"/>
              </a:rPr>
              <a:t>d</a:t>
            </a:r>
            <a:r>
              <a:rPr lang="cs-CZ" altLang="en-US" sz="2000" baseline="30000" dirty="0">
                <a:cs typeface="Arial" panose="020B0604020202020204" pitchFamily="34" charset="0"/>
              </a:rPr>
              <a:t>4</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endParaRPr lang="cs-CZ" altLang="en-US" sz="2000" dirty="0">
              <a:cs typeface="Arial" panose="020B0604020202020204" pitchFamily="34" charset="0"/>
            </a:endParaRPr>
          </a:p>
          <a:p>
            <a:pPr marL="0" algn="just" eaLnBrk="1" hangingPunct="1">
              <a:lnSpc>
                <a:spcPct val="90000"/>
              </a:lnSpc>
              <a:buFont typeface="Wingdings" pitchFamily="2" charset="2"/>
              <a:buNone/>
            </a:pPr>
            <a:r>
              <a:rPr lang="cs-CZ" altLang="en-US" sz="2000" u="sng" dirty="0">
                <a:cs typeface="Arial" panose="020B0604020202020204" pitchFamily="34" charset="0"/>
              </a:rPr>
              <a:t>Tvorba iontů u přechodných kovů</a:t>
            </a:r>
            <a:r>
              <a:rPr lang="cs-CZ" altLang="en-US" sz="2000" dirty="0">
                <a:cs typeface="Arial" panose="020B0604020202020204" pitchFamily="34" charset="0"/>
              </a:rPr>
              <a:t> - porušení výstavbového principu (vliv efektivního kladného náboje jádra)</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Fe</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2</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6</a:t>
            </a:r>
          </a:p>
          <a:p>
            <a:pPr eaLnBrk="1" hangingPunct="1">
              <a:lnSpc>
                <a:spcPct val="90000"/>
              </a:lnSpc>
              <a:buFont typeface="Wingdings" pitchFamily="2" charset="2"/>
              <a:buNone/>
            </a:pPr>
            <a:r>
              <a:rPr lang="cs-CZ" altLang="en-US" sz="2000" dirty="0">
                <a:cs typeface="Arial" panose="020B0604020202020204" pitchFamily="34" charset="0"/>
              </a:rPr>
              <a:t>	Fe</a:t>
            </a:r>
            <a:r>
              <a:rPr lang="cs-CZ" altLang="en-US" sz="2000" baseline="30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0</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6</a:t>
            </a:r>
            <a:r>
              <a:rPr lang="cs-CZ" altLang="en-US" sz="2000" dirty="0">
                <a:cs typeface="Arial" panose="020B0604020202020204" pitchFamily="34" charset="0"/>
              </a:rPr>
              <a:t>   přesněji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Ar</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3</a:t>
            </a:r>
            <a:r>
              <a:rPr lang="cs-CZ" altLang="en-US" sz="2000" i="1" dirty="0">
                <a:cs typeface="Arial" panose="020B0604020202020204" pitchFamily="34" charset="0"/>
              </a:rPr>
              <a:t>d</a:t>
            </a:r>
            <a:r>
              <a:rPr lang="cs-CZ" altLang="en-US" sz="2000" baseline="30000" dirty="0">
                <a:cs typeface="Arial" panose="020B0604020202020204" pitchFamily="34" charset="0"/>
              </a:rPr>
              <a:t>6</a:t>
            </a:r>
            <a:r>
              <a:rPr lang="cs-CZ" altLang="en-US" sz="2000" dirty="0">
                <a:cs typeface="Arial" panose="020B0604020202020204" pitchFamily="34" charset="0"/>
              </a:rPr>
              <a:t> 4</a:t>
            </a:r>
            <a:r>
              <a:rPr lang="cs-CZ" altLang="en-US" sz="2000" i="1" dirty="0">
                <a:cs typeface="Arial" panose="020B0604020202020204" pitchFamily="34" charset="0"/>
              </a:rPr>
              <a:t>s</a:t>
            </a:r>
            <a:r>
              <a:rPr lang="cs-CZ" altLang="en-US" sz="2000" baseline="30000" dirty="0">
                <a:cs typeface="Arial" panose="020B0604020202020204" pitchFamily="34" charset="0"/>
              </a:rPr>
              <a:t>0</a:t>
            </a:r>
            <a:r>
              <a:rPr lang="cs-CZ" altLang="en-US" sz="2000" dirty="0">
                <a:cs typeface="Arial" panose="020B0604020202020204" pitchFamily="34" charset="0"/>
              </a:rPr>
              <a:t> </a:t>
            </a:r>
          </a:p>
        </p:txBody>
      </p:sp>
    </p:spTree>
    <p:extLst>
      <p:ext uri="{BB962C8B-B14F-4D97-AF65-F5344CB8AC3E}">
        <p14:creationId xmlns:p14="http://schemas.microsoft.com/office/powerpoint/2010/main" val="23913047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electron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143000"/>
            <a:ext cx="8153400" cy="449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367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Ã½sledek obrÃ¡zku pro aufbau principle exceptions 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19" y="188641"/>
            <a:ext cx="8736969"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186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text&#10;&#10;Popis byl vytvořen automaticky">
            <a:extLst>
              <a:ext uri="{FF2B5EF4-FFF2-40B4-BE49-F238E27FC236}">
                <a16:creationId xmlns:a16="http://schemas.microsoft.com/office/drawing/2014/main" id="{E24DEDAA-7049-416C-BA6A-12736C454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7" y="2286000"/>
            <a:ext cx="6283893" cy="4419600"/>
          </a:xfrm>
          <a:prstGeom prst="rect">
            <a:avLst/>
          </a:prstGeom>
        </p:spPr>
      </p:pic>
      <p:graphicFrame>
        <p:nvGraphicFramePr>
          <p:cNvPr id="5" name="Tabulka 4">
            <a:extLst>
              <a:ext uri="{FF2B5EF4-FFF2-40B4-BE49-F238E27FC236}">
                <a16:creationId xmlns:a16="http://schemas.microsoft.com/office/drawing/2014/main" id="{6E4D7B87-C178-4892-B456-2216DBB1E97F}"/>
              </a:ext>
            </a:extLst>
          </p:cNvPr>
          <p:cNvGraphicFramePr>
            <a:graphicFrameLocks noGrp="1"/>
          </p:cNvGraphicFramePr>
          <p:nvPr>
            <p:extLst>
              <p:ext uri="{D42A27DB-BD31-4B8C-83A1-F6EECF244321}">
                <p14:modId xmlns:p14="http://schemas.microsoft.com/office/powerpoint/2010/main" val="1627454923"/>
              </p:ext>
            </p:extLst>
          </p:nvPr>
        </p:nvGraphicFramePr>
        <p:xfrm>
          <a:off x="6310188" y="304800"/>
          <a:ext cx="2750414" cy="6031432"/>
        </p:xfrm>
        <a:graphic>
          <a:graphicData uri="http://schemas.openxmlformats.org/drawingml/2006/table">
            <a:tbl>
              <a:tblPr/>
              <a:tblGrid>
                <a:gridCol w="1375207">
                  <a:extLst>
                    <a:ext uri="{9D8B030D-6E8A-4147-A177-3AD203B41FA5}">
                      <a16:colId xmlns:a16="http://schemas.microsoft.com/office/drawing/2014/main" val="2825543229"/>
                    </a:ext>
                  </a:extLst>
                </a:gridCol>
                <a:gridCol w="1375207">
                  <a:extLst>
                    <a:ext uri="{9D8B030D-6E8A-4147-A177-3AD203B41FA5}">
                      <a16:colId xmlns:a16="http://schemas.microsoft.com/office/drawing/2014/main" val="2433224658"/>
                    </a:ext>
                  </a:extLst>
                </a:gridCol>
              </a:tblGrid>
              <a:tr h="220815">
                <a:tc>
                  <a:txBody>
                    <a:bodyPr/>
                    <a:lstStyle/>
                    <a:p>
                      <a:pPr fontAlgn="t"/>
                      <a:r>
                        <a:rPr lang="en-US" sz="1400">
                          <a:effectLst/>
                        </a:rPr>
                        <a:t>Chromium</a:t>
                      </a:r>
                    </a:p>
                  </a:txBody>
                  <a:tcPr marL="42557" marR="42557" marT="30398" marB="30398">
                    <a:lnL>
                      <a:noFill/>
                    </a:lnL>
                    <a:lnR>
                      <a:noFill/>
                    </a:lnR>
                    <a:lnT>
                      <a:noFill/>
                    </a:lnT>
                    <a:lnB>
                      <a:noFill/>
                    </a:lnB>
                    <a:solidFill>
                      <a:srgbClr val="FFFFFF"/>
                    </a:solidFill>
                  </a:tcPr>
                </a:tc>
                <a:tc>
                  <a:txBody>
                    <a:bodyPr/>
                    <a:lstStyle/>
                    <a:p>
                      <a:pPr fontAlgn="t"/>
                      <a:r>
                        <a:rPr lang="en-US" sz="1400">
                          <a:effectLst/>
                        </a:rPr>
                        <a:t>[Ar] 3d</a:t>
                      </a:r>
                      <a:r>
                        <a:rPr lang="en-US" sz="1400" baseline="30000">
                          <a:effectLst/>
                        </a:rPr>
                        <a:t>5</a:t>
                      </a:r>
                      <a:r>
                        <a:rPr lang="en-US" sz="1400">
                          <a:effectLst/>
                        </a:rPr>
                        <a:t> 4s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052322527"/>
                  </a:ext>
                </a:extLst>
              </a:tr>
              <a:tr h="220815">
                <a:tc>
                  <a:txBody>
                    <a:bodyPr/>
                    <a:lstStyle/>
                    <a:p>
                      <a:pPr fontAlgn="t"/>
                      <a:r>
                        <a:rPr lang="en-US" sz="1400">
                          <a:effectLst/>
                        </a:rPr>
                        <a:t>Copper</a:t>
                      </a:r>
                    </a:p>
                  </a:txBody>
                  <a:tcPr marL="42557" marR="42557" marT="30398" marB="30398">
                    <a:lnL>
                      <a:noFill/>
                    </a:lnL>
                    <a:lnR>
                      <a:noFill/>
                    </a:lnR>
                    <a:lnT>
                      <a:noFill/>
                    </a:lnT>
                    <a:lnB>
                      <a:noFill/>
                    </a:lnB>
                    <a:solidFill>
                      <a:srgbClr val="FFFFFF"/>
                    </a:solidFill>
                  </a:tcPr>
                </a:tc>
                <a:tc>
                  <a:txBody>
                    <a:bodyPr/>
                    <a:lstStyle/>
                    <a:p>
                      <a:pPr fontAlgn="t"/>
                      <a:r>
                        <a:rPr lang="en-US" sz="1400">
                          <a:effectLst/>
                        </a:rPr>
                        <a:t>[Ar] 3d</a:t>
                      </a:r>
                      <a:r>
                        <a:rPr lang="en-US" sz="1400" baseline="30000">
                          <a:effectLst/>
                        </a:rPr>
                        <a:t>10</a:t>
                      </a:r>
                      <a:r>
                        <a:rPr lang="en-US" sz="1400">
                          <a:effectLst/>
                        </a:rPr>
                        <a:t> 4s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471985092"/>
                  </a:ext>
                </a:extLst>
              </a:tr>
              <a:tr h="220815">
                <a:tc>
                  <a:txBody>
                    <a:bodyPr/>
                    <a:lstStyle/>
                    <a:p>
                      <a:pPr fontAlgn="t"/>
                      <a:r>
                        <a:rPr lang="en-US" sz="1400" dirty="0">
                          <a:effectLst/>
                        </a:rPr>
                        <a:t> </a:t>
                      </a:r>
                    </a:p>
                  </a:txBody>
                  <a:tcPr marL="42557" marR="42557" marT="30398" marB="30398">
                    <a:lnL>
                      <a:noFill/>
                    </a:lnL>
                    <a:lnR>
                      <a:noFill/>
                    </a:lnR>
                    <a:lnT>
                      <a:noFill/>
                    </a:lnT>
                    <a:lnB>
                      <a:noFill/>
                    </a:lnB>
                    <a:solidFill>
                      <a:srgbClr val="FFFFFF"/>
                    </a:solidFill>
                  </a:tcPr>
                </a:tc>
                <a:tc>
                  <a:txBody>
                    <a:bodyPr/>
                    <a:lstStyle/>
                    <a:p>
                      <a:pPr fontAlgn="t"/>
                      <a:r>
                        <a:rPr lang="en-US" sz="1400">
                          <a:effectLst/>
                        </a:rPr>
                        <a:t> </a:t>
                      </a: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314298594"/>
                  </a:ext>
                </a:extLst>
              </a:tr>
              <a:tr h="220815">
                <a:tc>
                  <a:txBody>
                    <a:bodyPr/>
                    <a:lstStyle/>
                    <a:p>
                      <a:pPr fontAlgn="t"/>
                      <a:r>
                        <a:rPr lang="en-US" sz="1400">
                          <a:effectLst/>
                        </a:rPr>
                        <a:t>Niobium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4</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546904218"/>
                  </a:ext>
                </a:extLst>
              </a:tr>
              <a:tr h="220815">
                <a:tc>
                  <a:txBody>
                    <a:bodyPr/>
                    <a:lstStyle/>
                    <a:p>
                      <a:pPr fontAlgn="t"/>
                      <a:r>
                        <a:rPr lang="en-US" sz="1400">
                          <a:effectLst/>
                        </a:rPr>
                        <a:t>Molybdenum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5</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4010477404"/>
                  </a:ext>
                </a:extLst>
              </a:tr>
              <a:tr h="220815">
                <a:tc>
                  <a:txBody>
                    <a:bodyPr/>
                    <a:lstStyle/>
                    <a:p>
                      <a:pPr fontAlgn="t"/>
                      <a:r>
                        <a:rPr lang="en-US" sz="1400">
                          <a:effectLst/>
                        </a:rPr>
                        <a:t>Ruthenium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7</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581565336"/>
                  </a:ext>
                </a:extLst>
              </a:tr>
              <a:tr h="220815">
                <a:tc>
                  <a:txBody>
                    <a:bodyPr/>
                    <a:lstStyle/>
                    <a:p>
                      <a:pPr fontAlgn="t"/>
                      <a:r>
                        <a:rPr lang="en-US" sz="1400">
                          <a:effectLst/>
                        </a:rPr>
                        <a:t>Rhodium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8</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093570249"/>
                  </a:ext>
                </a:extLst>
              </a:tr>
              <a:tr h="220815">
                <a:tc>
                  <a:txBody>
                    <a:bodyPr/>
                    <a:lstStyle/>
                    <a:p>
                      <a:pPr fontAlgn="t"/>
                      <a:r>
                        <a:rPr lang="en-US" sz="1400">
                          <a:effectLst/>
                        </a:rPr>
                        <a:t>Palladium</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10</a:t>
                      </a:r>
                      <a:r>
                        <a:rPr lang="en-US" sz="1400">
                          <a:effectLst/>
                        </a:rPr>
                        <a:t> 5s</a:t>
                      </a:r>
                      <a:r>
                        <a:rPr lang="en-US" sz="1400" baseline="30000">
                          <a:effectLst/>
                        </a:rPr>
                        <a:t>0</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102280824"/>
                  </a:ext>
                </a:extLst>
              </a:tr>
              <a:tr h="220815">
                <a:tc>
                  <a:txBody>
                    <a:bodyPr/>
                    <a:lstStyle/>
                    <a:p>
                      <a:pPr fontAlgn="t"/>
                      <a:r>
                        <a:rPr lang="en-US" sz="1400">
                          <a:effectLst/>
                        </a:rPr>
                        <a:t>Silver</a:t>
                      </a:r>
                    </a:p>
                  </a:txBody>
                  <a:tcPr marL="42557" marR="42557" marT="30398" marB="30398">
                    <a:lnL>
                      <a:noFill/>
                    </a:lnL>
                    <a:lnR>
                      <a:noFill/>
                    </a:lnR>
                    <a:lnT>
                      <a:noFill/>
                    </a:lnT>
                    <a:lnB>
                      <a:noFill/>
                    </a:lnB>
                    <a:solidFill>
                      <a:srgbClr val="FFFFFF"/>
                    </a:solidFill>
                  </a:tcPr>
                </a:tc>
                <a:tc>
                  <a:txBody>
                    <a:bodyPr/>
                    <a:lstStyle/>
                    <a:p>
                      <a:pPr fontAlgn="t"/>
                      <a:r>
                        <a:rPr lang="en-US" sz="1400">
                          <a:effectLst/>
                        </a:rPr>
                        <a:t>[Kr] 4d</a:t>
                      </a:r>
                      <a:r>
                        <a:rPr lang="en-US" sz="1400" baseline="30000">
                          <a:effectLst/>
                        </a:rPr>
                        <a:t>10</a:t>
                      </a:r>
                      <a:r>
                        <a:rPr lang="en-US" sz="1400">
                          <a:effectLst/>
                        </a:rPr>
                        <a:t> 5s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355565955"/>
                  </a:ext>
                </a:extLst>
              </a:tr>
              <a:tr h="220815">
                <a:tc>
                  <a:txBody>
                    <a:bodyPr/>
                    <a:lstStyle/>
                    <a:p>
                      <a:pPr fontAlgn="t"/>
                      <a:r>
                        <a:rPr lang="en-US" sz="1400">
                          <a:effectLst/>
                        </a:rPr>
                        <a:t> </a:t>
                      </a:r>
                    </a:p>
                  </a:txBody>
                  <a:tcPr marL="42557" marR="42557" marT="30398" marB="30398">
                    <a:lnL>
                      <a:noFill/>
                    </a:lnL>
                    <a:lnR>
                      <a:noFill/>
                    </a:lnR>
                    <a:lnT>
                      <a:noFill/>
                    </a:lnT>
                    <a:lnB>
                      <a:noFill/>
                    </a:lnB>
                    <a:solidFill>
                      <a:srgbClr val="FFFFFF"/>
                    </a:solidFill>
                  </a:tcPr>
                </a:tc>
                <a:tc>
                  <a:txBody>
                    <a:bodyPr/>
                    <a:lstStyle/>
                    <a:p>
                      <a:pPr fontAlgn="t"/>
                      <a:r>
                        <a:rPr lang="en-US" sz="1400">
                          <a:effectLst/>
                        </a:rPr>
                        <a:t> </a:t>
                      </a: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422821667"/>
                  </a:ext>
                </a:extLst>
              </a:tr>
              <a:tr h="220815">
                <a:tc>
                  <a:txBody>
                    <a:bodyPr/>
                    <a:lstStyle/>
                    <a:p>
                      <a:pPr fontAlgn="t"/>
                      <a:r>
                        <a:rPr lang="en-US" sz="1400">
                          <a:effectLst/>
                        </a:rPr>
                        <a:t>Lanthanum</a:t>
                      </a:r>
                    </a:p>
                  </a:txBody>
                  <a:tcPr marL="42557" marR="42557" marT="30398" marB="30398">
                    <a:lnL>
                      <a:noFill/>
                    </a:lnL>
                    <a:lnR>
                      <a:noFill/>
                    </a:lnR>
                    <a:lnT>
                      <a:noFill/>
                    </a:lnT>
                    <a:lnB>
                      <a:noFill/>
                    </a:lnB>
                    <a:solidFill>
                      <a:srgbClr val="FFFFFF"/>
                    </a:solidFill>
                  </a:tcPr>
                </a:tc>
                <a:tc>
                  <a:txBody>
                    <a:bodyPr/>
                    <a:lstStyle/>
                    <a:p>
                      <a:pPr fontAlgn="t"/>
                      <a:r>
                        <a:rPr lang="en-US" sz="1400">
                          <a:effectLst/>
                        </a:rPr>
                        <a:t>[Xe] 5d</a:t>
                      </a:r>
                      <a:r>
                        <a:rPr lang="en-US" sz="1400" baseline="30000">
                          <a:effectLst/>
                        </a:rPr>
                        <a:t>1</a:t>
                      </a:r>
                      <a:r>
                        <a:rPr lang="en-US" sz="1400">
                          <a:effectLst/>
                        </a:rPr>
                        <a:t> 6s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493034085"/>
                  </a:ext>
                </a:extLst>
              </a:tr>
              <a:tr h="220815">
                <a:tc>
                  <a:txBody>
                    <a:bodyPr/>
                    <a:lstStyle/>
                    <a:p>
                      <a:pPr fontAlgn="t"/>
                      <a:r>
                        <a:rPr lang="en-US" sz="1400">
                          <a:effectLst/>
                        </a:rPr>
                        <a:t>Cerium</a:t>
                      </a:r>
                    </a:p>
                  </a:txBody>
                  <a:tcPr marL="42557" marR="42557" marT="30398" marB="30398">
                    <a:lnL>
                      <a:noFill/>
                    </a:lnL>
                    <a:lnR>
                      <a:noFill/>
                    </a:lnR>
                    <a:lnT>
                      <a:noFill/>
                    </a:lnT>
                    <a:lnB>
                      <a:noFill/>
                    </a:lnB>
                    <a:solidFill>
                      <a:srgbClr val="FFFFFF"/>
                    </a:solidFill>
                  </a:tcPr>
                </a:tc>
                <a:tc>
                  <a:txBody>
                    <a:bodyPr/>
                    <a:lstStyle/>
                    <a:p>
                      <a:pPr fontAlgn="t"/>
                      <a:r>
                        <a:rPr lang="en-US" sz="1400" dirty="0">
                          <a:effectLst/>
                        </a:rPr>
                        <a:t>[</a:t>
                      </a:r>
                      <a:r>
                        <a:rPr lang="en-US" sz="1400" dirty="0" err="1">
                          <a:effectLst/>
                        </a:rPr>
                        <a:t>Xe</a:t>
                      </a:r>
                      <a:r>
                        <a:rPr lang="en-US" sz="1400" dirty="0">
                          <a:effectLst/>
                        </a:rPr>
                        <a:t>] 4f</a:t>
                      </a:r>
                      <a:r>
                        <a:rPr lang="en-US" sz="1400" baseline="30000" dirty="0">
                          <a:effectLst/>
                        </a:rPr>
                        <a:t>1</a:t>
                      </a:r>
                      <a:r>
                        <a:rPr lang="en-US" sz="1400" dirty="0">
                          <a:effectLst/>
                        </a:rPr>
                        <a:t> 5d</a:t>
                      </a:r>
                      <a:r>
                        <a:rPr lang="en-US" sz="1400" baseline="30000" dirty="0">
                          <a:effectLst/>
                        </a:rPr>
                        <a:t>1</a:t>
                      </a:r>
                      <a:r>
                        <a:rPr lang="en-US" sz="1400" dirty="0">
                          <a:effectLst/>
                        </a:rPr>
                        <a:t> 6s</a:t>
                      </a:r>
                      <a:r>
                        <a:rPr lang="en-US" sz="1400" baseline="30000" dirty="0">
                          <a:effectLst/>
                        </a:rPr>
                        <a:t>2</a:t>
                      </a:r>
                      <a:endParaRPr lang="en-US" sz="1400" dirty="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778540434"/>
                  </a:ext>
                </a:extLst>
              </a:tr>
              <a:tr h="220815">
                <a:tc>
                  <a:txBody>
                    <a:bodyPr/>
                    <a:lstStyle/>
                    <a:p>
                      <a:pPr fontAlgn="t"/>
                      <a:r>
                        <a:rPr lang="en-US" sz="1400" dirty="0">
                          <a:effectLst/>
                        </a:rPr>
                        <a:t>Gadolinium</a:t>
                      </a:r>
                    </a:p>
                  </a:txBody>
                  <a:tcPr marL="42557" marR="42557" marT="30398" marB="30398">
                    <a:lnL>
                      <a:noFill/>
                    </a:lnL>
                    <a:lnR>
                      <a:noFill/>
                    </a:lnR>
                    <a:lnT>
                      <a:noFill/>
                    </a:lnT>
                    <a:lnB>
                      <a:noFill/>
                    </a:lnB>
                    <a:solidFill>
                      <a:srgbClr val="FFFFFF"/>
                    </a:solidFill>
                  </a:tcPr>
                </a:tc>
                <a:tc>
                  <a:txBody>
                    <a:bodyPr/>
                    <a:lstStyle/>
                    <a:p>
                      <a:pPr fontAlgn="t"/>
                      <a:r>
                        <a:rPr lang="en-US" sz="1400" dirty="0">
                          <a:effectLst/>
                        </a:rPr>
                        <a:t>[Xe] 4f</a:t>
                      </a:r>
                      <a:r>
                        <a:rPr lang="en-US" sz="1400" baseline="30000" dirty="0">
                          <a:effectLst/>
                        </a:rPr>
                        <a:t>7</a:t>
                      </a:r>
                      <a:r>
                        <a:rPr lang="en-US" sz="1400" dirty="0">
                          <a:effectLst/>
                        </a:rPr>
                        <a:t> 5d</a:t>
                      </a:r>
                      <a:r>
                        <a:rPr lang="en-US" sz="1400" baseline="30000" dirty="0">
                          <a:effectLst/>
                        </a:rPr>
                        <a:t>1</a:t>
                      </a:r>
                      <a:r>
                        <a:rPr lang="en-US" sz="1400" dirty="0">
                          <a:effectLst/>
                        </a:rPr>
                        <a:t> 6s</a:t>
                      </a:r>
                      <a:r>
                        <a:rPr lang="en-US" sz="1400" baseline="30000" dirty="0">
                          <a:effectLst/>
                        </a:rPr>
                        <a:t>2</a:t>
                      </a:r>
                      <a:endParaRPr lang="en-US" sz="1400" dirty="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664914579"/>
                  </a:ext>
                </a:extLst>
              </a:tr>
              <a:tr h="220815">
                <a:tc>
                  <a:txBody>
                    <a:bodyPr/>
                    <a:lstStyle/>
                    <a:p>
                      <a:pPr fontAlgn="t"/>
                      <a:r>
                        <a:rPr lang="en-US" sz="1400">
                          <a:effectLst/>
                        </a:rPr>
                        <a:t>Platinum</a:t>
                      </a:r>
                    </a:p>
                  </a:txBody>
                  <a:tcPr marL="42557" marR="42557" marT="30398" marB="30398">
                    <a:lnL>
                      <a:noFill/>
                    </a:lnL>
                    <a:lnR>
                      <a:noFill/>
                    </a:lnR>
                    <a:lnT>
                      <a:noFill/>
                    </a:lnT>
                    <a:lnB>
                      <a:noFill/>
                    </a:lnB>
                    <a:solidFill>
                      <a:srgbClr val="FFFFFF"/>
                    </a:solidFill>
                  </a:tcPr>
                </a:tc>
                <a:tc>
                  <a:txBody>
                    <a:bodyPr/>
                    <a:lstStyle/>
                    <a:p>
                      <a:pPr fontAlgn="t"/>
                      <a:r>
                        <a:rPr lang="en-US" sz="1400">
                          <a:effectLst/>
                        </a:rPr>
                        <a:t>[Xe] 4f</a:t>
                      </a:r>
                      <a:r>
                        <a:rPr lang="en-US" sz="1400" baseline="30000">
                          <a:effectLst/>
                        </a:rPr>
                        <a:t>14 </a:t>
                      </a:r>
                      <a:r>
                        <a:rPr lang="en-US" sz="1400">
                          <a:effectLst/>
                        </a:rPr>
                        <a:t>5d</a:t>
                      </a:r>
                      <a:r>
                        <a:rPr lang="en-US" sz="1400" baseline="30000">
                          <a:effectLst/>
                        </a:rPr>
                        <a:t>9</a:t>
                      </a:r>
                      <a:r>
                        <a:rPr lang="en-US" sz="1400">
                          <a:effectLst/>
                        </a:rPr>
                        <a:t> 6s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535457716"/>
                  </a:ext>
                </a:extLst>
              </a:tr>
              <a:tr h="220815">
                <a:tc>
                  <a:txBody>
                    <a:bodyPr/>
                    <a:lstStyle/>
                    <a:p>
                      <a:pPr fontAlgn="t"/>
                      <a:r>
                        <a:rPr lang="en-US" sz="1400">
                          <a:effectLst/>
                        </a:rPr>
                        <a:t>Gold</a:t>
                      </a:r>
                    </a:p>
                  </a:txBody>
                  <a:tcPr marL="42557" marR="42557" marT="30398" marB="30398">
                    <a:lnL>
                      <a:noFill/>
                    </a:lnL>
                    <a:lnR>
                      <a:noFill/>
                    </a:lnR>
                    <a:lnT>
                      <a:noFill/>
                    </a:lnT>
                    <a:lnB>
                      <a:noFill/>
                    </a:lnB>
                    <a:solidFill>
                      <a:srgbClr val="FFFFFF"/>
                    </a:solidFill>
                  </a:tcPr>
                </a:tc>
                <a:tc>
                  <a:txBody>
                    <a:bodyPr/>
                    <a:lstStyle/>
                    <a:p>
                      <a:pPr fontAlgn="t"/>
                      <a:r>
                        <a:rPr lang="en-US" sz="1400">
                          <a:effectLst/>
                        </a:rPr>
                        <a:t>[Xe] 4f</a:t>
                      </a:r>
                      <a:r>
                        <a:rPr lang="en-US" sz="1400" baseline="30000">
                          <a:effectLst/>
                        </a:rPr>
                        <a:t>14 </a:t>
                      </a:r>
                      <a:r>
                        <a:rPr lang="en-US" sz="1400">
                          <a:effectLst/>
                        </a:rPr>
                        <a:t>5d</a:t>
                      </a:r>
                      <a:r>
                        <a:rPr lang="en-US" sz="1400" baseline="30000">
                          <a:effectLst/>
                        </a:rPr>
                        <a:t>10</a:t>
                      </a:r>
                      <a:r>
                        <a:rPr lang="en-US" sz="1400">
                          <a:effectLst/>
                        </a:rPr>
                        <a:t> 6s</a:t>
                      </a:r>
                      <a:r>
                        <a:rPr lang="en-US" sz="1400" baseline="30000">
                          <a:effectLst/>
                        </a:rPr>
                        <a:t>1</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950591652"/>
                  </a:ext>
                </a:extLst>
              </a:tr>
              <a:tr h="220815">
                <a:tc>
                  <a:txBody>
                    <a:bodyPr/>
                    <a:lstStyle/>
                    <a:p>
                      <a:pPr fontAlgn="t"/>
                      <a:r>
                        <a:rPr lang="en-US" sz="1400">
                          <a:effectLst/>
                        </a:rPr>
                        <a:t> </a:t>
                      </a:r>
                    </a:p>
                  </a:txBody>
                  <a:tcPr marL="42557" marR="42557" marT="30398" marB="30398">
                    <a:lnL>
                      <a:noFill/>
                    </a:lnL>
                    <a:lnR>
                      <a:noFill/>
                    </a:lnR>
                    <a:lnT>
                      <a:noFill/>
                    </a:lnT>
                    <a:lnB>
                      <a:noFill/>
                    </a:lnB>
                    <a:solidFill>
                      <a:srgbClr val="FFFFFF"/>
                    </a:solidFill>
                  </a:tcPr>
                </a:tc>
                <a:tc>
                  <a:txBody>
                    <a:bodyPr/>
                    <a:lstStyle/>
                    <a:p>
                      <a:pPr fontAlgn="t"/>
                      <a:r>
                        <a:rPr lang="en-US" sz="1400">
                          <a:effectLst/>
                        </a:rPr>
                        <a:t> </a:t>
                      </a: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263791428"/>
                  </a:ext>
                </a:extLst>
              </a:tr>
              <a:tr h="220815">
                <a:tc>
                  <a:txBody>
                    <a:bodyPr/>
                    <a:lstStyle/>
                    <a:p>
                      <a:pPr fontAlgn="t"/>
                      <a:r>
                        <a:rPr lang="en-US" sz="1400">
                          <a:effectLst/>
                        </a:rPr>
                        <a:t>Actinium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759889898"/>
                  </a:ext>
                </a:extLst>
              </a:tr>
              <a:tr h="220815">
                <a:tc>
                  <a:txBody>
                    <a:bodyPr/>
                    <a:lstStyle/>
                    <a:p>
                      <a:pPr fontAlgn="t"/>
                      <a:r>
                        <a:rPr lang="en-US" sz="1400">
                          <a:effectLst/>
                        </a:rPr>
                        <a:t>Thorium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6d</a:t>
                      </a:r>
                      <a:r>
                        <a:rPr lang="en-US" sz="1400" baseline="30000">
                          <a:effectLst/>
                        </a:rPr>
                        <a:t>2</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3594580368"/>
                  </a:ext>
                </a:extLst>
              </a:tr>
              <a:tr h="220815">
                <a:tc>
                  <a:txBody>
                    <a:bodyPr/>
                    <a:lstStyle/>
                    <a:p>
                      <a:pPr fontAlgn="t"/>
                      <a:r>
                        <a:rPr lang="en-US" sz="1400">
                          <a:effectLst/>
                        </a:rPr>
                        <a:t>Protactinium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5f</a:t>
                      </a:r>
                      <a:r>
                        <a:rPr lang="en-US" sz="1400" baseline="30000">
                          <a:effectLst/>
                        </a:rPr>
                        <a:t>2</a:t>
                      </a:r>
                      <a:r>
                        <a:rPr lang="en-US" sz="1400">
                          <a:effectLst/>
                        </a:rPr>
                        <a:t>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031109575"/>
                  </a:ext>
                </a:extLst>
              </a:tr>
              <a:tr h="220815">
                <a:tc>
                  <a:txBody>
                    <a:bodyPr/>
                    <a:lstStyle/>
                    <a:p>
                      <a:pPr fontAlgn="t"/>
                      <a:r>
                        <a:rPr lang="en-US" sz="1400">
                          <a:effectLst/>
                        </a:rPr>
                        <a:t>Uranium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5f</a:t>
                      </a:r>
                      <a:r>
                        <a:rPr lang="en-US" sz="1400" baseline="30000">
                          <a:effectLst/>
                        </a:rPr>
                        <a:t>3</a:t>
                      </a:r>
                      <a:r>
                        <a:rPr lang="en-US" sz="1400">
                          <a:effectLst/>
                        </a:rPr>
                        <a:t>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2972045371"/>
                  </a:ext>
                </a:extLst>
              </a:tr>
              <a:tr h="220815">
                <a:tc>
                  <a:txBody>
                    <a:bodyPr/>
                    <a:lstStyle/>
                    <a:p>
                      <a:pPr fontAlgn="t"/>
                      <a:r>
                        <a:rPr lang="en-US" sz="1400">
                          <a:effectLst/>
                        </a:rPr>
                        <a:t>Neptunium</a:t>
                      </a:r>
                    </a:p>
                  </a:txBody>
                  <a:tcPr marL="42557" marR="42557" marT="30398" marB="30398">
                    <a:lnL>
                      <a:noFill/>
                    </a:lnL>
                    <a:lnR>
                      <a:noFill/>
                    </a:lnR>
                    <a:lnT>
                      <a:noFill/>
                    </a:lnT>
                    <a:lnB>
                      <a:noFill/>
                    </a:lnB>
                    <a:solidFill>
                      <a:srgbClr val="FFFFFF"/>
                    </a:solidFill>
                  </a:tcPr>
                </a:tc>
                <a:tc>
                  <a:txBody>
                    <a:bodyPr/>
                    <a:lstStyle/>
                    <a:p>
                      <a:pPr fontAlgn="t"/>
                      <a:r>
                        <a:rPr lang="en-US" sz="1400">
                          <a:effectLst/>
                        </a:rPr>
                        <a:t>[Rn] 5f</a:t>
                      </a:r>
                      <a:r>
                        <a:rPr lang="en-US" sz="1400" baseline="30000">
                          <a:effectLst/>
                        </a:rPr>
                        <a:t>4</a:t>
                      </a:r>
                      <a:r>
                        <a:rPr lang="en-US" sz="1400">
                          <a:effectLst/>
                        </a:rPr>
                        <a:t> 6d</a:t>
                      </a:r>
                      <a:r>
                        <a:rPr lang="en-US" sz="1400" baseline="30000">
                          <a:effectLst/>
                        </a:rPr>
                        <a:t>1</a:t>
                      </a:r>
                      <a:r>
                        <a:rPr lang="en-US" sz="1400">
                          <a:effectLst/>
                        </a:rPr>
                        <a:t> 7s</a:t>
                      </a:r>
                      <a:r>
                        <a:rPr lang="en-US" sz="1400" baseline="30000">
                          <a:effectLst/>
                        </a:rPr>
                        <a:t>2</a:t>
                      </a:r>
                      <a:endParaRPr lang="en-US" sz="140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1584908385"/>
                  </a:ext>
                </a:extLst>
              </a:tr>
              <a:tr h="220815">
                <a:tc>
                  <a:txBody>
                    <a:bodyPr/>
                    <a:lstStyle/>
                    <a:p>
                      <a:pPr fontAlgn="t"/>
                      <a:r>
                        <a:rPr lang="en-US" sz="1400">
                          <a:effectLst/>
                        </a:rPr>
                        <a:t>Curium</a:t>
                      </a:r>
                    </a:p>
                  </a:txBody>
                  <a:tcPr marL="42557" marR="42557" marT="30398" marB="30398">
                    <a:lnL>
                      <a:noFill/>
                    </a:lnL>
                    <a:lnR>
                      <a:noFill/>
                    </a:lnR>
                    <a:lnT>
                      <a:noFill/>
                    </a:lnT>
                    <a:lnB>
                      <a:noFill/>
                    </a:lnB>
                    <a:solidFill>
                      <a:srgbClr val="FFFFFF"/>
                    </a:solidFill>
                  </a:tcPr>
                </a:tc>
                <a:tc>
                  <a:txBody>
                    <a:bodyPr/>
                    <a:lstStyle/>
                    <a:p>
                      <a:pPr fontAlgn="t"/>
                      <a:r>
                        <a:rPr lang="en-US" sz="1400" dirty="0">
                          <a:effectLst/>
                        </a:rPr>
                        <a:t>[Rn] 5f</a:t>
                      </a:r>
                      <a:r>
                        <a:rPr lang="en-US" sz="1400" baseline="30000" dirty="0">
                          <a:effectLst/>
                        </a:rPr>
                        <a:t>7</a:t>
                      </a:r>
                      <a:r>
                        <a:rPr lang="en-US" sz="1400" dirty="0">
                          <a:effectLst/>
                        </a:rPr>
                        <a:t> 6d</a:t>
                      </a:r>
                      <a:r>
                        <a:rPr lang="en-US" sz="1400" baseline="30000" dirty="0">
                          <a:effectLst/>
                        </a:rPr>
                        <a:t>1</a:t>
                      </a:r>
                      <a:r>
                        <a:rPr lang="en-US" sz="1400" dirty="0">
                          <a:effectLst/>
                        </a:rPr>
                        <a:t> 7s</a:t>
                      </a:r>
                      <a:r>
                        <a:rPr lang="en-US" sz="1400" baseline="30000" dirty="0">
                          <a:effectLst/>
                        </a:rPr>
                        <a:t>2</a:t>
                      </a:r>
                      <a:endParaRPr lang="en-US" sz="1400" dirty="0">
                        <a:effectLst/>
                      </a:endParaRPr>
                    </a:p>
                  </a:txBody>
                  <a:tcPr marL="42557" marR="42557" marT="30398" marB="30398">
                    <a:lnL>
                      <a:noFill/>
                    </a:lnL>
                    <a:lnR>
                      <a:noFill/>
                    </a:lnR>
                    <a:lnT>
                      <a:noFill/>
                    </a:lnT>
                    <a:lnB>
                      <a:noFill/>
                    </a:lnB>
                    <a:solidFill>
                      <a:srgbClr val="FFFFFF"/>
                    </a:solidFill>
                  </a:tcPr>
                </a:tc>
                <a:extLst>
                  <a:ext uri="{0D108BD9-81ED-4DB2-BD59-A6C34878D82A}">
                    <a16:rowId xmlns:a16="http://schemas.microsoft.com/office/drawing/2014/main" val="890357309"/>
                  </a:ext>
                </a:extLst>
              </a:tr>
            </a:tbl>
          </a:graphicData>
        </a:graphic>
      </p:graphicFrame>
      <p:sp>
        <p:nvSpPr>
          <p:cNvPr id="6" name="Obdélník 5">
            <a:extLst>
              <a:ext uri="{FF2B5EF4-FFF2-40B4-BE49-F238E27FC236}">
                <a16:creationId xmlns:a16="http://schemas.microsoft.com/office/drawing/2014/main" id="{E23A21F7-698D-404C-BC63-861C1D643AF1}"/>
              </a:ext>
            </a:extLst>
          </p:cNvPr>
          <p:cNvSpPr/>
          <p:nvPr/>
        </p:nvSpPr>
        <p:spPr>
          <a:xfrm>
            <a:off x="258557" y="304800"/>
            <a:ext cx="5160387" cy="523220"/>
          </a:xfrm>
          <a:prstGeom prst="rect">
            <a:avLst/>
          </a:prstGeom>
        </p:spPr>
        <p:txBody>
          <a:bodyPr wrap="none">
            <a:spAutoFit/>
          </a:bodyPr>
          <a:lstStyle/>
          <a:p>
            <a:r>
              <a:rPr lang="cs-CZ" sz="2800" b="1" dirty="0">
                <a:solidFill>
                  <a:srgbClr val="212121"/>
                </a:solidFill>
                <a:latin typeface="Gotham"/>
              </a:rPr>
              <a:t>Atypické</a:t>
            </a:r>
            <a:r>
              <a:rPr lang="en-US" sz="2800" b="1" dirty="0">
                <a:solidFill>
                  <a:srgbClr val="212121"/>
                </a:solidFill>
                <a:latin typeface="Gotham"/>
              </a:rPr>
              <a:t> </a:t>
            </a:r>
            <a:r>
              <a:rPr lang="en-US" sz="2800" b="1" dirty="0" err="1">
                <a:solidFill>
                  <a:srgbClr val="212121"/>
                </a:solidFill>
                <a:latin typeface="Gotham"/>
              </a:rPr>
              <a:t>ele</a:t>
            </a:r>
            <a:r>
              <a:rPr lang="cs-CZ" sz="2800" b="1" dirty="0">
                <a:solidFill>
                  <a:srgbClr val="212121"/>
                </a:solidFill>
                <a:latin typeface="Gotham"/>
              </a:rPr>
              <a:t>k</a:t>
            </a:r>
            <a:r>
              <a:rPr lang="en-US" sz="2800" b="1" dirty="0" err="1">
                <a:solidFill>
                  <a:srgbClr val="212121"/>
                </a:solidFill>
                <a:latin typeface="Gotham"/>
              </a:rPr>
              <a:t>tron</a:t>
            </a:r>
            <a:r>
              <a:rPr lang="cs-CZ" sz="2800" b="1" dirty="0" err="1">
                <a:solidFill>
                  <a:srgbClr val="212121"/>
                </a:solidFill>
                <a:latin typeface="Gotham"/>
              </a:rPr>
              <a:t>ové</a:t>
            </a:r>
            <a:r>
              <a:rPr lang="en-US" sz="2800" b="1" dirty="0">
                <a:solidFill>
                  <a:srgbClr val="212121"/>
                </a:solidFill>
                <a:latin typeface="Gotham"/>
              </a:rPr>
              <a:t> </a:t>
            </a:r>
            <a:r>
              <a:rPr lang="cs-CZ" sz="2800" b="1" dirty="0">
                <a:solidFill>
                  <a:srgbClr val="212121"/>
                </a:solidFill>
                <a:latin typeface="Gotham"/>
              </a:rPr>
              <a:t>k</a:t>
            </a:r>
            <a:r>
              <a:rPr lang="en-US" sz="2800" b="1" dirty="0" err="1">
                <a:solidFill>
                  <a:srgbClr val="212121"/>
                </a:solidFill>
                <a:latin typeface="Gotham"/>
              </a:rPr>
              <a:t>onfigura</a:t>
            </a:r>
            <a:r>
              <a:rPr lang="cs-CZ" sz="2800" b="1" dirty="0" err="1">
                <a:solidFill>
                  <a:srgbClr val="212121"/>
                </a:solidFill>
                <a:latin typeface="Gotham"/>
              </a:rPr>
              <a:t>ce</a:t>
            </a:r>
            <a:endParaRPr lang="en-US" sz="2800" dirty="0"/>
          </a:p>
        </p:txBody>
      </p:sp>
    </p:spTree>
    <p:extLst>
      <p:ext uri="{BB962C8B-B14F-4D97-AF65-F5344CB8AC3E}">
        <p14:creationId xmlns:p14="http://schemas.microsoft.com/office/powerpoint/2010/main" val="1076387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FB4C854-0566-433B-B893-BCFB537A4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43000"/>
            <a:ext cx="8218632" cy="3505200"/>
          </a:xfrm>
          <a:prstGeom prst="rect">
            <a:avLst/>
          </a:prstGeom>
        </p:spPr>
      </p:pic>
      <p:sp>
        <p:nvSpPr>
          <p:cNvPr id="6" name="TextovéPole 5">
            <a:extLst>
              <a:ext uri="{FF2B5EF4-FFF2-40B4-BE49-F238E27FC236}">
                <a16:creationId xmlns:a16="http://schemas.microsoft.com/office/drawing/2014/main" id="{9CF90BB8-6195-4DF6-9841-5448971EC0C3}"/>
              </a:ext>
            </a:extLst>
          </p:cNvPr>
          <p:cNvSpPr txBox="1"/>
          <p:nvPr/>
        </p:nvSpPr>
        <p:spPr>
          <a:xfrm>
            <a:off x="2362200" y="381000"/>
            <a:ext cx="4540795" cy="400110"/>
          </a:xfrm>
          <a:prstGeom prst="rect">
            <a:avLst/>
          </a:prstGeom>
          <a:noFill/>
        </p:spPr>
        <p:txBody>
          <a:bodyPr wrap="none" rtlCol="0">
            <a:spAutoFit/>
          </a:bodyPr>
          <a:lstStyle/>
          <a:p>
            <a:r>
              <a:rPr lang="en-US" sz="2000" b="1" dirty="0" err="1"/>
              <a:t>Periodick</a:t>
            </a:r>
            <a:r>
              <a:rPr lang="cs-CZ" sz="2000" b="1" dirty="0"/>
              <a:t>á</a:t>
            </a:r>
            <a:r>
              <a:rPr lang="en-US" sz="2000" b="1" dirty="0"/>
              <a:t> </a:t>
            </a:r>
            <a:r>
              <a:rPr lang="en-US" sz="2000" b="1" dirty="0" err="1"/>
              <a:t>soustava</a:t>
            </a:r>
            <a:r>
              <a:rPr lang="en-US" sz="2000" b="1" dirty="0"/>
              <a:t> </a:t>
            </a:r>
            <a:r>
              <a:rPr lang="en-US" sz="2000" b="1" dirty="0" err="1"/>
              <a:t>prvk</a:t>
            </a:r>
            <a:r>
              <a:rPr lang="cs-CZ" sz="2000" b="1" dirty="0"/>
              <a:t>ů (krátká forma)</a:t>
            </a:r>
            <a:endParaRPr lang="en-US" sz="2000" b="1" dirty="0"/>
          </a:p>
        </p:txBody>
      </p:sp>
    </p:spTree>
    <p:extLst>
      <p:ext uri="{BB962C8B-B14F-4D97-AF65-F5344CB8AC3E}">
        <p14:creationId xmlns:p14="http://schemas.microsoft.com/office/powerpoint/2010/main" val="2070770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274638"/>
            <a:ext cx="8229600" cy="487362"/>
          </a:xfrm>
        </p:spPr>
        <p:txBody>
          <a:bodyPr>
            <a:normAutofit fontScale="90000"/>
          </a:bodyPr>
          <a:lstStyle/>
          <a:p>
            <a:pPr eaLnBrk="1" hangingPunct="1"/>
            <a:r>
              <a:rPr lang="cs-CZ" altLang="en-US" sz="2800" b="1" dirty="0">
                <a:latin typeface="Arial" panose="020B0604020202020204" pitchFamily="34" charset="0"/>
                <a:cs typeface="Arial" panose="020B0604020202020204" pitchFamily="34" charset="0"/>
              </a:rPr>
              <a:t>Valenční  sféra  atomu a periodická soustava </a:t>
            </a:r>
          </a:p>
        </p:txBody>
      </p:sp>
      <p:sp>
        <p:nvSpPr>
          <p:cNvPr id="17412" name="Rectangle 3"/>
          <p:cNvSpPr>
            <a:spLocks noGrp="1" noChangeArrowheads="1"/>
          </p:cNvSpPr>
          <p:nvPr>
            <p:ph type="body" idx="1"/>
          </p:nvPr>
        </p:nvSpPr>
        <p:spPr>
          <a:xfrm>
            <a:off x="152400" y="1066800"/>
            <a:ext cx="8839200" cy="4525963"/>
          </a:xfrm>
        </p:spPr>
        <p:txBody>
          <a:bodyPr>
            <a:normAutofit/>
          </a:bodyPr>
          <a:lstStyle/>
          <a:p>
            <a:pPr marL="0" indent="0" algn="just" eaLnBrk="1" hangingPunct="1">
              <a:buFont typeface="Wingdings" pitchFamily="2" charset="2"/>
              <a:buNone/>
            </a:pPr>
            <a:r>
              <a:rPr lang="cs-CZ" altLang="en-US" sz="1800" dirty="0">
                <a:latin typeface="Arial" panose="020B0604020202020204" pitchFamily="34" charset="0"/>
                <a:cs typeface="Arial" panose="020B0604020202020204" pitchFamily="34" charset="0"/>
              </a:rPr>
              <a:t>= orbitaly zcela nebo zčásti zaplněny,</a:t>
            </a:r>
            <a:r>
              <a:rPr lang="en-US"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nepatřící do elektronové konfigurace nejblíže nižšího vzácného plynu, </a:t>
            </a:r>
            <a:r>
              <a:rPr lang="cs-CZ" altLang="en-US" sz="1800" b="1" u="sng" dirty="0">
                <a:latin typeface="Arial" panose="020B0604020202020204" pitchFamily="34" charset="0"/>
                <a:cs typeface="Arial" panose="020B0604020202020204" pitchFamily="34" charset="0"/>
              </a:rPr>
              <a:t>rozhodují o kvalitě a kvantitě meziatomových sil.</a:t>
            </a:r>
            <a:endParaRPr lang="en-US" altLang="en-US" sz="1800" b="1" u="sng" dirty="0">
              <a:latin typeface="Arial" panose="020B0604020202020204" pitchFamily="34" charset="0"/>
              <a:cs typeface="Arial" panose="020B0604020202020204" pitchFamily="34" charset="0"/>
            </a:endParaRPr>
          </a:p>
          <a:p>
            <a:pPr marL="0" indent="0" eaLnBrk="1" hangingPunct="1">
              <a:buFont typeface="Wingdings" pitchFamily="2" charset="2"/>
              <a:buNone/>
            </a:pPr>
            <a:endParaRPr lang="cs-CZ" altLang="en-US" sz="1800" b="1" u="sng"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en-US" altLang="en-US" sz="1800" b="1" u="sng" dirty="0">
                <a:latin typeface="Arial" panose="020B0604020202020204" pitchFamily="34" charset="0"/>
                <a:cs typeface="Arial" panose="020B0604020202020204" pitchFamily="34" charset="0"/>
              </a:rPr>
              <a:t>V</a:t>
            </a:r>
            <a:r>
              <a:rPr lang="cs-CZ" altLang="en-US" sz="1800" b="1" u="sng" dirty="0" err="1">
                <a:latin typeface="Arial" panose="020B0604020202020204" pitchFamily="34" charset="0"/>
                <a:cs typeface="Arial" panose="020B0604020202020204" pitchFamily="34" charset="0"/>
              </a:rPr>
              <a:t>ýstavba</a:t>
            </a:r>
            <a:r>
              <a:rPr lang="cs-CZ" altLang="en-US" sz="1800" b="1" u="sng" dirty="0">
                <a:latin typeface="Arial" panose="020B0604020202020204" pitchFamily="34" charset="0"/>
                <a:cs typeface="Arial" panose="020B0604020202020204" pitchFamily="34" charset="0"/>
              </a:rPr>
              <a:t> el. obalu má periodický charakter !!!</a:t>
            </a:r>
          </a:p>
          <a:p>
            <a:pPr marL="0" indent="0" eaLnBrk="1" hangingPunct="1">
              <a:buFont typeface="Wingdings" pitchFamily="2" charset="2"/>
              <a:buNone/>
            </a:pPr>
            <a:endParaRPr lang="cs-CZ" altLang="en-US" sz="1800" b="1" u="sng" dirty="0">
              <a:latin typeface="Arial" panose="020B0604020202020204" pitchFamily="34" charset="0"/>
              <a:cs typeface="Arial" panose="020B0604020202020204" pitchFamily="34" charset="0"/>
            </a:endParaRPr>
          </a:p>
          <a:p>
            <a:pPr marL="0" indent="0">
              <a:buNone/>
            </a:pPr>
            <a:r>
              <a:rPr lang="cs-CZ" altLang="en-US" sz="1800" dirty="0">
                <a:latin typeface="Arial" panose="020B0604020202020204" pitchFamily="34" charset="0"/>
                <a:cs typeface="Arial" panose="020B0604020202020204" pitchFamily="34" charset="0"/>
              </a:rPr>
              <a:t>Struktura valenční sféry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periodická funkce protonových čísel</a:t>
            </a:r>
          </a:p>
          <a:p>
            <a:pPr marL="0" indent="0" eaLnBrk="1" hangingPunct="1">
              <a:buFont typeface="Wingdings" pitchFamily="2" charset="2"/>
              <a:buNone/>
            </a:pPr>
            <a:endParaRPr lang="cs-CZ" altLang="en-US" sz="1800" b="1" u="sng" dirty="0">
              <a:latin typeface="Arial" panose="020B0604020202020204" pitchFamily="34" charset="0"/>
              <a:cs typeface="Arial" panose="020B0604020202020204" pitchFamily="34" charset="0"/>
            </a:endParaRPr>
          </a:p>
        </p:txBody>
      </p:sp>
      <p:pic>
        <p:nvPicPr>
          <p:cNvPr id="48130" name="Picture 2" descr="VÃ½sledek obrÃ¡zku pro electron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3352800"/>
            <a:ext cx="6435851"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077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brazovka, počítač&#10;&#10;Popis byl vytvořen automaticky">
            <a:extLst>
              <a:ext uri="{FF2B5EF4-FFF2-40B4-BE49-F238E27FC236}">
                <a16:creationId xmlns:a16="http://schemas.microsoft.com/office/drawing/2014/main" id="{44A6B59A-E90F-4119-9C60-CDA7F0013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19" y="990600"/>
            <a:ext cx="8668941" cy="2311718"/>
          </a:xfrm>
          <a:prstGeom prst="rect">
            <a:avLst/>
          </a:prstGeom>
        </p:spPr>
      </p:pic>
      <p:pic>
        <p:nvPicPr>
          <p:cNvPr id="6" name="Picture 4" descr="Fig. 19">
            <a:extLst>
              <a:ext uri="{FF2B5EF4-FFF2-40B4-BE49-F238E27FC236}">
                <a16:creationId xmlns:a16="http://schemas.microsoft.com/office/drawing/2014/main" id="{53011172-4BF1-4A43-9F50-6B36D1D96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69" y="4114800"/>
            <a:ext cx="8718201" cy="22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367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138AC788-B450-4ED6-8450-1A677387F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90600"/>
            <a:ext cx="6584023" cy="4965915"/>
          </a:xfrm>
          <a:prstGeom prst="rect">
            <a:avLst/>
          </a:prstGeom>
        </p:spPr>
      </p:pic>
    </p:spTree>
    <p:extLst>
      <p:ext uri="{BB962C8B-B14F-4D97-AF65-F5344CB8AC3E}">
        <p14:creationId xmlns:p14="http://schemas.microsoft.com/office/powerpoint/2010/main" val="34989422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configuration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9230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20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Ã½sledek obrÃ¡zku pro periodic table electron configu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62" y="1340768"/>
            <a:ext cx="8839126" cy="512937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23928" y="510062"/>
            <a:ext cx="1383712" cy="584775"/>
          </a:xfrm>
          <a:prstGeom prst="rect">
            <a:avLst/>
          </a:prstGeom>
          <a:noFill/>
        </p:spPr>
        <p:txBody>
          <a:bodyPr wrap="none" rtlCol="0">
            <a:spAutoFit/>
          </a:bodyPr>
          <a:lstStyle/>
          <a:p>
            <a:r>
              <a:rPr lang="cs-CZ" sz="3200" b="1" dirty="0"/>
              <a:t>Teorie</a:t>
            </a:r>
          </a:p>
        </p:txBody>
      </p:sp>
    </p:spTree>
    <p:extLst>
      <p:ext uri="{BB962C8B-B14F-4D97-AF65-F5344CB8AC3E}">
        <p14:creationId xmlns:p14="http://schemas.microsoft.com/office/powerpoint/2010/main" val="31179843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periodic table electron configu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8784976" cy="4778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627784" y="611977"/>
            <a:ext cx="2392001" cy="584775"/>
          </a:xfrm>
          <a:prstGeom prst="rect">
            <a:avLst/>
          </a:prstGeom>
          <a:noFill/>
        </p:spPr>
        <p:txBody>
          <a:bodyPr wrap="none" rtlCol="0">
            <a:spAutoFit/>
          </a:bodyPr>
          <a:lstStyle/>
          <a:p>
            <a:r>
              <a:rPr lang="cs-CZ" sz="3200" b="1" dirty="0"/>
              <a:t>Skutečnost</a:t>
            </a:r>
          </a:p>
        </p:txBody>
      </p:sp>
    </p:spTree>
    <p:extLst>
      <p:ext uri="{BB962C8B-B14F-4D97-AF65-F5344CB8AC3E}">
        <p14:creationId xmlns:p14="http://schemas.microsoft.com/office/powerpoint/2010/main" val="3909663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3CD8E29-4688-4CCD-8CEB-4E1258A2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56" y="190009"/>
            <a:ext cx="8896088" cy="6477982"/>
          </a:xfrm>
          <a:prstGeom prst="rect">
            <a:avLst/>
          </a:prstGeom>
        </p:spPr>
      </p:pic>
    </p:spTree>
    <p:extLst>
      <p:ext uri="{BB962C8B-B14F-4D97-AF65-F5344CB8AC3E}">
        <p14:creationId xmlns:p14="http://schemas.microsoft.com/office/powerpoint/2010/main" val="17489424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4"/>
          <p:cNvSpPr>
            <a:spLocks noGrp="1"/>
          </p:cNvSpPr>
          <p:nvPr>
            <p:ph type="sldNum" sz="quarter" idx="11"/>
          </p:nvPr>
        </p:nvSpPr>
        <p:spPr/>
        <p:txBody>
          <a:bodyPr/>
          <a:lstStyle/>
          <a:p>
            <a:pPr>
              <a:defRPr/>
            </a:pPr>
            <a:fld id="{929D9365-649E-4086-96DD-FBD949B73F09}" type="slidenum">
              <a:rPr lang="en-US" altLang="en-US"/>
              <a:pPr>
                <a:defRPr/>
              </a:pPr>
              <a:t>147</a:t>
            </a:fld>
            <a:endParaRPr lang="en-US" altLang="en-US"/>
          </a:p>
        </p:txBody>
      </p:sp>
      <p:pic>
        <p:nvPicPr>
          <p:cNvPr id="194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155575"/>
            <a:ext cx="5943600" cy="6478115"/>
          </a:xfrm>
        </p:spPr>
      </p:pic>
    </p:spTree>
    <p:extLst>
      <p:ext uri="{BB962C8B-B14F-4D97-AF65-F5344CB8AC3E}">
        <p14:creationId xmlns:p14="http://schemas.microsoft.com/office/powerpoint/2010/main" val="10390382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2057400" y="381000"/>
            <a:ext cx="4806719" cy="719355"/>
          </a:xfrm>
        </p:spPr>
        <p:txBody>
          <a:bodyPr tIns="35203">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cs-CZ" sz="2400" b="1" dirty="0"/>
              <a:t>Po</a:t>
            </a:r>
            <a:r>
              <a:rPr lang="cs-CZ" altLang="cs-CZ" sz="2400" b="1" dirty="0"/>
              <a:t>č</a:t>
            </a:r>
            <a:r>
              <a:rPr lang="en-GB" altLang="cs-CZ" sz="2400" b="1" dirty="0"/>
              <a:t>et electron</a:t>
            </a:r>
            <a:r>
              <a:rPr lang="cs-CZ" altLang="cs-CZ" sz="2400" b="1" dirty="0"/>
              <a:t>ů</a:t>
            </a:r>
            <a:r>
              <a:rPr lang="en-GB" altLang="cs-CZ" sz="2400" b="1" dirty="0"/>
              <a:t> </a:t>
            </a:r>
            <a:r>
              <a:rPr lang="en-GB" altLang="cs-CZ" sz="2400" b="1" dirty="0" err="1"/>
              <a:t>ve</a:t>
            </a:r>
            <a:r>
              <a:rPr lang="en-GB" altLang="cs-CZ" sz="2400" b="1" dirty="0"/>
              <a:t> </a:t>
            </a:r>
            <a:r>
              <a:rPr lang="en-GB" altLang="cs-CZ" sz="2400" b="1" dirty="0" err="1"/>
              <a:t>valen</a:t>
            </a:r>
            <a:r>
              <a:rPr lang="cs-CZ" altLang="cs-CZ" sz="2400" b="1" dirty="0"/>
              <a:t>ční</a:t>
            </a:r>
            <a:r>
              <a:rPr lang="en-GB" altLang="cs-CZ" sz="2400" b="1" dirty="0"/>
              <a:t> sf</a:t>
            </a:r>
            <a:r>
              <a:rPr lang="cs-CZ" altLang="cs-CZ" sz="2400" b="1" dirty="0" err="1"/>
              <a:t>éř</a:t>
            </a:r>
            <a:r>
              <a:rPr lang="en-GB" altLang="cs-CZ" sz="2400" b="1" dirty="0"/>
              <a:t>e</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473873"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98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Ã½sledek obrÃ¡zku pro elektronovÃ¡ konfigur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86" y="373258"/>
            <a:ext cx="8974914" cy="625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06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883855B-096D-4B7F-A565-E7960D877873}"/>
              </a:ext>
            </a:extLst>
          </p:cNvPr>
          <p:cNvSpPr txBox="1"/>
          <p:nvPr/>
        </p:nvSpPr>
        <p:spPr>
          <a:xfrm>
            <a:off x="127722" y="147995"/>
            <a:ext cx="3062826" cy="523220"/>
          </a:xfrm>
          <a:prstGeom prst="rect">
            <a:avLst/>
          </a:prstGeom>
          <a:noFill/>
        </p:spPr>
        <p:txBody>
          <a:bodyPr wrap="none" rtlCol="0">
            <a:spAutoFit/>
          </a:bodyPr>
          <a:lstStyle/>
          <a:p>
            <a:r>
              <a:rPr lang="cs-CZ" sz="2800" b="1" dirty="0"/>
              <a:t>Atomová hmotnost</a:t>
            </a:r>
          </a:p>
        </p:txBody>
      </p:sp>
      <p:sp>
        <p:nvSpPr>
          <p:cNvPr id="5" name="Obdélník 4">
            <a:extLst>
              <a:ext uri="{FF2B5EF4-FFF2-40B4-BE49-F238E27FC236}">
                <a16:creationId xmlns:a16="http://schemas.microsoft.com/office/drawing/2014/main" id="{042C6F0A-E168-4542-BF1B-5336DA9D5FC2}"/>
              </a:ext>
            </a:extLst>
          </p:cNvPr>
          <p:cNvSpPr/>
          <p:nvPr/>
        </p:nvSpPr>
        <p:spPr>
          <a:xfrm>
            <a:off x="114300" y="762000"/>
            <a:ext cx="8822531" cy="1692771"/>
          </a:xfrm>
          <a:prstGeom prst="rect">
            <a:avLst/>
          </a:prstGeom>
        </p:spPr>
        <p:txBody>
          <a:bodyPr wrap="square">
            <a:spAutoFit/>
          </a:bodyPr>
          <a:lstStyle/>
          <a:p>
            <a:pPr algn="just"/>
            <a:r>
              <a:rPr lang="en-US" sz="2000" b="1" dirty="0" err="1"/>
              <a:t>Proutova</a:t>
            </a:r>
            <a:r>
              <a:rPr lang="en-US" sz="2000" b="1" dirty="0"/>
              <a:t> </a:t>
            </a:r>
            <a:r>
              <a:rPr lang="en-US" sz="2000" b="1" dirty="0" err="1"/>
              <a:t>hypotéza</a:t>
            </a:r>
            <a:r>
              <a:rPr lang="en-US" sz="2000" b="1" dirty="0"/>
              <a:t> </a:t>
            </a:r>
            <a:r>
              <a:rPr lang="cs-CZ" sz="2000" dirty="0">
                <a:solidFill>
                  <a:srgbClr val="0B0080"/>
                </a:solidFill>
              </a:rPr>
              <a:t>(</a:t>
            </a:r>
            <a:r>
              <a:rPr lang="en-US" sz="2000" dirty="0">
                <a:solidFill>
                  <a:srgbClr val="222222"/>
                </a:solidFill>
              </a:rPr>
              <a:t>1815</a:t>
            </a:r>
            <a:r>
              <a:rPr lang="cs-CZ" sz="2000" dirty="0">
                <a:solidFill>
                  <a:srgbClr val="222222"/>
                </a:solidFill>
              </a:rPr>
              <a:t>): A</a:t>
            </a:r>
            <a:r>
              <a:rPr lang="en-US" sz="2000" dirty="0">
                <a:solidFill>
                  <a:srgbClr val="222222"/>
                </a:solidFill>
              </a:rPr>
              <a:t>to</a:t>
            </a:r>
            <a:r>
              <a:rPr lang="cs-CZ" sz="2000" dirty="0" err="1">
                <a:solidFill>
                  <a:srgbClr val="222222"/>
                </a:solidFill>
              </a:rPr>
              <a:t>mové</a:t>
            </a:r>
            <a:r>
              <a:rPr lang="cs-CZ" sz="2000" dirty="0">
                <a:solidFill>
                  <a:srgbClr val="222222"/>
                </a:solidFill>
              </a:rPr>
              <a:t> hmotnosti </a:t>
            </a:r>
            <a:r>
              <a:rPr lang="en-US" sz="2000" dirty="0" err="1">
                <a:solidFill>
                  <a:srgbClr val="222222"/>
                </a:solidFill>
              </a:rPr>
              <a:t>prvk</a:t>
            </a:r>
            <a:r>
              <a:rPr lang="cs-CZ" sz="2000" dirty="0">
                <a:solidFill>
                  <a:srgbClr val="222222"/>
                </a:solidFill>
              </a:rPr>
              <a:t>ů</a:t>
            </a:r>
            <a:r>
              <a:rPr lang="en-US" sz="2000" dirty="0">
                <a:solidFill>
                  <a:srgbClr val="222222"/>
                </a:solidFill>
              </a:rPr>
              <a:t> </a:t>
            </a:r>
            <a:r>
              <a:rPr lang="cs-CZ" sz="2000" dirty="0">
                <a:solidFill>
                  <a:srgbClr val="222222"/>
                </a:solidFill>
              </a:rPr>
              <a:t>jsou celočíselnými násobky hmotnosti atomu vodíku. </a:t>
            </a:r>
          </a:p>
          <a:p>
            <a:pPr algn="just"/>
            <a:endParaRPr lang="cs-CZ" sz="800" b="1" dirty="0">
              <a:solidFill>
                <a:srgbClr val="222222"/>
              </a:solidFill>
            </a:endParaRPr>
          </a:p>
          <a:p>
            <a:pPr algn="just"/>
            <a:r>
              <a:rPr lang="cs-CZ" sz="2000" dirty="0">
                <a:solidFill>
                  <a:srgbClr val="222222"/>
                </a:solidFill>
              </a:rPr>
              <a:t>   </a:t>
            </a:r>
            <a:r>
              <a:rPr lang="cs-CZ" dirty="0">
                <a:solidFill>
                  <a:srgbClr val="222222"/>
                </a:solidFill>
              </a:rPr>
              <a:t>Odchylky od </a:t>
            </a:r>
            <a:r>
              <a:rPr lang="cs-CZ" dirty="0" err="1">
                <a:solidFill>
                  <a:srgbClr val="222222"/>
                </a:solidFill>
              </a:rPr>
              <a:t>Proutovy</a:t>
            </a:r>
            <a:r>
              <a:rPr lang="cs-CZ" dirty="0">
                <a:solidFill>
                  <a:srgbClr val="222222"/>
                </a:solidFill>
              </a:rPr>
              <a:t> hypotézy souvisí s existencí </a:t>
            </a:r>
            <a:r>
              <a:rPr lang="cs-CZ" b="1" i="1" dirty="0">
                <a:solidFill>
                  <a:srgbClr val="222222"/>
                </a:solidFill>
              </a:rPr>
              <a:t>izotopů</a:t>
            </a:r>
            <a:r>
              <a:rPr lang="cs-CZ" dirty="0">
                <a:solidFill>
                  <a:srgbClr val="222222"/>
                </a:solidFill>
              </a:rPr>
              <a:t> (např. neceločíselná hodnota atomové hmotnosti Ne </a:t>
            </a:r>
            <a:r>
              <a:rPr lang="cs-CZ" dirty="0" err="1">
                <a:solidFill>
                  <a:srgbClr val="222222"/>
                </a:solidFill>
              </a:rPr>
              <a:t>Ar</a:t>
            </a:r>
            <a:r>
              <a:rPr lang="cs-CZ" baseline="-25000" dirty="0" err="1">
                <a:solidFill>
                  <a:srgbClr val="222222"/>
                </a:solidFill>
              </a:rPr>
              <a:t>Ne</a:t>
            </a:r>
            <a:r>
              <a:rPr lang="cs-CZ" dirty="0">
                <a:solidFill>
                  <a:srgbClr val="222222"/>
                </a:solidFill>
              </a:rPr>
              <a:t> =</a:t>
            </a:r>
            <a:r>
              <a:rPr lang="en-US" dirty="0">
                <a:solidFill>
                  <a:srgbClr val="222222"/>
                </a:solidFill>
              </a:rPr>
              <a:t> 20.2 </a:t>
            </a:r>
            <a:r>
              <a:rPr lang="cs-CZ" dirty="0">
                <a:solidFill>
                  <a:srgbClr val="222222"/>
                </a:solidFill>
              </a:rPr>
              <a:t>je dána tím, že přírodní neon je směsí </a:t>
            </a:r>
            <a:r>
              <a:rPr lang="en-US" dirty="0">
                <a:solidFill>
                  <a:srgbClr val="222222"/>
                </a:solidFill>
              </a:rPr>
              <a:t>90</a:t>
            </a:r>
            <a:r>
              <a:rPr lang="cs-CZ" dirty="0">
                <a:solidFill>
                  <a:srgbClr val="222222"/>
                </a:solidFill>
              </a:rPr>
              <a:t> </a:t>
            </a:r>
            <a:r>
              <a:rPr lang="en-US" dirty="0">
                <a:solidFill>
                  <a:srgbClr val="222222"/>
                </a:solidFill>
              </a:rPr>
              <a:t>% </a:t>
            </a:r>
            <a:r>
              <a:rPr lang="cs-CZ" baseline="30000" dirty="0">
                <a:solidFill>
                  <a:srgbClr val="222222"/>
                </a:solidFill>
              </a:rPr>
              <a:t>20</a:t>
            </a:r>
            <a:r>
              <a:rPr lang="en-US" dirty="0">
                <a:solidFill>
                  <a:srgbClr val="222222"/>
                </a:solidFill>
              </a:rPr>
              <a:t>Ne</a:t>
            </a:r>
            <a:r>
              <a:rPr lang="cs-CZ" dirty="0">
                <a:solidFill>
                  <a:srgbClr val="222222"/>
                </a:solidFill>
              </a:rPr>
              <a:t> a</a:t>
            </a:r>
            <a:r>
              <a:rPr lang="en-US" dirty="0">
                <a:solidFill>
                  <a:srgbClr val="222222"/>
                </a:solidFill>
              </a:rPr>
              <a:t> 10</a:t>
            </a:r>
            <a:r>
              <a:rPr lang="cs-CZ" dirty="0">
                <a:solidFill>
                  <a:srgbClr val="222222"/>
                </a:solidFill>
              </a:rPr>
              <a:t> </a:t>
            </a:r>
            <a:r>
              <a:rPr lang="en-US" dirty="0">
                <a:solidFill>
                  <a:srgbClr val="222222"/>
                </a:solidFill>
              </a:rPr>
              <a:t>% </a:t>
            </a:r>
            <a:r>
              <a:rPr lang="cs-CZ" baseline="30000" dirty="0">
                <a:solidFill>
                  <a:srgbClr val="222222"/>
                </a:solidFill>
              </a:rPr>
              <a:t>22</a:t>
            </a:r>
            <a:r>
              <a:rPr lang="en-US" dirty="0">
                <a:solidFill>
                  <a:srgbClr val="222222"/>
                </a:solidFill>
              </a:rPr>
              <a:t>Ne</a:t>
            </a:r>
            <a:r>
              <a:rPr lang="cs-CZ" dirty="0">
                <a:solidFill>
                  <a:srgbClr val="222222"/>
                </a:solidFill>
              </a:rPr>
              <a:t>).</a:t>
            </a:r>
            <a:r>
              <a:rPr lang="en-US" dirty="0">
                <a:solidFill>
                  <a:srgbClr val="222222"/>
                </a:solidFill>
              </a:rPr>
              <a:t> </a:t>
            </a:r>
            <a:r>
              <a:rPr lang="cs-CZ" dirty="0"/>
              <a:t>Další příčinou odchylek od </a:t>
            </a:r>
            <a:r>
              <a:rPr lang="cs-CZ" dirty="0" err="1"/>
              <a:t>Proutovy</a:t>
            </a:r>
            <a:r>
              <a:rPr lang="cs-CZ" dirty="0"/>
              <a:t> hypotézy </a:t>
            </a:r>
            <a:r>
              <a:rPr lang="en-US" dirty="0"/>
              <a:t>je </a:t>
            </a:r>
            <a:r>
              <a:rPr lang="cs-CZ" dirty="0"/>
              <a:t>existence </a:t>
            </a:r>
            <a:r>
              <a:rPr lang="cs-CZ" b="1" i="1" dirty="0"/>
              <a:t>hmotnostního defektu</a:t>
            </a:r>
            <a:r>
              <a:rPr lang="cs-CZ" dirty="0"/>
              <a:t>.</a:t>
            </a:r>
            <a:endParaRPr lang="en-US" dirty="0"/>
          </a:p>
        </p:txBody>
      </p:sp>
      <p:sp>
        <p:nvSpPr>
          <p:cNvPr id="6" name="TextovéPole 5">
            <a:extLst>
              <a:ext uri="{FF2B5EF4-FFF2-40B4-BE49-F238E27FC236}">
                <a16:creationId xmlns:a16="http://schemas.microsoft.com/office/drawing/2014/main" id="{E8BD7EDC-8456-47B7-B927-CF0B19AB26E5}"/>
              </a:ext>
            </a:extLst>
          </p:cNvPr>
          <p:cNvSpPr txBox="1"/>
          <p:nvPr/>
        </p:nvSpPr>
        <p:spPr>
          <a:xfrm>
            <a:off x="114300" y="3907036"/>
            <a:ext cx="8915400" cy="2831544"/>
          </a:xfrm>
          <a:prstGeom prst="rect">
            <a:avLst/>
          </a:prstGeom>
          <a:noFill/>
        </p:spPr>
        <p:txBody>
          <a:bodyPr wrap="square" rtlCol="0">
            <a:spAutoFit/>
          </a:bodyPr>
          <a:lstStyle/>
          <a:p>
            <a:r>
              <a:rPr lang="cs-CZ" b="1" dirty="0"/>
              <a:t>Příklad</a:t>
            </a:r>
          </a:p>
          <a:p>
            <a:endParaRPr lang="cs-CZ" sz="800" dirty="0"/>
          </a:p>
          <a:p>
            <a:r>
              <a:rPr lang="cs-CZ" dirty="0"/>
              <a:t>Průzkumem neznámé planety bylo zjištěno následující zastoupení izotopů titanu (viz tabulka):</a:t>
            </a:r>
          </a:p>
          <a:p>
            <a:endParaRPr lang="cs-CZ" dirty="0"/>
          </a:p>
          <a:p>
            <a:endParaRPr lang="cs-CZ" dirty="0"/>
          </a:p>
          <a:p>
            <a:endParaRPr lang="cs-CZ" dirty="0"/>
          </a:p>
          <a:p>
            <a:endParaRPr lang="cs-CZ" dirty="0"/>
          </a:p>
          <a:p>
            <a:endParaRPr lang="cs-CZ" dirty="0"/>
          </a:p>
          <a:p>
            <a:r>
              <a:rPr lang="en-US" dirty="0" err="1"/>
              <a:t>M</a:t>
            </a:r>
            <a:r>
              <a:rPr lang="en-US" baseline="-25000" dirty="0" err="1"/>
              <a:t>Ti</a:t>
            </a:r>
            <a:r>
              <a:rPr lang="en-US" dirty="0"/>
              <a:t> = 45.95263 x 76.3/100 </a:t>
            </a:r>
            <a:r>
              <a:rPr lang="cs-CZ" dirty="0"/>
              <a:t>+ </a:t>
            </a:r>
            <a:r>
              <a:rPr lang="en-US" dirty="0"/>
              <a:t>4</a:t>
            </a:r>
            <a:r>
              <a:rPr lang="cs-CZ" dirty="0"/>
              <a:t>7</a:t>
            </a:r>
            <a:r>
              <a:rPr lang="en-US" dirty="0"/>
              <a:t>.</a:t>
            </a:r>
            <a:r>
              <a:rPr lang="cs-CZ" dirty="0"/>
              <a:t>947</a:t>
            </a:r>
            <a:r>
              <a:rPr lang="en-US" dirty="0"/>
              <a:t>95 x </a:t>
            </a:r>
            <a:r>
              <a:rPr lang="cs-CZ" dirty="0"/>
              <a:t>11</a:t>
            </a:r>
            <a:r>
              <a:rPr lang="en-US" dirty="0"/>
              <a:t>.</a:t>
            </a:r>
            <a:r>
              <a:rPr lang="cs-CZ" dirty="0"/>
              <a:t>9</a:t>
            </a:r>
            <a:r>
              <a:rPr lang="en-US" dirty="0"/>
              <a:t>/100 </a:t>
            </a:r>
            <a:r>
              <a:rPr lang="cs-CZ" dirty="0"/>
              <a:t>+ </a:t>
            </a:r>
            <a:r>
              <a:rPr lang="en-US" dirty="0"/>
              <a:t>4</a:t>
            </a:r>
            <a:r>
              <a:rPr lang="cs-CZ" dirty="0"/>
              <a:t>9</a:t>
            </a:r>
            <a:r>
              <a:rPr lang="en-US" dirty="0"/>
              <a:t>.9</a:t>
            </a:r>
            <a:r>
              <a:rPr lang="cs-CZ" dirty="0"/>
              <a:t>4479</a:t>
            </a:r>
            <a:r>
              <a:rPr lang="en-US" dirty="0"/>
              <a:t> x </a:t>
            </a:r>
            <a:r>
              <a:rPr lang="cs-CZ" dirty="0"/>
              <a:t>11</a:t>
            </a:r>
            <a:r>
              <a:rPr lang="en-US" dirty="0"/>
              <a:t>.</a:t>
            </a:r>
            <a:r>
              <a:rPr lang="cs-CZ" dirty="0"/>
              <a:t>8</a:t>
            </a:r>
            <a:r>
              <a:rPr lang="en-US" dirty="0"/>
              <a:t>/100 </a:t>
            </a:r>
            <a:r>
              <a:rPr lang="cs-CZ" dirty="0"/>
              <a:t>= </a:t>
            </a:r>
            <a:r>
              <a:rPr lang="cs-CZ" u="sng" dirty="0"/>
              <a:t>46.66115</a:t>
            </a:r>
            <a:r>
              <a:rPr lang="cs-CZ" dirty="0"/>
              <a:t> </a:t>
            </a:r>
            <a:r>
              <a:rPr lang="cs-CZ" dirty="0" err="1"/>
              <a:t>amu</a:t>
            </a:r>
            <a:r>
              <a:rPr lang="cs-CZ" dirty="0"/>
              <a:t>.</a:t>
            </a:r>
          </a:p>
          <a:p>
            <a:r>
              <a:rPr lang="cs-CZ" sz="800" dirty="0"/>
              <a:t> </a:t>
            </a:r>
          </a:p>
          <a:p>
            <a:r>
              <a:rPr lang="cs-CZ" dirty="0"/>
              <a:t>(relativní atomová hmotnost titanu na Zemi je </a:t>
            </a:r>
            <a:r>
              <a:rPr lang="cs-CZ" b="0" i="0" dirty="0">
                <a:solidFill>
                  <a:srgbClr val="202122"/>
                </a:solidFill>
                <a:effectLst/>
              </a:rPr>
              <a:t>47,867 </a:t>
            </a:r>
            <a:r>
              <a:rPr lang="cs-CZ" b="0" i="0" dirty="0" err="1">
                <a:solidFill>
                  <a:srgbClr val="202122"/>
                </a:solidFill>
                <a:effectLst/>
              </a:rPr>
              <a:t>amu</a:t>
            </a:r>
            <a:r>
              <a:rPr lang="cs-CZ" b="0" i="0" dirty="0">
                <a:solidFill>
                  <a:srgbClr val="202122"/>
                </a:solidFill>
                <a:effectLst/>
              </a:rPr>
              <a:t>)</a:t>
            </a:r>
            <a:endParaRPr lang="en-US" dirty="0"/>
          </a:p>
        </p:txBody>
      </p:sp>
      <p:pic>
        <p:nvPicPr>
          <p:cNvPr id="7" name="Obrázek 6">
            <a:extLst>
              <a:ext uri="{FF2B5EF4-FFF2-40B4-BE49-F238E27FC236}">
                <a16:creationId xmlns:a16="http://schemas.microsoft.com/office/drawing/2014/main" id="{85B176E7-E96D-480E-89EA-430C7BE27708}"/>
              </a:ext>
            </a:extLst>
          </p:cNvPr>
          <p:cNvPicPr>
            <a:picLocks noChangeAspect="1"/>
          </p:cNvPicPr>
          <p:nvPr/>
        </p:nvPicPr>
        <p:blipFill>
          <a:blip r:embed="rId2"/>
          <a:stretch>
            <a:fillRect/>
          </a:stretch>
        </p:blipFill>
        <p:spPr>
          <a:xfrm>
            <a:off x="228599" y="4664464"/>
            <a:ext cx="2861071" cy="1316687"/>
          </a:xfrm>
          <a:prstGeom prst="rect">
            <a:avLst/>
          </a:prstGeom>
        </p:spPr>
      </p:pic>
      <p:sp>
        <p:nvSpPr>
          <p:cNvPr id="10" name="TextovéPole 9">
            <a:extLst>
              <a:ext uri="{FF2B5EF4-FFF2-40B4-BE49-F238E27FC236}">
                <a16:creationId xmlns:a16="http://schemas.microsoft.com/office/drawing/2014/main" id="{E20597C5-E459-4E94-AFEF-115188592949}"/>
              </a:ext>
            </a:extLst>
          </p:cNvPr>
          <p:cNvSpPr txBox="1"/>
          <p:nvPr/>
        </p:nvSpPr>
        <p:spPr>
          <a:xfrm>
            <a:off x="3203969" y="4942462"/>
            <a:ext cx="3429000" cy="646331"/>
          </a:xfrm>
          <a:prstGeom prst="rect">
            <a:avLst/>
          </a:prstGeom>
          <a:noFill/>
        </p:spPr>
        <p:txBody>
          <a:bodyPr wrap="square">
            <a:spAutoFit/>
          </a:bodyPr>
          <a:lstStyle/>
          <a:p>
            <a:r>
              <a:rPr lang="cs-CZ" dirty="0"/>
              <a:t>Jaká je relativní atomová hmotnost titanu na této planetě?</a:t>
            </a:r>
            <a:endParaRPr lang="en-US" dirty="0"/>
          </a:p>
        </p:txBody>
      </p:sp>
      <p:sp>
        <p:nvSpPr>
          <p:cNvPr id="8" name="Obdélník 7">
            <a:extLst>
              <a:ext uri="{FF2B5EF4-FFF2-40B4-BE49-F238E27FC236}">
                <a16:creationId xmlns:a16="http://schemas.microsoft.com/office/drawing/2014/main" id="{110634EE-C9D7-4CC3-9CF9-BCB60434AF03}"/>
              </a:ext>
            </a:extLst>
          </p:cNvPr>
          <p:cNvSpPr/>
          <p:nvPr/>
        </p:nvSpPr>
        <p:spPr>
          <a:xfrm>
            <a:off x="127722" y="2872145"/>
            <a:ext cx="8822531" cy="707886"/>
          </a:xfrm>
          <a:prstGeom prst="rect">
            <a:avLst/>
          </a:prstGeom>
        </p:spPr>
        <p:txBody>
          <a:bodyPr wrap="square">
            <a:spAutoFit/>
          </a:bodyPr>
          <a:lstStyle/>
          <a:p>
            <a:pPr algn="just"/>
            <a:r>
              <a:rPr lang="en-US" sz="2000" b="1" dirty="0"/>
              <a:t>Aston</a:t>
            </a:r>
            <a:r>
              <a:rPr lang="cs-CZ" sz="2000" b="1" dirty="0" err="1"/>
              <a:t>ovo</a:t>
            </a:r>
            <a:r>
              <a:rPr lang="cs-CZ" sz="2000" b="1" dirty="0"/>
              <a:t> pravidlo celých čísel</a:t>
            </a:r>
            <a:r>
              <a:rPr lang="cs-CZ" sz="2000" dirty="0"/>
              <a:t> (</a:t>
            </a:r>
            <a:r>
              <a:rPr lang="en-US" sz="2000" dirty="0"/>
              <a:t>1</a:t>
            </a:r>
            <a:r>
              <a:rPr lang="cs-CZ" sz="2000" dirty="0"/>
              <a:t>920): Atomové hmotnosti </a:t>
            </a:r>
            <a:r>
              <a:rPr lang="cs-CZ" sz="2000" u="sng" dirty="0"/>
              <a:t>izotopů</a:t>
            </a:r>
            <a:r>
              <a:rPr lang="cs-CZ" sz="2000" dirty="0"/>
              <a:t> mají přibližně celočíselné hodnoty.</a:t>
            </a:r>
            <a:endParaRPr lang="cs-CZ" sz="2000" b="1" dirty="0"/>
          </a:p>
        </p:txBody>
      </p:sp>
    </p:spTree>
    <p:extLst>
      <p:ext uri="{BB962C8B-B14F-4D97-AF65-F5344CB8AC3E}">
        <p14:creationId xmlns:p14="http://schemas.microsoft.com/office/powerpoint/2010/main" val="5094732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 y="103981"/>
            <a:ext cx="4114800" cy="792162"/>
          </a:xfrm>
        </p:spPr>
        <p:txBody>
          <a:bodyPr>
            <a:normAutofit/>
          </a:bodyPr>
          <a:lstStyle/>
          <a:p>
            <a:r>
              <a:rPr lang="cs-CZ" sz="3200" b="1" dirty="0"/>
              <a:t>Atomový poloměr</a:t>
            </a:r>
          </a:p>
        </p:txBody>
      </p:sp>
      <p:pic>
        <p:nvPicPr>
          <p:cNvPr id="4" name="Picture 4" descr="http://perso.numericable.fr/vincent.hedberg/periodicity/periodicity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98631"/>
            <a:ext cx="8458200" cy="475538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139F1115-4F20-4699-8781-73A83888A1F0}"/>
              </a:ext>
            </a:extLst>
          </p:cNvPr>
          <p:cNvPicPr>
            <a:picLocks noChangeAspect="1"/>
          </p:cNvPicPr>
          <p:nvPr/>
        </p:nvPicPr>
        <p:blipFill>
          <a:blip r:embed="rId3"/>
          <a:stretch>
            <a:fillRect/>
          </a:stretch>
        </p:blipFill>
        <p:spPr>
          <a:xfrm>
            <a:off x="5715000" y="381000"/>
            <a:ext cx="3057525" cy="1343025"/>
          </a:xfrm>
          <a:prstGeom prst="rect">
            <a:avLst/>
          </a:prstGeom>
        </p:spPr>
      </p:pic>
    </p:spTree>
    <p:extLst>
      <p:ext uri="{BB962C8B-B14F-4D97-AF65-F5344CB8AC3E}">
        <p14:creationId xmlns:p14="http://schemas.microsoft.com/office/powerpoint/2010/main" val="17229638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37991B4-41D5-465E-A2BE-A90CE61B96F7}"/>
              </a:ext>
            </a:extLst>
          </p:cNvPr>
          <p:cNvPicPr>
            <a:picLocks noChangeAspect="1"/>
          </p:cNvPicPr>
          <p:nvPr/>
        </p:nvPicPr>
        <p:blipFill>
          <a:blip r:embed="rId2"/>
          <a:stretch>
            <a:fillRect/>
          </a:stretch>
        </p:blipFill>
        <p:spPr>
          <a:xfrm>
            <a:off x="106120" y="455301"/>
            <a:ext cx="9037880" cy="6050275"/>
          </a:xfrm>
          <a:prstGeom prst="rect">
            <a:avLst/>
          </a:prstGeom>
        </p:spPr>
      </p:pic>
    </p:spTree>
    <p:extLst>
      <p:ext uri="{BB962C8B-B14F-4D97-AF65-F5344CB8AC3E}">
        <p14:creationId xmlns:p14="http://schemas.microsoft.com/office/powerpoint/2010/main" val="2113286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ext&#10;&#10;Popis byl vytvořen automaticky">
            <a:extLst>
              <a:ext uri="{FF2B5EF4-FFF2-40B4-BE49-F238E27FC236}">
                <a16:creationId xmlns:a16="http://schemas.microsoft.com/office/drawing/2014/main" id="{1C24A4F5-F063-4AFC-B815-FE884312A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5" y="3331580"/>
            <a:ext cx="4395030" cy="3357769"/>
          </a:xfrm>
          <a:prstGeom prst="rect">
            <a:avLst/>
          </a:prstGeom>
        </p:spPr>
      </p:pic>
      <p:pic>
        <p:nvPicPr>
          <p:cNvPr id="8" name="Obrázek 7" descr="Obsah obrázku text, mapa&#10;&#10;Popis byl vytvořen automaticky">
            <a:extLst>
              <a:ext uri="{FF2B5EF4-FFF2-40B4-BE49-F238E27FC236}">
                <a16:creationId xmlns:a16="http://schemas.microsoft.com/office/drawing/2014/main" id="{CC2F6A94-0F78-4123-9260-4B32D9704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39" y="3429000"/>
            <a:ext cx="4661161" cy="3107440"/>
          </a:xfrm>
          <a:prstGeom prst="rect">
            <a:avLst/>
          </a:prstGeom>
        </p:spPr>
      </p:pic>
      <p:pic>
        <p:nvPicPr>
          <p:cNvPr id="2" name="Obrázek 1">
            <a:extLst>
              <a:ext uri="{FF2B5EF4-FFF2-40B4-BE49-F238E27FC236}">
                <a16:creationId xmlns:a16="http://schemas.microsoft.com/office/drawing/2014/main" id="{2BE125E6-219D-4937-9330-3C03071D7401}"/>
              </a:ext>
            </a:extLst>
          </p:cNvPr>
          <p:cNvPicPr>
            <a:picLocks noChangeAspect="1"/>
          </p:cNvPicPr>
          <p:nvPr/>
        </p:nvPicPr>
        <p:blipFill>
          <a:blip r:embed="rId4"/>
          <a:stretch>
            <a:fillRect/>
          </a:stretch>
        </p:blipFill>
        <p:spPr>
          <a:xfrm>
            <a:off x="5334000" y="1715215"/>
            <a:ext cx="3562350" cy="1397596"/>
          </a:xfrm>
          <a:prstGeom prst="rect">
            <a:avLst/>
          </a:prstGeom>
        </p:spPr>
      </p:pic>
      <p:sp>
        <p:nvSpPr>
          <p:cNvPr id="3" name="TextovéPole 2">
            <a:extLst>
              <a:ext uri="{FF2B5EF4-FFF2-40B4-BE49-F238E27FC236}">
                <a16:creationId xmlns:a16="http://schemas.microsoft.com/office/drawing/2014/main" id="{0B74B4A5-3581-48D1-9C49-6BA818E4E049}"/>
              </a:ext>
            </a:extLst>
          </p:cNvPr>
          <p:cNvSpPr txBox="1"/>
          <p:nvPr/>
        </p:nvSpPr>
        <p:spPr>
          <a:xfrm>
            <a:off x="323850" y="183355"/>
            <a:ext cx="2879186" cy="523220"/>
          </a:xfrm>
          <a:prstGeom prst="rect">
            <a:avLst/>
          </a:prstGeom>
          <a:noFill/>
        </p:spPr>
        <p:txBody>
          <a:bodyPr wrap="none" rtlCol="0">
            <a:spAutoFit/>
          </a:bodyPr>
          <a:lstStyle/>
          <a:p>
            <a:r>
              <a:rPr lang="cs-CZ" sz="2800" b="1" dirty="0"/>
              <a:t>Atomový poloměr</a:t>
            </a:r>
            <a:endParaRPr lang="en-US" sz="2800" b="1" dirty="0"/>
          </a:p>
        </p:txBody>
      </p:sp>
      <p:pic>
        <p:nvPicPr>
          <p:cNvPr id="3074" name="Picture 2" descr="Atomic Radius of All the Elements (Complete Chart Inside)">
            <a:extLst>
              <a:ext uri="{FF2B5EF4-FFF2-40B4-BE49-F238E27FC236}">
                <a16:creationId xmlns:a16="http://schemas.microsoft.com/office/drawing/2014/main" id="{4E124DC1-D776-4D80-9AF1-201CF04B2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925" y="1748669"/>
            <a:ext cx="2095572" cy="1330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riodic Trends: Atomic Radius | Chemistry for Non-Majors">
            <a:extLst>
              <a:ext uri="{FF2B5EF4-FFF2-40B4-BE49-F238E27FC236}">
                <a16:creationId xmlns:a16="http://schemas.microsoft.com/office/drawing/2014/main" id="{B4B26ACE-8FBB-4000-B0F0-6F8AD60B32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731512"/>
            <a:ext cx="2095572" cy="1244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0824B31-7443-41B2-8B49-8109512573F1}"/>
              </a:ext>
            </a:extLst>
          </p:cNvPr>
          <p:cNvSpPr txBox="1"/>
          <p:nvPr/>
        </p:nvSpPr>
        <p:spPr>
          <a:xfrm>
            <a:off x="140239" y="829680"/>
            <a:ext cx="8928361" cy="707886"/>
          </a:xfrm>
          <a:prstGeom prst="rect">
            <a:avLst/>
          </a:prstGeom>
          <a:noFill/>
        </p:spPr>
        <p:txBody>
          <a:bodyPr wrap="square" rtlCol="0">
            <a:spAutoFit/>
          </a:bodyPr>
          <a:lstStyle/>
          <a:p>
            <a:r>
              <a:rPr lang="en-US" sz="2000" dirty="0"/>
              <a:t>= </a:t>
            </a:r>
            <a:r>
              <a:rPr lang="en-US" sz="2000" dirty="0" err="1"/>
              <a:t>polovina</a:t>
            </a:r>
            <a:r>
              <a:rPr lang="en-US" sz="2000" dirty="0"/>
              <a:t> v</a:t>
            </a:r>
            <a:r>
              <a:rPr lang="cs-CZ" sz="2000" dirty="0"/>
              <a:t>z</a:t>
            </a:r>
            <a:r>
              <a:rPr lang="en-US" sz="2000" dirty="0"/>
              <a:t>d</a:t>
            </a:r>
            <a:r>
              <a:rPr lang="cs-CZ" sz="2000" dirty="0"/>
              <a:t>á</a:t>
            </a:r>
            <a:r>
              <a:rPr lang="en-US" sz="2000" dirty="0" err="1"/>
              <a:t>lenosti</a:t>
            </a:r>
            <a:r>
              <a:rPr lang="en-US" sz="2000" dirty="0"/>
              <a:t> </a:t>
            </a:r>
            <a:r>
              <a:rPr lang="en-US" sz="2000" dirty="0" err="1"/>
              <a:t>mezi</a:t>
            </a:r>
            <a:r>
              <a:rPr lang="cs-CZ" sz="2000" dirty="0"/>
              <a:t> dvěma atomovými jádry</a:t>
            </a:r>
            <a:r>
              <a:rPr lang="en-US" sz="2000" dirty="0"/>
              <a:t> </a:t>
            </a:r>
            <a:r>
              <a:rPr lang="cs-CZ" sz="2000" dirty="0"/>
              <a:t>téhož prvku (spojené kovalentní vazbou).</a:t>
            </a:r>
          </a:p>
        </p:txBody>
      </p:sp>
    </p:spTree>
    <p:extLst>
      <p:ext uri="{BB962C8B-B14F-4D97-AF65-F5344CB8AC3E}">
        <p14:creationId xmlns:p14="http://schemas.microsoft.com/office/powerpoint/2010/main" val="10420984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idx="1"/>
          </p:nvPr>
        </p:nvSpPr>
        <p:spPr>
          <a:xfrm>
            <a:off x="161925" y="1295400"/>
            <a:ext cx="8820150" cy="1371600"/>
          </a:xfrm>
        </p:spPr>
        <p:txBody>
          <a:bodyPr>
            <a:normAutofit/>
          </a:bodyPr>
          <a:lstStyle/>
          <a:p>
            <a:pPr eaLnBrk="1" hangingPunct="1">
              <a:buFont typeface="Wingdings" pitchFamily="2" charset="2"/>
              <a:buNone/>
            </a:pPr>
            <a:r>
              <a:rPr lang="cs-CZ" altLang="en-US" sz="2000" dirty="0"/>
              <a:t>Velikosti </a:t>
            </a:r>
            <a:r>
              <a:rPr lang="cs-CZ" altLang="en-US" sz="2000" u="sng" dirty="0"/>
              <a:t>nerovnoměrně</a:t>
            </a:r>
            <a:r>
              <a:rPr lang="cs-CZ" altLang="en-US" sz="2000" dirty="0"/>
              <a:t> klesají v periodách s rostoucím atomovým číslem.</a:t>
            </a:r>
          </a:p>
          <a:p>
            <a:pPr>
              <a:buNone/>
            </a:pPr>
            <a:r>
              <a:rPr lang="cs-CZ" altLang="en-US" sz="2000" dirty="0"/>
              <a:t>Velikosti rostou ve skupinách s rostoucím atomovým číslem.</a:t>
            </a:r>
          </a:p>
          <a:p>
            <a:pPr eaLnBrk="1" hangingPunct="1">
              <a:buFont typeface="Wingdings" pitchFamily="2" charset="2"/>
              <a:buNone/>
            </a:pPr>
            <a:endParaRPr lang="cs-CZ" altLang="en-US" sz="2000" dirty="0"/>
          </a:p>
        </p:txBody>
      </p:sp>
      <p:sp>
        <p:nvSpPr>
          <p:cNvPr id="6" name="Nadpis 1"/>
          <p:cNvSpPr>
            <a:spLocks noGrp="1"/>
          </p:cNvSpPr>
          <p:nvPr>
            <p:ph type="title"/>
          </p:nvPr>
        </p:nvSpPr>
        <p:spPr>
          <a:xfrm>
            <a:off x="457200" y="274638"/>
            <a:ext cx="8229600" cy="639762"/>
          </a:xfrm>
        </p:spPr>
        <p:txBody>
          <a:bodyPr>
            <a:normAutofit/>
          </a:bodyPr>
          <a:lstStyle/>
          <a:p>
            <a:r>
              <a:rPr lang="cs-CZ" sz="2800" b="1" dirty="0">
                <a:latin typeface="+mn-lt"/>
              </a:rPr>
              <a:t>Atomový poloměr</a:t>
            </a:r>
          </a:p>
        </p:txBody>
      </p:sp>
      <p:pic>
        <p:nvPicPr>
          <p:cNvPr id="7" name="Picture 2" descr="This graph entitled, “Atomic Radii,” is labeled, “Atomic Number,” on the horizontal axis and, “Radius (p m),” on the vertical axis. Markings are provided every 10 units up to 60 on the horizontal axis beginning at zero. Vertical lines extend from the horizontal axis upward at each of these markings. The vertical axis begins at 0 and increases by 50’s up to 300. Horizontal lines are drawn across the graph at multiples of 50. A black jagged line connects the radii values for elements with atomic numbers 1 through 60 on the graph. Peaks are evident at the locations of the alkali metals: L i, N a, K, R b, and C s, at which points on the graph purple dots are placed and elements are labeled in purple. Similarly, minima exist at the locations of noble or inert gases: H e, N e, A r, K r, X e, and R n, at which points blue dots are placed and element symbols are provided in blue. The locations of period 4 and period 5 transition elements are provided with green dots. These points are clustered together in two locations on the graph which are circled in red and labeled accordingly. The green dots for the transition elements along with the line that connects them form a U shape on the graph within each of the red circles drawn. The atomic radii for the alkali metals in picometers are: L i 167, N a 190, K 243, R b 265, and C s 298. The atomic radii of the noble or inert gases included in the graph in picometers are: H e 31, N e 38, A r 71, K r 88, and X e 108.">
            <a:extLst>
              <a:ext uri="{FF2B5EF4-FFF2-40B4-BE49-F238E27FC236}">
                <a16:creationId xmlns:a16="http://schemas.microsoft.com/office/drawing/2014/main" id="{612F45DE-2564-4B7C-B57B-886B28231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62200"/>
            <a:ext cx="5867400" cy="43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467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457200" y="274638"/>
            <a:ext cx="8229600" cy="792162"/>
          </a:xfrm>
        </p:spPr>
        <p:txBody>
          <a:bodyPr>
            <a:normAutofit/>
          </a:bodyPr>
          <a:lstStyle/>
          <a:p>
            <a:r>
              <a:rPr lang="cs-CZ" sz="3200" b="1"/>
              <a:t>Atomový </a:t>
            </a:r>
            <a:r>
              <a:rPr lang="cs-CZ" sz="3200" b="1" dirty="0"/>
              <a:t>poloměr</a:t>
            </a:r>
          </a:p>
        </p:txBody>
      </p:sp>
      <p:pic>
        <p:nvPicPr>
          <p:cNvPr id="4" name="Obrázek 3" descr="Obsah obrázku klávesnice&#10;&#10;Popis byl vytvořen automaticky">
            <a:extLst>
              <a:ext uri="{FF2B5EF4-FFF2-40B4-BE49-F238E27FC236}">
                <a16:creationId xmlns:a16="http://schemas.microsoft.com/office/drawing/2014/main" id="{C1D49D2C-45B1-4708-9446-443B0D816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00254"/>
            <a:ext cx="7772400" cy="5440680"/>
          </a:xfrm>
          <a:prstGeom prst="rect">
            <a:avLst/>
          </a:prstGeom>
        </p:spPr>
      </p:pic>
    </p:spTree>
    <p:extLst>
      <p:ext uri="{BB962C8B-B14F-4D97-AF65-F5344CB8AC3E}">
        <p14:creationId xmlns:p14="http://schemas.microsoft.com/office/powerpoint/2010/main" val="5979963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aterRadii">
            <a:extLst>
              <a:ext uri="{FF2B5EF4-FFF2-40B4-BE49-F238E27FC236}">
                <a16:creationId xmlns:a16="http://schemas.microsoft.com/office/drawing/2014/main" id="{3C22E307-EAEF-4BE1-AD60-41B3D8BF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0681"/>
            <a:ext cx="8472022" cy="658731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DA4C58B-72D1-47CE-95E4-DAE3C390746C}"/>
              </a:ext>
            </a:extLst>
          </p:cNvPr>
          <p:cNvSpPr txBox="1"/>
          <p:nvPr/>
        </p:nvSpPr>
        <p:spPr>
          <a:xfrm>
            <a:off x="838200" y="533400"/>
            <a:ext cx="1912318" cy="369332"/>
          </a:xfrm>
          <a:prstGeom prst="rect">
            <a:avLst/>
          </a:prstGeom>
          <a:noFill/>
        </p:spPr>
        <p:txBody>
          <a:bodyPr wrap="none" rtlCol="0">
            <a:spAutoFit/>
          </a:bodyPr>
          <a:lstStyle/>
          <a:p>
            <a:r>
              <a:rPr lang="en-US" b="1" dirty="0" err="1"/>
              <a:t>Atomov</a:t>
            </a:r>
            <a:r>
              <a:rPr lang="cs-CZ" b="1" dirty="0"/>
              <a:t>ý poloměr</a:t>
            </a:r>
            <a:endParaRPr lang="en-US" b="1" dirty="0"/>
          </a:p>
        </p:txBody>
      </p:sp>
      <p:sp>
        <p:nvSpPr>
          <p:cNvPr id="3" name="TextovéPole 2">
            <a:extLst>
              <a:ext uri="{FF2B5EF4-FFF2-40B4-BE49-F238E27FC236}">
                <a16:creationId xmlns:a16="http://schemas.microsoft.com/office/drawing/2014/main" id="{00EB92B8-13ED-4628-8D3E-C97AF58F60BB}"/>
              </a:ext>
            </a:extLst>
          </p:cNvPr>
          <p:cNvSpPr txBox="1"/>
          <p:nvPr/>
        </p:nvSpPr>
        <p:spPr>
          <a:xfrm>
            <a:off x="5638800" y="990600"/>
            <a:ext cx="1008609" cy="369332"/>
          </a:xfrm>
          <a:prstGeom prst="rect">
            <a:avLst/>
          </a:prstGeom>
          <a:noFill/>
        </p:spPr>
        <p:txBody>
          <a:bodyPr wrap="none" rtlCol="0">
            <a:spAutoFit/>
          </a:bodyPr>
          <a:lstStyle/>
          <a:p>
            <a:r>
              <a:rPr lang="cs-CZ" dirty="0"/>
              <a:t>x</a:t>
            </a:r>
            <a:r>
              <a:rPr lang="cs-CZ" dirty="0">
                <a:solidFill>
                  <a:srgbClr val="0070C0"/>
                </a:solidFill>
              </a:rPr>
              <a:t> </a:t>
            </a:r>
            <a:r>
              <a:rPr lang="cs-CZ" dirty="0"/>
              <a:t>10</a:t>
            </a:r>
            <a:r>
              <a:rPr lang="cs-CZ" baseline="30000" dirty="0"/>
              <a:t>2</a:t>
            </a:r>
            <a:r>
              <a:rPr lang="cs-CZ" dirty="0"/>
              <a:t> </a:t>
            </a:r>
            <a:r>
              <a:rPr lang="cs-CZ" dirty="0" err="1"/>
              <a:t>pm</a:t>
            </a:r>
            <a:endParaRPr lang="cs-CZ" dirty="0"/>
          </a:p>
        </p:txBody>
      </p:sp>
    </p:spTree>
    <p:extLst>
      <p:ext uri="{BB962C8B-B14F-4D97-AF65-F5344CB8AC3E}">
        <p14:creationId xmlns:p14="http://schemas.microsoft.com/office/powerpoint/2010/main" val="436836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1162"/>
          </a:xfrm>
        </p:spPr>
        <p:txBody>
          <a:bodyPr>
            <a:normAutofit fontScale="90000"/>
          </a:bodyPr>
          <a:lstStyle/>
          <a:p>
            <a:r>
              <a:rPr lang="cs-CZ" sz="2800" b="1" dirty="0"/>
              <a:t>Kontrakce d-bloku</a:t>
            </a:r>
          </a:p>
        </p:txBody>
      </p:sp>
      <p:pic>
        <p:nvPicPr>
          <p:cNvPr id="228354" name="Picture 2" descr="File:D-block contraction--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753671"/>
            <a:ext cx="5259571" cy="375285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28600" y="788659"/>
            <a:ext cx="8534400" cy="1938992"/>
          </a:xfrm>
          <a:prstGeom prst="rect">
            <a:avLst/>
          </a:prstGeom>
        </p:spPr>
        <p:txBody>
          <a:bodyPr wrap="square">
            <a:spAutoFit/>
          </a:bodyPr>
          <a:lstStyle/>
          <a:p>
            <a:pPr algn="just"/>
            <a:r>
              <a:rPr lang="cs-CZ" sz="2000" b="1" dirty="0">
                <a:cs typeface="Arial" panose="020B0604020202020204" pitchFamily="34" charset="0"/>
              </a:rPr>
              <a:t>K</a:t>
            </a:r>
            <a:r>
              <a:rPr lang="en-US" sz="2000" b="1" dirty="0" err="1">
                <a:cs typeface="Arial" panose="020B0604020202020204" pitchFamily="34" charset="0"/>
              </a:rPr>
              <a:t>ontra</a:t>
            </a:r>
            <a:r>
              <a:rPr lang="cs-CZ" sz="2000" b="1" dirty="0" err="1">
                <a:cs typeface="Arial" panose="020B0604020202020204" pitchFamily="34" charset="0"/>
              </a:rPr>
              <a:t>kce</a:t>
            </a:r>
            <a:r>
              <a:rPr lang="cs-CZ" sz="2000" b="1" dirty="0">
                <a:cs typeface="Arial" panose="020B0604020202020204" pitchFamily="34" charset="0"/>
              </a:rPr>
              <a:t> </a:t>
            </a:r>
            <a:r>
              <a:rPr lang="en-US" sz="2000" b="1" dirty="0">
                <a:cs typeface="Arial" panose="020B0604020202020204" pitchFamily="34" charset="0"/>
              </a:rPr>
              <a:t>d-</a:t>
            </a:r>
            <a:r>
              <a:rPr lang="en-US" sz="2000" b="1" dirty="0" err="1">
                <a:cs typeface="Arial" panose="020B0604020202020204" pitchFamily="34" charset="0"/>
              </a:rPr>
              <a:t>blok</a:t>
            </a:r>
            <a:r>
              <a:rPr lang="cs-CZ" sz="2000" b="1" dirty="0">
                <a:cs typeface="Arial" panose="020B0604020202020204" pitchFamily="34" charset="0"/>
              </a:rPr>
              <a:t>u</a:t>
            </a:r>
            <a:r>
              <a:rPr lang="en-US" sz="2000" b="1" dirty="0">
                <a:cs typeface="Arial" panose="020B0604020202020204" pitchFamily="34" charset="0"/>
              </a:rPr>
              <a:t> </a:t>
            </a:r>
            <a:r>
              <a:rPr lang="en-US" sz="2000" dirty="0">
                <a:cs typeface="Arial" panose="020B0604020202020204" pitchFamily="34" charset="0"/>
              </a:rPr>
              <a:t>(</a:t>
            </a:r>
            <a:r>
              <a:rPr lang="en-US" sz="2000" b="1" dirty="0" err="1">
                <a:cs typeface="Arial" panose="020B0604020202020204" pitchFamily="34" charset="0"/>
              </a:rPr>
              <a:t>scandid</a:t>
            </a:r>
            <a:r>
              <a:rPr lang="cs-CZ" sz="2000" b="1" dirty="0" err="1">
                <a:cs typeface="Arial" panose="020B0604020202020204" pitchFamily="34" charset="0"/>
              </a:rPr>
              <a:t>ová</a:t>
            </a:r>
            <a:r>
              <a:rPr lang="en-US" sz="2000" b="1" dirty="0">
                <a:cs typeface="Arial" panose="020B0604020202020204" pitchFamily="34" charset="0"/>
              </a:rPr>
              <a:t> </a:t>
            </a:r>
            <a:r>
              <a:rPr lang="cs-CZ" sz="2000" b="1" dirty="0">
                <a:cs typeface="Arial" panose="020B0604020202020204" pitchFamily="34" charset="0"/>
              </a:rPr>
              <a:t>k</a:t>
            </a:r>
            <a:r>
              <a:rPr lang="en-US" sz="2000" b="1" dirty="0" err="1">
                <a:cs typeface="Arial" panose="020B0604020202020204" pitchFamily="34" charset="0"/>
              </a:rPr>
              <a:t>ontra</a:t>
            </a:r>
            <a:r>
              <a:rPr lang="cs-CZ" sz="2000" b="1" dirty="0">
                <a:cs typeface="Arial" panose="020B0604020202020204" pitchFamily="34" charset="0"/>
              </a:rPr>
              <a:t>k</a:t>
            </a:r>
            <a:r>
              <a:rPr lang="en-US" sz="2000" b="1" dirty="0">
                <a:cs typeface="Arial" panose="020B0604020202020204" pitchFamily="34" charset="0"/>
              </a:rPr>
              <a:t>c</a:t>
            </a:r>
            <a:r>
              <a:rPr lang="cs-CZ" sz="2000" b="1" dirty="0">
                <a:cs typeface="Arial" panose="020B0604020202020204" pitchFamily="34" charset="0"/>
              </a:rPr>
              <a:t>e</a:t>
            </a:r>
            <a:r>
              <a:rPr lang="cs-CZ" sz="2000" dirty="0">
                <a:cs typeface="Arial" panose="020B0604020202020204" pitchFamily="34" charset="0"/>
              </a:rPr>
              <a:t>) = </a:t>
            </a:r>
            <a:r>
              <a:rPr lang="cs-CZ" altLang="en-US" sz="2000" dirty="0">
                <a:cs typeface="Arial" panose="020B0604020202020204" pitchFamily="34" charset="0"/>
              </a:rPr>
              <a:t>efekt nedostatečného odstínění vnějších elektronů zaplněným</a:t>
            </a:r>
            <a:r>
              <a:rPr lang="en-US" sz="2000" dirty="0">
                <a:cs typeface="Arial" panose="020B0604020202020204" pitchFamily="34" charset="0"/>
              </a:rPr>
              <a:t> </a:t>
            </a:r>
            <a:r>
              <a:rPr lang="cs-CZ" sz="2000" b="1" i="1" dirty="0">
                <a:cs typeface="Arial" panose="020B0604020202020204" pitchFamily="34" charset="0"/>
              </a:rPr>
              <a:t>d</a:t>
            </a:r>
            <a:r>
              <a:rPr lang="cs-CZ" sz="2000" dirty="0">
                <a:cs typeface="Arial" panose="020B0604020202020204" pitchFamily="34" charset="0"/>
              </a:rPr>
              <a:t> orbitalem</a:t>
            </a:r>
            <a:r>
              <a:rPr lang="en-US" sz="2000" dirty="0">
                <a:cs typeface="Arial" panose="020B0604020202020204" pitchFamily="34" charset="0"/>
              </a:rPr>
              <a:t> (</a:t>
            </a:r>
            <a:r>
              <a:rPr lang="en-US" sz="2000" b="1" i="1" dirty="0">
                <a:cs typeface="Arial" panose="020B0604020202020204" pitchFamily="34" charset="0"/>
              </a:rPr>
              <a:t>d</a:t>
            </a:r>
            <a:r>
              <a:rPr lang="en-US" sz="2000" baseline="30000" dirty="0">
                <a:cs typeface="Arial" panose="020B0604020202020204" pitchFamily="34" charset="0"/>
              </a:rPr>
              <a:t>10</a:t>
            </a:r>
            <a:r>
              <a:rPr lang="en-US" sz="2000" dirty="0">
                <a:cs typeface="Arial" panose="020B0604020202020204" pitchFamily="34" charset="0"/>
              </a:rPr>
              <a:t>)</a:t>
            </a:r>
            <a:r>
              <a:rPr lang="cs-CZ" sz="2000" dirty="0">
                <a:cs typeface="Arial" panose="020B0604020202020204" pitchFamily="34" charset="0"/>
              </a:rPr>
              <a:t> </a:t>
            </a:r>
            <a:r>
              <a:rPr lang="cs-CZ" sz="2000" b="0" i="0" dirty="0">
                <a:solidFill>
                  <a:srgbClr val="242729"/>
                </a:solidFill>
                <a:effectLst/>
              </a:rPr>
              <a:t>u 4</a:t>
            </a:r>
            <a:r>
              <a:rPr lang="en-US" sz="2000" b="0" i="0" dirty="0">
                <a:solidFill>
                  <a:srgbClr val="242729"/>
                </a:solidFill>
                <a:effectLst/>
              </a:rPr>
              <a:t>p, 5p, 6p a 7p </a:t>
            </a:r>
            <a:r>
              <a:rPr lang="cs-CZ" sz="2000" b="0" i="0" dirty="0">
                <a:solidFill>
                  <a:srgbClr val="242729"/>
                </a:solidFill>
                <a:effectLst/>
              </a:rPr>
              <a:t>prvků</a:t>
            </a:r>
            <a:r>
              <a:rPr lang="en-US" sz="2000" b="0" i="0" dirty="0">
                <a:solidFill>
                  <a:srgbClr val="242729"/>
                </a:solidFill>
                <a:effectLst/>
              </a:rPr>
              <a:t> </a:t>
            </a:r>
            <a:r>
              <a:rPr lang="cs-CZ" sz="2000" dirty="0">
                <a:cs typeface="Arial" panose="020B0604020202020204" pitchFamily="34" charset="0"/>
              </a:rPr>
              <a:t>4. </a:t>
            </a:r>
            <a:r>
              <a:rPr lang="en-US" sz="2000" dirty="0">
                <a:cs typeface="Arial" panose="020B0604020202020204" pitchFamily="34" charset="0"/>
              </a:rPr>
              <a:t>period</a:t>
            </a:r>
            <a:r>
              <a:rPr lang="cs-CZ" sz="2000" dirty="0">
                <a:cs typeface="Arial" panose="020B0604020202020204" pitchFamily="34" charset="0"/>
              </a:rPr>
              <a:t>y</a:t>
            </a:r>
            <a:r>
              <a:rPr lang="en-US" sz="2000" b="0" i="0" dirty="0">
                <a:solidFill>
                  <a:srgbClr val="242729"/>
                </a:solidFill>
                <a:effectLst/>
              </a:rPr>
              <a:t>. </a:t>
            </a:r>
            <a:r>
              <a:rPr lang="cs-CZ" sz="2000" dirty="0"/>
              <a:t>Orbitaly</a:t>
            </a:r>
            <a:r>
              <a:rPr lang="en-US" sz="2000" dirty="0"/>
              <a:t> </a:t>
            </a:r>
            <a:r>
              <a:rPr lang="en-US" sz="2000" b="1" i="1" dirty="0"/>
              <a:t>s</a:t>
            </a:r>
            <a:r>
              <a:rPr lang="en-US" sz="2000" dirty="0"/>
              <a:t> a </a:t>
            </a:r>
            <a:r>
              <a:rPr lang="en-US" sz="2000" b="1" i="1" dirty="0"/>
              <a:t>p</a:t>
            </a:r>
            <a:r>
              <a:rPr lang="en-US" sz="2000" dirty="0"/>
              <a:t> </a:t>
            </a:r>
            <a:r>
              <a:rPr lang="cs-CZ" sz="2000" dirty="0"/>
              <a:t>s o 1 vyšším kvantovým číslem mají více </a:t>
            </a:r>
            <a:r>
              <a:rPr lang="en-US" sz="2000" i="1" dirty="0" err="1"/>
              <a:t>radi</a:t>
            </a:r>
            <a:r>
              <a:rPr lang="cs-CZ" sz="2000" i="1" dirty="0"/>
              <a:t>á</a:t>
            </a:r>
            <a:r>
              <a:rPr lang="en-US" sz="2000" i="1" dirty="0"/>
              <a:t>l</a:t>
            </a:r>
            <a:r>
              <a:rPr lang="cs-CZ" sz="2000" i="1" dirty="0" err="1"/>
              <a:t>ních</a:t>
            </a:r>
            <a:r>
              <a:rPr lang="en-US" sz="2000" i="1" dirty="0"/>
              <a:t> nod</a:t>
            </a:r>
            <a:r>
              <a:rPr lang="cs-CZ" sz="2000" i="1" dirty="0"/>
              <a:t>ů</a:t>
            </a:r>
            <a:r>
              <a:rPr lang="cs-CZ" sz="2000" dirty="0"/>
              <a:t>, jsou více </a:t>
            </a:r>
            <a:r>
              <a:rPr lang="en-US" sz="2000" i="1" dirty="0" err="1"/>
              <a:t>penetr</a:t>
            </a:r>
            <a:r>
              <a:rPr lang="cs-CZ" sz="2000" i="1" dirty="0" err="1"/>
              <a:t>ující</a:t>
            </a:r>
            <a:r>
              <a:rPr lang="en-US" sz="2000" dirty="0"/>
              <a:t> </a:t>
            </a:r>
            <a:r>
              <a:rPr lang="cs-CZ" sz="2000" dirty="0"/>
              <a:t>než </a:t>
            </a:r>
            <a:r>
              <a:rPr lang="en-US" sz="2000" b="1" i="1" dirty="0"/>
              <a:t>d</a:t>
            </a:r>
            <a:r>
              <a:rPr lang="en-US" sz="2000" dirty="0"/>
              <a:t>-orbital</a:t>
            </a:r>
            <a:r>
              <a:rPr lang="cs-CZ" sz="2000" dirty="0"/>
              <a:t>y</a:t>
            </a:r>
            <a:r>
              <a:rPr lang="en-US" sz="2000" dirty="0"/>
              <a:t>.</a:t>
            </a:r>
            <a:r>
              <a:rPr lang="cs-CZ" sz="2000" dirty="0"/>
              <a:t> Vnější</a:t>
            </a:r>
            <a:r>
              <a:rPr lang="en-US" sz="2000" dirty="0"/>
              <a:t>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cs-CZ" sz="2000" dirty="0"/>
              <a:t>y</a:t>
            </a:r>
            <a:r>
              <a:rPr lang="en-US" sz="2000" dirty="0"/>
              <a:t> </a:t>
            </a:r>
            <a:r>
              <a:rPr lang="cs-CZ" sz="2000" dirty="0"/>
              <a:t>jsou silněji přitahovány k jádru, což </a:t>
            </a:r>
            <a:r>
              <a:rPr lang="cs-CZ" altLang="en-US" sz="2000" dirty="0">
                <a:cs typeface="Arial" panose="020B0604020202020204" pitchFamily="34" charset="0"/>
              </a:rPr>
              <a:t>je činí méně dostupné pro vazbu</a:t>
            </a:r>
            <a:r>
              <a:rPr lang="en-US" sz="2000" dirty="0"/>
              <a:t> </a:t>
            </a:r>
            <a:r>
              <a:rPr lang="cs-CZ" sz="2000" dirty="0"/>
              <a:t>a způsobuje zvýšení i</a:t>
            </a:r>
            <a:r>
              <a:rPr lang="en-US" sz="2000" dirty="0" err="1"/>
              <a:t>oniza</a:t>
            </a:r>
            <a:r>
              <a:rPr lang="cs-CZ" sz="2000" dirty="0" err="1"/>
              <a:t>čních</a:t>
            </a:r>
            <a:r>
              <a:rPr lang="en-US" sz="2000" dirty="0"/>
              <a:t> </a:t>
            </a:r>
            <a:r>
              <a:rPr lang="en-US" sz="2000" dirty="0" err="1"/>
              <a:t>poten</a:t>
            </a:r>
            <a:r>
              <a:rPr lang="cs-CZ" sz="2000" dirty="0" err="1"/>
              <a:t>ciá</a:t>
            </a:r>
            <a:r>
              <a:rPr lang="en-US" sz="2000" dirty="0"/>
              <a:t>l</a:t>
            </a:r>
            <a:r>
              <a:rPr lang="cs-CZ" sz="2000" dirty="0"/>
              <a:t>ů</a:t>
            </a:r>
            <a:r>
              <a:rPr lang="en-US" sz="2000" dirty="0"/>
              <a:t>. </a:t>
            </a:r>
            <a:endParaRPr lang="cs-CZ" sz="2000" dirty="0">
              <a:cs typeface="Arial" panose="020B0604020202020204" pitchFamily="34" charset="0"/>
            </a:endParaRPr>
          </a:p>
        </p:txBody>
      </p:sp>
      <p:pic>
        <p:nvPicPr>
          <p:cNvPr id="6" name="Obrázek 5">
            <a:extLst>
              <a:ext uri="{FF2B5EF4-FFF2-40B4-BE49-F238E27FC236}">
                <a16:creationId xmlns:a16="http://schemas.microsoft.com/office/drawing/2014/main" id="{EE743FB4-9D01-40E7-A1AE-0E619D340227}"/>
              </a:ext>
            </a:extLst>
          </p:cNvPr>
          <p:cNvPicPr>
            <a:picLocks noChangeAspect="1"/>
          </p:cNvPicPr>
          <p:nvPr/>
        </p:nvPicPr>
        <p:blipFill>
          <a:blip r:embed="rId3"/>
          <a:stretch>
            <a:fillRect/>
          </a:stretch>
        </p:blipFill>
        <p:spPr>
          <a:xfrm>
            <a:off x="258337" y="4231687"/>
            <a:ext cx="3200400" cy="2351675"/>
          </a:xfrm>
          <a:prstGeom prst="rect">
            <a:avLst/>
          </a:prstGeom>
        </p:spPr>
      </p:pic>
    </p:spTree>
    <p:extLst>
      <p:ext uri="{BB962C8B-B14F-4D97-AF65-F5344CB8AC3E}">
        <p14:creationId xmlns:p14="http://schemas.microsoft.com/office/powerpoint/2010/main" val="32724783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15CB4B2-5373-4D1E-BD93-0679CE94209F}"/>
              </a:ext>
            </a:extLst>
          </p:cNvPr>
          <p:cNvSpPr/>
          <p:nvPr/>
        </p:nvSpPr>
        <p:spPr>
          <a:xfrm>
            <a:off x="152399" y="863889"/>
            <a:ext cx="8839199" cy="1569660"/>
          </a:xfrm>
          <a:prstGeom prst="rect">
            <a:avLst/>
          </a:prstGeom>
        </p:spPr>
        <p:txBody>
          <a:bodyPr wrap="square">
            <a:spAutoFit/>
          </a:bodyPr>
          <a:lstStyle/>
          <a:p>
            <a:pPr algn="just"/>
            <a:r>
              <a:rPr lang="cs-CZ" sz="2000" b="0" i="0" dirty="0">
                <a:solidFill>
                  <a:srgbClr val="242729"/>
                </a:solidFill>
                <a:effectLst/>
              </a:rPr>
              <a:t>Nárůst a</a:t>
            </a:r>
            <a:r>
              <a:rPr lang="en-US" sz="2000" b="0" i="0" dirty="0">
                <a:solidFill>
                  <a:srgbClr val="242729"/>
                </a:solidFill>
                <a:effectLst/>
              </a:rPr>
              <a:t>tom</a:t>
            </a:r>
            <a:r>
              <a:rPr lang="cs-CZ" sz="2000" b="0" i="0" dirty="0" err="1">
                <a:solidFill>
                  <a:srgbClr val="242729"/>
                </a:solidFill>
                <a:effectLst/>
              </a:rPr>
              <a:t>ového</a:t>
            </a:r>
            <a:r>
              <a:rPr lang="cs-CZ" sz="2000" b="0" i="0" dirty="0">
                <a:solidFill>
                  <a:srgbClr val="242729"/>
                </a:solidFill>
                <a:effectLst/>
              </a:rPr>
              <a:t> poloměru</a:t>
            </a:r>
            <a:r>
              <a:rPr lang="en-US" sz="2000" b="0" i="0" dirty="0">
                <a:solidFill>
                  <a:srgbClr val="242729"/>
                </a:solidFill>
                <a:effectLst/>
              </a:rPr>
              <a:t> </a:t>
            </a:r>
            <a:r>
              <a:rPr lang="cs-CZ" sz="2000" b="0" i="0" dirty="0">
                <a:solidFill>
                  <a:srgbClr val="242729"/>
                </a:solidFill>
                <a:effectLst/>
              </a:rPr>
              <a:t>mezi C a Si je cca</a:t>
            </a:r>
            <a:r>
              <a:rPr lang="en-US" sz="2000" b="0" i="0" dirty="0">
                <a:solidFill>
                  <a:srgbClr val="242729"/>
                </a:solidFill>
                <a:effectLst/>
              </a:rPr>
              <a:t> 60 %. </a:t>
            </a:r>
            <a:r>
              <a:rPr lang="cs-CZ" sz="2000" b="0" i="0" dirty="0">
                <a:solidFill>
                  <a:srgbClr val="242729"/>
                </a:solidFill>
                <a:effectLst/>
              </a:rPr>
              <a:t>Rozdíl mezi atomovými poloměry</a:t>
            </a:r>
            <a:r>
              <a:rPr lang="en-US" sz="2000" b="0" i="0" dirty="0">
                <a:solidFill>
                  <a:srgbClr val="242729"/>
                </a:solidFill>
                <a:effectLst/>
              </a:rPr>
              <a:t> Si a</a:t>
            </a:r>
            <a:r>
              <a:rPr lang="cs-CZ" sz="2000" b="0" i="0" dirty="0">
                <a:solidFill>
                  <a:srgbClr val="242729"/>
                </a:solidFill>
                <a:effectLst/>
              </a:rPr>
              <a:t> </a:t>
            </a:r>
            <a:r>
              <a:rPr lang="en-US" sz="2000" b="0" i="0" dirty="0">
                <a:solidFill>
                  <a:srgbClr val="242729"/>
                </a:solidFill>
                <a:effectLst/>
              </a:rPr>
              <a:t>Ge </a:t>
            </a:r>
            <a:r>
              <a:rPr lang="cs-CZ" sz="2000" b="0" i="0" dirty="0">
                <a:solidFill>
                  <a:srgbClr val="242729"/>
                </a:solidFill>
                <a:effectLst/>
              </a:rPr>
              <a:t>je v důsledku kontrakce d-bloku</a:t>
            </a:r>
            <a:r>
              <a:rPr lang="en-US" sz="2000" b="0" i="0" dirty="0">
                <a:solidFill>
                  <a:srgbClr val="242729"/>
                </a:solidFill>
                <a:effectLst/>
              </a:rPr>
              <a:t> </a:t>
            </a:r>
            <a:r>
              <a:rPr lang="cs-CZ" sz="2000" b="0" i="0" dirty="0">
                <a:solidFill>
                  <a:srgbClr val="242729"/>
                </a:solidFill>
                <a:effectLst/>
              </a:rPr>
              <a:t>asi </a:t>
            </a:r>
            <a:r>
              <a:rPr lang="en-US" sz="2000" b="0" i="0" dirty="0">
                <a:solidFill>
                  <a:srgbClr val="242729"/>
                </a:solidFill>
                <a:effectLst/>
              </a:rPr>
              <a:t>20 %.</a:t>
            </a:r>
            <a:endParaRPr lang="cs-CZ" sz="2000" dirty="0"/>
          </a:p>
          <a:p>
            <a:pPr algn="just"/>
            <a:endParaRPr lang="cs-CZ" sz="800" dirty="0">
              <a:solidFill>
                <a:srgbClr val="222222"/>
              </a:solidFill>
            </a:endParaRPr>
          </a:p>
          <a:p>
            <a:pPr algn="just"/>
            <a:r>
              <a:rPr lang="en-US" sz="2000" dirty="0">
                <a:solidFill>
                  <a:srgbClr val="222222"/>
                </a:solidFill>
              </a:rPr>
              <a:t>Ga</a:t>
            </a:r>
            <a:r>
              <a:rPr lang="en-US" sz="2000" baseline="30000" dirty="0">
                <a:solidFill>
                  <a:srgbClr val="222222"/>
                </a:solidFill>
              </a:rPr>
              <a:t>3+</a:t>
            </a:r>
            <a:r>
              <a:rPr lang="en-US" sz="2000" dirty="0">
                <a:solidFill>
                  <a:srgbClr val="222222"/>
                </a:solidFill>
              </a:rPr>
              <a:t> </a:t>
            </a:r>
            <a:r>
              <a:rPr lang="cs-CZ" sz="2000" dirty="0">
                <a:solidFill>
                  <a:srgbClr val="222222"/>
                </a:solidFill>
              </a:rPr>
              <a:t>je menší než by se očekávalo</a:t>
            </a:r>
            <a:r>
              <a:rPr lang="en-US" sz="2000" dirty="0">
                <a:solidFill>
                  <a:srgbClr val="222222"/>
                </a:solidFill>
              </a:rPr>
              <a:t>, </a:t>
            </a:r>
            <a:r>
              <a:rPr lang="cs-CZ" sz="2000" dirty="0">
                <a:solidFill>
                  <a:srgbClr val="222222"/>
                </a:solidFill>
              </a:rPr>
              <a:t>velikostí se blíží </a:t>
            </a:r>
            <a:r>
              <a:rPr lang="en-US" sz="2000" dirty="0">
                <a:solidFill>
                  <a:srgbClr val="222222"/>
                </a:solidFill>
              </a:rPr>
              <a:t>Al</a:t>
            </a:r>
            <a:r>
              <a:rPr lang="en-US" sz="2000" baseline="30000" dirty="0">
                <a:solidFill>
                  <a:srgbClr val="222222"/>
                </a:solidFill>
              </a:rPr>
              <a:t>3+</a:t>
            </a:r>
            <a:r>
              <a:rPr lang="en-US" sz="2000" dirty="0">
                <a:solidFill>
                  <a:srgbClr val="222222"/>
                </a:solidFill>
              </a:rPr>
              <a:t>. </a:t>
            </a:r>
            <a:endParaRPr lang="cs-CZ" sz="2000" dirty="0">
              <a:solidFill>
                <a:srgbClr val="222222"/>
              </a:solidFill>
            </a:endParaRPr>
          </a:p>
          <a:p>
            <a:pPr algn="just"/>
            <a:endParaRPr lang="cs-CZ" altLang="en-US" sz="800" dirty="0">
              <a:solidFill>
                <a:srgbClr val="FF0000"/>
              </a:solidFill>
              <a:cs typeface="Arial" panose="020B0604020202020204" pitchFamily="34" charset="0"/>
            </a:endParaRPr>
          </a:p>
          <a:p>
            <a:pPr algn="just"/>
            <a:r>
              <a:rPr lang="cs-CZ" altLang="en-US" sz="2000" dirty="0">
                <a:cs typeface="Arial" panose="020B0604020202020204" pitchFamily="34" charset="0"/>
              </a:rPr>
              <a:t>PCl</a:t>
            </a:r>
            <a:r>
              <a:rPr lang="cs-CZ" altLang="en-US" sz="2000" baseline="-25000" dirty="0">
                <a:cs typeface="Arial" panose="020B0604020202020204" pitchFamily="34" charset="0"/>
              </a:rPr>
              <a:t>5</a:t>
            </a:r>
            <a:r>
              <a:rPr lang="cs-CZ" altLang="en-US" sz="2000" dirty="0">
                <a:cs typeface="Arial" panose="020B0604020202020204" pitchFamily="34" charset="0"/>
              </a:rPr>
              <a:t> i SbCl</a:t>
            </a:r>
            <a:r>
              <a:rPr lang="cs-CZ" altLang="en-US" sz="2000" baseline="-25000" dirty="0">
                <a:cs typeface="Arial" panose="020B0604020202020204" pitchFamily="34" charset="0"/>
              </a:rPr>
              <a:t>5</a:t>
            </a:r>
            <a:r>
              <a:rPr lang="cs-CZ" altLang="en-US" sz="2000" dirty="0">
                <a:cs typeface="Arial" panose="020B0604020202020204" pitchFamily="34" charset="0"/>
              </a:rPr>
              <a:t> jsou stálé, ale AsCl</a:t>
            </a:r>
            <a:r>
              <a:rPr lang="cs-CZ" altLang="en-US" sz="2000" baseline="-25000" dirty="0">
                <a:cs typeface="Arial" panose="020B0604020202020204" pitchFamily="34" charset="0"/>
              </a:rPr>
              <a:t>5</a:t>
            </a:r>
            <a:r>
              <a:rPr lang="cs-CZ" altLang="en-US" sz="2000" dirty="0">
                <a:cs typeface="Arial" panose="020B0604020202020204" pitchFamily="34" charset="0"/>
              </a:rPr>
              <a:t>, AsBr</a:t>
            </a:r>
            <a:r>
              <a:rPr lang="cs-CZ" altLang="en-US" sz="2000" baseline="-25000" dirty="0">
                <a:cs typeface="Arial" panose="020B0604020202020204" pitchFamily="34" charset="0"/>
              </a:rPr>
              <a:t>5</a:t>
            </a:r>
            <a:r>
              <a:rPr lang="cs-CZ" altLang="en-US" sz="2000" dirty="0">
                <a:cs typeface="Arial" panose="020B0604020202020204" pitchFamily="34" charset="0"/>
              </a:rPr>
              <a:t>, AsI</a:t>
            </a:r>
            <a:r>
              <a:rPr lang="cs-CZ" altLang="en-US" sz="2000" baseline="-25000" dirty="0">
                <a:cs typeface="Arial" panose="020B0604020202020204" pitchFamily="34" charset="0"/>
              </a:rPr>
              <a:t>5</a:t>
            </a:r>
            <a:r>
              <a:rPr lang="cs-CZ" altLang="en-US" sz="2000" dirty="0">
                <a:cs typeface="Arial" panose="020B0604020202020204" pitchFamily="34" charset="0"/>
              </a:rPr>
              <a:t> neexistují, pouze AsF</a:t>
            </a:r>
            <a:r>
              <a:rPr lang="cs-CZ" altLang="en-US" sz="2000" baseline="-25000" dirty="0">
                <a:cs typeface="Arial" panose="020B0604020202020204" pitchFamily="34" charset="0"/>
              </a:rPr>
              <a:t>5</a:t>
            </a:r>
          </a:p>
        </p:txBody>
      </p:sp>
      <p:pic>
        <p:nvPicPr>
          <p:cNvPr id="8" name="Obrázek 7" descr="Obsah obrázku text, mapa&#10;&#10;Popis byl vytvořen automaticky">
            <a:extLst>
              <a:ext uri="{FF2B5EF4-FFF2-40B4-BE49-F238E27FC236}">
                <a16:creationId xmlns:a16="http://schemas.microsoft.com/office/drawing/2014/main" id="{799F8882-5A80-4FE6-AF5B-D64533DD2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29" y="3391829"/>
            <a:ext cx="4114798" cy="3124348"/>
          </a:xfrm>
          <a:prstGeom prst="rect">
            <a:avLst/>
          </a:prstGeom>
        </p:spPr>
      </p:pic>
      <p:sp>
        <p:nvSpPr>
          <p:cNvPr id="9" name="TextovéPole 8">
            <a:extLst>
              <a:ext uri="{FF2B5EF4-FFF2-40B4-BE49-F238E27FC236}">
                <a16:creationId xmlns:a16="http://schemas.microsoft.com/office/drawing/2014/main" id="{EEE84455-7C17-451B-AF09-68CCDAC36F62}"/>
              </a:ext>
            </a:extLst>
          </p:cNvPr>
          <p:cNvSpPr txBox="1"/>
          <p:nvPr/>
        </p:nvSpPr>
        <p:spPr>
          <a:xfrm>
            <a:off x="152400" y="2581196"/>
            <a:ext cx="8839199" cy="400110"/>
          </a:xfrm>
          <a:prstGeom prst="rect">
            <a:avLst/>
          </a:prstGeom>
          <a:noFill/>
        </p:spPr>
        <p:txBody>
          <a:bodyPr wrap="square" rtlCol="0">
            <a:spAutoFit/>
          </a:bodyPr>
          <a:lstStyle/>
          <a:p>
            <a:r>
              <a:rPr lang="cs-CZ" sz="2000" dirty="0"/>
              <a:t>Ionizační energie </a:t>
            </a:r>
            <a:r>
              <a:rPr lang="cs-CZ" sz="2000" dirty="0" err="1"/>
              <a:t>Ga</a:t>
            </a:r>
            <a:r>
              <a:rPr lang="cs-CZ" sz="2000" dirty="0"/>
              <a:t> je vyšší než by se očekávalo, blíží se ionizační energii Al.</a:t>
            </a:r>
            <a:endParaRPr lang="en-US" sz="2000" dirty="0"/>
          </a:p>
        </p:txBody>
      </p:sp>
      <p:sp>
        <p:nvSpPr>
          <p:cNvPr id="10" name="TextovéPole 9">
            <a:extLst>
              <a:ext uri="{FF2B5EF4-FFF2-40B4-BE49-F238E27FC236}">
                <a16:creationId xmlns:a16="http://schemas.microsoft.com/office/drawing/2014/main" id="{E86EE633-DE4D-457A-B740-ED3B94544C1A}"/>
              </a:ext>
            </a:extLst>
          </p:cNvPr>
          <p:cNvSpPr txBox="1"/>
          <p:nvPr/>
        </p:nvSpPr>
        <p:spPr>
          <a:xfrm>
            <a:off x="167267" y="269522"/>
            <a:ext cx="4572000" cy="461665"/>
          </a:xfrm>
          <a:prstGeom prst="rect">
            <a:avLst/>
          </a:prstGeom>
          <a:noFill/>
        </p:spPr>
        <p:txBody>
          <a:bodyPr wrap="square">
            <a:spAutoFit/>
          </a:bodyPr>
          <a:lstStyle/>
          <a:p>
            <a:pPr algn="just"/>
            <a:r>
              <a:rPr lang="cs-CZ" sz="2400" b="1" dirty="0">
                <a:solidFill>
                  <a:srgbClr val="222222"/>
                </a:solidFill>
              </a:rPr>
              <a:t>Důsledky kontrakce </a:t>
            </a:r>
            <a:r>
              <a:rPr lang="en-US" sz="2400" b="1" dirty="0">
                <a:solidFill>
                  <a:srgbClr val="222222"/>
                </a:solidFill>
              </a:rPr>
              <a:t>d-bl</a:t>
            </a:r>
            <a:r>
              <a:rPr lang="cs-CZ" sz="2400" b="1" dirty="0">
                <a:solidFill>
                  <a:srgbClr val="222222"/>
                </a:solidFill>
              </a:rPr>
              <a:t>o</a:t>
            </a:r>
            <a:r>
              <a:rPr lang="en-US" sz="2400" b="1" dirty="0">
                <a:solidFill>
                  <a:srgbClr val="222222"/>
                </a:solidFill>
              </a:rPr>
              <a:t>k</a:t>
            </a:r>
            <a:r>
              <a:rPr lang="cs-CZ" sz="2400" b="1" dirty="0">
                <a:solidFill>
                  <a:srgbClr val="222222"/>
                </a:solidFill>
              </a:rPr>
              <a:t>u</a:t>
            </a:r>
          </a:p>
        </p:txBody>
      </p:sp>
      <p:pic>
        <p:nvPicPr>
          <p:cNvPr id="2050" name="Picture 2" descr="Change in electronegativity order down a group from groups 13-16 to group  17 - Chemistry Stack Exchange">
            <a:extLst>
              <a:ext uri="{FF2B5EF4-FFF2-40B4-BE49-F238E27FC236}">
                <a16:creationId xmlns:a16="http://schemas.microsoft.com/office/drawing/2014/main" id="{2F43756E-76DF-4B93-8979-83FEF8871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21668"/>
            <a:ext cx="3499340" cy="326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6612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87362"/>
          </a:xfrm>
        </p:spPr>
        <p:txBody>
          <a:bodyPr>
            <a:normAutofit fontScale="90000"/>
          </a:bodyPr>
          <a:lstStyle/>
          <a:p>
            <a:r>
              <a:rPr lang="en-US" sz="2800" b="1" dirty="0" err="1"/>
              <a:t>Lanthanoidov</a:t>
            </a:r>
            <a:r>
              <a:rPr lang="cs-CZ" sz="2800" b="1" dirty="0"/>
              <a:t>á kontrakce</a:t>
            </a:r>
          </a:p>
        </p:txBody>
      </p:sp>
      <p:sp>
        <p:nvSpPr>
          <p:cNvPr id="5" name="Obdélník 4"/>
          <p:cNvSpPr/>
          <p:nvPr/>
        </p:nvSpPr>
        <p:spPr>
          <a:xfrm>
            <a:off x="191310" y="762000"/>
            <a:ext cx="8761379" cy="2554545"/>
          </a:xfrm>
          <a:prstGeom prst="rect">
            <a:avLst/>
          </a:prstGeom>
        </p:spPr>
        <p:txBody>
          <a:bodyPr wrap="square">
            <a:spAutoFit/>
          </a:bodyPr>
          <a:lstStyle/>
          <a:p>
            <a:pPr algn="just"/>
            <a:r>
              <a:rPr lang="cs-CZ" sz="2000" dirty="0">
                <a:cs typeface="Arial" panose="020B0604020202020204" pitchFamily="34" charset="0"/>
              </a:rPr>
              <a:t>= jev, kdy se s postupným zvyšováním atomového čísla prvku zmenšuje poloměr následujících atomů. </a:t>
            </a:r>
          </a:p>
          <a:p>
            <a:pPr algn="just"/>
            <a:r>
              <a:rPr lang="cs-CZ" sz="2000" dirty="0">
                <a:cs typeface="Arial" panose="020B0604020202020204" pitchFamily="34" charset="0"/>
              </a:rPr>
              <a:t>Postupné zmenšování atomového poloměru se vysvětluje tím, že elektrony doplňované postupně do orbitalu </a:t>
            </a:r>
            <a:r>
              <a:rPr lang="cs-CZ" sz="2000" i="1" dirty="0">
                <a:cs typeface="Arial" panose="020B0604020202020204" pitchFamily="34" charset="0"/>
              </a:rPr>
              <a:t>4f</a:t>
            </a:r>
            <a:r>
              <a:rPr lang="cs-CZ" sz="2000" dirty="0">
                <a:cs typeface="Arial" panose="020B0604020202020204" pitchFamily="34" charset="0"/>
              </a:rPr>
              <a:t> vykazují nízké stínění kladného náboje atomového jádra a </a:t>
            </a:r>
            <a:r>
              <a:rPr lang="en-US" sz="2000" dirty="0"/>
              <a:t>6</a:t>
            </a:r>
            <a:r>
              <a:rPr lang="en-US" sz="2000" i="1" dirty="0"/>
              <a:t>s</a:t>
            </a:r>
            <a:r>
              <a:rPr lang="en-US" sz="2000" dirty="0"/>
              <a:t> </a:t>
            </a:r>
            <a:r>
              <a:rPr lang="en-US" sz="2000" dirty="0" err="1"/>
              <a:t>elektron</a:t>
            </a:r>
            <a:r>
              <a:rPr lang="cs-CZ" sz="2000" dirty="0"/>
              <a:t>y</a:t>
            </a:r>
            <a:r>
              <a:rPr lang="en-US" sz="2000" dirty="0"/>
              <a:t> </a:t>
            </a:r>
            <a:r>
              <a:rPr lang="en-US" sz="2000" dirty="0" err="1"/>
              <a:t>jsou</a:t>
            </a:r>
            <a:r>
              <a:rPr lang="cs-CZ" sz="2000" dirty="0"/>
              <a:t> více přitahovány směrem k jádru</a:t>
            </a:r>
            <a:r>
              <a:rPr lang="en-US" sz="2000" dirty="0"/>
              <a:t>. </a:t>
            </a:r>
            <a:r>
              <a:rPr lang="cs-CZ" sz="2000" dirty="0">
                <a:cs typeface="Arial" panose="020B0604020202020204" pitchFamily="34" charset="0"/>
              </a:rPr>
              <a:t>S přibývajícím atomovým číslem a tím i počtem protonů v jádře roste efektivní náboj jádra působící přitažlivou silou na elektrony, </a:t>
            </a:r>
            <a:r>
              <a:rPr lang="cs-CZ" sz="2000" dirty="0"/>
              <a:t>což se projeví menším atomovým poloměrem</a:t>
            </a:r>
            <a:r>
              <a:rPr lang="cs-CZ" sz="2000" dirty="0">
                <a:cs typeface="Arial" panose="020B0604020202020204" pitchFamily="34" charset="0"/>
              </a:rPr>
              <a:t>.</a:t>
            </a:r>
          </a:p>
        </p:txBody>
      </p:sp>
      <p:pic>
        <p:nvPicPr>
          <p:cNvPr id="6" name="Obrázek 5">
            <a:extLst>
              <a:ext uri="{FF2B5EF4-FFF2-40B4-BE49-F238E27FC236}">
                <a16:creationId xmlns:a16="http://schemas.microsoft.com/office/drawing/2014/main" id="{1D1C26A5-03BC-4B9B-B177-9DB6305B1CAB}"/>
              </a:ext>
            </a:extLst>
          </p:cNvPr>
          <p:cNvPicPr>
            <a:picLocks noChangeAspect="1"/>
          </p:cNvPicPr>
          <p:nvPr/>
        </p:nvPicPr>
        <p:blipFill>
          <a:blip r:embed="rId2"/>
          <a:stretch>
            <a:fillRect/>
          </a:stretch>
        </p:blipFill>
        <p:spPr>
          <a:xfrm>
            <a:off x="280046" y="4044252"/>
            <a:ext cx="4801962" cy="2023173"/>
          </a:xfrm>
          <a:prstGeom prst="rect">
            <a:avLst/>
          </a:prstGeom>
        </p:spPr>
      </p:pic>
      <p:pic>
        <p:nvPicPr>
          <p:cNvPr id="8" name="Obrázek 7" descr="Obsah obrázku text, mapa&#10;&#10;Popis byl vytvořen automaticky">
            <a:extLst>
              <a:ext uri="{FF2B5EF4-FFF2-40B4-BE49-F238E27FC236}">
                <a16:creationId xmlns:a16="http://schemas.microsoft.com/office/drawing/2014/main" id="{B3F8E494-7955-4BE4-9C63-D7535E6FD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227953"/>
            <a:ext cx="3520429" cy="3355409"/>
          </a:xfrm>
          <a:prstGeom prst="rect">
            <a:avLst/>
          </a:prstGeom>
        </p:spPr>
      </p:pic>
    </p:spTree>
    <p:extLst>
      <p:ext uri="{BB962C8B-B14F-4D97-AF65-F5344CB8AC3E}">
        <p14:creationId xmlns:p14="http://schemas.microsoft.com/office/powerpoint/2010/main" val="39437859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4D59BC6-EBB1-409E-BC02-A48C70597FF3}"/>
              </a:ext>
            </a:extLst>
          </p:cNvPr>
          <p:cNvSpPr txBox="1"/>
          <p:nvPr/>
        </p:nvSpPr>
        <p:spPr>
          <a:xfrm>
            <a:off x="152400" y="197346"/>
            <a:ext cx="8839200" cy="1508105"/>
          </a:xfrm>
          <a:prstGeom prst="rect">
            <a:avLst/>
          </a:prstGeom>
          <a:noFill/>
        </p:spPr>
        <p:txBody>
          <a:bodyPr wrap="square">
            <a:spAutoFit/>
          </a:bodyPr>
          <a:lstStyle/>
          <a:p>
            <a:pPr algn="just" rtl="0">
              <a:spcBef>
                <a:spcPts val="0"/>
              </a:spcBef>
              <a:spcAft>
                <a:spcPts val="0"/>
              </a:spcAft>
            </a:pPr>
            <a:r>
              <a:rPr lang="cs-CZ" sz="2400" b="1" i="0" dirty="0">
                <a:solidFill>
                  <a:srgbClr val="555555"/>
                </a:solidFill>
                <a:effectLst/>
              </a:rPr>
              <a:t>Důsledky</a:t>
            </a:r>
            <a:r>
              <a:rPr lang="en-US" sz="2400" b="1" i="0" dirty="0">
                <a:solidFill>
                  <a:srgbClr val="555555"/>
                </a:solidFill>
                <a:effectLst/>
              </a:rPr>
              <a:t> </a:t>
            </a:r>
            <a:r>
              <a:rPr lang="en-US" sz="2400" b="1" i="0" dirty="0" err="1">
                <a:solidFill>
                  <a:srgbClr val="555555"/>
                </a:solidFill>
                <a:effectLst/>
              </a:rPr>
              <a:t>lanthan</a:t>
            </a:r>
            <a:r>
              <a:rPr lang="cs-CZ" sz="2400" b="1" i="0" dirty="0">
                <a:solidFill>
                  <a:srgbClr val="555555"/>
                </a:solidFill>
                <a:effectLst/>
              </a:rPr>
              <a:t>o</a:t>
            </a:r>
            <a:r>
              <a:rPr lang="en-US" sz="2400" b="1" i="0" dirty="0">
                <a:solidFill>
                  <a:srgbClr val="555555"/>
                </a:solidFill>
                <a:effectLst/>
              </a:rPr>
              <a:t>id</a:t>
            </a:r>
            <a:r>
              <a:rPr lang="cs-CZ" sz="2400" b="1" i="0" dirty="0" err="1">
                <a:solidFill>
                  <a:srgbClr val="555555"/>
                </a:solidFill>
                <a:effectLst/>
              </a:rPr>
              <a:t>ové</a:t>
            </a:r>
            <a:r>
              <a:rPr lang="en-US" sz="2400" b="1" i="0" dirty="0">
                <a:solidFill>
                  <a:srgbClr val="555555"/>
                </a:solidFill>
                <a:effectLst/>
              </a:rPr>
              <a:t> </a:t>
            </a:r>
            <a:r>
              <a:rPr lang="cs-CZ" sz="2400" b="1" i="0" dirty="0">
                <a:solidFill>
                  <a:srgbClr val="555555"/>
                </a:solidFill>
                <a:effectLst/>
              </a:rPr>
              <a:t>kontrakce</a:t>
            </a:r>
            <a:endParaRPr lang="en-US" sz="2400" b="0" i="0" dirty="0">
              <a:solidFill>
                <a:srgbClr val="555555"/>
              </a:solidFill>
              <a:effectLst/>
            </a:endParaRPr>
          </a:p>
          <a:p>
            <a:pPr algn="just" rtl="0">
              <a:spcBef>
                <a:spcPts val="0"/>
              </a:spcBef>
              <a:spcAft>
                <a:spcPts val="0"/>
              </a:spcAft>
            </a:pPr>
            <a:endParaRPr lang="cs-CZ" sz="800" b="0" i="0" dirty="0">
              <a:solidFill>
                <a:srgbClr val="555555"/>
              </a:solidFill>
              <a:effectLst/>
            </a:endParaRPr>
          </a:p>
          <a:p>
            <a:pPr algn="just" rtl="0">
              <a:spcBef>
                <a:spcPts val="0"/>
              </a:spcBef>
              <a:spcAft>
                <a:spcPts val="0"/>
              </a:spcAft>
            </a:pPr>
            <a:r>
              <a:rPr lang="cs-CZ" sz="2000" b="1" i="0" dirty="0">
                <a:solidFill>
                  <a:srgbClr val="555555"/>
                </a:solidFill>
                <a:effectLst/>
              </a:rPr>
              <a:t>A</a:t>
            </a:r>
            <a:r>
              <a:rPr lang="en-US" sz="2000" b="1" i="0" dirty="0">
                <a:solidFill>
                  <a:srgbClr val="555555"/>
                </a:solidFill>
                <a:effectLst/>
              </a:rPr>
              <a:t>tom</a:t>
            </a:r>
            <a:r>
              <a:rPr lang="cs-CZ" sz="2000" b="1" i="0" dirty="0" err="1">
                <a:solidFill>
                  <a:srgbClr val="555555"/>
                </a:solidFill>
                <a:effectLst/>
              </a:rPr>
              <a:t>ové</a:t>
            </a:r>
            <a:r>
              <a:rPr lang="cs-CZ" sz="2000" b="1" i="0" dirty="0">
                <a:solidFill>
                  <a:srgbClr val="555555"/>
                </a:solidFill>
                <a:effectLst/>
              </a:rPr>
              <a:t> poloměry</a:t>
            </a:r>
            <a:r>
              <a:rPr lang="en-US" sz="2000" b="1" i="0" dirty="0">
                <a:solidFill>
                  <a:srgbClr val="555555"/>
                </a:solidFill>
                <a:effectLst/>
              </a:rPr>
              <a:t> </a:t>
            </a:r>
            <a:r>
              <a:rPr lang="en-US" sz="2000" b="0" i="0" dirty="0">
                <a:solidFill>
                  <a:srgbClr val="555555"/>
                </a:solidFill>
                <a:effectLst/>
              </a:rPr>
              <a:t>Hf </a:t>
            </a:r>
            <a:r>
              <a:rPr lang="cs-CZ" sz="2000" b="0" i="0" dirty="0">
                <a:solidFill>
                  <a:srgbClr val="555555"/>
                </a:solidFill>
                <a:effectLst/>
              </a:rPr>
              <a:t>a </a:t>
            </a:r>
            <a:r>
              <a:rPr lang="cs-CZ" sz="2000" b="0" i="0" dirty="0" err="1">
                <a:solidFill>
                  <a:srgbClr val="555555"/>
                </a:solidFill>
                <a:effectLst/>
              </a:rPr>
              <a:t>Zr</a:t>
            </a:r>
            <a:r>
              <a:rPr lang="cs-CZ" sz="2000" b="0" i="0" dirty="0">
                <a:solidFill>
                  <a:srgbClr val="555555"/>
                </a:solidFill>
                <a:effectLst/>
              </a:rPr>
              <a:t> jsou téměř stejné v důsledku </a:t>
            </a:r>
            <a:r>
              <a:rPr lang="en-US" sz="2000" b="0" i="0" dirty="0" err="1">
                <a:solidFill>
                  <a:srgbClr val="555555"/>
                </a:solidFill>
                <a:effectLst/>
              </a:rPr>
              <a:t>lanthan</a:t>
            </a:r>
            <a:r>
              <a:rPr lang="cs-CZ" sz="2000" b="0" i="0" dirty="0">
                <a:solidFill>
                  <a:srgbClr val="555555"/>
                </a:solidFill>
                <a:effectLst/>
              </a:rPr>
              <a:t>o</a:t>
            </a:r>
            <a:r>
              <a:rPr lang="en-US" sz="2000" b="0" i="0" dirty="0">
                <a:solidFill>
                  <a:srgbClr val="555555"/>
                </a:solidFill>
                <a:effectLst/>
              </a:rPr>
              <a:t>id</a:t>
            </a:r>
            <a:r>
              <a:rPr lang="cs-CZ" sz="2000" b="0" i="0" dirty="0" err="1">
                <a:solidFill>
                  <a:srgbClr val="555555"/>
                </a:solidFill>
                <a:effectLst/>
              </a:rPr>
              <a:t>ové</a:t>
            </a:r>
            <a:r>
              <a:rPr lang="en-US" sz="2000" b="0" i="0" dirty="0">
                <a:solidFill>
                  <a:srgbClr val="555555"/>
                </a:solidFill>
                <a:effectLst/>
              </a:rPr>
              <a:t> </a:t>
            </a:r>
            <a:r>
              <a:rPr lang="cs-CZ" sz="2000" b="0" i="0" dirty="0">
                <a:solidFill>
                  <a:srgbClr val="555555"/>
                </a:solidFill>
                <a:effectLst/>
              </a:rPr>
              <a:t>k</a:t>
            </a:r>
            <a:r>
              <a:rPr lang="en-US" sz="2000" b="0" i="0" dirty="0" err="1">
                <a:solidFill>
                  <a:srgbClr val="555555"/>
                </a:solidFill>
                <a:effectLst/>
              </a:rPr>
              <a:t>ontra</a:t>
            </a:r>
            <a:r>
              <a:rPr lang="cs-CZ" sz="2000" b="0" i="0" dirty="0">
                <a:solidFill>
                  <a:srgbClr val="555555"/>
                </a:solidFill>
                <a:effectLst/>
              </a:rPr>
              <a:t>k</a:t>
            </a:r>
            <a:r>
              <a:rPr lang="en-US" sz="2000" b="0" i="0" dirty="0">
                <a:solidFill>
                  <a:srgbClr val="555555"/>
                </a:solidFill>
                <a:effectLst/>
              </a:rPr>
              <a:t>c</a:t>
            </a:r>
            <a:r>
              <a:rPr lang="cs-CZ" sz="2000" b="0" i="0" dirty="0">
                <a:solidFill>
                  <a:srgbClr val="555555"/>
                </a:solidFill>
                <a:effectLst/>
              </a:rPr>
              <a:t>e</a:t>
            </a:r>
            <a:r>
              <a:rPr lang="en-US" sz="2000" b="0" i="0" dirty="0">
                <a:solidFill>
                  <a:srgbClr val="555555"/>
                </a:solidFill>
                <a:effectLst/>
              </a:rPr>
              <a:t>. </a:t>
            </a:r>
            <a:r>
              <a:rPr lang="cs-CZ" sz="2000" b="0" i="0" dirty="0">
                <a:solidFill>
                  <a:srgbClr val="555555"/>
                </a:solidFill>
                <a:effectLst/>
              </a:rPr>
              <a:t>Důsledkem toho jsou velmi podobné chemické vlastnosti obou prvků (= „chemická dvojčata“)</a:t>
            </a:r>
            <a:r>
              <a:rPr lang="en-US" sz="2000" i="0" dirty="0">
                <a:solidFill>
                  <a:srgbClr val="555555"/>
                </a:solidFill>
                <a:effectLst/>
              </a:rPr>
              <a:t>.</a:t>
            </a:r>
            <a:r>
              <a:rPr lang="cs-CZ" sz="2000" i="0" dirty="0">
                <a:solidFill>
                  <a:srgbClr val="555555"/>
                </a:solidFill>
                <a:effectLst/>
              </a:rPr>
              <a:t> </a:t>
            </a:r>
            <a:r>
              <a:rPr lang="cs-CZ" sz="2000" b="0" i="0" dirty="0">
                <a:solidFill>
                  <a:srgbClr val="555555"/>
                </a:solidFill>
                <a:effectLst/>
              </a:rPr>
              <a:t>Totéž platí pro dvojice</a:t>
            </a:r>
            <a:r>
              <a:rPr lang="en-US" sz="2000" b="0" i="0" dirty="0">
                <a:solidFill>
                  <a:srgbClr val="555555"/>
                </a:solidFill>
                <a:effectLst/>
              </a:rPr>
              <a:t> Nb</a:t>
            </a:r>
            <a:r>
              <a:rPr lang="cs-CZ" sz="2000" b="0" i="0" dirty="0">
                <a:solidFill>
                  <a:srgbClr val="555555"/>
                </a:solidFill>
                <a:effectLst/>
              </a:rPr>
              <a:t> - Ta, </a:t>
            </a:r>
            <a:r>
              <a:rPr lang="cs-CZ" sz="2000" b="0" i="0" dirty="0" err="1">
                <a:solidFill>
                  <a:srgbClr val="555555"/>
                </a:solidFill>
                <a:effectLst/>
              </a:rPr>
              <a:t>Mo</a:t>
            </a:r>
            <a:r>
              <a:rPr lang="cs-CZ" sz="2000" b="0" i="0" dirty="0">
                <a:solidFill>
                  <a:srgbClr val="555555"/>
                </a:solidFill>
                <a:effectLst/>
              </a:rPr>
              <a:t> </a:t>
            </a:r>
            <a:r>
              <a:rPr lang="en-US" sz="2000" b="0" i="0" dirty="0">
                <a:solidFill>
                  <a:srgbClr val="555555"/>
                </a:solidFill>
                <a:effectLst/>
              </a:rPr>
              <a:t>- W, Ru - </a:t>
            </a:r>
            <a:r>
              <a:rPr lang="en-US" sz="2000" b="0" i="0" dirty="0" err="1">
                <a:solidFill>
                  <a:srgbClr val="555555"/>
                </a:solidFill>
                <a:effectLst/>
              </a:rPr>
              <a:t>Os</a:t>
            </a:r>
            <a:r>
              <a:rPr lang="en-US" sz="2000" b="0" i="0" dirty="0">
                <a:solidFill>
                  <a:srgbClr val="555555"/>
                </a:solidFill>
                <a:effectLst/>
              </a:rPr>
              <a:t>,</a:t>
            </a:r>
            <a:r>
              <a:rPr lang="cs-CZ" sz="2000" b="0" i="0" dirty="0">
                <a:solidFill>
                  <a:srgbClr val="555555"/>
                </a:solidFill>
                <a:effectLst/>
              </a:rPr>
              <a:t> </a:t>
            </a:r>
            <a:r>
              <a:rPr lang="en-US" sz="2000" b="0" i="0" dirty="0">
                <a:solidFill>
                  <a:srgbClr val="555555"/>
                </a:solidFill>
                <a:effectLst/>
              </a:rPr>
              <a:t>Rh -</a:t>
            </a:r>
            <a:r>
              <a:rPr lang="cs-CZ" sz="2000" b="0" i="0" dirty="0">
                <a:solidFill>
                  <a:srgbClr val="555555"/>
                </a:solidFill>
                <a:effectLst/>
              </a:rPr>
              <a:t> </a:t>
            </a:r>
            <a:r>
              <a:rPr lang="en-US" sz="2000" b="0" i="0" dirty="0" err="1">
                <a:solidFill>
                  <a:srgbClr val="555555"/>
                </a:solidFill>
                <a:effectLst/>
              </a:rPr>
              <a:t>Ir</a:t>
            </a:r>
            <a:r>
              <a:rPr lang="en-US" sz="2000" b="0" i="0" dirty="0">
                <a:solidFill>
                  <a:srgbClr val="555555"/>
                </a:solidFill>
                <a:effectLst/>
              </a:rPr>
              <a:t>, Pd</a:t>
            </a:r>
            <a:r>
              <a:rPr lang="cs-CZ" sz="2000" b="0" i="0" dirty="0">
                <a:solidFill>
                  <a:srgbClr val="555555"/>
                </a:solidFill>
                <a:effectLst/>
              </a:rPr>
              <a:t> </a:t>
            </a:r>
            <a:r>
              <a:rPr lang="en-US" sz="2000" b="0" i="0" dirty="0">
                <a:solidFill>
                  <a:srgbClr val="555555"/>
                </a:solidFill>
                <a:effectLst/>
              </a:rPr>
              <a:t>-</a:t>
            </a:r>
            <a:r>
              <a:rPr lang="cs-CZ" sz="2000" b="0" i="0" dirty="0">
                <a:solidFill>
                  <a:srgbClr val="555555"/>
                </a:solidFill>
                <a:effectLst/>
              </a:rPr>
              <a:t> </a:t>
            </a:r>
            <a:r>
              <a:rPr lang="en-US" sz="2000" b="0" i="0" dirty="0">
                <a:solidFill>
                  <a:srgbClr val="555555"/>
                </a:solidFill>
                <a:effectLst/>
              </a:rPr>
              <a:t>Pt. </a:t>
            </a:r>
          </a:p>
        </p:txBody>
      </p:sp>
      <p:pic>
        <p:nvPicPr>
          <p:cNvPr id="3" name="Obrázek 2">
            <a:extLst>
              <a:ext uri="{FF2B5EF4-FFF2-40B4-BE49-F238E27FC236}">
                <a16:creationId xmlns:a16="http://schemas.microsoft.com/office/drawing/2014/main" id="{7127D9CC-EA56-41E0-9B5E-E1D897E11923}"/>
              </a:ext>
            </a:extLst>
          </p:cNvPr>
          <p:cNvPicPr>
            <a:picLocks noChangeAspect="1"/>
          </p:cNvPicPr>
          <p:nvPr/>
        </p:nvPicPr>
        <p:blipFill>
          <a:blip r:embed="rId2"/>
          <a:stretch>
            <a:fillRect/>
          </a:stretch>
        </p:blipFill>
        <p:spPr>
          <a:xfrm>
            <a:off x="2854170" y="1830472"/>
            <a:ext cx="4179384" cy="1477328"/>
          </a:xfrm>
          <a:prstGeom prst="rect">
            <a:avLst/>
          </a:prstGeom>
        </p:spPr>
      </p:pic>
      <p:pic>
        <p:nvPicPr>
          <p:cNvPr id="6" name="Picture 2">
            <a:extLst>
              <a:ext uri="{FF2B5EF4-FFF2-40B4-BE49-F238E27FC236}">
                <a16:creationId xmlns:a16="http://schemas.microsoft.com/office/drawing/2014/main" id="{22553D4A-E104-409B-8E56-3D85E4641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487" y="4999463"/>
            <a:ext cx="4110750" cy="163145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CFB8581-D6DC-46D4-8CDD-3AC29834B3D0}"/>
              </a:ext>
            </a:extLst>
          </p:cNvPr>
          <p:cNvSpPr txBox="1"/>
          <p:nvPr/>
        </p:nvSpPr>
        <p:spPr>
          <a:xfrm>
            <a:off x="180278" y="3389971"/>
            <a:ext cx="8839200" cy="1477328"/>
          </a:xfrm>
          <a:prstGeom prst="rect">
            <a:avLst/>
          </a:prstGeom>
          <a:noFill/>
        </p:spPr>
        <p:txBody>
          <a:bodyPr wrap="square">
            <a:spAutoFit/>
          </a:bodyPr>
          <a:lstStyle/>
          <a:p>
            <a:pPr algn="just" rtl="0">
              <a:spcBef>
                <a:spcPts val="0"/>
              </a:spcBef>
              <a:spcAft>
                <a:spcPts val="0"/>
              </a:spcAft>
            </a:pPr>
            <a:r>
              <a:rPr lang="cs-CZ" sz="1800" b="0" i="0" dirty="0">
                <a:solidFill>
                  <a:srgbClr val="555555"/>
                </a:solidFill>
                <a:effectLst/>
                <a:latin typeface="arial" panose="020B0604020202020204" pitchFamily="34" charset="0"/>
              </a:rPr>
              <a:t>Rozdíl a</a:t>
            </a:r>
            <a:r>
              <a:rPr lang="en-US" sz="1800" b="0" i="0" dirty="0">
                <a:solidFill>
                  <a:srgbClr val="555555"/>
                </a:solidFill>
                <a:effectLst/>
                <a:latin typeface="arial" panose="020B0604020202020204" pitchFamily="34" charset="0"/>
              </a:rPr>
              <a:t>tom</a:t>
            </a:r>
            <a:r>
              <a:rPr lang="cs-CZ" sz="1800" b="0" i="0" dirty="0" err="1">
                <a:solidFill>
                  <a:srgbClr val="555555"/>
                </a:solidFill>
                <a:effectLst/>
                <a:latin typeface="arial" panose="020B0604020202020204" pitchFamily="34" charset="0"/>
              </a:rPr>
              <a:t>ových</a:t>
            </a:r>
            <a:r>
              <a:rPr lang="cs-CZ" sz="1800" b="0" i="0" dirty="0">
                <a:solidFill>
                  <a:srgbClr val="555555"/>
                </a:solidFill>
                <a:effectLst/>
                <a:latin typeface="arial" panose="020B0604020202020204" pitchFamily="34" charset="0"/>
              </a:rPr>
              <a:t> hmotností</a:t>
            </a:r>
            <a:r>
              <a:rPr lang="en-US" sz="1800" b="0" i="0" dirty="0">
                <a:solidFill>
                  <a:srgbClr val="555555"/>
                </a:solidFill>
                <a:effectLst/>
                <a:latin typeface="arial" panose="020B0604020202020204" pitchFamily="34" charset="0"/>
              </a:rPr>
              <a:t> </a:t>
            </a:r>
            <a:r>
              <a:rPr lang="cs-CZ" sz="1800" b="0" i="0" dirty="0" err="1">
                <a:solidFill>
                  <a:srgbClr val="555555"/>
                </a:solidFill>
                <a:effectLst/>
                <a:latin typeface="arial" panose="020B0604020202020204" pitchFamily="34" charset="0"/>
              </a:rPr>
              <a:t>Zr</a:t>
            </a:r>
            <a:r>
              <a:rPr lang="cs-CZ" sz="1800" b="0" i="0" dirty="0">
                <a:solidFill>
                  <a:srgbClr val="555555"/>
                </a:solidFill>
                <a:effectLst/>
                <a:latin typeface="arial" panose="020B0604020202020204" pitchFamily="34" charset="0"/>
              </a:rPr>
              <a:t> a </a:t>
            </a:r>
            <a:r>
              <a:rPr lang="cs-CZ" sz="1800" b="0" i="0" dirty="0" err="1">
                <a:solidFill>
                  <a:srgbClr val="555555"/>
                </a:solidFill>
                <a:effectLst/>
                <a:latin typeface="arial" panose="020B0604020202020204" pitchFamily="34" charset="0"/>
              </a:rPr>
              <a:t>Hf</a:t>
            </a:r>
            <a:r>
              <a:rPr lang="cs-CZ" sz="1800" b="0" i="0" dirty="0">
                <a:solidFill>
                  <a:srgbClr val="555555"/>
                </a:solidFill>
                <a:effectLst/>
                <a:latin typeface="arial" panose="020B0604020202020204" pitchFamily="34" charset="0"/>
              </a:rPr>
              <a:t> je zhruba dvojnásobný</a:t>
            </a:r>
            <a:r>
              <a:rPr lang="en-US" sz="1800" b="0" i="0" dirty="0">
                <a:solidFill>
                  <a:srgbClr val="555555"/>
                </a:solidFill>
                <a:effectLst/>
                <a:latin typeface="arial" panose="020B0604020202020204" pitchFamily="34" charset="0"/>
              </a:rPr>
              <a:t> (Zr =</a:t>
            </a:r>
            <a:r>
              <a:rPr lang="cs-CZ" sz="1800" b="0" i="0" dirty="0">
                <a:solidFill>
                  <a:srgbClr val="555555"/>
                </a:solidFill>
                <a:effectLst/>
                <a:latin typeface="arial" panose="020B0604020202020204" pitchFamily="34" charset="0"/>
              </a:rPr>
              <a:t> </a:t>
            </a:r>
            <a:r>
              <a:rPr lang="en-US" sz="1800" b="0" i="0" dirty="0">
                <a:solidFill>
                  <a:srgbClr val="555555"/>
                </a:solidFill>
                <a:effectLst/>
                <a:latin typeface="arial" panose="020B0604020202020204" pitchFamily="34" charset="0"/>
              </a:rPr>
              <a:t>91.2</a:t>
            </a:r>
            <a:r>
              <a:rPr lang="cs-CZ" sz="1800" b="0" i="0" dirty="0">
                <a:solidFill>
                  <a:srgbClr val="555555"/>
                </a:solidFill>
                <a:effectLst/>
                <a:latin typeface="arial" panose="020B0604020202020204" pitchFamily="34" charset="0"/>
              </a:rPr>
              <a:t> g.mol</a:t>
            </a:r>
            <a:r>
              <a:rPr lang="cs-CZ" sz="1800" b="0" i="0" baseline="30000" dirty="0">
                <a:solidFill>
                  <a:srgbClr val="555555"/>
                </a:solidFill>
                <a:effectLst/>
                <a:latin typeface="arial" panose="020B0604020202020204" pitchFamily="34" charset="0"/>
              </a:rPr>
              <a:t>-1</a:t>
            </a:r>
            <a:r>
              <a:rPr lang="en-US" sz="1800" b="0" i="0" dirty="0">
                <a:solidFill>
                  <a:srgbClr val="555555"/>
                </a:solidFill>
                <a:effectLst/>
                <a:latin typeface="arial" panose="020B0604020202020204" pitchFamily="34" charset="0"/>
              </a:rPr>
              <a:t> a Hf =</a:t>
            </a:r>
            <a:r>
              <a:rPr lang="cs-CZ" sz="1800" b="0" i="0" dirty="0">
                <a:solidFill>
                  <a:srgbClr val="555555"/>
                </a:solidFill>
                <a:effectLst/>
                <a:latin typeface="arial" panose="020B0604020202020204" pitchFamily="34" charset="0"/>
              </a:rPr>
              <a:t> </a:t>
            </a:r>
            <a:r>
              <a:rPr lang="en-US" sz="1800" b="0" i="0" dirty="0">
                <a:solidFill>
                  <a:srgbClr val="555555"/>
                </a:solidFill>
                <a:effectLst/>
                <a:latin typeface="arial" panose="020B0604020202020204" pitchFamily="34" charset="0"/>
              </a:rPr>
              <a:t>178.5</a:t>
            </a:r>
            <a:r>
              <a:rPr lang="cs-CZ" sz="1800" b="0" i="0" dirty="0">
                <a:solidFill>
                  <a:srgbClr val="555555"/>
                </a:solidFill>
                <a:effectLst/>
                <a:latin typeface="arial" panose="020B0604020202020204" pitchFamily="34" charset="0"/>
              </a:rPr>
              <a:t> g.mol</a:t>
            </a:r>
            <a:r>
              <a:rPr lang="cs-CZ" sz="1800" b="0" i="0" baseline="30000" dirty="0">
                <a:solidFill>
                  <a:srgbClr val="555555"/>
                </a:solidFill>
                <a:effectLst/>
                <a:latin typeface="arial" panose="020B0604020202020204" pitchFamily="34" charset="0"/>
              </a:rPr>
              <a:t>-1</a:t>
            </a:r>
            <a:r>
              <a:rPr lang="en-US" sz="1800" b="0" i="0" dirty="0">
                <a:solidFill>
                  <a:srgbClr val="555555"/>
                </a:solidFill>
                <a:effectLst/>
                <a:latin typeface="arial" panose="020B0604020202020204" pitchFamily="34" charset="0"/>
              </a:rPr>
              <a:t>)</a:t>
            </a:r>
            <a:r>
              <a:rPr lang="cs-CZ" sz="1800" b="0" i="0" dirty="0">
                <a:solidFill>
                  <a:srgbClr val="555555"/>
                </a:solidFill>
                <a:effectLst/>
                <a:latin typeface="arial" panose="020B0604020202020204" pitchFamily="34" charset="0"/>
              </a:rPr>
              <a:t>, zatímco jejich atomový poloměr je v důsledku </a:t>
            </a:r>
            <a:r>
              <a:rPr lang="en-US" sz="1800" b="0" i="0" dirty="0" err="1">
                <a:solidFill>
                  <a:srgbClr val="555555"/>
                </a:solidFill>
                <a:effectLst/>
                <a:latin typeface="arial" panose="020B0604020202020204" pitchFamily="34" charset="0"/>
              </a:rPr>
              <a:t>lanthan</a:t>
            </a:r>
            <a:r>
              <a:rPr lang="cs-CZ" sz="1800" b="0" i="0" dirty="0">
                <a:solidFill>
                  <a:srgbClr val="555555"/>
                </a:solidFill>
                <a:effectLst/>
                <a:latin typeface="arial" panose="020B0604020202020204" pitchFamily="34" charset="0"/>
              </a:rPr>
              <a:t>o</a:t>
            </a:r>
            <a:r>
              <a:rPr lang="en-US" sz="1800" b="0" i="0" dirty="0">
                <a:solidFill>
                  <a:srgbClr val="555555"/>
                </a:solidFill>
                <a:effectLst/>
                <a:latin typeface="arial" panose="020B0604020202020204" pitchFamily="34" charset="0"/>
              </a:rPr>
              <a:t>id</a:t>
            </a:r>
            <a:r>
              <a:rPr lang="cs-CZ" sz="1800" b="0" i="0" dirty="0" err="1">
                <a:solidFill>
                  <a:srgbClr val="555555"/>
                </a:solidFill>
                <a:effectLst/>
                <a:latin typeface="arial" panose="020B0604020202020204" pitchFamily="34" charset="0"/>
              </a:rPr>
              <a:t>ové</a:t>
            </a:r>
            <a:r>
              <a:rPr lang="en-US" sz="1800" b="0" i="0" dirty="0">
                <a:solidFill>
                  <a:srgbClr val="555555"/>
                </a:solidFill>
                <a:effectLst/>
                <a:latin typeface="arial" panose="020B0604020202020204" pitchFamily="34" charset="0"/>
              </a:rPr>
              <a:t> </a:t>
            </a:r>
            <a:r>
              <a:rPr lang="cs-CZ" sz="1800" b="0" i="0" dirty="0">
                <a:solidFill>
                  <a:srgbClr val="555555"/>
                </a:solidFill>
                <a:effectLst/>
                <a:latin typeface="arial" panose="020B0604020202020204" pitchFamily="34" charset="0"/>
              </a:rPr>
              <a:t>k</a:t>
            </a:r>
            <a:r>
              <a:rPr lang="en-US" sz="1800" b="0" i="0" dirty="0" err="1">
                <a:solidFill>
                  <a:srgbClr val="555555"/>
                </a:solidFill>
                <a:effectLst/>
                <a:latin typeface="arial" panose="020B0604020202020204" pitchFamily="34" charset="0"/>
              </a:rPr>
              <a:t>ontra</a:t>
            </a:r>
            <a:r>
              <a:rPr lang="cs-CZ" sz="1800" b="0" i="0" dirty="0">
                <a:solidFill>
                  <a:srgbClr val="555555"/>
                </a:solidFill>
                <a:effectLst/>
                <a:latin typeface="arial" panose="020B0604020202020204" pitchFamily="34" charset="0"/>
              </a:rPr>
              <a:t>k</a:t>
            </a:r>
            <a:r>
              <a:rPr lang="en-US" sz="1800" b="0" i="0" dirty="0">
                <a:solidFill>
                  <a:srgbClr val="555555"/>
                </a:solidFill>
                <a:effectLst/>
                <a:latin typeface="arial" panose="020B0604020202020204" pitchFamily="34" charset="0"/>
              </a:rPr>
              <a:t>c</a:t>
            </a:r>
            <a:r>
              <a:rPr lang="cs-CZ" sz="1800" b="0" i="0" dirty="0">
                <a:solidFill>
                  <a:srgbClr val="555555"/>
                </a:solidFill>
                <a:effectLst/>
                <a:latin typeface="arial" panose="020B0604020202020204" pitchFamily="34" charset="0"/>
              </a:rPr>
              <a:t>e zhruba stejný</a:t>
            </a:r>
            <a:r>
              <a:rPr lang="en-US" sz="1800" b="0" i="0" dirty="0">
                <a:solidFill>
                  <a:srgbClr val="555555"/>
                </a:solidFill>
                <a:effectLst/>
                <a:latin typeface="arial" panose="020B0604020202020204" pitchFamily="34" charset="0"/>
              </a:rPr>
              <a:t>. </a:t>
            </a:r>
            <a:r>
              <a:rPr lang="cs-CZ" sz="1800" b="1" i="0" dirty="0">
                <a:solidFill>
                  <a:srgbClr val="555555"/>
                </a:solidFill>
                <a:effectLst/>
                <a:latin typeface="arial" panose="020B0604020202020204" pitchFamily="34" charset="0"/>
              </a:rPr>
              <a:t>Hustota</a:t>
            </a:r>
            <a:r>
              <a:rPr lang="en-US" sz="1800" b="0" i="0" dirty="0">
                <a:solidFill>
                  <a:srgbClr val="555555"/>
                </a:solidFill>
                <a:effectLst/>
                <a:latin typeface="arial" panose="020B0604020202020204" pitchFamily="34" charset="0"/>
              </a:rPr>
              <a:t> Hf (11.4</a:t>
            </a:r>
            <a:r>
              <a:rPr lang="cs-CZ" sz="1800" b="0" i="0" dirty="0">
                <a:solidFill>
                  <a:srgbClr val="555555"/>
                </a:solidFill>
                <a:effectLst/>
                <a:latin typeface="arial" panose="020B0604020202020204" pitchFamily="34" charset="0"/>
              </a:rPr>
              <a:t> kg.m</a:t>
            </a:r>
            <a:r>
              <a:rPr lang="cs-CZ" sz="1800" b="0" i="0" baseline="30000" dirty="0">
                <a:solidFill>
                  <a:srgbClr val="555555"/>
                </a:solidFill>
                <a:effectLst/>
                <a:latin typeface="arial" panose="020B0604020202020204" pitchFamily="34" charset="0"/>
              </a:rPr>
              <a:t>-3</a:t>
            </a:r>
            <a:r>
              <a:rPr lang="en-US" sz="1800" b="0" i="0" dirty="0">
                <a:solidFill>
                  <a:srgbClr val="555555"/>
                </a:solidFill>
                <a:effectLst/>
                <a:latin typeface="arial" panose="020B0604020202020204" pitchFamily="34" charset="0"/>
              </a:rPr>
              <a:t>) </a:t>
            </a:r>
            <a:r>
              <a:rPr lang="cs-CZ" sz="1800" b="0" i="0" dirty="0">
                <a:solidFill>
                  <a:srgbClr val="555555"/>
                </a:solidFill>
                <a:effectLst/>
                <a:latin typeface="arial" panose="020B0604020202020204" pitchFamily="34" charset="0"/>
              </a:rPr>
              <a:t>je tudíž asi dvojnásobná ve srovnání s </a:t>
            </a:r>
            <a:r>
              <a:rPr lang="en-US" sz="1800" b="0" i="0" dirty="0">
                <a:solidFill>
                  <a:srgbClr val="555555"/>
                </a:solidFill>
                <a:effectLst/>
                <a:latin typeface="arial" panose="020B0604020202020204" pitchFamily="34" charset="0"/>
              </a:rPr>
              <a:t>Zr (6.4</a:t>
            </a:r>
            <a:r>
              <a:rPr lang="cs-CZ" sz="1800" b="0" i="0" dirty="0">
                <a:solidFill>
                  <a:srgbClr val="555555"/>
                </a:solidFill>
                <a:effectLst/>
                <a:latin typeface="arial" panose="020B0604020202020204" pitchFamily="34" charset="0"/>
              </a:rPr>
              <a:t> kg.m</a:t>
            </a:r>
            <a:r>
              <a:rPr lang="cs-CZ" sz="1800" b="0" i="0" baseline="30000" dirty="0">
                <a:solidFill>
                  <a:srgbClr val="555555"/>
                </a:solidFill>
                <a:effectLst/>
                <a:latin typeface="arial" panose="020B0604020202020204" pitchFamily="34" charset="0"/>
              </a:rPr>
              <a:t>-3</a:t>
            </a:r>
            <a:r>
              <a:rPr lang="en-US" sz="1800" b="0" i="0" dirty="0">
                <a:solidFill>
                  <a:srgbClr val="555555"/>
                </a:solidFill>
                <a:effectLst/>
                <a:latin typeface="arial" panose="020B0604020202020204" pitchFamily="34" charset="0"/>
              </a:rPr>
              <a:t>).</a:t>
            </a:r>
            <a:r>
              <a:rPr lang="cs-CZ" sz="1800" b="0" i="0" dirty="0">
                <a:solidFill>
                  <a:srgbClr val="555555"/>
                </a:solidFill>
                <a:effectLst/>
                <a:latin typeface="arial" panose="020B0604020202020204" pitchFamily="34" charset="0"/>
              </a:rPr>
              <a:t> Podobně mají vysokou hustotu i další prvky nacházející se v periodické tabulce za lanthanoidy (Ta, W, … ).</a:t>
            </a:r>
            <a:endParaRPr lang="en-US" b="0" i="0" dirty="0">
              <a:solidFill>
                <a:srgbClr val="555555"/>
              </a:solidFill>
              <a:effectLst/>
              <a:latin typeface="source sans pro" panose="020B0503030403020204" pitchFamily="34" charset="0"/>
            </a:endParaRPr>
          </a:p>
        </p:txBody>
      </p:sp>
      <p:sp>
        <p:nvSpPr>
          <p:cNvPr id="9" name="TextovéPole 8">
            <a:extLst>
              <a:ext uri="{FF2B5EF4-FFF2-40B4-BE49-F238E27FC236}">
                <a16:creationId xmlns:a16="http://schemas.microsoft.com/office/drawing/2014/main" id="{6136BC10-02C3-4096-8E2C-295709C72DCA}"/>
              </a:ext>
            </a:extLst>
          </p:cNvPr>
          <p:cNvSpPr txBox="1"/>
          <p:nvPr/>
        </p:nvSpPr>
        <p:spPr>
          <a:xfrm>
            <a:off x="7239000" y="2384470"/>
            <a:ext cx="1008609" cy="369332"/>
          </a:xfrm>
          <a:prstGeom prst="rect">
            <a:avLst/>
          </a:prstGeom>
          <a:noFill/>
        </p:spPr>
        <p:txBody>
          <a:bodyPr wrap="none" rtlCol="0">
            <a:spAutoFit/>
          </a:bodyPr>
          <a:lstStyle/>
          <a:p>
            <a:r>
              <a:rPr lang="cs-CZ" dirty="0"/>
              <a:t>x</a:t>
            </a:r>
            <a:r>
              <a:rPr lang="cs-CZ" dirty="0">
                <a:solidFill>
                  <a:srgbClr val="0070C0"/>
                </a:solidFill>
              </a:rPr>
              <a:t> </a:t>
            </a:r>
            <a:r>
              <a:rPr lang="cs-CZ" dirty="0"/>
              <a:t>10</a:t>
            </a:r>
            <a:r>
              <a:rPr lang="cs-CZ" baseline="30000" dirty="0"/>
              <a:t>2</a:t>
            </a:r>
            <a:r>
              <a:rPr lang="cs-CZ" dirty="0"/>
              <a:t> </a:t>
            </a:r>
            <a:r>
              <a:rPr lang="cs-CZ" dirty="0" err="1"/>
              <a:t>pm</a:t>
            </a:r>
            <a:endParaRPr lang="cs-CZ" dirty="0"/>
          </a:p>
        </p:txBody>
      </p:sp>
    </p:spTree>
    <p:extLst>
      <p:ext uri="{BB962C8B-B14F-4D97-AF65-F5344CB8AC3E}">
        <p14:creationId xmlns:p14="http://schemas.microsoft.com/office/powerpoint/2010/main" val="1374559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EDA43B9-3DAF-4B82-861A-426C24D4B670}"/>
              </a:ext>
            </a:extLst>
          </p:cNvPr>
          <p:cNvSpPr/>
          <p:nvPr/>
        </p:nvSpPr>
        <p:spPr>
          <a:xfrm>
            <a:off x="209550" y="124877"/>
            <a:ext cx="2652777" cy="461665"/>
          </a:xfrm>
          <a:prstGeom prst="rect">
            <a:avLst/>
          </a:prstGeom>
        </p:spPr>
        <p:txBody>
          <a:bodyPr wrap="none">
            <a:spAutoFit/>
          </a:bodyPr>
          <a:lstStyle/>
          <a:p>
            <a:r>
              <a:rPr lang="en-US" sz="2400" b="1" dirty="0"/>
              <a:t>A</a:t>
            </a:r>
            <a:r>
              <a:rPr lang="cs-CZ" sz="2400" b="1" dirty="0" err="1"/>
              <a:t>tomová</a:t>
            </a:r>
            <a:r>
              <a:rPr lang="cs-CZ" sz="2400" b="1" dirty="0"/>
              <a:t> hmotnost</a:t>
            </a:r>
            <a:endParaRPr lang="en-US" sz="2400" b="1" dirty="0"/>
          </a:p>
        </p:txBody>
      </p:sp>
      <p:sp>
        <p:nvSpPr>
          <p:cNvPr id="8" name="Obdélník 7">
            <a:extLst>
              <a:ext uri="{FF2B5EF4-FFF2-40B4-BE49-F238E27FC236}">
                <a16:creationId xmlns:a16="http://schemas.microsoft.com/office/drawing/2014/main" id="{35FEF1FC-0089-449F-8C22-7FC3D89B8091}"/>
              </a:ext>
            </a:extLst>
          </p:cNvPr>
          <p:cNvSpPr/>
          <p:nvPr/>
        </p:nvSpPr>
        <p:spPr>
          <a:xfrm>
            <a:off x="209550" y="3888459"/>
            <a:ext cx="8604647" cy="707886"/>
          </a:xfrm>
          <a:prstGeom prst="rect">
            <a:avLst/>
          </a:prstGeom>
        </p:spPr>
        <p:txBody>
          <a:bodyPr wrap="square">
            <a:spAutoFit/>
          </a:bodyPr>
          <a:lstStyle/>
          <a:p>
            <a:r>
              <a:rPr lang="cs-CZ" sz="2000" u="sng" dirty="0">
                <a:solidFill>
                  <a:srgbClr val="222222"/>
                </a:solidFill>
              </a:rPr>
              <a:t>Neceločíselná hodnota</a:t>
            </a:r>
            <a:r>
              <a:rPr lang="cs-CZ" sz="2000" dirty="0">
                <a:solidFill>
                  <a:srgbClr val="222222"/>
                </a:solidFill>
              </a:rPr>
              <a:t> relativní atomové hmotnosti (A</a:t>
            </a:r>
            <a:r>
              <a:rPr lang="cs-CZ" sz="2000" baseline="-25000" dirty="0">
                <a:solidFill>
                  <a:srgbClr val="222222"/>
                </a:solidFill>
              </a:rPr>
              <a:t>r</a:t>
            </a:r>
            <a:r>
              <a:rPr lang="cs-CZ" sz="2000" dirty="0">
                <a:solidFill>
                  <a:srgbClr val="222222"/>
                </a:solidFill>
              </a:rPr>
              <a:t>)</a:t>
            </a:r>
            <a:r>
              <a:rPr lang="en-US" sz="2000" dirty="0">
                <a:solidFill>
                  <a:srgbClr val="222222"/>
                </a:solidFill>
              </a:rPr>
              <a:t> </a:t>
            </a:r>
            <a:r>
              <a:rPr lang="cs-CZ" sz="2000" dirty="0">
                <a:solidFill>
                  <a:srgbClr val="222222"/>
                </a:solidFill>
              </a:rPr>
              <a:t>je dána tím, že přírodní prvek je směsí několika izotopů</a:t>
            </a:r>
            <a:endParaRPr lang="en-US" sz="2000" dirty="0"/>
          </a:p>
        </p:txBody>
      </p:sp>
      <p:sp>
        <p:nvSpPr>
          <p:cNvPr id="9" name="Obdélník 8">
            <a:extLst>
              <a:ext uri="{FF2B5EF4-FFF2-40B4-BE49-F238E27FC236}">
                <a16:creationId xmlns:a16="http://schemas.microsoft.com/office/drawing/2014/main" id="{4029EDEF-4339-4F67-84F2-0492FB2A53E9}"/>
              </a:ext>
            </a:extLst>
          </p:cNvPr>
          <p:cNvSpPr/>
          <p:nvPr/>
        </p:nvSpPr>
        <p:spPr>
          <a:xfrm>
            <a:off x="82152" y="2066991"/>
            <a:ext cx="8866631" cy="1323439"/>
          </a:xfrm>
          <a:prstGeom prst="rect">
            <a:avLst/>
          </a:prstGeom>
        </p:spPr>
        <p:txBody>
          <a:bodyPr wrap="square">
            <a:spAutoFit/>
          </a:bodyPr>
          <a:lstStyle/>
          <a:p>
            <a:pPr algn="just"/>
            <a:r>
              <a:rPr lang="en-US" sz="2000" b="1" dirty="0" err="1"/>
              <a:t>Relativní</a:t>
            </a:r>
            <a:r>
              <a:rPr lang="en-US" sz="2000" b="1" dirty="0"/>
              <a:t> </a:t>
            </a:r>
            <a:r>
              <a:rPr lang="en-US" sz="2000" b="1" dirty="0" err="1"/>
              <a:t>atomová</a:t>
            </a:r>
            <a:r>
              <a:rPr lang="en-US" sz="2000" b="1" dirty="0"/>
              <a:t> </a:t>
            </a:r>
            <a:r>
              <a:rPr lang="en-US" sz="2000" b="1" dirty="0" err="1"/>
              <a:t>hmotnost</a:t>
            </a:r>
            <a:r>
              <a:rPr lang="en-US" sz="2000" b="1" dirty="0"/>
              <a:t> </a:t>
            </a:r>
            <a:r>
              <a:rPr lang="cs-CZ" sz="2000" dirty="0"/>
              <a:t>(A</a:t>
            </a:r>
            <a:r>
              <a:rPr lang="cs-CZ" sz="2000" baseline="-25000" dirty="0"/>
              <a:t>r</a:t>
            </a:r>
            <a:r>
              <a:rPr lang="cs-CZ" sz="2000" dirty="0"/>
              <a:t>) </a:t>
            </a:r>
            <a:r>
              <a:rPr lang="en-US" sz="2000" dirty="0" err="1"/>
              <a:t>udáv</a:t>
            </a:r>
            <a:r>
              <a:rPr lang="cs-CZ" sz="2000" dirty="0"/>
              <a:t>á</a:t>
            </a:r>
            <a:r>
              <a:rPr lang="en-US" sz="2000" dirty="0"/>
              <a:t>, </a:t>
            </a:r>
            <a:r>
              <a:rPr lang="en-US" sz="2000" dirty="0" err="1"/>
              <a:t>kolikrát</a:t>
            </a:r>
            <a:r>
              <a:rPr lang="en-US" sz="2000" dirty="0"/>
              <a:t> je </a:t>
            </a:r>
            <a:r>
              <a:rPr lang="en-US" sz="2000" dirty="0" err="1"/>
              <a:t>klidová</a:t>
            </a:r>
            <a:r>
              <a:rPr lang="en-US" sz="2000" dirty="0"/>
              <a:t> </a:t>
            </a:r>
            <a:r>
              <a:rPr lang="en-US" sz="2000" dirty="0" err="1"/>
              <a:t>hmotnost</a:t>
            </a:r>
            <a:r>
              <a:rPr lang="en-US" sz="2000" dirty="0"/>
              <a:t> </a:t>
            </a:r>
            <a:r>
              <a:rPr lang="en-US" sz="2000" dirty="0" err="1"/>
              <a:t>daného</a:t>
            </a:r>
            <a:r>
              <a:rPr lang="en-US" sz="2000" dirty="0"/>
              <a:t> </a:t>
            </a:r>
            <a:r>
              <a:rPr lang="en-US" sz="2000" dirty="0" err="1"/>
              <a:t>atomu</a:t>
            </a:r>
            <a:r>
              <a:rPr lang="en-US" sz="2000" dirty="0"/>
              <a:t> </a:t>
            </a:r>
            <a:r>
              <a:rPr lang="en-US" sz="2000" dirty="0" err="1"/>
              <a:t>větší</a:t>
            </a:r>
            <a:r>
              <a:rPr lang="en-US" sz="2000" dirty="0"/>
              <a:t> </a:t>
            </a:r>
            <a:r>
              <a:rPr lang="en-US" sz="2000" dirty="0" err="1"/>
              <a:t>než</a:t>
            </a:r>
            <a:r>
              <a:rPr lang="en-US" sz="2000" dirty="0"/>
              <a:t> </a:t>
            </a:r>
            <a:r>
              <a:rPr lang="cs-CZ" sz="2000" dirty="0"/>
              <a:t>atomová hmotnostní </a:t>
            </a:r>
            <a:r>
              <a:rPr lang="en-US" sz="2000" dirty="0" err="1"/>
              <a:t>konstanta</a:t>
            </a:r>
            <a:r>
              <a:rPr lang="cs-CZ" sz="2000" dirty="0"/>
              <a:t> (m</a:t>
            </a:r>
            <a:r>
              <a:rPr lang="cs-CZ" sz="2000" baseline="-25000" dirty="0"/>
              <a:t>u</a:t>
            </a:r>
            <a:r>
              <a:rPr lang="cs-CZ" sz="2000" dirty="0"/>
              <a:t>)</a:t>
            </a:r>
            <a:r>
              <a:rPr lang="en-US" sz="2000" dirty="0"/>
              <a:t>.</a:t>
            </a:r>
            <a:r>
              <a:rPr lang="cs-CZ" sz="2000" dirty="0"/>
              <a:t> Bezrozměrné číslo, někdy se uvádí jako jednotka 1 </a:t>
            </a:r>
            <a:r>
              <a:rPr lang="cs-CZ" sz="2000" b="1" dirty="0"/>
              <a:t>Da</a:t>
            </a:r>
            <a:r>
              <a:rPr lang="cs-CZ" sz="2000" dirty="0"/>
              <a:t> (</a:t>
            </a:r>
            <a:r>
              <a:rPr lang="cs-CZ" sz="2000" dirty="0" err="1"/>
              <a:t>dalton</a:t>
            </a:r>
            <a:r>
              <a:rPr lang="cs-CZ" sz="2000" dirty="0"/>
              <a:t>) nebo již nepoužívaná jednotka 1 </a:t>
            </a:r>
            <a:r>
              <a:rPr lang="cs-CZ" sz="2000" b="1" dirty="0" err="1"/>
              <a:t>a.m.u</a:t>
            </a:r>
            <a:r>
              <a:rPr lang="cs-CZ" sz="2000" dirty="0"/>
              <a:t> (</a:t>
            </a:r>
            <a:r>
              <a:rPr lang="cs-CZ" sz="2000" dirty="0" err="1"/>
              <a:t>atomic</a:t>
            </a:r>
            <a:r>
              <a:rPr lang="cs-CZ" sz="2000" dirty="0"/>
              <a:t> </a:t>
            </a:r>
            <a:r>
              <a:rPr lang="cs-CZ" sz="2000" dirty="0" err="1"/>
              <a:t>mass</a:t>
            </a:r>
            <a:r>
              <a:rPr lang="cs-CZ" sz="2000" dirty="0"/>
              <a:t> unit).</a:t>
            </a:r>
            <a:endParaRPr lang="en-US" sz="2000" dirty="0"/>
          </a:p>
        </p:txBody>
      </p:sp>
      <p:pic>
        <p:nvPicPr>
          <p:cNvPr id="10" name="Grafický objekt 9">
            <a:extLst>
              <a:ext uri="{FF2B5EF4-FFF2-40B4-BE49-F238E27FC236}">
                <a16:creationId xmlns:a16="http://schemas.microsoft.com/office/drawing/2014/main" id="{37BD9B22-4DAB-44C6-AF69-7E9FE986B7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4882" y="3276851"/>
            <a:ext cx="1001637" cy="518089"/>
          </a:xfrm>
          <a:prstGeom prst="rect">
            <a:avLst/>
          </a:prstGeom>
        </p:spPr>
      </p:pic>
      <p:sp>
        <p:nvSpPr>
          <p:cNvPr id="11" name="Obdélník 10">
            <a:extLst>
              <a:ext uri="{FF2B5EF4-FFF2-40B4-BE49-F238E27FC236}">
                <a16:creationId xmlns:a16="http://schemas.microsoft.com/office/drawing/2014/main" id="{94E4CD50-8DB8-410F-A0EC-2AE158ED1AE3}"/>
              </a:ext>
            </a:extLst>
          </p:cNvPr>
          <p:cNvSpPr/>
          <p:nvPr/>
        </p:nvSpPr>
        <p:spPr>
          <a:xfrm>
            <a:off x="3386183" y="3194667"/>
            <a:ext cx="5562600" cy="646331"/>
          </a:xfrm>
          <a:prstGeom prst="rect">
            <a:avLst/>
          </a:prstGeom>
        </p:spPr>
        <p:txBody>
          <a:bodyPr wrap="square">
            <a:spAutoFit/>
          </a:bodyPr>
          <a:lstStyle/>
          <a:p>
            <a:r>
              <a:rPr lang="en-US" dirty="0" err="1"/>
              <a:t>kde</a:t>
            </a:r>
            <a:r>
              <a:rPr lang="en-US" dirty="0"/>
              <a:t> m</a:t>
            </a:r>
            <a:r>
              <a:rPr lang="en-US" baseline="-25000" dirty="0"/>
              <a:t>a</a:t>
            </a:r>
            <a:r>
              <a:rPr lang="en-US" dirty="0"/>
              <a:t> je </a:t>
            </a:r>
            <a:r>
              <a:rPr lang="en-US" dirty="0" err="1"/>
              <a:t>klidová</a:t>
            </a:r>
            <a:r>
              <a:rPr lang="en-US" dirty="0"/>
              <a:t> </a:t>
            </a:r>
            <a:r>
              <a:rPr lang="en-US" dirty="0" err="1"/>
              <a:t>hmotnost</a:t>
            </a:r>
            <a:r>
              <a:rPr lang="en-US" dirty="0"/>
              <a:t> </a:t>
            </a:r>
            <a:r>
              <a:rPr lang="en-US" dirty="0" err="1"/>
              <a:t>atomu</a:t>
            </a:r>
            <a:r>
              <a:rPr lang="en-US" dirty="0"/>
              <a:t>, m</a:t>
            </a:r>
            <a:r>
              <a:rPr lang="en-US" baseline="-25000" dirty="0"/>
              <a:t>u</a:t>
            </a:r>
            <a:r>
              <a:rPr lang="en-US" dirty="0"/>
              <a:t> je </a:t>
            </a:r>
            <a:r>
              <a:rPr lang="en-US" dirty="0" err="1"/>
              <a:t>atomová</a:t>
            </a:r>
            <a:r>
              <a:rPr lang="en-US" dirty="0"/>
              <a:t> </a:t>
            </a:r>
            <a:r>
              <a:rPr lang="en-US" dirty="0" err="1"/>
              <a:t>hmotnostní</a:t>
            </a:r>
            <a:r>
              <a:rPr lang="en-US" dirty="0"/>
              <a:t> </a:t>
            </a:r>
            <a:r>
              <a:rPr lang="en-US" dirty="0" err="1"/>
              <a:t>konstanta</a:t>
            </a:r>
            <a:endParaRPr lang="en-US" dirty="0"/>
          </a:p>
        </p:txBody>
      </p:sp>
      <p:pic>
        <p:nvPicPr>
          <p:cNvPr id="13" name="Obrázek 12">
            <a:extLst>
              <a:ext uri="{FF2B5EF4-FFF2-40B4-BE49-F238E27FC236}">
                <a16:creationId xmlns:a16="http://schemas.microsoft.com/office/drawing/2014/main" id="{234DE525-F12F-4F8B-A9AC-4CD17148E006}"/>
              </a:ext>
            </a:extLst>
          </p:cNvPr>
          <p:cNvPicPr>
            <a:picLocks noChangeAspect="1"/>
          </p:cNvPicPr>
          <p:nvPr/>
        </p:nvPicPr>
        <p:blipFill>
          <a:blip r:embed="rId4"/>
          <a:stretch>
            <a:fillRect/>
          </a:stretch>
        </p:blipFill>
        <p:spPr>
          <a:xfrm>
            <a:off x="1974882" y="4576113"/>
            <a:ext cx="5829402" cy="841482"/>
          </a:xfrm>
          <a:prstGeom prst="rect">
            <a:avLst/>
          </a:prstGeom>
        </p:spPr>
      </p:pic>
      <p:sp>
        <p:nvSpPr>
          <p:cNvPr id="15" name="TextovéPole 14">
            <a:extLst>
              <a:ext uri="{FF2B5EF4-FFF2-40B4-BE49-F238E27FC236}">
                <a16:creationId xmlns:a16="http://schemas.microsoft.com/office/drawing/2014/main" id="{2E1A69E1-F306-48F6-9BE8-949D2995B4E5}"/>
              </a:ext>
            </a:extLst>
          </p:cNvPr>
          <p:cNvSpPr txBox="1"/>
          <p:nvPr/>
        </p:nvSpPr>
        <p:spPr>
          <a:xfrm>
            <a:off x="209550" y="5439613"/>
            <a:ext cx="7133107" cy="400110"/>
          </a:xfrm>
          <a:prstGeom prst="rect">
            <a:avLst/>
          </a:prstGeom>
          <a:noFill/>
        </p:spPr>
        <p:txBody>
          <a:bodyPr wrap="none" rtlCol="0">
            <a:spAutoFit/>
          </a:bodyPr>
          <a:lstStyle/>
          <a:p>
            <a:r>
              <a:rPr lang="cs-CZ" sz="2000" u="sng" dirty="0"/>
              <a:t>Zaokrouhlená hodnota</a:t>
            </a:r>
            <a:r>
              <a:rPr lang="cs-CZ" sz="2000" dirty="0"/>
              <a:t> </a:t>
            </a:r>
            <a:r>
              <a:rPr lang="cs-CZ" sz="2000" b="1" dirty="0"/>
              <a:t>Ar </a:t>
            </a:r>
            <a:r>
              <a:rPr lang="cs-CZ" sz="2000" dirty="0"/>
              <a:t>je rovna hodnotě </a:t>
            </a:r>
            <a:r>
              <a:rPr lang="cs-CZ" sz="2000" b="1" dirty="0"/>
              <a:t>nukleonového čísla </a:t>
            </a:r>
            <a:r>
              <a:rPr lang="cs-CZ" sz="2000" dirty="0"/>
              <a:t>A. </a:t>
            </a:r>
            <a:endParaRPr lang="en-US" sz="2000" dirty="0"/>
          </a:p>
        </p:txBody>
      </p:sp>
      <p:pic>
        <p:nvPicPr>
          <p:cNvPr id="16" name="Obrázek 15">
            <a:extLst>
              <a:ext uri="{FF2B5EF4-FFF2-40B4-BE49-F238E27FC236}">
                <a16:creationId xmlns:a16="http://schemas.microsoft.com/office/drawing/2014/main" id="{3EE062DD-2BDC-4740-AE18-EFA43FE7E982}"/>
              </a:ext>
            </a:extLst>
          </p:cNvPr>
          <p:cNvPicPr>
            <a:picLocks noChangeAspect="1"/>
          </p:cNvPicPr>
          <p:nvPr/>
        </p:nvPicPr>
        <p:blipFill>
          <a:blip r:embed="rId5"/>
          <a:stretch>
            <a:fillRect/>
          </a:stretch>
        </p:blipFill>
        <p:spPr>
          <a:xfrm>
            <a:off x="3048000" y="5907852"/>
            <a:ext cx="3944051" cy="755244"/>
          </a:xfrm>
          <a:prstGeom prst="rect">
            <a:avLst/>
          </a:prstGeom>
        </p:spPr>
      </p:pic>
      <p:sp>
        <p:nvSpPr>
          <p:cNvPr id="12" name="TextovéPole 11">
            <a:extLst>
              <a:ext uri="{FF2B5EF4-FFF2-40B4-BE49-F238E27FC236}">
                <a16:creationId xmlns:a16="http://schemas.microsoft.com/office/drawing/2014/main" id="{D4E801E5-B456-432E-84E5-29339F02FC1B}"/>
              </a:ext>
            </a:extLst>
          </p:cNvPr>
          <p:cNvSpPr txBox="1"/>
          <p:nvPr/>
        </p:nvSpPr>
        <p:spPr>
          <a:xfrm>
            <a:off x="457200" y="5933242"/>
            <a:ext cx="2018501" cy="369332"/>
          </a:xfrm>
          <a:prstGeom prst="rect">
            <a:avLst/>
          </a:prstGeom>
          <a:noFill/>
        </p:spPr>
        <p:txBody>
          <a:bodyPr wrap="none" rtlCol="0">
            <a:spAutoFit/>
          </a:bodyPr>
          <a:lstStyle/>
          <a:p>
            <a:r>
              <a:rPr lang="cs-CZ" b="1" dirty="0"/>
              <a:t>Chlor</a:t>
            </a:r>
            <a:r>
              <a:rPr lang="cs-CZ" dirty="0"/>
              <a:t> (Ar = </a:t>
            </a:r>
            <a:r>
              <a:rPr lang="cs-CZ" b="0" i="0" dirty="0">
                <a:solidFill>
                  <a:srgbClr val="202122"/>
                </a:solidFill>
                <a:effectLst/>
              </a:rPr>
              <a:t>35,453</a:t>
            </a:r>
            <a:r>
              <a:rPr lang="cs-CZ" dirty="0"/>
              <a:t>)</a:t>
            </a:r>
          </a:p>
        </p:txBody>
      </p:sp>
      <p:sp>
        <p:nvSpPr>
          <p:cNvPr id="14" name="Obdélník 13">
            <a:extLst>
              <a:ext uri="{FF2B5EF4-FFF2-40B4-BE49-F238E27FC236}">
                <a16:creationId xmlns:a16="http://schemas.microsoft.com/office/drawing/2014/main" id="{7B5520EB-14EC-44DD-B85F-077FD17AA580}"/>
              </a:ext>
            </a:extLst>
          </p:cNvPr>
          <p:cNvSpPr/>
          <p:nvPr/>
        </p:nvSpPr>
        <p:spPr>
          <a:xfrm>
            <a:off x="120252" y="687860"/>
            <a:ext cx="8783241" cy="707886"/>
          </a:xfrm>
          <a:prstGeom prst="rect">
            <a:avLst/>
          </a:prstGeom>
        </p:spPr>
        <p:txBody>
          <a:bodyPr wrap="square">
            <a:spAutoFit/>
          </a:bodyPr>
          <a:lstStyle/>
          <a:p>
            <a:pPr algn="just"/>
            <a:r>
              <a:rPr lang="en-US" sz="2000" b="1" dirty="0" err="1"/>
              <a:t>Atomová</a:t>
            </a:r>
            <a:r>
              <a:rPr lang="en-US" sz="2000" b="1" dirty="0"/>
              <a:t> </a:t>
            </a:r>
            <a:r>
              <a:rPr lang="en-US" sz="2000" b="1" dirty="0" err="1"/>
              <a:t>hmotnostní</a:t>
            </a:r>
            <a:r>
              <a:rPr lang="en-US" sz="2000" b="1" dirty="0"/>
              <a:t> </a:t>
            </a:r>
            <a:r>
              <a:rPr lang="en-US" sz="2000" b="1" dirty="0" err="1"/>
              <a:t>konstanta</a:t>
            </a:r>
            <a:r>
              <a:rPr lang="cs-CZ" sz="2000" b="1" dirty="0"/>
              <a:t> (m</a:t>
            </a:r>
            <a:r>
              <a:rPr lang="cs-CZ" sz="2000" b="1" baseline="-25000" dirty="0"/>
              <a:t>u</a:t>
            </a:r>
            <a:r>
              <a:rPr lang="cs-CZ" sz="2000" b="1" dirty="0"/>
              <a:t>): u = </a:t>
            </a:r>
            <a:r>
              <a:rPr lang="en-US" sz="2000" dirty="0"/>
              <a:t>1/12 </a:t>
            </a:r>
            <a:r>
              <a:rPr lang="en-US" sz="2000" dirty="0" err="1"/>
              <a:t>klidové</a:t>
            </a:r>
            <a:r>
              <a:rPr lang="en-US" sz="2000" dirty="0"/>
              <a:t> </a:t>
            </a:r>
            <a:r>
              <a:rPr lang="en-US" sz="2000" dirty="0" err="1"/>
              <a:t>hmotnosti</a:t>
            </a:r>
            <a:r>
              <a:rPr lang="en-US" sz="2000" dirty="0"/>
              <a:t> </a:t>
            </a:r>
            <a:r>
              <a:rPr lang="en-US" sz="2000" dirty="0" err="1"/>
              <a:t>atomu</a:t>
            </a:r>
            <a:r>
              <a:rPr lang="en-US" sz="2000" dirty="0"/>
              <a:t> </a:t>
            </a:r>
            <a:r>
              <a:rPr lang="en-US" sz="2000" baseline="30000" dirty="0"/>
              <a:t>12</a:t>
            </a:r>
            <a:r>
              <a:rPr lang="en-US" sz="2000" baseline="-25000" dirty="0"/>
              <a:t>6</a:t>
            </a:r>
            <a:r>
              <a:rPr lang="en-US" sz="2000" dirty="0"/>
              <a:t>C v </a:t>
            </a:r>
            <a:r>
              <a:rPr lang="en-US" sz="2000" dirty="0" err="1"/>
              <a:t>základním</a:t>
            </a:r>
            <a:r>
              <a:rPr lang="en-US" sz="2000" dirty="0"/>
              <a:t> </a:t>
            </a:r>
            <a:r>
              <a:rPr lang="en-US" sz="2000" dirty="0" err="1"/>
              <a:t>stavu</a:t>
            </a:r>
            <a:r>
              <a:rPr lang="en-US" sz="2000" dirty="0"/>
              <a:t> a </a:t>
            </a:r>
            <a:r>
              <a:rPr lang="en-US" sz="2000" dirty="0" err="1"/>
              <a:t>nevázaného</a:t>
            </a:r>
            <a:r>
              <a:rPr lang="en-US" sz="2000" dirty="0"/>
              <a:t> </a:t>
            </a:r>
            <a:r>
              <a:rPr lang="en-US" sz="2000" dirty="0" err="1"/>
              <a:t>chemickými</a:t>
            </a:r>
            <a:r>
              <a:rPr lang="en-US" sz="2000" dirty="0"/>
              <a:t> </a:t>
            </a:r>
            <a:r>
              <a:rPr lang="en-US" sz="2000" dirty="0" err="1"/>
              <a:t>vazbami</a:t>
            </a:r>
            <a:r>
              <a:rPr lang="en-US" sz="2000" dirty="0"/>
              <a:t>. </a:t>
            </a:r>
          </a:p>
        </p:txBody>
      </p:sp>
      <p:sp>
        <p:nvSpPr>
          <p:cNvPr id="17" name="Obdélník 16">
            <a:extLst>
              <a:ext uri="{FF2B5EF4-FFF2-40B4-BE49-F238E27FC236}">
                <a16:creationId xmlns:a16="http://schemas.microsoft.com/office/drawing/2014/main" id="{ECC5C74A-8C5E-4E97-9670-53F915FF43C1}"/>
              </a:ext>
            </a:extLst>
          </p:cNvPr>
          <p:cNvSpPr/>
          <p:nvPr/>
        </p:nvSpPr>
        <p:spPr>
          <a:xfrm>
            <a:off x="1752600" y="1551389"/>
            <a:ext cx="5867400" cy="369332"/>
          </a:xfrm>
          <a:prstGeom prst="rect">
            <a:avLst/>
          </a:prstGeom>
        </p:spPr>
        <p:txBody>
          <a:bodyPr wrap="square">
            <a:spAutoFit/>
          </a:bodyPr>
          <a:lstStyle/>
          <a:p>
            <a:r>
              <a:rPr lang="de-DE" i="1" dirty="0" err="1">
                <a:solidFill>
                  <a:srgbClr val="222222"/>
                </a:solidFill>
              </a:rPr>
              <a:t>m</a:t>
            </a:r>
            <a:r>
              <a:rPr lang="de-DE" baseline="-25000" dirty="0" err="1">
                <a:solidFill>
                  <a:srgbClr val="222222"/>
                </a:solidFill>
              </a:rPr>
              <a:t>u</a:t>
            </a:r>
            <a:r>
              <a:rPr lang="de-DE" dirty="0">
                <a:solidFill>
                  <a:srgbClr val="222222"/>
                </a:solidFill>
              </a:rPr>
              <a:t> </a:t>
            </a:r>
            <a:r>
              <a:rPr lang="cs-CZ" dirty="0">
                <a:solidFill>
                  <a:srgbClr val="222222"/>
                </a:solidFill>
              </a:rPr>
              <a:t>  </a:t>
            </a:r>
            <a:r>
              <a:rPr lang="de-DE" dirty="0">
                <a:solidFill>
                  <a:srgbClr val="222222"/>
                </a:solidFill>
              </a:rPr>
              <a:t>=</a:t>
            </a:r>
            <a:r>
              <a:rPr lang="cs-CZ" dirty="0">
                <a:solidFill>
                  <a:srgbClr val="222222"/>
                </a:solidFill>
              </a:rPr>
              <a:t>  </a:t>
            </a:r>
            <a:r>
              <a:rPr lang="de-DE" dirty="0">
                <a:solidFill>
                  <a:srgbClr val="222222"/>
                </a:solidFill>
              </a:rPr>
              <a:t> 1,660 539 066 60(50)×10</a:t>
            </a:r>
            <a:r>
              <a:rPr lang="de-DE" baseline="30000" dirty="0">
                <a:solidFill>
                  <a:srgbClr val="222222"/>
                </a:solidFill>
              </a:rPr>
              <a:t>−27</a:t>
            </a:r>
            <a:r>
              <a:rPr lang="de-DE" dirty="0">
                <a:solidFill>
                  <a:srgbClr val="222222"/>
                </a:solidFill>
              </a:rPr>
              <a:t> kg</a:t>
            </a:r>
            <a:r>
              <a:rPr lang="cs-CZ" dirty="0">
                <a:solidFill>
                  <a:srgbClr val="222222"/>
                </a:solidFill>
              </a:rPr>
              <a:t>   </a:t>
            </a:r>
            <a:endParaRPr lang="en-US" dirty="0">
              <a:solidFill>
                <a:srgbClr val="222222"/>
              </a:solidFill>
            </a:endParaRPr>
          </a:p>
        </p:txBody>
      </p:sp>
    </p:spTree>
    <p:extLst>
      <p:ext uri="{BB962C8B-B14F-4D97-AF65-F5344CB8AC3E}">
        <p14:creationId xmlns:p14="http://schemas.microsoft.com/office/powerpoint/2010/main" val="4167953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6795" y="209891"/>
            <a:ext cx="3532890" cy="523220"/>
          </a:xfrm>
          <a:prstGeom prst="rect">
            <a:avLst/>
          </a:prstGeom>
          <a:noFill/>
        </p:spPr>
        <p:txBody>
          <a:bodyPr wrap="none" rtlCol="0">
            <a:spAutoFit/>
          </a:bodyPr>
          <a:lstStyle/>
          <a:p>
            <a:r>
              <a:rPr lang="cs-CZ" sz="2800" b="1" dirty="0" err="1"/>
              <a:t>Aktinoidová</a:t>
            </a:r>
            <a:r>
              <a:rPr lang="cs-CZ" sz="2800" b="1" dirty="0"/>
              <a:t> kontrakce</a:t>
            </a:r>
          </a:p>
        </p:txBody>
      </p:sp>
      <p:pic>
        <p:nvPicPr>
          <p:cNvPr id="6162" name="Picture 18" descr="Actinide - Wikipedia">
            <a:extLst>
              <a:ext uri="{FF2B5EF4-FFF2-40B4-BE49-F238E27FC236}">
                <a16:creationId xmlns:a16="http://schemas.microsoft.com/office/drawing/2014/main" id="{E9ECAACC-279D-4E29-9549-76D43F194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558" y="4038600"/>
            <a:ext cx="4060064" cy="27264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91B5F3AA-6605-42A3-B73D-5B1AFACF62E0}"/>
              </a:ext>
            </a:extLst>
          </p:cNvPr>
          <p:cNvSpPr>
            <a:spLocks noChangeArrowheads="1"/>
          </p:cNvSpPr>
          <p:nvPr/>
        </p:nvSpPr>
        <p:spPr bwMode="auto">
          <a:xfrm>
            <a:off x="156795" y="896179"/>
            <a:ext cx="8814462"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err="1">
                <a:ln>
                  <a:noFill/>
                </a:ln>
                <a:solidFill>
                  <a:srgbClr val="2E2E2E"/>
                </a:solidFill>
                <a:effectLst/>
                <a:latin typeface="+mn-lt"/>
                <a:cs typeface="Arial" panose="020B0604020202020204" pitchFamily="34" charset="0"/>
              </a:rPr>
              <a:t>Iontov</a:t>
            </a:r>
            <a:r>
              <a:rPr kumimoji="0" lang="cs-CZ" altLang="cs-CZ" sz="2000" b="0" i="0" u="none" strike="noStrike" cap="none" normalizeH="0" baseline="0" dirty="0">
                <a:ln>
                  <a:noFill/>
                </a:ln>
                <a:solidFill>
                  <a:srgbClr val="2E2E2E"/>
                </a:solidFill>
                <a:effectLst/>
                <a:latin typeface="+mn-lt"/>
                <a:cs typeface="Arial" panose="020B0604020202020204" pitchFamily="34" charset="0"/>
              </a:rPr>
              <a:t>é</a:t>
            </a:r>
            <a:r>
              <a:rPr kumimoji="0" lang="en-US" altLang="cs-CZ" sz="2000" b="0" i="0" u="none" strike="noStrike" cap="none" normalizeH="0" baseline="0" dirty="0">
                <a:ln>
                  <a:noFill/>
                </a:ln>
                <a:solidFill>
                  <a:srgbClr val="2E2E2E"/>
                </a:solidFill>
                <a:effectLst/>
                <a:latin typeface="+mn-lt"/>
                <a:cs typeface="Arial" panose="020B0604020202020204" pitchFamily="34" charset="0"/>
              </a:rPr>
              <a:t> </a:t>
            </a:r>
            <a:r>
              <a:rPr kumimoji="0" lang="en-US" altLang="cs-CZ" sz="2000" b="0" i="0" u="none" strike="noStrike" cap="none" normalizeH="0" baseline="0" dirty="0" err="1">
                <a:ln>
                  <a:noFill/>
                </a:ln>
                <a:solidFill>
                  <a:srgbClr val="2E2E2E"/>
                </a:solidFill>
                <a:effectLst/>
                <a:latin typeface="+mn-lt"/>
                <a:cs typeface="Arial" panose="020B0604020202020204" pitchFamily="34" charset="0"/>
              </a:rPr>
              <a:t>polom</a:t>
            </a:r>
            <a:r>
              <a:rPr kumimoji="0" lang="cs-CZ" altLang="cs-CZ" sz="2000" b="0" i="0" u="none" strike="noStrike" cap="none" normalizeH="0" baseline="0" dirty="0" err="1">
                <a:ln>
                  <a:noFill/>
                </a:ln>
                <a:solidFill>
                  <a:srgbClr val="2E2E2E"/>
                </a:solidFill>
                <a:effectLst/>
                <a:latin typeface="+mn-lt"/>
                <a:cs typeface="Arial" panose="020B0604020202020204" pitchFamily="34" charset="0"/>
              </a:rPr>
              <a:t>ěry</a:t>
            </a:r>
            <a:r>
              <a:rPr kumimoji="0" lang="cs-CZ" altLang="cs-CZ" sz="2000" b="0" i="0" u="none" strike="noStrike" cap="none" normalizeH="0" baseline="0" dirty="0">
                <a:ln>
                  <a:noFill/>
                </a:ln>
                <a:solidFill>
                  <a:srgbClr val="2E2E2E"/>
                </a:solidFill>
                <a:effectLst/>
                <a:latin typeface="+mn-lt"/>
                <a:cs typeface="Arial" panose="020B0604020202020204" pitchFamily="34" charset="0"/>
              </a:rPr>
              <a:t> </a:t>
            </a:r>
            <a:r>
              <a:rPr kumimoji="0" lang="cs-CZ" altLang="cs-CZ" sz="2000" i="0" u="none" strike="noStrike" cap="none" normalizeH="0" baseline="0" dirty="0">
                <a:ln>
                  <a:noFill/>
                </a:ln>
                <a:solidFill>
                  <a:srgbClr val="2E2E2E"/>
                </a:solidFill>
                <a:effectLst/>
                <a:latin typeface="+mn-lt"/>
                <a:cs typeface="Arial" panose="020B0604020202020204" pitchFamily="34" charset="0"/>
              </a:rPr>
              <a:t>aktinoidů postupně klesají se zvyšujícím se atomovým číslem</a:t>
            </a:r>
            <a:r>
              <a:rPr kumimoji="0" lang="cs-CZ" altLang="cs-CZ" sz="2000" b="1" i="0" u="none" strike="noStrike" cap="none" normalizeH="0" baseline="0" dirty="0">
                <a:ln>
                  <a:noFill/>
                </a:ln>
                <a:solidFill>
                  <a:srgbClr val="2E2E2E"/>
                </a:solidFill>
                <a:effectLst/>
                <a:latin typeface="+mn-lt"/>
                <a:cs typeface="Arial" panose="020B0604020202020204" pitchFamily="34" charset="0"/>
              </a:rPr>
              <a:t> </a:t>
            </a:r>
            <a:r>
              <a:rPr lang="en-US" altLang="cs-CZ" sz="2000" dirty="0">
                <a:solidFill>
                  <a:srgbClr val="2E2E2E"/>
                </a:solidFill>
                <a:latin typeface="+mn-lt"/>
                <a:cs typeface="Arial" panose="020B0604020202020204" pitchFamily="34" charset="0"/>
              </a:rPr>
              <a:t>= </a:t>
            </a:r>
            <a:r>
              <a:rPr kumimoji="0" lang="cs-CZ" altLang="cs-CZ" sz="2000" b="1" i="0" u="none" strike="noStrike" cap="none" normalizeH="0" baseline="0" dirty="0" err="1">
                <a:ln>
                  <a:noFill/>
                </a:ln>
                <a:solidFill>
                  <a:srgbClr val="2E2E2E"/>
                </a:solidFill>
                <a:effectLst/>
                <a:latin typeface="+mn-lt"/>
                <a:cs typeface="Arial" panose="020B0604020202020204" pitchFamily="34" charset="0"/>
              </a:rPr>
              <a:t>aktinoidová</a:t>
            </a:r>
            <a:r>
              <a:rPr kumimoji="0" lang="cs-CZ" altLang="cs-CZ" sz="2000" b="1" i="0" u="none" strike="noStrike" cap="none" normalizeH="0" baseline="0" dirty="0">
                <a:ln>
                  <a:noFill/>
                </a:ln>
                <a:solidFill>
                  <a:srgbClr val="2E2E2E"/>
                </a:solidFill>
                <a:effectLst/>
                <a:latin typeface="+mn-lt"/>
                <a:cs typeface="Arial" panose="020B0604020202020204" pitchFamily="34" charset="0"/>
              </a:rPr>
              <a:t> kontrakce</a:t>
            </a:r>
            <a:r>
              <a:rPr kumimoji="0" lang="en-US" altLang="cs-CZ" sz="2000" b="1" i="0" u="none" strike="noStrike" cap="none" normalizeH="0" baseline="0" dirty="0">
                <a:ln>
                  <a:noFill/>
                </a:ln>
                <a:solidFill>
                  <a:srgbClr val="2E2E2E"/>
                </a:solidFill>
                <a:effectLst/>
                <a:latin typeface="+mn-lt"/>
                <a:cs typeface="Arial" panose="020B0604020202020204" pitchFamily="34" charset="0"/>
              </a:rPr>
              <a:t>,</a:t>
            </a:r>
            <a:r>
              <a:rPr kumimoji="0" lang="cs-CZ" altLang="cs-CZ" sz="2000" b="0" i="0" u="none" strike="noStrike" cap="none" normalizeH="0" baseline="0" dirty="0">
                <a:ln>
                  <a:noFill/>
                </a:ln>
                <a:solidFill>
                  <a:srgbClr val="2E2E2E"/>
                </a:solidFill>
                <a:effectLst/>
                <a:latin typeface="+mn-lt"/>
                <a:cs typeface="Arial" panose="020B0604020202020204" pitchFamily="34" charset="0"/>
              </a:rPr>
              <a:t> analogická </a:t>
            </a:r>
            <a:r>
              <a:rPr kumimoji="0" lang="cs-CZ" altLang="cs-CZ" sz="2000" i="0" u="none" strike="noStrike" cap="none" normalizeH="0" baseline="0" dirty="0" err="1">
                <a:ln>
                  <a:noFill/>
                </a:ln>
                <a:solidFill>
                  <a:srgbClr val="2E2E2E"/>
                </a:solidFill>
                <a:effectLst/>
                <a:latin typeface="+mn-lt"/>
                <a:cs typeface="Arial" panose="020B0604020202020204" pitchFamily="34" charset="0"/>
              </a:rPr>
              <a:t>lanthanoidové</a:t>
            </a:r>
            <a:r>
              <a:rPr kumimoji="0" lang="cs-CZ" altLang="cs-CZ" sz="2000" i="0" u="none" strike="noStrike" cap="none" normalizeH="0" baseline="0" dirty="0">
                <a:ln>
                  <a:noFill/>
                </a:ln>
                <a:solidFill>
                  <a:srgbClr val="2E2E2E"/>
                </a:solidFill>
                <a:effectLst/>
                <a:latin typeface="+mn-lt"/>
                <a:cs typeface="Arial" panose="020B0604020202020204" pitchFamily="34" charset="0"/>
              </a:rPr>
              <a:t> kontrakci (stínící </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r>
              <a:rPr kumimoji="0" lang="en-US" altLang="cs-CZ" sz="2000" i="0" u="none" strike="noStrike" cap="none" normalizeH="0" baseline="0" dirty="0" err="1">
                <a:ln>
                  <a:noFill/>
                </a:ln>
                <a:solidFill>
                  <a:srgbClr val="2E2E2E"/>
                </a:solidFill>
                <a:effectLst/>
                <a:latin typeface="+mn-lt"/>
                <a:cs typeface="Arial" panose="020B0604020202020204" pitchFamily="34" charset="0"/>
              </a:rPr>
              <a:t>efe</a:t>
            </a:r>
            <a:r>
              <a:rPr kumimoji="0" lang="cs-CZ" altLang="cs-CZ" sz="2000" i="0" u="none" strike="noStrike" cap="none" normalizeH="0" baseline="0" dirty="0">
                <a:ln>
                  <a:noFill/>
                </a:ln>
                <a:solidFill>
                  <a:srgbClr val="2E2E2E"/>
                </a:solidFill>
                <a:effectLst/>
                <a:latin typeface="+mn-lt"/>
                <a:cs typeface="Arial" panose="020B0604020202020204" pitchFamily="34" charset="0"/>
              </a:rPr>
              <a:t>k</a:t>
            </a:r>
            <a:r>
              <a:rPr kumimoji="0" lang="en-US" altLang="cs-CZ" sz="2000" i="0" u="none" strike="noStrike" cap="none" normalizeH="0" baseline="0" dirty="0">
                <a:ln>
                  <a:noFill/>
                </a:ln>
                <a:solidFill>
                  <a:srgbClr val="2E2E2E"/>
                </a:solidFill>
                <a:effectLst/>
                <a:latin typeface="+mn-lt"/>
                <a:cs typeface="Arial" panose="020B0604020202020204" pitchFamily="34" charset="0"/>
              </a:rPr>
              <a:t>t 5</a:t>
            </a:r>
            <a:r>
              <a:rPr kumimoji="0" lang="en-US" altLang="cs-CZ" sz="2000" i="1" u="none" strike="noStrike" cap="none" normalizeH="0" baseline="0" dirty="0">
                <a:ln>
                  <a:noFill/>
                </a:ln>
                <a:solidFill>
                  <a:srgbClr val="2E2E2E"/>
                </a:solidFill>
                <a:effectLst/>
                <a:latin typeface="+mn-lt"/>
                <a:cs typeface="Arial" panose="020B0604020202020204" pitchFamily="34" charset="0"/>
              </a:rPr>
              <a:t>f</a:t>
            </a:r>
            <a:r>
              <a:rPr kumimoji="0" lang="en-US" altLang="cs-CZ" sz="2000" i="0" u="none" strike="noStrike" cap="none" normalizeH="0" baseline="0" dirty="0">
                <a:ln>
                  <a:noFill/>
                </a:ln>
                <a:solidFill>
                  <a:srgbClr val="2E2E2E"/>
                </a:solidFill>
                <a:effectLst/>
                <a:latin typeface="+mn-lt"/>
                <a:cs typeface="Arial" panose="020B0604020202020204" pitchFamily="34" charset="0"/>
              </a:rPr>
              <a:t>-orbital</a:t>
            </a:r>
            <a:r>
              <a:rPr kumimoji="0" lang="cs-CZ" altLang="cs-CZ" sz="2000" i="0" u="none" strike="noStrike" cap="none" normalizeH="0" baseline="0" dirty="0">
                <a:ln>
                  <a:noFill/>
                </a:ln>
                <a:solidFill>
                  <a:srgbClr val="2E2E2E"/>
                </a:solidFill>
                <a:effectLst/>
                <a:latin typeface="+mn-lt"/>
                <a:cs typeface="Arial" panose="020B0604020202020204" pitchFamily="34" charset="0"/>
              </a:rPr>
              <a:t>ů</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r>
              <a:rPr kumimoji="0" lang="cs-CZ" altLang="cs-CZ" sz="2000" i="0" u="none" strike="noStrike" cap="none" normalizeH="0" baseline="0" dirty="0">
                <a:ln>
                  <a:noFill/>
                </a:ln>
                <a:solidFill>
                  <a:srgbClr val="2E2E2E"/>
                </a:solidFill>
                <a:effectLst/>
                <a:latin typeface="+mn-lt"/>
                <a:cs typeface="Arial" panose="020B0604020202020204" pitchFamily="34" charset="0"/>
              </a:rPr>
              <a:t>je v důsledku jejich tvaru mnohem menší ve srovnání se stínícím efektem</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r>
              <a:rPr kumimoji="0" lang="en-US" altLang="cs-CZ" sz="2000" i="1" u="none" strike="noStrike" cap="none" normalizeH="0" baseline="0" dirty="0">
                <a:ln>
                  <a:noFill/>
                </a:ln>
                <a:solidFill>
                  <a:srgbClr val="2E2E2E"/>
                </a:solidFill>
                <a:effectLst/>
                <a:latin typeface="+mn-lt"/>
                <a:cs typeface="Arial" panose="020B0604020202020204" pitchFamily="34" charset="0"/>
              </a:rPr>
              <a:t>s</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r>
              <a:rPr kumimoji="0" lang="en-US" altLang="cs-CZ" sz="2000" i="1" u="none" strike="noStrike" cap="none" normalizeH="0" baseline="0" dirty="0">
                <a:ln>
                  <a:noFill/>
                </a:ln>
                <a:solidFill>
                  <a:srgbClr val="2E2E2E"/>
                </a:solidFill>
                <a:effectLst/>
                <a:latin typeface="+mn-lt"/>
                <a:cs typeface="Arial" panose="020B0604020202020204" pitchFamily="34" charset="0"/>
              </a:rPr>
              <a:t>p</a:t>
            </a:r>
            <a:r>
              <a:rPr kumimoji="0" lang="cs-CZ" altLang="cs-CZ" sz="2000" i="0" u="none" strike="noStrike" cap="none" normalizeH="0" baseline="0" dirty="0">
                <a:ln>
                  <a:noFill/>
                </a:ln>
                <a:solidFill>
                  <a:srgbClr val="2E2E2E"/>
                </a:solidFill>
                <a:effectLst/>
                <a:latin typeface="+mn-lt"/>
                <a:cs typeface="Arial" panose="020B0604020202020204" pitchFamily="34" charset="0"/>
              </a:rPr>
              <a:t> i </a:t>
            </a:r>
            <a:r>
              <a:rPr kumimoji="0" lang="en-US" altLang="cs-CZ" sz="2000" i="1" u="none" strike="noStrike" cap="none" normalizeH="0" baseline="0" dirty="0">
                <a:ln>
                  <a:noFill/>
                </a:ln>
                <a:solidFill>
                  <a:srgbClr val="2E2E2E"/>
                </a:solidFill>
                <a:effectLst/>
                <a:latin typeface="+mn-lt"/>
                <a:cs typeface="Arial" panose="020B0604020202020204" pitchFamily="34" charset="0"/>
              </a:rPr>
              <a:t>d</a:t>
            </a:r>
            <a:r>
              <a:rPr kumimoji="0" lang="en-US" altLang="cs-CZ" sz="2000" i="0" u="none" strike="noStrike" cap="none" normalizeH="0" baseline="0" dirty="0">
                <a:ln>
                  <a:noFill/>
                </a:ln>
                <a:solidFill>
                  <a:srgbClr val="2E2E2E"/>
                </a:solidFill>
                <a:effectLst/>
                <a:latin typeface="+mn-lt"/>
                <a:cs typeface="Arial" panose="020B0604020202020204" pitchFamily="34" charset="0"/>
              </a:rPr>
              <a:t>-orbital</a:t>
            </a:r>
            <a:r>
              <a:rPr kumimoji="0" lang="cs-CZ" altLang="cs-CZ" sz="2000" i="0" u="none" strike="noStrike" cap="none" normalizeH="0" baseline="0" dirty="0">
                <a:ln>
                  <a:noFill/>
                </a:ln>
                <a:solidFill>
                  <a:srgbClr val="2E2E2E"/>
                </a:solidFill>
                <a:effectLst/>
                <a:latin typeface="+mn-lt"/>
                <a:cs typeface="Arial" panose="020B0604020202020204" pitchFamily="34" charset="0"/>
              </a:rPr>
              <a:t>ů)</a:t>
            </a:r>
            <a:r>
              <a:rPr kumimoji="0" lang="en-US" altLang="cs-CZ" sz="2000" i="0" u="none" strike="noStrike" cap="none" normalizeH="0" baseline="0" dirty="0">
                <a:ln>
                  <a:noFill/>
                </a:ln>
                <a:solidFill>
                  <a:srgbClr val="2E2E2E"/>
                </a:solidFill>
                <a:effectLst/>
                <a:latin typeface="+mn-lt"/>
                <a:cs typeface="Arial" panose="020B0604020202020204" pitchFamily="34" charset="0"/>
              </a:rPr>
              <a:t>. </a:t>
            </a:r>
            <a:endParaRPr kumimoji="0" lang="cs-CZ" altLang="cs-CZ" sz="2000" i="0" u="none" strike="noStrike" cap="none" normalizeH="0" baseline="0" dirty="0">
              <a:ln>
                <a:noFill/>
              </a:ln>
              <a:solidFill>
                <a:srgbClr val="2E2E2E"/>
              </a:solidFill>
              <a:effectLst/>
              <a:latin typeface="+mn-lt"/>
              <a:cs typeface="Arial" panose="020B0604020202020204" pitchFamily="34" charset="0"/>
            </a:endParaRPr>
          </a:p>
        </p:txBody>
      </p:sp>
      <p:pic>
        <p:nvPicPr>
          <p:cNvPr id="1027" name="Picture 3" descr="Why is Ac ( OH )3 more basic than Cf ( OH )3 ?">
            <a:extLst>
              <a:ext uri="{FF2B5EF4-FFF2-40B4-BE49-F238E27FC236}">
                <a16:creationId xmlns:a16="http://schemas.microsoft.com/office/drawing/2014/main" id="{CC96532C-8106-43F8-82A3-0F1FA98E8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95" y="4929972"/>
            <a:ext cx="4060064" cy="115711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1765B522-55B1-421D-9EDE-A6C3827CAD6C}"/>
              </a:ext>
            </a:extLst>
          </p:cNvPr>
          <p:cNvPicPr>
            <a:picLocks noChangeAspect="1"/>
          </p:cNvPicPr>
          <p:nvPr/>
        </p:nvPicPr>
        <p:blipFill>
          <a:blip r:embed="rId4"/>
          <a:stretch>
            <a:fillRect/>
          </a:stretch>
        </p:blipFill>
        <p:spPr>
          <a:xfrm>
            <a:off x="4170726" y="1928028"/>
            <a:ext cx="4800531" cy="1937306"/>
          </a:xfrm>
          <a:prstGeom prst="rect">
            <a:avLst/>
          </a:prstGeom>
        </p:spPr>
      </p:pic>
      <p:sp>
        <p:nvSpPr>
          <p:cNvPr id="8" name="TextovéPole 7">
            <a:extLst>
              <a:ext uri="{FF2B5EF4-FFF2-40B4-BE49-F238E27FC236}">
                <a16:creationId xmlns:a16="http://schemas.microsoft.com/office/drawing/2014/main" id="{7FF80EED-C3D5-4208-8236-6509D9C42CB6}"/>
              </a:ext>
            </a:extLst>
          </p:cNvPr>
          <p:cNvSpPr txBox="1"/>
          <p:nvPr/>
        </p:nvSpPr>
        <p:spPr>
          <a:xfrm>
            <a:off x="156795" y="2333235"/>
            <a:ext cx="4013931" cy="1938992"/>
          </a:xfrm>
          <a:prstGeom prst="rect">
            <a:avLst/>
          </a:prstGeom>
          <a:noFill/>
        </p:spPr>
        <p:txBody>
          <a:bodyPr wrap="square">
            <a:spAutoFit/>
          </a:bodyPr>
          <a:lstStyle/>
          <a:p>
            <a:pPr algn="just"/>
            <a:r>
              <a:rPr lang="cs-CZ" altLang="cs-CZ" sz="2000" dirty="0">
                <a:solidFill>
                  <a:srgbClr val="2E2E2E"/>
                </a:solidFill>
                <a:latin typeface="+mn-lt"/>
                <a:cs typeface="Arial" panose="020B0604020202020204" pitchFamily="34" charset="0"/>
              </a:rPr>
              <a:t>   Následkem </a:t>
            </a:r>
            <a:r>
              <a:rPr lang="cs-CZ" altLang="cs-CZ" sz="2000" dirty="0" err="1">
                <a:solidFill>
                  <a:srgbClr val="2E2E2E"/>
                </a:solidFill>
                <a:latin typeface="+mn-lt"/>
                <a:cs typeface="Arial" panose="020B0604020202020204" pitchFamily="34" charset="0"/>
              </a:rPr>
              <a:t>aktinoidové</a:t>
            </a:r>
            <a:r>
              <a:rPr lang="cs-CZ" altLang="cs-CZ" sz="2000" dirty="0">
                <a:solidFill>
                  <a:srgbClr val="2E2E2E"/>
                </a:solidFill>
                <a:latin typeface="+mn-lt"/>
                <a:cs typeface="Arial" panose="020B0604020202020204" pitchFamily="34" charset="0"/>
              </a:rPr>
              <a:t> kontrakce roste kovalentní charakter sloučenin aktinoidů s rostoucím atomovým číslem</a:t>
            </a:r>
            <a:r>
              <a:rPr kumimoji="0" lang="cs-CZ" altLang="cs-CZ" sz="2000" i="0" u="none" strike="noStrike" cap="none" normalizeH="0" baseline="0" dirty="0">
                <a:ln>
                  <a:noFill/>
                </a:ln>
                <a:solidFill>
                  <a:schemeClr val="tx1"/>
                </a:solidFill>
                <a:effectLst/>
                <a:latin typeface="+mn-lt"/>
                <a:cs typeface="Arial" panose="020B0604020202020204" pitchFamily="34" charset="0"/>
              </a:rPr>
              <a:t> (sloučeniny </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lawrenci</a:t>
            </a:r>
            <a:r>
              <a:rPr kumimoji="0" lang="cs-CZ" altLang="cs-CZ" sz="2000" i="0" u="none" strike="noStrike" cap="none" normalizeH="0" baseline="0" dirty="0">
                <a:ln>
                  <a:noFill/>
                </a:ln>
                <a:solidFill>
                  <a:schemeClr val="tx1"/>
                </a:solidFill>
                <a:effectLst/>
                <a:latin typeface="+mn-lt"/>
                <a:cs typeface="Arial" panose="020B0604020202020204" pitchFamily="34" charset="0"/>
              </a:rPr>
              <a:t>a</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jsou nejvíce</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k</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ovalent</a:t>
            </a:r>
            <a:r>
              <a:rPr kumimoji="0" lang="cs-CZ" altLang="cs-CZ" sz="2000" i="0" u="none" strike="noStrike" cap="none" normalizeH="0" baseline="0" dirty="0">
                <a:ln>
                  <a:noFill/>
                </a:ln>
                <a:solidFill>
                  <a:schemeClr val="tx1"/>
                </a:solidFill>
                <a:effectLst/>
                <a:latin typeface="+mn-lt"/>
                <a:cs typeface="Arial" panose="020B0604020202020204" pitchFamily="34" charset="0"/>
              </a:rPr>
              <a:t>ní, sloučeniny </a:t>
            </a:r>
            <a:r>
              <a:rPr kumimoji="0" lang="en-US" altLang="cs-CZ" sz="2000" i="0" u="none" strike="noStrike" cap="none" normalizeH="0" baseline="0" dirty="0">
                <a:ln>
                  <a:noFill/>
                </a:ln>
                <a:solidFill>
                  <a:schemeClr val="tx1"/>
                </a:solidFill>
                <a:effectLst/>
                <a:latin typeface="+mn-lt"/>
                <a:cs typeface="Arial" panose="020B0604020202020204" pitchFamily="34" charset="0"/>
              </a:rPr>
              <a:t>a</a:t>
            </a:r>
            <a:r>
              <a:rPr kumimoji="0" lang="cs-CZ" altLang="cs-CZ" sz="2000" i="0" u="none" strike="noStrike" cap="none" normalizeH="0" baseline="0" dirty="0">
                <a:ln>
                  <a:noFill/>
                </a:ln>
                <a:solidFill>
                  <a:schemeClr val="tx1"/>
                </a:solidFill>
                <a:effectLst/>
                <a:latin typeface="+mn-lt"/>
                <a:cs typeface="Arial" panose="020B0604020202020204" pitchFamily="34" charset="0"/>
              </a:rPr>
              <a:t>k</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tini</a:t>
            </a:r>
            <a:r>
              <a:rPr kumimoji="0" lang="cs-CZ" altLang="cs-CZ" sz="2000" i="0" u="none" strike="noStrike" cap="none" normalizeH="0" baseline="0" dirty="0">
                <a:ln>
                  <a:noFill/>
                </a:ln>
                <a:solidFill>
                  <a:schemeClr val="tx1"/>
                </a:solidFill>
                <a:effectLst/>
                <a:latin typeface="+mn-lt"/>
                <a:cs typeface="Arial" panose="020B0604020202020204" pitchFamily="34" charset="0"/>
              </a:rPr>
              <a:t>a</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jsou nejméně</a:t>
            </a:r>
            <a:r>
              <a:rPr kumimoji="0" lang="en-US" altLang="cs-CZ" sz="2000" i="0" u="none" strike="noStrike" cap="none" normalizeH="0" baseline="0" dirty="0">
                <a:ln>
                  <a:noFill/>
                </a:ln>
                <a:solidFill>
                  <a:schemeClr val="tx1"/>
                </a:solidFill>
                <a:effectLst/>
                <a:latin typeface="+mn-lt"/>
                <a:cs typeface="Arial" panose="020B0604020202020204" pitchFamily="34" charset="0"/>
              </a:rPr>
              <a:t> </a:t>
            </a:r>
            <a:r>
              <a:rPr kumimoji="0" lang="cs-CZ" altLang="cs-CZ" sz="2000" i="0" u="none" strike="noStrike" cap="none" normalizeH="0" baseline="0" dirty="0">
                <a:ln>
                  <a:noFill/>
                </a:ln>
                <a:solidFill>
                  <a:schemeClr val="tx1"/>
                </a:solidFill>
                <a:effectLst/>
                <a:latin typeface="+mn-lt"/>
                <a:cs typeface="Arial" panose="020B0604020202020204" pitchFamily="34" charset="0"/>
              </a:rPr>
              <a:t>k</a:t>
            </a:r>
            <a:r>
              <a:rPr kumimoji="0" lang="en-US" altLang="cs-CZ" sz="2000" i="0" u="none" strike="noStrike" cap="none" normalizeH="0" baseline="0" dirty="0" err="1">
                <a:ln>
                  <a:noFill/>
                </a:ln>
                <a:solidFill>
                  <a:schemeClr val="tx1"/>
                </a:solidFill>
                <a:effectLst/>
                <a:latin typeface="+mn-lt"/>
                <a:cs typeface="Arial" panose="020B0604020202020204" pitchFamily="34" charset="0"/>
              </a:rPr>
              <a:t>ovalent</a:t>
            </a:r>
            <a:r>
              <a:rPr kumimoji="0" lang="cs-CZ" altLang="cs-CZ" sz="2000" i="0" u="none" strike="noStrike" cap="none" normalizeH="0" baseline="0" dirty="0">
                <a:ln>
                  <a:noFill/>
                </a:ln>
                <a:solidFill>
                  <a:schemeClr val="tx1"/>
                </a:solidFill>
                <a:effectLst/>
                <a:latin typeface="+mn-lt"/>
                <a:cs typeface="Arial" panose="020B0604020202020204" pitchFamily="34" charset="0"/>
              </a:rPr>
              <a:t>ní)</a:t>
            </a:r>
            <a:r>
              <a:rPr kumimoji="0" lang="en-US" altLang="cs-CZ" sz="2000" i="0" u="none" strike="noStrike" cap="none" normalizeH="0" baseline="0" dirty="0">
                <a:ln>
                  <a:noFill/>
                </a:ln>
                <a:solidFill>
                  <a:schemeClr val="tx1"/>
                </a:solidFill>
                <a:effectLst/>
                <a:latin typeface="+mn-lt"/>
                <a:cs typeface="Arial" panose="020B0604020202020204" pitchFamily="34" charset="0"/>
              </a:rPr>
              <a:t>.</a:t>
            </a:r>
            <a:r>
              <a:rPr kumimoji="0" lang="cs-CZ" altLang="cs-CZ" sz="2000" i="0" u="none" strike="noStrike" cap="none" normalizeH="0" baseline="0" dirty="0">
                <a:ln>
                  <a:noFill/>
                </a:ln>
                <a:solidFill>
                  <a:schemeClr val="tx1"/>
                </a:solidFill>
                <a:effectLst/>
                <a:latin typeface="+mn-lt"/>
                <a:cs typeface="Arial" panose="020B0604020202020204" pitchFamily="34" charset="0"/>
              </a:rPr>
              <a:t> </a:t>
            </a:r>
            <a:endParaRPr lang="cs-CZ" sz="2000" dirty="0"/>
          </a:p>
        </p:txBody>
      </p:sp>
    </p:spTree>
    <p:extLst>
      <p:ext uri="{BB962C8B-B14F-4D97-AF65-F5344CB8AC3E}">
        <p14:creationId xmlns:p14="http://schemas.microsoft.com/office/powerpoint/2010/main" val="8872532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velké, loďka, vsedě, vpředu&#10;&#10;Popis byl vytvořen automaticky">
            <a:extLst>
              <a:ext uri="{FF2B5EF4-FFF2-40B4-BE49-F238E27FC236}">
                <a16:creationId xmlns:a16="http://schemas.microsoft.com/office/drawing/2014/main" id="{768CAC2D-6F8E-47C4-84F4-DF9442233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246" y="2743201"/>
            <a:ext cx="5462753" cy="3733800"/>
          </a:xfrm>
          <a:prstGeom prst="rect">
            <a:avLst/>
          </a:prstGeom>
        </p:spPr>
      </p:pic>
      <p:sp>
        <p:nvSpPr>
          <p:cNvPr id="6" name="TextovéPole 5">
            <a:extLst>
              <a:ext uri="{FF2B5EF4-FFF2-40B4-BE49-F238E27FC236}">
                <a16:creationId xmlns:a16="http://schemas.microsoft.com/office/drawing/2014/main" id="{517C1385-7CF8-4254-81B2-33DE3BA733D7}"/>
              </a:ext>
            </a:extLst>
          </p:cNvPr>
          <p:cNvSpPr txBox="1"/>
          <p:nvPr/>
        </p:nvSpPr>
        <p:spPr>
          <a:xfrm>
            <a:off x="3124200" y="228600"/>
            <a:ext cx="2561792" cy="523220"/>
          </a:xfrm>
          <a:prstGeom prst="rect">
            <a:avLst/>
          </a:prstGeom>
          <a:noFill/>
        </p:spPr>
        <p:txBody>
          <a:bodyPr wrap="none" rtlCol="0">
            <a:spAutoFit/>
          </a:bodyPr>
          <a:lstStyle/>
          <a:p>
            <a:r>
              <a:rPr lang="cs-CZ" sz="2800" b="1" dirty="0"/>
              <a:t>Atomový objem</a:t>
            </a:r>
            <a:endParaRPr lang="en-US" sz="2800" b="1" dirty="0"/>
          </a:p>
        </p:txBody>
      </p:sp>
      <p:sp>
        <p:nvSpPr>
          <p:cNvPr id="7" name="TextovéPole 6">
            <a:extLst>
              <a:ext uri="{FF2B5EF4-FFF2-40B4-BE49-F238E27FC236}">
                <a16:creationId xmlns:a16="http://schemas.microsoft.com/office/drawing/2014/main" id="{FCE88F21-2ADC-4EAB-9A4F-1D399A13E03A}"/>
              </a:ext>
            </a:extLst>
          </p:cNvPr>
          <p:cNvSpPr txBox="1"/>
          <p:nvPr/>
        </p:nvSpPr>
        <p:spPr>
          <a:xfrm>
            <a:off x="228600" y="838200"/>
            <a:ext cx="1366593" cy="369332"/>
          </a:xfrm>
          <a:prstGeom prst="rect">
            <a:avLst/>
          </a:prstGeom>
          <a:noFill/>
        </p:spPr>
        <p:txBody>
          <a:bodyPr wrap="none" rtlCol="0">
            <a:spAutoFit/>
          </a:bodyPr>
          <a:lstStyle/>
          <a:p>
            <a:r>
              <a:rPr lang="cs-CZ" dirty="0" err="1"/>
              <a:t>Meyer</a:t>
            </a:r>
            <a:r>
              <a:rPr lang="cs-CZ" dirty="0"/>
              <a:t> 1869 </a:t>
            </a:r>
            <a:endParaRPr lang="en-US" dirty="0"/>
          </a:p>
        </p:txBody>
      </p:sp>
      <p:sp>
        <p:nvSpPr>
          <p:cNvPr id="8" name="TextovéPole 7">
            <a:extLst>
              <a:ext uri="{FF2B5EF4-FFF2-40B4-BE49-F238E27FC236}">
                <a16:creationId xmlns:a16="http://schemas.microsoft.com/office/drawing/2014/main" id="{3A94B8B7-37C1-492D-A3AE-1B18A712823F}"/>
              </a:ext>
            </a:extLst>
          </p:cNvPr>
          <p:cNvSpPr txBox="1"/>
          <p:nvPr/>
        </p:nvSpPr>
        <p:spPr>
          <a:xfrm>
            <a:off x="228600" y="1752600"/>
            <a:ext cx="8458200" cy="646331"/>
          </a:xfrm>
          <a:prstGeom prst="rect">
            <a:avLst/>
          </a:prstGeom>
          <a:noFill/>
        </p:spPr>
        <p:txBody>
          <a:bodyPr wrap="square" rtlCol="0">
            <a:spAutoFit/>
          </a:bodyPr>
          <a:lstStyle/>
          <a:p>
            <a:r>
              <a:rPr lang="cs-CZ" b="1" dirty="0"/>
              <a:t>Atomový objem </a:t>
            </a:r>
            <a:r>
              <a:rPr lang="cs-CZ" dirty="0"/>
              <a:t>n</a:t>
            </a:r>
            <a:r>
              <a:rPr lang="en-US" dirty="0" err="1"/>
              <a:t>en</a:t>
            </a:r>
            <a:r>
              <a:rPr lang="cs-CZ" dirty="0"/>
              <a:t>í úplně ideální ukazatel, kovy mívají odlišnou hustotu v důsledku jejich různé krystalické struktury.</a:t>
            </a:r>
            <a:endParaRPr lang="en-US" dirty="0"/>
          </a:p>
        </p:txBody>
      </p:sp>
      <p:sp>
        <p:nvSpPr>
          <p:cNvPr id="10" name="Obdélník 9">
            <a:extLst>
              <a:ext uri="{FF2B5EF4-FFF2-40B4-BE49-F238E27FC236}">
                <a16:creationId xmlns:a16="http://schemas.microsoft.com/office/drawing/2014/main" id="{8A06496A-248F-427B-A114-E7269134F322}"/>
              </a:ext>
            </a:extLst>
          </p:cNvPr>
          <p:cNvSpPr/>
          <p:nvPr/>
        </p:nvSpPr>
        <p:spPr>
          <a:xfrm>
            <a:off x="609600" y="3352800"/>
            <a:ext cx="1513556" cy="369332"/>
          </a:xfrm>
          <a:prstGeom prst="rect">
            <a:avLst/>
          </a:prstGeom>
        </p:spPr>
        <p:txBody>
          <a:bodyPr wrap="none">
            <a:spAutoFit/>
          </a:bodyPr>
          <a:lstStyle/>
          <a:p>
            <a:r>
              <a:rPr lang="cs-CZ" dirty="0">
                <a:solidFill>
                  <a:srgbClr val="282828"/>
                </a:solidFill>
                <a:latin typeface="Georgia" panose="02040502050405020303" pitchFamily="18" charset="0"/>
              </a:rPr>
              <a:t>V</a:t>
            </a:r>
            <a:r>
              <a:rPr lang="en-US" dirty="0">
                <a:solidFill>
                  <a:srgbClr val="282828"/>
                </a:solidFill>
                <a:latin typeface="Georgia" panose="02040502050405020303" pitchFamily="18" charset="0"/>
              </a:rPr>
              <a:t> = (4/3) </a:t>
            </a:r>
            <a:r>
              <a:rPr lang="el-GR" dirty="0">
                <a:solidFill>
                  <a:srgbClr val="282828"/>
                </a:solidFill>
                <a:latin typeface="Georgia" panose="02040502050405020303" pitchFamily="18" charset="0"/>
              </a:rPr>
              <a:t>π</a:t>
            </a:r>
            <a:r>
              <a:rPr lang="en-US" dirty="0">
                <a:solidFill>
                  <a:srgbClr val="282828"/>
                </a:solidFill>
                <a:latin typeface="Georgia" panose="02040502050405020303" pitchFamily="18" charset="0"/>
              </a:rPr>
              <a:t>r</a:t>
            </a:r>
            <a:r>
              <a:rPr lang="en-US" baseline="30000" dirty="0">
                <a:solidFill>
                  <a:srgbClr val="282828"/>
                </a:solidFill>
                <a:latin typeface="Georgia" panose="02040502050405020303" pitchFamily="18" charset="0"/>
              </a:rPr>
              <a:t>3</a:t>
            </a:r>
            <a:endParaRPr lang="en-US" dirty="0"/>
          </a:p>
        </p:txBody>
      </p:sp>
      <p:sp>
        <p:nvSpPr>
          <p:cNvPr id="11" name="Obdélník 10">
            <a:extLst>
              <a:ext uri="{FF2B5EF4-FFF2-40B4-BE49-F238E27FC236}">
                <a16:creationId xmlns:a16="http://schemas.microsoft.com/office/drawing/2014/main" id="{58C3E756-A7BB-40C4-B108-BE697C426442}"/>
              </a:ext>
            </a:extLst>
          </p:cNvPr>
          <p:cNvSpPr/>
          <p:nvPr/>
        </p:nvSpPr>
        <p:spPr>
          <a:xfrm>
            <a:off x="2514600" y="1219200"/>
            <a:ext cx="1051891" cy="369332"/>
          </a:xfrm>
          <a:prstGeom prst="rect">
            <a:avLst/>
          </a:prstGeom>
        </p:spPr>
        <p:txBody>
          <a:bodyPr wrap="none">
            <a:spAutoFit/>
          </a:bodyPr>
          <a:lstStyle/>
          <a:p>
            <a:r>
              <a:rPr lang="cs-CZ" dirty="0">
                <a:solidFill>
                  <a:srgbClr val="282828"/>
                </a:solidFill>
                <a:latin typeface="Georgia" panose="02040502050405020303" pitchFamily="18" charset="0"/>
              </a:rPr>
              <a:t>V </a:t>
            </a:r>
            <a:r>
              <a:rPr lang="en-US" dirty="0">
                <a:solidFill>
                  <a:srgbClr val="282828"/>
                </a:solidFill>
                <a:latin typeface="Georgia" panose="02040502050405020303" pitchFamily="18" charset="0"/>
              </a:rPr>
              <a:t>= </a:t>
            </a:r>
            <a:r>
              <a:rPr lang="cs-CZ" dirty="0">
                <a:solidFill>
                  <a:srgbClr val="282828"/>
                </a:solidFill>
                <a:latin typeface="Georgia" panose="02040502050405020303" pitchFamily="18" charset="0"/>
              </a:rPr>
              <a:t>M</a:t>
            </a:r>
            <a:r>
              <a:rPr lang="en-US" dirty="0">
                <a:solidFill>
                  <a:srgbClr val="282828"/>
                </a:solidFill>
                <a:latin typeface="Georgia" panose="02040502050405020303" pitchFamily="18" charset="0"/>
              </a:rPr>
              <a:t>/</a:t>
            </a:r>
            <a:r>
              <a:rPr lang="el-GR" dirty="0">
                <a:solidFill>
                  <a:srgbClr val="282828"/>
                </a:solidFill>
                <a:latin typeface="Georgia" panose="02040502050405020303" pitchFamily="18" charset="0"/>
              </a:rPr>
              <a:t>ρ</a:t>
            </a:r>
            <a:endParaRPr lang="en-US" dirty="0"/>
          </a:p>
        </p:txBody>
      </p:sp>
      <p:sp>
        <p:nvSpPr>
          <p:cNvPr id="12" name="TextovéPole 11">
            <a:extLst>
              <a:ext uri="{FF2B5EF4-FFF2-40B4-BE49-F238E27FC236}">
                <a16:creationId xmlns:a16="http://schemas.microsoft.com/office/drawing/2014/main" id="{0BFEBCDC-E0E2-40EC-AC30-23BBBAFC9122}"/>
              </a:ext>
            </a:extLst>
          </p:cNvPr>
          <p:cNvSpPr txBox="1"/>
          <p:nvPr/>
        </p:nvSpPr>
        <p:spPr>
          <a:xfrm>
            <a:off x="152400" y="2819400"/>
            <a:ext cx="2186368" cy="369332"/>
          </a:xfrm>
          <a:prstGeom prst="rect">
            <a:avLst/>
          </a:prstGeom>
          <a:noFill/>
        </p:spPr>
        <p:txBody>
          <a:bodyPr wrap="none" rtlCol="0">
            <a:spAutoFit/>
          </a:bodyPr>
          <a:lstStyle/>
          <a:p>
            <a:r>
              <a:rPr lang="cs-CZ" b="1" i="1" dirty="0"/>
              <a:t>Alternativní výpočet:</a:t>
            </a:r>
            <a:endParaRPr lang="en-US" b="1" i="1" dirty="0"/>
          </a:p>
        </p:txBody>
      </p:sp>
      <p:sp>
        <p:nvSpPr>
          <p:cNvPr id="13" name="Obdélník 12">
            <a:extLst>
              <a:ext uri="{FF2B5EF4-FFF2-40B4-BE49-F238E27FC236}">
                <a16:creationId xmlns:a16="http://schemas.microsoft.com/office/drawing/2014/main" id="{E4A9C2F2-B6F2-49D8-9336-9A201BED00B0}"/>
              </a:ext>
            </a:extLst>
          </p:cNvPr>
          <p:cNvSpPr/>
          <p:nvPr/>
        </p:nvSpPr>
        <p:spPr>
          <a:xfrm>
            <a:off x="152400" y="3886200"/>
            <a:ext cx="2364750" cy="369332"/>
          </a:xfrm>
          <a:prstGeom prst="rect">
            <a:avLst/>
          </a:prstGeom>
        </p:spPr>
        <p:txBody>
          <a:bodyPr wrap="none">
            <a:spAutoFit/>
          </a:bodyPr>
          <a:lstStyle/>
          <a:p>
            <a:r>
              <a:rPr lang="en-US" dirty="0">
                <a:solidFill>
                  <a:srgbClr val="282828"/>
                </a:solidFill>
                <a:latin typeface="Georgia" panose="02040502050405020303" pitchFamily="18" charset="0"/>
              </a:rPr>
              <a:t>r </a:t>
            </a:r>
            <a:r>
              <a:rPr lang="cs-CZ" dirty="0">
                <a:solidFill>
                  <a:srgbClr val="282828"/>
                </a:solidFill>
                <a:latin typeface="Georgia" panose="02040502050405020303" pitchFamily="18" charset="0"/>
              </a:rPr>
              <a:t>je </a:t>
            </a:r>
            <a:r>
              <a:rPr lang="en-US" dirty="0">
                <a:solidFill>
                  <a:srgbClr val="282828"/>
                </a:solidFill>
                <a:latin typeface="Georgia" panose="02040502050405020303" pitchFamily="18" charset="0"/>
              </a:rPr>
              <a:t>atom</a:t>
            </a:r>
            <a:r>
              <a:rPr lang="cs-CZ" dirty="0" err="1">
                <a:solidFill>
                  <a:srgbClr val="282828"/>
                </a:solidFill>
                <a:latin typeface="Georgia" panose="02040502050405020303" pitchFamily="18" charset="0"/>
              </a:rPr>
              <a:t>ový</a:t>
            </a:r>
            <a:r>
              <a:rPr lang="en-US" dirty="0">
                <a:solidFill>
                  <a:srgbClr val="282828"/>
                </a:solidFill>
                <a:latin typeface="Georgia" panose="02040502050405020303" pitchFamily="18" charset="0"/>
              </a:rPr>
              <a:t> </a:t>
            </a:r>
            <a:r>
              <a:rPr lang="cs-CZ" dirty="0">
                <a:solidFill>
                  <a:srgbClr val="282828"/>
                </a:solidFill>
                <a:latin typeface="Georgia" panose="02040502050405020303" pitchFamily="18" charset="0"/>
              </a:rPr>
              <a:t>poloměr</a:t>
            </a:r>
            <a:endParaRPr lang="en-US" dirty="0"/>
          </a:p>
        </p:txBody>
      </p:sp>
      <p:sp>
        <p:nvSpPr>
          <p:cNvPr id="14" name="Obdélník 13">
            <a:extLst>
              <a:ext uri="{FF2B5EF4-FFF2-40B4-BE49-F238E27FC236}">
                <a16:creationId xmlns:a16="http://schemas.microsoft.com/office/drawing/2014/main" id="{70AE2333-C9DC-41C8-9A66-D809BFF524B7}"/>
              </a:ext>
            </a:extLst>
          </p:cNvPr>
          <p:cNvSpPr/>
          <p:nvPr/>
        </p:nvSpPr>
        <p:spPr>
          <a:xfrm>
            <a:off x="228600" y="5029200"/>
            <a:ext cx="3505200" cy="1323439"/>
          </a:xfrm>
          <a:prstGeom prst="rect">
            <a:avLst/>
          </a:prstGeom>
        </p:spPr>
        <p:txBody>
          <a:bodyPr wrap="square">
            <a:spAutoFit/>
          </a:bodyPr>
          <a:lstStyle/>
          <a:p>
            <a:pPr fontAlgn="base"/>
            <a:r>
              <a:rPr lang="cs-CZ" b="1" dirty="0">
                <a:solidFill>
                  <a:srgbClr val="282828"/>
                </a:solidFill>
              </a:rPr>
              <a:t>Příklad</a:t>
            </a:r>
            <a:r>
              <a:rPr lang="cs-CZ" dirty="0">
                <a:solidFill>
                  <a:srgbClr val="282828"/>
                </a:solidFill>
              </a:rPr>
              <a:t>: Objem atomu vodíku.</a:t>
            </a:r>
          </a:p>
          <a:p>
            <a:pPr fontAlgn="base"/>
            <a:endParaRPr lang="cs-CZ" sz="800" dirty="0">
              <a:solidFill>
                <a:srgbClr val="282828"/>
              </a:solidFill>
            </a:endParaRPr>
          </a:p>
          <a:p>
            <a:pPr fontAlgn="base"/>
            <a:r>
              <a:rPr lang="cs-CZ" dirty="0">
                <a:solidFill>
                  <a:srgbClr val="282828"/>
                </a:solidFill>
              </a:rPr>
              <a:t>R =</a:t>
            </a:r>
            <a:r>
              <a:rPr lang="en-US" dirty="0">
                <a:solidFill>
                  <a:srgbClr val="282828"/>
                </a:solidFill>
              </a:rPr>
              <a:t> 53 p</a:t>
            </a:r>
            <a:r>
              <a:rPr lang="cs-CZ" dirty="0">
                <a:solidFill>
                  <a:srgbClr val="282828"/>
                </a:solidFill>
              </a:rPr>
              <a:t>m</a:t>
            </a:r>
            <a:r>
              <a:rPr lang="en-US" dirty="0">
                <a:solidFill>
                  <a:srgbClr val="282828"/>
                </a:solidFill>
              </a:rPr>
              <a:t> </a:t>
            </a:r>
          </a:p>
          <a:p>
            <a:pPr fontAlgn="base"/>
            <a:r>
              <a:rPr lang="cs-CZ" dirty="0">
                <a:solidFill>
                  <a:srgbClr val="282828"/>
                </a:solidFill>
              </a:rPr>
              <a:t>V</a:t>
            </a:r>
            <a:r>
              <a:rPr lang="en-US" dirty="0">
                <a:solidFill>
                  <a:srgbClr val="282828"/>
                </a:solidFill>
              </a:rPr>
              <a:t> = (4/3)π(53</a:t>
            </a:r>
            <a:r>
              <a:rPr lang="en-US" baseline="30000" dirty="0">
                <a:solidFill>
                  <a:srgbClr val="282828"/>
                </a:solidFill>
              </a:rPr>
              <a:t>3</a:t>
            </a:r>
            <a:r>
              <a:rPr lang="en-US" dirty="0">
                <a:solidFill>
                  <a:srgbClr val="282828"/>
                </a:solidFill>
              </a:rPr>
              <a:t>)</a:t>
            </a:r>
          </a:p>
          <a:p>
            <a:pPr fontAlgn="base"/>
            <a:r>
              <a:rPr lang="cs-CZ" dirty="0">
                <a:solidFill>
                  <a:srgbClr val="282828"/>
                </a:solidFill>
              </a:rPr>
              <a:t>V</a:t>
            </a:r>
            <a:r>
              <a:rPr lang="en-US" dirty="0">
                <a:solidFill>
                  <a:srgbClr val="282828"/>
                </a:solidFill>
              </a:rPr>
              <a:t> = </a:t>
            </a:r>
            <a:r>
              <a:rPr lang="en-US" u="sng" dirty="0">
                <a:solidFill>
                  <a:srgbClr val="282828"/>
                </a:solidFill>
              </a:rPr>
              <a:t>623000 </a:t>
            </a:r>
            <a:r>
              <a:rPr lang="cs-CZ" u="sng" dirty="0">
                <a:solidFill>
                  <a:srgbClr val="282828"/>
                </a:solidFill>
              </a:rPr>
              <a:t>pm</a:t>
            </a:r>
            <a:r>
              <a:rPr lang="cs-CZ" u="sng" baseline="30000" dirty="0">
                <a:solidFill>
                  <a:srgbClr val="282828"/>
                </a:solidFill>
              </a:rPr>
              <a:t>2</a:t>
            </a:r>
            <a:endParaRPr lang="en-US" b="0" i="0" u="sng" strike="noStrike" baseline="30000" dirty="0">
              <a:solidFill>
                <a:srgbClr val="282828"/>
              </a:solidFill>
              <a:effectLst/>
            </a:endParaRPr>
          </a:p>
        </p:txBody>
      </p:sp>
    </p:spTree>
    <p:extLst>
      <p:ext uri="{BB962C8B-B14F-4D97-AF65-F5344CB8AC3E}">
        <p14:creationId xmlns:p14="http://schemas.microsoft.com/office/powerpoint/2010/main" val="19430461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958C981-CBC3-437F-BB51-9B86BEFA5CDA}"/>
              </a:ext>
            </a:extLst>
          </p:cNvPr>
          <p:cNvSpPr/>
          <p:nvPr/>
        </p:nvSpPr>
        <p:spPr>
          <a:xfrm>
            <a:off x="152400" y="4719670"/>
            <a:ext cx="8839200" cy="1938992"/>
          </a:xfrm>
          <a:prstGeom prst="rect">
            <a:avLst/>
          </a:prstGeom>
        </p:spPr>
        <p:txBody>
          <a:bodyPr wrap="square">
            <a:spAutoFit/>
          </a:bodyPr>
          <a:lstStyle/>
          <a:p>
            <a:pPr algn="just"/>
            <a:r>
              <a:rPr lang="cs-CZ" sz="2000" b="1" dirty="0">
                <a:solidFill>
                  <a:srgbClr val="282828"/>
                </a:solidFill>
              </a:rPr>
              <a:t>Příklad</a:t>
            </a:r>
            <a:r>
              <a:rPr lang="cs-CZ" sz="2000" dirty="0">
                <a:solidFill>
                  <a:srgbClr val="282828"/>
                </a:solidFill>
              </a:rPr>
              <a:t>: Velmi malou hustotu má např. </a:t>
            </a:r>
            <a:r>
              <a:rPr lang="cs-CZ" sz="2000" i="1" dirty="0">
                <a:solidFill>
                  <a:srgbClr val="282828"/>
                </a:solidFill>
              </a:rPr>
              <a:t>lithium</a:t>
            </a:r>
            <a:r>
              <a:rPr lang="cs-CZ" sz="2000" dirty="0">
                <a:solidFill>
                  <a:srgbClr val="282828"/>
                </a:solidFill>
              </a:rPr>
              <a:t> (</a:t>
            </a:r>
            <a:r>
              <a:rPr lang="cs-CZ" sz="2000" dirty="0" err="1">
                <a:solidFill>
                  <a:srgbClr val="282828"/>
                </a:solidFill>
              </a:rPr>
              <a:t>Li</a:t>
            </a:r>
            <a:r>
              <a:rPr lang="cs-CZ" sz="2000" dirty="0">
                <a:solidFill>
                  <a:srgbClr val="282828"/>
                </a:solidFill>
              </a:rPr>
              <a:t>) – 0.5 g/cm3, proto může plavat na vodě. Prvky s velmi vysokou hustotou jsou např. </a:t>
            </a:r>
            <a:r>
              <a:rPr lang="en-US" sz="2000" dirty="0">
                <a:solidFill>
                  <a:srgbClr val="282828"/>
                </a:solidFill>
              </a:rPr>
              <a:t>osmium</a:t>
            </a:r>
            <a:r>
              <a:rPr lang="cs-CZ" sz="2000" dirty="0">
                <a:solidFill>
                  <a:srgbClr val="282828"/>
                </a:solidFill>
              </a:rPr>
              <a:t> (Os)</a:t>
            </a:r>
            <a:r>
              <a:rPr lang="en-US" sz="2000" dirty="0">
                <a:solidFill>
                  <a:srgbClr val="282828"/>
                </a:solidFill>
              </a:rPr>
              <a:t> </a:t>
            </a:r>
            <a:r>
              <a:rPr lang="cs-CZ" sz="2000" dirty="0">
                <a:solidFill>
                  <a:srgbClr val="282828"/>
                </a:solidFill>
              </a:rPr>
              <a:t>nebo</a:t>
            </a:r>
            <a:r>
              <a:rPr lang="en-US" sz="2000" dirty="0">
                <a:solidFill>
                  <a:srgbClr val="282828"/>
                </a:solidFill>
              </a:rPr>
              <a:t> iridium</a:t>
            </a:r>
            <a:r>
              <a:rPr lang="cs-CZ" sz="2000" dirty="0">
                <a:solidFill>
                  <a:srgbClr val="282828"/>
                </a:solidFill>
              </a:rPr>
              <a:t> (Ir), jejichž hustota je asi dvojnásobkem hustoty olova</a:t>
            </a:r>
            <a:r>
              <a:rPr lang="en-US" sz="2000" dirty="0">
                <a:solidFill>
                  <a:srgbClr val="282828"/>
                </a:solidFill>
              </a:rPr>
              <a:t>. </a:t>
            </a:r>
            <a:r>
              <a:rPr lang="en-US" sz="2000" i="1" dirty="0"/>
              <a:t>Osmium</a:t>
            </a:r>
            <a:r>
              <a:rPr lang="en-US" sz="2000" dirty="0"/>
              <a:t> a </a:t>
            </a:r>
            <a:r>
              <a:rPr lang="en-US" sz="2000" i="1" dirty="0"/>
              <a:t>iridium</a:t>
            </a:r>
            <a:r>
              <a:rPr lang="en-US" sz="2000" dirty="0"/>
              <a:t> </a:t>
            </a:r>
            <a:r>
              <a:rPr lang="en-US" sz="2000" dirty="0" err="1"/>
              <a:t>maj</a:t>
            </a:r>
            <a:r>
              <a:rPr lang="cs-CZ" sz="2000" dirty="0"/>
              <a:t>í</a:t>
            </a:r>
            <a:r>
              <a:rPr lang="en-US" sz="2000" dirty="0"/>
              <a:t> mal</a:t>
            </a:r>
            <a:r>
              <a:rPr lang="cs-CZ" sz="2000" dirty="0"/>
              <a:t>é atomové poloměry</a:t>
            </a:r>
            <a:r>
              <a:rPr lang="en-US" sz="2000" dirty="0"/>
              <a:t>, </a:t>
            </a:r>
            <a:r>
              <a:rPr lang="cs-CZ" sz="2000" dirty="0"/>
              <a:t>takže mají vyšší hmotnost na jednotkový objem.</a:t>
            </a:r>
            <a:r>
              <a:rPr lang="en-US" sz="2000" dirty="0"/>
              <a:t> </a:t>
            </a:r>
            <a:r>
              <a:rPr lang="cs-CZ" sz="2000" dirty="0"/>
              <a:t>Je to proto, že jejich </a:t>
            </a:r>
            <a:r>
              <a:rPr lang="cs-CZ" sz="2000" u="sng" dirty="0"/>
              <a:t>6</a:t>
            </a:r>
            <a:r>
              <a:rPr lang="en-US" sz="2000" u="sng" dirty="0"/>
              <a:t>f</a:t>
            </a:r>
            <a:r>
              <a:rPr lang="cs-CZ" sz="2000" u="sng" dirty="0"/>
              <a:t>- resp. 5f-</a:t>
            </a:r>
            <a:r>
              <a:rPr lang="en-US" sz="2000" u="sng" dirty="0"/>
              <a:t>orbital</a:t>
            </a:r>
            <a:r>
              <a:rPr lang="cs-CZ" sz="2000" u="sng" dirty="0"/>
              <a:t>y</a:t>
            </a:r>
            <a:r>
              <a:rPr lang="en-US" sz="2000" u="sng" dirty="0"/>
              <a:t> </a:t>
            </a:r>
            <a:r>
              <a:rPr lang="cs-CZ" sz="2000" u="sng" dirty="0"/>
              <a:t>podléhají kontrakci v důsledku nedostatečného odstínění přitažlivé síly jádra</a:t>
            </a:r>
            <a:r>
              <a:rPr lang="en-US" sz="2000" dirty="0"/>
              <a:t>.</a:t>
            </a:r>
            <a:r>
              <a:rPr lang="cs-CZ" sz="2000" dirty="0"/>
              <a:t> U </a:t>
            </a:r>
            <a:r>
              <a:rPr lang="en-US" sz="2000" dirty="0" err="1"/>
              <a:t>osmi</a:t>
            </a:r>
            <a:r>
              <a:rPr lang="cs-CZ" sz="2000" dirty="0"/>
              <a:t>a hraje roli také </a:t>
            </a:r>
            <a:r>
              <a:rPr lang="cs-CZ" sz="2000" u="sng" dirty="0"/>
              <a:t>relativistický efekt</a:t>
            </a:r>
            <a:r>
              <a:rPr lang="cs-CZ" sz="2000" dirty="0"/>
              <a:t>. </a:t>
            </a:r>
            <a:endParaRPr lang="en-US" sz="2000" dirty="0"/>
          </a:p>
        </p:txBody>
      </p:sp>
      <p:sp>
        <p:nvSpPr>
          <p:cNvPr id="5" name="TextovéPole 4">
            <a:extLst>
              <a:ext uri="{FF2B5EF4-FFF2-40B4-BE49-F238E27FC236}">
                <a16:creationId xmlns:a16="http://schemas.microsoft.com/office/drawing/2014/main" id="{881E424B-A930-4E2F-8E24-0DF9F796A823}"/>
              </a:ext>
            </a:extLst>
          </p:cNvPr>
          <p:cNvSpPr txBox="1"/>
          <p:nvPr/>
        </p:nvSpPr>
        <p:spPr>
          <a:xfrm>
            <a:off x="2177261" y="225358"/>
            <a:ext cx="4713278" cy="523220"/>
          </a:xfrm>
          <a:prstGeom prst="rect">
            <a:avLst/>
          </a:prstGeom>
          <a:noFill/>
        </p:spPr>
        <p:txBody>
          <a:bodyPr wrap="none" rtlCol="0">
            <a:spAutoFit/>
          </a:bodyPr>
          <a:lstStyle/>
          <a:p>
            <a:r>
              <a:rPr lang="cs-CZ" sz="2800" b="1" dirty="0"/>
              <a:t>Hustota prvků v pevném stavu</a:t>
            </a:r>
          </a:p>
        </p:txBody>
      </p:sp>
      <p:sp>
        <p:nvSpPr>
          <p:cNvPr id="6" name="TextovéPole 5">
            <a:extLst>
              <a:ext uri="{FF2B5EF4-FFF2-40B4-BE49-F238E27FC236}">
                <a16:creationId xmlns:a16="http://schemas.microsoft.com/office/drawing/2014/main" id="{793CBF72-6096-4666-8C12-E9C97C88CF20}"/>
              </a:ext>
            </a:extLst>
          </p:cNvPr>
          <p:cNvSpPr txBox="1"/>
          <p:nvPr/>
        </p:nvSpPr>
        <p:spPr>
          <a:xfrm>
            <a:off x="152400" y="981428"/>
            <a:ext cx="8763000" cy="707886"/>
          </a:xfrm>
          <a:prstGeom prst="rect">
            <a:avLst/>
          </a:prstGeom>
          <a:noFill/>
        </p:spPr>
        <p:txBody>
          <a:bodyPr wrap="square" rtlCol="0">
            <a:spAutoFit/>
          </a:bodyPr>
          <a:lstStyle/>
          <a:p>
            <a:r>
              <a:rPr lang="cs-CZ" sz="2000" dirty="0"/>
              <a:t>Hustota prvků závisí kromě velikosti atomu také na jeho hmotnosti a uspořádání v krystalu. </a:t>
            </a:r>
            <a:endParaRPr lang="en-US" sz="2000" dirty="0"/>
          </a:p>
        </p:txBody>
      </p:sp>
      <p:pic>
        <p:nvPicPr>
          <p:cNvPr id="3" name="Obrázek 2" descr="Obsah obrázku text, mapa&#10;&#10;Popis byl vytvořen automaticky">
            <a:extLst>
              <a:ext uri="{FF2B5EF4-FFF2-40B4-BE49-F238E27FC236}">
                <a16:creationId xmlns:a16="http://schemas.microsoft.com/office/drawing/2014/main" id="{0D6E1FDA-85F6-4AA2-BDBF-ED141B4F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24107"/>
            <a:ext cx="8382000" cy="3009621"/>
          </a:xfrm>
          <a:prstGeom prst="rect">
            <a:avLst/>
          </a:prstGeom>
        </p:spPr>
      </p:pic>
    </p:spTree>
    <p:extLst>
      <p:ext uri="{BB962C8B-B14F-4D97-AF65-F5344CB8AC3E}">
        <p14:creationId xmlns:p14="http://schemas.microsoft.com/office/powerpoint/2010/main" val="35971774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585AD0B-1E89-4C16-8594-ED4D5773A710}"/>
              </a:ext>
            </a:extLst>
          </p:cNvPr>
          <p:cNvPicPr>
            <a:picLocks noChangeAspect="1"/>
          </p:cNvPicPr>
          <p:nvPr/>
        </p:nvPicPr>
        <p:blipFill>
          <a:blip r:embed="rId2"/>
          <a:stretch>
            <a:fillRect/>
          </a:stretch>
        </p:blipFill>
        <p:spPr>
          <a:xfrm>
            <a:off x="6324600" y="152400"/>
            <a:ext cx="2555199" cy="2275433"/>
          </a:xfrm>
          <a:prstGeom prst="rect">
            <a:avLst/>
          </a:prstGeom>
        </p:spPr>
      </p:pic>
      <p:sp>
        <p:nvSpPr>
          <p:cNvPr id="7" name="TextovéPole 6">
            <a:extLst>
              <a:ext uri="{FF2B5EF4-FFF2-40B4-BE49-F238E27FC236}">
                <a16:creationId xmlns:a16="http://schemas.microsoft.com/office/drawing/2014/main" id="{1CDAF300-8D5F-4A11-A8F8-CB36440105F2}"/>
              </a:ext>
            </a:extLst>
          </p:cNvPr>
          <p:cNvSpPr txBox="1"/>
          <p:nvPr/>
        </p:nvSpPr>
        <p:spPr>
          <a:xfrm>
            <a:off x="7239000" y="2514600"/>
            <a:ext cx="813108" cy="369332"/>
          </a:xfrm>
          <a:prstGeom prst="rect">
            <a:avLst/>
          </a:prstGeom>
          <a:noFill/>
        </p:spPr>
        <p:txBody>
          <a:bodyPr wrap="none" rtlCol="0">
            <a:spAutoFit/>
          </a:bodyPr>
          <a:lstStyle/>
          <a:p>
            <a:r>
              <a:rPr lang="cs-CZ" dirty="0"/>
              <a:t>Draslík</a:t>
            </a:r>
            <a:endParaRPr lang="en-US" dirty="0"/>
          </a:p>
        </p:txBody>
      </p:sp>
      <p:pic>
        <p:nvPicPr>
          <p:cNvPr id="8" name="Obrázek 7">
            <a:extLst>
              <a:ext uri="{FF2B5EF4-FFF2-40B4-BE49-F238E27FC236}">
                <a16:creationId xmlns:a16="http://schemas.microsoft.com/office/drawing/2014/main" id="{CDE40AF7-4B0B-4576-AD4F-39518866827F}"/>
              </a:ext>
            </a:extLst>
          </p:cNvPr>
          <p:cNvPicPr>
            <a:picLocks noChangeAspect="1"/>
          </p:cNvPicPr>
          <p:nvPr/>
        </p:nvPicPr>
        <p:blipFill>
          <a:blip r:embed="rId3"/>
          <a:stretch>
            <a:fillRect/>
          </a:stretch>
        </p:blipFill>
        <p:spPr>
          <a:xfrm>
            <a:off x="228600" y="228600"/>
            <a:ext cx="2719388" cy="2214864"/>
          </a:xfrm>
          <a:prstGeom prst="rect">
            <a:avLst/>
          </a:prstGeom>
        </p:spPr>
      </p:pic>
      <p:sp>
        <p:nvSpPr>
          <p:cNvPr id="9" name="TextovéPole 8">
            <a:extLst>
              <a:ext uri="{FF2B5EF4-FFF2-40B4-BE49-F238E27FC236}">
                <a16:creationId xmlns:a16="http://schemas.microsoft.com/office/drawing/2014/main" id="{4E1A9354-C132-46B1-89DF-810A5515F6C0}"/>
              </a:ext>
            </a:extLst>
          </p:cNvPr>
          <p:cNvSpPr txBox="1"/>
          <p:nvPr/>
        </p:nvSpPr>
        <p:spPr>
          <a:xfrm>
            <a:off x="914400" y="2514600"/>
            <a:ext cx="893193" cy="369332"/>
          </a:xfrm>
          <a:prstGeom prst="rect">
            <a:avLst/>
          </a:prstGeom>
          <a:noFill/>
        </p:spPr>
        <p:txBody>
          <a:bodyPr wrap="none" rtlCol="0">
            <a:spAutoFit/>
          </a:bodyPr>
          <a:lstStyle/>
          <a:p>
            <a:r>
              <a:rPr lang="cs-CZ" dirty="0"/>
              <a:t>Lithium</a:t>
            </a:r>
            <a:endParaRPr lang="en-US" dirty="0"/>
          </a:p>
        </p:txBody>
      </p:sp>
      <p:pic>
        <p:nvPicPr>
          <p:cNvPr id="3" name="Obrázek 2" descr="Obsah obrázku hrníček, stůl, vsedě, led&#10;&#10;Popis byl vytvořen automaticky">
            <a:extLst>
              <a:ext uri="{FF2B5EF4-FFF2-40B4-BE49-F238E27FC236}">
                <a16:creationId xmlns:a16="http://schemas.microsoft.com/office/drawing/2014/main" id="{66DD05CD-0F91-4081-8D69-4FC0F261F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381000"/>
            <a:ext cx="3047663" cy="2034772"/>
          </a:xfrm>
          <a:prstGeom prst="rect">
            <a:avLst/>
          </a:prstGeom>
        </p:spPr>
      </p:pic>
      <p:sp>
        <p:nvSpPr>
          <p:cNvPr id="10" name="TextovéPole 9">
            <a:extLst>
              <a:ext uri="{FF2B5EF4-FFF2-40B4-BE49-F238E27FC236}">
                <a16:creationId xmlns:a16="http://schemas.microsoft.com/office/drawing/2014/main" id="{E638B282-0B67-445D-B133-AAAA7F17FF75}"/>
              </a:ext>
            </a:extLst>
          </p:cNvPr>
          <p:cNvSpPr txBox="1"/>
          <p:nvPr/>
        </p:nvSpPr>
        <p:spPr>
          <a:xfrm>
            <a:off x="4114800" y="2438400"/>
            <a:ext cx="691215" cy="369332"/>
          </a:xfrm>
          <a:prstGeom prst="rect">
            <a:avLst/>
          </a:prstGeom>
          <a:noFill/>
        </p:spPr>
        <p:txBody>
          <a:bodyPr wrap="none" rtlCol="0">
            <a:spAutoFit/>
          </a:bodyPr>
          <a:lstStyle/>
          <a:p>
            <a:r>
              <a:rPr lang="en-US" dirty="0"/>
              <a:t>Sod</a:t>
            </a:r>
            <a:r>
              <a:rPr lang="cs-CZ" dirty="0" err="1"/>
              <a:t>ík</a:t>
            </a:r>
            <a:endParaRPr lang="en-US" dirty="0"/>
          </a:p>
        </p:txBody>
      </p:sp>
      <p:pic>
        <p:nvPicPr>
          <p:cNvPr id="5" name="Obrázek 4" descr="Obsah obrázku cukr&#10;&#10;Popis byl vytvořen automaticky">
            <a:extLst>
              <a:ext uri="{FF2B5EF4-FFF2-40B4-BE49-F238E27FC236}">
                <a16:creationId xmlns:a16="http://schemas.microsoft.com/office/drawing/2014/main" id="{415FC3F0-5890-42B4-BB31-91D22A6C1F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314890"/>
            <a:ext cx="3962400" cy="2545843"/>
          </a:xfrm>
          <a:prstGeom prst="rect">
            <a:avLst/>
          </a:prstGeom>
        </p:spPr>
      </p:pic>
      <p:sp>
        <p:nvSpPr>
          <p:cNvPr id="13" name="Obdélník 12">
            <a:extLst>
              <a:ext uri="{FF2B5EF4-FFF2-40B4-BE49-F238E27FC236}">
                <a16:creationId xmlns:a16="http://schemas.microsoft.com/office/drawing/2014/main" id="{297190C0-F62F-4042-AAD2-026E35F27896}"/>
              </a:ext>
            </a:extLst>
          </p:cNvPr>
          <p:cNvSpPr/>
          <p:nvPr/>
        </p:nvSpPr>
        <p:spPr>
          <a:xfrm>
            <a:off x="1371600" y="6019800"/>
            <a:ext cx="970137" cy="369332"/>
          </a:xfrm>
          <a:prstGeom prst="rect">
            <a:avLst/>
          </a:prstGeom>
        </p:spPr>
        <p:txBody>
          <a:bodyPr wrap="none">
            <a:spAutoFit/>
          </a:bodyPr>
          <a:lstStyle/>
          <a:p>
            <a:r>
              <a:rPr lang="en-US" dirty="0"/>
              <a:t>Osmium</a:t>
            </a:r>
          </a:p>
        </p:txBody>
      </p:sp>
      <p:sp>
        <p:nvSpPr>
          <p:cNvPr id="14" name="Obdélník 13">
            <a:extLst>
              <a:ext uri="{FF2B5EF4-FFF2-40B4-BE49-F238E27FC236}">
                <a16:creationId xmlns:a16="http://schemas.microsoft.com/office/drawing/2014/main" id="{AFDEC9AA-E9FC-4B38-BC35-5888982415A3}"/>
              </a:ext>
            </a:extLst>
          </p:cNvPr>
          <p:cNvSpPr/>
          <p:nvPr/>
        </p:nvSpPr>
        <p:spPr>
          <a:xfrm>
            <a:off x="6019800" y="5943600"/>
            <a:ext cx="909223" cy="369332"/>
          </a:xfrm>
          <a:prstGeom prst="rect">
            <a:avLst/>
          </a:prstGeom>
        </p:spPr>
        <p:txBody>
          <a:bodyPr wrap="none">
            <a:spAutoFit/>
          </a:bodyPr>
          <a:lstStyle/>
          <a:p>
            <a:r>
              <a:rPr lang="en-US" dirty="0"/>
              <a:t>Iridium </a:t>
            </a:r>
          </a:p>
        </p:txBody>
      </p:sp>
      <p:pic>
        <p:nvPicPr>
          <p:cNvPr id="16" name="Obrázek 15" descr="Obsah obrázku skála, jídlo, dort, stůl&#10;&#10;Popis byl vytvořen automaticky">
            <a:extLst>
              <a:ext uri="{FF2B5EF4-FFF2-40B4-BE49-F238E27FC236}">
                <a16:creationId xmlns:a16="http://schemas.microsoft.com/office/drawing/2014/main" id="{64379863-594F-4A33-82A9-8F649BD19A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52800"/>
            <a:ext cx="2413000" cy="2413000"/>
          </a:xfrm>
          <a:prstGeom prst="rect">
            <a:avLst/>
          </a:prstGeom>
        </p:spPr>
      </p:pic>
    </p:spTree>
    <p:extLst>
      <p:ext uri="{BB962C8B-B14F-4D97-AF65-F5344CB8AC3E}">
        <p14:creationId xmlns:p14="http://schemas.microsoft.com/office/powerpoint/2010/main" val="12647741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Image showing periodicity of the chemical elements for density of solid in a periodic table heatscape sty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760" y="1371600"/>
            <a:ext cx="8534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133600" y="533400"/>
            <a:ext cx="4713278" cy="523220"/>
          </a:xfrm>
          <a:prstGeom prst="rect">
            <a:avLst/>
          </a:prstGeom>
          <a:noFill/>
        </p:spPr>
        <p:txBody>
          <a:bodyPr wrap="none" rtlCol="0">
            <a:spAutoFit/>
          </a:bodyPr>
          <a:lstStyle/>
          <a:p>
            <a:r>
              <a:rPr lang="cs-CZ" sz="2800" b="1" dirty="0"/>
              <a:t>Hustota prvků v pevném stavu</a:t>
            </a:r>
          </a:p>
        </p:txBody>
      </p:sp>
    </p:spTree>
    <p:extLst>
      <p:ext uri="{BB962C8B-B14F-4D97-AF65-F5344CB8AC3E}">
        <p14:creationId xmlns:p14="http://schemas.microsoft.com/office/powerpoint/2010/main" val="3635505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snímek obrazovky&#10;&#10;Popis byl vytvořen automaticky">
            <a:extLst>
              <a:ext uri="{FF2B5EF4-FFF2-40B4-BE49-F238E27FC236}">
                <a16:creationId xmlns:a16="http://schemas.microsoft.com/office/drawing/2014/main" id="{D6B8A3EA-02D8-4CFE-B801-1FE4D785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7924800" cy="5943601"/>
          </a:xfrm>
          <a:prstGeom prst="rect">
            <a:avLst/>
          </a:prstGeom>
        </p:spPr>
      </p:pic>
    </p:spTree>
    <p:extLst>
      <p:ext uri="{BB962C8B-B14F-4D97-AF65-F5344CB8AC3E}">
        <p14:creationId xmlns:p14="http://schemas.microsoft.com/office/powerpoint/2010/main" val="26803213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2800" b="1" dirty="0"/>
              <a:t>Magnetický moment</a:t>
            </a:r>
          </a:p>
        </p:txBody>
      </p:sp>
      <p:sp>
        <p:nvSpPr>
          <p:cNvPr id="4" name="Obdélník 3"/>
          <p:cNvSpPr/>
          <p:nvPr/>
        </p:nvSpPr>
        <p:spPr>
          <a:xfrm>
            <a:off x="199584" y="1124744"/>
            <a:ext cx="8784976" cy="1323439"/>
          </a:xfrm>
          <a:prstGeom prst="rect">
            <a:avLst/>
          </a:prstGeom>
        </p:spPr>
        <p:txBody>
          <a:bodyPr wrap="square">
            <a:spAutoFit/>
          </a:bodyPr>
          <a:lstStyle/>
          <a:p>
            <a:pPr algn="ctr"/>
            <a:r>
              <a:rPr lang="en-US" sz="2400" dirty="0" err="1"/>
              <a:t>μ</a:t>
            </a:r>
            <a:r>
              <a:rPr lang="en-US" sz="2400" baseline="-25000" dirty="0" err="1"/>
              <a:t>s</a:t>
            </a:r>
            <a:r>
              <a:rPr lang="en-US" sz="2400" baseline="-25000" dirty="0"/>
              <a:t> </a:t>
            </a:r>
            <a:r>
              <a:rPr lang="en-US" sz="2400" dirty="0"/>
              <a:t>= √n (n</a:t>
            </a:r>
            <a:r>
              <a:rPr lang="cs-CZ" sz="2400" dirty="0"/>
              <a:t> </a:t>
            </a:r>
            <a:r>
              <a:rPr lang="en-US" sz="2400" dirty="0"/>
              <a:t>+</a:t>
            </a:r>
            <a:r>
              <a:rPr lang="cs-CZ" sz="2400" dirty="0"/>
              <a:t> </a:t>
            </a:r>
            <a:r>
              <a:rPr lang="en-US" sz="2400" dirty="0"/>
              <a:t>2) B.M.</a:t>
            </a:r>
          </a:p>
          <a:p>
            <a:endParaRPr lang="cs-CZ" sz="1600" dirty="0"/>
          </a:p>
          <a:p>
            <a:r>
              <a:rPr lang="en-US" sz="2000" dirty="0"/>
              <a:t>B.M. = Bohr</a:t>
            </a:r>
            <a:r>
              <a:rPr lang="cs-CZ" sz="2000" dirty="0" err="1"/>
              <a:t>ův</a:t>
            </a:r>
            <a:r>
              <a:rPr lang="en-US" sz="2000" dirty="0"/>
              <a:t> </a:t>
            </a:r>
            <a:r>
              <a:rPr lang="cs-CZ" sz="2000" dirty="0"/>
              <a:t>m</a:t>
            </a:r>
            <a:r>
              <a:rPr lang="en-US" sz="2000" dirty="0" err="1"/>
              <a:t>agneton</a:t>
            </a:r>
            <a:r>
              <a:rPr lang="en-US" sz="2000" dirty="0"/>
              <a:t> = </a:t>
            </a:r>
            <a:r>
              <a:rPr lang="cs-CZ" sz="2000" dirty="0"/>
              <a:t>jednotka</a:t>
            </a:r>
            <a:r>
              <a:rPr lang="en-US" sz="2000" dirty="0"/>
              <a:t> </a:t>
            </a:r>
            <a:r>
              <a:rPr lang="cs-CZ" sz="2000" dirty="0"/>
              <a:t>m</a:t>
            </a:r>
            <a:r>
              <a:rPr lang="en-US" sz="2000" dirty="0" err="1"/>
              <a:t>agnetic</a:t>
            </a:r>
            <a:r>
              <a:rPr lang="cs-CZ" sz="2000" dirty="0" err="1"/>
              <a:t>kého</a:t>
            </a:r>
            <a:r>
              <a:rPr lang="en-US" sz="2000" dirty="0"/>
              <a:t> </a:t>
            </a:r>
            <a:r>
              <a:rPr lang="cs-CZ" sz="2000" dirty="0"/>
              <a:t>m</a:t>
            </a:r>
            <a:r>
              <a:rPr lang="en-US" sz="2000" dirty="0" err="1"/>
              <a:t>oment</a:t>
            </a:r>
            <a:r>
              <a:rPr lang="cs-CZ" sz="2000" dirty="0"/>
              <a:t>u (</a:t>
            </a:r>
            <a:r>
              <a:rPr lang="en-US" sz="2000" dirty="0" err="1"/>
              <a:t>μ</a:t>
            </a:r>
            <a:r>
              <a:rPr lang="en-US" sz="2000" baseline="-25000" dirty="0" err="1"/>
              <a:t>s</a:t>
            </a:r>
            <a:r>
              <a:rPr lang="cs-CZ" sz="2000" dirty="0"/>
              <a:t>)</a:t>
            </a:r>
            <a:endParaRPr lang="en-US" sz="2000" dirty="0"/>
          </a:p>
          <a:p>
            <a:r>
              <a:rPr lang="en-US" sz="2000" dirty="0"/>
              <a:t>n = </a:t>
            </a:r>
            <a:r>
              <a:rPr lang="cs-CZ" sz="2000" dirty="0"/>
              <a:t>počet</a:t>
            </a:r>
            <a:r>
              <a:rPr lang="en-US" sz="2000" dirty="0"/>
              <a:t> </a:t>
            </a:r>
            <a:r>
              <a:rPr lang="cs-CZ" sz="2000" dirty="0"/>
              <a:t>nepárových</a:t>
            </a:r>
            <a:r>
              <a:rPr lang="en-US" sz="2000" dirty="0"/>
              <a:t> </a:t>
            </a:r>
            <a:r>
              <a:rPr lang="en-US" sz="2000" dirty="0" err="1"/>
              <a:t>ele</a:t>
            </a:r>
            <a:r>
              <a:rPr lang="cs-CZ" sz="2000" dirty="0"/>
              <a:t>k</a:t>
            </a:r>
            <a:r>
              <a:rPr lang="en-US" sz="2000" dirty="0" err="1"/>
              <a:t>tron</a:t>
            </a:r>
            <a:r>
              <a:rPr lang="cs-CZ" sz="2000" dirty="0"/>
              <a:t>ů</a:t>
            </a:r>
            <a:r>
              <a:rPr lang="en-US" sz="2000" dirty="0"/>
              <a:t>.</a:t>
            </a:r>
            <a:endParaRPr lang="cs-CZ" sz="2000" dirty="0"/>
          </a:p>
        </p:txBody>
      </p:sp>
      <p:sp>
        <p:nvSpPr>
          <p:cNvPr id="5" name="TextovéPole 4"/>
          <p:cNvSpPr txBox="1"/>
          <p:nvPr/>
        </p:nvSpPr>
        <p:spPr>
          <a:xfrm>
            <a:off x="395536" y="6292023"/>
            <a:ext cx="4659481" cy="307777"/>
          </a:xfrm>
          <a:prstGeom prst="rect">
            <a:avLst/>
          </a:prstGeom>
          <a:noFill/>
        </p:spPr>
        <p:txBody>
          <a:bodyPr wrap="none" rtlCol="0">
            <a:spAutoFit/>
          </a:bodyPr>
          <a:lstStyle/>
          <a:p>
            <a:r>
              <a:rPr lang="en-US" sz="1400" dirty="0"/>
              <a:t>Das A. 2017. </a:t>
            </a:r>
            <a:r>
              <a:rPr lang="en-US" sz="1400" i="1" dirty="0"/>
              <a:t>World Journal of Chemical Education </a:t>
            </a:r>
            <a:r>
              <a:rPr lang="en-US" sz="1400" dirty="0"/>
              <a:t>5, 128-131 </a:t>
            </a:r>
            <a:endParaRPr lang="cs-CZ" sz="1400" dirty="0"/>
          </a:p>
        </p:txBody>
      </p:sp>
      <p:sp>
        <p:nvSpPr>
          <p:cNvPr id="6" name="Obdélník 5"/>
          <p:cNvSpPr/>
          <p:nvPr/>
        </p:nvSpPr>
        <p:spPr>
          <a:xfrm>
            <a:off x="199584" y="2809379"/>
            <a:ext cx="8692896" cy="3323987"/>
          </a:xfrm>
          <a:prstGeom prst="rect">
            <a:avLst/>
          </a:prstGeom>
        </p:spPr>
        <p:txBody>
          <a:bodyPr wrap="square">
            <a:spAutoFit/>
          </a:bodyPr>
          <a:lstStyle/>
          <a:p>
            <a:r>
              <a:rPr lang="cs-CZ" b="1" dirty="0"/>
              <a:t>1. </a:t>
            </a:r>
            <a:r>
              <a:rPr lang="pt-BR" b="1" dirty="0"/>
              <a:t>Mole</a:t>
            </a:r>
            <a:r>
              <a:rPr lang="cs-CZ" b="1" dirty="0"/>
              <a:t>k</a:t>
            </a:r>
            <a:r>
              <a:rPr lang="pt-BR" b="1" dirty="0"/>
              <a:t>ul</a:t>
            </a:r>
            <a:r>
              <a:rPr lang="cs-CZ" b="1" dirty="0"/>
              <a:t>y/</a:t>
            </a:r>
            <a:r>
              <a:rPr lang="pt-BR" b="1" dirty="0"/>
              <a:t>ion</a:t>
            </a:r>
            <a:r>
              <a:rPr lang="cs-CZ" b="1" dirty="0"/>
              <a:t>ty</a:t>
            </a:r>
            <a:r>
              <a:rPr lang="pt-BR" b="1" dirty="0"/>
              <a:t> </a:t>
            </a:r>
            <a:r>
              <a:rPr lang="cs-CZ" b="1" dirty="0"/>
              <a:t>s</a:t>
            </a:r>
            <a:r>
              <a:rPr lang="pt-BR" b="1" dirty="0"/>
              <a:t> </a:t>
            </a:r>
            <a:r>
              <a:rPr lang="cs-CZ" b="1" dirty="0"/>
              <a:t>počtem elektronů </a:t>
            </a:r>
            <a:r>
              <a:rPr lang="pt-BR" b="1" dirty="0"/>
              <a:t>(1-3), (3-5), (5-7), (7-10)</a:t>
            </a:r>
            <a:r>
              <a:rPr lang="cs-CZ" b="1" dirty="0"/>
              <a:t> a</a:t>
            </a:r>
            <a:r>
              <a:rPr lang="pt-BR" b="1" dirty="0"/>
              <a:t> (13-16)</a:t>
            </a:r>
            <a:endParaRPr lang="en-US" b="1" dirty="0"/>
          </a:p>
          <a:p>
            <a:endParaRPr lang="en-US" b="1" dirty="0"/>
          </a:p>
          <a:p>
            <a:pPr algn="ctr"/>
            <a:r>
              <a:rPr lang="cs-CZ" sz="2000" dirty="0"/>
              <a:t>Počet nepárových elektronů  </a:t>
            </a:r>
            <a:r>
              <a:rPr lang="en-US" sz="2000" dirty="0"/>
              <a:t>n</a:t>
            </a:r>
            <a:r>
              <a:rPr lang="cs-CZ" sz="2000" dirty="0"/>
              <a:t> </a:t>
            </a:r>
            <a:r>
              <a:rPr lang="en-US" sz="2000" dirty="0"/>
              <a:t>= [|(ND - total e</a:t>
            </a:r>
            <a:r>
              <a:rPr lang="en-US" sz="2000" baseline="30000" dirty="0"/>
              <a:t>-</a:t>
            </a:r>
            <a:r>
              <a:rPr lang="en-US" sz="2000" dirty="0"/>
              <a:t>s)|]</a:t>
            </a:r>
            <a:endParaRPr lang="cs-CZ" sz="2000" dirty="0"/>
          </a:p>
          <a:p>
            <a:endParaRPr lang="cs-CZ" sz="1600" dirty="0"/>
          </a:p>
          <a:p>
            <a:r>
              <a:rPr lang="en-US" sz="1600" dirty="0"/>
              <a:t>ND = </a:t>
            </a:r>
            <a:r>
              <a:rPr lang="cs-CZ" sz="1600" dirty="0"/>
              <a:t>číslice následující za </a:t>
            </a:r>
            <a:r>
              <a:rPr lang="en-US" sz="1600" dirty="0"/>
              <a:t>minim</a:t>
            </a:r>
            <a:r>
              <a:rPr lang="cs-CZ" sz="1600" dirty="0" err="1"/>
              <a:t>ální</a:t>
            </a:r>
            <a:r>
              <a:rPr lang="cs-CZ" sz="1600" dirty="0"/>
              <a:t> </a:t>
            </a:r>
            <a:r>
              <a:rPr lang="cs-CZ" sz="1600" dirty="0" err="1"/>
              <a:t>hodntou</a:t>
            </a:r>
            <a:r>
              <a:rPr lang="cs-CZ" sz="1600" dirty="0"/>
              <a:t> v </a:t>
            </a:r>
            <a:r>
              <a:rPr lang="en-US" sz="1600" dirty="0"/>
              <a:t>d</a:t>
            </a:r>
            <a:r>
              <a:rPr lang="cs-CZ" sz="1600" dirty="0" err="1"/>
              <a:t>aném</a:t>
            </a:r>
            <a:r>
              <a:rPr lang="cs-CZ" sz="1600" dirty="0"/>
              <a:t> rozsahu</a:t>
            </a:r>
            <a:r>
              <a:rPr lang="en-US" sz="1600" dirty="0"/>
              <a:t> </a:t>
            </a:r>
            <a:r>
              <a:rPr lang="cs-CZ" sz="1600" dirty="0"/>
              <a:t>(t.j. 2, 4, 6, 8, 14)</a:t>
            </a:r>
            <a:endParaRPr lang="en-US" sz="1600" dirty="0"/>
          </a:p>
          <a:p>
            <a:r>
              <a:rPr lang="en-US" sz="1600" dirty="0"/>
              <a:t>total e</a:t>
            </a:r>
            <a:r>
              <a:rPr lang="en-US" sz="1600" baseline="30000" dirty="0"/>
              <a:t>-</a:t>
            </a:r>
            <a:r>
              <a:rPr lang="en-US" sz="1600" dirty="0"/>
              <a:t>s</a:t>
            </a:r>
            <a:r>
              <a:rPr lang="cs-CZ" sz="1600" dirty="0"/>
              <a:t> = suma Z obou prvků - náboj</a:t>
            </a:r>
          </a:p>
          <a:p>
            <a:r>
              <a:rPr lang="en-US" sz="1600" dirty="0"/>
              <a:t>‘| |’ = </a:t>
            </a:r>
            <a:r>
              <a:rPr lang="cs-CZ" sz="1600" dirty="0"/>
              <a:t>absolutní hodnota</a:t>
            </a:r>
            <a:endParaRPr lang="en-US" sz="1600" dirty="0"/>
          </a:p>
          <a:p>
            <a:endParaRPr lang="cs-CZ" dirty="0"/>
          </a:p>
          <a:p>
            <a:endParaRPr lang="cs-CZ" dirty="0"/>
          </a:p>
          <a:p>
            <a:r>
              <a:rPr lang="en-US" b="1" dirty="0"/>
              <a:t>He</a:t>
            </a:r>
            <a:r>
              <a:rPr lang="en-US" b="1" baseline="-25000" dirty="0"/>
              <a:t>2</a:t>
            </a:r>
            <a:r>
              <a:rPr lang="en-US" b="1" baseline="30000" dirty="0"/>
              <a:t>+</a:t>
            </a:r>
            <a:r>
              <a:rPr lang="en-US" dirty="0"/>
              <a:t> (3e</a:t>
            </a:r>
            <a:r>
              <a:rPr lang="en-US" baseline="30000" dirty="0"/>
              <a:t>-</a:t>
            </a:r>
            <a:r>
              <a:rPr lang="en-US" dirty="0"/>
              <a:t>), </a:t>
            </a:r>
            <a:r>
              <a:rPr lang="cs-CZ" dirty="0"/>
              <a:t>celkový počet elektronů = </a:t>
            </a:r>
            <a:r>
              <a:rPr lang="en-US" dirty="0"/>
              <a:t>3, ND = 2, n = </a:t>
            </a:r>
            <a:r>
              <a:rPr lang="cs-CZ" dirty="0"/>
              <a:t>|</a:t>
            </a:r>
            <a:r>
              <a:rPr lang="en-US" dirty="0"/>
              <a:t>(ND - total e</a:t>
            </a:r>
            <a:r>
              <a:rPr lang="en-US" baseline="30000" dirty="0"/>
              <a:t>-</a:t>
            </a:r>
            <a:r>
              <a:rPr lang="en-US" dirty="0"/>
              <a:t>s)</a:t>
            </a:r>
            <a:r>
              <a:rPr lang="cs-CZ" dirty="0"/>
              <a:t>| </a:t>
            </a:r>
            <a:r>
              <a:rPr lang="en-US" dirty="0"/>
              <a:t>= </a:t>
            </a:r>
            <a:r>
              <a:rPr lang="cs-CZ" dirty="0"/>
              <a:t>|</a:t>
            </a:r>
            <a:r>
              <a:rPr lang="en-US" dirty="0"/>
              <a:t>(2-3)</a:t>
            </a:r>
            <a:r>
              <a:rPr lang="cs-CZ" dirty="0"/>
              <a:t>| </a:t>
            </a:r>
            <a:r>
              <a:rPr lang="en-US" dirty="0"/>
              <a:t>= 1. </a:t>
            </a:r>
            <a:r>
              <a:rPr lang="en-US" dirty="0" err="1"/>
              <a:t>μ</a:t>
            </a:r>
            <a:r>
              <a:rPr lang="en-US" baseline="-25000" dirty="0" err="1"/>
              <a:t>s</a:t>
            </a:r>
            <a:r>
              <a:rPr lang="en-US" baseline="-25000" dirty="0"/>
              <a:t> </a:t>
            </a:r>
            <a:r>
              <a:rPr lang="en-US" dirty="0"/>
              <a:t>= √n(n+2) B.M. = √ 1(1+2) BM = √3 BM = 1.73</a:t>
            </a:r>
            <a:r>
              <a:rPr lang="cs-CZ" dirty="0"/>
              <a:t> </a:t>
            </a:r>
            <a:r>
              <a:rPr lang="en-US" dirty="0"/>
              <a:t>BM.</a:t>
            </a:r>
            <a:endParaRPr lang="cs-CZ" dirty="0"/>
          </a:p>
          <a:p>
            <a:endParaRPr lang="cs-CZ" dirty="0"/>
          </a:p>
        </p:txBody>
      </p:sp>
    </p:spTree>
    <p:extLst>
      <p:ext uri="{BB962C8B-B14F-4D97-AF65-F5344CB8AC3E}">
        <p14:creationId xmlns:p14="http://schemas.microsoft.com/office/powerpoint/2010/main" val="23109678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9707" y="260646"/>
            <a:ext cx="8784976" cy="6432530"/>
          </a:xfrm>
          <a:prstGeom prst="rect">
            <a:avLst/>
          </a:prstGeom>
        </p:spPr>
        <p:txBody>
          <a:bodyPr wrap="square">
            <a:spAutoFit/>
          </a:bodyPr>
          <a:lstStyle/>
          <a:p>
            <a:r>
              <a:rPr lang="cs-CZ" b="1" dirty="0"/>
              <a:t>2. </a:t>
            </a:r>
            <a:r>
              <a:rPr lang="pt-BR" b="1" dirty="0"/>
              <a:t>Mole</a:t>
            </a:r>
            <a:r>
              <a:rPr lang="cs-CZ" b="1" dirty="0"/>
              <a:t>k</a:t>
            </a:r>
            <a:r>
              <a:rPr lang="pt-BR" b="1" dirty="0"/>
              <a:t>ul</a:t>
            </a:r>
            <a:r>
              <a:rPr lang="cs-CZ" b="1" dirty="0"/>
              <a:t>y/</a:t>
            </a:r>
            <a:r>
              <a:rPr lang="pt-BR" b="1" dirty="0"/>
              <a:t>ion</a:t>
            </a:r>
            <a:r>
              <a:rPr lang="cs-CZ" b="1" dirty="0"/>
              <a:t>ty</a:t>
            </a:r>
            <a:r>
              <a:rPr lang="pt-BR" b="1" dirty="0"/>
              <a:t> </a:t>
            </a:r>
            <a:r>
              <a:rPr lang="cs-CZ" b="1" dirty="0"/>
              <a:t>s</a:t>
            </a:r>
            <a:r>
              <a:rPr lang="pt-BR" b="1" dirty="0"/>
              <a:t> </a:t>
            </a:r>
            <a:r>
              <a:rPr lang="cs-CZ" b="1" dirty="0"/>
              <a:t>počtem elektronů </a:t>
            </a:r>
            <a:r>
              <a:rPr lang="en-US" b="1" dirty="0"/>
              <a:t>(10-13) a (16-19)</a:t>
            </a:r>
            <a:endParaRPr lang="cs-CZ" b="1" dirty="0"/>
          </a:p>
          <a:p>
            <a:endParaRPr lang="cs-CZ" b="1" dirty="0"/>
          </a:p>
          <a:p>
            <a:pPr algn="ctr"/>
            <a:r>
              <a:rPr lang="cs-CZ" dirty="0"/>
              <a:t>Počet nepárových elektronů  </a:t>
            </a:r>
            <a:r>
              <a:rPr lang="en-US" dirty="0"/>
              <a:t>n  = [</a:t>
            </a:r>
            <a:r>
              <a:rPr lang="cs-CZ" dirty="0"/>
              <a:t>|</a:t>
            </a:r>
            <a:r>
              <a:rPr lang="en-US" dirty="0"/>
              <a:t>(PD - total e</a:t>
            </a:r>
            <a:r>
              <a:rPr lang="en-US" baseline="30000" dirty="0"/>
              <a:t>-</a:t>
            </a:r>
            <a:r>
              <a:rPr lang="en-US" dirty="0"/>
              <a:t>s)</a:t>
            </a:r>
            <a:r>
              <a:rPr lang="cs-CZ" dirty="0"/>
              <a:t>|</a:t>
            </a:r>
            <a:r>
              <a:rPr lang="en-US" dirty="0"/>
              <a:t>]</a:t>
            </a:r>
            <a:endParaRPr lang="cs-CZ" sz="1400" dirty="0"/>
          </a:p>
          <a:p>
            <a:endParaRPr lang="cs-CZ" sz="1600" dirty="0"/>
          </a:p>
          <a:p>
            <a:r>
              <a:rPr lang="en-US" sz="1600" dirty="0"/>
              <a:t>PD = </a:t>
            </a:r>
            <a:r>
              <a:rPr lang="cs-CZ" sz="1600" dirty="0"/>
              <a:t>předposlední číslice v </a:t>
            </a:r>
            <a:r>
              <a:rPr lang="en-US" sz="1600" dirty="0"/>
              <a:t>d</a:t>
            </a:r>
            <a:r>
              <a:rPr lang="cs-CZ" sz="1600" dirty="0" err="1"/>
              <a:t>aném</a:t>
            </a:r>
            <a:r>
              <a:rPr lang="cs-CZ" sz="1600" dirty="0"/>
              <a:t> rozsahu</a:t>
            </a:r>
            <a:r>
              <a:rPr lang="en-US" sz="1600" dirty="0"/>
              <a:t> </a:t>
            </a:r>
            <a:r>
              <a:rPr lang="cs-CZ" sz="1600" dirty="0"/>
              <a:t>(t.j. 12, a 18)</a:t>
            </a:r>
            <a:endParaRPr lang="en-US" sz="1600" dirty="0"/>
          </a:p>
          <a:p>
            <a:r>
              <a:rPr lang="en-US" sz="1600" dirty="0"/>
              <a:t>total e</a:t>
            </a:r>
            <a:r>
              <a:rPr lang="en-US" sz="1600" baseline="30000" dirty="0"/>
              <a:t>-</a:t>
            </a:r>
            <a:r>
              <a:rPr lang="en-US" sz="1600" dirty="0"/>
              <a:t>s</a:t>
            </a:r>
            <a:r>
              <a:rPr lang="cs-CZ" sz="1600" dirty="0"/>
              <a:t> = suma Z obou prvků - náboj</a:t>
            </a:r>
          </a:p>
          <a:p>
            <a:r>
              <a:rPr lang="en-US" sz="1600" dirty="0"/>
              <a:t>‘| |’ = </a:t>
            </a:r>
            <a:r>
              <a:rPr lang="cs-CZ" sz="1600" dirty="0"/>
              <a:t>absolutní hodnota</a:t>
            </a:r>
            <a:endParaRPr lang="en-US" sz="1600" dirty="0"/>
          </a:p>
          <a:p>
            <a:endParaRPr lang="cs-CZ" dirty="0"/>
          </a:p>
          <a:p>
            <a:r>
              <a:rPr lang="cs-CZ" b="1" dirty="0"/>
              <a:t>C</a:t>
            </a:r>
            <a:r>
              <a:rPr lang="cs-CZ" b="1" baseline="-25000" dirty="0"/>
              <a:t>2</a:t>
            </a:r>
            <a:r>
              <a:rPr lang="cs-CZ" b="1" baseline="30000" dirty="0"/>
              <a:t>-</a:t>
            </a:r>
            <a:r>
              <a:rPr lang="cs-CZ" dirty="0"/>
              <a:t> (13e</a:t>
            </a:r>
            <a:r>
              <a:rPr lang="cs-CZ" baseline="30000" dirty="0"/>
              <a:t>-</a:t>
            </a:r>
            <a:r>
              <a:rPr lang="cs-CZ" dirty="0"/>
              <a:t>), celkový počet elektronů =13, PD = 12, n = I (12 - </a:t>
            </a:r>
            <a:r>
              <a:rPr lang="cs-CZ" dirty="0" err="1"/>
              <a:t>total</a:t>
            </a:r>
            <a:r>
              <a:rPr lang="cs-CZ" dirty="0"/>
              <a:t> e</a:t>
            </a:r>
            <a:r>
              <a:rPr lang="cs-CZ" baseline="30000" dirty="0"/>
              <a:t>-</a:t>
            </a:r>
            <a:r>
              <a:rPr lang="cs-CZ" dirty="0"/>
              <a:t>s) I = I (12-13) I = 1,  </a:t>
            </a:r>
            <a:r>
              <a:rPr lang="cs-CZ" dirty="0" err="1"/>
              <a:t>Magnetic</a:t>
            </a:r>
            <a:r>
              <a:rPr lang="cs-CZ" dirty="0"/>
              <a:t> Moment </a:t>
            </a:r>
            <a:r>
              <a:rPr lang="el-GR" dirty="0"/>
              <a:t>μ</a:t>
            </a:r>
            <a:r>
              <a:rPr lang="cs-CZ" baseline="-25000" dirty="0"/>
              <a:t>s </a:t>
            </a:r>
            <a:r>
              <a:rPr lang="cs-CZ" dirty="0"/>
              <a:t>= √n(n+2) B.M. = √ 1(1+2) BM = √3 BM = 1.73BM</a:t>
            </a:r>
          </a:p>
          <a:p>
            <a:r>
              <a:rPr lang="cs-CZ" b="1" dirty="0"/>
              <a:t>F</a:t>
            </a:r>
            <a:r>
              <a:rPr lang="cs-CZ" b="1" baseline="-25000" dirty="0"/>
              <a:t>2</a:t>
            </a:r>
            <a:r>
              <a:rPr lang="cs-CZ" dirty="0"/>
              <a:t> (18e</a:t>
            </a:r>
            <a:r>
              <a:rPr lang="cs-CZ" baseline="30000" dirty="0"/>
              <a:t>-</a:t>
            </a:r>
            <a:r>
              <a:rPr lang="cs-CZ" dirty="0"/>
              <a:t>), celkový počet elektronů  = 18, PD = 18, n = I (18 - </a:t>
            </a:r>
            <a:r>
              <a:rPr lang="cs-CZ" dirty="0" err="1"/>
              <a:t>total</a:t>
            </a:r>
            <a:r>
              <a:rPr lang="cs-CZ" dirty="0"/>
              <a:t> e</a:t>
            </a:r>
            <a:r>
              <a:rPr lang="cs-CZ" baseline="30000" dirty="0"/>
              <a:t>-</a:t>
            </a:r>
            <a:r>
              <a:rPr lang="cs-CZ" dirty="0"/>
              <a:t>s) I = I (18-18) I = 0, </a:t>
            </a:r>
            <a:r>
              <a:rPr lang="cs-CZ" dirty="0" err="1"/>
              <a:t>Magnetic</a:t>
            </a:r>
            <a:r>
              <a:rPr lang="cs-CZ" dirty="0"/>
              <a:t> Moment </a:t>
            </a:r>
            <a:r>
              <a:rPr lang="el-GR" dirty="0"/>
              <a:t>μ</a:t>
            </a:r>
            <a:r>
              <a:rPr lang="cs-CZ" baseline="-25000" dirty="0"/>
              <a:t>s </a:t>
            </a:r>
            <a:r>
              <a:rPr lang="cs-CZ" dirty="0"/>
              <a:t>= √n(n+2) B.M. = √ 0(0+2) BM = 0 BM = diamagnetická.</a:t>
            </a:r>
          </a:p>
          <a:p>
            <a:endParaRPr lang="cs-CZ" dirty="0"/>
          </a:p>
          <a:p>
            <a:endParaRPr lang="cs-CZ" dirty="0"/>
          </a:p>
          <a:p>
            <a:r>
              <a:rPr lang="cs-CZ" b="1" dirty="0"/>
              <a:t>3. </a:t>
            </a:r>
            <a:r>
              <a:rPr lang="pt-BR" b="1" dirty="0"/>
              <a:t>Mole</a:t>
            </a:r>
            <a:r>
              <a:rPr lang="cs-CZ" b="1" dirty="0"/>
              <a:t>k</a:t>
            </a:r>
            <a:r>
              <a:rPr lang="pt-BR" b="1" dirty="0"/>
              <a:t>ul</a:t>
            </a:r>
            <a:r>
              <a:rPr lang="cs-CZ" b="1" dirty="0"/>
              <a:t>y/</a:t>
            </a:r>
            <a:r>
              <a:rPr lang="pt-BR" b="1" dirty="0"/>
              <a:t>ion</a:t>
            </a:r>
            <a:r>
              <a:rPr lang="cs-CZ" b="1" dirty="0"/>
              <a:t>ty</a:t>
            </a:r>
            <a:r>
              <a:rPr lang="pt-BR" b="1" dirty="0"/>
              <a:t> </a:t>
            </a:r>
            <a:r>
              <a:rPr lang="cs-CZ" b="1" dirty="0"/>
              <a:t>s</a:t>
            </a:r>
            <a:r>
              <a:rPr lang="pt-BR" b="1" dirty="0"/>
              <a:t> </a:t>
            </a:r>
            <a:r>
              <a:rPr lang="cs-CZ" b="1" dirty="0"/>
              <a:t>počtem elektronů </a:t>
            </a:r>
            <a:r>
              <a:rPr lang="en-US" b="1" dirty="0"/>
              <a:t>20</a:t>
            </a:r>
            <a:endParaRPr lang="cs-CZ" b="1" dirty="0"/>
          </a:p>
          <a:p>
            <a:endParaRPr lang="cs-CZ" b="1" dirty="0"/>
          </a:p>
          <a:p>
            <a:pPr algn="ctr"/>
            <a:r>
              <a:rPr lang="cs-CZ" dirty="0"/>
              <a:t>Počet nepárových elektronů  </a:t>
            </a:r>
            <a:r>
              <a:rPr lang="en-US" dirty="0"/>
              <a:t>n = [</a:t>
            </a:r>
            <a:r>
              <a:rPr lang="cs-CZ" dirty="0"/>
              <a:t>|</a:t>
            </a:r>
            <a:r>
              <a:rPr lang="en-US" dirty="0"/>
              <a:t>(20 - total e</a:t>
            </a:r>
            <a:r>
              <a:rPr lang="en-US" baseline="30000" dirty="0"/>
              <a:t>-</a:t>
            </a:r>
            <a:r>
              <a:rPr lang="en-US" dirty="0"/>
              <a:t>s)</a:t>
            </a:r>
            <a:r>
              <a:rPr lang="cs-CZ" dirty="0"/>
              <a:t>|</a:t>
            </a:r>
            <a:r>
              <a:rPr lang="en-US" dirty="0"/>
              <a:t>]</a:t>
            </a:r>
          </a:p>
          <a:p>
            <a:endParaRPr lang="cs-CZ" dirty="0"/>
          </a:p>
          <a:p>
            <a:r>
              <a:rPr lang="en-US" sz="1600" dirty="0"/>
              <a:t>total e</a:t>
            </a:r>
            <a:r>
              <a:rPr lang="en-US" sz="1600" baseline="30000" dirty="0"/>
              <a:t>-</a:t>
            </a:r>
            <a:r>
              <a:rPr lang="en-US" sz="1600" dirty="0"/>
              <a:t>s</a:t>
            </a:r>
            <a:r>
              <a:rPr lang="cs-CZ" sz="1600" dirty="0"/>
              <a:t> = suma Z obou prvků - náboj</a:t>
            </a:r>
          </a:p>
          <a:p>
            <a:r>
              <a:rPr lang="en-US" sz="1600" dirty="0"/>
              <a:t>‘| |’ = </a:t>
            </a:r>
            <a:r>
              <a:rPr lang="cs-CZ" sz="1600" dirty="0"/>
              <a:t>absolutní hodnota</a:t>
            </a:r>
          </a:p>
          <a:p>
            <a:endParaRPr lang="cs-CZ" sz="1600" dirty="0"/>
          </a:p>
          <a:p>
            <a:r>
              <a:rPr lang="en-US" b="1" dirty="0"/>
              <a:t>Ne</a:t>
            </a:r>
            <a:r>
              <a:rPr lang="en-US" b="1" baseline="-25000" dirty="0"/>
              <a:t>2</a:t>
            </a:r>
            <a:r>
              <a:rPr lang="cs-CZ" b="1" baseline="-25000" dirty="0"/>
              <a:t> </a:t>
            </a:r>
            <a:r>
              <a:rPr lang="cs-CZ" dirty="0"/>
              <a:t>(13e</a:t>
            </a:r>
            <a:r>
              <a:rPr lang="cs-CZ" baseline="30000" dirty="0"/>
              <a:t>-</a:t>
            </a:r>
            <a:r>
              <a:rPr lang="cs-CZ" dirty="0"/>
              <a:t>), celkový počet elektronů = </a:t>
            </a:r>
            <a:r>
              <a:rPr lang="en-US" dirty="0"/>
              <a:t>20,</a:t>
            </a:r>
            <a:r>
              <a:rPr lang="cs-CZ" dirty="0"/>
              <a:t> </a:t>
            </a:r>
            <a:r>
              <a:rPr lang="en-US" dirty="0"/>
              <a:t>n = </a:t>
            </a:r>
            <a:r>
              <a:rPr lang="cs-CZ" dirty="0"/>
              <a:t>|</a:t>
            </a:r>
            <a:r>
              <a:rPr lang="en-US" dirty="0"/>
              <a:t>(20 - total e-s)</a:t>
            </a:r>
            <a:r>
              <a:rPr lang="cs-CZ" dirty="0"/>
              <a:t>|</a:t>
            </a:r>
            <a:r>
              <a:rPr lang="en-US" dirty="0"/>
              <a:t> = </a:t>
            </a:r>
            <a:r>
              <a:rPr lang="cs-CZ" dirty="0"/>
              <a:t>|</a:t>
            </a:r>
            <a:r>
              <a:rPr lang="en-US" dirty="0"/>
              <a:t>(20-20)</a:t>
            </a:r>
            <a:r>
              <a:rPr lang="cs-CZ" dirty="0"/>
              <a:t>|</a:t>
            </a:r>
            <a:r>
              <a:rPr lang="en-US" dirty="0"/>
              <a:t> = 0</a:t>
            </a:r>
          </a:p>
          <a:p>
            <a:r>
              <a:rPr lang="cs-CZ" dirty="0" err="1"/>
              <a:t>Magnetic</a:t>
            </a:r>
            <a:r>
              <a:rPr lang="cs-CZ" dirty="0"/>
              <a:t> Moment </a:t>
            </a:r>
            <a:r>
              <a:rPr lang="el-GR" dirty="0"/>
              <a:t>μ</a:t>
            </a:r>
            <a:r>
              <a:rPr lang="cs-CZ" baseline="-25000" dirty="0"/>
              <a:t>s </a:t>
            </a:r>
            <a:r>
              <a:rPr lang="cs-CZ" dirty="0"/>
              <a:t>=</a:t>
            </a:r>
            <a:r>
              <a:rPr lang="en-US" dirty="0"/>
              <a:t> √n(n+2) B.M. = √0(0+2) BM = 0 BM = </a:t>
            </a:r>
            <a:r>
              <a:rPr lang="cs-CZ" dirty="0"/>
              <a:t>d</a:t>
            </a:r>
            <a:r>
              <a:rPr lang="en-US" dirty="0" err="1"/>
              <a:t>iamagnetic</a:t>
            </a:r>
            <a:r>
              <a:rPr lang="cs-CZ" dirty="0" err="1"/>
              <a:t>ká</a:t>
            </a:r>
            <a:r>
              <a:rPr lang="en-US" dirty="0"/>
              <a:t>.</a:t>
            </a:r>
          </a:p>
        </p:txBody>
      </p:sp>
    </p:spTree>
    <p:extLst>
      <p:ext uri="{BB962C8B-B14F-4D97-AF65-F5344CB8AC3E}">
        <p14:creationId xmlns:p14="http://schemas.microsoft.com/office/powerpoint/2010/main" val="14234624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ubs.sciepub.com/wjce/2/3/1/image/ta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4812"/>
            <a:ext cx="7620000" cy="3762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Ã½sledek obrÃ¡zku pro magnetic properties elements">
            <a:extLst>
              <a:ext uri="{FF2B5EF4-FFF2-40B4-BE49-F238E27FC236}">
                <a16:creationId xmlns:a16="http://schemas.microsoft.com/office/drawing/2014/main" id="{F9B1260A-2A72-49E1-B0D4-8AEA9AB7E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495800"/>
            <a:ext cx="3276600" cy="205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312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3200" b="1" dirty="0"/>
              <a:t>Magnetické vlastnosti</a:t>
            </a:r>
          </a:p>
        </p:txBody>
      </p:sp>
      <p:sp>
        <p:nvSpPr>
          <p:cNvPr id="3" name="Obdélník 2"/>
          <p:cNvSpPr/>
          <p:nvPr/>
        </p:nvSpPr>
        <p:spPr>
          <a:xfrm>
            <a:off x="228600" y="990600"/>
            <a:ext cx="8619443" cy="2862322"/>
          </a:xfrm>
          <a:prstGeom prst="rect">
            <a:avLst/>
          </a:prstGeom>
        </p:spPr>
        <p:txBody>
          <a:bodyPr wrap="square">
            <a:spAutoFit/>
          </a:bodyPr>
          <a:lstStyle/>
          <a:p>
            <a:pPr algn="just"/>
            <a:r>
              <a:rPr lang="cs-CZ" b="1" dirty="0">
                <a:latin typeface="Arial" panose="020B0604020202020204" pitchFamily="34" charset="0"/>
                <a:cs typeface="Arial" panose="020B0604020202020204" pitchFamily="34" charset="0"/>
              </a:rPr>
              <a:t>  Diamagnetické látky: </a:t>
            </a:r>
            <a:r>
              <a:rPr lang="cs-CZ" dirty="0">
                <a:latin typeface="Arial" panose="020B0604020202020204" pitchFamily="34" charset="0"/>
                <a:cs typeface="Arial" panose="020B0604020202020204" pitchFamily="34" charset="0"/>
              </a:rPr>
              <a:t>jsou složeny z částic (atomů), jejichž výsledný magnetický moment je nulový. Ve vnějším magnetickém poli vzniknou magnetické dipóly, jejichž magnetické pole působí proti vnějšímu magnetickému poli. V látce tak dochází k mírnému zeslabení vnějšího magnetického pole.</a:t>
            </a:r>
          </a:p>
          <a:p>
            <a:pPr algn="just"/>
            <a:r>
              <a:rPr lang="cs-CZ" b="1" dirty="0">
                <a:latin typeface="Arial" panose="020B0604020202020204" pitchFamily="34" charset="0"/>
                <a:cs typeface="Arial" panose="020B0604020202020204" pitchFamily="34" charset="0"/>
              </a:rPr>
              <a:t>  Paramagnetické látky:</a:t>
            </a:r>
            <a:r>
              <a:rPr lang="cs-CZ" dirty="0">
                <a:latin typeface="Arial" panose="020B0604020202020204" pitchFamily="34" charset="0"/>
                <a:cs typeface="Arial" panose="020B0604020202020204" pitchFamily="34" charset="0"/>
              </a:rPr>
              <a:t> díky přítomností nepárových elektronů v atomovém orbitalu má atom  trvalý magnetický moment. Magnetické momenty atomů jsou náhodně orientované kvůli tepelným kmitům mřížky a celkový magnetický moment je proto nulový.  V přítomnosti vnějšího magnetického pole dojde k natočení dipólů ve směru vnějšího pole a celkový magnetický moment je orientovaný ve směru vnějšího pole. Paramagnetické látky vnější magnetické pole mírně zesilují.</a:t>
            </a:r>
          </a:p>
        </p:txBody>
      </p:sp>
      <p:graphicFrame>
        <p:nvGraphicFramePr>
          <p:cNvPr id="7" name="Tabulka 6"/>
          <p:cNvGraphicFramePr>
            <a:graphicFrameLocks noGrp="1"/>
          </p:cNvGraphicFramePr>
          <p:nvPr/>
        </p:nvGraphicFramePr>
        <p:xfrm>
          <a:off x="1524000" y="4648200"/>
          <a:ext cx="6096000" cy="1381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tc>
                <a:tc>
                  <a:txBody>
                    <a:bodyPr/>
                    <a:lstStyle/>
                    <a:p>
                      <a:r>
                        <a:rPr lang="cs-CZ" dirty="0"/>
                        <a:t>Dielektrická konstanta   (</a:t>
                      </a:r>
                      <a:r>
                        <a:rPr lang="el-GR" dirty="0"/>
                        <a:t>ε</a:t>
                      </a:r>
                      <a:r>
                        <a:rPr lang="cs-CZ" dirty="0"/>
                        <a:t>)</a:t>
                      </a:r>
                    </a:p>
                  </a:txBody>
                  <a:tcPr/>
                </a:tc>
                <a:tc>
                  <a:txBody>
                    <a:bodyPr/>
                    <a:lstStyle/>
                    <a:p>
                      <a:r>
                        <a:rPr lang="cs-CZ" dirty="0"/>
                        <a:t>Magnetická susceptibilita  (</a:t>
                      </a:r>
                      <a:r>
                        <a:rPr lang="el-GR" dirty="0"/>
                        <a:t>ϰ</a:t>
                      </a:r>
                      <a:r>
                        <a:rPr lang="cs-CZ" dirty="0"/>
                        <a:t>)</a:t>
                      </a:r>
                    </a:p>
                  </a:txBody>
                  <a:tcPr/>
                </a:tc>
                <a:extLst>
                  <a:ext uri="{0D108BD9-81ED-4DB2-BD59-A6C34878D82A}">
                    <a16:rowId xmlns:a16="http://schemas.microsoft.com/office/drawing/2014/main" val="10000"/>
                  </a:ext>
                </a:extLst>
              </a:tr>
              <a:tr h="370840">
                <a:tc>
                  <a:txBody>
                    <a:bodyPr/>
                    <a:lstStyle/>
                    <a:p>
                      <a:r>
                        <a:rPr lang="cs-CZ" dirty="0"/>
                        <a:t>di</a:t>
                      </a:r>
                      <a:r>
                        <a:rPr lang="en-US" dirty="0" err="1"/>
                        <a:t>amagnetic</a:t>
                      </a:r>
                      <a:r>
                        <a:rPr lang="cs-CZ" dirty="0" err="1"/>
                        <a:t>ká</a:t>
                      </a:r>
                      <a:endParaRPr lang="cs-CZ" dirty="0"/>
                    </a:p>
                  </a:txBody>
                  <a:tcPr/>
                </a:tc>
                <a:tc>
                  <a:txBody>
                    <a:bodyPr/>
                    <a:lstStyle/>
                    <a:p>
                      <a:pPr algn="ctr"/>
                      <a:r>
                        <a:rPr lang="el-GR" dirty="0"/>
                        <a:t>ε</a:t>
                      </a:r>
                      <a:r>
                        <a:rPr lang="cs-CZ" dirty="0"/>
                        <a:t> </a:t>
                      </a:r>
                      <a:r>
                        <a:rPr lang="en-US" dirty="0"/>
                        <a:t>&lt; 1</a:t>
                      </a:r>
                      <a:endParaRPr lang="cs-CZ" dirty="0"/>
                    </a:p>
                  </a:txBody>
                  <a:tcPr/>
                </a:tc>
                <a:tc>
                  <a:txBody>
                    <a:bodyPr/>
                    <a:lstStyle/>
                    <a:p>
                      <a:pPr algn="ctr"/>
                      <a:r>
                        <a:rPr lang="el-GR" dirty="0"/>
                        <a:t>ϰ</a:t>
                      </a:r>
                      <a:r>
                        <a:rPr lang="en-US" dirty="0"/>
                        <a:t> &lt; 0</a:t>
                      </a:r>
                      <a:endParaRPr lang="cs-CZ" dirty="0"/>
                    </a:p>
                  </a:txBody>
                  <a:tcPr/>
                </a:tc>
                <a:extLst>
                  <a:ext uri="{0D108BD9-81ED-4DB2-BD59-A6C34878D82A}">
                    <a16:rowId xmlns:a16="http://schemas.microsoft.com/office/drawing/2014/main" val="10001"/>
                  </a:ext>
                </a:extLst>
              </a:tr>
              <a:tr h="370840">
                <a:tc>
                  <a:txBody>
                    <a:bodyPr/>
                    <a:lstStyle/>
                    <a:p>
                      <a:r>
                        <a:rPr lang="en-US" dirty="0"/>
                        <a:t>pa</a:t>
                      </a:r>
                      <a:r>
                        <a:rPr lang="cs-CZ" dirty="0"/>
                        <a:t>r</a:t>
                      </a:r>
                      <a:r>
                        <a:rPr lang="en-US" dirty="0" err="1"/>
                        <a:t>amagnetic</a:t>
                      </a:r>
                      <a:r>
                        <a:rPr lang="cs-CZ" dirty="0" err="1"/>
                        <a:t>ká</a:t>
                      </a:r>
                      <a:endParaRPr lang="cs-CZ" dirty="0"/>
                    </a:p>
                  </a:txBody>
                  <a:tcPr/>
                </a:tc>
                <a:tc>
                  <a:txBody>
                    <a:bodyPr/>
                    <a:lstStyle/>
                    <a:p>
                      <a:pPr algn="ctr"/>
                      <a:r>
                        <a:rPr lang="el-GR" dirty="0"/>
                        <a:t>ε</a:t>
                      </a:r>
                      <a:r>
                        <a:rPr lang="en-US" dirty="0"/>
                        <a:t> &gt; 1</a:t>
                      </a:r>
                      <a:endParaRPr lang="cs-CZ" dirty="0"/>
                    </a:p>
                  </a:txBody>
                  <a:tcPr/>
                </a:tc>
                <a:tc>
                  <a:txBody>
                    <a:bodyPr/>
                    <a:lstStyle/>
                    <a:p>
                      <a:pPr algn="ctr"/>
                      <a:r>
                        <a:rPr lang="el-GR" dirty="0"/>
                        <a:t>ϰ</a:t>
                      </a:r>
                      <a:r>
                        <a:rPr lang="en-US" dirty="0"/>
                        <a:t> &gt; 0</a:t>
                      </a:r>
                      <a:endParaRPr lang="cs-CZ"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0732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547A5B31-1CC8-44B7-9FC9-642AED39480C}"/>
              </a:ext>
            </a:extLst>
          </p:cNvPr>
          <p:cNvSpPr>
            <a:spLocks noGrp="1"/>
          </p:cNvSpPr>
          <p:nvPr>
            <p:ph type="title"/>
          </p:nvPr>
        </p:nvSpPr>
        <p:spPr>
          <a:xfrm>
            <a:off x="533400" y="533400"/>
            <a:ext cx="7886700" cy="362261"/>
          </a:xfrm>
        </p:spPr>
        <p:txBody>
          <a:bodyPr>
            <a:noAutofit/>
          </a:bodyPr>
          <a:lstStyle/>
          <a:p>
            <a:r>
              <a:rPr lang="cs-CZ" sz="2800" b="1" dirty="0"/>
              <a:t>Atomová hmotnost</a:t>
            </a:r>
            <a:endParaRPr lang="en-US" sz="2800" b="1" dirty="0"/>
          </a:p>
        </p:txBody>
      </p:sp>
      <p:grpSp>
        <p:nvGrpSpPr>
          <p:cNvPr id="6" name="Skupina 5">
            <a:extLst>
              <a:ext uri="{FF2B5EF4-FFF2-40B4-BE49-F238E27FC236}">
                <a16:creationId xmlns:a16="http://schemas.microsoft.com/office/drawing/2014/main" id="{DCDCFE60-E37A-4812-931F-AA972A17D321}"/>
              </a:ext>
            </a:extLst>
          </p:cNvPr>
          <p:cNvGrpSpPr/>
          <p:nvPr/>
        </p:nvGrpSpPr>
        <p:grpSpPr>
          <a:xfrm>
            <a:off x="304800" y="1143000"/>
            <a:ext cx="8696325" cy="5476875"/>
            <a:chOff x="304800" y="1143000"/>
            <a:chExt cx="8696325" cy="5476875"/>
          </a:xfrm>
        </p:grpSpPr>
        <p:pic>
          <p:nvPicPr>
            <p:cNvPr id="2" name="Obrázek 1">
              <a:extLst>
                <a:ext uri="{FF2B5EF4-FFF2-40B4-BE49-F238E27FC236}">
                  <a16:creationId xmlns:a16="http://schemas.microsoft.com/office/drawing/2014/main" id="{D5DFB950-258A-4918-A007-891A9B016A87}"/>
                </a:ext>
              </a:extLst>
            </p:cNvPr>
            <p:cNvPicPr>
              <a:picLocks noChangeAspect="1"/>
            </p:cNvPicPr>
            <p:nvPr/>
          </p:nvPicPr>
          <p:blipFill>
            <a:blip r:embed="rId2"/>
            <a:stretch>
              <a:fillRect/>
            </a:stretch>
          </p:blipFill>
          <p:spPr>
            <a:xfrm>
              <a:off x="304800" y="1143000"/>
              <a:ext cx="8696325" cy="5476875"/>
            </a:xfrm>
            <a:prstGeom prst="rect">
              <a:avLst/>
            </a:prstGeom>
          </p:spPr>
        </p:pic>
        <p:sp>
          <p:nvSpPr>
            <p:cNvPr id="4" name="Ovál 3">
              <a:extLst>
                <a:ext uri="{FF2B5EF4-FFF2-40B4-BE49-F238E27FC236}">
                  <a16:creationId xmlns:a16="http://schemas.microsoft.com/office/drawing/2014/main" id="{78C90638-313E-4D59-9ADC-47A119401FC5}"/>
                </a:ext>
              </a:extLst>
            </p:cNvPr>
            <p:cNvSpPr/>
            <p:nvPr/>
          </p:nvSpPr>
          <p:spPr>
            <a:xfrm>
              <a:off x="7358062" y="3733800"/>
              <a:ext cx="1062038" cy="533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E1DFE648-59E1-446A-AC49-7EEED9E75331}"/>
                </a:ext>
              </a:extLst>
            </p:cNvPr>
            <p:cNvSpPr/>
            <p:nvPr/>
          </p:nvSpPr>
          <p:spPr>
            <a:xfrm>
              <a:off x="4121943" y="3276600"/>
              <a:ext cx="1062038" cy="533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4111965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0" name="Picture 6" descr="VÃ½sledek obrÃ¡zku pro magnetic susceptibility el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38400"/>
            <a:ext cx="65151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381000"/>
            <a:ext cx="8534400" cy="2308324"/>
          </a:xfrm>
          <a:prstGeom prst="rect">
            <a:avLst/>
          </a:prstGeom>
        </p:spPr>
        <p:txBody>
          <a:bodyPr wrap="square">
            <a:spAutoFit/>
          </a:bodyPr>
          <a:lstStyle/>
          <a:p>
            <a:pPr algn="just"/>
            <a:r>
              <a:rPr lang="cs-CZ" b="1" dirty="0">
                <a:latin typeface="Arial" panose="020B0604020202020204" pitchFamily="34" charset="0"/>
                <a:cs typeface="Arial" panose="020B0604020202020204" pitchFamily="34" charset="0"/>
              </a:rPr>
              <a:t>Feromagnetické látky</a:t>
            </a:r>
            <a:r>
              <a:rPr lang="cs-CZ" dirty="0">
                <a:latin typeface="Arial" panose="020B0604020202020204" pitchFamily="34" charset="0"/>
                <a:cs typeface="Arial" panose="020B0604020202020204" pitchFamily="34" charset="0"/>
              </a:rPr>
              <a:t>: jejich vnitřní magnetické momenty, které mají tendenci spolu silně interagovat. Všechny feromagnetické látky obsahují mikroskopické oblasti, tzv. domény. Uvnitř domén jsou magnetické momenty jednotlivých částic orientovány souhlasně. V nezmagnetovaných vzorcích jsou jednotlivé domény orientovány nahodile, výsledná magnetizace materiálu je nulová. V přítomnosti vnějšího magnetického pole dochází  k orientaci domén. Zesílení magnetického pole a orientace domén ve feromagnetické látce je tedy závislé na intenzitě vnějšího pole .</a:t>
            </a:r>
          </a:p>
        </p:txBody>
      </p:sp>
    </p:spTree>
    <p:extLst>
      <p:ext uri="{BB962C8B-B14F-4D97-AF65-F5344CB8AC3E}">
        <p14:creationId xmlns:p14="http://schemas.microsoft.com/office/powerpoint/2010/main" val="14590039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klávesnice&#10;&#10;Popis byl vytvořen automaticky">
            <a:extLst>
              <a:ext uri="{FF2B5EF4-FFF2-40B4-BE49-F238E27FC236}">
                <a16:creationId xmlns:a16="http://schemas.microsoft.com/office/drawing/2014/main" id="{EE39AAD3-9C00-4E02-8DF5-1E1283B2A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8836434" cy="5168480"/>
          </a:xfrm>
          <a:prstGeom prst="rect">
            <a:avLst/>
          </a:prstGeom>
        </p:spPr>
      </p:pic>
    </p:spTree>
    <p:extLst>
      <p:ext uri="{BB962C8B-B14F-4D97-AF65-F5344CB8AC3E}">
        <p14:creationId xmlns:p14="http://schemas.microsoft.com/office/powerpoint/2010/main" val="6864689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nímek obrazovky&#10;&#10;Popis byl vytvořen automaticky">
            <a:extLst>
              <a:ext uri="{FF2B5EF4-FFF2-40B4-BE49-F238E27FC236}">
                <a16:creationId xmlns:a16="http://schemas.microsoft.com/office/drawing/2014/main" id="{AAEDCEA7-2A7E-46AB-9DA4-495B240CD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8134956" cy="5945815"/>
          </a:xfrm>
          <a:prstGeom prst="rect">
            <a:avLst/>
          </a:prstGeom>
        </p:spPr>
      </p:pic>
    </p:spTree>
    <p:extLst>
      <p:ext uri="{BB962C8B-B14F-4D97-AF65-F5344CB8AC3E}">
        <p14:creationId xmlns:p14="http://schemas.microsoft.com/office/powerpoint/2010/main" val="1392481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086AB57-CBB5-4A31-B536-8FF2D09690CC}"/>
              </a:ext>
            </a:extLst>
          </p:cNvPr>
          <p:cNvSpPr txBox="1"/>
          <p:nvPr/>
        </p:nvSpPr>
        <p:spPr>
          <a:xfrm>
            <a:off x="76200" y="676841"/>
            <a:ext cx="8969326" cy="6047809"/>
          </a:xfrm>
          <a:prstGeom prst="rect">
            <a:avLst/>
          </a:prstGeom>
          <a:noFill/>
        </p:spPr>
        <p:txBody>
          <a:bodyPr wrap="square" rtlCol="0">
            <a:spAutoFit/>
          </a:bodyPr>
          <a:lstStyle/>
          <a:p>
            <a:r>
              <a:rPr lang="cs-CZ" sz="2000" dirty="0"/>
              <a:t>1. </a:t>
            </a:r>
            <a:r>
              <a:rPr lang="cs-CZ" sz="2000" b="1" i="1" dirty="0" err="1"/>
              <a:t>Dö</a:t>
            </a:r>
            <a:r>
              <a:rPr lang="en-US" sz="2000" b="1" i="1" dirty="0" err="1"/>
              <a:t>ber</a:t>
            </a:r>
            <a:r>
              <a:rPr lang="cs-CZ" sz="2000" b="1" i="1" dirty="0"/>
              <a:t>e</a:t>
            </a:r>
            <a:r>
              <a:rPr lang="en-US" sz="2000" b="1" i="1" dirty="0" err="1"/>
              <a:t>inerov</a:t>
            </a:r>
            <a:r>
              <a:rPr lang="cs-CZ" sz="2000" b="1" i="1" dirty="0"/>
              <a:t>y triády </a:t>
            </a:r>
            <a:r>
              <a:rPr lang="cs-CZ" sz="2000" dirty="0"/>
              <a:t>(1817 a 1829):  Atomová hmotnost prostředního člena triády je přibližně rovna průměru atomových hmotností obou krajních členů: </a:t>
            </a:r>
          </a:p>
          <a:p>
            <a:endParaRPr lang="cs-CZ" sz="800" dirty="0"/>
          </a:p>
          <a:p>
            <a:r>
              <a:rPr lang="cs-CZ" sz="2000" dirty="0"/>
              <a:t>	Cl: 35.46			S: 32.06			Ca: 40.07</a:t>
            </a:r>
          </a:p>
          <a:p>
            <a:r>
              <a:rPr lang="cs-CZ" sz="2000" dirty="0"/>
              <a:t>	Br: 79.92		Se: 79.2			</a:t>
            </a:r>
            <a:r>
              <a:rPr lang="cs-CZ" sz="2000" dirty="0" err="1"/>
              <a:t>Sr</a:t>
            </a:r>
            <a:r>
              <a:rPr lang="cs-CZ" sz="2000" dirty="0"/>
              <a:t>: 87.63</a:t>
            </a:r>
          </a:p>
          <a:p>
            <a:r>
              <a:rPr lang="cs-CZ" sz="2000" dirty="0"/>
              <a:t>	I: 126.92			Te: 127.5		Ba: 137.37</a:t>
            </a:r>
          </a:p>
          <a:p>
            <a:endParaRPr lang="cs-CZ" sz="800" dirty="0"/>
          </a:p>
          <a:p>
            <a:r>
              <a:rPr lang="cs-CZ" sz="2000" dirty="0"/>
              <a:t>         (Cl + I)/2:   81.19      	      (S + Te)/2:   79.78   	         (Ca + Ba)/2:   88.72</a:t>
            </a:r>
          </a:p>
          <a:p>
            <a:endParaRPr lang="cs-CZ" sz="800" dirty="0"/>
          </a:p>
          <a:p>
            <a:r>
              <a:rPr lang="cs-CZ" sz="2000" dirty="0"/>
              <a:t>Další triády:     </a:t>
            </a:r>
            <a:r>
              <a:rPr lang="cs-CZ" sz="2000" dirty="0" err="1"/>
              <a:t>Fe</a:t>
            </a:r>
            <a:r>
              <a:rPr lang="cs-CZ" sz="2000" dirty="0"/>
              <a:t> + Co + Ni,   </a:t>
            </a:r>
            <a:r>
              <a:rPr lang="cs-CZ" sz="2000" dirty="0" err="1"/>
              <a:t>Ru</a:t>
            </a:r>
            <a:r>
              <a:rPr lang="cs-CZ" sz="2000" dirty="0"/>
              <a:t> + </a:t>
            </a:r>
            <a:r>
              <a:rPr lang="cs-CZ" sz="2000" dirty="0" err="1"/>
              <a:t>Rh</a:t>
            </a:r>
            <a:r>
              <a:rPr lang="cs-CZ" sz="2000" dirty="0"/>
              <a:t> + </a:t>
            </a:r>
            <a:r>
              <a:rPr lang="cs-CZ" sz="2000" dirty="0" err="1"/>
              <a:t>Pd</a:t>
            </a:r>
            <a:r>
              <a:rPr lang="cs-CZ" sz="2000" dirty="0"/>
              <a:t>,   Os + Ir + </a:t>
            </a:r>
            <a:r>
              <a:rPr lang="cs-CZ" sz="2000" dirty="0" err="1"/>
              <a:t>Pt</a:t>
            </a:r>
            <a:endParaRPr lang="cs-CZ" sz="2000" dirty="0"/>
          </a:p>
          <a:p>
            <a:endParaRPr lang="cs-CZ" sz="2000" dirty="0"/>
          </a:p>
          <a:p>
            <a:r>
              <a:rPr lang="cs-CZ" sz="2000" dirty="0"/>
              <a:t>Pro nukleonová čísla platí identita:</a:t>
            </a:r>
          </a:p>
          <a:p>
            <a:r>
              <a:rPr lang="cs-CZ" sz="2000" dirty="0"/>
              <a:t>				     </a:t>
            </a:r>
            <a:r>
              <a:rPr lang="cs-CZ" sz="2000" b="1" dirty="0"/>
              <a:t>(</a:t>
            </a:r>
            <a:r>
              <a:rPr lang="cs-CZ" sz="2000" b="1" i="1" dirty="0"/>
              <a:t>n</a:t>
            </a:r>
            <a:r>
              <a:rPr lang="cs-CZ" sz="2000" b="1" dirty="0"/>
              <a:t> - 1 + </a:t>
            </a:r>
            <a:r>
              <a:rPr lang="cs-CZ" sz="2000" b="1" i="1" dirty="0"/>
              <a:t>n</a:t>
            </a:r>
            <a:r>
              <a:rPr lang="cs-CZ" sz="2000" b="1" dirty="0"/>
              <a:t> + 1)/2  = </a:t>
            </a:r>
            <a:r>
              <a:rPr lang="cs-CZ" sz="2000" b="1" i="1" dirty="0"/>
              <a:t>n</a:t>
            </a:r>
          </a:p>
          <a:p>
            <a:endParaRPr lang="en-US" sz="1100" dirty="0"/>
          </a:p>
          <a:p>
            <a:endParaRPr lang="cs-CZ" sz="800" dirty="0"/>
          </a:p>
          <a:p>
            <a:r>
              <a:rPr lang="cs-CZ" sz="2000" dirty="0"/>
              <a:t>2. Atomová hmotnost prvku je přibližně rovna </a:t>
            </a:r>
            <a:r>
              <a:rPr lang="cs-CZ" sz="2000" b="1" dirty="0"/>
              <a:t>aritmetickému průměru atomových hmotností </a:t>
            </a:r>
            <a:r>
              <a:rPr lang="cs-CZ" sz="2000" dirty="0"/>
              <a:t>okolních prvků:</a:t>
            </a:r>
          </a:p>
          <a:p>
            <a:endParaRPr lang="cs-CZ" sz="800" dirty="0"/>
          </a:p>
          <a:p>
            <a:r>
              <a:rPr lang="cs-CZ" sz="2000" dirty="0"/>
              <a:t>	</a:t>
            </a:r>
            <a:r>
              <a:rPr lang="cs-CZ" sz="2000" dirty="0" err="1"/>
              <a:t>A</a:t>
            </a:r>
            <a:r>
              <a:rPr lang="cs-CZ" sz="2000" baseline="-25000" dirty="0" err="1"/>
              <a:t>Cu</a:t>
            </a:r>
            <a:r>
              <a:rPr lang="cs-CZ" sz="2000" dirty="0"/>
              <a:t> =  (A</a:t>
            </a:r>
            <a:r>
              <a:rPr lang="cs-CZ" sz="2000" baseline="-25000" dirty="0"/>
              <a:t>K</a:t>
            </a:r>
            <a:r>
              <a:rPr lang="cs-CZ" sz="2000" dirty="0"/>
              <a:t> + </a:t>
            </a:r>
            <a:r>
              <a:rPr lang="cs-CZ" sz="2000" dirty="0" err="1"/>
              <a:t>A</a:t>
            </a:r>
            <a:r>
              <a:rPr lang="cs-CZ" sz="2000" baseline="-25000" dirty="0" err="1"/>
              <a:t>Ca</a:t>
            </a:r>
            <a:r>
              <a:rPr lang="cs-CZ" sz="2000" dirty="0"/>
              <a:t> + </a:t>
            </a:r>
            <a:r>
              <a:rPr lang="cs-CZ" sz="2000" dirty="0" err="1"/>
              <a:t>A</a:t>
            </a:r>
            <a:r>
              <a:rPr lang="cs-CZ" sz="2000" baseline="-25000" dirty="0" err="1"/>
              <a:t>Rb</a:t>
            </a:r>
            <a:r>
              <a:rPr lang="cs-CZ" sz="2000" dirty="0"/>
              <a:t> + </a:t>
            </a:r>
            <a:r>
              <a:rPr lang="cs-CZ" sz="2000" dirty="0" err="1"/>
              <a:t>A</a:t>
            </a:r>
            <a:r>
              <a:rPr lang="cs-CZ" sz="2000" baseline="-25000" dirty="0" err="1"/>
              <a:t>Sr</a:t>
            </a:r>
            <a:r>
              <a:rPr lang="cs-CZ" sz="2000" dirty="0"/>
              <a:t>)/4 = 63.05	(skutečnost: 63.57)</a:t>
            </a:r>
          </a:p>
          <a:p>
            <a:endParaRPr lang="cs-CZ" sz="800" dirty="0"/>
          </a:p>
          <a:p>
            <a:endParaRPr lang="en-US" sz="800" dirty="0"/>
          </a:p>
          <a:p>
            <a:r>
              <a:rPr lang="cs-CZ" sz="2000" dirty="0"/>
              <a:t>Pro nukleonová čísla platí identita:</a:t>
            </a:r>
            <a:endParaRPr lang="en-US" sz="2000" dirty="0"/>
          </a:p>
          <a:p>
            <a:endParaRPr lang="cs-CZ" sz="800" dirty="0"/>
          </a:p>
          <a:p>
            <a:r>
              <a:rPr lang="cs-CZ" sz="2000" dirty="0"/>
              <a:t>  </a:t>
            </a:r>
            <a:r>
              <a:rPr lang="en-US" sz="2000" b="1" dirty="0"/>
              <a:t>[</a:t>
            </a:r>
            <a:r>
              <a:rPr lang="cs-CZ" sz="2000" b="1" dirty="0"/>
              <a:t>(</a:t>
            </a:r>
            <a:r>
              <a:rPr lang="cs-CZ" sz="2000" b="1" i="1" dirty="0"/>
              <a:t>n</a:t>
            </a:r>
            <a:r>
              <a:rPr lang="cs-CZ" sz="2000" b="1" dirty="0"/>
              <a:t> – </a:t>
            </a:r>
            <a:r>
              <a:rPr lang="cs-CZ" sz="2000" b="1" i="1" dirty="0"/>
              <a:t>k</a:t>
            </a:r>
            <a:r>
              <a:rPr lang="cs-CZ" sz="2000" b="1" dirty="0"/>
              <a:t>) + (</a:t>
            </a:r>
            <a:r>
              <a:rPr lang="cs-CZ" sz="2000" b="1" i="1" dirty="0"/>
              <a:t>n</a:t>
            </a:r>
            <a:r>
              <a:rPr lang="cs-CZ" sz="2000" b="1" dirty="0"/>
              <a:t> – </a:t>
            </a:r>
            <a:r>
              <a:rPr lang="cs-CZ" sz="2000" b="1" i="1" dirty="0"/>
              <a:t>k</a:t>
            </a:r>
            <a:r>
              <a:rPr lang="cs-CZ" sz="2000" b="1" dirty="0"/>
              <a:t> + 1) + (</a:t>
            </a:r>
            <a:r>
              <a:rPr lang="cs-CZ" sz="2000" b="1" i="1" dirty="0"/>
              <a:t>n</a:t>
            </a:r>
            <a:r>
              <a:rPr lang="cs-CZ" sz="2000" b="1" dirty="0"/>
              <a:t> – </a:t>
            </a:r>
            <a:r>
              <a:rPr lang="cs-CZ" sz="2000" b="1" i="1" dirty="0"/>
              <a:t>k</a:t>
            </a:r>
            <a:r>
              <a:rPr lang="cs-CZ" sz="2000" b="1" dirty="0"/>
              <a:t> +</a:t>
            </a:r>
            <a:r>
              <a:rPr lang="en-US" sz="2000" b="1" dirty="0"/>
              <a:t> 2</a:t>
            </a:r>
            <a:r>
              <a:rPr lang="cs-CZ" sz="2000" b="1" dirty="0"/>
              <a:t>) + … + (</a:t>
            </a:r>
            <a:r>
              <a:rPr lang="cs-CZ" sz="2000" b="1" i="1" dirty="0"/>
              <a:t>n</a:t>
            </a:r>
            <a:r>
              <a:rPr lang="cs-CZ" sz="2000" b="1" dirty="0"/>
              <a:t> + </a:t>
            </a:r>
            <a:r>
              <a:rPr lang="cs-CZ" sz="2000" b="1" i="1" dirty="0"/>
              <a:t>k</a:t>
            </a:r>
            <a:r>
              <a:rPr lang="cs-CZ" sz="2000" b="1" dirty="0"/>
              <a:t> – </a:t>
            </a:r>
            <a:r>
              <a:rPr lang="en-US" sz="2000" b="1" dirty="0"/>
              <a:t>2</a:t>
            </a:r>
            <a:r>
              <a:rPr lang="cs-CZ" sz="2000" b="1" dirty="0"/>
              <a:t>) + (</a:t>
            </a:r>
            <a:r>
              <a:rPr lang="cs-CZ" sz="2000" b="1" i="1" dirty="0"/>
              <a:t>n</a:t>
            </a:r>
            <a:r>
              <a:rPr lang="cs-CZ" sz="2000" b="1" dirty="0"/>
              <a:t> + </a:t>
            </a:r>
            <a:r>
              <a:rPr lang="cs-CZ" sz="2000" b="1" i="1" dirty="0"/>
              <a:t>k</a:t>
            </a:r>
            <a:r>
              <a:rPr lang="cs-CZ" sz="2000" b="1" dirty="0"/>
              <a:t> – 1)  + (</a:t>
            </a:r>
            <a:r>
              <a:rPr lang="cs-CZ" sz="2000" b="1" i="1" dirty="0"/>
              <a:t>n</a:t>
            </a:r>
            <a:r>
              <a:rPr lang="cs-CZ" sz="2000" b="1" dirty="0"/>
              <a:t> + </a:t>
            </a:r>
            <a:r>
              <a:rPr lang="cs-CZ" sz="2000" b="1" i="1" dirty="0"/>
              <a:t>k</a:t>
            </a:r>
            <a:r>
              <a:rPr lang="cs-CZ" sz="2000" b="1" dirty="0"/>
              <a:t>)</a:t>
            </a:r>
            <a:r>
              <a:rPr lang="en-US" sz="2000" b="1" dirty="0"/>
              <a:t>]</a:t>
            </a:r>
            <a:r>
              <a:rPr lang="cs-CZ" sz="2000" b="1" dirty="0"/>
              <a:t>/2</a:t>
            </a:r>
            <a:r>
              <a:rPr lang="cs-CZ" sz="2000" b="1" i="1" dirty="0"/>
              <a:t>k</a:t>
            </a:r>
            <a:r>
              <a:rPr lang="cs-CZ" sz="2000" b="1" dirty="0"/>
              <a:t>  = </a:t>
            </a:r>
            <a:r>
              <a:rPr lang="cs-CZ" sz="2000" b="1" i="1" dirty="0"/>
              <a:t>n</a:t>
            </a:r>
          </a:p>
        </p:txBody>
      </p:sp>
      <p:sp>
        <p:nvSpPr>
          <p:cNvPr id="2" name="TextovéPole 1">
            <a:extLst>
              <a:ext uri="{FF2B5EF4-FFF2-40B4-BE49-F238E27FC236}">
                <a16:creationId xmlns:a16="http://schemas.microsoft.com/office/drawing/2014/main" id="{91A7C555-EBAB-48A1-9AD4-01665B1CE445}"/>
              </a:ext>
            </a:extLst>
          </p:cNvPr>
          <p:cNvSpPr txBox="1"/>
          <p:nvPr/>
        </p:nvSpPr>
        <p:spPr>
          <a:xfrm>
            <a:off x="2590800" y="133350"/>
            <a:ext cx="4149213" cy="461665"/>
          </a:xfrm>
          <a:prstGeom prst="rect">
            <a:avLst/>
          </a:prstGeom>
          <a:noFill/>
        </p:spPr>
        <p:txBody>
          <a:bodyPr wrap="none" rtlCol="0">
            <a:spAutoFit/>
          </a:bodyPr>
          <a:lstStyle/>
          <a:p>
            <a:r>
              <a:rPr lang="cs-CZ" sz="2400" b="1" dirty="0"/>
              <a:t>Predikce atomových hmotností</a:t>
            </a:r>
          </a:p>
        </p:txBody>
      </p:sp>
    </p:spTree>
    <p:extLst>
      <p:ext uri="{BB962C8B-B14F-4D97-AF65-F5344CB8AC3E}">
        <p14:creationId xmlns:p14="http://schemas.microsoft.com/office/powerpoint/2010/main" val="231764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84685D35-26CA-4939-B5DC-70EEB61F4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35" y="423863"/>
            <a:ext cx="7270381" cy="437673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8D6B4EF-5C0E-4524-AB45-7CA8D17EE7DC}"/>
              </a:ext>
            </a:extLst>
          </p:cNvPr>
          <p:cNvPicPr>
            <a:picLocks noChangeAspect="1"/>
          </p:cNvPicPr>
          <p:nvPr/>
        </p:nvPicPr>
        <p:blipFill>
          <a:blip r:embed="rId3"/>
          <a:stretch>
            <a:fillRect/>
          </a:stretch>
        </p:blipFill>
        <p:spPr>
          <a:xfrm>
            <a:off x="3298173" y="576391"/>
            <a:ext cx="1950102" cy="860382"/>
          </a:xfrm>
          <a:prstGeom prst="rect">
            <a:avLst/>
          </a:prstGeom>
        </p:spPr>
      </p:pic>
      <p:sp>
        <p:nvSpPr>
          <p:cNvPr id="6" name="Ovál 5">
            <a:extLst>
              <a:ext uri="{FF2B5EF4-FFF2-40B4-BE49-F238E27FC236}">
                <a16:creationId xmlns:a16="http://schemas.microsoft.com/office/drawing/2014/main" id="{4AF6DDCA-DB69-4B0E-B57D-9B7C4F8E8F01}"/>
              </a:ext>
            </a:extLst>
          </p:cNvPr>
          <p:cNvSpPr/>
          <p:nvPr/>
        </p:nvSpPr>
        <p:spPr>
          <a:xfrm>
            <a:off x="1448452" y="893848"/>
            <a:ext cx="488953" cy="4762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AE7A557D-5F21-4A1F-8D3A-5CEA903AF57C}"/>
              </a:ext>
            </a:extLst>
          </p:cNvPr>
          <p:cNvSpPr/>
          <p:nvPr/>
        </p:nvSpPr>
        <p:spPr>
          <a:xfrm>
            <a:off x="6675718" y="893848"/>
            <a:ext cx="524529" cy="542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E349D687-3039-45E1-A35C-75682DC12A85}"/>
              </a:ext>
            </a:extLst>
          </p:cNvPr>
          <p:cNvSpPr txBox="1"/>
          <p:nvPr/>
        </p:nvSpPr>
        <p:spPr>
          <a:xfrm>
            <a:off x="228600" y="5155417"/>
            <a:ext cx="3553147" cy="1384995"/>
          </a:xfrm>
          <a:prstGeom prst="rect">
            <a:avLst/>
          </a:prstGeom>
          <a:noFill/>
        </p:spPr>
        <p:txBody>
          <a:bodyPr wrap="square" rtlCol="0">
            <a:spAutoFit/>
          </a:bodyPr>
          <a:lstStyle/>
          <a:p>
            <a:r>
              <a:rPr lang="cs-CZ" sz="2000" b="1" dirty="0"/>
              <a:t>2 ≤ Z ≤ 20</a:t>
            </a:r>
          </a:p>
          <a:p>
            <a:endParaRPr lang="cs-CZ" sz="800" dirty="0"/>
          </a:p>
          <a:p>
            <a:r>
              <a:rPr lang="cs-CZ" sz="2000" dirty="0"/>
              <a:t>       </a:t>
            </a:r>
            <a:r>
              <a:rPr lang="en-US" sz="2000" dirty="0"/>
              <a:t>Pro lich</a:t>
            </a:r>
            <a:r>
              <a:rPr lang="cs-CZ" sz="2000" dirty="0"/>
              <a:t>á Z:   </a:t>
            </a:r>
            <a:r>
              <a:rPr lang="cs-CZ" sz="2000" i="1" dirty="0"/>
              <a:t>M</a:t>
            </a:r>
            <a:r>
              <a:rPr lang="cs-CZ" sz="2000" dirty="0"/>
              <a:t> = 2 . </a:t>
            </a:r>
            <a:r>
              <a:rPr lang="cs-CZ" sz="2000" i="1" dirty="0"/>
              <a:t>Z</a:t>
            </a:r>
            <a:r>
              <a:rPr lang="cs-CZ" sz="2000" dirty="0"/>
              <a:t> + 1</a:t>
            </a:r>
          </a:p>
          <a:p>
            <a:endParaRPr lang="cs-CZ" sz="800" dirty="0"/>
          </a:p>
          <a:p>
            <a:r>
              <a:rPr lang="cs-CZ" sz="2000" dirty="0"/>
              <a:t>       </a:t>
            </a:r>
            <a:r>
              <a:rPr lang="en-US" sz="2000" dirty="0"/>
              <a:t>Pro </a:t>
            </a:r>
            <a:r>
              <a:rPr lang="cs-CZ" sz="2000" dirty="0"/>
              <a:t>sudá Z:   </a:t>
            </a:r>
            <a:r>
              <a:rPr lang="cs-CZ" sz="2000" i="1" dirty="0"/>
              <a:t>M</a:t>
            </a:r>
            <a:r>
              <a:rPr lang="cs-CZ" sz="2000" dirty="0"/>
              <a:t> = 2 . </a:t>
            </a:r>
            <a:r>
              <a:rPr lang="cs-CZ" sz="2000" i="1" dirty="0"/>
              <a:t>Z</a:t>
            </a:r>
          </a:p>
          <a:p>
            <a:endParaRPr lang="cs-CZ" sz="800" dirty="0"/>
          </a:p>
        </p:txBody>
      </p:sp>
      <p:sp>
        <p:nvSpPr>
          <p:cNvPr id="12" name="Ovál 11">
            <a:extLst>
              <a:ext uri="{FF2B5EF4-FFF2-40B4-BE49-F238E27FC236}">
                <a16:creationId xmlns:a16="http://schemas.microsoft.com/office/drawing/2014/main" id="{54363E7F-9562-4D51-B7FC-6C37DDC8F13D}"/>
              </a:ext>
            </a:extLst>
          </p:cNvPr>
          <p:cNvSpPr/>
          <p:nvPr/>
        </p:nvSpPr>
        <p:spPr>
          <a:xfrm>
            <a:off x="7897775" y="1370098"/>
            <a:ext cx="524529" cy="542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E3E98497-418F-47D4-98C4-E921BBC4396C}"/>
              </a:ext>
            </a:extLst>
          </p:cNvPr>
          <p:cNvSpPr/>
          <p:nvPr/>
        </p:nvSpPr>
        <p:spPr>
          <a:xfrm>
            <a:off x="7459917" y="1370098"/>
            <a:ext cx="524529" cy="542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E7B65F7C-57EB-4224-9BF6-AC16E5494856}"/>
              </a:ext>
            </a:extLst>
          </p:cNvPr>
          <p:cNvSpPr txBox="1"/>
          <p:nvPr/>
        </p:nvSpPr>
        <p:spPr>
          <a:xfrm>
            <a:off x="4289055" y="5487902"/>
            <a:ext cx="4031961" cy="1015663"/>
          </a:xfrm>
          <a:prstGeom prst="rect">
            <a:avLst/>
          </a:prstGeom>
          <a:noFill/>
        </p:spPr>
        <p:txBody>
          <a:bodyPr wrap="square">
            <a:spAutoFit/>
          </a:bodyPr>
          <a:lstStyle/>
          <a:p>
            <a:pPr algn="just"/>
            <a:r>
              <a:rPr lang="cs-CZ" sz="2000" dirty="0">
                <a:solidFill>
                  <a:srgbClr val="FF0000"/>
                </a:solidFill>
              </a:rPr>
              <a:t>Výjimky</a:t>
            </a:r>
            <a:r>
              <a:rPr lang="cs-CZ" sz="2000" dirty="0"/>
              <a:t>: </a:t>
            </a:r>
            <a:r>
              <a:rPr lang="cs-CZ" sz="2000" baseline="-25000" dirty="0"/>
              <a:t>3</a:t>
            </a:r>
            <a:r>
              <a:rPr lang="cs-CZ" sz="2000" dirty="0"/>
              <a:t>Be: výpočet jako pro lichá Z, </a:t>
            </a:r>
            <a:r>
              <a:rPr lang="cs-CZ" sz="2000" baseline="-25000" dirty="0"/>
              <a:t>7</a:t>
            </a:r>
            <a:r>
              <a:rPr lang="cs-CZ" sz="2000" dirty="0"/>
              <a:t>N: jako pro sudá Z, </a:t>
            </a:r>
            <a:r>
              <a:rPr lang="cs-CZ" sz="2000" baseline="-25000" dirty="0"/>
              <a:t>17</a:t>
            </a:r>
            <a:r>
              <a:rPr lang="cs-CZ" sz="2000" dirty="0"/>
              <a:t>Cl: M = 35,5, </a:t>
            </a:r>
            <a:r>
              <a:rPr lang="cs-CZ" sz="2000" baseline="-25000" dirty="0"/>
              <a:t>18</a:t>
            </a:r>
            <a:r>
              <a:rPr lang="cs-CZ" sz="2000" dirty="0"/>
              <a:t>Ar: M = 40 (jako </a:t>
            </a:r>
            <a:r>
              <a:rPr lang="cs-CZ" sz="2000" baseline="-25000" dirty="0"/>
              <a:t>20</a:t>
            </a:r>
            <a:r>
              <a:rPr lang="cs-CZ" sz="2000" dirty="0"/>
              <a:t>Ca)</a:t>
            </a:r>
          </a:p>
        </p:txBody>
      </p:sp>
    </p:spTree>
    <p:extLst>
      <p:ext uri="{BB962C8B-B14F-4D97-AF65-F5344CB8AC3E}">
        <p14:creationId xmlns:p14="http://schemas.microsoft.com/office/powerpoint/2010/main" val="241934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2400" y="457201"/>
            <a:ext cx="8763000" cy="5791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endParaRPr lang="cs-CZ" altLang="cs-CZ" sz="1800" dirty="0"/>
          </a:p>
          <a:p>
            <a:pPr>
              <a:lnSpc>
                <a:spcPct val="80000"/>
              </a:lnSpc>
              <a:buFont typeface="Wingdings" pitchFamily="2" charset="2"/>
              <a:buNone/>
            </a:pPr>
            <a:r>
              <a:rPr lang="cs-CZ" altLang="cs-CZ" dirty="0">
                <a:latin typeface="Times New Roman" pitchFamily="18" charset="0"/>
              </a:rPr>
              <a:t>				     </a:t>
            </a:r>
            <a:r>
              <a:rPr lang="cs-CZ" altLang="cs-CZ" sz="2400" b="1" i="1" dirty="0">
                <a:latin typeface="Times New Roman" pitchFamily="18" charset="0"/>
              </a:rPr>
              <a:t>Obecná chemie</a:t>
            </a:r>
          </a:p>
          <a:p>
            <a:pPr>
              <a:lnSpc>
                <a:spcPct val="80000"/>
              </a:lnSpc>
              <a:buFont typeface="Wingdings" pitchFamily="2" charset="2"/>
              <a:buNone/>
            </a:pPr>
            <a:r>
              <a:rPr lang="cs-CZ" altLang="cs-CZ" sz="2400" dirty="0">
                <a:latin typeface="Times New Roman" pitchFamily="18" charset="0"/>
              </a:rPr>
              <a:t>			</a:t>
            </a:r>
            <a:r>
              <a:rPr lang="cs-CZ" altLang="cs-CZ" sz="2400">
                <a:latin typeface="Times New Roman" pitchFamily="18" charset="0"/>
              </a:rPr>
              <a:t>(teoretický základ chemických </a:t>
            </a:r>
            <a:r>
              <a:rPr lang="cs-CZ" altLang="cs-CZ" sz="2400" dirty="0">
                <a:latin typeface="Times New Roman" pitchFamily="18" charset="0"/>
              </a:rPr>
              <a:t>oborů)</a:t>
            </a:r>
          </a:p>
          <a:p>
            <a:pPr>
              <a:lnSpc>
                <a:spcPct val="80000"/>
              </a:lnSpc>
              <a:buFont typeface="Wingdings" pitchFamily="2" charset="2"/>
              <a:buNone/>
            </a:pPr>
            <a:endParaRPr lang="cs-CZ" altLang="cs-CZ" sz="2400" dirty="0">
              <a:latin typeface="Times New Roman" pitchFamily="18" charset="0"/>
            </a:endParaRPr>
          </a:p>
          <a:p>
            <a:pPr>
              <a:lnSpc>
                <a:spcPct val="80000"/>
              </a:lnSpc>
              <a:buFont typeface="Wingdings" pitchFamily="2" charset="2"/>
              <a:buNone/>
            </a:pPr>
            <a:r>
              <a:rPr lang="cs-CZ" altLang="cs-CZ" sz="2400" dirty="0">
                <a:latin typeface="Times New Roman" pitchFamily="18" charset="0"/>
              </a:rPr>
              <a:t>				  Organokovová chemie</a:t>
            </a:r>
          </a:p>
          <a:p>
            <a:pPr>
              <a:lnSpc>
                <a:spcPct val="80000"/>
              </a:lnSpc>
              <a:buFont typeface="Wingdings" pitchFamily="2" charset="2"/>
              <a:buNone/>
            </a:pPr>
            <a:endParaRPr lang="cs-CZ" altLang="cs-CZ" sz="2400" b="1" i="1" dirty="0">
              <a:latin typeface="Times New Roman" pitchFamily="18" charset="0"/>
            </a:endParaRPr>
          </a:p>
          <a:p>
            <a:pPr>
              <a:lnSpc>
                <a:spcPct val="80000"/>
              </a:lnSpc>
              <a:buFont typeface="Wingdings" pitchFamily="2" charset="2"/>
              <a:buNone/>
            </a:pPr>
            <a:r>
              <a:rPr lang="cs-CZ" altLang="cs-CZ" sz="2400" b="1" i="1" dirty="0">
                <a:latin typeface="Times New Roman" pitchFamily="18" charset="0"/>
              </a:rPr>
              <a:t>		       Anorganická chemie           Organická chemie</a:t>
            </a:r>
            <a:endParaRPr lang="cs-CZ" altLang="cs-CZ" sz="2400" dirty="0">
              <a:latin typeface="Times New Roman" pitchFamily="18" charset="0"/>
            </a:endParaRPr>
          </a:p>
          <a:p>
            <a:pPr>
              <a:lnSpc>
                <a:spcPct val="80000"/>
              </a:lnSpc>
              <a:buFont typeface="Wingdings" pitchFamily="2" charset="2"/>
              <a:buNone/>
            </a:pPr>
            <a:r>
              <a:rPr lang="cs-CZ" altLang="cs-CZ" sz="2400" dirty="0">
                <a:latin typeface="Times New Roman" pitchFamily="18" charset="0"/>
              </a:rPr>
              <a:t>			 chemie prvků                   chemie sloučenin C</a:t>
            </a:r>
          </a:p>
          <a:p>
            <a:pPr>
              <a:lnSpc>
                <a:spcPct val="80000"/>
              </a:lnSpc>
              <a:buFont typeface="Wingdings" pitchFamily="2" charset="2"/>
              <a:buNone/>
            </a:pPr>
            <a:r>
              <a:rPr lang="cs-CZ" altLang="cs-CZ" sz="2400" dirty="0">
                <a:latin typeface="Times New Roman" pitchFamily="18" charset="0"/>
              </a:rPr>
              <a:t>			 a sloučenin</a:t>
            </a:r>
            <a:r>
              <a:rPr lang="cs-CZ" altLang="cs-CZ" sz="2400" i="1" dirty="0">
                <a:latin typeface="Times New Roman" pitchFamily="18" charset="0"/>
              </a:rPr>
              <a:t>                </a:t>
            </a:r>
            <a:r>
              <a:rPr lang="cs-CZ" altLang="cs-CZ" sz="2400" dirty="0">
                <a:latin typeface="Times New Roman" pitchFamily="18" charset="0"/>
              </a:rPr>
              <a:t>    </a:t>
            </a:r>
            <a:r>
              <a:rPr lang="en-US" altLang="cs-CZ" sz="2400" dirty="0">
                <a:latin typeface="Times New Roman" pitchFamily="18" charset="0"/>
              </a:rPr>
              <a:t>+ </a:t>
            </a:r>
            <a:r>
              <a:rPr lang="cs-CZ" altLang="cs-CZ" sz="2400" dirty="0">
                <a:latin typeface="Times New Roman" pitchFamily="18" charset="0"/>
              </a:rPr>
              <a:t>některé další prvky</a:t>
            </a:r>
          </a:p>
          <a:p>
            <a:pPr>
              <a:lnSpc>
                <a:spcPct val="80000"/>
              </a:lnSpc>
              <a:buFont typeface="Wingdings" pitchFamily="2" charset="2"/>
              <a:buNone/>
            </a:pPr>
            <a:r>
              <a:rPr lang="cs-CZ" altLang="cs-CZ" sz="2400" dirty="0">
                <a:latin typeface="Times New Roman" pitchFamily="18" charset="0"/>
              </a:rPr>
              <a:t>			 mimo „C“                        </a:t>
            </a:r>
            <a:r>
              <a:rPr lang="en-US" altLang="cs-CZ" sz="2400" dirty="0">
                <a:latin typeface="Times New Roman" pitchFamily="18" charset="0"/>
              </a:rPr>
              <a:t> </a:t>
            </a:r>
            <a:r>
              <a:rPr lang="cs-CZ" altLang="cs-CZ" sz="2400" dirty="0">
                <a:latin typeface="Times New Roman" pitchFamily="18" charset="0"/>
              </a:rPr>
              <a:t> (O, H, N, S)    </a:t>
            </a:r>
          </a:p>
          <a:p>
            <a:pPr>
              <a:lnSpc>
                <a:spcPct val="80000"/>
              </a:lnSpc>
              <a:buFont typeface="Wingdings" pitchFamily="2" charset="2"/>
              <a:buNone/>
            </a:pPr>
            <a:r>
              <a:rPr lang="cs-CZ" altLang="cs-CZ" sz="2400" dirty="0">
                <a:latin typeface="Times New Roman" pitchFamily="18" charset="0"/>
              </a:rPr>
              <a:t>  </a:t>
            </a:r>
          </a:p>
          <a:p>
            <a:pPr>
              <a:lnSpc>
                <a:spcPct val="80000"/>
              </a:lnSpc>
            </a:pPr>
            <a:r>
              <a:rPr lang="cs-CZ" altLang="cs-CZ" sz="2400" dirty="0">
                <a:latin typeface="Times New Roman" pitchFamily="18" charset="0"/>
              </a:rPr>
              <a:t>Analytická chemie</a:t>
            </a:r>
          </a:p>
          <a:p>
            <a:pPr>
              <a:lnSpc>
                <a:spcPct val="80000"/>
              </a:lnSpc>
            </a:pPr>
            <a:r>
              <a:rPr lang="cs-CZ" altLang="cs-CZ" sz="2400" dirty="0">
                <a:latin typeface="Times New Roman" pitchFamily="18" charset="0"/>
              </a:rPr>
              <a:t>Fyzikální chemie</a:t>
            </a:r>
          </a:p>
          <a:p>
            <a:pPr>
              <a:lnSpc>
                <a:spcPct val="80000"/>
              </a:lnSpc>
            </a:pPr>
            <a:r>
              <a:rPr lang="cs-CZ" altLang="cs-CZ" sz="2400" dirty="0">
                <a:latin typeface="Times New Roman" pitchFamily="18" charset="0"/>
              </a:rPr>
              <a:t>Biochemie</a:t>
            </a:r>
          </a:p>
          <a:p>
            <a:pPr marL="0" indent="0">
              <a:lnSpc>
                <a:spcPct val="80000"/>
              </a:lnSpc>
              <a:buNone/>
            </a:pPr>
            <a:endParaRPr lang="cs-CZ" altLang="cs-CZ" sz="2400" dirty="0">
              <a:latin typeface="Times New Roman" pitchFamily="18" charset="0"/>
            </a:endParaRPr>
          </a:p>
          <a:p>
            <a:pPr>
              <a:lnSpc>
                <a:spcPct val="80000"/>
              </a:lnSpc>
            </a:pPr>
            <a:r>
              <a:rPr lang="cs-CZ" altLang="cs-CZ" sz="2400" dirty="0">
                <a:latin typeface="Times New Roman" pitchFamily="18" charset="0"/>
              </a:rPr>
              <a:t>Hraniční obory: </a:t>
            </a:r>
          </a:p>
          <a:p>
            <a:pPr marL="0" indent="0">
              <a:lnSpc>
                <a:spcPct val="80000"/>
              </a:lnSpc>
              <a:buNone/>
            </a:pPr>
            <a:r>
              <a:rPr lang="cs-CZ" altLang="cs-CZ" sz="2400" dirty="0">
                <a:latin typeface="Times New Roman" pitchFamily="18" charset="0"/>
              </a:rPr>
              <a:t>     geochemie, kosmochemie, </a:t>
            </a:r>
            <a:r>
              <a:rPr lang="cs-CZ" altLang="cs-CZ" sz="2400" dirty="0" err="1">
                <a:latin typeface="Times New Roman" pitchFamily="18" charset="0"/>
              </a:rPr>
              <a:t>chem</a:t>
            </a:r>
            <a:r>
              <a:rPr lang="cs-CZ" altLang="cs-CZ" sz="2400" dirty="0">
                <a:latin typeface="Times New Roman" pitchFamily="18" charset="0"/>
              </a:rPr>
              <a:t>. fyzika, radiochemie, …</a:t>
            </a:r>
          </a:p>
        </p:txBody>
      </p:sp>
    </p:spTree>
    <p:extLst>
      <p:ext uri="{BB962C8B-B14F-4D97-AF65-F5344CB8AC3E}">
        <p14:creationId xmlns:p14="http://schemas.microsoft.com/office/powerpoint/2010/main" val="149098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wer-law fit">
            <a:extLst>
              <a:ext uri="{FF2B5EF4-FFF2-40B4-BE49-F238E27FC236}">
                <a16:creationId xmlns:a16="http://schemas.microsoft.com/office/drawing/2014/main" id="{86EE422C-4E38-4FEC-BF77-4DA8ADF64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532" y="3909319"/>
            <a:ext cx="3722685" cy="223361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inear fit of atomic mass from atomic number">
            <a:extLst>
              <a:ext uri="{FF2B5EF4-FFF2-40B4-BE49-F238E27FC236}">
                <a16:creationId xmlns:a16="http://schemas.microsoft.com/office/drawing/2014/main" id="{60D06048-B732-44AF-80F0-CFD32433C8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593" y="1532941"/>
            <a:ext cx="3629207" cy="2177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4AA7EED-C400-4114-81B0-A11AF96B3822}"/>
              </a:ext>
            </a:extLst>
          </p:cNvPr>
          <p:cNvSpPr txBox="1"/>
          <p:nvPr/>
        </p:nvSpPr>
        <p:spPr>
          <a:xfrm>
            <a:off x="1808955" y="4608124"/>
            <a:ext cx="2265364" cy="461665"/>
          </a:xfrm>
          <a:prstGeom prst="rect">
            <a:avLst/>
          </a:prstGeom>
          <a:noFill/>
        </p:spPr>
        <p:txBody>
          <a:bodyPr wrap="square">
            <a:spAutoFit/>
          </a:bodyPr>
          <a:lstStyle/>
          <a:p>
            <a:r>
              <a:rPr lang="cs-CZ" sz="2400" b="1" i="1" dirty="0" err="1"/>
              <a:t>m</a:t>
            </a:r>
            <a:r>
              <a:rPr lang="cs-CZ" sz="2400" b="1" i="1" u="none" strike="noStrike" baseline="-25000" dirty="0" err="1">
                <a:effectLst/>
              </a:rPr>
              <a:t>a</a:t>
            </a:r>
            <a:r>
              <a:rPr lang="cs-CZ" sz="2400" b="1" i="1" u="none" strike="noStrike" dirty="0">
                <a:effectLst/>
              </a:rPr>
              <a:t> ≈ </a:t>
            </a:r>
            <a:r>
              <a:rPr lang="cs-CZ" sz="2400" b="1" u="none" strike="noStrike" dirty="0">
                <a:effectLst/>
              </a:rPr>
              <a:t>1.61</a:t>
            </a:r>
            <a:r>
              <a:rPr lang="cs-CZ" sz="2400" b="1" i="1" u="none" strike="noStrike" dirty="0">
                <a:effectLst/>
              </a:rPr>
              <a:t> . Z </a:t>
            </a:r>
            <a:r>
              <a:rPr lang="cs-CZ" sz="2400" b="1" u="none" strike="noStrike" baseline="30000" dirty="0">
                <a:effectLst/>
              </a:rPr>
              <a:t>1.1</a:t>
            </a:r>
            <a:endParaRPr lang="cs-CZ" sz="2400" b="1" dirty="0"/>
          </a:p>
        </p:txBody>
      </p:sp>
      <p:sp>
        <p:nvSpPr>
          <p:cNvPr id="11" name="TextovéPole 10">
            <a:extLst>
              <a:ext uri="{FF2B5EF4-FFF2-40B4-BE49-F238E27FC236}">
                <a16:creationId xmlns:a16="http://schemas.microsoft.com/office/drawing/2014/main" id="{87F09575-160A-44B0-B374-321D7F876E3D}"/>
              </a:ext>
            </a:extLst>
          </p:cNvPr>
          <p:cNvSpPr txBox="1"/>
          <p:nvPr/>
        </p:nvSpPr>
        <p:spPr>
          <a:xfrm>
            <a:off x="304800" y="247980"/>
            <a:ext cx="7519989" cy="461665"/>
          </a:xfrm>
          <a:prstGeom prst="rect">
            <a:avLst/>
          </a:prstGeom>
          <a:noFill/>
        </p:spPr>
        <p:txBody>
          <a:bodyPr wrap="square">
            <a:spAutoFit/>
          </a:bodyPr>
          <a:lstStyle/>
          <a:p>
            <a:pPr algn="l" fontAlgn="base"/>
            <a:r>
              <a:rPr lang="cs-CZ" sz="2400" b="1" i="0" u="none" strike="noStrike" dirty="0">
                <a:solidFill>
                  <a:srgbClr val="242729"/>
                </a:solidFill>
                <a:effectLst/>
              </a:rPr>
              <a:t>Odhad relativní </a:t>
            </a:r>
            <a:r>
              <a:rPr lang="en-US" sz="2400" b="1" i="0" u="none" strike="noStrike" dirty="0">
                <a:solidFill>
                  <a:srgbClr val="242729"/>
                </a:solidFill>
                <a:effectLst/>
              </a:rPr>
              <a:t>atom</a:t>
            </a:r>
            <a:r>
              <a:rPr lang="cs-CZ" sz="2400" b="1" i="0" u="none" strike="noStrike" dirty="0" err="1">
                <a:solidFill>
                  <a:srgbClr val="242729"/>
                </a:solidFill>
                <a:effectLst/>
              </a:rPr>
              <a:t>ové</a:t>
            </a:r>
            <a:r>
              <a:rPr lang="en-US" sz="2400" b="1" i="0" u="none" strike="noStrike" dirty="0">
                <a:solidFill>
                  <a:srgbClr val="242729"/>
                </a:solidFill>
                <a:effectLst/>
              </a:rPr>
              <a:t> </a:t>
            </a:r>
            <a:r>
              <a:rPr lang="cs-CZ" sz="2400" b="1" i="0" u="none" strike="noStrike" dirty="0">
                <a:solidFill>
                  <a:srgbClr val="242729"/>
                </a:solidFill>
                <a:effectLst/>
              </a:rPr>
              <a:t>hmotnosti</a:t>
            </a:r>
            <a:r>
              <a:rPr lang="en-US" sz="2400" b="1" i="0" u="none" strike="noStrike" dirty="0">
                <a:solidFill>
                  <a:srgbClr val="242729"/>
                </a:solidFill>
                <a:effectLst/>
              </a:rPr>
              <a:t> </a:t>
            </a:r>
            <a:r>
              <a:rPr lang="cs-CZ" sz="2400" b="1" i="0" u="none" strike="noStrike" dirty="0">
                <a:solidFill>
                  <a:srgbClr val="242729"/>
                </a:solidFill>
                <a:effectLst/>
              </a:rPr>
              <a:t>z </a:t>
            </a:r>
            <a:r>
              <a:rPr lang="en-US" sz="2400" b="1" i="0" u="none" strike="noStrike" dirty="0">
                <a:solidFill>
                  <a:srgbClr val="242729"/>
                </a:solidFill>
                <a:effectLst/>
              </a:rPr>
              <a:t>atom</a:t>
            </a:r>
            <a:r>
              <a:rPr lang="cs-CZ" sz="2400" b="1" i="0" u="none" strike="noStrike" dirty="0" err="1">
                <a:solidFill>
                  <a:srgbClr val="242729"/>
                </a:solidFill>
                <a:effectLst/>
              </a:rPr>
              <a:t>ového</a:t>
            </a:r>
            <a:r>
              <a:rPr lang="en-US" sz="2400" b="1" i="0" u="none" strike="noStrike" dirty="0">
                <a:solidFill>
                  <a:srgbClr val="242729"/>
                </a:solidFill>
                <a:effectLst/>
              </a:rPr>
              <a:t> </a:t>
            </a:r>
            <a:r>
              <a:rPr lang="cs-CZ" sz="2400" b="1" i="0" u="none" strike="noStrike" dirty="0">
                <a:solidFill>
                  <a:srgbClr val="242729"/>
                </a:solidFill>
                <a:effectLst/>
              </a:rPr>
              <a:t>čísla (Z)</a:t>
            </a:r>
            <a:endParaRPr lang="en-US" sz="2400" b="1" i="0" dirty="0">
              <a:solidFill>
                <a:srgbClr val="242729"/>
              </a:solidFill>
              <a:effectLst/>
            </a:endParaRPr>
          </a:p>
        </p:txBody>
      </p:sp>
      <p:sp>
        <p:nvSpPr>
          <p:cNvPr id="13" name="TextovéPole 12">
            <a:extLst>
              <a:ext uri="{FF2B5EF4-FFF2-40B4-BE49-F238E27FC236}">
                <a16:creationId xmlns:a16="http://schemas.microsoft.com/office/drawing/2014/main" id="{16062964-4F17-48C9-B13E-84A181F739B3}"/>
              </a:ext>
            </a:extLst>
          </p:cNvPr>
          <p:cNvSpPr txBox="1"/>
          <p:nvPr/>
        </p:nvSpPr>
        <p:spPr>
          <a:xfrm>
            <a:off x="204786" y="6257862"/>
            <a:ext cx="8623298" cy="523220"/>
          </a:xfrm>
          <a:prstGeom prst="rect">
            <a:avLst/>
          </a:prstGeom>
          <a:noFill/>
        </p:spPr>
        <p:txBody>
          <a:bodyPr wrap="square">
            <a:spAutoFit/>
          </a:bodyPr>
          <a:lstStyle/>
          <a:p>
            <a:r>
              <a:rPr lang="cs-CZ" sz="1400" dirty="0"/>
              <a:t>https://chemistry.stackexchange.com/questions/32158/is-there-a-function-to-approximate-atomic-mass-from-the-atomic-number</a:t>
            </a:r>
          </a:p>
        </p:txBody>
      </p:sp>
      <p:sp>
        <p:nvSpPr>
          <p:cNvPr id="10" name="TextovéPole 9">
            <a:extLst>
              <a:ext uri="{FF2B5EF4-FFF2-40B4-BE49-F238E27FC236}">
                <a16:creationId xmlns:a16="http://schemas.microsoft.com/office/drawing/2014/main" id="{4B3A42C9-C462-4EA8-919B-D6FE382D3998}"/>
              </a:ext>
            </a:extLst>
          </p:cNvPr>
          <p:cNvSpPr txBox="1"/>
          <p:nvPr/>
        </p:nvSpPr>
        <p:spPr>
          <a:xfrm>
            <a:off x="186200" y="3794388"/>
            <a:ext cx="8357725" cy="400110"/>
          </a:xfrm>
          <a:prstGeom prst="rect">
            <a:avLst/>
          </a:prstGeom>
          <a:noFill/>
        </p:spPr>
        <p:txBody>
          <a:bodyPr wrap="square" rtlCol="0">
            <a:spAutoFit/>
          </a:bodyPr>
          <a:lstStyle/>
          <a:p>
            <a:pPr algn="just"/>
            <a:r>
              <a:rPr lang="cs-CZ" sz="2000" dirty="0"/>
              <a:t>nebo </a:t>
            </a:r>
            <a:r>
              <a:rPr lang="cs-CZ" sz="2000" u="sng" dirty="0"/>
              <a:t>exponenciální funkci:</a:t>
            </a:r>
          </a:p>
        </p:txBody>
      </p:sp>
      <p:sp>
        <p:nvSpPr>
          <p:cNvPr id="12" name="TextovéPole 11">
            <a:extLst>
              <a:ext uri="{FF2B5EF4-FFF2-40B4-BE49-F238E27FC236}">
                <a16:creationId xmlns:a16="http://schemas.microsoft.com/office/drawing/2014/main" id="{434561D8-426A-4FA1-A4AA-A50742D01674}"/>
              </a:ext>
            </a:extLst>
          </p:cNvPr>
          <p:cNvSpPr txBox="1"/>
          <p:nvPr/>
        </p:nvSpPr>
        <p:spPr>
          <a:xfrm>
            <a:off x="1905000" y="2233037"/>
            <a:ext cx="2798764" cy="461665"/>
          </a:xfrm>
          <a:prstGeom prst="rect">
            <a:avLst/>
          </a:prstGeom>
          <a:noFill/>
        </p:spPr>
        <p:txBody>
          <a:bodyPr wrap="square">
            <a:spAutoFit/>
          </a:bodyPr>
          <a:lstStyle/>
          <a:p>
            <a:r>
              <a:rPr lang="cs-CZ" sz="2400" b="1" i="1" dirty="0" err="1"/>
              <a:t>m</a:t>
            </a:r>
            <a:r>
              <a:rPr lang="cs-CZ" sz="2400" b="1" i="1" u="none" strike="noStrike" baseline="-25000" dirty="0" err="1">
                <a:effectLst/>
              </a:rPr>
              <a:t>a</a:t>
            </a:r>
            <a:r>
              <a:rPr lang="cs-CZ" sz="2400" b="1" i="1" u="none" strike="noStrike" dirty="0">
                <a:effectLst/>
              </a:rPr>
              <a:t> ≈ </a:t>
            </a:r>
            <a:r>
              <a:rPr lang="cs-CZ" sz="2400" b="1" u="none" strike="noStrike" dirty="0">
                <a:effectLst/>
              </a:rPr>
              <a:t>2.62</a:t>
            </a:r>
            <a:r>
              <a:rPr lang="cs-CZ" sz="2400" b="1" i="1" u="none" strike="noStrike" dirty="0">
                <a:effectLst/>
              </a:rPr>
              <a:t> . Z </a:t>
            </a:r>
            <a:r>
              <a:rPr lang="cs-CZ" sz="2400" b="1" u="none" strike="noStrike" dirty="0">
                <a:effectLst/>
              </a:rPr>
              <a:t>– 9,44</a:t>
            </a:r>
            <a:endParaRPr lang="cs-CZ" sz="2400" b="1" dirty="0"/>
          </a:p>
        </p:txBody>
      </p:sp>
      <p:sp>
        <p:nvSpPr>
          <p:cNvPr id="14" name="TextovéPole 13">
            <a:extLst>
              <a:ext uri="{FF2B5EF4-FFF2-40B4-BE49-F238E27FC236}">
                <a16:creationId xmlns:a16="http://schemas.microsoft.com/office/drawing/2014/main" id="{102930BA-98E5-4C00-8AA4-78ED762FB4DB}"/>
              </a:ext>
            </a:extLst>
          </p:cNvPr>
          <p:cNvSpPr txBox="1"/>
          <p:nvPr/>
        </p:nvSpPr>
        <p:spPr>
          <a:xfrm>
            <a:off x="186200" y="1466231"/>
            <a:ext cx="2824235" cy="400110"/>
          </a:xfrm>
          <a:prstGeom prst="rect">
            <a:avLst/>
          </a:prstGeom>
          <a:noFill/>
        </p:spPr>
        <p:txBody>
          <a:bodyPr wrap="none" rtlCol="0">
            <a:spAutoFit/>
          </a:bodyPr>
          <a:lstStyle/>
          <a:p>
            <a:r>
              <a:rPr lang="cs-CZ" sz="2000" dirty="0"/>
              <a:t>Lze použít </a:t>
            </a:r>
            <a:r>
              <a:rPr lang="cs-CZ" sz="2000" u="sng" dirty="0"/>
              <a:t>lineární funkci</a:t>
            </a:r>
            <a:r>
              <a:rPr lang="cs-CZ" sz="2000" dirty="0"/>
              <a:t>:</a:t>
            </a:r>
          </a:p>
        </p:txBody>
      </p:sp>
    </p:spTree>
    <p:extLst>
      <p:ext uri="{BB962C8B-B14F-4D97-AF65-F5344CB8AC3E}">
        <p14:creationId xmlns:p14="http://schemas.microsoft.com/office/powerpoint/2010/main" val="111929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95300" y="2966859"/>
            <a:ext cx="8153400" cy="3662541"/>
          </a:xfrm>
          <a:prstGeom prst="rect">
            <a:avLst/>
          </a:prstGeom>
        </p:spPr>
        <p:txBody>
          <a:bodyPr wrap="square">
            <a:spAutoFit/>
          </a:bodyPr>
          <a:lstStyle/>
          <a:p>
            <a:r>
              <a:rPr lang="cs-CZ" b="1" dirty="0">
                <a:latin typeface="Arial" panose="020B0604020202020204" pitchFamily="34" charset="0"/>
                <a:cs typeface="Arial" panose="020B0604020202020204" pitchFamily="34" charset="0"/>
              </a:rPr>
              <a:t>Protonové číslo </a:t>
            </a:r>
            <a:r>
              <a:rPr lang="cs-CZ" dirty="0">
                <a:latin typeface="Arial" panose="020B0604020202020204" pitchFamily="34" charset="0"/>
                <a:cs typeface="Arial" panose="020B0604020202020204" pitchFamily="34" charset="0"/>
              </a:rPr>
              <a:t>(atomové číslo, Z) = počet protonů v atomovém jádře daného prvku.</a:t>
            </a:r>
          </a:p>
          <a:p>
            <a:endParaRPr lang="cs-CZ"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Nukleonové číslo </a:t>
            </a:r>
            <a:r>
              <a:rPr lang="cs-CZ" dirty="0">
                <a:latin typeface="Arial" panose="020B0604020202020204" pitchFamily="34" charset="0"/>
                <a:cs typeface="Arial" panose="020B0604020202020204" pitchFamily="34" charset="0"/>
              </a:rPr>
              <a:t>(hmotnostní číslo</a:t>
            </a:r>
            <a:r>
              <a:rPr lang="en-US" dirty="0">
                <a:latin typeface="Arial" panose="020B0604020202020204" pitchFamily="34" charset="0"/>
                <a:cs typeface="Arial" panose="020B0604020202020204" pitchFamily="34" charset="0"/>
              </a:rPr>
              <a:t>, A</a:t>
            </a:r>
            <a:r>
              <a:rPr lang="cs-CZ" dirty="0">
                <a:latin typeface="Arial" panose="020B0604020202020204" pitchFamily="34" charset="0"/>
                <a:cs typeface="Arial" panose="020B0604020202020204" pitchFamily="34" charset="0"/>
              </a:rPr>
              <a:t>) = celkový počet protonů + neutronů (tzn. všech nukleonů) v atomovém jádře.</a:t>
            </a:r>
          </a:p>
          <a:p>
            <a:endParaRPr lang="cs-CZ"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Neutronové číslo </a:t>
            </a:r>
            <a:r>
              <a:rPr lang="cs-CZ" dirty="0">
                <a:latin typeface="Arial" panose="020B0604020202020204" pitchFamily="34" charset="0"/>
                <a:cs typeface="Arial" panose="020B0604020202020204" pitchFamily="34" charset="0"/>
              </a:rPr>
              <a:t>(N) = počet neutronů v atomovém jádře.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N = A - Z</a:t>
            </a:r>
            <a:r>
              <a:rPr lang="cs-CZ" dirty="0">
                <a:latin typeface="Arial" panose="020B0604020202020204" pitchFamily="34" charset="0"/>
                <a:cs typeface="Arial" panose="020B0604020202020204" pitchFamily="34" charset="0"/>
              </a:rPr>
              <a:t> </a:t>
            </a:r>
          </a:p>
          <a:p>
            <a:endParaRPr lang="cs-CZ" sz="800"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Izotopové číslo </a:t>
            </a:r>
            <a:r>
              <a:rPr lang="pl-PL" dirty="0">
                <a:latin typeface="Arial" panose="020B0604020202020204" pitchFamily="34" charset="0"/>
                <a:cs typeface="Arial" panose="020B0604020202020204" pitchFamily="34" charset="0"/>
              </a:rPr>
              <a:t>(I) = vyjadřuje nadbytek neutronů</a:t>
            </a:r>
          </a:p>
          <a:p>
            <a:r>
              <a:rPr lang="pl-PL" dirty="0">
                <a:latin typeface="Arial" panose="020B0604020202020204" pitchFamily="34" charset="0"/>
                <a:cs typeface="Arial" panose="020B0604020202020204" pitchFamily="34" charset="0"/>
              </a:rPr>
              <a:t>  				    I = A – 2.Z</a:t>
            </a:r>
          </a:p>
          <a:p>
            <a:endParaRPr lang="cs-CZ" sz="800" dirty="0">
              <a:latin typeface="Arial" panose="020B0604020202020204" pitchFamily="34" charset="0"/>
              <a:cs typeface="Arial" panose="020B0604020202020204" pitchFamily="34" charset="0"/>
            </a:endParaRPr>
          </a:p>
          <a:p>
            <a:r>
              <a:rPr lang="cs-CZ" u="sng" dirty="0">
                <a:latin typeface="Arial" panose="020B0604020202020204" pitchFamily="34" charset="0"/>
                <a:cs typeface="Arial" panose="020B0604020202020204" pitchFamily="34" charset="0"/>
              </a:rPr>
              <a:t>V neutrálním atomu se počet protonů rovná počtu elektronů</a:t>
            </a:r>
            <a:r>
              <a:rPr lang="cs-CZ" dirty="0">
                <a:latin typeface="Arial" panose="020B0604020202020204" pitchFamily="34" charset="0"/>
                <a:cs typeface="Arial" panose="020B0604020202020204" pitchFamily="34" charset="0"/>
              </a:rPr>
              <a:t>, tzn. </a:t>
            </a:r>
            <a:r>
              <a:rPr lang="cs-CZ" b="1" dirty="0">
                <a:latin typeface="Arial" panose="020B0604020202020204" pitchFamily="34" charset="0"/>
                <a:cs typeface="Arial" panose="020B0604020202020204" pitchFamily="34" charset="0"/>
              </a:rPr>
              <a:t>protonové číslo označuje také základní počet elektronů</a:t>
            </a:r>
            <a:r>
              <a:rPr lang="cs-CZ" dirty="0">
                <a:latin typeface="Arial" panose="020B0604020202020204" pitchFamily="34" charset="0"/>
                <a:cs typeface="Arial" panose="020B0604020202020204" pitchFamily="34" charset="0"/>
              </a:rPr>
              <a:t> v atomech daného prvku.</a:t>
            </a:r>
          </a:p>
        </p:txBody>
      </p:sp>
      <p:pic>
        <p:nvPicPr>
          <p:cNvPr id="7" name="Picture 2" descr="Související obrázek">
            <a:extLst>
              <a:ext uri="{FF2B5EF4-FFF2-40B4-BE49-F238E27FC236}">
                <a16:creationId xmlns:a16="http://schemas.microsoft.com/office/drawing/2014/main" id="{FE5FABE9-A9F5-44F5-8EC6-2D8568877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99432"/>
            <a:ext cx="2514600" cy="189761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descr="Obsah obrázku snímek obrazovky&#10;&#10;Popis byl vytvořen automaticky">
            <a:extLst>
              <a:ext uri="{FF2B5EF4-FFF2-40B4-BE49-F238E27FC236}">
                <a16:creationId xmlns:a16="http://schemas.microsoft.com/office/drawing/2014/main" id="{359ACF78-E6FD-42AA-9811-62304E113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60" y="1219200"/>
            <a:ext cx="3448665" cy="1425448"/>
          </a:xfrm>
          <a:prstGeom prst="rect">
            <a:avLst/>
          </a:prstGeom>
        </p:spPr>
      </p:pic>
      <p:sp>
        <p:nvSpPr>
          <p:cNvPr id="5" name="Nadpis 1">
            <a:extLst>
              <a:ext uri="{FF2B5EF4-FFF2-40B4-BE49-F238E27FC236}">
                <a16:creationId xmlns:a16="http://schemas.microsoft.com/office/drawing/2014/main" id="{392767C8-4294-421F-8988-58DF70C5A6F9}"/>
              </a:ext>
            </a:extLst>
          </p:cNvPr>
          <p:cNvSpPr>
            <a:spLocks noGrp="1"/>
          </p:cNvSpPr>
          <p:nvPr>
            <p:ph type="title"/>
          </p:nvPr>
        </p:nvSpPr>
        <p:spPr>
          <a:xfrm>
            <a:off x="1295400" y="228600"/>
            <a:ext cx="4724400" cy="668389"/>
          </a:xfrm>
        </p:spPr>
        <p:txBody>
          <a:bodyPr>
            <a:normAutofit fontScale="90000"/>
          </a:bodyPr>
          <a:lstStyle/>
          <a:p>
            <a:r>
              <a:rPr lang="cs-CZ" b="1" dirty="0"/>
              <a:t>Atomové jádro</a:t>
            </a:r>
          </a:p>
        </p:txBody>
      </p:sp>
    </p:spTree>
    <p:extLst>
      <p:ext uri="{BB962C8B-B14F-4D97-AF65-F5344CB8AC3E}">
        <p14:creationId xmlns:p14="http://schemas.microsoft.com/office/powerpoint/2010/main" val="1866059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1"/>
          </p:nvPr>
        </p:nvSpPr>
        <p:spPr>
          <a:xfrm>
            <a:off x="304800" y="762000"/>
            <a:ext cx="8382000" cy="5791200"/>
          </a:xfrm>
        </p:spPr>
        <p:txBody>
          <a:bodyPr>
            <a:normAutofit/>
          </a:bodyPr>
          <a:lstStyle/>
          <a:p>
            <a:pPr marL="0" indent="0">
              <a:buNone/>
            </a:pPr>
            <a:endParaRPr lang="cs-CZ" altLang="cs-CZ" sz="1800" b="1" dirty="0">
              <a:latin typeface="Arial" panose="020B0604020202020204" pitchFamily="34" charset="0"/>
              <a:cs typeface="Arial" panose="020B0604020202020204" pitchFamily="34" charset="0"/>
            </a:endParaRPr>
          </a:p>
          <a:p>
            <a:r>
              <a:rPr lang="cs-CZ" altLang="cs-CZ" sz="1800" b="1" dirty="0">
                <a:latin typeface="Arial" panose="020B0604020202020204" pitchFamily="34" charset="0"/>
                <a:cs typeface="Arial" panose="020B0604020202020204" pitchFamily="34" charset="0"/>
              </a:rPr>
              <a:t>proton</a:t>
            </a:r>
            <a:r>
              <a:rPr lang="cs-CZ" altLang="cs-CZ" sz="1800" dirty="0">
                <a:latin typeface="Arial" panose="020B0604020202020204" pitchFamily="34" charset="0"/>
                <a:cs typeface="Arial" panose="020B0604020202020204" pitchFamily="34" charset="0"/>
              </a:rPr>
              <a:t>:</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	</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m = 1.672</a:t>
            </a:r>
            <a:r>
              <a:rPr lang="cs-CZ" altLang="cs-CZ" sz="1800" dirty="0">
                <a:latin typeface="Arial" panose="020B0604020202020204" pitchFamily="34" charset="0"/>
                <a:cs typeface="Arial" panose="020B0604020202020204" pitchFamily="34" charset="0"/>
                <a:sym typeface="Symbol" pitchFamily="18" charset="2"/>
              </a:rPr>
              <a:t></a:t>
            </a:r>
            <a:r>
              <a:rPr lang="cs-CZ" altLang="cs-CZ" sz="1800" dirty="0">
                <a:latin typeface="Arial" panose="020B0604020202020204" pitchFamily="34" charset="0"/>
                <a:cs typeface="Arial" panose="020B0604020202020204" pitchFamily="34" charset="0"/>
              </a:rPr>
              <a:t>10</a:t>
            </a:r>
            <a:r>
              <a:rPr lang="cs-CZ" altLang="cs-CZ" sz="1800" baseline="30000" dirty="0">
                <a:latin typeface="Arial" panose="020B0604020202020204" pitchFamily="34" charset="0"/>
                <a:cs typeface="Arial" panose="020B0604020202020204" pitchFamily="34" charset="0"/>
              </a:rPr>
              <a:t>-27</a:t>
            </a:r>
            <a:r>
              <a:rPr lang="cs-CZ" altLang="cs-CZ" sz="1800" dirty="0">
                <a:latin typeface="Arial" panose="020B0604020202020204" pitchFamily="34" charset="0"/>
                <a:cs typeface="Arial" panose="020B0604020202020204" pitchFamily="34" charset="0"/>
              </a:rPr>
              <a:t> kg 			</a:t>
            </a:r>
            <a:endParaRPr lang="en-US" altLang="cs-CZ" sz="1800" dirty="0">
              <a:latin typeface="Arial" panose="020B0604020202020204" pitchFamily="34" charset="0"/>
              <a:cs typeface="Arial" panose="020B0604020202020204" pitchFamily="34" charset="0"/>
            </a:endParaRPr>
          </a:p>
          <a:p>
            <a:pPr marL="0" indent="0">
              <a:buNone/>
            </a:pPr>
            <a:r>
              <a:rPr lang="cs-CZ" altLang="cs-CZ" sz="1800" dirty="0">
                <a:latin typeface="Arial" panose="020B0604020202020204" pitchFamily="34" charset="0"/>
                <a:cs typeface="Arial" panose="020B0604020202020204" pitchFamily="34" charset="0"/>
              </a:rPr>
              <a:t>	</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m/</a:t>
            </a:r>
            <a:r>
              <a:rPr lang="en-US" altLang="cs-CZ" sz="1800" dirty="0">
                <a:latin typeface="Arial" panose="020B0604020202020204" pitchFamily="34" charset="0"/>
                <a:cs typeface="Arial" panose="020B0604020202020204" pitchFamily="34" charset="0"/>
              </a:rPr>
              <a:t>m</a:t>
            </a:r>
            <a:r>
              <a:rPr lang="cs-CZ" altLang="cs-CZ" sz="1800" baseline="-25000" dirty="0">
                <a:latin typeface="Arial" panose="020B0604020202020204" pitchFamily="34" charset="0"/>
                <a:cs typeface="Arial" panose="020B0604020202020204" pitchFamily="34" charset="0"/>
              </a:rPr>
              <a:t>u</a:t>
            </a:r>
            <a:r>
              <a:rPr lang="cs-CZ" altLang="cs-CZ" sz="1800" dirty="0">
                <a:latin typeface="Arial" panose="020B0604020202020204" pitchFamily="34" charset="0"/>
                <a:cs typeface="Arial" panose="020B0604020202020204" pitchFamily="34" charset="0"/>
              </a:rPr>
              <a:t> = 1.0072	</a:t>
            </a:r>
            <a:endParaRPr lang="en-US" altLang="cs-CZ" sz="1800" dirty="0">
              <a:latin typeface="Arial" panose="020B0604020202020204" pitchFamily="34" charset="0"/>
              <a:cs typeface="Arial" panose="020B0604020202020204" pitchFamily="34" charset="0"/>
            </a:endParaRPr>
          </a:p>
          <a:p>
            <a:pPr marL="0" indent="0">
              <a:buNone/>
            </a:pPr>
            <a:r>
              <a:rPr lang="cs-CZ" altLang="cs-CZ" sz="1800" dirty="0">
                <a:latin typeface="Arial" panose="020B0604020202020204" pitchFamily="34" charset="0"/>
                <a:cs typeface="Arial" panose="020B0604020202020204" pitchFamily="34" charset="0"/>
              </a:rPr>
              <a:t>		</a:t>
            </a:r>
          </a:p>
          <a:p>
            <a:r>
              <a:rPr lang="en-US" altLang="cs-CZ" sz="1800" b="1" dirty="0">
                <a:latin typeface="Arial" panose="020B0604020202020204" pitchFamily="34" charset="0"/>
                <a:cs typeface="Arial" panose="020B0604020202020204" pitchFamily="34" charset="0"/>
              </a:rPr>
              <a:t>n</a:t>
            </a:r>
            <a:r>
              <a:rPr lang="cs-CZ" altLang="cs-CZ" sz="1800" b="1" dirty="0" err="1">
                <a:latin typeface="Arial" panose="020B0604020202020204" pitchFamily="34" charset="0"/>
                <a:cs typeface="Arial" panose="020B0604020202020204" pitchFamily="34" charset="0"/>
              </a:rPr>
              <a:t>eutron</a:t>
            </a:r>
            <a:r>
              <a:rPr lang="cs-CZ" altLang="cs-CZ" sz="1800" dirty="0">
                <a:latin typeface="Arial" panose="020B0604020202020204" pitchFamily="34" charset="0"/>
                <a:cs typeface="Arial" panose="020B0604020202020204" pitchFamily="34" charset="0"/>
              </a:rPr>
              <a:t>:</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	m = 1.674</a:t>
            </a:r>
            <a:r>
              <a:rPr lang="cs-CZ" altLang="cs-CZ" sz="1800" dirty="0">
                <a:latin typeface="Arial" panose="020B0604020202020204" pitchFamily="34" charset="0"/>
                <a:cs typeface="Arial" panose="020B0604020202020204" pitchFamily="34" charset="0"/>
                <a:sym typeface="Symbol" pitchFamily="18" charset="2"/>
              </a:rPr>
              <a:t></a:t>
            </a:r>
            <a:r>
              <a:rPr lang="cs-CZ" altLang="cs-CZ" sz="1800" dirty="0">
                <a:latin typeface="Arial" panose="020B0604020202020204" pitchFamily="34" charset="0"/>
                <a:cs typeface="Arial" panose="020B0604020202020204" pitchFamily="34" charset="0"/>
              </a:rPr>
              <a:t>10</a:t>
            </a:r>
            <a:r>
              <a:rPr lang="cs-CZ" altLang="cs-CZ" sz="1800" baseline="30000" dirty="0">
                <a:latin typeface="Arial" panose="020B0604020202020204" pitchFamily="34" charset="0"/>
                <a:cs typeface="Arial" panose="020B0604020202020204" pitchFamily="34" charset="0"/>
              </a:rPr>
              <a:t>-27</a:t>
            </a:r>
            <a:r>
              <a:rPr lang="cs-CZ" altLang="cs-CZ" sz="1800" dirty="0">
                <a:latin typeface="Arial" panose="020B0604020202020204" pitchFamily="34" charset="0"/>
                <a:cs typeface="Arial" panose="020B0604020202020204" pitchFamily="34" charset="0"/>
              </a:rPr>
              <a:t> kg 			</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m/</a:t>
            </a:r>
            <a:r>
              <a:rPr lang="en-US" altLang="cs-CZ" sz="1800" dirty="0">
                <a:latin typeface="Arial" panose="020B0604020202020204" pitchFamily="34" charset="0"/>
                <a:cs typeface="Arial" panose="020B0604020202020204" pitchFamily="34" charset="0"/>
              </a:rPr>
              <a:t>m</a:t>
            </a:r>
            <a:r>
              <a:rPr lang="cs-CZ" altLang="cs-CZ" sz="1800" baseline="-25000" dirty="0">
                <a:latin typeface="Arial" panose="020B0604020202020204" pitchFamily="34" charset="0"/>
                <a:cs typeface="Arial" panose="020B0604020202020204" pitchFamily="34" charset="0"/>
              </a:rPr>
              <a:t>u</a:t>
            </a:r>
            <a:r>
              <a:rPr lang="cs-CZ" altLang="cs-CZ" sz="1800" dirty="0">
                <a:latin typeface="Arial" panose="020B0604020202020204" pitchFamily="34" charset="0"/>
                <a:cs typeface="Arial" panose="020B0604020202020204" pitchFamily="34" charset="0"/>
              </a:rPr>
              <a:t> = 1.0086</a:t>
            </a:r>
            <a:endParaRPr lang="en-US" altLang="cs-CZ" sz="1800" dirty="0">
              <a:latin typeface="Arial" panose="020B0604020202020204" pitchFamily="34" charset="0"/>
              <a:cs typeface="Arial" panose="020B0604020202020204" pitchFamily="34" charset="0"/>
            </a:endParaRPr>
          </a:p>
          <a:p>
            <a:pPr marL="0" indent="0">
              <a:buNone/>
            </a:pPr>
            <a:r>
              <a:rPr lang="cs-CZ" altLang="cs-CZ" sz="1800" dirty="0">
                <a:latin typeface="Arial" panose="020B0604020202020204" pitchFamily="34" charset="0"/>
                <a:cs typeface="Arial" panose="020B0604020202020204" pitchFamily="34" charset="0"/>
              </a:rPr>
              <a:t>		</a:t>
            </a:r>
            <a:endParaRPr lang="en-US" altLang="cs-CZ" sz="1800" dirty="0">
              <a:latin typeface="Arial" panose="020B0604020202020204" pitchFamily="34" charset="0"/>
              <a:cs typeface="Arial" panose="020B0604020202020204" pitchFamily="34" charset="0"/>
            </a:endParaRPr>
          </a:p>
          <a:p>
            <a:pPr eaLnBrk="1" hangingPunct="1"/>
            <a:r>
              <a:rPr lang="cs-CZ" altLang="cs-CZ" sz="1800" b="1" dirty="0">
                <a:latin typeface="Arial" panose="020B0604020202020204" pitchFamily="34" charset="0"/>
                <a:cs typeface="Arial" panose="020B0604020202020204" pitchFamily="34" charset="0"/>
              </a:rPr>
              <a:t>elektron</a:t>
            </a:r>
            <a:r>
              <a:rPr lang="cs-CZ" altLang="cs-CZ" sz="1800" dirty="0">
                <a:latin typeface="Arial" panose="020B0604020202020204" pitchFamily="34" charset="0"/>
                <a:cs typeface="Arial" panose="020B0604020202020204" pitchFamily="34" charset="0"/>
              </a:rPr>
              <a:t>: 	</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m = 9.1091</a:t>
            </a:r>
            <a:r>
              <a:rPr lang="cs-CZ" altLang="cs-CZ" sz="1800" dirty="0">
                <a:latin typeface="Arial" panose="020B0604020202020204" pitchFamily="34" charset="0"/>
                <a:cs typeface="Arial" panose="020B0604020202020204" pitchFamily="34" charset="0"/>
                <a:sym typeface="Symbol" pitchFamily="18" charset="2"/>
              </a:rPr>
              <a:t></a:t>
            </a:r>
            <a:r>
              <a:rPr lang="cs-CZ" altLang="cs-CZ" sz="1800" dirty="0">
                <a:latin typeface="Arial" panose="020B0604020202020204" pitchFamily="34" charset="0"/>
                <a:cs typeface="Arial" panose="020B0604020202020204" pitchFamily="34" charset="0"/>
              </a:rPr>
              <a:t>10</a:t>
            </a:r>
            <a:r>
              <a:rPr lang="cs-CZ" altLang="cs-CZ" sz="1800" baseline="30000" dirty="0">
                <a:latin typeface="Arial" panose="020B0604020202020204" pitchFamily="34" charset="0"/>
                <a:cs typeface="Arial" panose="020B0604020202020204" pitchFamily="34" charset="0"/>
              </a:rPr>
              <a:t>-31</a:t>
            </a:r>
            <a:r>
              <a:rPr lang="cs-CZ" altLang="cs-CZ" sz="1800" dirty="0">
                <a:latin typeface="Arial" panose="020B0604020202020204" pitchFamily="34" charset="0"/>
                <a:cs typeface="Arial" panose="020B0604020202020204" pitchFamily="34" charset="0"/>
              </a:rPr>
              <a:t> kg 		 </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m/</a:t>
            </a:r>
            <a:r>
              <a:rPr lang="en-US" altLang="cs-CZ" sz="1800" dirty="0">
                <a:latin typeface="Arial" panose="020B0604020202020204" pitchFamily="34" charset="0"/>
                <a:cs typeface="Arial" panose="020B0604020202020204" pitchFamily="34" charset="0"/>
              </a:rPr>
              <a:t>m</a:t>
            </a:r>
            <a:r>
              <a:rPr lang="cs-CZ" altLang="cs-CZ" sz="1800" baseline="-25000" dirty="0">
                <a:latin typeface="Arial" panose="020B0604020202020204" pitchFamily="34" charset="0"/>
                <a:cs typeface="Arial" panose="020B0604020202020204" pitchFamily="34" charset="0"/>
              </a:rPr>
              <a:t>u</a:t>
            </a:r>
            <a:r>
              <a:rPr lang="cs-CZ" altLang="cs-CZ" sz="1800" dirty="0">
                <a:latin typeface="Arial" panose="020B0604020202020204" pitchFamily="34" charset="0"/>
                <a:cs typeface="Arial" panose="020B0604020202020204" pitchFamily="34" charset="0"/>
              </a:rPr>
              <a:t> = 5.486 </a:t>
            </a:r>
            <a:r>
              <a:rPr lang="cs-CZ" altLang="cs-CZ" sz="1800" dirty="0">
                <a:latin typeface="Arial" panose="020B0604020202020204" pitchFamily="34" charset="0"/>
                <a:cs typeface="Arial" panose="020B0604020202020204" pitchFamily="34" charset="0"/>
                <a:sym typeface="Symbol" pitchFamily="18" charset="2"/>
              </a:rPr>
              <a:t></a:t>
            </a:r>
            <a:r>
              <a:rPr lang="cs-CZ" altLang="cs-CZ" sz="1800" dirty="0">
                <a:latin typeface="Arial" panose="020B0604020202020204" pitchFamily="34" charset="0"/>
                <a:cs typeface="Arial" panose="020B0604020202020204" pitchFamily="34" charset="0"/>
              </a:rPr>
              <a:t>10</a:t>
            </a:r>
            <a:r>
              <a:rPr lang="cs-CZ" altLang="cs-CZ" sz="1800" baseline="30000" dirty="0">
                <a:latin typeface="Arial" panose="020B0604020202020204" pitchFamily="34" charset="0"/>
                <a:cs typeface="Arial" panose="020B0604020202020204" pitchFamily="34" charset="0"/>
              </a:rPr>
              <a:t>-4</a:t>
            </a:r>
            <a:r>
              <a:rPr lang="cs-CZ" altLang="cs-CZ" sz="18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a:t>
            </a:r>
          </a:p>
          <a:p>
            <a:pPr marL="0" indent="0" eaLnBrk="1" hangingPunct="1">
              <a:buNone/>
            </a:pPr>
            <a:endParaRPr lang="en-US" altLang="cs-CZ" sz="1800" dirty="0">
              <a:latin typeface="Arial" panose="020B0604020202020204" pitchFamily="34" charset="0"/>
              <a:cs typeface="Arial" panose="020B0604020202020204" pitchFamily="34" charset="0"/>
              <a:sym typeface="Symbol" pitchFamily="18" charset="2"/>
            </a:endParaRPr>
          </a:p>
          <a:p>
            <a:pPr marL="0" indent="0" eaLnBrk="1" hangingPunct="1">
              <a:buNone/>
            </a:pPr>
            <a:r>
              <a:rPr lang="en-US" altLang="cs-CZ" sz="1800" dirty="0">
                <a:latin typeface="Arial" panose="020B0604020202020204" pitchFamily="34" charset="0"/>
                <a:cs typeface="Arial" panose="020B0604020202020204" pitchFamily="34" charset="0"/>
                <a:sym typeface="Symbol" pitchFamily="18" charset="2"/>
              </a:rPr>
              <a:t>H</a:t>
            </a:r>
            <a:r>
              <a:rPr lang="cs-CZ" altLang="cs-CZ" sz="1800" dirty="0" err="1">
                <a:latin typeface="Arial" panose="020B0604020202020204" pitchFamily="34" charset="0"/>
                <a:cs typeface="Arial" panose="020B0604020202020204" pitchFamily="34" charset="0"/>
                <a:sym typeface="Symbol" pitchFamily="18" charset="2"/>
              </a:rPr>
              <a:t>motnost</a:t>
            </a:r>
            <a:r>
              <a:rPr lang="cs-CZ" altLang="cs-CZ" sz="1800" dirty="0">
                <a:latin typeface="Arial" panose="020B0604020202020204" pitchFamily="34" charset="0"/>
                <a:cs typeface="Arial" panose="020B0604020202020204" pitchFamily="34" charset="0"/>
                <a:sym typeface="Symbol" pitchFamily="18" charset="2"/>
              </a:rPr>
              <a:t> atomu </a:t>
            </a:r>
            <a:r>
              <a:rPr lang="en-US" altLang="cs-CZ" sz="1800" dirty="0">
                <a:latin typeface="Arial" panose="020B0604020202020204" pitchFamily="34" charset="0"/>
                <a:cs typeface="Arial" panose="020B0604020202020204" pitchFamily="34" charset="0"/>
                <a:sym typeface="Symbol" pitchFamily="18" charset="2"/>
              </a:rPr>
              <a:t>je </a:t>
            </a:r>
            <a:r>
              <a:rPr lang="cs-CZ" altLang="cs-CZ" sz="1800" dirty="0">
                <a:latin typeface="Arial" panose="020B0604020202020204" pitchFamily="34" charset="0"/>
                <a:cs typeface="Arial" panose="020B0604020202020204" pitchFamily="34" charset="0"/>
                <a:sym typeface="Symbol" pitchFamily="18" charset="2"/>
              </a:rPr>
              <a:t>soustředěna do jádra</a:t>
            </a:r>
            <a:r>
              <a:rPr lang="en-US" altLang="cs-CZ" sz="1800" dirty="0">
                <a:latin typeface="Arial" panose="020B0604020202020204" pitchFamily="34" charset="0"/>
                <a:cs typeface="Arial" panose="020B0604020202020204" pitchFamily="34" charset="0"/>
                <a:sym typeface="Symbol" pitchFamily="18" charset="2"/>
              </a:rPr>
              <a:t>, </a:t>
            </a:r>
            <a:r>
              <a:rPr lang="en-US" altLang="cs-CZ" sz="1800" dirty="0" err="1">
                <a:latin typeface="Arial" panose="020B0604020202020204" pitchFamily="34" charset="0"/>
                <a:cs typeface="Arial" panose="020B0604020202020204" pitchFamily="34" charset="0"/>
                <a:sym typeface="Symbol" pitchFamily="18" charset="2"/>
              </a:rPr>
              <a:t>kde</a:t>
            </a:r>
            <a:r>
              <a:rPr lang="en-US" altLang="cs-CZ" sz="1800" dirty="0">
                <a:latin typeface="Arial" panose="020B0604020202020204" pitchFamily="34" charset="0"/>
                <a:cs typeface="Arial" panose="020B0604020202020204" pitchFamily="34" charset="0"/>
                <a:sym typeface="Symbol" pitchFamily="18" charset="2"/>
              </a:rPr>
              <a:t> je </a:t>
            </a:r>
            <a:r>
              <a:rPr lang="cs-CZ" altLang="cs-CZ" sz="1800" b="1" dirty="0">
                <a:latin typeface="Arial" panose="020B0604020202020204" pitchFamily="34" charset="0"/>
                <a:cs typeface="Arial" panose="020B0604020202020204" pitchFamily="34" charset="0"/>
                <a:sym typeface="Symbol" pitchFamily="18" charset="2"/>
              </a:rPr>
              <a:t>silná interakce</a:t>
            </a:r>
            <a:r>
              <a:rPr lang="cs-CZ" altLang="cs-CZ" sz="1800" dirty="0">
                <a:latin typeface="Arial" panose="020B0604020202020204" pitchFamily="34" charset="0"/>
                <a:cs typeface="Arial" panose="020B0604020202020204" pitchFamily="34" charset="0"/>
                <a:sym typeface="Symbol" pitchFamily="18" charset="2"/>
              </a:rPr>
              <a:t> proton-neutron</a:t>
            </a:r>
            <a:r>
              <a:rPr lang="en-US" altLang="cs-CZ" sz="1800" dirty="0">
                <a:latin typeface="Arial" panose="020B0604020202020204" pitchFamily="34" charset="0"/>
                <a:cs typeface="Arial" panose="020B0604020202020204" pitchFamily="34" charset="0"/>
                <a:sym typeface="Symbol" pitchFamily="18" charset="2"/>
              </a:rPr>
              <a:t>.</a:t>
            </a:r>
            <a:endParaRPr lang="cs-CZ" altLang="cs-CZ" sz="1800" dirty="0">
              <a:latin typeface="Arial" panose="020B0604020202020204" pitchFamily="34" charset="0"/>
              <a:cs typeface="Arial" panose="020B0604020202020204" pitchFamily="34" charset="0"/>
              <a:sym typeface="Symbol" pitchFamily="18" charset="2"/>
            </a:endParaRPr>
          </a:p>
          <a:p>
            <a:pPr eaLnBrk="1" hangingPunct="1">
              <a:buFont typeface="Symbol" pitchFamily="18" charset="2"/>
              <a:buNone/>
            </a:pPr>
            <a:r>
              <a:rPr lang="cs-CZ" altLang="cs-CZ" sz="1800" dirty="0">
                <a:latin typeface="Arial" panose="020B0604020202020204" pitchFamily="34" charset="0"/>
                <a:cs typeface="Arial" panose="020B0604020202020204" pitchFamily="34" charset="0"/>
                <a:sym typeface="Symbol" pitchFamily="18" charset="2"/>
              </a:rPr>
              <a:t>	</a:t>
            </a:r>
            <a:r>
              <a:rPr lang="en-US" altLang="cs-CZ" sz="1800" dirty="0">
                <a:latin typeface="Arial" panose="020B0604020202020204" pitchFamily="34" charset="0"/>
                <a:cs typeface="Arial" panose="020B0604020202020204" pitchFamily="34" charset="0"/>
                <a:sym typeface="Symbol" pitchFamily="18" charset="2"/>
              </a:rPr>
              <a:t> </a:t>
            </a:r>
            <a:r>
              <a:rPr lang="cs-CZ" altLang="cs-CZ" sz="1800" dirty="0">
                <a:latin typeface="Arial" panose="020B0604020202020204" pitchFamily="34" charset="0"/>
                <a:cs typeface="Arial" panose="020B0604020202020204" pitchFamily="34" charset="0"/>
                <a:sym typeface="Symbol" pitchFamily="18" charset="2"/>
              </a:rPr>
              <a:t>Efektivní průměr atomu</a:t>
            </a:r>
            <a:r>
              <a:rPr lang="en-US" altLang="cs-CZ" sz="1800" dirty="0">
                <a:latin typeface="Arial" panose="020B0604020202020204" pitchFamily="34" charset="0"/>
                <a:cs typeface="Arial" panose="020B0604020202020204" pitchFamily="34" charset="0"/>
                <a:sym typeface="Symbol" pitchFamily="18" charset="2"/>
              </a:rPr>
              <a:t> </a:t>
            </a:r>
            <a:r>
              <a:rPr lang="cs-CZ" altLang="cs-CZ" sz="1800" dirty="0">
                <a:latin typeface="Arial" panose="020B0604020202020204" pitchFamily="34" charset="0"/>
                <a:cs typeface="Arial" panose="020B0604020202020204" pitchFamily="34" charset="0"/>
                <a:sym typeface="Symbol" pitchFamily="18" charset="2"/>
              </a:rPr>
              <a:t>- cca 100-600 </a:t>
            </a:r>
            <a:r>
              <a:rPr lang="cs-CZ" altLang="cs-CZ" sz="1800" dirty="0" err="1">
                <a:latin typeface="Arial" panose="020B0604020202020204" pitchFamily="34" charset="0"/>
                <a:cs typeface="Arial" panose="020B0604020202020204" pitchFamily="34" charset="0"/>
                <a:sym typeface="Symbol" pitchFamily="18" charset="2"/>
              </a:rPr>
              <a:t>pm</a:t>
            </a:r>
            <a:endParaRPr lang="cs-CZ" altLang="cs-CZ" sz="1800" dirty="0">
              <a:latin typeface="Arial" panose="020B0604020202020204" pitchFamily="34" charset="0"/>
              <a:cs typeface="Arial" panose="020B0604020202020204" pitchFamily="34" charset="0"/>
              <a:sym typeface="Symbol" pitchFamily="18" charset="2"/>
            </a:endParaRPr>
          </a:p>
          <a:p>
            <a:pPr eaLnBrk="1" hangingPunct="1">
              <a:buFont typeface="Symbol" pitchFamily="18" charset="2"/>
              <a:buNone/>
            </a:pPr>
            <a:r>
              <a:rPr lang="cs-CZ" altLang="cs-CZ" sz="1800" dirty="0">
                <a:latin typeface="Arial" panose="020B0604020202020204" pitchFamily="34" charset="0"/>
                <a:cs typeface="Arial" panose="020B0604020202020204" pitchFamily="34" charset="0"/>
                <a:sym typeface="Symbol" pitchFamily="18" charset="2"/>
              </a:rPr>
              <a:t>	</a:t>
            </a:r>
            <a:r>
              <a:rPr lang="en-US" altLang="cs-CZ" sz="1800" dirty="0">
                <a:latin typeface="Arial" panose="020B0604020202020204" pitchFamily="34" charset="0"/>
                <a:cs typeface="Arial" panose="020B0604020202020204" pitchFamily="34" charset="0"/>
                <a:sym typeface="Symbol" pitchFamily="18" charset="2"/>
              </a:rPr>
              <a:t> </a:t>
            </a:r>
            <a:r>
              <a:rPr lang="cs-CZ" altLang="cs-CZ" sz="1800" dirty="0">
                <a:latin typeface="Arial" panose="020B0604020202020204" pitchFamily="34" charset="0"/>
                <a:cs typeface="Arial" panose="020B0604020202020204" pitchFamily="34" charset="0"/>
                <a:sym typeface="Symbol" pitchFamily="18" charset="2"/>
              </a:rPr>
              <a:t>Efektivní průměr jádra</a:t>
            </a:r>
            <a:r>
              <a:rPr lang="en-US" altLang="cs-CZ" sz="1800" dirty="0">
                <a:latin typeface="Arial" panose="020B0604020202020204" pitchFamily="34" charset="0"/>
                <a:cs typeface="Arial" panose="020B0604020202020204" pitchFamily="34" charset="0"/>
                <a:sym typeface="Symbol" pitchFamily="18" charset="2"/>
              </a:rPr>
              <a:t> </a:t>
            </a:r>
            <a:r>
              <a:rPr lang="cs-CZ" altLang="cs-CZ" sz="1800" dirty="0">
                <a:latin typeface="Arial" panose="020B0604020202020204" pitchFamily="34" charset="0"/>
                <a:cs typeface="Arial" panose="020B0604020202020204" pitchFamily="34" charset="0"/>
                <a:sym typeface="Symbol" pitchFamily="18" charset="2"/>
              </a:rPr>
              <a:t>- cca 0.01 </a:t>
            </a:r>
            <a:r>
              <a:rPr lang="cs-CZ" altLang="cs-CZ" sz="1800" dirty="0" err="1">
                <a:latin typeface="Arial" panose="020B0604020202020204" pitchFamily="34" charset="0"/>
                <a:cs typeface="Arial" panose="020B0604020202020204" pitchFamily="34" charset="0"/>
                <a:sym typeface="Symbol" pitchFamily="18" charset="2"/>
              </a:rPr>
              <a:t>pm</a:t>
            </a:r>
            <a:r>
              <a:rPr lang="cs-CZ" altLang="cs-CZ" sz="1800" dirty="0">
                <a:latin typeface="Arial" panose="020B0604020202020204" pitchFamily="34" charset="0"/>
                <a:cs typeface="Arial" panose="020B0604020202020204" pitchFamily="34" charset="0"/>
                <a:sym typeface="Symbol" pitchFamily="18" charset="2"/>
              </a:rPr>
              <a:t>  </a:t>
            </a:r>
          </a:p>
          <a:p>
            <a:pPr eaLnBrk="1" hangingPunct="1">
              <a:buFont typeface="Symbol" pitchFamily="18" charset="2"/>
              <a:buNone/>
            </a:pPr>
            <a:r>
              <a:rPr lang="cs-CZ" altLang="cs-CZ" sz="1800" dirty="0">
                <a:latin typeface="Arial" panose="020B0604020202020204" pitchFamily="34" charset="0"/>
                <a:cs typeface="Arial" panose="020B0604020202020204" pitchFamily="34" charset="0"/>
                <a:sym typeface="Symbol" pitchFamily="18" charset="2"/>
              </a:rPr>
              <a:t>	10</a:t>
            </a:r>
            <a:r>
              <a:rPr lang="cs-CZ" altLang="cs-CZ" sz="1800" baseline="30000" dirty="0">
                <a:latin typeface="Arial" panose="020B0604020202020204" pitchFamily="34" charset="0"/>
                <a:cs typeface="Arial" panose="020B0604020202020204" pitchFamily="34" charset="0"/>
                <a:sym typeface="Symbol" pitchFamily="18" charset="2"/>
              </a:rPr>
              <a:t>4</a:t>
            </a:r>
            <a:r>
              <a:rPr lang="cs-CZ" altLang="cs-CZ" sz="1800" dirty="0">
                <a:latin typeface="Arial" panose="020B0604020202020204" pitchFamily="34" charset="0"/>
                <a:cs typeface="Arial" panose="020B0604020202020204" pitchFamily="34" charset="0"/>
                <a:sym typeface="Symbol" pitchFamily="18" charset="2"/>
              </a:rPr>
              <a:t>  menší</a:t>
            </a:r>
            <a:r>
              <a:rPr lang="en-US" altLang="cs-CZ" sz="1800" dirty="0">
                <a:latin typeface="Arial" panose="020B0604020202020204" pitchFamily="34" charset="0"/>
                <a:cs typeface="Arial" panose="020B0604020202020204" pitchFamily="34" charset="0"/>
                <a:sym typeface="Symbol" pitchFamily="18" charset="2"/>
              </a:rPr>
              <a:t>  </a:t>
            </a:r>
            <a:r>
              <a:rPr lang="cs-CZ" altLang="cs-CZ" sz="1800" dirty="0">
                <a:latin typeface="Arial" panose="020B0604020202020204" pitchFamily="34" charset="0"/>
                <a:cs typeface="Arial" panose="020B0604020202020204" pitchFamily="34" charset="0"/>
                <a:sym typeface="Symbol" pitchFamily="18" charset="2"/>
              </a:rPr>
              <a:t> obrovská r  </a:t>
            </a:r>
            <a:r>
              <a:rPr lang="en-US" altLang="cs-CZ" sz="1800" dirty="0">
                <a:latin typeface="Arial" panose="020B0604020202020204" pitchFamily="34" charset="0"/>
                <a:cs typeface="Arial" panose="020B0604020202020204" pitchFamily="34" charset="0"/>
                <a:sym typeface="Symbol" pitchFamily="18" charset="2"/>
              </a:rPr>
              <a:t>~</a:t>
            </a:r>
            <a:r>
              <a:rPr lang="cs-CZ" altLang="cs-CZ" sz="1800" dirty="0">
                <a:latin typeface="Arial" panose="020B0604020202020204" pitchFamily="34" charset="0"/>
                <a:cs typeface="Arial" panose="020B0604020202020204" pitchFamily="34" charset="0"/>
                <a:sym typeface="Symbol" pitchFamily="18" charset="2"/>
              </a:rPr>
              <a:t> 10</a:t>
            </a:r>
            <a:r>
              <a:rPr lang="cs-CZ" altLang="cs-CZ" sz="1800" baseline="30000" dirty="0">
                <a:latin typeface="Arial" panose="020B0604020202020204" pitchFamily="34" charset="0"/>
                <a:cs typeface="Arial" panose="020B0604020202020204" pitchFamily="34" charset="0"/>
                <a:sym typeface="Symbol" pitchFamily="18" charset="2"/>
              </a:rPr>
              <a:t>12</a:t>
            </a:r>
            <a:r>
              <a:rPr lang="cs-CZ" altLang="cs-CZ" sz="1800" dirty="0">
                <a:latin typeface="Arial" panose="020B0604020202020204" pitchFamily="34" charset="0"/>
                <a:cs typeface="Arial" panose="020B0604020202020204" pitchFamily="34" charset="0"/>
                <a:sym typeface="Symbol" pitchFamily="18" charset="2"/>
              </a:rPr>
              <a:t> g/cm</a:t>
            </a:r>
            <a:r>
              <a:rPr lang="cs-CZ" altLang="cs-CZ" sz="1800" baseline="30000" dirty="0">
                <a:latin typeface="Arial" panose="020B0604020202020204" pitchFamily="34" charset="0"/>
                <a:cs typeface="Arial" panose="020B0604020202020204" pitchFamily="34" charset="0"/>
                <a:sym typeface="Symbol" pitchFamily="18" charset="2"/>
              </a:rPr>
              <a:t>3</a:t>
            </a:r>
          </a:p>
          <a:p>
            <a:pPr eaLnBrk="1" hangingPunct="1">
              <a:buFont typeface="Symbol" pitchFamily="18" charset="2"/>
              <a:buNone/>
            </a:pPr>
            <a:endParaRPr lang="cs-CZ" altLang="cs-CZ" sz="1800" dirty="0">
              <a:latin typeface="Arial" panose="020B0604020202020204" pitchFamily="34" charset="0"/>
              <a:cs typeface="Arial" panose="020B0604020202020204" pitchFamily="34" charset="0"/>
              <a:sym typeface="Symbol" pitchFamily="18" charset="2"/>
            </a:endParaRPr>
          </a:p>
          <a:p>
            <a:pPr>
              <a:buNone/>
            </a:pPr>
            <a:r>
              <a:rPr lang="cs-CZ" altLang="cs-CZ" sz="1800" b="1" dirty="0">
                <a:latin typeface="Arial" panose="020B0604020202020204" pitchFamily="34" charset="0"/>
                <a:cs typeface="Arial" panose="020B0604020202020204" pitchFamily="34" charset="0"/>
              </a:rPr>
              <a:t>Klidová hmotnost atomu</a:t>
            </a:r>
            <a:r>
              <a:rPr lang="cs-CZ" altLang="cs-CZ" sz="1800" dirty="0">
                <a:latin typeface="Arial" panose="020B0604020202020204" pitchFamily="34" charset="0"/>
                <a:cs typeface="Arial" panose="020B0604020202020204" pitchFamily="34" charset="0"/>
              </a:rPr>
              <a:t>:   m = 10</a:t>
            </a:r>
            <a:r>
              <a:rPr lang="cs-CZ" altLang="cs-CZ" sz="1800" baseline="30000" dirty="0">
                <a:latin typeface="Arial" panose="020B0604020202020204" pitchFamily="34" charset="0"/>
                <a:cs typeface="Arial" panose="020B0604020202020204" pitchFamily="34" charset="0"/>
              </a:rPr>
              <a:t>-27</a:t>
            </a:r>
            <a:r>
              <a:rPr lang="cs-CZ" altLang="cs-CZ" sz="1800" dirty="0">
                <a:latin typeface="Arial" panose="020B0604020202020204" pitchFamily="34" charset="0"/>
                <a:cs typeface="Arial" panose="020B0604020202020204" pitchFamily="34" charset="0"/>
              </a:rPr>
              <a:t> - 10</a:t>
            </a:r>
            <a:r>
              <a:rPr lang="cs-CZ" altLang="cs-CZ" sz="1800" baseline="30000" dirty="0">
                <a:latin typeface="Arial" panose="020B0604020202020204" pitchFamily="34" charset="0"/>
                <a:cs typeface="Arial" panose="020B0604020202020204" pitchFamily="34" charset="0"/>
              </a:rPr>
              <a:t>-25</a:t>
            </a:r>
            <a:r>
              <a:rPr lang="cs-CZ" altLang="cs-CZ" sz="1800" dirty="0">
                <a:latin typeface="Arial" panose="020B0604020202020204" pitchFamily="34" charset="0"/>
                <a:cs typeface="Arial" panose="020B0604020202020204" pitchFamily="34" charset="0"/>
              </a:rPr>
              <a:t> kg</a:t>
            </a:r>
            <a:endParaRPr lang="cs-CZ" altLang="cs-CZ" sz="1800" b="1" dirty="0">
              <a:latin typeface="Arial" panose="020B0604020202020204" pitchFamily="34" charset="0"/>
              <a:cs typeface="Arial" panose="020B0604020202020204" pitchFamily="34" charset="0"/>
            </a:endParaRPr>
          </a:p>
          <a:p>
            <a:pPr eaLnBrk="1" hangingPunct="1">
              <a:buFont typeface="Symbol" pitchFamily="18" charset="2"/>
              <a:buNone/>
            </a:pPr>
            <a:endParaRPr lang="cs-CZ" altLang="cs-CZ" sz="1800" dirty="0">
              <a:latin typeface="Arial" panose="020B0604020202020204" pitchFamily="34" charset="0"/>
              <a:cs typeface="Arial" panose="020B0604020202020204" pitchFamily="34" charset="0"/>
              <a:sym typeface="Symbol" pitchFamily="18" charset="2"/>
            </a:endParaRPr>
          </a:p>
        </p:txBody>
      </p:sp>
      <p:pic>
        <p:nvPicPr>
          <p:cNvPr id="3" name="Obrázek 2" descr="Obsah obrázku text, mapa&#10;&#10;Popis byl vytvořen automaticky">
            <a:extLst>
              <a:ext uri="{FF2B5EF4-FFF2-40B4-BE49-F238E27FC236}">
                <a16:creationId xmlns:a16="http://schemas.microsoft.com/office/drawing/2014/main" id="{0615DE7D-C759-43EB-9CAC-42E2DCB0E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990600"/>
            <a:ext cx="3505200" cy="2495791"/>
          </a:xfrm>
          <a:prstGeom prst="rect">
            <a:avLst/>
          </a:prstGeom>
        </p:spPr>
      </p:pic>
    </p:spTree>
    <p:extLst>
      <p:ext uri="{BB962C8B-B14F-4D97-AF65-F5344CB8AC3E}">
        <p14:creationId xmlns:p14="http://schemas.microsoft.com/office/powerpoint/2010/main" val="3004932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89460" cy="3231654"/>
          </a:xfrm>
          <a:prstGeom prst="rect">
            <a:avLst/>
          </a:prstGeom>
        </p:spPr>
        <p:txBody>
          <a:bodyPr wrap="square">
            <a:spAutoFit/>
          </a:bodyPr>
          <a:lstStyle/>
          <a:p>
            <a:r>
              <a:rPr lang="cs-CZ" sz="2000" b="1" dirty="0"/>
              <a:t>Nuklid</a:t>
            </a:r>
            <a:r>
              <a:rPr lang="cs-CZ" sz="2000" dirty="0"/>
              <a:t> –</a:t>
            </a:r>
            <a:r>
              <a:rPr lang="en-US" sz="2000" dirty="0"/>
              <a:t> </a:t>
            </a:r>
            <a:r>
              <a:rPr lang="cs-CZ" sz="2000" dirty="0"/>
              <a:t>látka, která je složena z atomů které mají shodné protonové číslo </a:t>
            </a:r>
            <a:r>
              <a:rPr lang="cs-CZ" sz="2000"/>
              <a:t>(= </a:t>
            </a:r>
            <a:r>
              <a:rPr lang="cs-CZ" sz="2000" u="sng"/>
              <a:t>stejný </a:t>
            </a:r>
            <a:r>
              <a:rPr lang="cs-CZ" sz="2000" u="sng" dirty="0"/>
              <a:t>prvek</a:t>
            </a:r>
            <a:r>
              <a:rPr lang="cs-CZ" sz="2000" dirty="0"/>
              <a:t>) i nukleonové číslo.</a:t>
            </a:r>
          </a:p>
          <a:p>
            <a:endParaRPr lang="en-US" sz="800" dirty="0"/>
          </a:p>
          <a:p>
            <a:r>
              <a:rPr lang="cs-CZ" sz="2000" b="1" dirty="0"/>
              <a:t>Izotopy</a:t>
            </a:r>
            <a:r>
              <a:rPr lang="cs-CZ" sz="2000" dirty="0"/>
              <a:t> –</a:t>
            </a:r>
            <a:r>
              <a:rPr lang="en-US" sz="2000" dirty="0"/>
              <a:t> </a:t>
            </a:r>
            <a:r>
              <a:rPr lang="cs-CZ" sz="2000" dirty="0"/>
              <a:t>nuklidy </a:t>
            </a:r>
            <a:r>
              <a:rPr lang="cs-CZ" sz="2000" u="sng" dirty="0"/>
              <a:t>stejného prvku</a:t>
            </a:r>
            <a:r>
              <a:rPr lang="cs-CZ" sz="2000" dirty="0"/>
              <a:t>, které mají stejné protonové číslo, ale odlišné nukleonové číslo, tzn. liší se počtem neutronů v jádře.</a:t>
            </a:r>
          </a:p>
          <a:p>
            <a:endParaRPr lang="en-US" sz="800" dirty="0"/>
          </a:p>
          <a:p>
            <a:r>
              <a:rPr lang="cs-CZ" sz="2000" b="1" dirty="0"/>
              <a:t>Izobary</a:t>
            </a:r>
            <a:r>
              <a:rPr lang="cs-CZ" sz="2000" dirty="0"/>
              <a:t> –</a:t>
            </a:r>
            <a:r>
              <a:rPr lang="en-US" sz="2000" dirty="0"/>
              <a:t> </a:t>
            </a:r>
            <a:r>
              <a:rPr lang="cs-CZ" sz="2000"/>
              <a:t>nuklidy </a:t>
            </a:r>
            <a:r>
              <a:rPr lang="cs-CZ" sz="2000" u="sng"/>
              <a:t>různých </a:t>
            </a:r>
            <a:r>
              <a:rPr lang="cs-CZ" sz="2000" u="sng" dirty="0"/>
              <a:t>prvků</a:t>
            </a:r>
            <a:r>
              <a:rPr lang="cs-CZ" sz="2000" dirty="0"/>
              <a:t>, které mají shodné nukleonové číslo a (samozřejmě) odlišné protonové číslo.</a:t>
            </a:r>
          </a:p>
          <a:p>
            <a:endParaRPr lang="en-US" sz="800" dirty="0"/>
          </a:p>
          <a:p>
            <a:r>
              <a:rPr lang="cs-CZ" sz="2000" b="1" dirty="0"/>
              <a:t>Izotony </a:t>
            </a:r>
            <a:r>
              <a:rPr lang="cs-CZ" sz="2000" dirty="0"/>
              <a:t>–</a:t>
            </a:r>
            <a:r>
              <a:rPr lang="en-US" sz="2000" dirty="0"/>
              <a:t> </a:t>
            </a:r>
            <a:r>
              <a:rPr lang="cs-CZ" sz="2000"/>
              <a:t>nuklidy </a:t>
            </a:r>
            <a:r>
              <a:rPr lang="cs-CZ" sz="2000" u="sng"/>
              <a:t>různých </a:t>
            </a:r>
            <a:r>
              <a:rPr lang="cs-CZ" sz="2000" u="sng" dirty="0"/>
              <a:t>prvků </a:t>
            </a:r>
            <a:r>
              <a:rPr lang="cs-CZ" sz="2000"/>
              <a:t>se stejným neutronovým </a:t>
            </a:r>
            <a:r>
              <a:rPr lang="cs-CZ" sz="2000" dirty="0"/>
              <a:t>číslem, tzn. obsahují v atomovém </a:t>
            </a:r>
            <a:r>
              <a:rPr lang="cs-CZ" sz="2000"/>
              <a:t>jádře stejný </a:t>
            </a:r>
            <a:r>
              <a:rPr lang="cs-CZ" sz="2000" dirty="0"/>
              <a:t>počet neutronů. Izotony se liší v nukleonovém čísle i protonovém čísle.</a:t>
            </a:r>
          </a:p>
        </p:txBody>
      </p:sp>
      <p:pic>
        <p:nvPicPr>
          <p:cNvPr id="6" name="Picture 2" descr="Výsledek obrázku pro number of stable isotopes periodic table">
            <a:extLst>
              <a:ext uri="{FF2B5EF4-FFF2-40B4-BE49-F238E27FC236}">
                <a16:creationId xmlns:a16="http://schemas.microsoft.com/office/drawing/2014/main" id="{27D7EBA7-8AE5-4153-B476-655F08A70F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352800"/>
            <a:ext cx="6066339" cy="336018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6690069-24CB-459F-937A-59DCF82FA5C5}"/>
              </a:ext>
            </a:extLst>
          </p:cNvPr>
          <p:cNvSpPr txBox="1"/>
          <p:nvPr/>
        </p:nvSpPr>
        <p:spPr>
          <a:xfrm>
            <a:off x="1066800" y="5029200"/>
            <a:ext cx="633507" cy="307777"/>
          </a:xfrm>
          <a:prstGeom prst="rect">
            <a:avLst/>
          </a:prstGeom>
          <a:noFill/>
        </p:spPr>
        <p:txBody>
          <a:bodyPr wrap="none" rtlCol="0">
            <a:spAutoFit/>
          </a:bodyPr>
          <a:lstStyle/>
          <a:p>
            <a:r>
              <a:rPr lang="cs-CZ" sz="1400" dirty="0"/>
              <a:t>nuklid</a:t>
            </a:r>
            <a:endParaRPr lang="en-US" sz="1400" dirty="0"/>
          </a:p>
        </p:txBody>
      </p:sp>
      <p:cxnSp>
        <p:nvCxnSpPr>
          <p:cNvPr id="10" name="Přímá spojnice se šipkou 9">
            <a:extLst>
              <a:ext uri="{FF2B5EF4-FFF2-40B4-BE49-F238E27FC236}">
                <a16:creationId xmlns:a16="http://schemas.microsoft.com/office/drawing/2014/main" id="{1E85F3BB-11A0-4DCE-AC88-8E5EB529CB92}"/>
              </a:ext>
            </a:extLst>
          </p:cNvPr>
          <p:cNvCxnSpPr>
            <a:stCxn id="8" idx="3"/>
          </p:cNvCxnSpPr>
          <p:nvPr/>
        </p:nvCxnSpPr>
        <p:spPr>
          <a:xfrm flipV="1">
            <a:off x="1700307" y="5029200"/>
            <a:ext cx="2643093" cy="1538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894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ile:Periodic Table by Number of Stable Isoto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781142" cy="4610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4AB0CF9-9069-4F78-B740-728C9EDDEEF2}"/>
              </a:ext>
            </a:extLst>
          </p:cNvPr>
          <p:cNvSpPr txBox="1"/>
          <p:nvPr/>
        </p:nvSpPr>
        <p:spPr>
          <a:xfrm>
            <a:off x="304800" y="762000"/>
            <a:ext cx="8686800" cy="707886"/>
          </a:xfrm>
          <a:prstGeom prst="rect">
            <a:avLst/>
          </a:prstGeom>
          <a:noFill/>
        </p:spPr>
        <p:txBody>
          <a:bodyPr wrap="square" rtlCol="0">
            <a:spAutoFit/>
          </a:bodyPr>
          <a:lstStyle/>
          <a:p>
            <a:r>
              <a:rPr lang="cs-CZ" sz="2000" u="sng" dirty="0"/>
              <a:t>Prvky s lichým Z mají maximálně 2 stabilní izotopy, prvky se sudým Z mají 2 a více stabilních izotopů </a:t>
            </a:r>
            <a:r>
              <a:rPr lang="cs-CZ" sz="2000" dirty="0"/>
              <a:t>(výjimkou je </a:t>
            </a:r>
            <a:r>
              <a:rPr lang="cs-CZ" sz="2000" dirty="0" err="1"/>
              <a:t>Be</a:t>
            </a:r>
            <a:r>
              <a:rPr lang="cs-CZ" sz="2000" dirty="0"/>
              <a:t>: jen 1 stabilní izotop).  </a:t>
            </a:r>
            <a:endParaRPr lang="en-US" sz="2000" dirty="0"/>
          </a:p>
        </p:txBody>
      </p:sp>
      <p:sp>
        <p:nvSpPr>
          <p:cNvPr id="7" name="TextovéPole 6">
            <a:extLst>
              <a:ext uri="{FF2B5EF4-FFF2-40B4-BE49-F238E27FC236}">
                <a16:creationId xmlns:a16="http://schemas.microsoft.com/office/drawing/2014/main" id="{2E7C4B45-6195-4D29-87FD-45F57050A3B0}"/>
              </a:ext>
            </a:extLst>
          </p:cNvPr>
          <p:cNvSpPr txBox="1"/>
          <p:nvPr/>
        </p:nvSpPr>
        <p:spPr>
          <a:xfrm>
            <a:off x="276225" y="238124"/>
            <a:ext cx="4572000" cy="461665"/>
          </a:xfrm>
          <a:prstGeom prst="rect">
            <a:avLst/>
          </a:prstGeom>
          <a:noFill/>
        </p:spPr>
        <p:txBody>
          <a:bodyPr wrap="square">
            <a:spAutoFit/>
          </a:bodyPr>
          <a:lstStyle/>
          <a:p>
            <a:r>
              <a:rPr lang="cs-CZ" sz="2400" b="1" dirty="0" err="1"/>
              <a:t>Astonovo</a:t>
            </a:r>
            <a:r>
              <a:rPr lang="cs-CZ" sz="2400" b="1" dirty="0"/>
              <a:t> pravidlo</a:t>
            </a:r>
            <a:endParaRPr lang="cs-CZ" sz="2400" dirty="0"/>
          </a:p>
        </p:txBody>
      </p:sp>
    </p:spTree>
    <p:extLst>
      <p:ext uri="{BB962C8B-B14F-4D97-AF65-F5344CB8AC3E}">
        <p14:creationId xmlns:p14="http://schemas.microsoft.com/office/powerpoint/2010/main" val="356669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ýsledek obrázku pro radioactive decay periodic table">
            <a:extLst>
              <a:ext uri="{FF2B5EF4-FFF2-40B4-BE49-F238E27FC236}">
                <a16:creationId xmlns:a16="http://schemas.microsoft.com/office/drawing/2014/main" id="{159F5080-C52D-46BD-BC0E-B9187F5A3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97040" cy="631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689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7AD7D74B-78A6-458B-931F-C61C410F4D40}"/>
              </a:ext>
            </a:extLst>
          </p:cNvPr>
          <p:cNvSpPr/>
          <p:nvPr/>
        </p:nvSpPr>
        <p:spPr>
          <a:xfrm>
            <a:off x="152400" y="988874"/>
            <a:ext cx="8839200" cy="1938992"/>
          </a:xfrm>
          <a:prstGeom prst="rect">
            <a:avLst/>
          </a:prstGeom>
        </p:spPr>
        <p:txBody>
          <a:bodyPr wrap="square">
            <a:spAutoFit/>
          </a:bodyPr>
          <a:lstStyle/>
          <a:p>
            <a:pPr algn="just"/>
            <a:r>
              <a:rPr lang="en-US" altLang="en-US" sz="2000" b="1" dirty="0" err="1">
                <a:solidFill>
                  <a:srgbClr val="424242"/>
                </a:solidFill>
              </a:rPr>
              <a:t>Nukleony</a:t>
            </a:r>
            <a:r>
              <a:rPr lang="en-US" altLang="en-US" sz="2000" b="1" dirty="0">
                <a:solidFill>
                  <a:srgbClr val="424242"/>
                </a:solidFill>
              </a:rPr>
              <a:t> </a:t>
            </a:r>
            <a:r>
              <a:rPr lang="en-US" altLang="en-US" sz="2000" dirty="0">
                <a:solidFill>
                  <a:srgbClr val="424242"/>
                </a:solidFill>
              </a:rPr>
              <a:t>(</a:t>
            </a:r>
            <a:r>
              <a:rPr lang="en-US" altLang="en-US" sz="2000" dirty="0" err="1">
                <a:solidFill>
                  <a:srgbClr val="424242"/>
                </a:solidFill>
              </a:rPr>
              <a:t>protony</a:t>
            </a:r>
            <a:r>
              <a:rPr lang="en-US" altLang="en-US" sz="2000" dirty="0">
                <a:solidFill>
                  <a:srgbClr val="424242"/>
                </a:solidFill>
              </a:rPr>
              <a:t> a </a:t>
            </a:r>
            <a:r>
              <a:rPr lang="en-US" altLang="en-US" sz="2000" dirty="0" err="1">
                <a:solidFill>
                  <a:srgbClr val="424242"/>
                </a:solidFill>
              </a:rPr>
              <a:t>neutrony</a:t>
            </a:r>
            <a:r>
              <a:rPr lang="en-US" altLang="en-US" sz="2000" dirty="0">
                <a:solidFill>
                  <a:srgbClr val="424242"/>
                </a:solidFill>
              </a:rPr>
              <a:t>) </a:t>
            </a:r>
            <a:r>
              <a:rPr lang="en-US" altLang="en-US" sz="2000" dirty="0" err="1">
                <a:solidFill>
                  <a:srgbClr val="424242"/>
                </a:solidFill>
              </a:rPr>
              <a:t>jsou</a:t>
            </a:r>
            <a:r>
              <a:rPr lang="en-US" altLang="en-US" sz="2000" dirty="0">
                <a:solidFill>
                  <a:srgbClr val="424242"/>
                </a:solidFill>
              </a:rPr>
              <a:t> </a:t>
            </a:r>
            <a:r>
              <a:rPr lang="cs-CZ" altLang="en-US" sz="2000" dirty="0">
                <a:solidFill>
                  <a:srgbClr val="424242"/>
                </a:solidFill>
              </a:rPr>
              <a:t>velmi těsně vázány v jádře. </a:t>
            </a:r>
            <a:r>
              <a:rPr lang="cs-CZ" sz="2000" dirty="0">
                <a:solidFill>
                  <a:srgbClr val="424242"/>
                </a:solidFill>
              </a:rPr>
              <a:t>Udržení pozitivně nabitých, navzájem se odpuzujících, </a:t>
            </a:r>
            <a:r>
              <a:rPr lang="en-US" sz="2000" dirty="0">
                <a:solidFill>
                  <a:srgbClr val="424242"/>
                </a:solidFill>
              </a:rPr>
              <a:t>proton</a:t>
            </a:r>
            <a:r>
              <a:rPr lang="cs-CZ" sz="2000" dirty="0">
                <a:solidFill>
                  <a:srgbClr val="424242"/>
                </a:solidFill>
              </a:rPr>
              <a:t>ů</a:t>
            </a:r>
            <a:r>
              <a:rPr lang="en-US" sz="2000" dirty="0">
                <a:solidFill>
                  <a:srgbClr val="424242"/>
                </a:solidFill>
              </a:rPr>
              <a:t> </a:t>
            </a:r>
            <a:r>
              <a:rPr lang="cs-CZ" sz="2000" dirty="0">
                <a:solidFill>
                  <a:srgbClr val="424242"/>
                </a:solidFill>
              </a:rPr>
              <a:t>ve velmi malém </a:t>
            </a:r>
            <a:r>
              <a:rPr lang="en-US" sz="2000" dirty="0">
                <a:solidFill>
                  <a:srgbClr val="424242"/>
                </a:solidFill>
              </a:rPr>
              <a:t> </a:t>
            </a:r>
            <a:r>
              <a:rPr lang="cs-CZ" sz="2000" dirty="0">
                <a:solidFill>
                  <a:srgbClr val="424242"/>
                </a:solidFill>
              </a:rPr>
              <a:t>objemu jádra vyžaduje velmi </a:t>
            </a:r>
            <a:r>
              <a:rPr lang="en-US" sz="2000" dirty="0">
                <a:solidFill>
                  <a:srgbClr val="424242"/>
                </a:solidFill>
              </a:rPr>
              <a:t>very </a:t>
            </a:r>
            <a:r>
              <a:rPr lang="cs-CZ" sz="2000" dirty="0">
                <a:solidFill>
                  <a:srgbClr val="424242"/>
                </a:solidFill>
              </a:rPr>
              <a:t>silné přitažlivé síly – </a:t>
            </a:r>
            <a:r>
              <a:rPr lang="cs-CZ" sz="2000" b="1" dirty="0">
                <a:solidFill>
                  <a:srgbClr val="424242"/>
                </a:solidFill>
              </a:rPr>
              <a:t>silné jaderné interakce</a:t>
            </a:r>
            <a:r>
              <a:rPr lang="cs-CZ" sz="2000" dirty="0">
                <a:solidFill>
                  <a:srgbClr val="424242"/>
                </a:solidFill>
              </a:rPr>
              <a:t>.</a:t>
            </a:r>
            <a:r>
              <a:rPr lang="en-US" sz="2000" dirty="0">
                <a:solidFill>
                  <a:srgbClr val="424242"/>
                </a:solidFill>
              </a:rPr>
              <a:t> T</a:t>
            </a:r>
            <a:r>
              <a:rPr lang="cs-CZ" sz="2000" dirty="0" err="1">
                <a:solidFill>
                  <a:srgbClr val="424242"/>
                </a:solidFill>
              </a:rPr>
              <a:t>yto</a:t>
            </a:r>
            <a:r>
              <a:rPr lang="cs-CZ" sz="2000" dirty="0">
                <a:solidFill>
                  <a:srgbClr val="424242"/>
                </a:solidFill>
              </a:rPr>
              <a:t> síly působí mezi </a:t>
            </a:r>
            <a:r>
              <a:rPr lang="en-US" sz="2000" dirty="0">
                <a:solidFill>
                  <a:srgbClr val="424242"/>
                </a:solidFill>
              </a:rPr>
              <a:t> proton</a:t>
            </a:r>
            <a:r>
              <a:rPr lang="cs-CZ" sz="2000" dirty="0">
                <a:solidFill>
                  <a:srgbClr val="424242"/>
                </a:solidFill>
              </a:rPr>
              <a:t>y</a:t>
            </a:r>
            <a:r>
              <a:rPr lang="en-US" sz="2000" dirty="0">
                <a:solidFill>
                  <a:srgbClr val="424242"/>
                </a:solidFill>
              </a:rPr>
              <a:t>, </a:t>
            </a:r>
            <a:r>
              <a:rPr lang="cs-CZ" sz="2000" dirty="0">
                <a:solidFill>
                  <a:srgbClr val="424242"/>
                </a:solidFill>
              </a:rPr>
              <a:t>mezi</a:t>
            </a:r>
            <a:r>
              <a:rPr lang="en-US" sz="2000" dirty="0">
                <a:solidFill>
                  <a:srgbClr val="424242"/>
                </a:solidFill>
              </a:rPr>
              <a:t> neutron</a:t>
            </a:r>
            <a:r>
              <a:rPr lang="cs-CZ" sz="2000" dirty="0">
                <a:solidFill>
                  <a:srgbClr val="424242"/>
                </a:solidFill>
              </a:rPr>
              <a:t>y a mezi</a:t>
            </a:r>
            <a:r>
              <a:rPr lang="en-US" sz="2000" dirty="0">
                <a:solidFill>
                  <a:srgbClr val="424242"/>
                </a:solidFill>
              </a:rPr>
              <a:t> proton</a:t>
            </a:r>
            <a:r>
              <a:rPr lang="cs-CZ" sz="2000" dirty="0">
                <a:solidFill>
                  <a:srgbClr val="424242"/>
                </a:solidFill>
              </a:rPr>
              <a:t>y</a:t>
            </a:r>
            <a:r>
              <a:rPr lang="en-US" sz="2000" dirty="0">
                <a:solidFill>
                  <a:srgbClr val="424242"/>
                </a:solidFill>
              </a:rPr>
              <a:t> and neutron</a:t>
            </a:r>
            <a:r>
              <a:rPr lang="cs-CZ" sz="2000" dirty="0">
                <a:solidFill>
                  <a:srgbClr val="424242"/>
                </a:solidFill>
              </a:rPr>
              <a:t>y</a:t>
            </a:r>
            <a:r>
              <a:rPr lang="en-US" sz="2000" dirty="0">
                <a:solidFill>
                  <a:srgbClr val="424242"/>
                </a:solidFill>
              </a:rPr>
              <a:t>. </a:t>
            </a:r>
            <a:r>
              <a:rPr lang="cs-CZ" sz="2000" dirty="0">
                <a:solidFill>
                  <a:srgbClr val="424242"/>
                </a:solidFill>
              </a:rPr>
              <a:t>Jsou velmi odlišné od </a:t>
            </a:r>
            <a:r>
              <a:rPr lang="en-US" sz="2000" dirty="0" err="1">
                <a:solidFill>
                  <a:srgbClr val="424242"/>
                </a:solidFill>
              </a:rPr>
              <a:t>ele</a:t>
            </a:r>
            <a:r>
              <a:rPr lang="cs-CZ" sz="2000" dirty="0">
                <a:solidFill>
                  <a:srgbClr val="424242"/>
                </a:solidFill>
              </a:rPr>
              <a:t>k</a:t>
            </a:r>
            <a:r>
              <a:rPr lang="en-US" sz="2000" dirty="0" err="1">
                <a:solidFill>
                  <a:srgbClr val="424242"/>
                </a:solidFill>
              </a:rPr>
              <a:t>trostatic</a:t>
            </a:r>
            <a:r>
              <a:rPr lang="cs-CZ" sz="2000" dirty="0" err="1">
                <a:solidFill>
                  <a:srgbClr val="424242"/>
                </a:solidFill>
              </a:rPr>
              <a:t>kých</a:t>
            </a:r>
            <a:r>
              <a:rPr lang="cs-CZ" sz="2000" dirty="0">
                <a:solidFill>
                  <a:srgbClr val="424242"/>
                </a:solidFill>
              </a:rPr>
              <a:t> sil poutající záporně nabitý elektron ke kladně nabitému jádru.</a:t>
            </a:r>
            <a:r>
              <a:rPr lang="en-US" sz="2000" dirty="0">
                <a:solidFill>
                  <a:srgbClr val="424242"/>
                </a:solidFill>
              </a:rPr>
              <a:t> </a:t>
            </a:r>
            <a:r>
              <a:rPr lang="cs-CZ" sz="2000" dirty="0">
                <a:solidFill>
                  <a:srgbClr val="424242"/>
                </a:solidFill>
              </a:rPr>
              <a:t>Jejich dosah je méně než</a:t>
            </a:r>
            <a:r>
              <a:rPr lang="en-US" sz="2000" dirty="0">
                <a:solidFill>
                  <a:srgbClr val="424242"/>
                </a:solidFill>
              </a:rPr>
              <a:t> 10</a:t>
            </a:r>
            <a:r>
              <a:rPr lang="en-US" sz="2000" baseline="30000" dirty="0">
                <a:solidFill>
                  <a:srgbClr val="424242"/>
                </a:solidFill>
              </a:rPr>
              <a:t>−15</a:t>
            </a:r>
            <a:r>
              <a:rPr lang="en-US" sz="2000" dirty="0">
                <a:solidFill>
                  <a:srgbClr val="424242"/>
                </a:solidFill>
              </a:rPr>
              <a:t> m</a:t>
            </a:r>
            <a:r>
              <a:rPr lang="cs-CZ" sz="2000" dirty="0">
                <a:solidFill>
                  <a:srgbClr val="424242"/>
                </a:solidFill>
              </a:rPr>
              <a:t>, omezují se tedy pouze na samotné jádro.</a:t>
            </a:r>
            <a:endParaRPr lang="en-US" sz="2000" dirty="0"/>
          </a:p>
        </p:txBody>
      </p:sp>
      <p:sp>
        <p:nvSpPr>
          <p:cNvPr id="5" name="TextovéPole 4">
            <a:extLst>
              <a:ext uri="{FF2B5EF4-FFF2-40B4-BE49-F238E27FC236}">
                <a16:creationId xmlns:a16="http://schemas.microsoft.com/office/drawing/2014/main" id="{E5781A89-1A89-4468-8C01-C26F08FDCA03}"/>
              </a:ext>
            </a:extLst>
          </p:cNvPr>
          <p:cNvSpPr txBox="1"/>
          <p:nvPr/>
        </p:nvSpPr>
        <p:spPr>
          <a:xfrm>
            <a:off x="1447800" y="304800"/>
            <a:ext cx="6185732" cy="523220"/>
          </a:xfrm>
          <a:prstGeom prst="rect">
            <a:avLst/>
          </a:prstGeom>
          <a:noFill/>
        </p:spPr>
        <p:txBody>
          <a:bodyPr wrap="none" rtlCol="0">
            <a:spAutoFit/>
          </a:bodyPr>
          <a:lstStyle/>
          <a:p>
            <a:r>
              <a:rPr lang="en-US" sz="2800" b="1" dirty="0" err="1"/>
              <a:t>Struktura</a:t>
            </a:r>
            <a:r>
              <a:rPr lang="en-US" sz="2800" b="1" dirty="0"/>
              <a:t> </a:t>
            </a:r>
            <a:r>
              <a:rPr lang="en-US" sz="2800" b="1" dirty="0" err="1"/>
              <a:t>atomov</a:t>
            </a:r>
            <a:r>
              <a:rPr lang="cs-CZ" sz="2800" b="1" dirty="0"/>
              <a:t>é</a:t>
            </a:r>
            <a:r>
              <a:rPr lang="en-US" sz="2800" b="1" dirty="0"/>
              <a:t>ho j</a:t>
            </a:r>
            <a:r>
              <a:rPr lang="cs-CZ" sz="2800" b="1" dirty="0"/>
              <a:t>á</a:t>
            </a:r>
            <a:r>
              <a:rPr lang="en-US" sz="2800" b="1" dirty="0" err="1"/>
              <a:t>dra</a:t>
            </a:r>
            <a:r>
              <a:rPr lang="cs-CZ" sz="2800" b="1" dirty="0"/>
              <a:t>, vazebné síly</a:t>
            </a:r>
            <a:endParaRPr lang="en-US" sz="2800" b="1" dirty="0"/>
          </a:p>
        </p:txBody>
      </p:sp>
      <p:pic>
        <p:nvPicPr>
          <p:cNvPr id="6" name="Obrázek 5" descr="Obsah obrázku hodiny, kreslení&#10;&#10;Popis byl vytvořen automaticky">
            <a:extLst>
              <a:ext uri="{FF2B5EF4-FFF2-40B4-BE49-F238E27FC236}">
                <a16:creationId xmlns:a16="http://schemas.microsoft.com/office/drawing/2014/main" id="{75E119F1-7045-4EDF-B184-BAE8CE6B9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052826"/>
            <a:ext cx="4071756" cy="2667000"/>
          </a:xfrm>
          <a:prstGeom prst="rect">
            <a:avLst/>
          </a:prstGeom>
        </p:spPr>
      </p:pic>
      <p:pic>
        <p:nvPicPr>
          <p:cNvPr id="8" name="Obrázek 7">
            <a:extLst>
              <a:ext uri="{FF2B5EF4-FFF2-40B4-BE49-F238E27FC236}">
                <a16:creationId xmlns:a16="http://schemas.microsoft.com/office/drawing/2014/main" id="{3CCEE4A4-D70B-4631-A778-67B052D339C9}"/>
              </a:ext>
            </a:extLst>
          </p:cNvPr>
          <p:cNvPicPr>
            <a:picLocks noChangeAspect="1"/>
          </p:cNvPicPr>
          <p:nvPr/>
        </p:nvPicPr>
        <p:blipFill>
          <a:blip r:embed="rId3"/>
          <a:stretch>
            <a:fillRect/>
          </a:stretch>
        </p:blipFill>
        <p:spPr>
          <a:xfrm>
            <a:off x="457200" y="3352800"/>
            <a:ext cx="4038600" cy="2091936"/>
          </a:xfrm>
          <a:prstGeom prst="rect">
            <a:avLst/>
          </a:prstGeom>
        </p:spPr>
      </p:pic>
      <p:pic>
        <p:nvPicPr>
          <p:cNvPr id="3" name="Obrázek 2">
            <a:extLst>
              <a:ext uri="{FF2B5EF4-FFF2-40B4-BE49-F238E27FC236}">
                <a16:creationId xmlns:a16="http://schemas.microsoft.com/office/drawing/2014/main" id="{7CC60E00-A34C-439F-BBFD-A02E3FD54113}"/>
              </a:ext>
            </a:extLst>
          </p:cNvPr>
          <p:cNvPicPr>
            <a:picLocks noChangeAspect="1"/>
          </p:cNvPicPr>
          <p:nvPr/>
        </p:nvPicPr>
        <p:blipFill>
          <a:blip r:embed="rId4"/>
          <a:stretch>
            <a:fillRect/>
          </a:stretch>
        </p:blipFill>
        <p:spPr>
          <a:xfrm>
            <a:off x="4038600" y="5867400"/>
            <a:ext cx="3867150" cy="828675"/>
          </a:xfrm>
          <a:prstGeom prst="rect">
            <a:avLst/>
          </a:prstGeom>
        </p:spPr>
      </p:pic>
      <p:sp>
        <p:nvSpPr>
          <p:cNvPr id="9" name="TextovéPole 8">
            <a:extLst>
              <a:ext uri="{FF2B5EF4-FFF2-40B4-BE49-F238E27FC236}">
                <a16:creationId xmlns:a16="http://schemas.microsoft.com/office/drawing/2014/main" id="{3965A4CF-B22F-4DD5-A0E2-5300E60ACFE4}"/>
              </a:ext>
            </a:extLst>
          </p:cNvPr>
          <p:cNvSpPr txBox="1"/>
          <p:nvPr/>
        </p:nvSpPr>
        <p:spPr>
          <a:xfrm>
            <a:off x="609600" y="6096000"/>
            <a:ext cx="3261983" cy="369332"/>
          </a:xfrm>
          <a:prstGeom prst="rect">
            <a:avLst/>
          </a:prstGeom>
          <a:noFill/>
        </p:spPr>
        <p:txBody>
          <a:bodyPr wrap="none" rtlCol="0">
            <a:spAutoFit/>
          </a:bodyPr>
          <a:lstStyle/>
          <a:p>
            <a:r>
              <a:rPr lang="cs-CZ" dirty="0"/>
              <a:t>Repulzní energie mezi 2 protony:</a:t>
            </a:r>
            <a:endParaRPr lang="en-US" dirty="0"/>
          </a:p>
        </p:txBody>
      </p:sp>
    </p:spTree>
    <p:extLst>
      <p:ext uri="{BB962C8B-B14F-4D97-AF65-F5344CB8AC3E}">
        <p14:creationId xmlns:p14="http://schemas.microsoft.com/office/powerpoint/2010/main" val="2738180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8AA5F4E-5E65-4544-B58B-9DDCD1ECE906}"/>
              </a:ext>
            </a:extLst>
          </p:cNvPr>
          <p:cNvSpPr txBox="1"/>
          <p:nvPr/>
        </p:nvSpPr>
        <p:spPr>
          <a:xfrm>
            <a:off x="2286000" y="152400"/>
            <a:ext cx="4214744" cy="523220"/>
          </a:xfrm>
          <a:prstGeom prst="rect">
            <a:avLst/>
          </a:prstGeom>
          <a:noFill/>
        </p:spPr>
        <p:txBody>
          <a:bodyPr wrap="none" rtlCol="0">
            <a:spAutoFit/>
          </a:bodyPr>
          <a:lstStyle/>
          <a:p>
            <a:r>
              <a:rPr lang="en-US" sz="2800" b="1" dirty="0" err="1"/>
              <a:t>Struktura</a:t>
            </a:r>
            <a:r>
              <a:rPr lang="en-US" sz="2800" b="1" dirty="0"/>
              <a:t> </a:t>
            </a:r>
            <a:r>
              <a:rPr lang="en-US" sz="2800" b="1" dirty="0" err="1"/>
              <a:t>atomov</a:t>
            </a:r>
            <a:r>
              <a:rPr lang="cs-CZ" sz="2800" b="1" dirty="0"/>
              <a:t>é</a:t>
            </a:r>
            <a:r>
              <a:rPr lang="en-US" sz="2800" b="1" dirty="0"/>
              <a:t>ho j</a:t>
            </a:r>
            <a:r>
              <a:rPr lang="cs-CZ" sz="2800" b="1" dirty="0"/>
              <a:t>á</a:t>
            </a:r>
            <a:r>
              <a:rPr lang="en-US" sz="2800" b="1" dirty="0" err="1"/>
              <a:t>dra</a:t>
            </a:r>
            <a:endParaRPr lang="en-US" sz="2800" b="1" dirty="0"/>
          </a:p>
        </p:txBody>
      </p:sp>
      <p:pic>
        <p:nvPicPr>
          <p:cNvPr id="5" name="Grafický objekt 4">
            <a:extLst>
              <a:ext uri="{FF2B5EF4-FFF2-40B4-BE49-F238E27FC236}">
                <a16:creationId xmlns:a16="http://schemas.microsoft.com/office/drawing/2014/main" id="{F33DDE84-6A29-4286-AD19-DD725EA74A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0" y="4038600"/>
            <a:ext cx="1125487" cy="528638"/>
          </a:xfrm>
          <a:prstGeom prst="rect">
            <a:avLst/>
          </a:prstGeom>
        </p:spPr>
      </p:pic>
      <p:pic>
        <p:nvPicPr>
          <p:cNvPr id="6" name="Grafický objekt 5">
            <a:extLst>
              <a:ext uri="{FF2B5EF4-FFF2-40B4-BE49-F238E27FC236}">
                <a16:creationId xmlns:a16="http://schemas.microsoft.com/office/drawing/2014/main" id="{B7F7612A-DEB4-4692-92E9-E631198BEF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0" y="3352800"/>
            <a:ext cx="1233488" cy="423436"/>
          </a:xfrm>
          <a:prstGeom prst="rect">
            <a:avLst/>
          </a:prstGeom>
        </p:spPr>
      </p:pic>
      <p:sp>
        <p:nvSpPr>
          <p:cNvPr id="7" name="Obdélník 6">
            <a:extLst>
              <a:ext uri="{FF2B5EF4-FFF2-40B4-BE49-F238E27FC236}">
                <a16:creationId xmlns:a16="http://schemas.microsoft.com/office/drawing/2014/main" id="{C6EC7B61-0DAA-4E4E-8F44-4FBA5B4AE175}"/>
              </a:ext>
            </a:extLst>
          </p:cNvPr>
          <p:cNvSpPr/>
          <p:nvPr/>
        </p:nvSpPr>
        <p:spPr>
          <a:xfrm>
            <a:off x="4267200" y="3505200"/>
            <a:ext cx="2215799" cy="369332"/>
          </a:xfrm>
          <a:prstGeom prst="rect">
            <a:avLst/>
          </a:prstGeom>
        </p:spPr>
        <p:txBody>
          <a:bodyPr wrap="none">
            <a:spAutoFit/>
          </a:bodyPr>
          <a:lstStyle/>
          <a:p>
            <a:r>
              <a:rPr lang="pt-BR" dirty="0">
                <a:solidFill>
                  <a:srgbClr val="222222"/>
                </a:solidFill>
              </a:rPr>
              <a:t>kde </a:t>
            </a:r>
            <a:r>
              <a:rPr lang="pt-BR" i="1" dirty="0">
                <a:solidFill>
                  <a:srgbClr val="222222"/>
                </a:solidFill>
              </a:rPr>
              <a:t>R</a:t>
            </a:r>
            <a:r>
              <a:rPr lang="pt-BR" baseline="-25000" dirty="0">
                <a:solidFill>
                  <a:srgbClr val="222222"/>
                </a:solidFill>
              </a:rPr>
              <a:t>0</a:t>
            </a:r>
            <a:r>
              <a:rPr lang="pt-BR" dirty="0">
                <a:solidFill>
                  <a:srgbClr val="222222"/>
                </a:solidFill>
              </a:rPr>
              <a:t> = 1,</a:t>
            </a:r>
            <a:r>
              <a:rPr lang="cs-CZ" dirty="0">
                <a:solidFill>
                  <a:srgbClr val="222222"/>
                </a:solidFill>
              </a:rPr>
              <a:t>2 </a:t>
            </a:r>
            <a:r>
              <a:rPr lang="pt-BR" dirty="0">
                <a:solidFill>
                  <a:srgbClr val="222222"/>
                </a:solidFill>
              </a:rPr>
              <a:t>×</a:t>
            </a:r>
            <a:r>
              <a:rPr lang="cs-CZ" dirty="0">
                <a:solidFill>
                  <a:srgbClr val="222222"/>
                </a:solidFill>
              </a:rPr>
              <a:t> </a:t>
            </a:r>
            <a:r>
              <a:rPr lang="pt-BR" dirty="0">
                <a:solidFill>
                  <a:srgbClr val="222222"/>
                </a:solidFill>
              </a:rPr>
              <a:t>10</a:t>
            </a:r>
            <a:r>
              <a:rPr lang="pt-BR" baseline="30000" dirty="0">
                <a:solidFill>
                  <a:srgbClr val="222222"/>
                </a:solidFill>
              </a:rPr>
              <a:t>−15</a:t>
            </a:r>
            <a:r>
              <a:rPr lang="pt-BR" dirty="0">
                <a:solidFill>
                  <a:srgbClr val="222222"/>
                </a:solidFill>
              </a:rPr>
              <a:t> </a:t>
            </a:r>
            <a:r>
              <a:rPr lang="pt-BR" dirty="0"/>
              <a:t>m</a:t>
            </a:r>
            <a:endParaRPr lang="en-US" dirty="0"/>
          </a:p>
        </p:txBody>
      </p:sp>
      <p:sp>
        <p:nvSpPr>
          <p:cNvPr id="2" name="Obdélník 1">
            <a:extLst>
              <a:ext uri="{FF2B5EF4-FFF2-40B4-BE49-F238E27FC236}">
                <a16:creationId xmlns:a16="http://schemas.microsoft.com/office/drawing/2014/main" id="{C4ED3099-3B5F-4F29-B99C-0A4C60202BBD}"/>
              </a:ext>
            </a:extLst>
          </p:cNvPr>
          <p:cNvSpPr/>
          <p:nvPr/>
        </p:nvSpPr>
        <p:spPr>
          <a:xfrm>
            <a:off x="228600" y="1066800"/>
            <a:ext cx="8382000" cy="1015663"/>
          </a:xfrm>
          <a:prstGeom prst="rect">
            <a:avLst/>
          </a:prstGeom>
        </p:spPr>
        <p:txBody>
          <a:bodyPr wrap="square">
            <a:spAutoFit/>
          </a:bodyPr>
          <a:lstStyle/>
          <a:p>
            <a:pPr algn="just" defTabSz="685800"/>
            <a:r>
              <a:rPr lang="cs-CZ" altLang="en-US" sz="2000" b="1" dirty="0"/>
              <a:t>Poloměr jádra </a:t>
            </a:r>
            <a:r>
              <a:rPr lang="cs-CZ" altLang="en-US" sz="2000" dirty="0"/>
              <a:t>je cca </a:t>
            </a:r>
            <a:r>
              <a:rPr lang="en-US" altLang="en-US" sz="2000" dirty="0"/>
              <a:t>10</a:t>
            </a:r>
            <a:r>
              <a:rPr lang="en-US" altLang="en-US" sz="2000" baseline="30000" dirty="0"/>
              <a:t>−15</a:t>
            </a:r>
            <a:r>
              <a:rPr lang="en-US" altLang="en-US" sz="2000" dirty="0"/>
              <a:t> </a:t>
            </a:r>
            <a:r>
              <a:rPr lang="cs-CZ" altLang="en-US" sz="2000" dirty="0"/>
              <a:t>m</a:t>
            </a:r>
          </a:p>
          <a:p>
            <a:pPr algn="just" defTabSz="685800"/>
            <a:r>
              <a:rPr lang="cs-CZ" altLang="en-US" sz="2000" b="1" dirty="0"/>
              <a:t>Poloměr </a:t>
            </a:r>
            <a:r>
              <a:rPr lang="en-US" altLang="en-US" sz="2000" b="1" dirty="0"/>
              <a:t>atom</a:t>
            </a:r>
            <a:r>
              <a:rPr lang="cs-CZ" altLang="en-US" sz="2000" b="1" dirty="0"/>
              <a:t>u </a:t>
            </a:r>
            <a:r>
              <a:rPr lang="cs-CZ" altLang="en-US" sz="2000" dirty="0"/>
              <a:t>je cca 1</a:t>
            </a:r>
            <a:r>
              <a:rPr lang="en-US" altLang="en-US" sz="2000" dirty="0"/>
              <a:t>0</a:t>
            </a:r>
            <a:r>
              <a:rPr lang="en-US" altLang="en-US" sz="2000" baseline="30000" dirty="0"/>
              <a:t>−10</a:t>
            </a:r>
            <a:r>
              <a:rPr lang="en-US" altLang="en-US" sz="2000" dirty="0"/>
              <a:t> m</a:t>
            </a:r>
            <a:endParaRPr lang="cs-CZ" altLang="en-US" sz="2000" dirty="0"/>
          </a:p>
          <a:p>
            <a:pPr algn="just" defTabSz="685800"/>
            <a:r>
              <a:rPr lang="cs-CZ" altLang="en-US" sz="2000" dirty="0"/>
              <a:t>Jádra mají obrovskou </a:t>
            </a:r>
            <a:r>
              <a:rPr lang="cs-CZ" altLang="en-US" sz="2000" b="1" dirty="0"/>
              <a:t>hustotu</a:t>
            </a:r>
            <a:r>
              <a:rPr lang="cs-CZ" altLang="en-US" sz="2000" dirty="0"/>
              <a:t>, v průměru asi </a:t>
            </a:r>
            <a:r>
              <a:rPr lang="en-US" altLang="en-US" sz="2000" dirty="0"/>
              <a:t>1.8 × 10</a:t>
            </a:r>
            <a:r>
              <a:rPr lang="en-US" altLang="en-US" sz="2000" baseline="30000" dirty="0"/>
              <a:t>14</a:t>
            </a:r>
            <a:r>
              <a:rPr lang="en-US" altLang="en-US" sz="2000" dirty="0"/>
              <a:t> g</a:t>
            </a:r>
            <a:r>
              <a:rPr lang="cs-CZ" altLang="en-US" sz="2000" dirty="0"/>
              <a:t>/cm</a:t>
            </a:r>
            <a:r>
              <a:rPr lang="cs-CZ" altLang="en-US" sz="2000" baseline="30000" dirty="0"/>
              <a:t>3</a:t>
            </a:r>
            <a:r>
              <a:rPr lang="en-US" altLang="en-US" sz="2000" dirty="0"/>
              <a:t>. </a:t>
            </a:r>
            <a:endParaRPr lang="cs-CZ" altLang="en-US" sz="2000" dirty="0"/>
          </a:p>
        </p:txBody>
      </p:sp>
      <p:sp>
        <p:nvSpPr>
          <p:cNvPr id="11" name="Obdélník 10">
            <a:extLst>
              <a:ext uri="{FF2B5EF4-FFF2-40B4-BE49-F238E27FC236}">
                <a16:creationId xmlns:a16="http://schemas.microsoft.com/office/drawing/2014/main" id="{E01EDB43-B6B7-4C5F-B2BD-59F65AA00517}"/>
              </a:ext>
            </a:extLst>
          </p:cNvPr>
          <p:cNvSpPr/>
          <p:nvPr/>
        </p:nvSpPr>
        <p:spPr>
          <a:xfrm>
            <a:off x="228600" y="2286000"/>
            <a:ext cx="8763000" cy="1015663"/>
          </a:xfrm>
          <a:prstGeom prst="rect">
            <a:avLst/>
          </a:prstGeom>
        </p:spPr>
        <p:txBody>
          <a:bodyPr wrap="square">
            <a:spAutoFit/>
          </a:bodyPr>
          <a:lstStyle/>
          <a:p>
            <a:pPr algn="just"/>
            <a:r>
              <a:rPr lang="en-US" sz="2000" b="1" dirty="0" err="1"/>
              <a:t>Hmotnost</a:t>
            </a:r>
            <a:r>
              <a:rPr lang="en-US" sz="2000" dirty="0"/>
              <a:t> </a:t>
            </a:r>
            <a:r>
              <a:rPr lang="en-US" sz="2000" dirty="0" err="1"/>
              <a:t>jádra</a:t>
            </a:r>
            <a:r>
              <a:rPr lang="en-US" sz="2000" dirty="0"/>
              <a:t> se </a:t>
            </a:r>
            <a:r>
              <a:rPr lang="en-US" sz="2000" dirty="0" err="1"/>
              <a:t>často</a:t>
            </a:r>
            <a:r>
              <a:rPr lang="en-US" sz="2000" dirty="0"/>
              <a:t> </a:t>
            </a:r>
            <a:r>
              <a:rPr lang="en-US" sz="2000" dirty="0" err="1"/>
              <a:t>vyjadřuje</a:t>
            </a:r>
            <a:r>
              <a:rPr lang="en-US" sz="2000" dirty="0"/>
              <a:t> </a:t>
            </a:r>
            <a:r>
              <a:rPr lang="en-US" sz="2000" dirty="0" err="1"/>
              <a:t>pomocí</a:t>
            </a:r>
            <a:r>
              <a:rPr lang="en-US" sz="2000" dirty="0"/>
              <a:t> </a:t>
            </a:r>
            <a:r>
              <a:rPr lang="en-US" sz="2000" dirty="0" err="1"/>
              <a:t>atomové</a:t>
            </a:r>
            <a:r>
              <a:rPr lang="en-US" sz="2000" dirty="0"/>
              <a:t> </a:t>
            </a:r>
            <a:r>
              <a:rPr lang="en-US" sz="2000" dirty="0" err="1"/>
              <a:t>hmotnostní</a:t>
            </a:r>
            <a:r>
              <a:rPr lang="en-US" sz="2000" dirty="0"/>
              <a:t> </a:t>
            </a:r>
            <a:r>
              <a:rPr lang="en-US" sz="2000" dirty="0" err="1"/>
              <a:t>jednotky</a:t>
            </a:r>
            <a:r>
              <a:rPr lang="en-US" sz="2000" dirty="0"/>
              <a:t> u (u ≈ 1</a:t>
            </a:r>
            <a:r>
              <a:rPr lang="cs-CZ" sz="2000" dirty="0"/>
              <a:t>.</a:t>
            </a:r>
            <a:r>
              <a:rPr lang="en-US" sz="2000" dirty="0"/>
              <a:t>66 </a:t>
            </a:r>
            <a:r>
              <a:rPr lang="cs-CZ" sz="2000" dirty="0"/>
              <a:t>x</a:t>
            </a:r>
            <a:r>
              <a:rPr lang="en-US" sz="2000" dirty="0"/>
              <a:t> 10</a:t>
            </a:r>
            <a:r>
              <a:rPr lang="cs-CZ" sz="2000" baseline="30000" dirty="0"/>
              <a:t>-</a:t>
            </a:r>
            <a:r>
              <a:rPr lang="en-US" sz="2000" baseline="30000" dirty="0"/>
              <a:t>27</a:t>
            </a:r>
            <a:r>
              <a:rPr lang="en-US" sz="2000" dirty="0"/>
              <a:t> kg), </a:t>
            </a:r>
            <a:r>
              <a:rPr lang="en-US" sz="2000" dirty="0" err="1"/>
              <a:t>která</a:t>
            </a:r>
            <a:r>
              <a:rPr lang="en-US" sz="2000" dirty="0"/>
              <a:t> je </a:t>
            </a:r>
            <a:r>
              <a:rPr lang="en-US" sz="2000" dirty="0" err="1"/>
              <a:t>přibližně</a:t>
            </a:r>
            <a:r>
              <a:rPr lang="en-US" sz="2000" dirty="0"/>
              <a:t> </a:t>
            </a:r>
            <a:r>
              <a:rPr lang="en-US" sz="2000" dirty="0" err="1"/>
              <a:t>rovna</a:t>
            </a:r>
            <a:r>
              <a:rPr lang="en-US" sz="2000" dirty="0"/>
              <a:t> </a:t>
            </a:r>
            <a:r>
              <a:rPr lang="en-US" sz="2000" dirty="0" err="1"/>
              <a:t>hmotnosti</a:t>
            </a:r>
            <a:r>
              <a:rPr lang="en-US" sz="2000" dirty="0"/>
              <a:t> </a:t>
            </a:r>
            <a:r>
              <a:rPr lang="en-US" sz="2000" dirty="0" err="1"/>
              <a:t>jednoho</a:t>
            </a:r>
            <a:r>
              <a:rPr lang="en-US" sz="2000" dirty="0"/>
              <a:t> </a:t>
            </a:r>
            <a:r>
              <a:rPr lang="en-US" sz="2000" dirty="0" err="1"/>
              <a:t>nukleonu</a:t>
            </a:r>
            <a:r>
              <a:rPr lang="en-US" sz="2000" dirty="0"/>
              <a:t>. </a:t>
            </a:r>
            <a:r>
              <a:rPr lang="en-US" sz="2000" dirty="0" err="1"/>
              <a:t>Hmotnost</a:t>
            </a:r>
            <a:r>
              <a:rPr lang="en-US" sz="2000" dirty="0"/>
              <a:t> </a:t>
            </a:r>
            <a:r>
              <a:rPr lang="en-US" sz="2000" dirty="0" err="1"/>
              <a:t>jádra</a:t>
            </a:r>
            <a:r>
              <a:rPr lang="en-US" sz="2000" dirty="0"/>
              <a:t> </a:t>
            </a:r>
            <a:r>
              <a:rPr lang="en-US" sz="2000" dirty="0" err="1"/>
              <a:t>charakterizuje</a:t>
            </a:r>
            <a:r>
              <a:rPr lang="en-US" sz="2000" dirty="0"/>
              <a:t> </a:t>
            </a:r>
            <a:r>
              <a:rPr lang="en-US" sz="2000" dirty="0" err="1"/>
              <a:t>počet</a:t>
            </a:r>
            <a:r>
              <a:rPr lang="en-US" sz="2000" dirty="0"/>
              <a:t> </a:t>
            </a:r>
            <a:r>
              <a:rPr lang="en-US" sz="2000" dirty="0" err="1"/>
              <a:t>jeho</a:t>
            </a:r>
            <a:r>
              <a:rPr lang="en-US" sz="2000" dirty="0"/>
              <a:t> </a:t>
            </a:r>
            <a:r>
              <a:rPr lang="en-US" sz="2000" dirty="0" err="1"/>
              <a:t>nukleonů</a:t>
            </a:r>
            <a:r>
              <a:rPr lang="en-US" sz="2000" dirty="0"/>
              <a:t> </a:t>
            </a:r>
            <a:r>
              <a:rPr lang="en-US" sz="2000" dirty="0" err="1"/>
              <a:t>daný</a:t>
            </a:r>
            <a:r>
              <a:rPr lang="en-US" sz="2000" dirty="0"/>
              <a:t> </a:t>
            </a:r>
            <a:r>
              <a:rPr lang="en-US" sz="2000" dirty="0" err="1"/>
              <a:t>nukleonovým</a:t>
            </a:r>
            <a:r>
              <a:rPr lang="en-US" sz="2000" dirty="0"/>
              <a:t> </a:t>
            </a:r>
            <a:r>
              <a:rPr lang="en-US" sz="2000" dirty="0" err="1"/>
              <a:t>číslem</a:t>
            </a:r>
            <a:r>
              <a:rPr lang="en-US" sz="2000" dirty="0"/>
              <a:t> A</a:t>
            </a:r>
            <a:r>
              <a:rPr lang="cs-CZ" sz="2000" dirty="0"/>
              <a:t>.</a:t>
            </a:r>
            <a:endParaRPr lang="en-US" sz="2000" dirty="0"/>
          </a:p>
        </p:txBody>
      </p:sp>
      <p:sp>
        <p:nvSpPr>
          <p:cNvPr id="3" name="Obdélník 2">
            <a:extLst>
              <a:ext uri="{FF2B5EF4-FFF2-40B4-BE49-F238E27FC236}">
                <a16:creationId xmlns:a16="http://schemas.microsoft.com/office/drawing/2014/main" id="{8A92D5A1-D452-452A-913B-01EF52638AE7}"/>
              </a:ext>
            </a:extLst>
          </p:cNvPr>
          <p:cNvSpPr/>
          <p:nvPr/>
        </p:nvSpPr>
        <p:spPr>
          <a:xfrm>
            <a:off x="228600" y="3505200"/>
            <a:ext cx="1811586" cy="400110"/>
          </a:xfrm>
          <a:prstGeom prst="rect">
            <a:avLst/>
          </a:prstGeom>
        </p:spPr>
        <p:txBody>
          <a:bodyPr wrap="none">
            <a:spAutoFit/>
          </a:bodyPr>
          <a:lstStyle/>
          <a:p>
            <a:r>
              <a:rPr lang="cs-CZ" altLang="en-US" sz="2000" b="1" dirty="0"/>
              <a:t>Poloměr jádra</a:t>
            </a:r>
            <a:r>
              <a:rPr lang="cs-CZ" altLang="en-US" sz="2000" dirty="0"/>
              <a:t>:</a:t>
            </a:r>
            <a:r>
              <a:rPr lang="cs-CZ" altLang="en-US" sz="2000" b="1" dirty="0"/>
              <a:t> </a:t>
            </a:r>
            <a:endParaRPr lang="en-US" sz="2000" dirty="0"/>
          </a:p>
        </p:txBody>
      </p:sp>
      <p:sp>
        <p:nvSpPr>
          <p:cNvPr id="12" name="Obdélník 11">
            <a:extLst>
              <a:ext uri="{FF2B5EF4-FFF2-40B4-BE49-F238E27FC236}">
                <a16:creationId xmlns:a16="http://schemas.microsoft.com/office/drawing/2014/main" id="{FEB792D0-2832-4A85-9B46-1F8C1541A3F3}"/>
              </a:ext>
            </a:extLst>
          </p:cNvPr>
          <p:cNvSpPr/>
          <p:nvPr/>
        </p:nvSpPr>
        <p:spPr>
          <a:xfrm>
            <a:off x="304800" y="4191000"/>
            <a:ext cx="1626536" cy="400110"/>
          </a:xfrm>
          <a:prstGeom prst="rect">
            <a:avLst/>
          </a:prstGeom>
        </p:spPr>
        <p:txBody>
          <a:bodyPr wrap="none">
            <a:spAutoFit/>
          </a:bodyPr>
          <a:lstStyle/>
          <a:p>
            <a:r>
              <a:rPr lang="cs-CZ" altLang="en-US" sz="2000" b="1" dirty="0"/>
              <a:t>Objem jádra</a:t>
            </a:r>
            <a:r>
              <a:rPr lang="cs-CZ" altLang="en-US" sz="2000" dirty="0"/>
              <a:t>:</a:t>
            </a:r>
            <a:r>
              <a:rPr lang="cs-CZ" altLang="en-US" sz="2000" b="1" dirty="0"/>
              <a:t> </a:t>
            </a:r>
            <a:endParaRPr lang="en-US" sz="2000" dirty="0"/>
          </a:p>
        </p:txBody>
      </p:sp>
      <p:sp>
        <p:nvSpPr>
          <p:cNvPr id="13" name="Obdélník 12">
            <a:extLst>
              <a:ext uri="{FF2B5EF4-FFF2-40B4-BE49-F238E27FC236}">
                <a16:creationId xmlns:a16="http://schemas.microsoft.com/office/drawing/2014/main" id="{7B367C8D-E8FC-4290-9247-51DFCA38A368}"/>
              </a:ext>
            </a:extLst>
          </p:cNvPr>
          <p:cNvSpPr/>
          <p:nvPr/>
        </p:nvSpPr>
        <p:spPr>
          <a:xfrm>
            <a:off x="152400" y="5715000"/>
            <a:ext cx="8839200" cy="1015663"/>
          </a:xfrm>
          <a:prstGeom prst="rect">
            <a:avLst/>
          </a:prstGeom>
        </p:spPr>
        <p:txBody>
          <a:bodyPr wrap="square">
            <a:spAutoFit/>
          </a:bodyPr>
          <a:lstStyle/>
          <a:p>
            <a:pPr algn="just"/>
            <a:r>
              <a:rPr lang="en-US" sz="2000" dirty="0" err="1"/>
              <a:t>Obvykle</a:t>
            </a:r>
            <a:r>
              <a:rPr lang="en-US" sz="2000" dirty="0"/>
              <a:t> se </a:t>
            </a:r>
            <a:r>
              <a:rPr lang="en-US" sz="2000" dirty="0" err="1"/>
              <a:t>jádro</a:t>
            </a:r>
            <a:r>
              <a:rPr lang="en-US" sz="2000" dirty="0"/>
              <a:t> </a:t>
            </a:r>
            <a:r>
              <a:rPr lang="en-US" sz="2000" dirty="0" err="1"/>
              <a:t>považuje</a:t>
            </a:r>
            <a:r>
              <a:rPr lang="en-US" sz="2000" dirty="0"/>
              <a:t> za </a:t>
            </a:r>
            <a:r>
              <a:rPr lang="en-US" sz="2000" dirty="0" err="1"/>
              <a:t>kouli</a:t>
            </a:r>
            <a:r>
              <a:rPr lang="en-US" sz="2000" dirty="0"/>
              <a:t>. </a:t>
            </a:r>
            <a:r>
              <a:rPr lang="en-US" sz="2000" dirty="0" err="1"/>
              <a:t>Ve</a:t>
            </a:r>
            <a:r>
              <a:rPr lang="en-US" sz="2000" dirty="0"/>
              <a:t> </a:t>
            </a:r>
            <a:r>
              <a:rPr lang="en-US" sz="2000" dirty="0" err="1"/>
              <a:t>skutečnosti</a:t>
            </a:r>
            <a:r>
              <a:rPr lang="en-US" sz="2000" dirty="0"/>
              <a:t> se </a:t>
            </a:r>
            <a:r>
              <a:rPr lang="en-US" sz="2000" dirty="0" err="1"/>
              <a:t>však</a:t>
            </a:r>
            <a:r>
              <a:rPr lang="en-US" sz="2000" dirty="0"/>
              <a:t> </a:t>
            </a:r>
            <a:r>
              <a:rPr lang="en-US" sz="2000" dirty="0" err="1"/>
              <a:t>tvar</a:t>
            </a:r>
            <a:r>
              <a:rPr lang="en-US" sz="2000" dirty="0"/>
              <a:t> </a:t>
            </a:r>
            <a:r>
              <a:rPr lang="en-US" sz="2000" dirty="0" err="1"/>
              <a:t>jádra</a:t>
            </a:r>
            <a:r>
              <a:rPr lang="en-US" sz="2000" dirty="0"/>
              <a:t> od </a:t>
            </a:r>
            <a:r>
              <a:rPr lang="en-US" sz="2000" dirty="0" err="1"/>
              <a:t>ideální</a:t>
            </a:r>
            <a:r>
              <a:rPr lang="en-US" sz="2000" dirty="0"/>
              <a:t> </a:t>
            </a:r>
            <a:r>
              <a:rPr lang="en-US" sz="2000" dirty="0" err="1"/>
              <a:t>koule</a:t>
            </a:r>
            <a:r>
              <a:rPr lang="en-US" sz="2000" dirty="0"/>
              <a:t> </a:t>
            </a:r>
            <a:r>
              <a:rPr lang="en-US" sz="2000" dirty="0" err="1"/>
              <a:t>často</a:t>
            </a:r>
            <a:r>
              <a:rPr lang="en-US" sz="2000" dirty="0"/>
              <a:t> </a:t>
            </a:r>
            <a:r>
              <a:rPr lang="en-US" sz="2000" dirty="0" err="1"/>
              <a:t>mírně</a:t>
            </a:r>
            <a:r>
              <a:rPr lang="en-US" sz="2000" dirty="0"/>
              <a:t> </a:t>
            </a:r>
            <a:r>
              <a:rPr lang="en-US" sz="2000" dirty="0" err="1"/>
              <a:t>odlišuje</a:t>
            </a:r>
            <a:r>
              <a:rPr lang="en-US" sz="2000" dirty="0"/>
              <a:t>. </a:t>
            </a:r>
            <a:r>
              <a:rPr lang="en-US" sz="2000" dirty="0" err="1"/>
              <a:t>Jádra</a:t>
            </a:r>
            <a:r>
              <a:rPr lang="en-US" sz="2000" dirty="0"/>
              <a:t> </a:t>
            </a:r>
            <a:r>
              <a:rPr lang="en-US" sz="2000" dirty="0" err="1"/>
              <a:t>tak</a:t>
            </a:r>
            <a:r>
              <a:rPr lang="en-US" sz="2000" dirty="0"/>
              <a:t> </a:t>
            </a:r>
            <a:r>
              <a:rPr lang="en-US" sz="2000" dirty="0" err="1"/>
              <a:t>mohou</a:t>
            </a:r>
            <a:r>
              <a:rPr lang="en-US" sz="2000" dirty="0"/>
              <a:t> </a:t>
            </a:r>
            <a:r>
              <a:rPr lang="en-US" sz="2000" dirty="0" err="1"/>
              <a:t>mít</a:t>
            </a:r>
            <a:r>
              <a:rPr lang="en-US" sz="2000" dirty="0"/>
              <a:t> </a:t>
            </a:r>
            <a:r>
              <a:rPr lang="en-US" sz="2000" dirty="0" err="1"/>
              <a:t>nejen</a:t>
            </a:r>
            <a:r>
              <a:rPr lang="en-US" sz="2000" dirty="0"/>
              <a:t> </a:t>
            </a:r>
            <a:r>
              <a:rPr lang="en-US" sz="2000" dirty="0" err="1"/>
              <a:t>tvar</a:t>
            </a:r>
            <a:r>
              <a:rPr lang="en-US" sz="2000" dirty="0"/>
              <a:t> </a:t>
            </a:r>
            <a:r>
              <a:rPr lang="en-US" sz="2000" dirty="0" err="1"/>
              <a:t>koule</a:t>
            </a:r>
            <a:r>
              <a:rPr lang="en-US" sz="2000" dirty="0"/>
              <a:t>, ale </a:t>
            </a:r>
            <a:r>
              <a:rPr lang="en-US" sz="2000" dirty="0" err="1"/>
              <a:t>i</a:t>
            </a:r>
            <a:r>
              <a:rPr lang="en-US" sz="2000" dirty="0"/>
              <a:t> </a:t>
            </a:r>
            <a:r>
              <a:rPr lang="en-US" sz="2000" dirty="0" err="1"/>
              <a:t>zploštělého</a:t>
            </a:r>
            <a:r>
              <a:rPr lang="en-US" sz="2000" dirty="0"/>
              <a:t> </a:t>
            </a:r>
            <a:r>
              <a:rPr lang="en-US" sz="2000" dirty="0" err="1"/>
              <a:t>elipsoidu</a:t>
            </a:r>
            <a:r>
              <a:rPr lang="en-US" sz="2000" dirty="0"/>
              <a:t>, </a:t>
            </a:r>
            <a:r>
              <a:rPr lang="en-US" sz="2000" dirty="0" err="1"/>
              <a:t>protáhlého</a:t>
            </a:r>
            <a:r>
              <a:rPr lang="en-US" sz="2000" dirty="0"/>
              <a:t> </a:t>
            </a:r>
            <a:r>
              <a:rPr lang="en-US" sz="2000" dirty="0" err="1"/>
              <a:t>elipsoidu</a:t>
            </a:r>
            <a:r>
              <a:rPr lang="en-US" sz="2000" dirty="0"/>
              <a:t> </a:t>
            </a:r>
            <a:r>
              <a:rPr lang="en-US" sz="2000" dirty="0" err="1"/>
              <a:t>nebo</a:t>
            </a:r>
            <a:r>
              <a:rPr lang="en-US" sz="2000" dirty="0"/>
              <a:t> </a:t>
            </a:r>
            <a:r>
              <a:rPr lang="en-US" sz="2000" dirty="0" err="1"/>
              <a:t>i</a:t>
            </a:r>
            <a:r>
              <a:rPr lang="en-US" sz="2000" dirty="0"/>
              <a:t> </a:t>
            </a:r>
            <a:r>
              <a:rPr lang="en-US" sz="2000" dirty="0" err="1"/>
              <a:t>složitějších</a:t>
            </a:r>
            <a:r>
              <a:rPr lang="en-US" sz="2000" dirty="0"/>
              <a:t> </a:t>
            </a:r>
            <a:r>
              <a:rPr lang="en-US" sz="2000" dirty="0" err="1"/>
              <a:t>těles</a:t>
            </a:r>
            <a:r>
              <a:rPr lang="en-US" sz="2000" dirty="0"/>
              <a:t>. </a:t>
            </a:r>
          </a:p>
        </p:txBody>
      </p:sp>
      <p:pic>
        <p:nvPicPr>
          <p:cNvPr id="15" name="Obrázek 14" descr="Obsah obrázku kreslení&#10;&#10;Popis byl vytvořen automaticky">
            <a:extLst>
              <a:ext uri="{FF2B5EF4-FFF2-40B4-BE49-F238E27FC236}">
                <a16:creationId xmlns:a16="http://schemas.microsoft.com/office/drawing/2014/main" id="{CDB26163-E66E-468C-ACB4-AA58DF914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4724400"/>
            <a:ext cx="1371600" cy="779793"/>
          </a:xfrm>
          <a:prstGeom prst="rect">
            <a:avLst/>
          </a:prstGeom>
        </p:spPr>
      </p:pic>
      <p:pic>
        <p:nvPicPr>
          <p:cNvPr id="18" name="Obrázek 17">
            <a:extLst>
              <a:ext uri="{FF2B5EF4-FFF2-40B4-BE49-F238E27FC236}">
                <a16:creationId xmlns:a16="http://schemas.microsoft.com/office/drawing/2014/main" id="{75108AF4-1830-4025-9BC4-4CFDEBCF37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4724400"/>
            <a:ext cx="1010451" cy="698500"/>
          </a:xfrm>
          <a:prstGeom prst="rect">
            <a:avLst/>
          </a:prstGeom>
        </p:spPr>
      </p:pic>
      <p:sp>
        <p:nvSpPr>
          <p:cNvPr id="19" name="Obdélník 18">
            <a:extLst>
              <a:ext uri="{FF2B5EF4-FFF2-40B4-BE49-F238E27FC236}">
                <a16:creationId xmlns:a16="http://schemas.microsoft.com/office/drawing/2014/main" id="{6095CF5F-20C5-4523-8845-3815B49A4BB5}"/>
              </a:ext>
            </a:extLst>
          </p:cNvPr>
          <p:cNvSpPr/>
          <p:nvPr/>
        </p:nvSpPr>
        <p:spPr>
          <a:xfrm>
            <a:off x="304800" y="4888468"/>
            <a:ext cx="1746888" cy="400110"/>
          </a:xfrm>
          <a:prstGeom prst="rect">
            <a:avLst/>
          </a:prstGeom>
        </p:spPr>
        <p:txBody>
          <a:bodyPr wrap="none">
            <a:spAutoFit/>
          </a:bodyPr>
          <a:lstStyle/>
          <a:p>
            <a:r>
              <a:rPr lang="cs-CZ" altLang="en-US" sz="2000" b="1" dirty="0"/>
              <a:t>Hustota jádra</a:t>
            </a:r>
            <a:r>
              <a:rPr lang="cs-CZ" altLang="en-US" sz="2000" dirty="0"/>
              <a:t>:</a:t>
            </a:r>
            <a:r>
              <a:rPr lang="cs-CZ" altLang="en-US" sz="2000" b="1" dirty="0"/>
              <a:t> </a:t>
            </a:r>
            <a:endParaRPr lang="en-US" sz="2000" dirty="0"/>
          </a:p>
        </p:txBody>
      </p:sp>
      <p:pic>
        <p:nvPicPr>
          <p:cNvPr id="21" name="Obrázek 20" descr="Obsah obrázku kreslení, hodiny, podepsat&#10;&#10;Popis byl vytvořen automaticky">
            <a:extLst>
              <a:ext uri="{FF2B5EF4-FFF2-40B4-BE49-F238E27FC236}">
                <a16:creationId xmlns:a16="http://schemas.microsoft.com/office/drawing/2014/main" id="{782D17ED-C729-4582-90B5-A1767D811A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4800600"/>
            <a:ext cx="793750" cy="639215"/>
          </a:xfrm>
          <a:prstGeom prst="rect">
            <a:avLst/>
          </a:prstGeom>
        </p:spPr>
      </p:pic>
      <p:sp>
        <p:nvSpPr>
          <p:cNvPr id="22" name="TextovéPole 21">
            <a:extLst>
              <a:ext uri="{FF2B5EF4-FFF2-40B4-BE49-F238E27FC236}">
                <a16:creationId xmlns:a16="http://schemas.microsoft.com/office/drawing/2014/main" id="{283DB57F-9C23-4033-AE69-DC9C84251C1D}"/>
              </a:ext>
            </a:extLst>
          </p:cNvPr>
          <p:cNvSpPr txBox="1"/>
          <p:nvPr/>
        </p:nvSpPr>
        <p:spPr>
          <a:xfrm>
            <a:off x="3276600" y="4876800"/>
            <a:ext cx="415498" cy="369332"/>
          </a:xfrm>
          <a:prstGeom prst="rect">
            <a:avLst/>
          </a:prstGeom>
          <a:noFill/>
        </p:spPr>
        <p:txBody>
          <a:bodyPr wrap="none" rtlCol="0">
            <a:spAutoFit/>
          </a:bodyPr>
          <a:lstStyle/>
          <a:p>
            <a:r>
              <a:rPr lang="cs-CZ" dirty="0"/>
              <a:t>=&gt;</a:t>
            </a:r>
            <a:endParaRPr lang="en-US" dirty="0"/>
          </a:p>
        </p:txBody>
      </p:sp>
      <p:sp>
        <p:nvSpPr>
          <p:cNvPr id="23" name="TextovéPole 22">
            <a:extLst>
              <a:ext uri="{FF2B5EF4-FFF2-40B4-BE49-F238E27FC236}">
                <a16:creationId xmlns:a16="http://schemas.microsoft.com/office/drawing/2014/main" id="{4B47F757-A8B8-4C26-B042-7E3D11F76062}"/>
              </a:ext>
            </a:extLst>
          </p:cNvPr>
          <p:cNvSpPr txBox="1"/>
          <p:nvPr/>
        </p:nvSpPr>
        <p:spPr>
          <a:xfrm>
            <a:off x="5715000" y="4876800"/>
            <a:ext cx="415498" cy="369332"/>
          </a:xfrm>
          <a:prstGeom prst="rect">
            <a:avLst/>
          </a:prstGeom>
          <a:noFill/>
        </p:spPr>
        <p:txBody>
          <a:bodyPr wrap="none" rtlCol="0">
            <a:spAutoFit/>
          </a:bodyPr>
          <a:lstStyle/>
          <a:p>
            <a:r>
              <a:rPr lang="cs-CZ" dirty="0"/>
              <a:t>=&gt;</a:t>
            </a:r>
            <a:endParaRPr lang="en-US" dirty="0"/>
          </a:p>
        </p:txBody>
      </p:sp>
      <p:sp>
        <p:nvSpPr>
          <p:cNvPr id="24" name="TextovéPole 23">
            <a:extLst>
              <a:ext uri="{FF2B5EF4-FFF2-40B4-BE49-F238E27FC236}">
                <a16:creationId xmlns:a16="http://schemas.microsoft.com/office/drawing/2014/main" id="{8C4F3DC8-A173-4709-8A4F-6FF79252D496}"/>
              </a:ext>
            </a:extLst>
          </p:cNvPr>
          <p:cNvSpPr txBox="1"/>
          <p:nvPr/>
        </p:nvSpPr>
        <p:spPr>
          <a:xfrm>
            <a:off x="609600" y="5257800"/>
            <a:ext cx="768159" cy="369332"/>
          </a:xfrm>
          <a:prstGeom prst="rect">
            <a:avLst/>
          </a:prstGeom>
          <a:noFill/>
        </p:spPr>
        <p:txBody>
          <a:bodyPr wrap="none" rtlCol="0">
            <a:spAutoFit/>
          </a:bodyPr>
          <a:lstStyle/>
          <a:p>
            <a:r>
              <a:rPr lang="cs-CZ" dirty="0"/>
              <a:t>R</a:t>
            </a:r>
            <a:r>
              <a:rPr lang="cs-CZ" baseline="-25000" dirty="0"/>
              <a:t>0</a:t>
            </a:r>
            <a:r>
              <a:rPr lang="cs-CZ" dirty="0"/>
              <a:t> = r</a:t>
            </a:r>
            <a:r>
              <a:rPr lang="cs-CZ" baseline="-25000" dirty="0"/>
              <a:t>0</a:t>
            </a:r>
            <a:endParaRPr lang="en-US" baseline="-25000" dirty="0"/>
          </a:p>
        </p:txBody>
      </p:sp>
    </p:spTree>
    <p:extLst>
      <p:ext uri="{BB962C8B-B14F-4D97-AF65-F5344CB8AC3E}">
        <p14:creationId xmlns:p14="http://schemas.microsoft.com/office/powerpoint/2010/main" val="288558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8207054-E8C3-4B99-8659-5FB46EAD3DC1}"/>
              </a:ext>
            </a:extLst>
          </p:cNvPr>
          <p:cNvSpPr/>
          <p:nvPr/>
        </p:nvSpPr>
        <p:spPr>
          <a:xfrm>
            <a:off x="228600" y="1752600"/>
            <a:ext cx="8458200" cy="400110"/>
          </a:xfrm>
          <a:prstGeom prst="rect">
            <a:avLst/>
          </a:prstGeom>
        </p:spPr>
        <p:txBody>
          <a:bodyPr wrap="square">
            <a:spAutoFit/>
          </a:bodyPr>
          <a:lstStyle/>
          <a:p>
            <a:r>
              <a:rPr lang="cs-CZ" sz="2000" b="1" dirty="0">
                <a:solidFill>
                  <a:srgbClr val="020202"/>
                </a:solidFill>
              </a:rPr>
              <a:t>Příklad</a:t>
            </a:r>
            <a:r>
              <a:rPr lang="cs-CZ" sz="2000" dirty="0">
                <a:solidFill>
                  <a:srgbClr val="020202"/>
                </a:solidFill>
              </a:rPr>
              <a:t>: Jaký je průměr atomového jádra </a:t>
            </a:r>
            <a:r>
              <a:rPr lang="en-US" sz="2000" baseline="30000" dirty="0">
                <a:solidFill>
                  <a:srgbClr val="020202"/>
                </a:solidFill>
              </a:rPr>
              <a:t>16</a:t>
            </a:r>
            <a:r>
              <a:rPr lang="cs-CZ" sz="2000" dirty="0">
                <a:solidFill>
                  <a:srgbClr val="020202"/>
                </a:solidFill>
              </a:rPr>
              <a:t>O</a:t>
            </a:r>
            <a:r>
              <a:rPr lang="en-US" sz="2000" dirty="0">
                <a:solidFill>
                  <a:srgbClr val="020202"/>
                </a:solidFill>
              </a:rPr>
              <a:t>?</a:t>
            </a:r>
            <a:endParaRPr lang="en-US" sz="2000" dirty="0"/>
          </a:p>
        </p:txBody>
      </p:sp>
      <p:sp>
        <p:nvSpPr>
          <p:cNvPr id="5" name="Obdélník 4">
            <a:extLst>
              <a:ext uri="{FF2B5EF4-FFF2-40B4-BE49-F238E27FC236}">
                <a16:creationId xmlns:a16="http://schemas.microsoft.com/office/drawing/2014/main" id="{E21543BD-D4A7-4E5D-9E2A-F54A1CAAEF1C}"/>
              </a:ext>
            </a:extLst>
          </p:cNvPr>
          <p:cNvSpPr/>
          <p:nvPr/>
        </p:nvSpPr>
        <p:spPr>
          <a:xfrm>
            <a:off x="228600" y="332108"/>
            <a:ext cx="8610600" cy="1015663"/>
          </a:xfrm>
          <a:prstGeom prst="rect">
            <a:avLst/>
          </a:prstGeom>
        </p:spPr>
        <p:txBody>
          <a:bodyPr wrap="square">
            <a:spAutoFit/>
          </a:bodyPr>
          <a:lstStyle/>
          <a:p>
            <a:pPr algn="just" defTabSz="685800"/>
            <a:r>
              <a:rPr lang="cs-CZ" altLang="en-US" sz="2000" b="1" dirty="0">
                <a:solidFill>
                  <a:srgbClr val="424242"/>
                </a:solidFill>
              </a:rPr>
              <a:t>Příklad</a:t>
            </a:r>
            <a:r>
              <a:rPr lang="cs-CZ" altLang="en-US" sz="2000" dirty="0">
                <a:solidFill>
                  <a:srgbClr val="424242"/>
                </a:solidFill>
              </a:rPr>
              <a:t>: Pokud by Z</a:t>
            </a:r>
            <a:r>
              <a:rPr lang="en-US" altLang="en-US" sz="2000" dirty="0">
                <a:solidFill>
                  <a:srgbClr val="424242"/>
                </a:solidFill>
              </a:rPr>
              <a:t>e</a:t>
            </a:r>
            <a:r>
              <a:rPr lang="cs-CZ" altLang="en-US" sz="2000" dirty="0">
                <a:solidFill>
                  <a:srgbClr val="424242"/>
                </a:solidFill>
              </a:rPr>
              <a:t>mě měla průměrnou hustotu atomového jádra, byl by při stejné hmotnosti její poloměr pouze asi </a:t>
            </a:r>
            <a:r>
              <a:rPr lang="en-US" altLang="en-US" sz="2000" dirty="0">
                <a:solidFill>
                  <a:srgbClr val="424242"/>
                </a:solidFill>
              </a:rPr>
              <a:t>200 m (</a:t>
            </a:r>
            <a:r>
              <a:rPr lang="cs-CZ" altLang="en-US" sz="2000" dirty="0">
                <a:solidFill>
                  <a:srgbClr val="424242"/>
                </a:solidFill>
              </a:rPr>
              <a:t>skutečný poloměr Země je asi </a:t>
            </a:r>
            <a:r>
              <a:rPr lang="en-US" altLang="en-US" sz="2000" dirty="0">
                <a:solidFill>
                  <a:srgbClr val="424242"/>
                </a:solidFill>
              </a:rPr>
              <a:t>6.4 × 10</a:t>
            </a:r>
            <a:r>
              <a:rPr lang="en-US" altLang="en-US" sz="2000" baseline="30000" dirty="0">
                <a:solidFill>
                  <a:srgbClr val="424242"/>
                </a:solidFill>
              </a:rPr>
              <a:t>6</a:t>
            </a:r>
            <a:r>
              <a:rPr lang="en-US" altLang="en-US" sz="2000" dirty="0">
                <a:solidFill>
                  <a:srgbClr val="424242"/>
                </a:solidFill>
              </a:rPr>
              <a:t> m, </a:t>
            </a:r>
            <a:r>
              <a:rPr lang="cs-CZ" altLang="en-US" sz="2000" dirty="0">
                <a:solidFill>
                  <a:srgbClr val="424242"/>
                </a:solidFill>
              </a:rPr>
              <a:t>tj. asi </a:t>
            </a:r>
            <a:r>
              <a:rPr lang="en-US" altLang="en-US" sz="2000" dirty="0">
                <a:solidFill>
                  <a:srgbClr val="424242"/>
                </a:solidFill>
              </a:rPr>
              <a:t>30</a:t>
            </a:r>
            <a:r>
              <a:rPr lang="cs-CZ" altLang="en-US" sz="2000" dirty="0">
                <a:solidFill>
                  <a:srgbClr val="424242"/>
                </a:solidFill>
              </a:rPr>
              <a:t> </a:t>
            </a:r>
            <a:r>
              <a:rPr lang="en-US" altLang="en-US" sz="2000" dirty="0">
                <a:solidFill>
                  <a:srgbClr val="424242"/>
                </a:solidFill>
              </a:rPr>
              <a:t>000</a:t>
            </a:r>
            <a:r>
              <a:rPr lang="cs-CZ" altLang="en-US" sz="2000" dirty="0">
                <a:solidFill>
                  <a:srgbClr val="424242"/>
                </a:solidFill>
              </a:rPr>
              <a:t>x větší</a:t>
            </a:r>
            <a:r>
              <a:rPr lang="en-US" altLang="en-US" sz="2000" dirty="0">
                <a:solidFill>
                  <a:srgbClr val="424242"/>
                </a:solidFill>
              </a:rPr>
              <a:t>).</a:t>
            </a:r>
            <a:r>
              <a:rPr lang="en-US" altLang="en-US" sz="2000" dirty="0"/>
              <a:t> </a:t>
            </a:r>
          </a:p>
        </p:txBody>
      </p:sp>
      <p:pic>
        <p:nvPicPr>
          <p:cNvPr id="8" name="Obrázek 7">
            <a:extLst>
              <a:ext uri="{FF2B5EF4-FFF2-40B4-BE49-F238E27FC236}">
                <a16:creationId xmlns:a16="http://schemas.microsoft.com/office/drawing/2014/main" id="{085ACC3C-2A1A-4222-B0C6-5FAED05F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362200"/>
            <a:ext cx="4572000" cy="2215006"/>
          </a:xfrm>
          <a:prstGeom prst="rect">
            <a:avLst/>
          </a:prstGeom>
        </p:spPr>
      </p:pic>
      <p:sp>
        <p:nvSpPr>
          <p:cNvPr id="9" name="Obdélník 8">
            <a:extLst>
              <a:ext uri="{FF2B5EF4-FFF2-40B4-BE49-F238E27FC236}">
                <a16:creationId xmlns:a16="http://schemas.microsoft.com/office/drawing/2014/main" id="{88C5843F-D966-4ED5-8562-9C5572B5F6B4}"/>
              </a:ext>
            </a:extLst>
          </p:cNvPr>
          <p:cNvSpPr/>
          <p:nvPr/>
        </p:nvSpPr>
        <p:spPr>
          <a:xfrm>
            <a:off x="228600" y="4648200"/>
            <a:ext cx="8458200" cy="400110"/>
          </a:xfrm>
          <a:prstGeom prst="rect">
            <a:avLst/>
          </a:prstGeom>
        </p:spPr>
        <p:txBody>
          <a:bodyPr wrap="square">
            <a:spAutoFit/>
          </a:bodyPr>
          <a:lstStyle/>
          <a:p>
            <a:r>
              <a:rPr lang="cs-CZ" sz="2000" b="1" dirty="0">
                <a:solidFill>
                  <a:srgbClr val="020202"/>
                </a:solidFill>
              </a:rPr>
              <a:t>Příklad</a:t>
            </a:r>
            <a:r>
              <a:rPr lang="cs-CZ" sz="2000" dirty="0">
                <a:solidFill>
                  <a:srgbClr val="020202"/>
                </a:solidFill>
              </a:rPr>
              <a:t>: </a:t>
            </a:r>
            <a:r>
              <a:rPr lang="cs-CZ" sz="2000" dirty="0"/>
              <a:t>Kolikanásobně je větší jádro </a:t>
            </a:r>
            <a:r>
              <a:rPr lang="cs-CZ" sz="2000" baseline="30000" dirty="0"/>
              <a:t>64</a:t>
            </a:r>
            <a:r>
              <a:rPr lang="cs-CZ" sz="2000" dirty="0"/>
              <a:t>Cu než jádro </a:t>
            </a:r>
            <a:r>
              <a:rPr lang="cs-CZ" sz="2000" baseline="30000" dirty="0"/>
              <a:t>16</a:t>
            </a:r>
            <a:r>
              <a:rPr lang="cs-CZ" sz="2000" dirty="0"/>
              <a:t>O</a:t>
            </a:r>
            <a:r>
              <a:rPr lang="en-US" sz="2000" dirty="0"/>
              <a:t>?</a:t>
            </a:r>
          </a:p>
        </p:txBody>
      </p:sp>
      <p:pic>
        <p:nvPicPr>
          <p:cNvPr id="12" name="Obrázek 11">
            <a:extLst>
              <a:ext uri="{FF2B5EF4-FFF2-40B4-BE49-F238E27FC236}">
                <a16:creationId xmlns:a16="http://schemas.microsoft.com/office/drawing/2014/main" id="{F2B504AC-A7DC-4C57-8D1D-91AA7B2BABCB}"/>
              </a:ext>
            </a:extLst>
          </p:cNvPr>
          <p:cNvPicPr>
            <a:picLocks noChangeAspect="1"/>
          </p:cNvPicPr>
          <p:nvPr/>
        </p:nvPicPr>
        <p:blipFill>
          <a:blip r:embed="rId3"/>
          <a:stretch>
            <a:fillRect/>
          </a:stretch>
        </p:blipFill>
        <p:spPr>
          <a:xfrm>
            <a:off x="2362200" y="5181600"/>
            <a:ext cx="3048000" cy="752231"/>
          </a:xfrm>
          <a:prstGeom prst="rect">
            <a:avLst/>
          </a:prstGeom>
        </p:spPr>
      </p:pic>
      <p:sp>
        <p:nvSpPr>
          <p:cNvPr id="13" name="Obdélník 12">
            <a:extLst>
              <a:ext uri="{FF2B5EF4-FFF2-40B4-BE49-F238E27FC236}">
                <a16:creationId xmlns:a16="http://schemas.microsoft.com/office/drawing/2014/main" id="{8F5DB194-1359-44C6-9E8F-035741923D10}"/>
              </a:ext>
            </a:extLst>
          </p:cNvPr>
          <p:cNvSpPr/>
          <p:nvPr/>
        </p:nvSpPr>
        <p:spPr>
          <a:xfrm>
            <a:off x="2743200" y="6172200"/>
            <a:ext cx="4495800" cy="369332"/>
          </a:xfrm>
          <a:prstGeom prst="rect">
            <a:avLst/>
          </a:prstGeom>
        </p:spPr>
        <p:txBody>
          <a:bodyPr wrap="square">
            <a:spAutoFit/>
          </a:bodyPr>
          <a:lstStyle/>
          <a:p>
            <a:r>
              <a:rPr lang="cs-CZ" u="sng" dirty="0">
                <a:solidFill>
                  <a:srgbClr val="020202"/>
                </a:solidFill>
              </a:rPr>
              <a:t>Jádro </a:t>
            </a:r>
            <a:r>
              <a:rPr lang="cs-CZ" u="sng" baseline="30000" dirty="0"/>
              <a:t>64</a:t>
            </a:r>
            <a:r>
              <a:rPr lang="cs-CZ" u="sng" dirty="0"/>
              <a:t>Cu je 1.59x větší než jádro </a:t>
            </a:r>
            <a:r>
              <a:rPr lang="cs-CZ" u="sng" baseline="30000" dirty="0"/>
              <a:t>16</a:t>
            </a:r>
            <a:r>
              <a:rPr lang="cs-CZ" u="sng" dirty="0"/>
              <a:t>O</a:t>
            </a:r>
            <a:r>
              <a:rPr lang="cs-CZ" dirty="0"/>
              <a:t>.</a:t>
            </a:r>
            <a:endParaRPr lang="en-US" dirty="0"/>
          </a:p>
        </p:txBody>
      </p:sp>
    </p:spTree>
    <p:extLst>
      <p:ext uri="{BB962C8B-B14F-4D97-AF65-F5344CB8AC3E}">
        <p14:creationId xmlns:p14="http://schemas.microsoft.com/office/powerpoint/2010/main" val="2245896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32847214-A5BD-492B-8046-C868893F6732}"/>
              </a:ext>
            </a:extLst>
          </p:cNvPr>
          <p:cNvSpPr/>
          <p:nvPr/>
        </p:nvSpPr>
        <p:spPr>
          <a:xfrm>
            <a:off x="762000" y="304800"/>
            <a:ext cx="4214744" cy="523220"/>
          </a:xfrm>
          <a:prstGeom prst="rect">
            <a:avLst/>
          </a:prstGeom>
        </p:spPr>
        <p:txBody>
          <a:bodyPr wrap="none">
            <a:spAutoFit/>
          </a:bodyPr>
          <a:lstStyle/>
          <a:p>
            <a:r>
              <a:rPr lang="en-US" sz="2800" b="1" dirty="0" err="1"/>
              <a:t>Struktura</a:t>
            </a:r>
            <a:r>
              <a:rPr lang="en-US" sz="2800" b="1" dirty="0"/>
              <a:t> </a:t>
            </a:r>
            <a:r>
              <a:rPr lang="en-US" sz="2800" b="1" dirty="0" err="1"/>
              <a:t>atomov</a:t>
            </a:r>
            <a:r>
              <a:rPr lang="cs-CZ" sz="2800" b="1" dirty="0"/>
              <a:t>é</a:t>
            </a:r>
            <a:r>
              <a:rPr lang="en-US" sz="2800" b="1" dirty="0"/>
              <a:t>ho j</a:t>
            </a:r>
            <a:r>
              <a:rPr lang="cs-CZ" sz="2800" b="1" dirty="0"/>
              <a:t>á</a:t>
            </a:r>
            <a:r>
              <a:rPr lang="en-US" sz="2800" b="1" dirty="0" err="1"/>
              <a:t>dra</a:t>
            </a:r>
            <a:endParaRPr lang="en-US" sz="2800" dirty="0"/>
          </a:p>
        </p:txBody>
      </p:sp>
      <p:sp>
        <p:nvSpPr>
          <p:cNvPr id="12" name="TextovéPole 11">
            <a:extLst>
              <a:ext uri="{FF2B5EF4-FFF2-40B4-BE49-F238E27FC236}">
                <a16:creationId xmlns:a16="http://schemas.microsoft.com/office/drawing/2014/main" id="{AF431B74-CD93-4D69-9680-37EC04258263}"/>
              </a:ext>
            </a:extLst>
          </p:cNvPr>
          <p:cNvSpPr txBox="1"/>
          <p:nvPr/>
        </p:nvSpPr>
        <p:spPr>
          <a:xfrm>
            <a:off x="152400" y="2819400"/>
            <a:ext cx="8915400" cy="1631216"/>
          </a:xfrm>
          <a:prstGeom prst="rect">
            <a:avLst/>
          </a:prstGeom>
          <a:noFill/>
        </p:spPr>
        <p:txBody>
          <a:bodyPr wrap="square" rtlCol="0">
            <a:spAutoFit/>
          </a:bodyPr>
          <a:lstStyle/>
          <a:p>
            <a:pPr algn="just"/>
            <a:r>
              <a:rPr lang="cs-CZ" sz="2000" b="1" dirty="0"/>
              <a:t>S</a:t>
            </a:r>
            <a:r>
              <a:rPr lang="en-US" sz="2000" b="1" dirty="0" err="1"/>
              <a:t>lupkový</a:t>
            </a:r>
            <a:r>
              <a:rPr lang="en-US" sz="2000" b="1" dirty="0"/>
              <a:t> </a:t>
            </a:r>
            <a:r>
              <a:rPr lang="cs-CZ" sz="2000" b="1" dirty="0"/>
              <a:t>(hladinový) </a:t>
            </a:r>
            <a:r>
              <a:rPr lang="en-US" sz="2000" b="1" dirty="0"/>
              <a:t>model</a:t>
            </a:r>
            <a:r>
              <a:rPr lang="en-US" sz="2000" dirty="0"/>
              <a:t>:</a:t>
            </a:r>
            <a:r>
              <a:rPr lang="cs-CZ" sz="2000" dirty="0"/>
              <a:t> nukleony zaujímají určité kvantové stavy (energetické hladiny), které tvoří „slupky“. Při přechodech mezi jednotlivými energetickými hladinami vyzařují nukleony fotony </a:t>
            </a:r>
            <a:r>
              <a:rPr lang="cs-CZ" sz="2000" b="1" dirty="0"/>
              <a:t>záření </a:t>
            </a:r>
            <a:r>
              <a:rPr lang="el-GR" sz="2000" b="1" dirty="0"/>
              <a:t>γ</a:t>
            </a:r>
            <a:r>
              <a:rPr lang="el-GR" sz="2000" dirty="0"/>
              <a:t>. </a:t>
            </a:r>
            <a:r>
              <a:rPr lang="cs-CZ" sz="2000" dirty="0"/>
              <a:t>Energie těchto fotonů se pohybuje v rozmezí 10</a:t>
            </a:r>
            <a:r>
              <a:rPr lang="cs-CZ" sz="2000" baseline="30000" dirty="0"/>
              <a:t>4</a:t>
            </a:r>
            <a:r>
              <a:rPr lang="cs-CZ" sz="2000" dirty="0"/>
              <a:t>-10</a:t>
            </a:r>
            <a:r>
              <a:rPr lang="cs-CZ" sz="2000" baseline="30000" dirty="0"/>
              <a:t>7</a:t>
            </a:r>
            <a:r>
              <a:rPr lang="cs-CZ" sz="2000" dirty="0"/>
              <a:t>, jedná se o elektromagnetické vlny s nejkratšími známými vlnovými délkami.</a:t>
            </a:r>
            <a:endParaRPr lang="en-US" sz="2000" dirty="0"/>
          </a:p>
        </p:txBody>
      </p:sp>
      <p:pic>
        <p:nvPicPr>
          <p:cNvPr id="7" name="Obrázek 6" descr="Obsah obrázku text, mapa&#10;&#10;Popis byl vytvořen automaticky">
            <a:extLst>
              <a:ext uri="{FF2B5EF4-FFF2-40B4-BE49-F238E27FC236}">
                <a16:creationId xmlns:a16="http://schemas.microsoft.com/office/drawing/2014/main" id="{603502B6-2C5A-4279-8343-A6C01A2BE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48" y="4450616"/>
            <a:ext cx="7501339" cy="2286000"/>
          </a:xfrm>
          <a:prstGeom prst="rect">
            <a:avLst/>
          </a:prstGeom>
        </p:spPr>
      </p:pic>
      <p:pic>
        <p:nvPicPr>
          <p:cNvPr id="8" name="Obrázek 7">
            <a:extLst>
              <a:ext uri="{FF2B5EF4-FFF2-40B4-BE49-F238E27FC236}">
                <a16:creationId xmlns:a16="http://schemas.microsoft.com/office/drawing/2014/main" id="{B177C2D1-1422-4800-95C4-48F9B30370C8}"/>
              </a:ext>
            </a:extLst>
          </p:cNvPr>
          <p:cNvPicPr>
            <a:picLocks noChangeAspect="1"/>
          </p:cNvPicPr>
          <p:nvPr/>
        </p:nvPicPr>
        <p:blipFill>
          <a:blip r:embed="rId3"/>
          <a:stretch>
            <a:fillRect/>
          </a:stretch>
        </p:blipFill>
        <p:spPr>
          <a:xfrm>
            <a:off x="7333901" y="4713102"/>
            <a:ext cx="1752949" cy="1761028"/>
          </a:xfrm>
          <a:prstGeom prst="rect">
            <a:avLst/>
          </a:prstGeom>
        </p:spPr>
      </p:pic>
      <p:sp>
        <p:nvSpPr>
          <p:cNvPr id="2" name="Obdélník 1">
            <a:extLst>
              <a:ext uri="{FF2B5EF4-FFF2-40B4-BE49-F238E27FC236}">
                <a16:creationId xmlns:a16="http://schemas.microsoft.com/office/drawing/2014/main" id="{746F3096-4165-4A7C-914C-5831AF24F951}"/>
              </a:ext>
            </a:extLst>
          </p:cNvPr>
          <p:cNvSpPr/>
          <p:nvPr/>
        </p:nvSpPr>
        <p:spPr>
          <a:xfrm>
            <a:off x="184623" y="1008102"/>
            <a:ext cx="6019800" cy="1631216"/>
          </a:xfrm>
          <a:prstGeom prst="rect">
            <a:avLst/>
          </a:prstGeom>
        </p:spPr>
        <p:txBody>
          <a:bodyPr wrap="square">
            <a:spAutoFit/>
          </a:bodyPr>
          <a:lstStyle/>
          <a:p>
            <a:pPr algn="just"/>
            <a:r>
              <a:rPr lang="en-US" sz="2000" b="1" dirty="0"/>
              <a:t>K</a:t>
            </a:r>
            <a:r>
              <a:rPr lang="cs-CZ" sz="2000" b="1" dirty="0" err="1"/>
              <a:t>apkový</a:t>
            </a:r>
            <a:r>
              <a:rPr lang="cs-CZ" sz="2000" b="1" dirty="0"/>
              <a:t> model</a:t>
            </a:r>
            <a:r>
              <a:rPr lang="en-US" sz="2000" dirty="0"/>
              <a:t>:</a:t>
            </a:r>
            <a:r>
              <a:rPr lang="cs-CZ" sz="2000" dirty="0"/>
              <a:t> chování jádra </a:t>
            </a:r>
            <a:r>
              <a:rPr lang="en-US" sz="2000" dirty="0" err="1"/>
              <a:t>odpov</a:t>
            </a:r>
            <a:r>
              <a:rPr lang="cs-CZ" sz="2000" dirty="0" err="1"/>
              <a:t>ídá</a:t>
            </a:r>
            <a:r>
              <a:rPr lang="cs-CZ" sz="2000" dirty="0"/>
              <a:t> chování nestlačitelné kapaliny s velkou a konstantní hustotou. Objem jádra a vazebná energie jsou přímo úměrné nukleonovému číslu A. Pomocí tohoto modelu lze též vysvětlit průběh jaderné reakce.</a:t>
            </a:r>
          </a:p>
        </p:txBody>
      </p:sp>
      <p:pic>
        <p:nvPicPr>
          <p:cNvPr id="3" name="Obrázek 2">
            <a:extLst>
              <a:ext uri="{FF2B5EF4-FFF2-40B4-BE49-F238E27FC236}">
                <a16:creationId xmlns:a16="http://schemas.microsoft.com/office/drawing/2014/main" id="{52CC2F4D-ADF2-497F-BB16-50ACDA52E2DA}"/>
              </a:ext>
            </a:extLst>
          </p:cNvPr>
          <p:cNvPicPr>
            <a:picLocks noChangeAspect="1"/>
          </p:cNvPicPr>
          <p:nvPr/>
        </p:nvPicPr>
        <p:blipFill>
          <a:blip r:embed="rId4"/>
          <a:stretch>
            <a:fillRect/>
          </a:stretch>
        </p:blipFill>
        <p:spPr>
          <a:xfrm>
            <a:off x="6248400" y="609600"/>
            <a:ext cx="2710977" cy="1866900"/>
          </a:xfrm>
          <a:prstGeom prst="rect">
            <a:avLst/>
          </a:prstGeom>
        </p:spPr>
      </p:pic>
    </p:spTree>
    <p:extLst>
      <p:ext uri="{BB962C8B-B14F-4D97-AF65-F5344CB8AC3E}">
        <p14:creationId xmlns:p14="http://schemas.microsoft.com/office/powerpoint/2010/main" val="317805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ohn Dalton. Line engraving by W. H. Worthington, 1823, afte Wellcome V0006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158" y="152400"/>
            <a:ext cx="2457263"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vogadro Amed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228" y="3962400"/>
            <a:ext cx="2143125"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28601" y="4011692"/>
            <a:ext cx="5791200" cy="2554545"/>
          </a:xfrm>
          <a:prstGeom prst="rect">
            <a:avLst/>
          </a:prstGeom>
        </p:spPr>
        <p:txBody>
          <a:bodyPr wrap="square">
            <a:spAutoFit/>
          </a:bodyPr>
          <a:lstStyle/>
          <a:p>
            <a:pPr algn="just"/>
            <a:r>
              <a:rPr lang="cs-CZ" sz="2000" dirty="0"/>
              <a:t>Pojem „</a:t>
            </a:r>
            <a:r>
              <a:rPr lang="cs-CZ" sz="2000" b="1" dirty="0"/>
              <a:t>molekula</a:t>
            </a:r>
            <a:r>
              <a:rPr lang="cs-CZ" sz="2000" dirty="0"/>
              <a:t>“ (</a:t>
            </a:r>
            <a:r>
              <a:rPr lang="cs-CZ" sz="2000" dirty="0" err="1"/>
              <a:t>Avogadro</a:t>
            </a:r>
            <a:r>
              <a:rPr lang="cs-CZ" sz="2000" dirty="0"/>
              <a:t> 1811):</a:t>
            </a:r>
          </a:p>
          <a:p>
            <a:pPr algn="just"/>
            <a:endParaRPr lang="cs-CZ" sz="2000" dirty="0"/>
          </a:p>
          <a:p>
            <a:pPr algn="just"/>
            <a:r>
              <a:rPr lang="cs-CZ" sz="2000" dirty="0"/>
              <a:t>    Existuje určitá nejmenší částečka vzniklé sloučeniny, která se vyznačuje určitými chemickými a fyzikálními vlastnostmi = </a:t>
            </a:r>
            <a:r>
              <a:rPr lang="cs-CZ" sz="2000" b="1" dirty="0"/>
              <a:t>molekula</a:t>
            </a:r>
            <a:r>
              <a:rPr lang="cs-CZ" sz="2000" dirty="0"/>
              <a:t>. Molekula je tvořena několika stejnými nebo různými atomy. Molekula konkrétní sloučeniny má vždy stejné složení co se týče počtu atomů i poměru prvků.</a:t>
            </a:r>
          </a:p>
        </p:txBody>
      </p:sp>
      <p:sp>
        <p:nvSpPr>
          <p:cNvPr id="5" name="Obdélník 4"/>
          <p:cNvSpPr/>
          <p:nvPr/>
        </p:nvSpPr>
        <p:spPr>
          <a:xfrm>
            <a:off x="381000" y="546855"/>
            <a:ext cx="5638801" cy="2554545"/>
          </a:xfrm>
          <a:prstGeom prst="rect">
            <a:avLst/>
          </a:prstGeom>
        </p:spPr>
        <p:txBody>
          <a:bodyPr wrap="square">
            <a:spAutoFit/>
          </a:bodyPr>
          <a:lstStyle/>
          <a:p>
            <a:pPr algn="just"/>
            <a:r>
              <a:rPr lang="cs-CZ" sz="2000" b="1" dirty="0"/>
              <a:t>Atomová teorie </a:t>
            </a:r>
            <a:r>
              <a:rPr lang="cs-CZ" sz="2000" dirty="0"/>
              <a:t>(Dalton 1808):</a:t>
            </a:r>
          </a:p>
          <a:p>
            <a:pPr algn="just"/>
            <a:endParaRPr lang="cs-CZ" sz="2000" dirty="0"/>
          </a:p>
          <a:p>
            <a:pPr algn="just"/>
            <a:r>
              <a:rPr lang="cs-CZ" sz="2000" dirty="0"/>
              <a:t>     Látky se skládají z malých částic zvaných </a:t>
            </a:r>
            <a:r>
              <a:rPr lang="cs-CZ" sz="2000" b="1" dirty="0"/>
              <a:t>atomy</a:t>
            </a:r>
            <a:r>
              <a:rPr lang="cs-CZ" sz="2000" dirty="0"/>
              <a:t>.</a:t>
            </a:r>
            <a:r>
              <a:rPr lang="en-US" sz="2000" dirty="0"/>
              <a:t> </a:t>
            </a:r>
            <a:r>
              <a:rPr lang="cs-CZ" sz="2000" dirty="0"/>
              <a:t>     Atomy nelze vytvořit, zničit ani rozdělit.</a:t>
            </a:r>
          </a:p>
          <a:p>
            <a:pPr algn="just"/>
            <a:r>
              <a:rPr lang="cs-CZ" sz="2000" dirty="0"/>
              <a:t>     Atomy jednoho prvku jsou stejné (mají stejnou hmotnost i vlastnosti). </a:t>
            </a:r>
          </a:p>
          <a:p>
            <a:pPr algn="just"/>
            <a:r>
              <a:rPr lang="cs-CZ" sz="2000" dirty="0"/>
              <a:t>    Atomy různých prvků mají rozdílné vlastnosti a rozdílnou hmotnost</a:t>
            </a:r>
            <a:r>
              <a:rPr lang="en-US" sz="2000" dirty="0"/>
              <a:t>.</a:t>
            </a:r>
            <a:endParaRPr lang="cs-CZ" sz="2000" dirty="0"/>
          </a:p>
        </p:txBody>
      </p:sp>
    </p:spTree>
    <p:extLst>
      <p:ext uri="{BB962C8B-B14F-4D97-AF65-F5344CB8AC3E}">
        <p14:creationId xmlns:p14="http://schemas.microsoft.com/office/powerpoint/2010/main" val="1461533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6338DD5-C3AD-4415-B219-11B444BC82FE}"/>
              </a:ext>
            </a:extLst>
          </p:cNvPr>
          <p:cNvSpPr txBox="1"/>
          <p:nvPr/>
        </p:nvSpPr>
        <p:spPr>
          <a:xfrm>
            <a:off x="304801" y="152400"/>
            <a:ext cx="4267199" cy="954107"/>
          </a:xfrm>
          <a:prstGeom prst="rect">
            <a:avLst/>
          </a:prstGeom>
          <a:noFill/>
        </p:spPr>
        <p:txBody>
          <a:bodyPr wrap="square" rtlCol="0">
            <a:spAutoFit/>
          </a:bodyPr>
          <a:lstStyle/>
          <a:p>
            <a:pPr algn="ctr"/>
            <a:r>
              <a:rPr lang="cs-CZ" sz="2800" b="1" dirty="0"/>
              <a:t>Hmotnostní defekt </a:t>
            </a:r>
          </a:p>
          <a:p>
            <a:pPr algn="ctr"/>
            <a:r>
              <a:rPr lang="cs-CZ" sz="2800" b="1" dirty="0"/>
              <a:t>a vazebná energie jádra</a:t>
            </a:r>
            <a:endParaRPr lang="en-US" sz="2800" b="1" dirty="0"/>
          </a:p>
        </p:txBody>
      </p:sp>
      <p:pic>
        <p:nvPicPr>
          <p:cNvPr id="13318" name="Picture 6" descr="Výsledek obrázku pro mass defect">
            <a:extLst>
              <a:ext uri="{FF2B5EF4-FFF2-40B4-BE49-F238E27FC236}">
                <a16:creationId xmlns:a16="http://schemas.microsoft.com/office/drawing/2014/main" id="{50A33D3A-399A-4E8E-A57D-853F9249F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
            <a:ext cx="368300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76FADF8-AB0C-4A3E-9C8E-2E709E5D1EF0}"/>
              </a:ext>
            </a:extLst>
          </p:cNvPr>
          <p:cNvPicPr>
            <a:picLocks noChangeAspect="1"/>
          </p:cNvPicPr>
          <p:nvPr/>
        </p:nvPicPr>
        <p:blipFill>
          <a:blip r:embed="rId3"/>
          <a:stretch>
            <a:fillRect/>
          </a:stretch>
        </p:blipFill>
        <p:spPr>
          <a:xfrm>
            <a:off x="685800" y="2514600"/>
            <a:ext cx="3429000" cy="728356"/>
          </a:xfrm>
          <a:prstGeom prst="rect">
            <a:avLst/>
          </a:prstGeom>
        </p:spPr>
      </p:pic>
      <p:pic>
        <p:nvPicPr>
          <p:cNvPr id="7" name="Obrázek 6">
            <a:extLst>
              <a:ext uri="{FF2B5EF4-FFF2-40B4-BE49-F238E27FC236}">
                <a16:creationId xmlns:a16="http://schemas.microsoft.com/office/drawing/2014/main" id="{DB38FCF2-25E7-4BC9-BD09-FA88F08D9BDC}"/>
              </a:ext>
            </a:extLst>
          </p:cNvPr>
          <p:cNvPicPr>
            <a:picLocks noChangeAspect="1"/>
          </p:cNvPicPr>
          <p:nvPr/>
        </p:nvPicPr>
        <p:blipFill>
          <a:blip r:embed="rId4"/>
          <a:stretch>
            <a:fillRect/>
          </a:stretch>
        </p:blipFill>
        <p:spPr>
          <a:xfrm>
            <a:off x="1295400" y="4495800"/>
            <a:ext cx="6359984" cy="2228157"/>
          </a:xfrm>
          <a:prstGeom prst="rect">
            <a:avLst/>
          </a:prstGeom>
        </p:spPr>
      </p:pic>
      <p:sp>
        <p:nvSpPr>
          <p:cNvPr id="2" name="TextovéPole 1">
            <a:extLst>
              <a:ext uri="{FF2B5EF4-FFF2-40B4-BE49-F238E27FC236}">
                <a16:creationId xmlns:a16="http://schemas.microsoft.com/office/drawing/2014/main" id="{E635AF1F-FD67-41A4-AAA9-B9046A5B499F}"/>
              </a:ext>
            </a:extLst>
          </p:cNvPr>
          <p:cNvSpPr txBox="1"/>
          <p:nvPr/>
        </p:nvSpPr>
        <p:spPr>
          <a:xfrm>
            <a:off x="228600" y="3352800"/>
            <a:ext cx="6270243" cy="400110"/>
          </a:xfrm>
          <a:prstGeom prst="rect">
            <a:avLst/>
          </a:prstGeom>
          <a:noFill/>
        </p:spPr>
        <p:txBody>
          <a:bodyPr wrap="none" rtlCol="0">
            <a:spAutoFit/>
          </a:bodyPr>
          <a:lstStyle/>
          <a:p>
            <a:r>
              <a:rPr lang="cs-CZ" sz="2000" dirty="0"/>
              <a:t>Vazebnou energii jádra lze vypočítat z </a:t>
            </a:r>
            <a:r>
              <a:rPr lang="cs-CZ" sz="2000" b="1" dirty="0"/>
              <a:t>Einsteinovy rovnice</a:t>
            </a:r>
            <a:r>
              <a:rPr lang="cs-CZ" sz="2000" dirty="0"/>
              <a:t>:</a:t>
            </a:r>
            <a:endParaRPr lang="en-US" sz="2000" dirty="0"/>
          </a:p>
        </p:txBody>
      </p:sp>
      <p:sp>
        <p:nvSpPr>
          <p:cNvPr id="3" name="TextovéPole 2">
            <a:extLst>
              <a:ext uri="{FF2B5EF4-FFF2-40B4-BE49-F238E27FC236}">
                <a16:creationId xmlns:a16="http://schemas.microsoft.com/office/drawing/2014/main" id="{7120FA24-45D9-4E50-ABC7-8B80E571797E}"/>
              </a:ext>
            </a:extLst>
          </p:cNvPr>
          <p:cNvSpPr txBox="1"/>
          <p:nvPr/>
        </p:nvSpPr>
        <p:spPr>
          <a:xfrm>
            <a:off x="152400" y="1371600"/>
            <a:ext cx="5029200" cy="1015663"/>
          </a:xfrm>
          <a:prstGeom prst="rect">
            <a:avLst/>
          </a:prstGeom>
          <a:noFill/>
        </p:spPr>
        <p:txBody>
          <a:bodyPr wrap="square" rtlCol="0">
            <a:spAutoFit/>
          </a:bodyPr>
          <a:lstStyle/>
          <a:p>
            <a:pPr algn="just"/>
            <a:r>
              <a:rPr lang="cs-CZ" sz="2000" b="1" dirty="0"/>
              <a:t>Hmotnostní defekt </a:t>
            </a:r>
            <a:r>
              <a:rPr lang="cs-CZ" sz="2000" dirty="0"/>
              <a:t>je rozdíl mezi sumou hmotností protonů a neutronů jimiž je jádro tvořeno a skutečnou hmotností jádra: </a:t>
            </a:r>
            <a:endParaRPr lang="en-US" sz="2000" dirty="0"/>
          </a:p>
        </p:txBody>
      </p:sp>
      <p:sp>
        <p:nvSpPr>
          <p:cNvPr id="10" name="Obdélník 9">
            <a:extLst>
              <a:ext uri="{FF2B5EF4-FFF2-40B4-BE49-F238E27FC236}">
                <a16:creationId xmlns:a16="http://schemas.microsoft.com/office/drawing/2014/main" id="{B8790478-01C3-4D36-B5E6-44B65C29EEC4}"/>
              </a:ext>
            </a:extLst>
          </p:cNvPr>
          <p:cNvSpPr/>
          <p:nvPr/>
        </p:nvSpPr>
        <p:spPr>
          <a:xfrm>
            <a:off x="3352800" y="3809940"/>
            <a:ext cx="1981200" cy="584775"/>
          </a:xfrm>
          <a:prstGeom prst="rect">
            <a:avLst/>
          </a:prstGeom>
        </p:spPr>
        <p:txBody>
          <a:bodyPr wrap="square">
            <a:spAutoFit/>
          </a:bodyPr>
          <a:lstStyle/>
          <a:p>
            <a:r>
              <a:rPr lang="el-GR" sz="3200" dirty="0"/>
              <a:t>Δ</a:t>
            </a:r>
            <a:r>
              <a:rPr lang="cs-CZ" sz="3200" i="1" dirty="0"/>
              <a:t>E</a:t>
            </a:r>
            <a:r>
              <a:rPr lang="cs-CZ" sz="3200" dirty="0"/>
              <a:t> = </a:t>
            </a:r>
            <a:r>
              <a:rPr lang="el-GR" sz="3200" dirty="0"/>
              <a:t>Δ</a:t>
            </a:r>
            <a:r>
              <a:rPr lang="cs-CZ" sz="3200" i="1" dirty="0"/>
              <a:t>mc</a:t>
            </a:r>
            <a:r>
              <a:rPr lang="cs-CZ" sz="3200" i="1" baseline="30000" dirty="0"/>
              <a:t>2</a:t>
            </a:r>
            <a:endParaRPr lang="cs-CZ" sz="3200" dirty="0"/>
          </a:p>
        </p:txBody>
      </p:sp>
    </p:spTree>
    <p:extLst>
      <p:ext uri="{BB962C8B-B14F-4D97-AF65-F5344CB8AC3E}">
        <p14:creationId xmlns:p14="http://schemas.microsoft.com/office/powerpoint/2010/main" val="777966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7845"/>
            <a:ext cx="7640782" cy="442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a:extLst>
              <a:ext uri="{FF2B5EF4-FFF2-40B4-BE49-F238E27FC236}">
                <a16:creationId xmlns:a16="http://schemas.microsoft.com/office/drawing/2014/main" id="{55A55C7B-F4EB-405D-A070-A4DE88DC5521}"/>
              </a:ext>
            </a:extLst>
          </p:cNvPr>
          <p:cNvSpPr txBox="1"/>
          <p:nvPr/>
        </p:nvSpPr>
        <p:spPr>
          <a:xfrm>
            <a:off x="685800" y="4943475"/>
            <a:ext cx="5257800" cy="1508105"/>
          </a:xfrm>
          <a:prstGeom prst="rect">
            <a:avLst/>
          </a:prstGeom>
          <a:noFill/>
        </p:spPr>
        <p:txBody>
          <a:bodyPr wrap="square" rtlCol="0">
            <a:spAutoFit/>
          </a:bodyPr>
          <a:lstStyle/>
          <a:p>
            <a:r>
              <a:rPr lang="cs-CZ" sz="2000" b="1" i="1" dirty="0"/>
              <a:t>Index stěsnání</a:t>
            </a:r>
            <a:r>
              <a:rPr lang="en-US" sz="2000" dirty="0"/>
              <a:t> (</a:t>
            </a:r>
            <a:r>
              <a:rPr lang="en-US" sz="2000" dirty="0" err="1"/>
              <a:t>podle</a:t>
            </a:r>
            <a:r>
              <a:rPr lang="en-US" sz="2000" dirty="0"/>
              <a:t> </a:t>
            </a:r>
            <a:r>
              <a:rPr lang="en-US" sz="2000" dirty="0" err="1"/>
              <a:t>Astona</a:t>
            </a:r>
            <a:r>
              <a:rPr lang="en-US" sz="2000" dirty="0"/>
              <a:t>)</a:t>
            </a:r>
            <a:r>
              <a:rPr lang="cs-CZ" sz="2000" dirty="0"/>
              <a:t>:  </a:t>
            </a:r>
          </a:p>
          <a:p>
            <a:r>
              <a:rPr lang="cs-CZ" sz="800" dirty="0"/>
              <a:t>  </a:t>
            </a:r>
            <a:endParaRPr lang="en-US" sz="800" dirty="0"/>
          </a:p>
          <a:p>
            <a:r>
              <a:rPr lang="en-US" sz="2000" dirty="0"/>
              <a:t>                </a:t>
            </a:r>
            <a:r>
              <a:rPr lang="cs-CZ" sz="2000" dirty="0"/>
              <a:t>p = (</a:t>
            </a:r>
            <a:r>
              <a:rPr lang="en-US" sz="2000" dirty="0"/>
              <a:t>M</a:t>
            </a:r>
            <a:r>
              <a:rPr lang="cs-CZ" sz="2000" dirty="0"/>
              <a:t> – A)/A</a:t>
            </a:r>
          </a:p>
          <a:p>
            <a:endParaRPr lang="cs-CZ" sz="800" dirty="0"/>
          </a:p>
          <a:p>
            <a:r>
              <a:rPr lang="en-US" dirty="0"/>
              <a:t>M</a:t>
            </a:r>
            <a:r>
              <a:rPr lang="cs-CZ" dirty="0"/>
              <a:t> = zjištěná</a:t>
            </a:r>
            <a:r>
              <a:rPr lang="en-US" dirty="0"/>
              <a:t> </a:t>
            </a:r>
            <a:r>
              <a:rPr lang="cs-CZ" dirty="0"/>
              <a:t>hmotnost </a:t>
            </a:r>
            <a:r>
              <a:rPr lang="en-US" dirty="0" err="1"/>
              <a:t>nuklid</a:t>
            </a:r>
            <a:r>
              <a:rPr lang="cs-CZ" dirty="0"/>
              <a:t>u (izotopu)</a:t>
            </a:r>
          </a:p>
          <a:p>
            <a:r>
              <a:rPr lang="cs-CZ" dirty="0"/>
              <a:t>A = nukleonové číslo</a:t>
            </a:r>
          </a:p>
        </p:txBody>
      </p:sp>
    </p:spTree>
    <p:extLst>
      <p:ext uri="{BB962C8B-B14F-4D97-AF65-F5344CB8AC3E}">
        <p14:creationId xmlns:p14="http://schemas.microsoft.com/office/powerpoint/2010/main" val="1200885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B380565-4CD5-4D09-A755-5E3D31C81C13}"/>
              </a:ext>
            </a:extLst>
          </p:cNvPr>
          <p:cNvSpPr/>
          <p:nvPr/>
        </p:nvSpPr>
        <p:spPr>
          <a:xfrm>
            <a:off x="228600" y="381000"/>
            <a:ext cx="8686800" cy="4914166"/>
          </a:xfrm>
          <a:prstGeom prst="rect">
            <a:avLst/>
          </a:prstGeom>
        </p:spPr>
        <p:txBody>
          <a:bodyPr wrap="square">
            <a:spAutoFit/>
          </a:bodyPr>
          <a:lstStyle/>
          <a:p>
            <a:pPr algn="just" fontAlgn="base"/>
            <a:r>
              <a:rPr lang="cs-CZ" sz="2000" b="1" dirty="0">
                <a:solidFill>
                  <a:srgbClr val="373D3F"/>
                </a:solidFill>
              </a:rPr>
              <a:t>Příklad</a:t>
            </a:r>
            <a:r>
              <a:rPr lang="cs-CZ" sz="2000" dirty="0">
                <a:solidFill>
                  <a:srgbClr val="373D3F"/>
                </a:solidFill>
              </a:rPr>
              <a:t>: Vypočtěte průměrnou vazebnou energii (v </a:t>
            </a:r>
            <a:r>
              <a:rPr lang="en-US" sz="2000" dirty="0">
                <a:solidFill>
                  <a:srgbClr val="373D3F"/>
                </a:solidFill>
              </a:rPr>
              <a:t>kJ/mol</a:t>
            </a:r>
            <a:r>
              <a:rPr lang="cs-CZ" sz="2000" dirty="0">
                <a:solidFill>
                  <a:srgbClr val="373D3F"/>
                </a:solidFill>
              </a:rPr>
              <a:t>) jádra uranu </a:t>
            </a:r>
            <a:r>
              <a:rPr lang="en-US" sz="2000" baseline="30000" dirty="0">
                <a:solidFill>
                  <a:srgbClr val="373D3F"/>
                </a:solidFill>
              </a:rPr>
              <a:t>235</a:t>
            </a:r>
            <a:r>
              <a:rPr lang="cs-CZ" sz="2000" baseline="-25000" dirty="0">
                <a:solidFill>
                  <a:srgbClr val="373D3F"/>
                </a:solidFill>
              </a:rPr>
              <a:t>92</a:t>
            </a:r>
            <a:r>
              <a:rPr lang="en-US" sz="2000" dirty="0">
                <a:solidFill>
                  <a:srgbClr val="373D3F"/>
                </a:solidFill>
              </a:rPr>
              <a:t>U. </a:t>
            </a:r>
            <a:r>
              <a:rPr lang="cs-CZ" sz="2000" dirty="0">
                <a:solidFill>
                  <a:srgbClr val="373D3F"/>
                </a:solidFill>
              </a:rPr>
              <a:t>   Experimentálně zjištěná hmotnost jádra </a:t>
            </a:r>
            <a:r>
              <a:rPr lang="en-US" sz="2000" baseline="30000" dirty="0">
                <a:solidFill>
                  <a:srgbClr val="373D3F"/>
                </a:solidFill>
              </a:rPr>
              <a:t>235</a:t>
            </a:r>
            <a:r>
              <a:rPr lang="cs-CZ" sz="2000" baseline="-25000" dirty="0">
                <a:solidFill>
                  <a:srgbClr val="373D3F"/>
                </a:solidFill>
              </a:rPr>
              <a:t>92</a:t>
            </a:r>
            <a:r>
              <a:rPr lang="en-US" sz="2000" dirty="0">
                <a:solidFill>
                  <a:srgbClr val="373D3F"/>
                </a:solidFill>
              </a:rPr>
              <a:t>U</a:t>
            </a:r>
            <a:r>
              <a:rPr lang="cs-CZ" sz="2000" dirty="0">
                <a:solidFill>
                  <a:srgbClr val="373D3F"/>
                </a:solidFill>
              </a:rPr>
              <a:t> je </a:t>
            </a:r>
            <a:r>
              <a:rPr lang="en-US" sz="2000" dirty="0">
                <a:solidFill>
                  <a:srgbClr val="373D3F"/>
                </a:solidFill>
              </a:rPr>
              <a:t>235.04393 </a:t>
            </a:r>
            <a:r>
              <a:rPr lang="en-US" sz="2000" dirty="0" err="1">
                <a:solidFill>
                  <a:srgbClr val="373D3F"/>
                </a:solidFill>
              </a:rPr>
              <a:t>amu</a:t>
            </a:r>
            <a:r>
              <a:rPr lang="en-US" sz="2000" dirty="0">
                <a:solidFill>
                  <a:srgbClr val="373D3F"/>
                </a:solidFill>
              </a:rPr>
              <a:t>.</a:t>
            </a:r>
            <a:endParaRPr lang="cs-CZ" sz="2000" dirty="0">
              <a:solidFill>
                <a:srgbClr val="373D3F"/>
              </a:solidFill>
            </a:endParaRPr>
          </a:p>
          <a:p>
            <a:pPr algn="just"/>
            <a:r>
              <a:rPr lang="cs-CZ" sz="2000" dirty="0">
                <a:solidFill>
                  <a:srgbClr val="373D3F"/>
                </a:solidFill>
              </a:rPr>
              <a:t>m</a:t>
            </a:r>
            <a:r>
              <a:rPr lang="cs-CZ" sz="2000" baseline="-25000" dirty="0">
                <a:solidFill>
                  <a:srgbClr val="373D3F"/>
                </a:solidFill>
              </a:rPr>
              <a:t>p</a:t>
            </a:r>
            <a:r>
              <a:rPr lang="cs-CZ" sz="2000" dirty="0">
                <a:solidFill>
                  <a:srgbClr val="373D3F"/>
                </a:solidFill>
              </a:rPr>
              <a:t> =  </a:t>
            </a:r>
            <a:r>
              <a:rPr lang="en-US" sz="2000" dirty="0">
                <a:solidFill>
                  <a:srgbClr val="373D3F"/>
                </a:solidFill>
              </a:rPr>
              <a:t> </a:t>
            </a:r>
            <a:r>
              <a:rPr lang="cs-CZ" sz="2000" dirty="0">
                <a:solidFill>
                  <a:srgbClr val="373D3F"/>
                </a:solidFill>
              </a:rPr>
              <a:t>1.007825 </a:t>
            </a:r>
            <a:r>
              <a:rPr lang="cs-CZ" sz="2000" dirty="0" err="1">
                <a:solidFill>
                  <a:srgbClr val="373D3F"/>
                </a:solidFill>
              </a:rPr>
              <a:t>amu</a:t>
            </a:r>
            <a:r>
              <a:rPr lang="cs-CZ" sz="2000" dirty="0">
                <a:solidFill>
                  <a:srgbClr val="373D3F"/>
                </a:solidFill>
              </a:rPr>
              <a:t>; </a:t>
            </a:r>
            <a:r>
              <a:rPr lang="cs-CZ" sz="2000" dirty="0" err="1">
                <a:solidFill>
                  <a:srgbClr val="373D3F"/>
                </a:solidFill>
              </a:rPr>
              <a:t>m</a:t>
            </a:r>
            <a:r>
              <a:rPr lang="cs-CZ" sz="2000" baseline="-25000" dirty="0" err="1">
                <a:solidFill>
                  <a:srgbClr val="373D3F"/>
                </a:solidFill>
              </a:rPr>
              <a:t>n</a:t>
            </a:r>
            <a:r>
              <a:rPr lang="cs-CZ" sz="2000" dirty="0">
                <a:solidFill>
                  <a:srgbClr val="373D3F"/>
                </a:solidFill>
              </a:rPr>
              <a:t> =  </a:t>
            </a:r>
            <a:r>
              <a:rPr lang="en-US" sz="2000" dirty="0">
                <a:solidFill>
                  <a:srgbClr val="373D3F"/>
                </a:solidFill>
              </a:rPr>
              <a:t> </a:t>
            </a:r>
            <a:r>
              <a:rPr lang="cs-CZ" sz="2000" dirty="0">
                <a:solidFill>
                  <a:srgbClr val="373D3F"/>
                </a:solidFill>
              </a:rPr>
              <a:t>1.008665 </a:t>
            </a:r>
            <a:r>
              <a:rPr lang="cs-CZ" sz="2000" dirty="0" err="1">
                <a:solidFill>
                  <a:srgbClr val="373D3F"/>
                </a:solidFill>
              </a:rPr>
              <a:t>amu</a:t>
            </a:r>
            <a:r>
              <a:rPr lang="cs-CZ" sz="2000" dirty="0">
                <a:solidFill>
                  <a:srgbClr val="373D3F"/>
                </a:solidFill>
              </a:rPr>
              <a:t>; </a:t>
            </a:r>
            <a:r>
              <a:rPr lang="de-DE" sz="2000" dirty="0" err="1">
                <a:solidFill>
                  <a:srgbClr val="222222"/>
                </a:solidFill>
              </a:rPr>
              <a:t>m</a:t>
            </a:r>
            <a:r>
              <a:rPr lang="de-DE" sz="2000" baseline="-25000" dirty="0" err="1">
                <a:solidFill>
                  <a:srgbClr val="222222"/>
                </a:solidFill>
              </a:rPr>
              <a:t>u</a:t>
            </a:r>
            <a:r>
              <a:rPr lang="de-DE" sz="2000" dirty="0">
                <a:solidFill>
                  <a:srgbClr val="222222"/>
                </a:solidFill>
              </a:rPr>
              <a:t> = 1</a:t>
            </a:r>
            <a:r>
              <a:rPr lang="cs-CZ" sz="2000" dirty="0">
                <a:solidFill>
                  <a:srgbClr val="222222"/>
                </a:solidFill>
              </a:rPr>
              <a:t>.</a:t>
            </a:r>
            <a:r>
              <a:rPr lang="de-DE" sz="2000" dirty="0">
                <a:solidFill>
                  <a:srgbClr val="222222"/>
                </a:solidFill>
              </a:rPr>
              <a:t>66</a:t>
            </a:r>
            <a:r>
              <a:rPr lang="cs-CZ" sz="2000" dirty="0">
                <a:solidFill>
                  <a:srgbClr val="222222"/>
                </a:solidFill>
              </a:rPr>
              <a:t>0</a:t>
            </a:r>
            <a:r>
              <a:rPr lang="de-DE" sz="2000" dirty="0">
                <a:solidFill>
                  <a:srgbClr val="222222"/>
                </a:solidFill>
              </a:rPr>
              <a:t>539 ×</a:t>
            </a:r>
            <a:r>
              <a:rPr lang="cs-CZ" sz="2000" dirty="0">
                <a:solidFill>
                  <a:srgbClr val="222222"/>
                </a:solidFill>
              </a:rPr>
              <a:t> 1</a:t>
            </a:r>
            <a:r>
              <a:rPr lang="de-DE" sz="2000" dirty="0">
                <a:solidFill>
                  <a:srgbClr val="222222"/>
                </a:solidFill>
              </a:rPr>
              <a:t>0</a:t>
            </a:r>
            <a:r>
              <a:rPr lang="de-DE" sz="2000" baseline="30000" dirty="0">
                <a:solidFill>
                  <a:srgbClr val="222222"/>
                </a:solidFill>
              </a:rPr>
              <a:t>−27</a:t>
            </a:r>
            <a:r>
              <a:rPr lang="de-DE" sz="2000" dirty="0">
                <a:solidFill>
                  <a:srgbClr val="222222"/>
                </a:solidFill>
              </a:rPr>
              <a:t> kg</a:t>
            </a:r>
            <a:r>
              <a:rPr lang="cs-CZ" sz="2000" dirty="0">
                <a:solidFill>
                  <a:srgbClr val="222222"/>
                </a:solidFill>
              </a:rPr>
              <a:t>   </a:t>
            </a:r>
            <a:endParaRPr lang="en-US" sz="2000" dirty="0">
              <a:solidFill>
                <a:srgbClr val="222222"/>
              </a:solidFill>
            </a:endParaRPr>
          </a:p>
          <a:p>
            <a:pPr algn="just" fontAlgn="base"/>
            <a:endParaRPr lang="cs-CZ" sz="2000" dirty="0">
              <a:solidFill>
                <a:srgbClr val="373D3F"/>
              </a:solidFill>
            </a:endParaRPr>
          </a:p>
          <a:p>
            <a:pPr algn="just" fontAlgn="base"/>
            <a:r>
              <a:rPr lang="cs-CZ" sz="2000" b="1" dirty="0">
                <a:solidFill>
                  <a:srgbClr val="373D3F"/>
                </a:solidFill>
              </a:rPr>
              <a:t>Řešení</a:t>
            </a:r>
            <a:r>
              <a:rPr lang="cs-CZ" sz="2000" dirty="0">
                <a:solidFill>
                  <a:srgbClr val="373D3F"/>
                </a:solidFill>
              </a:rPr>
              <a:t>:</a:t>
            </a:r>
          </a:p>
          <a:p>
            <a:pPr algn="just" fontAlgn="base"/>
            <a:endParaRPr lang="cs-CZ" sz="2000" baseline="30000" dirty="0">
              <a:solidFill>
                <a:srgbClr val="373D3F"/>
              </a:solidFill>
            </a:endParaRPr>
          </a:p>
          <a:p>
            <a:pPr algn="just" fontAlgn="base"/>
            <a:r>
              <a:rPr lang="en-US" sz="2000" baseline="30000" dirty="0">
                <a:solidFill>
                  <a:srgbClr val="373D3F"/>
                </a:solidFill>
              </a:rPr>
              <a:t>235</a:t>
            </a:r>
            <a:r>
              <a:rPr lang="cs-CZ" sz="2000" baseline="-25000" dirty="0">
                <a:solidFill>
                  <a:srgbClr val="373D3F"/>
                </a:solidFill>
              </a:rPr>
              <a:t>92</a:t>
            </a:r>
            <a:r>
              <a:rPr lang="en-US" sz="2000" dirty="0">
                <a:solidFill>
                  <a:srgbClr val="373D3F"/>
                </a:solidFill>
              </a:rPr>
              <a:t>U</a:t>
            </a:r>
            <a:r>
              <a:rPr lang="cs-CZ" sz="2000" dirty="0">
                <a:solidFill>
                  <a:srgbClr val="373D3F"/>
                </a:solidFill>
              </a:rPr>
              <a:t> obsahuje </a:t>
            </a:r>
            <a:r>
              <a:rPr lang="en-US" sz="2000" dirty="0">
                <a:solidFill>
                  <a:srgbClr val="373D3F"/>
                </a:solidFill>
              </a:rPr>
              <a:t>92 proton</a:t>
            </a:r>
            <a:r>
              <a:rPr lang="cs-CZ" sz="2000" dirty="0">
                <a:solidFill>
                  <a:srgbClr val="373D3F"/>
                </a:solidFill>
              </a:rPr>
              <a:t>ů (Z) a </a:t>
            </a:r>
            <a:r>
              <a:rPr lang="en-US" sz="2000" dirty="0">
                <a:solidFill>
                  <a:srgbClr val="373D3F"/>
                </a:solidFill>
              </a:rPr>
              <a:t>143 neutron</a:t>
            </a:r>
            <a:r>
              <a:rPr lang="cs-CZ" sz="2000" dirty="0">
                <a:solidFill>
                  <a:srgbClr val="373D3F"/>
                </a:solidFill>
              </a:rPr>
              <a:t>ů (N = A – Z), experimentálně zjištěná hmotnost jádra (</a:t>
            </a:r>
            <a:r>
              <a:rPr lang="cs-CZ" sz="2000" dirty="0" err="1">
                <a:solidFill>
                  <a:srgbClr val="373D3F"/>
                </a:solidFill>
              </a:rPr>
              <a:t>M</a:t>
            </a:r>
            <a:r>
              <a:rPr lang="cs-CZ" sz="2000" baseline="-25000" dirty="0" err="1">
                <a:solidFill>
                  <a:srgbClr val="373D3F"/>
                </a:solidFill>
              </a:rPr>
              <a:t>n</a:t>
            </a:r>
            <a:r>
              <a:rPr lang="cs-CZ" sz="2000" dirty="0">
                <a:solidFill>
                  <a:srgbClr val="373D3F"/>
                </a:solidFill>
              </a:rPr>
              <a:t>) je </a:t>
            </a:r>
            <a:r>
              <a:rPr lang="en-US" sz="2000" dirty="0">
                <a:solidFill>
                  <a:srgbClr val="373D3F"/>
                </a:solidFill>
              </a:rPr>
              <a:t>235.04393 </a:t>
            </a:r>
            <a:r>
              <a:rPr lang="en-US" sz="2000" dirty="0" err="1">
                <a:solidFill>
                  <a:srgbClr val="373D3F"/>
                </a:solidFill>
              </a:rPr>
              <a:t>amu</a:t>
            </a:r>
            <a:r>
              <a:rPr lang="en-US" sz="2000" dirty="0">
                <a:solidFill>
                  <a:srgbClr val="373D3F"/>
                </a:solidFill>
              </a:rPr>
              <a:t>.</a:t>
            </a:r>
            <a:r>
              <a:rPr lang="cs-CZ" sz="2000" dirty="0">
                <a:solidFill>
                  <a:srgbClr val="373D3F"/>
                </a:solidFill>
              </a:rPr>
              <a:t> Odtud hmotnostní pro deficit </a:t>
            </a:r>
            <a:r>
              <a:rPr lang="cs-CZ" sz="2000" dirty="0" err="1">
                <a:solidFill>
                  <a:srgbClr val="373D3F"/>
                </a:solidFill>
              </a:rPr>
              <a:t>M</a:t>
            </a:r>
            <a:r>
              <a:rPr lang="cs-CZ" sz="2000" baseline="-25000" dirty="0" err="1">
                <a:solidFill>
                  <a:srgbClr val="373D3F"/>
                </a:solidFill>
              </a:rPr>
              <a:t>d</a:t>
            </a:r>
            <a:r>
              <a:rPr lang="cs-CZ" sz="2000" dirty="0">
                <a:solidFill>
                  <a:srgbClr val="373D3F"/>
                </a:solidFill>
              </a:rPr>
              <a:t>:  </a:t>
            </a:r>
          </a:p>
          <a:p>
            <a:pPr algn="just" fontAlgn="base"/>
            <a:endParaRPr lang="cs-CZ" sz="2000" dirty="0">
              <a:solidFill>
                <a:srgbClr val="373D3F"/>
              </a:solidFill>
            </a:endParaRPr>
          </a:p>
          <a:p>
            <a:pPr algn="just" fontAlgn="base"/>
            <a:r>
              <a:rPr lang="cs-CZ" sz="2000" dirty="0">
                <a:solidFill>
                  <a:srgbClr val="373D3F"/>
                </a:solidFill>
              </a:rPr>
              <a:t>  </a:t>
            </a:r>
            <a:r>
              <a:rPr lang="pt-BR" sz="2000" dirty="0"/>
              <a:t>M</a:t>
            </a:r>
            <a:r>
              <a:rPr lang="pt-BR" sz="2000" baseline="-25000" dirty="0"/>
              <a:t>d</a:t>
            </a:r>
            <a:r>
              <a:rPr lang="cs-CZ" sz="2000" baseline="-25000" dirty="0"/>
              <a:t> </a:t>
            </a:r>
            <a:r>
              <a:rPr lang="pt-BR" sz="2000" dirty="0"/>
              <a:t>=</a:t>
            </a:r>
            <a:r>
              <a:rPr lang="cs-CZ" sz="2000" dirty="0"/>
              <a:t> </a:t>
            </a:r>
            <a:r>
              <a:rPr lang="pt-BR" sz="2000" dirty="0"/>
              <a:t>(m</a:t>
            </a:r>
            <a:r>
              <a:rPr lang="cs-CZ" sz="2000" baseline="-25000" dirty="0"/>
              <a:t>p</a:t>
            </a:r>
            <a:r>
              <a:rPr lang="cs-CZ" sz="2000" dirty="0"/>
              <a:t> x Z </a:t>
            </a:r>
            <a:r>
              <a:rPr lang="pt-BR" sz="2000" dirty="0"/>
              <a:t>+</a:t>
            </a:r>
            <a:r>
              <a:rPr lang="cs-CZ" sz="2000" dirty="0"/>
              <a:t> </a:t>
            </a:r>
            <a:r>
              <a:rPr lang="pt-BR" sz="2000" dirty="0"/>
              <a:t>m</a:t>
            </a:r>
            <a:r>
              <a:rPr lang="cs-CZ" sz="2000" baseline="-25000" dirty="0"/>
              <a:t>n</a:t>
            </a:r>
            <a:r>
              <a:rPr lang="cs-CZ" sz="2000" dirty="0"/>
              <a:t> x N</a:t>
            </a:r>
            <a:r>
              <a:rPr lang="pt-BR" sz="2000" dirty="0"/>
              <a:t>)</a:t>
            </a:r>
            <a:r>
              <a:rPr lang="cs-CZ" sz="2000" dirty="0"/>
              <a:t> </a:t>
            </a:r>
            <a:r>
              <a:rPr lang="pt-BR" sz="2000" dirty="0"/>
              <a:t>–</a:t>
            </a:r>
            <a:r>
              <a:rPr lang="cs-CZ" sz="2000" dirty="0"/>
              <a:t> </a:t>
            </a:r>
            <a:r>
              <a:rPr lang="cs-CZ" sz="2000" dirty="0" err="1">
                <a:solidFill>
                  <a:srgbClr val="373D3F"/>
                </a:solidFill>
              </a:rPr>
              <a:t>M</a:t>
            </a:r>
            <a:r>
              <a:rPr lang="cs-CZ" sz="2000" baseline="-25000" dirty="0" err="1">
                <a:solidFill>
                  <a:srgbClr val="373D3F"/>
                </a:solidFill>
              </a:rPr>
              <a:t>n</a:t>
            </a:r>
            <a:r>
              <a:rPr lang="cs-CZ" sz="2000" baseline="-25000" dirty="0">
                <a:solidFill>
                  <a:srgbClr val="373D3F"/>
                </a:solidFill>
              </a:rPr>
              <a:t> </a:t>
            </a:r>
            <a:r>
              <a:rPr lang="cs-CZ" sz="2000" dirty="0">
                <a:solidFill>
                  <a:srgbClr val="373D3F"/>
                </a:solidFill>
              </a:rPr>
              <a:t> </a:t>
            </a:r>
          </a:p>
          <a:p>
            <a:pPr algn="just" fontAlgn="base"/>
            <a:r>
              <a:rPr lang="cs-CZ" sz="2000" dirty="0">
                <a:solidFill>
                  <a:srgbClr val="373D3F"/>
                </a:solidFill>
              </a:rPr>
              <a:t>  </a:t>
            </a:r>
            <a:r>
              <a:rPr lang="pt-BR" sz="2000" dirty="0"/>
              <a:t>M</a:t>
            </a:r>
            <a:r>
              <a:rPr lang="pt-BR" sz="2000" baseline="-25000" dirty="0"/>
              <a:t>d</a:t>
            </a:r>
            <a:r>
              <a:rPr lang="cs-CZ" sz="2000" baseline="-25000" dirty="0"/>
              <a:t> </a:t>
            </a:r>
            <a:r>
              <a:rPr lang="cs-CZ" sz="2000" dirty="0">
                <a:solidFill>
                  <a:srgbClr val="373D3F"/>
                </a:solidFill>
              </a:rPr>
              <a:t>= </a:t>
            </a:r>
            <a:r>
              <a:rPr lang="en-US" sz="2000" dirty="0"/>
              <a:t>(92</a:t>
            </a:r>
            <a:r>
              <a:rPr lang="cs-CZ" sz="2000" dirty="0"/>
              <a:t> x </a:t>
            </a:r>
            <a:r>
              <a:rPr lang="en-US" sz="2000" dirty="0"/>
              <a:t>(1.00728 </a:t>
            </a:r>
            <a:r>
              <a:rPr lang="en-US" sz="2000" dirty="0" err="1"/>
              <a:t>amu</a:t>
            </a:r>
            <a:r>
              <a:rPr lang="en-US" sz="2000" dirty="0"/>
              <a:t>)</a:t>
            </a:r>
            <a:r>
              <a:rPr lang="cs-CZ" sz="2000" dirty="0"/>
              <a:t> </a:t>
            </a:r>
            <a:r>
              <a:rPr lang="en-US" sz="2000" dirty="0"/>
              <a:t>+</a:t>
            </a:r>
            <a:r>
              <a:rPr lang="cs-CZ" sz="2000" dirty="0"/>
              <a:t> </a:t>
            </a:r>
            <a:r>
              <a:rPr lang="en-US" sz="2000" dirty="0"/>
              <a:t>143</a:t>
            </a:r>
            <a:r>
              <a:rPr lang="cs-CZ" sz="2000" dirty="0"/>
              <a:t> x </a:t>
            </a:r>
            <a:r>
              <a:rPr lang="en-US" sz="2000" dirty="0"/>
              <a:t>(1.00867 </a:t>
            </a:r>
            <a:r>
              <a:rPr lang="en-US" sz="2000" dirty="0" err="1"/>
              <a:t>amu</a:t>
            </a:r>
            <a:r>
              <a:rPr lang="en-US" sz="2000" dirty="0"/>
              <a:t>)) – 235.0439 </a:t>
            </a:r>
            <a:r>
              <a:rPr lang="en-US" sz="2000" dirty="0" err="1"/>
              <a:t>amu</a:t>
            </a:r>
            <a:r>
              <a:rPr lang="cs-CZ" sz="2000" dirty="0"/>
              <a:t>      </a:t>
            </a:r>
          </a:p>
          <a:p>
            <a:pPr algn="just" fontAlgn="base"/>
            <a:r>
              <a:rPr lang="cs-CZ" sz="2000" dirty="0"/>
              <a:t>  </a:t>
            </a:r>
            <a:r>
              <a:rPr lang="en-US" sz="2000" dirty="0"/>
              <a:t>M</a:t>
            </a:r>
            <a:r>
              <a:rPr lang="en-US" sz="2000" baseline="-25000" dirty="0"/>
              <a:t>d </a:t>
            </a:r>
            <a:r>
              <a:rPr lang="en-US" sz="2000" dirty="0"/>
              <a:t>= 1.86564 </a:t>
            </a:r>
            <a:r>
              <a:rPr lang="en-US" sz="2000" dirty="0" err="1"/>
              <a:t>amu</a:t>
            </a:r>
            <a:endParaRPr lang="cs-CZ" sz="2000" dirty="0"/>
          </a:p>
          <a:p>
            <a:pPr algn="just" fontAlgn="base"/>
            <a:r>
              <a:rPr lang="cs-CZ" sz="2000" b="0" i="0" u="none" strike="noStrike" dirty="0">
                <a:solidFill>
                  <a:srgbClr val="373D3F"/>
                </a:solidFill>
                <a:effectLst/>
              </a:rPr>
              <a:t>  M = </a:t>
            </a:r>
            <a:r>
              <a:rPr lang="en-US" sz="2000" dirty="0"/>
              <a:t>M</a:t>
            </a:r>
            <a:r>
              <a:rPr lang="en-US" sz="2000" baseline="-25000" dirty="0"/>
              <a:t>d</a:t>
            </a:r>
            <a:r>
              <a:rPr lang="en-US" sz="2000" dirty="0"/>
              <a:t> </a:t>
            </a:r>
            <a:r>
              <a:rPr lang="cs-CZ" sz="2000" dirty="0"/>
              <a:t>x m</a:t>
            </a:r>
            <a:r>
              <a:rPr lang="cs-CZ" sz="2000" baseline="-25000" dirty="0"/>
              <a:t> u </a:t>
            </a:r>
            <a:r>
              <a:rPr lang="en-US" sz="2000" dirty="0"/>
              <a:t>= 1.86564 </a:t>
            </a:r>
            <a:r>
              <a:rPr lang="en-US" sz="2000" dirty="0" err="1"/>
              <a:t>amu</a:t>
            </a:r>
            <a:r>
              <a:rPr lang="cs-CZ" sz="2000" dirty="0"/>
              <a:t> x</a:t>
            </a:r>
            <a:r>
              <a:rPr lang="en-US" sz="2000" dirty="0"/>
              <a:t> </a:t>
            </a:r>
            <a:r>
              <a:rPr lang="de-DE" sz="2000" dirty="0">
                <a:solidFill>
                  <a:srgbClr val="222222"/>
                </a:solidFill>
              </a:rPr>
              <a:t>1</a:t>
            </a:r>
            <a:r>
              <a:rPr lang="cs-CZ" sz="2000" dirty="0">
                <a:solidFill>
                  <a:srgbClr val="222222"/>
                </a:solidFill>
              </a:rPr>
              <a:t>.</a:t>
            </a:r>
            <a:r>
              <a:rPr lang="de-DE" sz="2000" dirty="0">
                <a:solidFill>
                  <a:srgbClr val="222222"/>
                </a:solidFill>
              </a:rPr>
              <a:t>66</a:t>
            </a:r>
            <a:r>
              <a:rPr lang="cs-CZ" sz="2000" dirty="0">
                <a:solidFill>
                  <a:srgbClr val="222222"/>
                </a:solidFill>
              </a:rPr>
              <a:t>0</a:t>
            </a:r>
            <a:r>
              <a:rPr lang="de-DE" sz="2000" dirty="0">
                <a:solidFill>
                  <a:srgbClr val="222222"/>
                </a:solidFill>
              </a:rPr>
              <a:t>539 ×</a:t>
            </a:r>
            <a:r>
              <a:rPr lang="cs-CZ" sz="2000" dirty="0">
                <a:solidFill>
                  <a:srgbClr val="222222"/>
                </a:solidFill>
              </a:rPr>
              <a:t> 1</a:t>
            </a:r>
            <a:r>
              <a:rPr lang="de-DE" sz="2000" dirty="0">
                <a:solidFill>
                  <a:srgbClr val="222222"/>
                </a:solidFill>
              </a:rPr>
              <a:t>0</a:t>
            </a:r>
            <a:r>
              <a:rPr lang="de-DE" sz="2000" baseline="30000" dirty="0">
                <a:solidFill>
                  <a:srgbClr val="222222"/>
                </a:solidFill>
              </a:rPr>
              <a:t>−27</a:t>
            </a:r>
            <a:r>
              <a:rPr lang="de-DE" sz="2000" dirty="0">
                <a:solidFill>
                  <a:srgbClr val="222222"/>
                </a:solidFill>
              </a:rPr>
              <a:t> </a:t>
            </a:r>
            <a:r>
              <a:rPr lang="en-US" sz="2000" dirty="0"/>
              <a:t>= 3.09797 x 10</a:t>
            </a:r>
            <a:r>
              <a:rPr lang="en-US" sz="2000" baseline="30000" dirty="0"/>
              <a:t>-27 </a:t>
            </a:r>
            <a:r>
              <a:rPr lang="en-US" sz="2000" dirty="0"/>
              <a:t>kg</a:t>
            </a:r>
            <a:endParaRPr lang="cs-CZ" sz="2000" b="0" i="0" u="none" strike="noStrike" dirty="0">
              <a:solidFill>
                <a:srgbClr val="373D3F"/>
              </a:solidFill>
              <a:effectLst/>
            </a:endParaRPr>
          </a:p>
          <a:p>
            <a:pPr algn="just" fontAlgn="base"/>
            <a:r>
              <a:rPr lang="cs-CZ" sz="2000" dirty="0"/>
              <a:t>  </a:t>
            </a:r>
            <a:r>
              <a:rPr lang="en-US" sz="2000" dirty="0"/>
              <a:t>E = </a:t>
            </a:r>
            <a:r>
              <a:rPr lang="cs-CZ" sz="2000" dirty="0"/>
              <a:t>M x </a:t>
            </a:r>
            <a:r>
              <a:rPr lang="en-US" sz="2000" dirty="0"/>
              <a:t>c</a:t>
            </a:r>
            <a:r>
              <a:rPr lang="en-US" sz="2000" baseline="30000" dirty="0"/>
              <a:t>2</a:t>
            </a:r>
            <a:r>
              <a:rPr lang="cs-CZ" sz="2000" baseline="30000" dirty="0"/>
              <a:t> </a:t>
            </a:r>
            <a:r>
              <a:rPr lang="en-US" sz="2000" dirty="0"/>
              <a:t>= 3.09797 x 10</a:t>
            </a:r>
            <a:r>
              <a:rPr lang="en-US" sz="2000" baseline="30000" dirty="0"/>
              <a:t>-27 </a:t>
            </a:r>
            <a:r>
              <a:rPr lang="en-US" sz="2000" dirty="0"/>
              <a:t>kg x (2.99792458 x 10</a:t>
            </a:r>
            <a:r>
              <a:rPr lang="en-US" sz="2000" baseline="30000" dirty="0"/>
              <a:t>8</a:t>
            </a:r>
            <a:r>
              <a:rPr lang="cs-CZ" sz="2000" dirty="0"/>
              <a:t> </a:t>
            </a:r>
            <a:r>
              <a:rPr lang="en-US" sz="2000" dirty="0"/>
              <a:t>m</a:t>
            </a:r>
            <a:r>
              <a:rPr lang="cs-CZ" sz="2000" dirty="0"/>
              <a:t>/</a:t>
            </a:r>
            <a:r>
              <a:rPr lang="en-US" sz="2000" dirty="0"/>
              <a:t>s)</a:t>
            </a:r>
            <a:r>
              <a:rPr lang="en-US" sz="2000" baseline="30000" dirty="0"/>
              <a:t>2</a:t>
            </a:r>
            <a:endParaRPr lang="en-US" sz="2000" dirty="0"/>
          </a:p>
          <a:p>
            <a:pPr algn="just" fontAlgn="base"/>
            <a:r>
              <a:rPr lang="cs-CZ" sz="2000" dirty="0"/>
              <a:t>  </a:t>
            </a:r>
            <a:r>
              <a:rPr lang="en-US" sz="2000" dirty="0"/>
              <a:t>E =2.7843 x 10</a:t>
            </a:r>
            <a:r>
              <a:rPr lang="en-US" sz="2000" baseline="30000" dirty="0"/>
              <a:t>-10 </a:t>
            </a:r>
            <a:r>
              <a:rPr lang="en-US" sz="2000" dirty="0"/>
              <a:t>J</a:t>
            </a:r>
          </a:p>
          <a:p>
            <a:pPr algn="just" fontAlgn="base"/>
            <a:r>
              <a:rPr lang="cs-CZ" sz="2000" dirty="0"/>
              <a:t>  E</a:t>
            </a:r>
            <a:r>
              <a:rPr lang="cs-CZ" sz="2000" baseline="-25000" dirty="0"/>
              <a:t>m</a:t>
            </a:r>
            <a:r>
              <a:rPr lang="cs-CZ" sz="2000" dirty="0"/>
              <a:t> = </a:t>
            </a:r>
            <a:r>
              <a:rPr lang="en-US" sz="2000" dirty="0"/>
              <a:t>2.7843</a:t>
            </a:r>
            <a:r>
              <a:rPr lang="cs-CZ" sz="2000" dirty="0"/>
              <a:t> x </a:t>
            </a:r>
            <a:r>
              <a:rPr lang="en-US" sz="2000" dirty="0"/>
              <a:t>10</a:t>
            </a:r>
            <a:r>
              <a:rPr lang="en-US" sz="2000" baseline="30000" dirty="0"/>
              <a:t>-10</a:t>
            </a:r>
            <a:r>
              <a:rPr lang="cs-CZ" sz="2000" dirty="0"/>
              <a:t> </a:t>
            </a:r>
            <a:r>
              <a:rPr lang="en-US" sz="2000" dirty="0"/>
              <a:t>J</a:t>
            </a:r>
            <a:r>
              <a:rPr lang="cs-CZ" sz="2000" dirty="0"/>
              <a:t>/</a:t>
            </a:r>
            <a:r>
              <a:rPr lang="en-US" sz="2000" dirty="0"/>
              <a:t>atom</a:t>
            </a:r>
            <a:r>
              <a:rPr lang="cs-CZ" sz="2000" dirty="0"/>
              <a:t> x </a:t>
            </a:r>
            <a:r>
              <a:rPr lang="en-US" sz="2000" dirty="0"/>
              <a:t>6.02</a:t>
            </a:r>
            <a:r>
              <a:rPr lang="cs-CZ" sz="2000" dirty="0"/>
              <a:t>2 x 1</a:t>
            </a:r>
            <a:r>
              <a:rPr lang="en-US" sz="2000" dirty="0"/>
              <a:t>0</a:t>
            </a:r>
            <a:r>
              <a:rPr lang="en-US" sz="2000" baseline="30000" dirty="0"/>
              <a:t>23</a:t>
            </a:r>
            <a:r>
              <a:rPr lang="cs-CZ" sz="2000" dirty="0"/>
              <a:t> </a:t>
            </a:r>
            <a:r>
              <a:rPr lang="en-US" sz="2000" dirty="0"/>
              <a:t>atom</a:t>
            </a:r>
            <a:r>
              <a:rPr lang="cs-CZ" sz="2000" dirty="0"/>
              <a:t>ů/</a:t>
            </a:r>
            <a:r>
              <a:rPr lang="en-US" sz="2000" dirty="0"/>
              <a:t>mol</a:t>
            </a:r>
            <a:r>
              <a:rPr lang="cs-CZ" sz="2000" dirty="0"/>
              <a:t> </a:t>
            </a:r>
            <a:r>
              <a:rPr lang="en-US" sz="2000" dirty="0"/>
              <a:t>= </a:t>
            </a:r>
            <a:r>
              <a:rPr lang="en-US" sz="2000" u="sng" dirty="0"/>
              <a:t>1.6762 x 10</a:t>
            </a:r>
            <a:r>
              <a:rPr lang="en-US" sz="2000" u="sng" baseline="30000" dirty="0"/>
              <a:t>11</a:t>
            </a:r>
            <a:r>
              <a:rPr lang="cs-CZ" sz="2000" u="sng" dirty="0"/>
              <a:t> </a:t>
            </a:r>
            <a:r>
              <a:rPr lang="en-US" sz="2000" u="sng" dirty="0"/>
              <a:t>kJ</a:t>
            </a:r>
            <a:r>
              <a:rPr lang="cs-CZ" sz="2000" u="sng" dirty="0"/>
              <a:t>/</a:t>
            </a:r>
            <a:r>
              <a:rPr lang="en-US" sz="2000" u="sng" dirty="0"/>
              <a:t>mol</a:t>
            </a:r>
            <a:r>
              <a:rPr lang="cs-CZ" sz="2000" dirty="0"/>
              <a:t>.</a:t>
            </a:r>
            <a:endParaRPr lang="en-US" sz="2000" b="0" i="0" u="none" strike="noStrike" dirty="0">
              <a:solidFill>
                <a:srgbClr val="373D3F"/>
              </a:solidFill>
              <a:effectLst/>
            </a:endParaRPr>
          </a:p>
        </p:txBody>
      </p:sp>
    </p:spTree>
    <p:extLst>
      <p:ext uri="{BB962C8B-B14F-4D97-AF65-F5344CB8AC3E}">
        <p14:creationId xmlns:p14="http://schemas.microsoft.com/office/powerpoint/2010/main" val="940486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Skupina 12">
            <a:extLst>
              <a:ext uri="{FF2B5EF4-FFF2-40B4-BE49-F238E27FC236}">
                <a16:creationId xmlns:a16="http://schemas.microsoft.com/office/drawing/2014/main" id="{51D072B2-E0D1-4D4C-8AEE-A7028A7DF267}"/>
              </a:ext>
            </a:extLst>
          </p:cNvPr>
          <p:cNvGrpSpPr/>
          <p:nvPr/>
        </p:nvGrpSpPr>
        <p:grpSpPr>
          <a:xfrm>
            <a:off x="1752600" y="1340465"/>
            <a:ext cx="5181600" cy="3419023"/>
            <a:chOff x="5716983" y="1125314"/>
            <a:chExt cx="6475017" cy="4355497"/>
          </a:xfrm>
        </p:grpSpPr>
        <p:pic>
          <p:nvPicPr>
            <p:cNvPr id="12290" name="Picture 2" descr="Bethe–Weizsäcker formula">
              <a:extLst>
                <a:ext uri="{FF2B5EF4-FFF2-40B4-BE49-F238E27FC236}">
                  <a16:creationId xmlns:a16="http://schemas.microsoft.com/office/drawing/2014/main" id="{A508B563-C996-4AA5-88F2-AD35D88AE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983" y="1125314"/>
              <a:ext cx="6475017" cy="4355497"/>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B1E3A938-B2D5-4EA5-A78B-197D9700FB88}"/>
                </a:ext>
              </a:extLst>
            </p:cNvPr>
            <p:cNvSpPr/>
            <p:nvPr/>
          </p:nvSpPr>
          <p:spPr>
            <a:xfrm>
              <a:off x="8010939" y="3677478"/>
              <a:ext cx="636104" cy="37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4" name="Obdélník 3">
            <a:extLst>
              <a:ext uri="{FF2B5EF4-FFF2-40B4-BE49-F238E27FC236}">
                <a16:creationId xmlns:a16="http://schemas.microsoft.com/office/drawing/2014/main" id="{A72ED00C-21B1-4115-9985-C743ABC252CD}"/>
              </a:ext>
            </a:extLst>
          </p:cNvPr>
          <p:cNvSpPr/>
          <p:nvPr/>
        </p:nvSpPr>
        <p:spPr>
          <a:xfrm>
            <a:off x="152400" y="873203"/>
            <a:ext cx="8839200" cy="707886"/>
          </a:xfrm>
          <a:prstGeom prst="rect">
            <a:avLst/>
          </a:prstGeom>
        </p:spPr>
        <p:txBody>
          <a:bodyPr wrap="square">
            <a:spAutoFit/>
          </a:bodyPr>
          <a:lstStyle/>
          <a:p>
            <a:r>
              <a:rPr lang="en-US" sz="2000" b="1" dirty="0"/>
              <a:t>Bethe-</a:t>
            </a:r>
            <a:r>
              <a:rPr lang="en-US" sz="2000" b="1" dirty="0" err="1"/>
              <a:t>Weizs</a:t>
            </a:r>
            <a:r>
              <a:rPr lang="cs-CZ" altLang="en-US" sz="2000" b="1" dirty="0"/>
              <a:t>ä</a:t>
            </a:r>
            <a:r>
              <a:rPr lang="en-US" sz="2000" b="1" dirty="0" err="1"/>
              <a:t>ckerova</a:t>
            </a:r>
            <a:r>
              <a:rPr lang="en-US" sz="2000" b="1" dirty="0"/>
              <a:t> </a:t>
            </a:r>
            <a:r>
              <a:rPr lang="en-US" sz="2000" b="1" dirty="0" err="1"/>
              <a:t>rovnice</a:t>
            </a:r>
            <a:r>
              <a:rPr lang="en-US" sz="2000" b="1" dirty="0"/>
              <a:t> </a:t>
            </a:r>
            <a:r>
              <a:rPr lang="en-US" sz="2000" dirty="0"/>
              <a:t>(semi</a:t>
            </a:r>
            <a:r>
              <a:rPr lang="cs-CZ" sz="2000" dirty="0"/>
              <a:t>-</a:t>
            </a:r>
            <a:r>
              <a:rPr lang="en-US" sz="2000" dirty="0" err="1"/>
              <a:t>empirick</a:t>
            </a:r>
            <a:r>
              <a:rPr lang="cs-CZ" sz="2000" dirty="0"/>
              <a:t>á</a:t>
            </a:r>
            <a:r>
              <a:rPr lang="en-US" sz="2000" dirty="0"/>
              <a:t> </a:t>
            </a:r>
            <a:r>
              <a:rPr lang="cs-CZ" sz="2000" dirty="0"/>
              <a:t>hmotnostní rovnice</a:t>
            </a:r>
            <a:r>
              <a:rPr lang="en-US" sz="2000" dirty="0"/>
              <a:t>)</a:t>
            </a:r>
            <a:r>
              <a:rPr lang="cs-CZ" sz="2000" dirty="0"/>
              <a:t> je odvozena z kapkového modelu jádra.</a:t>
            </a:r>
            <a:endParaRPr lang="en-US" sz="2000" dirty="0"/>
          </a:p>
        </p:txBody>
      </p:sp>
      <p:sp>
        <p:nvSpPr>
          <p:cNvPr id="8" name="Obdélník 7">
            <a:extLst>
              <a:ext uri="{FF2B5EF4-FFF2-40B4-BE49-F238E27FC236}">
                <a16:creationId xmlns:a16="http://schemas.microsoft.com/office/drawing/2014/main" id="{1000FE84-98B0-4FC6-9E29-63735D52F6A7}"/>
              </a:ext>
            </a:extLst>
          </p:cNvPr>
          <p:cNvSpPr/>
          <p:nvPr/>
        </p:nvSpPr>
        <p:spPr>
          <a:xfrm>
            <a:off x="152400" y="4953000"/>
            <a:ext cx="3944966" cy="1754326"/>
          </a:xfrm>
          <a:prstGeom prst="rect">
            <a:avLst/>
          </a:prstGeom>
        </p:spPr>
        <p:txBody>
          <a:bodyPr wrap="square">
            <a:spAutoFit/>
          </a:bodyPr>
          <a:lstStyle/>
          <a:p>
            <a:pPr algn="just"/>
            <a:r>
              <a:rPr lang="cs-CZ" dirty="0"/>
              <a:t>Použitím </a:t>
            </a:r>
            <a:r>
              <a:rPr lang="en-US" b="1" dirty="0" err="1"/>
              <a:t>Weizs</a:t>
            </a:r>
            <a:r>
              <a:rPr lang="cs-CZ" altLang="en-US" b="1" dirty="0"/>
              <a:t>ä</a:t>
            </a:r>
            <a:r>
              <a:rPr lang="en-US" b="1" dirty="0" err="1"/>
              <a:t>cker</a:t>
            </a:r>
            <a:r>
              <a:rPr lang="cs-CZ" b="1" dirty="0"/>
              <a:t>ova</a:t>
            </a:r>
            <a:r>
              <a:rPr lang="en-US" b="1" dirty="0"/>
              <a:t> </a:t>
            </a:r>
            <a:r>
              <a:rPr lang="cs-CZ" b="1" dirty="0"/>
              <a:t>vzorce</a:t>
            </a:r>
            <a:r>
              <a:rPr lang="en-US" dirty="0"/>
              <a:t> </a:t>
            </a:r>
            <a:r>
              <a:rPr lang="cs-CZ" dirty="0"/>
              <a:t>lze vypočítat i hmotnost atomového jádra</a:t>
            </a:r>
            <a:r>
              <a:rPr lang="en-US" dirty="0"/>
              <a:t>:</a:t>
            </a:r>
            <a:r>
              <a:rPr lang="cs-CZ" dirty="0"/>
              <a:t>     </a:t>
            </a:r>
          </a:p>
          <a:p>
            <a:pPr algn="just"/>
            <a:r>
              <a:rPr lang="en-US" b="1" dirty="0"/>
              <a:t>M (A, Z) = Z.m</a:t>
            </a:r>
            <a:r>
              <a:rPr lang="en-US" b="1" baseline="-25000" dirty="0"/>
              <a:t>p</a:t>
            </a:r>
            <a:r>
              <a:rPr lang="en-US" b="1" dirty="0"/>
              <a:t> +</a:t>
            </a:r>
            <a:r>
              <a:rPr lang="cs-CZ" b="1" dirty="0"/>
              <a:t> </a:t>
            </a:r>
            <a:r>
              <a:rPr lang="en-US" b="1" dirty="0"/>
              <a:t>(A - Z).m</a:t>
            </a:r>
            <a:r>
              <a:rPr lang="en-US" b="1" baseline="-25000" dirty="0"/>
              <a:t>n</a:t>
            </a:r>
            <a:r>
              <a:rPr lang="en-US" b="1" dirty="0"/>
              <a:t> -</a:t>
            </a:r>
            <a:r>
              <a:rPr lang="cs-CZ" b="1" dirty="0"/>
              <a:t> </a:t>
            </a:r>
            <a:r>
              <a:rPr lang="en-US" b="1" dirty="0"/>
              <a:t>E</a:t>
            </a:r>
            <a:r>
              <a:rPr lang="en-US" b="1" baseline="-25000" dirty="0"/>
              <a:t>B</a:t>
            </a:r>
            <a:r>
              <a:rPr lang="en-US" b="1" dirty="0"/>
              <a:t>/c</a:t>
            </a:r>
            <a:r>
              <a:rPr lang="en-US" b="1" baseline="30000" dirty="0"/>
              <a:t>2</a:t>
            </a:r>
            <a:endParaRPr lang="en-US" dirty="0"/>
          </a:p>
          <a:p>
            <a:pPr algn="just"/>
            <a:r>
              <a:rPr lang="cs-CZ" dirty="0" err="1"/>
              <a:t>kd</a:t>
            </a:r>
            <a:r>
              <a:rPr lang="en-US" dirty="0"/>
              <a:t>e </a:t>
            </a:r>
            <a:r>
              <a:rPr lang="en-US" b="1" dirty="0" err="1"/>
              <a:t>m</a:t>
            </a:r>
            <a:r>
              <a:rPr lang="en-US" b="1" baseline="-25000" dirty="0" err="1"/>
              <a:t>p</a:t>
            </a:r>
            <a:r>
              <a:rPr lang="en-US" dirty="0"/>
              <a:t> a </a:t>
            </a:r>
            <a:r>
              <a:rPr lang="en-US" b="1" dirty="0" err="1"/>
              <a:t>m</a:t>
            </a:r>
            <a:r>
              <a:rPr lang="en-US" b="1" baseline="-25000" dirty="0" err="1"/>
              <a:t>n</a:t>
            </a:r>
            <a:r>
              <a:rPr lang="en-US" dirty="0"/>
              <a:t> </a:t>
            </a:r>
            <a:r>
              <a:rPr lang="cs-CZ" dirty="0"/>
              <a:t>jsou hmotnosti</a:t>
            </a:r>
            <a:r>
              <a:rPr lang="en-US" dirty="0"/>
              <a:t> proton</a:t>
            </a:r>
            <a:r>
              <a:rPr lang="cs-CZ" dirty="0"/>
              <a:t>u</a:t>
            </a:r>
            <a:r>
              <a:rPr lang="en-US" dirty="0"/>
              <a:t> a neutron</a:t>
            </a:r>
            <a:r>
              <a:rPr lang="cs-CZ" dirty="0"/>
              <a:t>u</a:t>
            </a:r>
            <a:r>
              <a:rPr lang="en-US" dirty="0"/>
              <a:t>, </a:t>
            </a:r>
            <a:r>
              <a:rPr lang="en-US" b="1" dirty="0"/>
              <a:t>E</a:t>
            </a:r>
            <a:r>
              <a:rPr lang="en-US" b="1" baseline="-25000" dirty="0"/>
              <a:t>b</a:t>
            </a:r>
            <a:r>
              <a:rPr lang="en-US" dirty="0"/>
              <a:t> </a:t>
            </a:r>
            <a:r>
              <a:rPr lang="cs-CZ" dirty="0"/>
              <a:t>je vazebná </a:t>
            </a:r>
            <a:r>
              <a:rPr lang="en-US" dirty="0" err="1"/>
              <a:t>energ</a:t>
            </a:r>
            <a:r>
              <a:rPr lang="cs-CZ" dirty="0" err="1"/>
              <a:t>ie</a:t>
            </a:r>
            <a:r>
              <a:rPr lang="cs-CZ" dirty="0"/>
              <a:t> jádra</a:t>
            </a:r>
            <a:r>
              <a:rPr lang="en-US" dirty="0"/>
              <a:t>, </a:t>
            </a:r>
            <a:r>
              <a:rPr lang="en-US" b="1" dirty="0"/>
              <a:t>c</a:t>
            </a:r>
            <a:r>
              <a:rPr lang="en-US" dirty="0"/>
              <a:t> je r</a:t>
            </a:r>
            <a:r>
              <a:rPr lang="cs-CZ" dirty="0"/>
              <a:t>y</a:t>
            </a:r>
            <a:r>
              <a:rPr lang="en-US" dirty="0" err="1"/>
              <a:t>chlost</a:t>
            </a:r>
            <a:r>
              <a:rPr lang="en-US" dirty="0"/>
              <a:t> </a:t>
            </a:r>
            <a:r>
              <a:rPr lang="en-US" dirty="0" err="1"/>
              <a:t>sv</a:t>
            </a:r>
            <a:r>
              <a:rPr lang="cs-CZ" dirty="0"/>
              <a:t>ě</a:t>
            </a:r>
            <a:r>
              <a:rPr lang="en-US" dirty="0" err="1"/>
              <a:t>tla</a:t>
            </a:r>
            <a:r>
              <a:rPr lang="en-US" dirty="0"/>
              <a:t> </a:t>
            </a:r>
            <a:r>
              <a:rPr lang="en-US" dirty="0" err="1"/>
              <a:t>ve</a:t>
            </a:r>
            <a:r>
              <a:rPr lang="en-US" dirty="0"/>
              <a:t> </a:t>
            </a:r>
            <a:r>
              <a:rPr lang="en-US" dirty="0" err="1"/>
              <a:t>vakuu</a:t>
            </a:r>
            <a:r>
              <a:rPr lang="cs-CZ" dirty="0"/>
              <a:t>.</a:t>
            </a:r>
            <a:endParaRPr lang="en-US" dirty="0"/>
          </a:p>
        </p:txBody>
      </p:sp>
      <p:sp>
        <p:nvSpPr>
          <p:cNvPr id="10" name="TextovéPole 9">
            <a:extLst>
              <a:ext uri="{FF2B5EF4-FFF2-40B4-BE49-F238E27FC236}">
                <a16:creationId xmlns:a16="http://schemas.microsoft.com/office/drawing/2014/main" id="{BBC6944F-D8C8-4C35-A2D6-313614951951}"/>
              </a:ext>
            </a:extLst>
          </p:cNvPr>
          <p:cNvSpPr txBox="1"/>
          <p:nvPr/>
        </p:nvSpPr>
        <p:spPr>
          <a:xfrm>
            <a:off x="228600" y="304800"/>
            <a:ext cx="3991349" cy="415498"/>
          </a:xfrm>
          <a:prstGeom prst="rect">
            <a:avLst/>
          </a:prstGeom>
          <a:noFill/>
        </p:spPr>
        <p:txBody>
          <a:bodyPr wrap="none" rtlCol="0">
            <a:spAutoFit/>
          </a:bodyPr>
          <a:lstStyle/>
          <a:p>
            <a:r>
              <a:rPr lang="cs-CZ" sz="2100" b="1" dirty="0"/>
              <a:t>Vazebná energie atomového jádra</a:t>
            </a:r>
            <a:endParaRPr lang="en-US" sz="2100" b="1" dirty="0"/>
          </a:p>
        </p:txBody>
      </p:sp>
      <p:sp>
        <p:nvSpPr>
          <p:cNvPr id="2" name="Obdélník 1">
            <a:extLst>
              <a:ext uri="{FF2B5EF4-FFF2-40B4-BE49-F238E27FC236}">
                <a16:creationId xmlns:a16="http://schemas.microsoft.com/office/drawing/2014/main" id="{79C2AA9B-2EB8-48FF-B3AF-7F48D90E353A}"/>
              </a:ext>
            </a:extLst>
          </p:cNvPr>
          <p:cNvSpPr/>
          <p:nvPr/>
        </p:nvSpPr>
        <p:spPr>
          <a:xfrm>
            <a:off x="5882878" y="3632597"/>
            <a:ext cx="685800" cy="225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9" name="Picture 8" descr="Výsledek obrázku pro nuclear binding energy tables">
            <a:extLst>
              <a:ext uri="{FF2B5EF4-FFF2-40B4-BE49-F238E27FC236}">
                <a16:creationId xmlns:a16="http://schemas.microsoft.com/office/drawing/2014/main" id="{6DFDE43C-C0F5-43EC-8FFD-BE2D74DB9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615" y="4518864"/>
            <a:ext cx="4850848" cy="2188462"/>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A4320C19-86E2-476C-AC8C-66067873E563}"/>
              </a:ext>
            </a:extLst>
          </p:cNvPr>
          <p:cNvSpPr/>
          <p:nvPr/>
        </p:nvSpPr>
        <p:spPr>
          <a:xfrm>
            <a:off x="3505200" y="3200400"/>
            <a:ext cx="914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a:extLst>
              <a:ext uri="{FF2B5EF4-FFF2-40B4-BE49-F238E27FC236}">
                <a16:creationId xmlns:a16="http://schemas.microsoft.com/office/drawing/2014/main" id="{A98C1229-943C-44EE-9A72-C8148995259C}"/>
              </a:ext>
            </a:extLst>
          </p:cNvPr>
          <p:cNvSpPr/>
          <p:nvPr/>
        </p:nvSpPr>
        <p:spPr>
          <a:xfrm>
            <a:off x="3429000" y="3810000"/>
            <a:ext cx="914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brázek 13">
            <a:extLst>
              <a:ext uri="{FF2B5EF4-FFF2-40B4-BE49-F238E27FC236}">
                <a16:creationId xmlns:a16="http://schemas.microsoft.com/office/drawing/2014/main" id="{7F3F5199-00F2-4AF9-AA33-448FB2DE2404}"/>
              </a:ext>
            </a:extLst>
          </p:cNvPr>
          <p:cNvPicPr>
            <a:picLocks noChangeAspect="1"/>
          </p:cNvPicPr>
          <p:nvPr/>
        </p:nvPicPr>
        <p:blipFill>
          <a:blip r:embed="rId4"/>
          <a:stretch>
            <a:fillRect/>
          </a:stretch>
        </p:blipFill>
        <p:spPr>
          <a:xfrm>
            <a:off x="6599039" y="2537680"/>
            <a:ext cx="2209800" cy="1423140"/>
          </a:xfrm>
          <a:prstGeom prst="rect">
            <a:avLst/>
          </a:prstGeom>
        </p:spPr>
      </p:pic>
    </p:spTree>
    <p:extLst>
      <p:ext uri="{BB962C8B-B14F-4D97-AF65-F5344CB8AC3E}">
        <p14:creationId xmlns:p14="http://schemas.microsoft.com/office/powerpoint/2010/main" val="605508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2" name="Text Box 6">
            <a:extLst>
              <a:ext uri="{FF2B5EF4-FFF2-40B4-BE49-F238E27FC236}">
                <a16:creationId xmlns:a16="http://schemas.microsoft.com/office/drawing/2014/main" id="{C57D9A53-E3C1-423A-817F-6DD24D27E5C9}"/>
              </a:ext>
            </a:extLst>
          </p:cNvPr>
          <p:cNvSpPr txBox="1">
            <a:spLocks noChangeArrowheads="1"/>
          </p:cNvSpPr>
          <p:nvPr/>
        </p:nvSpPr>
        <p:spPr bwMode="auto">
          <a:xfrm>
            <a:off x="152400" y="914400"/>
            <a:ext cx="889396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buFontTx/>
              <a:buAutoNum type="arabicPeriod"/>
            </a:pPr>
            <a:r>
              <a:rPr lang="cs-CZ" altLang="en-US" sz="2000" dirty="0"/>
              <a:t>Pro jádra s</a:t>
            </a:r>
            <a:r>
              <a:rPr lang="cs-CZ" altLang="en-US" sz="2000" b="1" dirty="0"/>
              <a:t> lichým </a:t>
            </a:r>
            <a:r>
              <a:rPr lang="en-US" altLang="en-US" sz="2000" b="1" dirty="0"/>
              <a:t>N</a:t>
            </a:r>
            <a:r>
              <a:rPr lang="cs-CZ" altLang="en-US" sz="2000" b="1" dirty="0"/>
              <a:t> </a:t>
            </a:r>
            <a:r>
              <a:rPr lang="en-US" altLang="en-US" sz="2000" b="1" dirty="0"/>
              <a:t>a Z </a:t>
            </a:r>
            <a:r>
              <a:rPr lang="en-US" altLang="en-US" sz="2000" dirty="0"/>
              <a:t>je </a:t>
            </a:r>
            <a:r>
              <a:rPr lang="cs-CZ" altLang="en-US" sz="2000" dirty="0"/>
              <a:t>kvůli záporné hodnotě párového členu </a:t>
            </a:r>
            <a:r>
              <a:rPr lang="cs-CZ" altLang="en-US" sz="2000" b="1" dirty="0">
                <a:solidFill>
                  <a:srgbClr val="000000"/>
                </a:solidFill>
                <a:sym typeface="Symbol" panose="05050102010706020507" pitchFamily="18" charset="2"/>
              </a:rPr>
              <a:t> </a:t>
            </a:r>
            <a:r>
              <a:rPr lang="cs-CZ" altLang="en-US" sz="2000" dirty="0"/>
              <a:t>vazebná energie nižší, u těchto jader lze očekávat </a:t>
            </a:r>
            <a:r>
              <a:rPr lang="cs-CZ" altLang="en-US" sz="2000" b="1" dirty="0"/>
              <a:t>nižší</a:t>
            </a:r>
            <a:r>
              <a:rPr lang="cs-CZ" altLang="en-US" sz="2000" dirty="0"/>
              <a:t> </a:t>
            </a:r>
            <a:r>
              <a:rPr lang="cs-CZ" altLang="en-US" sz="2000" b="1" dirty="0"/>
              <a:t>stabilitu</a:t>
            </a:r>
            <a:r>
              <a:rPr lang="cs-CZ" altLang="en-US" sz="2000" dirty="0"/>
              <a:t>. Pro jádra se</a:t>
            </a:r>
            <a:r>
              <a:rPr lang="cs-CZ" altLang="en-US" sz="2000" b="1" dirty="0"/>
              <a:t> sudým </a:t>
            </a:r>
            <a:r>
              <a:rPr lang="en-US" altLang="en-US" sz="2000" b="1" dirty="0"/>
              <a:t>N</a:t>
            </a:r>
            <a:r>
              <a:rPr lang="cs-CZ" altLang="en-US" sz="2000" b="1" dirty="0"/>
              <a:t> </a:t>
            </a:r>
            <a:r>
              <a:rPr lang="en-US" altLang="en-US" sz="2000" b="1" dirty="0"/>
              <a:t>a Z </a:t>
            </a:r>
            <a:r>
              <a:rPr lang="en-US" altLang="en-US" sz="2000" dirty="0"/>
              <a:t>je </a:t>
            </a:r>
            <a:r>
              <a:rPr lang="cs-CZ" altLang="en-US" sz="2000" dirty="0"/>
              <a:t>kvůli</a:t>
            </a:r>
            <a:r>
              <a:rPr lang="en-US" altLang="en-US" sz="2000" dirty="0"/>
              <a:t> </a:t>
            </a:r>
            <a:r>
              <a:rPr lang="cs-CZ" altLang="en-US" sz="2000" dirty="0"/>
              <a:t>kladné hodnotě </a:t>
            </a:r>
            <a:r>
              <a:rPr lang="cs-CZ" altLang="en-US" sz="2000" b="1" dirty="0">
                <a:solidFill>
                  <a:srgbClr val="000000"/>
                </a:solidFill>
                <a:sym typeface="Symbol" panose="05050102010706020507" pitchFamily="18" charset="2"/>
              </a:rPr>
              <a:t> </a:t>
            </a:r>
            <a:r>
              <a:rPr lang="cs-CZ" altLang="en-US" sz="2000" dirty="0"/>
              <a:t>vazebná energie vyšší, u těchto jader lze očekávat </a:t>
            </a:r>
            <a:r>
              <a:rPr lang="cs-CZ" altLang="en-US" sz="2000" b="1" dirty="0"/>
              <a:t>vyšší stabilitu</a:t>
            </a:r>
            <a:r>
              <a:rPr lang="cs-CZ" altLang="en-US" sz="2000" dirty="0"/>
              <a:t>. </a:t>
            </a:r>
            <a:endParaRPr lang="en-US" altLang="en-US" sz="2000" dirty="0"/>
          </a:p>
          <a:p>
            <a:pPr marL="342900" indent="-342900" algn="just">
              <a:buFontTx/>
              <a:buAutoNum type="arabicPeriod"/>
            </a:pPr>
            <a:endParaRPr lang="cs-CZ" altLang="en-US" sz="2000" dirty="0"/>
          </a:p>
          <a:p>
            <a:pPr algn="just"/>
            <a:r>
              <a:rPr lang="cs-CZ" altLang="en-US" sz="2000" dirty="0"/>
              <a:t>2. Nalezení </a:t>
            </a:r>
            <a:r>
              <a:rPr lang="cs-CZ" altLang="en-US" sz="2000" b="1" dirty="0"/>
              <a:t>nejstabilnějšího jádra</a:t>
            </a:r>
            <a:r>
              <a:rPr lang="cs-CZ" altLang="en-US" sz="2000" dirty="0"/>
              <a:t> v řadě </a:t>
            </a:r>
            <a:r>
              <a:rPr lang="cs-CZ" altLang="en-US" sz="2000" dirty="0" err="1"/>
              <a:t>izobarů</a:t>
            </a:r>
            <a:r>
              <a:rPr lang="cs-CZ" altLang="en-US" sz="2000" dirty="0"/>
              <a:t>:</a:t>
            </a:r>
          </a:p>
        </p:txBody>
      </p:sp>
      <p:graphicFrame>
        <p:nvGraphicFramePr>
          <p:cNvPr id="65543" name="Object 7">
            <a:extLst>
              <a:ext uri="{FF2B5EF4-FFF2-40B4-BE49-F238E27FC236}">
                <a16:creationId xmlns:a16="http://schemas.microsoft.com/office/drawing/2014/main" id="{9F7F3CB1-4E4D-4E61-8EE4-305D052DAC10}"/>
              </a:ext>
            </a:extLst>
          </p:cNvPr>
          <p:cNvGraphicFramePr>
            <a:graphicFrameLocks noChangeAspect="1"/>
          </p:cNvGraphicFramePr>
          <p:nvPr/>
        </p:nvGraphicFramePr>
        <p:xfrm>
          <a:off x="381000" y="3048000"/>
          <a:ext cx="2416944" cy="781601"/>
        </p:xfrm>
        <a:graphic>
          <a:graphicData uri="http://schemas.openxmlformats.org/presentationml/2006/ole">
            <mc:AlternateContent xmlns:mc="http://schemas.openxmlformats.org/markup-compatibility/2006">
              <mc:Choice xmlns:v="urn:schemas-microsoft-com:vml" Requires="v">
                <p:oleObj spid="_x0000_s1134" name="Rovnice" r:id="rId3" imgW="1346040" imgH="444240" progId="Equation.3">
                  <p:embed/>
                </p:oleObj>
              </mc:Choice>
              <mc:Fallback>
                <p:oleObj name="Rovnice" r:id="rId3" imgW="1346040" imgH="444240" progId="Equation.3">
                  <p:embed/>
                  <p:pic>
                    <p:nvPicPr>
                      <p:cNvPr id="65543" name="Object 7">
                        <a:extLst>
                          <a:ext uri="{FF2B5EF4-FFF2-40B4-BE49-F238E27FC236}">
                            <a16:creationId xmlns:a16="http://schemas.microsoft.com/office/drawing/2014/main" id="{9F7F3CB1-4E4D-4E61-8EE4-305D052DA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2416944" cy="781601"/>
                      </a:xfrm>
                      <a:prstGeom prst="rect">
                        <a:avLst/>
                      </a:prstGeom>
                      <a:noFill/>
                      <a:ln>
                        <a:noFill/>
                      </a:ln>
                    </p:spPr>
                  </p:pic>
                </p:oleObj>
              </mc:Fallback>
            </mc:AlternateContent>
          </a:graphicData>
        </a:graphic>
      </p:graphicFrame>
      <p:sp>
        <p:nvSpPr>
          <p:cNvPr id="65544" name="Text Box 8">
            <a:extLst>
              <a:ext uri="{FF2B5EF4-FFF2-40B4-BE49-F238E27FC236}">
                <a16:creationId xmlns:a16="http://schemas.microsoft.com/office/drawing/2014/main" id="{A2422506-5D50-4A06-8538-34921A67872E}"/>
              </a:ext>
            </a:extLst>
          </p:cNvPr>
          <p:cNvSpPr txBox="1">
            <a:spLocks noChangeArrowheads="1"/>
          </p:cNvSpPr>
          <p:nvPr/>
        </p:nvSpPr>
        <p:spPr bwMode="auto">
          <a:xfrm>
            <a:off x="4267200" y="3124200"/>
            <a:ext cx="44614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2000" dirty="0">
                <a:solidFill>
                  <a:srgbClr val="000000"/>
                </a:solidFill>
                <a:latin typeface="Times New Roman" panose="02020603050405020304" pitchFamily="18" charset="0"/>
              </a:rPr>
              <a:t>m</a:t>
            </a:r>
            <a:r>
              <a:rPr lang="cs-CZ" altLang="en-US" sz="2000" baseline="-25000" dirty="0">
                <a:solidFill>
                  <a:srgbClr val="000000"/>
                </a:solidFill>
                <a:latin typeface="Times New Roman" panose="02020603050405020304" pitchFamily="18" charset="0"/>
              </a:rPr>
              <a:t>p</a:t>
            </a:r>
            <a:r>
              <a:rPr lang="cs-CZ" altLang="en-US" sz="2000" dirty="0">
                <a:solidFill>
                  <a:srgbClr val="000000"/>
                </a:solidFill>
                <a:latin typeface="Times New Roman" panose="02020603050405020304" pitchFamily="18" charset="0"/>
              </a:rPr>
              <a:t> – </a:t>
            </a:r>
            <a:r>
              <a:rPr lang="cs-CZ" altLang="en-US" sz="2000" dirty="0" err="1">
                <a:solidFill>
                  <a:srgbClr val="000000"/>
                </a:solidFill>
                <a:latin typeface="Times New Roman" panose="02020603050405020304" pitchFamily="18" charset="0"/>
              </a:rPr>
              <a:t>m</a:t>
            </a:r>
            <a:r>
              <a:rPr lang="cs-CZ" altLang="en-US" sz="2000" baseline="-25000" dirty="0" err="1">
                <a:solidFill>
                  <a:srgbClr val="000000"/>
                </a:solidFill>
                <a:latin typeface="Times New Roman" panose="02020603050405020304" pitchFamily="18" charset="0"/>
              </a:rPr>
              <a:t>n</a:t>
            </a:r>
            <a:r>
              <a:rPr lang="cs-CZ" altLang="en-US" sz="2000" dirty="0">
                <a:solidFill>
                  <a:srgbClr val="000000"/>
                </a:solidFill>
                <a:latin typeface="Times New Roman" panose="02020603050405020304" pitchFamily="18" charset="0"/>
              </a:rPr>
              <a:t> + 2Z</a:t>
            </a:r>
            <a:r>
              <a:rPr lang="cs-CZ" altLang="en-US" sz="2000" baseline="-25000" dirty="0">
                <a:solidFill>
                  <a:srgbClr val="000000"/>
                </a:solidFill>
                <a:latin typeface="Times New Roman" panose="02020603050405020304" pitchFamily="18" charset="0"/>
              </a:rPr>
              <a:t>0</a:t>
            </a:r>
            <a:r>
              <a:rPr lang="cs-CZ" altLang="en-US" sz="2000" dirty="0">
                <a:solidFill>
                  <a:srgbClr val="000000"/>
                </a:solidFill>
                <a:latin typeface="Times New Roman" panose="02020603050405020304" pitchFamily="18" charset="0"/>
              </a:rPr>
              <a:t>a</a:t>
            </a:r>
            <a:r>
              <a:rPr lang="cs-CZ" altLang="en-US" sz="2000" baseline="-25000" dirty="0">
                <a:solidFill>
                  <a:srgbClr val="000000"/>
                </a:solidFill>
                <a:latin typeface="Times New Roman" panose="02020603050405020304" pitchFamily="18" charset="0"/>
              </a:rPr>
              <a:t>C</a:t>
            </a:r>
            <a:r>
              <a:rPr lang="cs-CZ" altLang="en-US" sz="2000" dirty="0">
                <a:solidFill>
                  <a:srgbClr val="000000"/>
                </a:solidFill>
                <a:latin typeface="Times New Roman" panose="02020603050405020304" pitchFamily="18" charset="0"/>
              </a:rPr>
              <a:t>A</a:t>
            </a:r>
            <a:r>
              <a:rPr lang="cs-CZ" altLang="en-US" sz="2000" baseline="30000" dirty="0">
                <a:solidFill>
                  <a:srgbClr val="000000"/>
                </a:solidFill>
                <a:latin typeface="Times New Roman" panose="02020603050405020304" pitchFamily="18" charset="0"/>
              </a:rPr>
              <a:t>-1/3</a:t>
            </a:r>
            <a:r>
              <a:rPr lang="cs-CZ" altLang="en-US" sz="2000" dirty="0">
                <a:solidFill>
                  <a:srgbClr val="000000"/>
                </a:solidFill>
                <a:latin typeface="Times New Roman" panose="02020603050405020304" pitchFamily="18" charset="0"/>
              </a:rPr>
              <a:t>+2a</a:t>
            </a:r>
            <a:r>
              <a:rPr lang="cs-CZ" altLang="en-US" sz="2000" baseline="-25000" dirty="0">
                <a:solidFill>
                  <a:srgbClr val="000000"/>
                </a:solidFill>
                <a:latin typeface="Times New Roman" panose="02020603050405020304" pitchFamily="18" charset="0"/>
              </a:rPr>
              <a:t>A</a:t>
            </a:r>
            <a:r>
              <a:rPr lang="cs-CZ" altLang="en-US" sz="2000" dirty="0">
                <a:solidFill>
                  <a:srgbClr val="000000"/>
                </a:solidFill>
                <a:latin typeface="Times New Roman" panose="02020603050405020304" pitchFamily="18" charset="0"/>
              </a:rPr>
              <a:t>(Z</a:t>
            </a:r>
            <a:r>
              <a:rPr lang="cs-CZ" altLang="en-US" sz="2000" baseline="-25000" dirty="0">
                <a:solidFill>
                  <a:srgbClr val="000000"/>
                </a:solidFill>
                <a:latin typeface="Times New Roman" panose="02020603050405020304" pitchFamily="18" charset="0"/>
              </a:rPr>
              <a:t>0</a:t>
            </a:r>
            <a:r>
              <a:rPr lang="cs-CZ" altLang="en-US" sz="2000" dirty="0">
                <a:solidFill>
                  <a:srgbClr val="000000"/>
                </a:solidFill>
                <a:latin typeface="Times New Roman" panose="02020603050405020304" pitchFamily="18" charset="0"/>
              </a:rPr>
              <a:t>-A/2)A</a:t>
            </a:r>
            <a:r>
              <a:rPr lang="cs-CZ" altLang="en-US" sz="2000" baseline="30000" dirty="0">
                <a:solidFill>
                  <a:srgbClr val="000000"/>
                </a:solidFill>
                <a:latin typeface="Times New Roman" panose="02020603050405020304" pitchFamily="18" charset="0"/>
              </a:rPr>
              <a:t>-1</a:t>
            </a:r>
            <a:r>
              <a:rPr lang="cs-CZ" altLang="en-US" sz="2000" dirty="0">
                <a:solidFill>
                  <a:srgbClr val="000000"/>
                </a:solidFill>
                <a:latin typeface="Times New Roman" panose="02020603050405020304" pitchFamily="18" charset="0"/>
              </a:rPr>
              <a:t> = 0</a:t>
            </a:r>
          </a:p>
        </p:txBody>
      </p:sp>
      <p:graphicFrame>
        <p:nvGraphicFramePr>
          <p:cNvPr id="65545" name="Object 9">
            <a:extLst>
              <a:ext uri="{FF2B5EF4-FFF2-40B4-BE49-F238E27FC236}">
                <a16:creationId xmlns:a16="http://schemas.microsoft.com/office/drawing/2014/main" id="{BD2452C5-51EE-409B-B43A-061F5F194B63}"/>
              </a:ext>
            </a:extLst>
          </p:cNvPr>
          <p:cNvGraphicFramePr>
            <a:graphicFrameLocks noChangeAspect="1"/>
          </p:cNvGraphicFramePr>
          <p:nvPr/>
        </p:nvGraphicFramePr>
        <p:xfrm>
          <a:off x="2438400" y="3810000"/>
          <a:ext cx="4335918" cy="762000"/>
        </p:xfrm>
        <a:graphic>
          <a:graphicData uri="http://schemas.openxmlformats.org/presentationml/2006/ole">
            <mc:AlternateContent xmlns:mc="http://schemas.openxmlformats.org/markup-compatibility/2006">
              <mc:Choice xmlns:v="urn:schemas-microsoft-com:vml" Requires="v">
                <p:oleObj spid="_x0000_s1135" name="Rovnice" r:id="rId5" imgW="2654280" imgH="482400" progId="Equation.3">
                  <p:embed/>
                </p:oleObj>
              </mc:Choice>
              <mc:Fallback>
                <p:oleObj name="Rovnice" r:id="rId5" imgW="2654280" imgH="482400" progId="Equation.3">
                  <p:embed/>
                  <p:pic>
                    <p:nvPicPr>
                      <p:cNvPr id="65545" name="Object 9">
                        <a:extLst>
                          <a:ext uri="{FF2B5EF4-FFF2-40B4-BE49-F238E27FC236}">
                            <a16:creationId xmlns:a16="http://schemas.microsoft.com/office/drawing/2014/main" id="{BD2452C5-51EE-409B-B43A-061F5F194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810000"/>
                        <a:ext cx="4335918" cy="762000"/>
                      </a:xfrm>
                      <a:prstGeom prst="rect">
                        <a:avLst/>
                      </a:prstGeom>
                      <a:noFill/>
                      <a:ln>
                        <a:noFill/>
                      </a:ln>
                    </p:spPr>
                  </p:pic>
                </p:oleObj>
              </mc:Fallback>
            </mc:AlternateContent>
          </a:graphicData>
        </a:graphic>
      </p:graphicFrame>
      <p:sp>
        <p:nvSpPr>
          <p:cNvPr id="65548" name="Text Box 12">
            <a:extLst>
              <a:ext uri="{FF2B5EF4-FFF2-40B4-BE49-F238E27FC236}">
                <a16:creationId xmlns:a16="http://schemas.microsoft.com/office/drawing/2014/main" id="{8A7F2F5D-AE95-4931-8E61-756760CD1326}"/>
              </a:ext>
            </a:extLst>
          </p:cNvPr>
          <p:cNvSpPr txBox="1">
            <a:spLocks noChangeArrowheads="1"/>
          </p:cNvSpPr>
          <p:nvPr/>
        </p:nvSpPr>
        <p:spPr bwMode="auto">
          <a:xfrm>
            <a:off x="76200" y="4876800"/>
            <a:ext cx="88999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en-US" sz="2000" dirty="0"/>
              <a:t>3. </a:t>
            </a:r>
            <a:r>
              <a:rPr lang="cs-CZ" altLang="en-US" sz="2000" b="1" dirty="0"/>
              <a:t>Energie získána odštěpením nukleonu nebo částice α</a:t>
            </a:r>
            <a:r>
              <a:rPr lang="cs-CZ" altLang="en-US" sz="2000" dirty="0"/>
              <a:t>. Kinetická energie částice α vyletující po rozpadu bude:</a:t>
            </a:r>
          </a:p>
        </p:txBody>
      </p:sp>
      <p:sp>
        <p:nvSpPr>
          <p:cNvPr id="65552" name="Text Box 16">
            <a:extLst>
              <a:ext uri="{FF2B5EF4-FFF2-40B4-BE49-F238E27FC236}">
                <a16:creationId xmlns:a16="http://schemas.microsoft.com/office/drawing/2014/main" id="{79C8FCAA-1F00-430A-B28B-5B61EE1D74CC}"/>
              </a:ext>
            </a:extLst>
          </p:cNvPr>
          <p:cNvSpPr txBox="1">
            <a:spLocks noChangeArrowheads="1"/>
          </p:cNvSpPr>
          <p:nvPr/>
        </p:nvSpPr>
        <p:spPr bwMode="auto">
          <a:xfrm>
            <a:off x="2022341" y="5638488"/>
            <a:ext cx="39100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altLang="en-US" sz="2000" dirty="0">
                <a:solidFill>
                  <a:srgbClr val="000000"/>
                </a:solidFill>
                <a:latin typeface="Times New Roman" panose="02020603050405020304" pitchFamily="18" charset="0"/>
              </a:rPr>
              <a:t>E</a:t>
            </a:r>
            <a:r>
              <a:rPr lang="sk-SK" altLang="en-US" sz="2000" baseline="-25000" dirty="0">
                <a:solidFill>
                  <a:srgbClr val="000000"/>
                </a:solidFill>
                <a:latin typeface="Times New Roman" panose="02020603050405020304" pitchFamily="18" charset="0"/>
              </a:rPr>
              <a:t>α</a:t>
            </a:r>
            <a:r>
              <a:rPr lang="sk-SK" altLang="en-US" sz="2000" dirty="0">
                <a:solidFill>
                  <a:srgbClr val="000000"/>
                </a:solidFill>
                <a:latin typeface="Times New Roman" panose="02020603050405020304" pitchFamily="18" charset="0"/>
              </a:rPr>
              <a:t> = [M(A,Z) – M(A-4,Z-2) – m</a:t>
            </a:r>
            <a:r>
              <a:rPr lang="sk-SK" altLang="en-US" sz="2000" baseline="-25000" dirty="0">
                <a:solidFill>
                  <a:srgbClr val="000000"/>
                </a:solidFill>
                <a:latin typeface="Times New Roman" panose="02020603050405020304" pitchFamily="18" charset="0"/>
              </a:rPr>
              <a:t>α</a:t>
            </a:r>
            <a:r>
              <a:rPr lang="sk-SK" altLang="en-US" sz="2000" dirty="0">
                <a:solidFill>
                  <a:srgbClr val="000000"/>
                </a:solidFill>
                <a:latin typeface="Times New Roman" panose="02020603050405020304" pitchFamily="18" charset="0"/>
              </a:rPr>
              <a:t>]c</a:t>
            </a:r>
            <a:r>
              <a:rPr lang="sk-SK" altLang="en-US" sz="2000" baseline="30000" dirty="0">
                <a:solidFill>
                  <a:srgbClr val="000000"/>
                </a:solidFill>
                <a:latin typeface="Times New Roman" panose="02020603050405020304" pitchFamily="18" charset="0"/>
              </a:rPr>
              <a:t>2</a:t>
            </a:r>
            <a:endParaRPr lang="cs-CZ" altLang="en-US" sz="2000" baseline="30000" dirty="0">
              <a:solidFill>
                <a:srgbClr val="000000"/>
              </a:solidFill>
            </a:endParaRPr>
          </a:p>
        </p:txBody>
      </p:sp>
      <p:sp>
        <p:nvSpPr>
          <p:cNvPr id="65555" name="Text Box 19">
            <a:extLst>
              <a:ext uri="{FF2B5EF4-FFF2-40B4-BE49-F238E27FC236}">
                <a16:creationId xmlns:a16="http://schemas.microsoft.com/office/drawing/2014/main" id="{409A3258-1EAB-461D-B4B6-5E9DA96F0C95}"/>
              </a:ext>
            </a:extLst>
          </p:cNvPr>
          <p:cNvSpPr txBox="1">
            <a:spLocks noChangeArrowheads="1"/>
          </p:cNvSpPr>
          <p:nvPr/>
        </p:nvSpPr>
        <p:spPr bwMode="auto">
          <a:xfrm>
            <a:off x="228600" y="228600"/>
            <a:ext cx="52879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2000" dirty="0"/>
              <a:t>Z </a:t>
            </a:r>
            <a:r>
              <a:rPr lang="cs-CZ" altLang="en-US" sz="2000" dirty="0" err="1"/>
              <a:t>Bethe</a:t>
            </a:r>
            <a:r>
              <a:rPr lang="cs-CZ" altLang="en-US" sz="2000" dirty="0"/>
              <a:t> - </a:t>
            </a:r>
            <a:r>
              <a:rPr lang="cs-CZ" altLang="en-US" sz="2000" dirty="0" err="1"/>
              <a:t>Weizsäckerovy</a:t>
            </a:r>
            <a:r>
              <a:rPr lang="cs-CZ" altLang="en-US" sz="2000" dirty="0"/>
              <a:t> rovnice </a:t>
            </a:r>
            <a:r>
              <a:rPr lang="en-US" altLang="en-US" sz="2000" dirty="0" err="1"/>
              <a:t>lz</a:t>
            </a:r>
            <a:r>
              <a:rPr lang="cs-CZ" altLang="en-US" sz="2000" dirty="0"/>
              <a:t>e také odvodit:</a:t>
            </a:r>
          </a:p>
        </p:txBody>
      </p:sp>
      <p:cxnSp>
        <p:nvCxnSpPr>
          <p:cNvPr id="3" name="Přímá spojnice se šipkou 2">
            <a:extLst>
              <a:ext uri="{FF2B5EF4-FFF2-40B4-BE49-F238E27FC236}">
                <a16:creationId xmlns:a16="http://schemas.microsoft.com/office/drawing/2014/main" id="{17EBEED5-F774-4E5D-93B6-7BADF6B8C172}"/>
              </a:ext>
            </a:extLst>
          </p:cNvPr>
          <p:cNvCxnSpPr/>
          <p:nvPr/>
        </p:nvCxnSpPr>
        <p:spPr>
          <a:xfrm>
            <a:off x="3352800" y="3352800"/>
            <a:ext cx="4929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FEC7C3E2-520A-4C26-B6CF-791EC40AF797}"/>
              </a:ext>
            </a:extLst>
          </p:cNvPr>
          <p:cNvSpPr txBox="1"/>
          <p:nvPr/>
        </p:nvSpPr>
        <p:spPr>
          <a:xfrm>
            <a:off x="7162800" y="3810000"/>
            <a:ext cx="1463862" cy="584775"/>
          </a:xfrm>
          <a:prstGeom prst="rect">
            <a:avLst/>
          </a:prstGeom>
          <a:noFill/>
        </p:spPr>
        <p:txBody>
          <a:bodyPr wrap="none" rtlCol="0">
            <a:spAutoFit/>
          </a:bodyPr>
          <a:lstStyle/>
          <a:p>
            <a:r>
              <a:rPr lang="en-US" sz="1600" dirty="0" err="1"/>
              <a:t>a</a:t>
            </a:r>
            <a:r>
              <a:rPr lang="en-US" sz="1600" baseline="-25000" dirty="0" err="1"/>
              <a:t>C</a:t>
            </a:r>
            <a:r>
              <a:rPr lang="cs-CZ" sz="1600" dirty="0"/>
              <a:t> = 0.71</a:t>
            </a:r>
            <a:r>
              <a:rPr lang="en-US" sz="1600" dirty="0"/>
              <a:t>4</a:t>
            </a:r>
            <a:r>
              <a:rPr lang="cs-CZ" sz="1600" dirty="0"/>
              <a:t> </a:t>
            </a:r>
            <a:r>
              <a:rPr lang="cs-CZ" sz="1600" dirty="0" err="1"/>
              <a:t>MeV</a:t>
            </a:r>
            <a:endParaRPr lang="en-US" sz="1600" dirty="0"/>
          </a:p>
          <a:p>
            <a:r>
              <a:rPr lang="en-US" sz="1600" dirty="0" err="1"/>
              <a:t>a</a:t>
            </a:r>
            <a:r>
              <a:rPr lang="en-US" sz="1600" baseline="-25000" dirty="0" err="1"/>
              <a:t>V</a:t>
            </a:r>
            <a:r>
              <a:rPr lang="en-US" sz="1600" dirty="0"/>
              <a:t> </a:t>
            </a:r>
            <a:r>
              <a:rPr lang="cs-CZ" sz="1600" dirty="0"/>
              <a:t>= 15.</a:t>
            </a:r>
            <a:r>
              <a:rPr lang="en-US" sz="1600" dirty="0"/>
              <a:t>8</a:t>
            </a:r>
            <a:r>
              <a:rPr lang="cs-CZ" sz="1600" dirty="0"/>
              <a:t>5 </a:t>
            </a:r>
            <a:r>
              <a:rPr lang="cs-CZ" sz="1600" dirty="0" err="1"/>
              <a:t>MeV</a:t>
            </a:r>
            <a:endParaRPr lang="en-US" sz="1600" dirty="0"/>
          </a:p>
        </p:txBody>
      </p:sp>
      <p:sp>
        <p:nvSpPr>
          <p:cNvPr id="16" name="TextovéPole 15">
            <a:extLst>
              <a:ext uri="{FF2B5EF4-FFF2-40B4-BE49-F238E27FC236}">
                <a16:creationId xmlns:a16="http://schemas.microsoft.com/office/drawing/2014/main" id="{F09D5986-103C-4F10-BC9B-AE81D58E34E1}"/>
              </a:ext>
            </a:extLst>
          </p:cNvPr>
          <p:cNvSpPr txBox="1"/>
          <p:nvPr/>
        </p:nvSpPr>
        <p:spPr>
          <a:xfrm>
            <a:off x="6443003" y="5791200"/>
            <a:ext cx="1955343" cy="307777"/>
          </a:xfrm>
          <a:prstGeom prst="rect">
            <a:avLst/>
          </a:prstGeom>
          <a:noFill/>
        </p:spPr>
        <p:txBody>
          <a:bodyPr wrap="none" rtlCol="0">
            <a:spAutoFit/>
          </a:bodyPr>
          <a:lstStyle/>
          <a:p>
            <a:r>
              <a:rPr lang="cs-CZ" sz="1400" dirty="0"/>
              <a:t>m</a:t>
            </a:r>
            <a:r>
              <a:rPr lang="el-GR" sz="1400" baseline="-25000" dirty="0"/>
              <a:t>α</a:t>
            </a:r>
            <a:r>
              <a:rPr lang="cs-CZ" sz="1400" dirty="0"/>
              <a:t> = hmotnost částice </a:t>
            </a:r>
            <a:r>
              <a:rPr lang="el-GR" sz="1400" dirty="0"/>
              <a:t>α</a:t>
            </a:r>
            <a:endParaRPr lang="en-US" sz="1400" dirty="0"/>
          </a:p>
        </p:txBody>
      </p:sp>
    </p:spTree>
    <p:extLst>
      <p:ext uri="{BB962C8B-B14F-4D97-AF65-F5344CB8AC3E}">
        <p14:creationId xmlns:p14="http://schemas.microsoft.com/office/powerpoint/2010/main" val="3882938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2E26F39-CE25-4213-855C-D922DCC88F1A}"/>
              </a:ext>
            </a:extLst>
          </p:cNvPr>
          <p:cNvSpPr/>
          <p:nvPr/>
        </p:nvSpPr>
        <p:spPr>
          <a:xfrm>
            <a:off x="304800" y="228600"/>
            <a:ext cx="8686800" cy="2246769"/>
          </a:xfrm>
          <a:prstGeom prst="rect">
            <a:avLst/>
          </a:prstGeom>
        </p:spPr>
        <p:txBody>
          <a:bodyPr wrap="square">
            <a:spAutoFit/>
          </a:bodyPr>
          <a:lstStyle/>
          <a:p>
            <a:pPr algn="just"/>
            <a:r>
              <a:rPr lang="cs-CZ" sz="2000" dirty="0"/>
              <a:t>4. </a:t>
            </a:r>
            <a:r>
              <a:rPr lang="cs-CZ" sz="2000" b="1" dirty="0" err="1"/>
              <a:t>Deriva</a:t>
            </a:r>
            <a:r>
              <a:rPr lang="en-US" sz="2000" b="1" dirty="0"/>
              <a:t>c</a:t>
            </a:r>
            <a:r>
              <a:rPr lang="cs-CZ" sz="2000" b="1" dirty="0"/>
              <a:t>í</a:t>
            </a:r>
            <a:r>
              <a:rPr lang="en-US" sz="2000" b="1" dirty="0"/>
              <a:t> E</a:t>
            </a:r>
            <a:r>
              <a:rPr lang="en-US" sz="2000" b="1" baseline="-25000" dirty="0"/>
              <a:t>b</a:t>
            </a:r>
            <a:r>
              <a:rPr lang="en-US" sz="2000" b="1" dirty="0"/>
              <a:t>(A,Z) </a:t>
            </a:r>
            <a:r>
              <a:rPr lang="cs-CZ" sz="2000" b="1" dirty="0"/>
              <a:t>vzhledem k </a:t>
            </a:r>
            <a:r>
              <a:rPr lang="en-US" sz="2000" b="1" dirty="0"/>
              <a:t>Z</a:t>
            </a:r>
            <a:r>
              <a:rPr lang="cs-CZ" sz="2000" b="1" dirty="0"/>
              <a:t> </a:t>
            </a:r>
            <a:r>
              <a:rPr lang="cs-CZ" sz="2000" dirty="0"/>
              <a:t>lze </a:t>
            </a:r>
            <a:r>
              <a:rPr lang="en-US" sz="2000" dirty="0"/>
              <a:t> </a:t>
            </a:r>
            <a:r>
              <a:rPr lang="cs-CZ" sz="2000" dirty="0"/>
              <a:t>nalézt nejlepší poměr </a:t>
            </a:r>
            <a:r>
              <a:rPr lang="en-US" sz="2000" dirty="0"/>
              <a:t>N/Z </a:t>
            </a:r>
            <a:r>
              <a:rPr lang="cs-CZ" sz="2000" dirty="0"/>
              <a:t>pro dané </a:t>
            </a:r>
            <a:r>
              <a:rPr lang="en-US" sz="2000" dirty="0"/>
              <a:t>A. </a:t>
            </a:r>
          </a:p>
          <a:p>
            <a:pPr algn="just"/>
            <a:r>
              <a:rPr lang="en-US" sz="2000" dirty="0"/>
              <a:t>       </a:t>
            </a:r>
          </a:p>
          <a:p>
            <a:pPr algn="just"/>
            <a:endParaRPr lang="en-US" sz="2000" dirty="0"/>
          </a:p>
          <a:p>
            <a:pPr algn="just"/>
            <a:endParaRPr lang="en-US" sz="2000" dirty="0"/>
          </a:p>
          <a:p>
            <a:pPr algn="just"/>
            <a:endParaRPr lang="cs-CZ" sz="2000" dirty="0"/>
          </a:p>
          <a:p>
            <a:pPr algn="just"/>
            <a:r>
              <a:rPr lang="cs-CZ" sz="2000" dirty="0"/>
              <a:t>Pro lehká jádra je to zhruba </a:t>
            </a:r>
            <a:r>
              <a:rPr lang="en-US" sz="2000" dirty="0"/>
              <a:t>1, </a:t>
            </a:r>
            <a:r>
              <a:rPr lang="cs-CZ" sz="2000" dirty="0"/>
              <a:t>pro těžká jádra tento poměr vyšší. </a:t>
            </a:r>
            <a:r>
              <a:rPr lang="cs-CZ" sz="2000"/>
              <a:t>Tento výsledek </a:t>
            </a:r>
            <a:r>
              <a:rPr lang="cs-CZ" sz="2000" dirty="0"/>
              <a:t>je potvrzen experimentálně (viz průběh pásu stability).</a:t>
            </a:r>
            <a:endParaRPr lang="en-US" sz="2000" dirty="0"/>
          </a:p>
        </p:txBody>
      </p:sp>
      <p:pic>
        <p:nvPicPr>
          <p:cNvPr id="9" name="Grafický objekt 8">
            <a:extLst>
              <a:ext uri="{FF2B5EF4-FFF2-40B4-BE49-F238E27FC236}">
                <a16:creationId xmlns:a16="http://schemas.microsoft.com/office/drawing/2014/main" id="{5FAC8C78-3295-460B-9CE9-74284713BB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800" y="914400"/>
            <a:ext cx="2590800" cy="593313"/>
          </a:xfrm>
          <a:prstGeom prst="rect">
            <a:avLst/>
          </a:prstGeom>
        </p:spPr>
      </p:pic>
      <p:sp>
        <p:nvSpPr>
          <p:cNvPr id="12" name="Obdélník 11">
            <a:extLst>
              <a:ext uri="{FF2B5EF4-FFF2-40B4-BE49-F238E27FC236}">
                <a16:creationId xmlns:a16="http://schemas.microsoft.com/office/drawing/2014/main" id="{D2ADDC28-081C-478E-94EC-8847F5D4AC2F}"/>
              </a:ext>
            </a:extLst>
          </p:cNvPr>
          <p:cNvSpPr/>
          <p:nvPr/>
        </p:nvSpPr>
        <p:spPr>
          <a:xfrm>
            <a:off x="304800" y="2743200"/>
            <a:ext cx="8534400" cy="1015663"/>
          </a:xfrm>
          <a:prstGeom prst="rect">
            <a:avLst/>
          </a:prstGeom>
        </p:spPr>
        <p:txBody>
          <a:bodyPr wrap="square">
            <a:spAutoFit/>
          </a:bodyPr>
          <a:lstStyle/>
          <a:p>
            <a:pPr algn="just"/>
            <a:r>
              <a:rPr lang="cs-CZ" sz="2000" dirty="0"/>
              <a:t>5. </a:t>
            </a:r>
            <a:r>
              <a:rPr lang="cs-CZ" sz="2000" b="1" dirty="0"/>
              <a:t>Derivací</a:t>
            </a:r>
            <a:r>
              <a:rPr lang="en-US" sz="2000" b="1" dirty="0"/>
              <a:t> E</a:t>
            </a:r>
            <a:r>
              <a:rPr lang="en-US" sz="2000" b="1" baseline="-25000" dirty="0"/>
              <a:t>b</a:t>
            </a:r>
            <a:r>
              <a:rPr lang="en-US" sz="2000" b="1" dirty="0"/>
              <a:t>(A,Z)/A </a:t>
            </a:r>
            <a:r>
              <a:rPr lang="cs-CZ" sz="2000" b="1" dirty="0"/>
              <a:t>vzhledem k </a:t>
            </a:r>
            <a:r>
              <a:rPr lang="en-US" sz="2000" b="1" dirty="0"/>
              <a:t>A </a:t>
            </a:r>
            <a:r>
              <a:rPr lang="cs-CZ" sz="2000" dirty="0"/>
              <a:t>lze určit nuklid s nejvyšší vazebnou energií</a:t>
            </a:r>
            <a:r>
              <a:rPr lang="en-US" sz="2000" dirty="0"/>
              <a:t>, </a:t>
            </a:r>
            <a:r>
              <a:rPr lang="cs-CZ" sz="2000" dirty="0"/>
              <a:t>tj. nejvíce stabilní</a:t>
            </a:r>
            <a:r>
              <a:rPr lang="en-US" sz="2000"/>
              <a:t>. </a:t>
            </a:r>
            <a:r>
              <a:rPr lang="cs-CZ" sz="2000"/>
              <a:t>Výpočtem </a:t>
            </a:r>
            <a:r>
              <a:rPr lang="cs-CZ" sz="2000" dirty="0"/>
              <a:t>bylo zjištěno </a:t>
            </a:r>
            <a:r>
              <a:rPr lang="en-US" sz="2000" dirty="0"/>
              <a:t>A = 63 (</a:t>
            </a:r>
            <a:r>
              <a:rPr lang="cs-CZ" sz="2000" dirty="0" err="1"/>
              <a:t>Cu</a:t>
            </a:r>
            <a:r>
              <a:rPr lang="en-US" sz="2000" dirty="0"/>
              <a:t>), </a:t>
            </a:r>
            <a:r>
              <a:rPr lang="cs-CZ" sz="2000" dirty="0"/>
              <a:t>blízké </a:t>
            </a:r>
            <a:r>
              <a:rPr lang="cs-CZ" sz="2000"/>
              <a:t>experimentálně zjištěným </a:t>
            </a:r>
            <a:r>
              <a:rPr lang="cs-CZ" sz="2000" dirty="0"/>
              <a:t>hodnotám </a:t>
            </a:r>
            <a:r>
              <a:rPr lang="en-US" sz="2000" dirty="0"/>
              <a:t>A = 62 (</a:t>
            </a:r>
            <a:r>
              <a:rPr lang="cs-CZ" sz="2000" dirty="0"/>
              <a:t>Ni</a:t>
            </a:r>
            <a:r>
              <a:rPr lang="en-US" sz="2000" dirty="0"/>
              <a:t>) a A = 58 (</a:t>
            </a:r>
            <a:r>
              <a:rPr lang="cs-CZ" sz="2000" dirty="0" err="1"/>
              <a:t>Fe</a:t>
            </a:r>
            <a:r>
              <a:rPr lang="en-US" sz="2000" dirty="0"/>
              <a:t>).</a:t>
            </a:r>
          </a:p>
        </p:txBody>
      </p:sp>
    </p:spTree>
    <p:extLst>
      <p:ext uri="{BB962C8B-B14F-4D97-AF65-F5344CB8AC3E}">
        <p14:creationId xmlns:p14="http://schemas.microsoft.com/office/powerpoint/2010/main" val="2879742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34E129-6419-451F-A4BA-26A4DB6D66FE}"/>
              </a:ext>
            </a:extLst>
          </p:cNvPr>
          <p:cNvSpPr txBox="1"/>
          <p:nvPr/>
        </p:nvSpPr>
        <p:spPr>
          <a:xfrm>
            <a:off x="762000" y="304800"/>
            <a:ext cx="7908447" cy="461665"/>
          </a:xfrm>
          <a:prstGeom prst="rect">
            <a:avLst/>
          </a:prstGeom>
          <a:noFill/>
        </p:spPr>
        <p:txBody>
          <a:bodyPr wrap="none" rtlCol="0">
            <a:spAutoFit/>
          </a:bodyPr>
          <a:lstStyle/>
          <a:p>
            <a:r>
              <a:rPr lang="cs-CZ" sz="2400" b="1" dirty="0"/>
              <a:t>Závislost modelovaná pomocí </a:t>
            </a:r>
            <a:r>
              <a:rPr lang="cs-CZ" sz="2400" b="1" dirty="0" err="1"/>
              <a:t>Bethe</a:t>
            </a:r>
            <a:r>
              <a:rPr lang="cs-CZ" sz="2400" b="1" dirty="0"/>
              <a:t>-</a:t>
            </a:r>
            <a:r>
              <a:rPr lang="cs-CZ" altLang="en-US" sz="2400" b="1" dirty="0"/>
              <a:t> </a:t>
            </a:r>
            <a:r>
              <a:rPr lang="cs-CZ" altLang="en-US" sz="2400" b="1" dirty="0" err="1"/>
              <a:t>Weizsäckerovy</a:t>
            </a:r>
            <a:r>
              <a:rPr lang="cs-CZ" altLang="en-US" sz="2400" b="1" dirty="0"/>
              <a:t> rovnice </a:t>
            </a:r>
            <a:endParaRPr lang="en-US" sz="2400" b="1" dirty="0"/>
          </a:p>
        </p:txBody>
      </p:sp>
      <p:pic>
        <p:nvPicPr>
          <p:cNvPr id="7" name="Obrázek 6" descr="Obsah obrázku text, mapa&#10;&#10;Popis byl vytvořen automaticky">
            <a:extLst>
              <a:ext uri="{FF2B5EF4-FFF2-40B4-BE49-F238E27FC236}">
                <a16:creationId xmlns:a16="http://schemas.microsoft.com/office/drawing/2014/main" id="{FD871637-BAFD-4E9B-A588-D533444E7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3600"/>
            <a:ext cx="4953000" cy="3532609"/>
          </a:xfrm>
          <a:prstGeom prst="rect">
            <a:avLst/>
          </a:prstGeom>
        </p:spPr>
      </p:pic>
      <p:pic>
        <p:nvPicPr>
          <p:cNvPr id="8" name="Obrázek 7">
            <a:extLst>
              <a:ext uri="{FF2B5EF4-FFF2-40B4-BE49-F238E27FC236}">
                <a16:creationId xmlns:a16="http://schemas.microsoft.com/office/drawing/2014/main" id="{2283E947-88AA-4587-A964-569ECBDC6BB8}"/>
              </a:ext>
            </a:extLst>
          </p:cNvPr>
          <p:cNvPicPr>
            <a:picLocks noChangeAspect="1"/>
          </p:cNvPicPr>
          <p:nvPr/>
        </p:nvPicPr>
        <p:blipFill>
          <a:blip r:embed="rId3"/>
          <a:stretch>
            <a:fillRect/>
          </a:stretch>
        </p:blipFill>
        <p:spPr>
          <a:xfrm>
            <a:off x="5257800" y="2209800"/>
            <a:ext cx="3759849" cy="3352800"/>
          </a:xfrm>
          <a:prstGeom prst="rect">
            <a:avLst/>
          </a:prstGeom>
        </p:spPr>
      </p:pic>
      <p:sp>
        <p:nvSpPr>
          <p:cNvPr id="5" name="Obdélník 4">
            <a:extLst>
              <a:ext uri="{FF2B5EF4-FFF2-40B4-BE49-F238E27FC236}">
                <a16:creationId xmlns:a16="http://schemas.microsoft.com/office/drawing/2014/main" id="{12410B38-CF79-4EFE-B0D8-A31D138B52FE}"/>
              </a:ext>
            </a:extLst>
          </p:cNvPr>
          <p:cNvSpPr/>
          <p:nvPr/>
        </p:nvSpPr>
        <p:spPr>
          <a:xfrm>
            <a:off x="228600" y="1066800"/>
            <a:ext cx="8686800" cy="707886"/>
          </a:xfrm>
          <a:prstGeom prst="rect">
            <a:avLst/>
          </a:prstGeom>
        </p:spPr>
        <p:txBody>
          <a:bodyPr wrap="square">
            <a:spAutoFit/>
          </a:bodyPr>
          <a:lstStyle/>
          <a:p>
            <a:r>
              <a:rPr lang="en-US" sz="2000" dirty="0">
                <a:solidFill>
                  <a:srgbClr val="333333"/>
                </a:solidFill>
              </a:rPr>
              <a:t>Aby </a:t>
            </a:r>
            <a:r>
              <a:rPr lang="en-US" sz="2000" dirty="0" err="1">
                <a:solidFill>
                  <a:srgbClr val="333333"/>
                </a:solidFill>
              </a:rPr>
              <a:t>bylo</a:t>
            </a:r>
            <a:r>
              <a:rPr lang="en-US" sz="2000" dirty="0">
                <a:solidFill>
                  <a:srgbClr val="333333"/>
                </a:solidFill>
              </a:rPr>
              <a:t> </a:t>
            </a:r>
            <a:r>
              <a:rPr lang="en-US" sz="2000" dirty="0" err="1">
                <a:solidFill>
                  <a:srgbClr val="333333"/>
                </a:solidFill>
              </a:rPr>
              <a:t>možno</a:t>
            </a:r>
            <a:r>
              <a:rPr lang="en-US" sz="2000" dirty="0">
                <a:solidFill>
                  <a:srgbClr val="333333"/>
                </a:solidFill>
              </a:rPr>
              <a:t> </a:t>
            </a:r>
            <a:r>
              <a:rPr lang="en-US" sz="2000" dirty="0" err="1">
                <a:solidFill>
                  <a:srgbClr val="333333"/>
                </a:solidFill>
              </a:rPr>
              <a:t>srovnávat</a:t>
            </a:r>
            <a:r>
              <a:rPr lang="en-US" sz="2000" dirty="0">
                <a:solidFill>
                  <a:srgbClr val="333333"/>
                </a:solidFill>
              </a:rPr>
              <a:t> </a:t>
            </a:r>
            <a:r>
              <a:rPr lang="en-US" sz="2000" dirty="0" err="1">
                <a:solidFill>
                  <a:srgbClr val="333333"/>
                </a:solidFill>
              </a:rPr>
              <a:t>vazebnou</a:t>
            </a:r>
            <a:r>
              <a:rPr lang="en-US" sz="2000" dirty="0">
                <a:solidFill>
                  <a:srgbClr val="333333"/>
                </a:solidFill>
              </a:rPr>
              <a:t> </a:t>
            </a:r>
            <a:r>
              <a:rPr lang="en-US" sz="2000" dirty="0" err="1">
                <a:solidFill>
                  <a:srgbClr val="333333"/>
                </a:solidFill>
              </a:rPr>
              <a:t>energii</a:t>
            </a:r>
            <a:r>
              <a:rPr lang="en-US" sz="2000" dirty="0">
                <a:solidFill>
                  <a:srgbClr val="333333"/>
                </a:solidFill>
              </a:rPr>
              <a:t> </a:t>
            </a:r>
            <a:r>
              <a:rPr lang="en-US" sz="2000" dirty="0" err="1">
                <a:solidFill>
                  <a:srgbClr val="333333"/>
                </a:solidFill>
              </a:rPr>
              <a:t>jádra</a:t>
            </a:r>
            <a:r>
              <a:rPr lang="en-US" sz="2000" dirty="0">
                <a:solidFill>
                  <a:srgbClr val="333333"/>
                </a:solidFill>
              </a:rPr>
              <a:t> pro </a:t>
            </a:r>
            <a:r>
              <a:rPr lang="en-US" sz="2000" dirty="0" err="1">
                <a:solidFill>
                  <a:srgbClr val="333333"/>
                </a:solidFill>
              </a:rPr>
              <a:t>různé</a:t>
            </a:r>
            <a:r>
              <a:rPr lang="en-US" sz="2000" dirty="0">
                <a:solidFill>
                  <a:srgbClr val="333333"/>
                </a:solidFill>
              </a:rPr>
              <a:t> </a:t>
            </a:r>
            <a:r>
              <a:rPr lang="en-US" sz="2000" dirty="0" err="1">
                <a:solidFill>
                  <a:srgbClr val="333333"/>
                </a:solidFill>
              </a:rPr>
              <a:t>prvky</a:t>
            </a:r>
            <a:r>
              <a:rPr lang="en-US" sz="2000" dirty="0">
                <a:solidFill>
                  <a:srgbClr val="333333"/>
                </a:solidFill>
              </a:rPr>
              <a:t> a </a:t>
            </a:r>
            <a:r>
              <a:rPr lang="en-US" sz="2000" dirty="0" err="1">
                <a:solidFill>
                  <a:srgbClr val="333333"/>
                </a:solidFill>
              </a:rPr>
              <a:t>různé</a:t>
            </a:r>
            <a:r>
              <a:rPr lang="en-US" sz="2000" dirty="0">
                <a:solidFill>
                  <a:srgbClr val="333333"/>
                </a:solidFill>
              </a:rPr>
              <a:t> </a:t>
            </a:r>
            <a:r>
              <a:rPr lang="en-US" sz="2000" dirty="0" err="1">
                <a:solidFill>
                  <a:srgbClr val="333333"/>
                </a:solidFill>
              </a:rPr>
              <a:t>nuklidy</a:t>
            </a:r>
            <a:r>
              <a:rPr lang="en-US" sz="2000" dirty="0">
                <a:solidFill>
                  <a:srgbClr val="333333"/>
                </a:solidFill>
              </a:rPr>
              <a:t>, </a:t>
            </a:r>
            <a:r>
              <a:rPr lang="en-US" sz="2000" dirty="0" err="1">
                <a:solidFill>
                  <a:srgbClr val="333333"/>
                </a:solidFill>
              </a:rPr>
              <a:t>zavádí</a:t>
            </a:r>
            <a:r>
              <a:rPr lang="en-US" sz="2000" dirty="0">
                <a:solidFill>
                  <a:srgbClr val="333333"/>
                </a:solidFill>
              </a:rPr>
              <a:t> se </a:t>
            </a:r>
            <a:r>
              <a:rPr lang="en-US" sz="2000" dirty="0" err="1">
                <a:solidFill>
                  <a:srgbClr val="333333"/>
                </a:solidFill>
              </a:rPr>
              <a:t>tzv</a:t>
            </a:r>
            <a:r>
              <a:rPr lang="en-US" sz="2000" dirty="0">
                <a:solidFill>
                  <a:srgbClr val="333333"/>
                </a:solidFill>
              </a:rPr>
              <a:t>. </a:t>
            </a:r>
            <a:r>
              <a:rPr lang="en-US" sz="2000" b="1" dirty="0" err="1">
                <a:solidFill>
                  <a:srgbClr val="333333"/>
                </a:solidFill>
              </a:rPr>
              <a:t>vazebná</a:t>
            </a:r>
            <a:r>
              <a:rPr lang="en-US" sz="2000" b="1" dirty="0">
                <a:solidFill>
                  <a:srgbClr val="333333"/>
                </a:solidFill>
              </a:rPr>
              <a:t> </a:t>
            </a:r>
            <a:r>
              <a:rPr lang="en-US" sz="2000" b="1" dirty="0" err="1">
                <a:solidFill>
                  <a:srgbClr val="333333"/>
                </a:solidFill>
              </a:rPr>
              <a:t>energie</a:t>
            </a:r>
            <a:r>
              <a:rPr lang="en-US" sz="2000" b="1" dirty="0">
                <a:solidFill>
                  <a:srgbClr val="333333"/>
                </a:solidFill>
              </a:rPr>
              <a:t> </a:t>
            </a:r>
            <a:r>
              <a:rPr lang="en-US" sz="2000" b="1" dirty="0" err="1">
                <a:solidFill>
                  <a:srgbClr val="333333"/>
                </a:solidFill>
              </a:rPr>
              <a:t>jádra</a:t>
            </a:r>
            <a:r>
              <a:rPr lang="en-US" sz="2000" b="1" dirty="0">
                <a:solidFill>
                  <a:srgbClr val="333333"/>
                </a:solidFill>
              </a:rPr>
              <a:t> </a:t>
            </a:r>
            <a:r>
              <a:rPr lang="en-US" sz="2000" b="1" dirty="0" err="1">
                <a:solidFill>
                  <a:srgbClr val="333333"/>
                </a:solidFill>
              </a:rPr>
              <a:t>vztažená</a:t>
            </a:r>
            <a:r>
              <a:rPr lang="en-US" sz="2000" b="1" dirty="0">
                <a:solidFill>
                  <a:srgbClr val="333333"/>
                </a:solidFill>
              </a:rPr>
              <a:t> </a:t>
            </a:r>
            <a:r>
              <a:rPr lang="en-US" sz="2000" b="1" dirty="0" err="1">
                <a:solidFill>
                  <a:srgbClr val="333333"/>
                </a:solidFill>
              </a:rPr>
              <a:t>na</a:t>
            </a:r>
            <a:r>
              <a:rPr lang="en-US" sz="2000" b="1" dirty="0">
                <a:solidFill>
                  <a:srgbClr val="333333"/>
                </a:solidFill>
              </a:rPr>
              <a:t> </a:t>
            </a:r>
            <a:r>
              <a:rPr lang="en-US" sz="2000" b="1" dirty="0" err="1">
                <a:solidFill>
                  <a:srgbClr val="333333"/>
                </a:solidFill>
              </a:rPr>
              <a:t>jeden</a:t>
            </a:r>
            <a:r>
              <a:rPr lang="en-US" sz="2000" b="1" dirty="0">
                <a:solidFill>
                  <a:srgbClr val="333333"/>
                </a:solidFill>
              </a:rPr>
              <a:t> </a:t>
            </a:r>
            <a:r>
              <a:rPr lang="en-US" sz="2000" b="1" dirty="0" err="1">
                <a:solidFill>
                  <a:srgbClr val="333333"/>
                </a:solidFill>
              </a:rPr>
              <a:t>nukleon</a:t>
            </a:r>
            <a:endParaRPr lang="en-US" sz="2000" dirty="0"/>
          </a:p>
        </p:txBody>
      </p:sp>
    </p:spTree>
    <p:extLst>
      <p:ext uri="{BB962C8B-B14F-4D97-AF65-F5344CB8AC3E}">
        <p14:creationId xmlns:p14="http://schemas.microsoft.com/office/powerpoint/2010/main" val="1040261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3725" y="248463"/>
            <a:ext cx="4802236" cy="601662"/>
          </a:xfrm>
        </p:spPr>
        <p:txBody>
          <a:bodyPr>
            <a:normAutofit/>
          </a:bodyPr>
          <a:lstStyle/>
          <a:p>
            <a:r>
              <a:rPr lang="en-US" sz="2800" b="1" dirty="0" err="1"/>
              <a:t>Stabilita</a:t>
            </a:r>
            <a:r>
              <a:rPr lang="en-US" sz="2800" b="1" dirty="0"/>
              <a:t> </a:t>
            </a:r>
            <a:r>
              <a:rPr lang="en-US" sz="2800" b="1" dirty="0" err="1"/>
              <a:t>atomovych</a:t>
            </a:r>
            <a:r>
              <a:rPr lang="en-US" sz="2800" b="1" dirty="0"/>
              <a:t> </a:t>
            </a:r>
            <a:r>
              <a:rPr lang="en-US" sz="2800" b="1" dirty="0" err="1"/>
              <a:t>jader</a:t>
            </a:r>
            <a:endParaRPr lang="cs-CZ" sz="2800" b="1" dirty="0"/>
          </a:p>
        </p:txBody>
      </p:sp>
      <p:pic>
        <p:nvPicPr>
          <p:cNvPr id="41986" name="Picture 2" descr="https://ars.els-cdn.com/content/image/3-s2.0-B9780124818514500044-f02-05-97801248185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0"/>
            <a:ext cx="396372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https://ars.els-cdn.com/content/image/3-s2.0-B9780123846563000027-f02-05-97801238465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5600"/>
            <a:ext cx="3977512" cy="353685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VÃ½sledek obrÃ¡zku pro mass defect vs atomic numb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8" descr="VÃ½sledek obrÃ¡zku pro mass defect vs atomic numb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Obdélník 8"/>
          <p:cNvSpPr/>
          <p:nvPr/>
        </p:nvSpPr>
        <p:spPr>
          <a:xfrm>
            <a:off x="155576" y="1109680"/>
            <a:ext cx="8759824" cy="1631216"/>
          </a:xfrm>
          <a:prstGeom prst="rect">
            <a:avLst/>
          </a:prstGeom>
        </p:spPr>
        <p:txBody>
          <a:bodyPr wrap="square">
            <a:spAutoFit/>
          </a:bodyPr>
          <a:lstStyle/>
          <a:p>
            <a:pPr algn="just"/>
            <a:r>
              <a:rPr lang="cs-CZ" sz="2000" dirty="0"/>
              <a:t>Křivka zastoupení jednotlivých prvků ve vesmíru také odhaluje zvýšený výskyt prvků s nukleonovým číslem blízkým 60. Je tomu tak proto, že jejich jádra mají vysokou vazebnou energii. Zastoupení prvků triády železa (železo, kobalt a nikl) je proto větší, protože tyto prvky jsou tedy velmi stabilní a nejsnáze přežívají konečná stadia hvězdného vývoje.</a:t>
            </a:r>
          </a:p>
        </p:txBody>
      </p:sp>
      <p:sp>
        <p:nvSpPr>
          <p:cNvPr id="11" name="Obdélník 10"/>
          <p:cNvSpPr/>
          <p:nvPr/>
        </p:nvSpPr>
        <p:spPr>
          <a:xfrm>
            <a:off x="6781250" y="457200"/>
            <a:ext cx="1449436" cy="461665"/>
          </a:xfrm>
          <a:prstGeom prst="rect">
            <a:avLst/>
          </a:prstGeom>
        </p:spPr>
        <p:txBody>
          <a:bodyPr wrap="none">
            <a:spAutoFit/>
          </a:bodyPr>
          <a:lstStyle/>
          <a:p>
            <a:r>
              <a:rPr lang="el-GR" sz="2400" dirty="0"/>
              <a:t>Δ</a:t>
            </a:r>
            <a:r>
              <a:rPr lang="cs-CZ" sz="2400" i="1" dirty="0"/>
              <a:t>E</a:t>
            </a:r>
            <a:r>
              <a:rPr lang="cs-CZ" sz="2400" dirty="0"/>
              <a:t> = </a:t>
            </a:r>
            <a:r>
              <a:rPr lang="el-GR" sz="2400" dirty="0"/>
              <a:t>Δ</a:t>
            </a:r>
            <a:r>
              <a:rPr lang="cs-CZ" sz="2400" i="1" dirty="0"/>
              <a:t>mc</a:t>
            </a:r>
            <a:r>
              <a:rPr lang="cs-CZ" sz="2400" i="1" baseline="30000" dirty="0"/>
              <a:t>2</a:t>
            </a:r>
            <a:endParaRPr lang="cs-CZ" sz="2400" dirty="0"/>
          </a:p>
        </p:txBody>
      </p:sp>
    </p:spTree>
    <p:extLst>
      <p:ext uri="{BB962C8B-B14F-4D97-AF65-F5344CB8AC3E}">
        <p14:creationId xmlns:p14="http://schemas.microsoft.com/office/powerpoint/2010/main" val="2037626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ile:Binding 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348"/>
            <a:ext cx="8305800" cy="6606887"/>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3206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4730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92" name="Picture 12"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6254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94" name="Picture 14"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7778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96" name="Picture 16"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9302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098" name="Picture 18"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75" y="10826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100" name="Picture 20"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12350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102" name="Picture 22" descr="VÃ½sledek obrÃ¡zku pro nuclide stability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3874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104" name="Picture 24" descr="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15398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106" name="Picture 26" descr="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16922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108" name="Picture 28" descr="http://chemed.chem.purdue.edu/genchem/topicreview/bp/ch23/graphics/23_7f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184467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611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86000"/>
            <a:ext cx="4341197" cy="30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374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730463"/>
            <a:ext cx="6172200" cy="39082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Rectangle 1"/>
          <p:cNvSpPr>
            <a:spLocks noGrp="1" noChangeArrowheads="1"/>
          </p:cNvSpPr>
          <p:nvPr>
            <p:ph type="title"/>
          </p:nvPr>
        </p:nvSpPr>
        <p:spPr>
          <a:xfrm>
            <a:off x="456481" y="313953"/>
            <a:ext cx="8228160" cy="600447"/>
          </a:xfrm>
        </p:spPr>
        <p:txBody>
          <a:bodyPr tIns="288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2800" b="1">
                <a:latin typeface="Arial" panose="020B0604020202020204" pitchFamily="34" charset="0"/>
                <a:cs typeface="Arial" panose="020B0604020202020204" pitchFamily="34" charset="0"/>
              </a:rPr>
              <a:t>Stabilita atomových </a:t>
            </a:r>
            <a:r>
              <a:rPr lang="cs-CZ" altLang="cs-CZ" sz="2800" b="1" dirty="0">
                <a:latin typeface="Arial" panose="020B0604020202020204" pitchFamily="34" charset="0"/>
                <a:cs typeface="Arial" panose="020B0604020202020204" pitchFamily="34" charset="0"/>
              </a:rPr>
              <a:t>jader</a:t>
            </a:r>
          </a:p>
        </p:txBody>
      </p:sp>
      <p:sp>
        <p:nvSpPr>
          <p:cNvPr id="2" name="Obdélník 1"/>
          <p:cNvSpPr/>
          <p:nvPr/>
        </p:nvSpPr>
        <p:spPr>
          <a:xfrm>
            <a:off x="228599" y="1219200"/>
            <a:ext cx="8456041" cy="1446550"/>
          </a:xfrm>
          <a:prstGeom prst="rect">
            <a:avLst/>
          </a:prstGeom>
        </p:spPr>
        <p:txBody>
          <a:bodyPr wrap="square">
            <a:spAutoFit/>
          </a:bodyPr>
          <a:lstStyle/>
          <a:p>
            <a:pPr algn="just"/>
            <a:r>
              <a:rPr lang="cs-CZ" sz="2000" dirty="0">
                <a:cs typeface="Arial" panose="020B0604020202020204" pitchFamily="34" charset="0"/>
              </a:rPr>
              <a:t>U atomů lehkých prvků (Z</a:t>
            </a:r>
            <a:r>
              <a:rPr lang="en-US" sz="2000" dirty="0">
                <a:cs typeface="Arial" panose="020B0604020202020204" pitchFamily="34" charset="0"/>
              </a:rPr>
              <a:t> &lt; 20</a:t>
            </a:r>
            <a:r>
              <a:rPr lang="cs-CZ" sz="2000" dirty="0">
                <a:cs typeface="Arial" panose="020B0604020202020204" pitchFamily="34" charset="0"/>
              </a:rPr>
              <a:t>) jsou</a:t>
            </a:r>
            <a:r>
              <a:rPr lang="en-US" sz="2000" dirty="0">
                <a:cs typeface="Arial" panose="020B0604020202020204" pitchFamily="34" charset="0"/>
              </a:rPr>
              <a:t> </a:t>
            </a:r>
            <a:r>
              <a:rPr lang="cs-CZ" sz="2000" dirty="0">
                <a:cs typeface="Arial" panose="020B0604020202020204" pitchFamily="34" charset="0"/>
              </a:rPr>
              <a:t>stabilní jádra složená z </a:t>
            </a:r>
            <a:r>
              <a:rPr lang="el-GR" sz="2000" dirty="0">
                <a:cs typeface="Arial" panose="020B0604020202020204" pitchFamily="34" charset="0"/>
              </a:rPr>
              <a:t>α</a:t>
            </a:r>
            <a:r>
              <a:rPr lang="cs-CZ" sz="2000" dirty="0">
                <a:cs typeface="Arial" panose="020B0604020202020204" pitchFamily="34" charset="0"/>
              </a:rPr>
              <a:t>-částic:</a:t>
            </a:r>
            <a:r>
              <a:rPr lang="en-US" sz="2000" dirty="0">
                <a:cs typeface="Arial" panose="020B0604020202020204" pitchFamily="34" charset="0"/>
              </a:rPr>
              <a:t> </a:t>
            </a:r>
            <a:r>
              <a:rPr lang="cs-CZ" sz="2000" baseline="30000" dirty="0">
                <a:cs typeface="Arial" panose="020B0604020202020204" pitchFamily="34" charset="0"/>
              </a:rPr>
              <a:t>4</a:t>
            </a:r>
            <a:r>
              <a:rPr lang="cs-CZ" sz="2000" baseline="-25000" dirty="0">
                <a:cs typeface="Arial" panose="020B0604020202020204" pitchFamily="34" charset="0"/>
              </a:rPr>
              <a:t>2</a:t>
            </a:r>
            <a:r>
              <a:rPr lang="cs-CZ" sz="2000" dirty="0">
                <a:cs typeface="Arial" panose="020B0604020202020204" pitchFamily="34" charset="0"/>
              </a:rPr>
              <a:t>He, </a:t>
            </a:r>
            <a:r>
              <a:rPr lang="cs-CZ" sz="2000" baseline="30000" dirty="0">
                <a:cs typeface="Arial" panose="020B0604020202020204" pitchFamily="34" charset="0"/>
              </a:rPr>
              <a:t>12</a:t>
            </a:r>
            <a:r>
              <a:rPr lang="cs-CZ" sz="2000" baseline="-25000" dirty="0">
                <a:cs typeface="Arial" panose="020B0604020202020204" pitchFamily="34" charset="0"/>
              </a:rPr>
              <a:t>6</a:t>
            </a:r>
            <a:r>
              <a:rPr lang="cs-CZ" sz="2000" dirty="0">
                <a:cs typeface="Arial" panose="020B0604020202020204" pitchFamily="34" charset="0"/>
              </a:rPr>
              <a:t>C, </a:t>
            </a:r>
            <a:r>
              <a:rPr lang="cs-CZ" sz="2000" baseline="30000" dirty="0">
                <a:cs typeface="Arial" panose="020B0604020202020204" pitchFamily="34" charset="0"/>
              </a:rPr>
              <a:t>16</a:t>
            </a:r>
            <a:r>
              <a:rPr lang="cs-CZ" sz="2000" baseline="-25000" dirty="0">
                <a:cs typeface="Arial" panose="020B0604020202020204" pitchFamily="34" charset="0"/>
              </a:rPr>
              <a:t>8</a:t>
            </a:r>
            <a:r>
              <a:rPr lang="cs-CZ" sz="2000" dirty="0">
                <a:cs typeface="Arial" panose="020B0604020202020204" pitchFamily="34" charset="0"/>
              </a:rPr>
              <a:t>O, </a:t>
            </a:r>
            <a:r>
              <a:rPr lang="cs-CZ" sz="2000" baseline="30000" dirty="0">
                <a:cs typeface="Arial" panose="020B0604020202020204" pitchFamily="34" charset="0"/>
              </a:rPr>
              <a:t>20</a:t>
            </a:r>
            <a:r>
              <a:rPr lang="cs-CZ" sz="2000" baseline="-25000" dirty="0">
                <a:cs typeface="Arial" panose="020B0604020202020204" pitchFamily="34" charset="0"/>
              </a:rPr>
              <a:t>10</a:t>
            </a:r>
            <a:r>
              <a:rPr lang="cs-CZ" sz="2000" dirty="0">
                <a:cs typeface="Arial" panose="020B0604020202020204" pitchFamily="34" charset="0"/>
              </a:rPr>
              <a:t>Ne. </a:t>
            </a:r>
          </a:p>
          <a:p>
            <a:pPr algn="just"/>
            <a:endParaRPr lang="cs-CZ" sz="800" dirty="0">
              <a:cs typeface="Arial" panose="020B0604020202020204" pitchFamily="34" charset="0"/>
            </a:endParaRPr>
          </a:p>
          <a:p>
            <a:pPr algn="just"/>
            <a:r>
              <a:rPr lang="cs-CZ" sz="2000" b="1" dirty="0">
                <a:cs typeface="Arial" panose="020B0604020202020204" pitchFamily="34" charset="0"/>
              </a:rPr>
              <a:t>Výjimka</a:t>
            </a:r>
            <a:r>
              <a:rPr lang="cs-CZ" sz="2000" dirty="0">
                <a:cs typeface="Arial" panose="020B0604020202020204" pitchFamily="34" charset="0"/>
              </a:rPr>
              <a:t>: </a:t>
            </a:r>
            <a:r>
              <a:rPr lang="cs-CZ" sz="2000" baseline="30000" dirty="0">
                <a:cs typeface="Arial" panose="020B0604020202020204" pitchFamily="34" charset="0"/>
              </a:rPr>
              <a:t>8</a:t>
            </a:r>
            <a:r>
              <a:rPr lang="cs-CZ" sz="2000" baseline="-25000" dirty="0">
                <a:cs typeface="Arial" panose="020B0604020202020204" pitchFamily="34" charset="0"/>
              </a:rPr>
              <a:t>4</a:t>
            </a:r>
            <a:r>
              <a:rPr lang="cs-CZ" sz="2000" dirty="0">
                <a:cs typeface="Arial" panose="020B0604020202020204" pitchFamily="34" charset="0"/>
              </a:rPr>
              <a:t>Be je nestabilní, rozpadá se spontánně na 2 částice </a:t>
            </a:r>
            <a:r>
              <a:rPr lang="el-GR" sz="2000" dirty="0">
                <a:cs typeface="Arial" panose="020B0604020202020204" pitchFamily="34" charset="0"/>
              </a:rPr>
              <a:t>α</a:t>
            </a:r>
            <a:r>
              <a:rPr lang="cs-CZ" sz="2000" dirty="0">
                <a:cs typeface="Arial" panose="020B0604020202020204" pitchFamily="34" charset="0"/>
              </a:rPr>
              <a:t> (</a:t>
            </a:r>
            <a:r>
              <a:rPr lang="cs-CZ" sz="2000" baseline="30000" dirty="0">
                <a:cs typeface="Arial" panose="020B0604020202020204" pitchFamily="34" charset="0"/>
              </a:rPr>
              <a:t>4</a:t>
            </a:r>
            <a:r>
              <a:rPr lang="cs-CZ" sz="2000" baseline="-25000" dirty="0">
                <a:cs typeface="Arial" panose="020B0604020202020204" pitchFamily="34" charset="0"/>
              </a:rPr>
              <a:t>2</a:t>
            </a:r>
            <a:r>
              <a:rPr lang="cs-CZ" sz="2000" dirty="0">
                <a:cs typeface="Arial" panose="020B0604020202020204" pitchFamily="34" charset="0"/>
              </a:rPr>
              <a:t>He), což je z energetického hlediska výhodnější.</a:t>
            </a:r>
          </a:p>
        </p:txBody>
      </p:sp>
    </p:spTree>
    <p:extLst>
      <p:ext uri="{BB962C8B-B14F-4D97-AF65-F5344CB8AC3E}">
        <p14:creationId xmlns:p14="http://schemas.microsoft.com/office/powerpoint/2010/main" val="1501973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457200"/>
            <a:ext cx="8598846" cy="3754874"/>
          </a:xfrm>
          <a:prstGeom prst="rect">
            <a:avLst/>
          </a:prstGeom>
        </p:spPr>
        <p:txBody>
          <a:bodyPr wrap="square">
            <a:spAutoFit/>
          </a:bodyPr>
          <a:lstStyle/>
          <a:p>
            <a:pPr algn="just"/>
            <a:r>
              <a:rPr lang="cs-CZ" sz="2400" b="1" dirty="0"/>
              <a:t>Prvek</a:t>
            </a:r>
            <a:r>
              <a:rPr lang="cs-CZ" sz="2400" dirty="0"/>
              <a:t> </a:t>
            </a:r>
          </a:p>
          <a:p>
            <a:pPr algn="just"/>
            <a:r>
              <a:rPr lang="cs-CZ" sz="2000" dirty="0">
                <a:cs typeface="Arial" panose="020B0604020202020204" pitchFamily="34" charset="0"/>
              </a:rPr>
              <a:t>je látka složená ze stejného druhu neutrálních atomů, které mají shodné protonové číslo, avšak jejich nukleonová čísla mohou být různá.</a:t>
            </a:r>
            <a:r>
              <a:rPr lang="en-US" sz="2000" dirty="0">
                <a:cs typeface="Arial" panose="020B0604020202020204" pitchFamily="34" charset="0"/>
              </a:rPr>
              <a:t> </a:t>
            </a:r>
            <a:r>
              <a:rPr lang="cs-CZ" sz="2000" dirty="0">
                <a:cs typeface="Arial" panose="020B0604020202020204" pitchFamily="34" charset="0"/>
              </a:rPr>
              <a:t>Každý chemický prvek má svůj mezinárodní symbol (značku). </a:t>
            </a:r>
            <a:endParaRPr lang="en-US" sz="2000" dirty="0">
              <a:cs typeface="Arial" panose="020B0604020202020204" pitchFamily="34" charset="0"/>
            </a:endParaRPr>
          </a:p>
          <a:p>
            <a:pPr algn="just"/>
            <a:endParaRPr lang="en-US" dirty="0"/>
          </a:p>
          <a:p>
            <a:pPr algn="just"/>
            <a:r>
              <a:rPr lang="cs-CZ" sz="2400" b="1" dirty="0"/>
              <a:t>Chemická sloučenina</a:t>
            </a:r>
            <a:endParaRPr lang="en-US" sz="2400" b="1" dirty="0"/>
          </a:p>
          <a:p>
            <a:pPr algn="just"/>
            <a:r>
              <a:rPr lang="cs-CZ" sz="2000" dirty="0">
                <a:cs typeface="Arial" panose="020B0604020202020204" pitchFamily="34" charset="0"/>
              </a:rPr>
              <a:t>je chemicky čistá látka, která je tvořena jedním druhem molekul, které obsahují více než jeden druh atomů.</a:t>
            </a:r>
          </a:p>
          <a:p>
            <a:pPr algn="just"/>
            <a:endParaRPr lang="cs-CZ" dirty="0"/>
          </a:p>
          <a:p>
            <a:pPr algn="just"/>
            <a:endParaRPr lang="en-US" dirty="0"/>
          </a:p>
          <a:p>
            <a:pPr algn="just"/>
            <a:endParaRPr lang="en-US" dirty="0"/>
          </a:p>
          <a:p>
            <a:pPr algn="just"/>
            <a:endParaRPr lang="cs-CZ" dirty="0"/>
          </a:p>
        </p:txBody>
      </p:sp>
      <p:pic>
        <p:nvPicPr>
          <p:cNvPr id="14338" name="Picture 2" descr="VÃ½sledek obrÃ¡zku pro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276600"/>
            <a:ext cx="4617396" cy="259728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AB3D47B3-894E-4D8E-B27E-4DA4EB15DD8F}"/>
              </a:ext>
            </a:extLst>
          </p:cNvPr>
          <p:cNvSpPr/>
          <p:nvPr/>
        </p:nvSpPr>
        <p:spPr>
          <a:xfrm>
            <a:off x="3505200" y="6172200"/>
            <a:ext cx="2488951" cy="300082"/>
          </a:xfrm>
          <a:prstGeom prst="rect">
            <a:avLst/>
          </a:prstGeom>
        </p:spPr>
        <p:txBody>
          <a:bodyPr wrap="none">
            <a:spAutoFit/>
          </a:bodyPr>
          <a:lstStyle/>
          <a:p>
            <a:r>
              <a:rPr lang="en-US" sz="1350" dirty="0">
                <a:hlinkClick r:id="rId3"/>
              </a:rPr>
              <a:t>https://www.webelements.com/</a:t>
            </a:r>
            <a:endParaRPr lang="en-US" sz="1350" dirty="0"/>
          </a:p>
        </p:txBody>
      </p:sp>
    </p:spTree>
    <p:extLst>
      <p:ext uri="{BB962C8B-B14F-4D97-AF65-F5344CB8AC3E}">
        <p14:creationId xmlns:p14="http://schemas.microsoft.com/office/powerpoint/2010/main" val="392231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57D169B2-4A46-47FA-9C73-FF0D945ECED8}"/>
              </a:ext>
            </a:extLst>
          </p:cNvPr>
          <p:cNvSpPr txBox="1"/>
          <p:nvPr/>
        </p:nvSpPr>
        <p:spPr>
          <a:xfrm>
            <a:off x="189061" y="3297213"/>
            <a:ext cx="8763000" cy="2000548"/>
          </a:xfrm>
          <a:prstGeom prst="rect">
            <a:avLst/>
          </a:prstGeom>
          <a:noFill/>
        </p:spPr>
        <p:txBody>
          <a:bodyPr wrap="square" rtlCol="0">
            <a:spAutoFit/>
          </a:bodyPr>
          <a:lstStyle/>
          <a:p>
            <a:r>
              <a:rPr lang="cs-CZ" sz="2000" u="sng" dirty="0"/>
              <a:t>Neexistují 2 stabilní izobary lišící se od sebe v protonovém čísle o 1,</a:t>
            </a:r>
            <a:r>
              <a:rPr lang="cs-CZ" sz="2000" dirty="0"/>
              <a:t> t.j. ze dvou sousedních </a:t>
            </a:r>
            <a:r>
              <a:rPr lang="cs-CZ" sz="2000" dirty="0" err="1"/>
              <a:t>izobarů</a:t>
            </a:r>
            <a:r>
              <a:rPr lang="cs-CZ" sz="2000" dirty="0"/>
              <a:t> je vždy jeden nestabilní.</a:t>
            </a:r>
          </a:p>
          <a:p>
            <a:endParaRPr lang="cs-CZ" sz="800" dirty="0"/>
          </a:p>
          <a:p>
            <a:endParaRPr lang="cs-CZ" sz="800" dirty="0"/>
          </a:p>
          <a:p>
            <a:r>
              <a:rPr lang="cs-CZ" sz="2000" dirty="0"/>
              <a:t>N</a:t>
            </a:r>
            <a:r>
              <a:rPr lang="en-US" sz="2000" dirty="0" err="1">
                <a:solidFill>
                  <a:srgbClr val="333333"/>
                </a:solidFill>
              </a:rPr>
              <a:t>apř</a:t>
            </a:r>
            <a:r>
              <a:rPr lang="en-US" sz="2000" dirty="0">
                <a:solidFill>
                  <a:srgbClr val="333333"/>
                </a:solidFill>
              </a:rPr>
              <a:t>. v </a:t>
            </a:r>
            <a:r>
              <a:rPr lang="en-US" sz="2000" dirty="0" err="1">
                <a:solidFill>
                  <a:srgbClr val="333333"/>
                </a:solidFill>
              </a:rPr>
              <a:t>trojici</a:t>
            </a:r>
            <a:r>
              <a:rPr lang="en-US" sz="2000" dirty="0">
                <a:solidFill>
                  <a:srgbClr val="333333"/>
                </a:solidFill>
              </a:rPr>
              <a:t> </a:t>
            </a:r>
            <a:r>
              <a:rPr lang="en-US" sz="2000" baseline="30000" dirty="0">
                <a:solidFill>
                  <a:srgbClr val="333333"/>
                </a:solidFill>
              </a:rPr>
              <a:t>40</a:t>
            </a:r>
            <a:r>
              <a:rPr lang="en-US" sz="2000" baseline="-25000" dirty="0">
                <a:solidFill>
                  <a:srgbClr val="333333"/>
                </a:solidFill>
              </a:rPr>
              <a:t>18</a:t>
            </a:r>
            <a:r>
              <a:rPr lang="en-US" sz="2000" dirty="0">
                <a:solidFill>
                  <a:srgbClr val="333333"/>
                </a:solidFill>
              </a:rPr>
              <a:t>Ar,</a:t>
            </a:r>
            <a:r>
              <a:rPr lang="cs-CZ" sz="2000" dirty="0">
                <a:solidFill>
                  <a:srgbClr val="333333"/>
                </a:solidFill>
              </a:rPr>
              <a:t> </a:t>
            </a:r>
            <a:r>
              <a:rPr lang="en-US" sz="2000" baseline="30000" dirty="0">
                <a:solidFill>
                  <a:srgbClr val="333333"/>
                </a:solidFill>
              </a:rPr>
              <a:t>40</a:t>
            </a:r>
            <a:r>
              <a:rPr lang="en-US" sz="2000" baseline="-25000" dirty="0">
                <a:solidFill>
                  <a:srgbClr val="333333"/>
                </a:solidFill>
              </a:rPr>
              <a:t>19</a:t>
            </a:r>
            <a:r>
              <a:rPr lang="en-US" sz="2000" dirty="0">
                <a:solidFill>
                  <a:srgbClr val="333333"/>
                </a:solidFill>
              </a:rPr>
              <a:t>K</a:t>
            </a:r>
            <a:r>
              <a:rPr lang="cs-CZ" sz="2000" dirty="0">
                <a:solidFill>
                  <a:srgbClr val="333333"/>
                </a:solidFill>
              </a:rPr>
              <a:t> a </a:t>
            </a:r>
            <a:r>
              <a:rPr lang="en-US" sz="2000" baseline="30000" dirty="0">
                <a:solidFill>
                  <a:srgbClr val="333333"/>
                </a:solidFill>
              </a:rPr>
              <a:t>40</a:t>
            </a:r>
            <a:r>
              <a:rPr lang="en-US" sz="2000" baseline="-25000" dirty="0">
                <a:solidFill>
                  <a:srgbClr val="333333"/>
                </a:solidFill>
              </a:rPr>
              <a:t>20</a:t>
            </a:r>
            <a:r>
              <a:rPr lang="en-US" sz="2000" dirty="0">
                <a:solidFill>
                  <a:srgbClr val="333333"/>
                </a:solidFill>
              </a:rPr>
              <a:t>Ca, je</a:t>
            </a:r>
            <a:r>
              <a:rPr lang="cs-CZ" sz="2000" dirty="0">
                <a:solidFill>
                  <a:srgbClr val="333333"/>
                </a:solidFill>
              </a:rPr>
              <a:t> </a:t>
            </a:r>
            <a:r>
              <a:rPr lang="en-US" sz="2000" baseline="30000" dirty="0">
                <a:solidFill>
                  <a:srgbClr val="333333"/>
                </a:solidFill>
              </a:rPr>
              <a:t>40</a:t>
            </a:r>
            <a:r>
              <a:rPr lang="en-US" sz="2000" baseline="-25000" dirty="0">
                <a:solidFill>
                  <a:srgbClr val="333333"/>
                </a:solidFill>
              </a:rPr>
              <a:t>19</a:t>
            </a:r>
            <a:r>
              <a:rPr lang="en-US" sz="2000" dirty="0">
                <a:solidFill>
                  <a:srgbClr val="333333"/>
                </a:solidFill>
              </a:rPr>
              <a:t>K </a:t>
            </a:r>
            <a:r>
              <a:rPr lang="en-US" sz="2000" dirty="0" err="1">
                <a:solidFill>
                  <a:srgbClr val="333333"/>
                </a:solidFill>
              </a:rPr>
              <a:t>radioaktivní</a:t>
            </a:r>
            <a:r>
              <a:rPr lang="en-US" sz="2000" dirty="0">
                <a:solidFill>
                  <a:srgbClr val="333333"/>
                </a:solidFill>
              </a:rPr>
              <a:t>.</a:t>
            </a:r>
            <a:endParaRPr lang="cs-CZ" sz="2000" dirty="0">
              <a:solidFill>
                <a:srgbClr val="333333"/>
              </a:solidFill>
            </a:endParaRPr>
          </a:p>
          <a:p>
            <a:endParaRPr lang="en-US" sz="2000" dirty="0"/>
          </a:p>
          <a:p>
            <a:endParaRPr lang="cs-CZ" sz="800" dirty="0"/>
          </a:p>
          <a:p>
            <a:r>
              <a:rPr lang="cs-CZ" sz="2000" b="1" dirty="0"/>
              <a:t>Výjimky</a:t>
            </a:r>
            <a:r>
              <a:rPr lang="cs-CZ" sz="2000" dirty="0"/>
              <a:t>: </a:t>
            </a:r>
            <a:r>
              <a:rPr lang="cs-CZ" sz="2000" baseline="30000" dirty="0"/>
              <a:t>113</a:t>
            </a:r>
            <a:r>
              <a:rPr lang="cs-CZ" sz="2000" baseline="-25000" dirty="0"/>
              <a:t>48</a:t>
            </a:r>
            <a:r>
              <a:rPr lang="cs-CZ" sz="2000" dirty="0"/>
              <a:t>Cd a </a:t>
            </a:r>
            <a:r>
              <a:rPr lang="cs-CZ" sz="2000" baseline="30000" dirty="0"/>
              <a:t>113</a:t>
            </a:r>
            <a:r>
              <a:rPr lang="cs-CZ" sz="2000" baseline="-25000" dirty="0"/>
              <a:t>49</a:t>
            </a:r>
            <a:r>
              <a:rPr lang="cs-CZ" sz="2000" dirty="0"/>
              <a:t>In, </a:t>
            </a:r>
            <a:r>
              <a:rPr lang="cs-CZ" sz="2000" baseline="30000" dirty="0"/>
              <a:t>115</a:t>
            </a:r>
            <a:r>
              <a:rPr lang="cs-CZ" sz="2000" baseline="-25000" dirty="0"/>
              <a:t>49</a:t>
            </a:r>
            <a:r>
              <a:rPr lang="cs-CZ" sz="2000" dirty="0"/>
              <a:t>In a </a:t>
            </a:r>
            <a:r>
              <a:rPr lang="cs-CZ" sz="2000" baseline="30000" dirty="0"/>
              <a:t>115</a:t>
            </a:r>
            <a:r>
              <a:rPr lang="cs-CZ" sz="2000" baseline="-25000" dirty="0"/>
              <a:t>50</a:t>
            </a:r>
            <a:r>
              <a:rPr lang="cs-CZ" sz="2000" dirty="0"/>
              <a:t>Sn, </a:t>
            </a:r>
            <a:r>
              <a:rPr lang="cs-CZ" sz="2000" baseline="30000" dirty="0"/>
              <a:t>123</a:t>
            </a:r>
            <a:r>
              <a:rPr lang="cs-CZ" sz="2000" baseline="-25000" dirty="0"/>
              <a:t>51</a:t>
            </a:r>
            <a:r>
              <a:rPr lang="cs-CZ" sz="2000" dirty="0"/>
              <a:t>Sb a </a:t>
            </a:r>
            <a:r>
              <a:rPr lang="cs-CZ" sz="2000" baseline="30000" dirty="0"/>
              <a:t>123</a:t>
            </a:r>
            <a:r>
              <a:rPr lang="cs-CZ" sz="2000" baseline="-25000" dirty="0"/>
              <a:t>52</a:t>
            </a:r>
            <a:r>
              <a:rPr lang="cs-CZ" sz="2000" dirty="0"/>
              <a:t>Te. </a:t>
            </a:r>
            <a:endParaRPr lang="en-US" sz="2000" dirty="0"/>
          </a:p>
        </p:txBody>
      </p:sp>
      <p:sp>
        <p:nvSpPr>
          <p:cNvPr id="11" name="Rectangle 1">
            <a:extLst>
              <a:ext uri="{FF2B5EF4-FFF2-40B4-BE49-F238E27FC236}">
                <a16:creationId xmlns:a16="http://schemas.microsoft.com/office/drawing/2014/main" id="{053649C0-CC40-467A-8FAB-84E8514B1C9F}"/>
              </a:ext>
            </a:extLst>
          </p:cNvPr>
          <p:cNvSpPr>
            <a:spLocks noGrp="1" noChangeArrowheads="1"/>
          </p:cNvSpPr>
          <p:nvPr>
            <p:ph type="title"/>
          </p:nvPr>
        </p:nvSpPr>
        <p:spPr>
          <a:xfrm>
            <a:off x="609600" y="152400"/>
            <a:ext cx="8228160" cy="600447"/>
          </a:xfrm>
        </p:spPr>
        <p:txBody>
          <a:bodyPr tIns="288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2800" b="1" dirty="0">
                <a:latin typeface="Arial" panose="020B0604020202020204" pitchFamily="34" charset="0"/>
                <a:cs typeface="Arial" panose="020B0604020202020204" pitchFamily="34" charset="0"/>
              </a:rPr>
              <a:t>Stabilita atomových jader</a:t>
            </a:r>
          </a:p>
        </p:txBody>
      </p:sp>
      <p:sp>
        <p:nvSpPr>
          <p:cNvPr id="5" name="TextovéPole 4">
            <a:extLst>
              <a:ext uri="{FF2B5EF4-FFF2-40B4-BE49-F238E27FC236}">
                <a16:creationId xmlns:a16="http://schemas.microsoft.com/office/drawing/2014/main" id="{3ECDB087-41B0-4ED4-BE2E-4B38D68287AA}"/>
              </a:ext>
            </a:extLst>
          </p:cNvPr>
          <p:cNvSpPr txBox="1"/>
          <p:nvPr/>
        </p:nvSpPr>
        <p:spPr>
          <a:xfrm>
            <a:off x="227161" y="5518859"/>
            <a:ext cx="8686800" cy="1015663"/>
          </a:xfrm>
          <a:prstGeom prst="rect">
            <a:avLst/>
          </a:prstGeom>
          <a:noFill/>
        </p:spPr>
        <p:txBody>
          <a:bodyPr wrap="square">
            <a:spAutoFit/>
          </a:bodyPr>
          <a:lstStyle/>
          <a:p>
            <a:pPr algn="just"/>
            <a:r>
              <a:rPr lang="cs-CZ" sz="2000" dirty="0" err="1"/>
              <a:t>Mattauchovo</a:t>
            </a:r>
            <a:r>
              <a:rPr lang="cs-CZ" sz="2000" dirty="0"/>
              <a:t> pravidlo formálně objasňuje </a:t>
            </a:r>
            <a:r>
              <a:rPr lang="cs-CZ" sz="2000" u="sng" dirty="0"/>
              <a:t>neexistenci stabilních nuklidů </a:t>
            </a:r>
            <a:r>
              <a:rPr lang="cs-CZ" sz="2000" u="sng" baseline="-25000" dirty="0"/>
              <a:t>43</a:t>
            </a:r>
            <a:r>
              <a:rPr lang="cs-CZ" sz="2000" u="sng" dirty="0"/>
              <a:t>Tc a </a:t>
            </a:r>
            <a:r>
              <a:rPr lang="cs-CZ" sz="2000" u="sng" baseline="-25000" dirty="0"/>
              <a:t>61</a:t>
            </a:r>
            <a:r>
              <a:rPr lang="cs-CZ" sz="2000" u="sng" dirty="0"/>
              <a:t>Pm</a:t>
            </a:r>
            <a:r>
              <a:rPr lang="cs-CZ" sz="2000" dirty="0"/>
              <a:t>. Nukleonová čísla, která by měla příslušet nuklidům těchto prvků, patří stabilním izotopům prvků sousedních: </a:t>
            </a:r>
            <a:r>
              <a:rPr lang="cs-CZ" sz="2000" baseline="-25000" dirty="0"/>
              <a:t>42</a:t>
            </a:r>
            <a:r>
              <a:rPr lang="cs-CZ" sz="2000" dirty="0"/>
              <a:t>Mo a </a:t>
            </a:r>
            <a:r>
              <a:rPr lang="cs-CZ" sz="2000" baseline="-25000" dirty="0"/>
              <a:t>44</a:t>
            </a:r>
            <a:r>
              <a:rPr lang="cs-CZ" sz="2000" dirty="0"/>
              <a:t>Ru, resp. </a:t>
            </a:r>
            <a:r>
              <a:rPr lang="cs-CZ" sz="2000" baseline="-25000" dirty="0"/>
              <a:t>60</a:t>
            </a:r>
            <a:r>
              <a:rPr lang="cs-CZ" sz="2000" dirty="0"/>
              <a:t>Nd a </a:t>
            </a:r>
            <a:r>
              <a:rPr lang="cs-CZ" sz="2000" baseline="-25000" dirty="0"/>
              <a:t>62</a:t>
            </a:r>
            <a:r>
              <a:rPr lang="cs-CZ" sz="2000" dirty="0"/>
              <a:t>Sm. </a:t>
            </a:r>
          </a:p>
        </p:txBody>
      </p:sp>
      <p:sp>
        <p:nvSpPr>
          <p:cNvPr id="7" name="TextovéPole 6">
            <a:extLst>
              <a:ext uri="{FF2B5EF4-FFF2-40B4-BE49-F238E27FC236}">
                <a16:creationId xmlns:a16="http://schemas.microsoft.com/office/drawing/2014/main" id="{5D735879-068F-42BC-8F58-811FFE2DBFE7}"/>
              </a:ext>
            </a:extLst>
          </p:cNvPr>
          <p:cNvSpPr txBox="1"/>
          <p:nvPr/>
        </p:nvSpPr>
        <p:spPr>
          <a:xfrm>
            <a:off x="150961" y="1660238"/>
            <a:ext cx="8791575" cy="707886"/>
          </a:xfrm>
          <a:prstGeom prst="rect">
            <a:avLst/>
          </a:prstGeom>
          <a:noFill/>
        </p:spPr>
        <p:txBody>
          <a:bodyPr wrap="square">
            <a:spAutoFit/>
          </a:bodyPr>
          <a:lstStyle/>
          <a:p>
            <a:r>
              <a:rPr lang="cs-CZ" sz="2000" dirty="0">
                <a:cs typeface="Arial" panose="020B0604020202020204" pitchFamily="34" charset="0"/>
              </a:rPr>
              <a:t>Nejtěžší stabilní nuklidy jsou   </a:t>
            </a:r>
            <a:r>
              <a:rPr lang="cs-CZ" sz="2000" baseline="30000" dirty="0">
                <a:cs typeface="Arial" panose="020B0604020202020204" pitchFamily="34" charset="0"/>
              </a:rPr>
              <a:t>208</a:t>
            </a:r>
            <a:r>
              <a:rPr lang="cs-CZ" sz="2000" baseline="-25000" dirty="0">
                <a:cs typeface="Arial" panose="020B0604020202020204" pitchFamily="34" charset="0"/>
              </a:rPr>
              <a:t>82</a:t>
            </a:r>
            <a:r>
              <a:rPr lang="cs-CZ" sz="2000" dirty="0">
                <a:cs typeface="Arial" panose="020B0604020202020204" pitchFamily="34" charset="0"/>
              </a:rPr>
              <a:t>Pb a </a:t>
            </a:r>
            <a:r>
              <a:rPr lang="cs-CZ" sz="2000" baseline="30000" dirty="0">
                <a:cs typeface="Arial" panose="020B0604020202020204" pitchFamily="34" charset="0"/>
              </a:rPr>
              <a:t>209</a:t>
            </a:r>
            <a:r>
              <a:rPr lang="cs-CZ" sz="2000" baseline="-25000" dirty="0">
                <a:cs typeface="Arial" panose="020B0604020202020204" pitchFamily="34" charset="0"/>
              </a:rPr>
              <a:t>83</a:t>
            </a:r>
            <a:r>
              <a:rPr lang="cs-CZ" sz="2000" dirty="0">
                <a:cs typeface="Arial" panose="020B0604020202020204" pitchFamily="34" charset="0"/>
              </a:rPr>
              <a:t>Bi. </a:t>
            </a:r>
            <a:r>
              <a:rPr lang="cs-CZ" sz="2000" u="sng" dirty="0"/>
              <a:t>Všechny nuklidy se Z &gt; 83 jsou radioaktivní</a:t>
            </a:r>
            <a:r>
              <a:rPr lang="cs-CZ" sz="2000" dirty="0"/>
              <a:t>.</a:t>
            </a:r>
            <a:endParaRPr lang="en-US" sz="2000" dirty="0"/>
          </a:p>
        </p:txBody>
      </p:sp>
      <p:sp>
        <p:nvSpPr>
          <p:cNvPr id="9" name="TextovéPole 8">
            <a:extLst>
              <a:ext uri="{FF2B5EF4-FFF2-40B4-BE49-F238E27FC236}">
                <a16:creationId xmlns:a16="http://schemas.microsoft.com/office/drawing/2014/main" id="{8AAFC286-AA79-4DAB-8E39-CA1402858F3F}"/>
              </a:ext>
            </a:extLst>
          </p:cNvPr>
          <p:cNvSpPr txBox="1"/>
          <p:nvPr/>
        </p:nvSpPr>
        <p:spPr>
          <a:xfrm>
            <a:off x="227161" y="2860462"/>
            <a:ext cx="4572000" cy="400110"/>
          </a:xfrm>
          <a:prstGeom prst="rect">
            <a:avLst/>
          </a:prstGeom>
          <a:noFill/>
        </p:spPr>
        <p:txBody>
          <a:bodyPr wrap="square">
            <a:spAutoFit/>
          </a:bodyPr>
          <a:lstStyle/>
          <a:p>
            <a:r>
              <a:rPr lang="cs-CZ" sz="2000" b="1" dirty="0" err="1"/>
              <a:t>Mattauchovo</a:t>
            </a:r>
            <a:r>
              <a:rPr lang="cs-CZ" sz="2000" b="1" dirty="0"/>
              <a:t> pravidlo</a:t>
            </a:r>
            <a:endParaRPr lang="cs-CZ" sz="2000" dirty="0"/>
          </a:p>
        </p:txBody>
      </p:sp>
      <p:sp>
        <p:nvSpPr>
          <p:cNvPr id="2" name="TextovéPole 1">
            <a:extLst>
              <a:ext uri="{FF2B5EF4-FFF2-40B4-BE49-F238E27FC236}">
                <a16:creationId xmlns:a16="http://schemas.microsoft.com/office/drawing/2014/main" id="{3D43BCA8-A358-4F82-9C18-D4CBBBDA4624}"/>
              </a:ext>
            </a:extLst>
          </p:cNvPr>
          <p:cNvSpPr txBox="1"/>
          <p:nvPr/>
        </p:nvSpPr>
        <p:spPr>
          <a:xfrm>
            <a:off x="189061" y="1167900"/>
            <a:ext cx="2815964" cy="400110"/>
          </a:xfrm>
          <a:prstGeom prst="rect">
            <a:avLst/>
          </a:prstGeom>
          <a:noFill/>
        </p:spPr>
        <p:txBody>
          <a:bodyPr wrap="none" rtlCol="0">
            <a:spAutoFit/>
          </a:bodyPr>
          <a:lstStyle/>
          <a:p>
            <a:r>
              <a:rPr lang="cs-CZ" sz="2000" b="1" dirty="0"/>
              <a:t>Velikost atomového čísla</a:t>
            </a:r>
          </a:p>
        </p:txBody>
      </p:sp>
    </p:spTree>
    <p:extLst>
      <p:ext uri="{BB962C8B-B14F-4D97-AF65-F5344CB8AC3E}">
        <p14:creationId xmlns:p14="http://schemas.microsoft.com/office/powerpoint/2010/main" val="171486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C8C2982-F446-4BA4-BB1D-4DBB35B8BAB9}"/>
              </a:ext>
            </a:extLst>
          </p:cNvPr>
          <p:cNvPicPr>
            <a:picLocks noChangeAspect="1"/>
          </p:cNvPicPr>
          <p:nvPr/>
        </p:nvPicPr>
        <p:blipFill>
          <a:blip r:embed="rId2"/>
          <a:stretch>
            <a:fillRect/>
          </a:stretch>
        </p:blipFill>
        <p:spPr>
          <a:xfrm>
            <a:off x="685800" y="304800"/>
            <a:ext cx="7586634" cy="4032328"/>
          </a:xfrm>
          <a:prstGeom prst="rect">
            <a:avLst/>
          </a:prstGeom>
        </p:spPr>
      </p:pic>
      <p:pic>
        <p:nvPicPr>
          <p:cNvPr id="9" name="Obrázek 8">
            <a:extLst>
              <a:ext uri="{FF2B5EF4-FFF2-40B4-BE49-F238E27FC236}">
                <a16:creationId xmlns:a16="http://schemas.microsoft.com/office/drawing/2014/main" id="{47B6F31C-AD0E-459C-8AAD-A7F3B265CAF9}"/>
              </a:ext>
            </a:extLst>
          </p:cNvPr>
          <p:cNvPicPr>
            <a:picLocks noChangeAspect="1"/>
          </p:cNvPicPr>
          <p:nvPr/>
        </p:nvPicPr>
        <p:blipFill>
          <a:blip r:embed="rId3"/>
          <a:stretch>
            <a:fillRect/>
          </a:stretch>
        </p:blipFill>
        <p:spPr>
          <a:xfrm>
            <a:off x="738886" y="4724400"/>
            <a:ext cx="7562123" cy="1828800"/>
          </a:xfrm>
          <a:prstGeom prst="rect">
            <a:avLst/>
          </a:prstGeom>
        </p:spPr>
      </p:pic>
    </p:spTree>
    <p:extLst>
      <p:ext uri="{BB962C8B-B14F-4D97-AF65-F5344CB8AC3E}">
        <p14:creationId xmlns:p14="http://schemas.microsoft.com/office/powerpoint/2010/main" val="815172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200025" y="1447800"/>
            <a:ext cx="4800600" cy="1015663"/>
          </a:xfrm>
          <a:prstGeom prst="rect">
            <a:avLst/>
          </a:prstGeom>
        </p:spPr>
        <p:txBody>
          <a:bodyPr wrap="square">
            <a:spAutoFit/>
          </a:bodyPr>
          <a:lstStyle/>
          <a:p>
            <a:pPr algn="just"/>
            <a:r>
              <a:rPr lang="cs-CZ" sz="2000" dirty="0">
                <a:cs typeface="Arial" panose="020B0604020202020204" pitchFamily="34" charset="0"/>
              </a:rPr>
              <a:t>Stabilita atomových jader závisí na </a:t>
            </a:r>
            <a:r>
              <a:rPr lang="cs-CZ" sz="2000" u="sng" dirty="0">
                <a:cs typeface="Arial" panose="020B0604020202020204" pitchFamily="34" charset="0"/>
              </a:rPr>
              <a:t>poměru hodnot neutronového (N = A - Z) a protonového čísla (Z)</a:t>
            </a:r>
            <a:r>
              <a:rPr lang="cs-CZ" sz="2000" dirty="0">
                <a:cs typeface="Arial" panose="020B0604020202020204" pitchFamily="34" charset="0"/>
              </a:rPr>
              <a:t>. </a:t>
            </a:r>
          </a:p>
        </p:txBody>
      </p:sp>
      <p:sp>
        <p:nvSpPr>
          <p:cNvPr id="8" name="Nadpis 1"/>
          <p:cNvSpPr>
            <a:spLocks noGrp="1"/>
          </p:cNvSpPr>
          <p:nvPr>
            <p:ph type="title"/>
          </p:nvPr>
        </p:nvSpPr>
        <p:spPr>
          <a:xfrm>
            <a:off x="428625" y="419088"/>
            <a:ext cx="4572000" cy="639762"/>
          </a:xfrm>
        </p:spPr>
        <p:txBody>
          <a:bodyPr>
            <a:noAutofit/>
          </a:bodyPr>
          <a:lstStyle/>
          <a:p>
            <a:r>
              <a:rPr lang="cs-CZ" sz="2400" b="1" dirty="0">
                <a:cs typeface="Arial" panose="020B0604020202020204" pitchFamily="34" charset="0"/>
              </a:rPr>
              <a:t>Poměr hodnot neutronového a protonového čísla</a:t>
            </a:r>
            <a:endParaRPr lang="cs-CZ" sz="2400" b="1" dirty="0"/>
          </a:p>
        </p:txBody>
      </p:sp>
      <p:pic>
        <p:nvPicPr>
          <p:cNvPr id="9" name="Obrázek 8" descr="Obsah obrázku text, mapa&#10;&#10;Popis byl vytvořen automaticky">
            <a:extLst>
              <a:ext uri="{FF2B5EF4-FFF2-40B4-BE49-F238E27FC236}">
                <a16:creationId xmlns:a16="http://schemas.microsoft.com/office/drawing/2014/main" id="{21AD2A48-D5C3-4A18-935E-F56A0F521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81000"/>
            <a:ext cx="3746568" cy="5579002"/>
          </a:xfrm>
          <a:prstGeom prst="rect">
            <a:avLst/>
          </a:prstGeom>
        </p:spPr>
      </p:pic>
      <p:sp>
        <p:nvSpPr>
          <p:cNvPr id="10" name="Obdélník 9">
            <a:extLst>
              <a:ext uri="{FF2B5EF4-FFF2-40B4-BE49-F238E27FC236}">
                <a16:creationId xmlns:a16="http://schemas.microsoft.com/office/drawing/2014/main" id="{4E26CDCF-CE14-4E93-AB09-F5E3B2B397E9}"/>
              </a:ext>
            </a:extLst>
          </p:cNvPr>
          <p:cNvSpPr/>
          <p:nvPr/>
        </p:nvSpPr>
        <p:spPr>
          <a:xfrm>
            <a:off x="276225" y="2730415"/>
            <a:ext cx="4800600" cy="2862322"/>
          </a:xfrm>
          <a:prstGeom prst="rect">
            <a:avLst/>
          </a:prstGeom>
        </p:spPr>
        <p:txBody>
          <a:bodyPr wrap="square">
            <a:spAutoFit/>
          </a:bodyPr>
          <a:lstStyle/>
          <a:p>
            <a:pPr algn="just"/>
            <a:r>
              <a:rPr lang="en-US" sz="2000" b="1" dirty="0" err="1">
                <a:solidFill>
                  <a:srgbClr val="333333"/>
                </a:solidFill>
              </a:rPr>
              <a:t>Prvky</a:t>
            </a:r>
            <a:r>
              <a:rPr lang="en-US" sz="2000" b="1" dirty="0">
                <a:solidFill>
                  <a:srgbClr val="333333"/>
                </a:solidFill>
              </a:rPr>
              <a:t> s</a:t>
            </a:r>
            <a:r>
              <a:rPr lang="cs-CZ" sz="2000" b="1" dirty="0">
                <a:solidFill>
                  <a:srgbClr val="333333"/>
                </a:solidFill>
              </a:rPr>
              <a:t>e</a:t>
            </a:r>
            <a:r>
              <a:rPr lang="en-US" sz="2000" b="1" dirty="0">
                <a:solidFill>
                  <a:srgbClr val="333333"/>
                </a:solidFill>
              </a:rPr>
              <a:t> Z &lt; 20</a:t>
            </a:r>
            <a:r>
              <a:rPr lang="en-US" sz="2000" dirty="0">
                <a:solidFill>
                  <a:srgbClr val="333333"/>
                </a:solidFill>
              </a:rPr>
              <a:t> </a:t>
            </a:r>
            <a:r>
              <a:rPr lang="cs-CZ" sz="2000" dirty="0">
                <a:solidFill>
                  <a:srgbClr val="333333"/>
                </a:solidFill>
              </a:rPr>
              <a:t>jsou lehké, </a:t>
            </a:r>
            <a:r>
              <a:rPr lang="en-US" sz="2000" dirty="0">
                <a:solidFill>
                  <a:srgbClr val="333333"/>
                </a:solidFill>
              </a:rPr>
              <a:t>pom</a:t>
            </a:r>
            <a:r>
              <a:rPr lang="cs-CZ" sz="2000" dirty="0">
                <a:solidFill>
                  <a:srgbClr val="333333"/>
                </a:solidFill>
              </a:rPr>
              <a:t>ě</a:t>
            </a:r>
            <a:r>
              <a:rPr lang="en-US" sz="2000" dirty="0">
                <a:solidFill>
                  <a:srgbClr val="333333"/>
                </a:solidFill>
              </a:rPr>
              <a:t>r po</a:t>
            </a:r>
            <a:r>
              <a:rPr lang="cs-CZ" sz="2000" dirty="0">
                <a:solidFill>
                  <a:srgbClr val="333333"/>
                </a:solidFill>
              </a:rPr>
              <a:t>č</a:t>
            </a:r>
            <a:r>
              <a:rPr lang="en-US" sz="2000" dirty="0" err="1">
                <a:solidFill>
                  <a:srgbClr val="333333"/>
                </a:solidFill>
              </a:rPr>
              <a:t>tu</a:t>
            </a:r>
            <a:r>
              <a:rPr lang="en-US" sz="2000" dirty="0">
                <a:solidFill>
                  <a:srgbClr val="333333"/>
                </a:solidFill>
              </a:rPr>
              <a:t> neutron</a:t>
            </a:r>
            <a:r>
              <a:rPr lang="cs-CZ" sz="2000" dirty="0">
                <a:solidFill>
                  <a:srgbClr val="333333"/>
                </a:solidFill>
              </a:rPr>
              <a:t>ů (N)</a:t>
            </a:r>
            <a:r>
              <a:rPr lang="en-US" sz="2000" dirty="0">
                <a:solidFill>
                  <a:srgbClr val="333333"/>
                </a:solidFill>
              </a:rPr>
              <a:t> </a:t>
            </a:r>
            <a:r>
              <a:rPr lang="en-US" sz="2000" dirty="0" err="1">
                <a:solidFill>
                  <a:srgbClr val="333333"/>
                </a:solidFill>
              </a:rPr>
              <a:t>ku</a:t>
            </a:r>
            <a:r>
              <a:rPr lang="en-US" sz="2000" dirty="0">
                <a:solidFill>
                  <a:srgbClr val="333333"/>
                </a:solidFill>
              </a:rPr>
              <a:t> po</a:t>
            </a:r>
            <a:r>
              <a:rPr lang="cs-CZ" sz="2000" dirty="0">
                <a:solidFill>
                  <a:srgbClr val="333333"/>
                </a:solidFill>
              </a:rPr>
              <a:t>č</a:t>
            </a:r>
            <a:r>
              <a:rPr lang="en-US" sz="2000" dirty="0" err="1">
                <a:solidFill>
                  <a:srgbClr val="333333"/>
                </a:solidFill>
              </a:rPr>
              <a:t>tu</a:t>
            </a:r>
            <a:r>
              <a:rPr lang="en-US" sz="2000" dirty="0">
                <a:solidFill>
                  <a:srgbClr val="333333"/>
                </a:solidFill>
              </a:rPr>
              <a:t> proton</a:t>
            </a:r>
            <a:r>
              <a:rPr lang="cs-CZ" sz="2000" dirty="0">
                <a:solidFill>
                  <a:srgbClr val="333333"/>
                </a:solidFill>
              </a:rPr>
              <a:t>ů je</a:t>
            </a:r>
            <a:r>
              <a:rPr lang="en-US" sz="2000" dirty="0">
                <a:solidFill>
                  <a:srgbClr val="333333"/>
                </a:solidFill>
              </a:rPr>
              <a:t> </a:t>
            </a:r>
            <a:r>
              <a:rPr lang="en-US" sz="2000" b="1" dirty="0">
                <a:solidFill>
                  <a:srgbClr val="333333"/>
                </a:solidFill>
              </a:rPr>
              <a:t>1:1 </a:t>
            </a:r>
            <a:r>
              <a:rPr lang="en-US" sz="2000" dirty="0">
                <a:solidFill>
                  <a:srgbClr val="333333"/>
                </a:solidFill>
              </a:rPr>
              <a:t>a prefer</a:t>
            </a:r>
            <a:r>
              <a:rPr lang="cs-CZ" sz="2000" dirty="0">
                <a:solidFill>
                  <a:srgbClr val="333333"/>
                </a:solidFill>
              </a:rPr>
              <a:t>ují</a:t>
            </a:r>
            <a:r>
              <a:rPr lang="en-US" sz="2000" dirty="0">
                <a:solidFill>
                  <a:srgbClr val="333333"/>
                </a:solidFill>
              </a:rPr>
              <a:t> </a:t>
            </a:r>
            <a:r>
              <a:rPr lang="cs-CZ" sz="2000" dirty="0">
                <a:solidFill>
                  <a:srgbClr val="333333"/>
                </a:solidFill>
              </a:rPr>
              <a:t>stejný počet</a:t>
            </a:r>
            <a:r>
              <a:rPr lang="en-US" sz="2000" dirty="0">
                <a:solidFill>
                  <a:srgbClr val="333333"/>
                </a:solidFill>
              </a:rPr>
              <a:t> proton</a:t>
            </a:r>
            <a:r>
              <a:rPr lang="cs-CZ" sz="2000" dirty="0">
                <a:solidFill>
                  <a:srgbClr val="333333"/>
                </a:solidFill>
              </a:rPr>
              <a:t>ů</a:t>
            </a:r>
            <a:r>
              <a:rPr lang="en-US" sz="2000" dirty="0">
                <a:solidFill>
                  <a:srgbClr val="333333"/>
                </a:solidFill>
              </a:rPr>
              <a:t> a neutron</a:t>
            </a:r>
            <a:r>
              <a:rPr lang="cs-CZ" sz="2000" dirty="0">
                <a:solidFill>
                  <a:srgbClr val="333333"/>
                </a:solidFill>
              </a:rPr>
              <a:t>ů</a:t>
            </a:r>
            <a:r>
              <a:rPr lang="en-US" sz="2000" dirty="0">
                <a:solidFill>
                  <a:srgbClr val="333333"/>
                </a:solidFill>
              </a:rPr>
              <a:t>.</a:t>
            </a:r>
            <a:endParaRPr lang="cs-CZ" sz="2000" dirty="0">
              <a:solidFill>
                <a:srgbClr val="333333"/>
              </a:solidFill>
            </a:endParaRPr>
          </a:p>
          <a:p>
            <a:pPr algn="just"/>
            <a:endParaRPr lang="cs-CZ" sz="2000" dirty="0">
              <a:solidFill>
                <a:srgbClr val="333333"/>
              </a:solidFill>
            </a:endParaRPr>
          </a:p>
          <a:p>
            <a:pPr algn="just"/>
            <a:r>
              <a:rPr lang="en-US" sz="2000" b="1" dirty="0" err="1">
                <a:solidFill>
                  <a:srgbClr val="333333"/>
                </a:solidFill>
              </a:rPr>
              <a:t>Prvky</a:t>
            </a:r>
            <a:r>
              <a:rPr lang="en-US" sz="2000" b="1" dirty="0">
                <a:solidFill>
                  <a:srgbClr val="333333"/>
                </a:solidFill>
              </a:rPr>
              <a:t> s</a:t>
            </a:r>
            <a:r>
              <a:rPr lang="cs-CZ" sz="2000" b="1" dirty="0">
                <a:solidFill>
                  <a:srgbClr val="333333"/>
                </a:solidFill>
              </a:rPr>
              <a:t>e</a:t>
            </a:r>
            <a:r>
              <a:rPr lang="en-US" sz="2000" b="1" dirty="0">
                <a:solidFill>
                  <a:srgbClr val="333333"/>
                </a:solidFill>
              </a:rPr>
              <a:t> Z </a:t>
            </a:r>
            <a:r>
              <a:rPr lang="cs-CZ" sz="2000" b="1" dirty="0">
                <a:solidFill>
                  <a:srgbClr val="333333"/>
                </a:solidFill>
              </a:rPr>
              <a:t>= </a:t>
            </a:r>
            <a:r>
              <a:rPr lang="en-US" sz="2000" b="1" dirty="0"/>
              <a:t>20 </a:t>
            </a:r>
            <a:r>
              <a:rPr lang="cs-CZ" sz="2000" b="1" dirty="0"/>
              <a:t>-</a:t>
            </a:r>
            <a:r>
              <a:rPr lang="en-US" sz="2000" b="1" dirty="0"/>
              <a:t> 83</a:t>
            </a:r>
            <a:r>
              <a:rPr lang="en-US" sz="2000" dirty="0"/>
              <a:t> </a:t>
            </a:r>
            <a:r>
              <a:rPr lang="cs-CZ" sz="2000" dirty="0"/>
              <a:t>jsou těžké</a:t>
            </a:r>
            <a:r>
              <a:rPr lang="en-US" sz="2000" dirty="0"/>
              <a:t>, </a:t>
            </a:r>
            <a:r>
              <a:rPr lang="en-US" sz="2000" dirty="0">
                <a:solidFill>
                  <a:srgbClr val="333333"/>
                </a:solidFill>
              </a:rPr>
              <a:t>pom</a:t>
            </a:r>
            <a:r>
              <a:rPr lang="cs-CZ" sz="2000" dirty="0">
                <a:solidFill>
                  <a:srgbClr val="333333"/>
                </a:solidFill>
              </a:rPr>
              <a:t>ě</a:t>
            </a:r>
            <a:r>
              <a:rPr lang="en-US" sz="2000" dirty="0">
                <a:solidFill>
                  <a:srgbClr val="333333"/>
                </a:solidFill>
              </a:rPr>
              <a:t>r po</a:t>
            </a:r>
            <a:r>
              <a:rPr lang="cs-CZ" sz="2000" dirty="0">
                <a:solidFill>
                  <a:srgbClr val="333333"/>
                </a:solidFill>
              </a:rPr>
              <a:t>č</a:t>
            </a:r>
            <a:r>
              <a:rPr lang="en-US" sz="2000" dirty="0" err="1">
                <a:solidFill>
                  <a:srgbClr val="333333"/>
                </a:solidFill>
              </a:rPr>
              <a:t>tu</a:t>
            </a:r>
            <a:r>
              <a:rPr lang="en-US" sz="2000" dirty="0">
                <a:solidFill>
                  <a:srgbClr val="333333"/>
                </a:solidFill>
              </a:rPr>
              <a:t> neutron</a:t>
            </a:r>
            <a:r>
              <a:rPr lang="cs-CZ" sz="2000" dirty="0">
                <a:solidFill>
                  <a:srgbClr val="333333"/>
                </a:solidFill>
              </a:rPr>
              <a:t>ů</a:t>
            </a:r>
            <a:r>
              <a:rPr lang="en-US" sz="2000" dirty="0">
                <a:solidFill>
                  <a:srgbClr val="333333"/>
                </a:solidFill>
              </a:rPr>
              <a:t> </a:t>
            </a:r>
            <a:r>
              <a:rPr lang="en-US" sz="2000" dirty="0" err="1">
                <a:solidFill>
                  <a:srgbClr val="333333"/>
                </a:solidFill>
              </a:rPr>
              <a:t>ku</a:t>
            </a:r>
            <a:r>
              <a:rPr lang="en-US" sz="2000" dirty="0">
                <a:solidFill>
                  <a:srgbClr val="333333"/>
                </a:solidFill>
              </a:rPr>
              <a:t> po</a:t>
            </a:r>
            <a:r>
              <a:rPr lang="cs-CZ" sz="2000" dirty="0">
                <a:solidFill>
                  <a:srgbClr val="333333"/>
                </a:solidFill>
              </a:rPr>
              <a:t>č</a:t>
            </a:r>
            <a:r>
              <a:rPr lang="en-US" sz="2000" dirty="0" err="1">
                <a:solidFill>
                  <a:srgbClr val="333333"/>
                </a:solidFill>
              </a:rPr>
              <a:t>tu</a:t>
            </a:r>
            <a:r>
              <a:rPr lang="en-US" sz="2000" dirty="0">
                <a:solidFill>
                  <a:srgbClr val="333333"/>
                </a:solidFill>
              </a:rPr>
              <a:t> proton</a:t>
            </a:r>
            <a:r>
              <a:rPr lang="cs-CZ" sz="2000" dirty="0">
                <a:solidFill>
                  <a:srgbClr val="333333"/>
                </a:solidFill>
              </a:rPr>
              <a:t>ů je cca  </a:t>
            </a:r>
            <a:r>
              <a:rPr lang="en-US" sz="2000" b="1" dirty="0"/>
              <a:t>1.5:1,</a:t>
            </a:r>
            <a:r>
              <a:rPr lang="en-US" sz="2000" dirty="0"/>
              <a:t> </a:t>
            </a:r>
            <a:r>
              <a:rPr lang="cs-CZ" sz="2000" dirty="0"/>
              <a:t>v důsledku</a:t>
            </a:r>
            <a:r>
              <a:rPr lang="en-US" sz="2000" dirty="0"/>
              <a:t> </a:t>
            </a:r>
            <a:r>
              <a:rPr lang="en-US" sz="2000" dirty="0" err="1"/>
              <a:t>repul</a:t>
            </a:r>
            <a:r>
              <a:rPr lang="cs-CZ" sz="2000" dirty="0" err="1"/>
              <a:t>zí</a:t>
            </a:r>
            <a:r>
              <a:rPr lang="en-US" sz="2000" dirty="0"/>
              <a:t>v</a:t>
            </a:r>
            <a:r>
              <a:rPr lang="cs-CZ" sz="2000" dirty="0" err="1"/>
              <a:t>ních</a:t>
            </a:r>
            <a:r>
              <a:rPr lang="cs-CZ" sz="2000" dirty="0"/>
              <a:t> sil mezi </a:t>
            </a:r>
            <a:r>
              <a:rPr lang="en-US" sz="2000" dirty="0"/>
              <a:t>proton</a:t>
            </a:r>
            <a:r>
              <a:rPr lang="cs-CZ" sz="2000" dirty="0"/>
              <a:t>y</a:t>
            </a:r>
            <a:r>
              <a:rPr lang="en-US" sz="2000" dirty="0"/>
              <a:t>: </a:t>
            </a:r>
            <a:r>
              <a:rPr lang="cs-CZ" sz="2000" dirty="0"/>
              <a:t>čím silnější jsou repulzívní síly</a:t>
            </a:r>
            <a:r>
              <a:rPr lang="en-US" sz="2000" dirty="0"/>
              <a:t>, t</a:t>
            </a:r>
            <a:r>
              <a:rPr lang="cs-CZ" sz="2000" dirty="0" err="1"/>
              <a:t>ím</a:t>
            </a:r>
            <a:r>
              <a:rPr lang="cs-CZ" sz="2000" dirty="0"/>
              <a:t> více </a:t>
            </a:r>
            <a:r>
              <a:rPr lang="en-US" sz="2000" dirty="0"/>
              <a:t>neutron</a:t>
            </a:r>
            <a:r>
              <a:rPr lang="cs-CZ" sz="2000" dirty="0"/>
              <a:t>ů</a:t>
            </a:r>
            <a:r>
              <a:rPr lang="en-US" sz="2000" dirty="0"/>
              <a:t> </a:t>
            </a:r>
            <a:r>
              <a:rPr lang="cs-CZ" sz="2000" dirty="0"/>
              <a:t>je potřeba ke </a:t>
            </a:r>
            <a:r>
              <a:rPr lang="en-US" sz="2000" dirty="0" err="1"/>
              <a:t>stabiliz</a:t>
            </a:r>
            <a:r>
              <a:rPr lang="cs-CZ" sz="2000" dirty="0" err="1"/>
              <a:t>aci</a:t>
            </a:r>
            <a:r>
              <a:rPr lang="cs-CZ" sz="2000" dirty="0"/>
              <a:t> jader.</a:t>
            </a:r>
          </a:p>
        </p:txBody>
      </p:sp>
      <p:sp>
        <p:nvSpPr>
          <p:cNvPr id="11" name="Obdélník 10">
            <a:extLst>
              <a:ext uri="{FF2B5EF4-FFF2-40B4-BE49-F238E27FC236}">
                <a16:creationId xmlns:a16="http://schemas.microsoft.com/office/drawing/2014/main" id="{754765D3-37D8-4ADD-AEF5-ABCAF1A18AAB}"/>
              </a:ext>
            </a:extLst>
          </p:cNvPr>
          <p:cNvSpPr/>
          <p:nvPr/>
        </p:nvSpPr>
        <p:spPr>
          <a:xfrm>
            <a:off x="152400" y="6019800"/>
            <a:ext cx="8686800" cy="707886"/>
          </a:xfrm>
          <a:prstGeom prst="rect">
            <a:avLst/>
          </a:prstGeom>
        </p:spPr>
        <p:txBody>
          <a:bodyPr wrap="square">
            <a:spAutoFit/>
          </a:bodyPr>
          <a:lstStyle/>
          <a:p>
            <a:r>
              <a:rPr lang="cs-CZ" sz="2000" b="1" dirty="0"/>
              <a:t>Výjimky</a:t>
            </a:r>
            <a:r>
              <a:rPr lang="cs-CZ" sz="2000" dirty="0"/>
              <a:t>:  Několik </a:t>
            </a:r>
            <a:r>
              <a:rPr lang="en-US" sz="2000" dirty="0" err="1"/>
              <a:t>radioa</a:t>
            </a:r>
            <a:r>
              <a:rPr lang="cs-CZ" sz="2000" dirty="0"/>
              <a:t>k</a:t>
            </a:r>
            <a:r>
              <a:rPr lang="en-US" sz="2000" dirty="0" err="1"/>
              <a:t>tiv</a:t>
            </a:r>
            <a:r>
              <a:rPr lang="cs-CZ" sz="2000" dirty="0" err="1"/>
              <a:t>ních</a:t>
            </a:r>
            <a:r>
              <a:rPr lang="en-US" sz="2000" dirty="0"/>
              <a:t> nu</a:t>
            </a:r>
            <a:r>
              <a:rPr lang="cs-CZ" sz="2000" dirty="0"/>
              <a:t>k</a:t>
            </a:r>
            <a:r>
              <a:rPr lang="en-US" sz="2000" dirty="0"/>
              <a:t>li</a:t>
            </a:r>
            <a:r>
              <a:rPr lang="cs-CZ" sz="2000" dirty="0" err="1"/>
              <a:t>dů</a:t>
            </a:r>
            <a:r>
              <a:rPr lang="cs-CZ" sz="2000" dirty="0"/>
              <a:t> leží uvnitř pásu stability:</a:t>
            </a:r>
            <a:r>
              <a:rPr lang="en-US" sz="2000" dirty="0"/>
              <a:t> </a:t>
            </a:r>
            <a:r>
              <a:rPr lang="cs-CZ" sz="2000" dirty="0"/>
              <a:t>např.</a:t>
            </a:r>
            <a:r>
              <a:rPr lang="en-US" sz="2000" dirty="0"/>
              <a:t> </a:t>
            </a:r>
            <a:r>
              <a:rPr lang="en-US" sz="2000" baseline="30000" dirty="0"/>
              <a:t>146</a:t>
            </a:r>
            <a:r>
              <a:rPr lang="en-US" sz="2000" dirty="0"/>
              <a:t>Nd a </a:t>
            </a:r>
            <a:r>
              <a:rPr lang="en-US" sz="2000" baseline="30000" dirty="0"/>
              <a:t>148</a:t>
            </a:r>
            <a:r>
              <a:rPr lang="en-US" sz="2000" dirty="0"/>
              <a:t>Nd </a:t>
            </a:r>
            <a:r>
              <a:rPr lang="cs-CZ" sz="2000" dirty="0"/>
              <a:t>jsou</a:t>
            </a:r>
            <a:r>
              <a:rPr lang="en-US" sz="2000" dirty="0"/>
              <a:t> stab</a:t>
            </a:r>
            <a:r>
              <a:rPr lang="cs-CZ" sz="2000" dirty="0"/>
              <a:t>i</a:t>
            </a:r>
            <a:r>
              <a:rPr lang="en-US" sz="2000" dirty="0"/>
              <a:t>l</a:t>
            </a:r>
            <a:r>
              <a:rPr lang="cs-CZ" sz="2000" dirty="0"/>
              <a:t>ní, ale </a:t>
            </a:r>
            <a:r>
              <a:rPr lang="en-US" sz="2000" baseline="30000" dirty="0"/>
              <a:t>147</a:t>
            </a:r>
            <a:r>
              <a:rPr lang="en-US" sz="2000" dirty="0"/>
              <a:t>Nd</a:t>
            </a:r>
            <a:r>
              <a:rPr lang="cs-CZ" sz="2000" dirty="0"/>
              <a:t> ležící mezi nimi je r</a:t>
            </a:r>
            <a:r>
              <a:rPr lang="en-US" sz="2000" dirty="0" err="1"/>
              <a:t>adioa</a:t>
            </a:r>
            <a:r>
              <a:rPr lang="cs-CZ" sz="2000" dirty="0"/>
              <a:t>k</a:t>
            </a:r>
            <a:r>
              <a:rPr lang="en-US" sz="2000" dirty="0" err="1"/>
              <a:t>tiv</a:t>
            </a:r>
            <a:r>
              <a:rPr lang="cs-CZ" sz="2000" dirty="0"/>
              <a:t>ní</a:t>
            </a:r>
            <a:r>
              <a:rPr lang="en-US" sz="2000" dirty="0"/>
              <a:t>.</a:t>
            </a:r>
          </a:p>
        </p:txBody>
      </p:sp>
    </p:spTree>
    <p:extLst>
      <p:ext uri="{BB962C8B-B14F-4D97-AF65-F5344CB8AC3E}">
        <p14:creationId xmlns:p14="http://schemas.microsoft.com/office/powerpoint/2010/main" val="1125008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ouvisející obrázek">
            <a:extLst>
              <a:ext uri="{FF2B5EF4-FFF2-40B4-BE49-F238E27FC236}">
                <a16:creationId xmlns:a16="http://schemas.microsoft.com/office/drawing/2014/main" id="{BB5CF90A-5E6E-41EB-B553-3506A6C5C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191000"/>
            <a:ext cx="4796421" cy="24581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ýsledek obrázku pro number of stable isotopes periodic table">
            <a:extLst>
              <a:ext uri="{FF2B5EF4-FFF2-40B4-BE49-F238E27FC236}">
                <a16:creationId xmlns:a16="http://schemas.microsoft.com/office/drawing/2014/main" id="{0984132E-D7F6-4E8F-AB55-478790EB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00600"/>
            <a:ext cx="3330526" cy="198351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440A59E1-6167-4B58-8C43-6E44BB176341}"/>
              </a:ext>
            </a:extLst>
          </p:cNvPr>
          <p:cNvSpPr/>
          <p:nvPr/>
        </p:nvSpPr>
        <p:spPr>
          <a:xfrm>
            <a:off x="152400" y="897791"/>
            <a:ext cx="8686800" cy="3108543"/>
          </a:xfrm>
          <a:prstGeom prst="rect">
            <a:avLst/>
          </a:prstGeom>
        </p:spPr>
        <p:txBody>
          <a:bodyPr wrap="square">
            <a:spAutoFit/>
          </a:bodyPr>
          <a:lstStyle/>
          <a:p>
            <a:pPr algn="just"/>
            <a:r>
              <a:rPr lang="en-US" sz="2000" dirty="0" err="1"/>
              <a:t>Ostrov</a:t>
            </a:r>
            <a:r>
              <a:rPr lang="en-US" sz="2000" dirty="0"/>
              <a:t> stability je v </a:t>
            </a:r>
            <a:r>
              <a:rPr lang="en-US" sz="2000" dirty="0" err="1"/>
              <a:t>jaderné</a:t>
            </a:r>
            <a:r>
              <a:rPr lang="en-US" sz="2000" dirty="0"/>
              <a:t> </a:t>
            </a:r>
            <a:r>
              <a:rPr lang="en-US" sz="2000" dirty="0" err="1"/>
              <a:t>fyzice</a:t>
            </a:r>
            <a:r>
              <a:rPr lang="en-US" sz="2000" dirty="0"/>
              <a:t> </a:t>
            </a:r>
            <a:r>
              <a:rPr lang="en-US" sz="2000" dirty="0" err="1"/>
              <a:t>předpověď</a:t>
            </a:r>
            <a:r>
              <a:rPr lang="en-US" sz="2000" dirty="0"/>
              <a:t> </a:t>
            </a:r>
            <a:r>
              <a:rPr lang="en-US" sz="2000" dirty="0" err="1"/>
              <a:t>skupiny</a:t>
            </a:r>
            <a:r>
              <a:rPr lang="en-US" sz="2000" dirty="0"/>
              <a:t> </a:t>
            </a:r>
            <a:r>
              <a:rPr lang="en-US" sz="2000" dirty="0" err="1"/>
              <a:t>těžkých</a:t>
            </a:r>
            <a:r>
              <a:rPr lang="en-US" sz="2000" dirty="0"/>
              <a:t> </a:t>
            </a:r>
            <a:r>
              <a:rPr lang="en-US" sz="2000" dirty="0" err="1"/>
              <a:t>izotopů</a:t>
            </a:r>
            <a:r>
              <a:rPr lang="en-US" sz="2000" dirty="0"/>
              <a:t> s </a:t>
            </a:r>
            <a:r>
              <a:rPr lang="en-US" sz="2000" dirty="0" err="1"/>
              <a:t>počtem</a:t>
            </a:r>
            <a:r>
              <a:rPr lang="en-US" sz="2000" dirty="0"/>
              <a:t> </a:t>
            </a:r>
            <a:r>
              <a:rPr lang="en-US" sz="2000" dirty="0" err="1"/>
              <a:t>nukleonů</a:t>
            </a:r>
            <a:r>
              <a:rPr lang="en-US" sz="2000" dirty="0"/>
              <a:t> </a:t>
            </a:r>
            <a:r>
              <a:rPr lang="en-US" sz="2000" dirty="0" err="1"/>
              <a:t>blízkým</a:t>
            </a:r>
            <a:r>
              <a:rPr lang="en-US" sz="2000" dirty="0"/>
              <a:t> </a:t>
            </a:r>
            <a:r>
              <a:rPr lang="en-US" sz="2000" dirty="0" err="1"/>
              <a:t>magickým</a:t>
            </a:r>
            <a:r>
              <a:rPr lang="en-US" sz="2000" dirty="0"/>
              <a:t> </a:t>
            </a:r>
            <a:r>
              <a:rPr lang="en-US" sz="2000" dirty="0" err="1"/>
              <a:t>číslům</a:t>
            </a:r>
            <a:r>
              <a:rPr lang="en-US" sz="2000" dirty="0"/>
              <a:t>, </a:t>
            </a:r>
            <a:r>
              <a:rPr lang="en-US" sz="2000" dirty="0" err="1"/>
              <a:t>která</a:t>
            </a:r>
            <a:r>
              <a:rPr lang="en-US" sz="2000" dirty="0"/>
              <a:t> </a:t>
            </a:r>
            <a:r>
              <a:rPr lang="en-US" sz="2000" dirty="0" err="1"/>
              <a:t>dočasně</a:t>
            </a:r>
            <a:r>
              <a:rPr lang="en-US" sz="2000" dirty="0"/>
              <a:t> </a:t>
            </a:r>
            <a:r>
              <a:rPr lang="en-US" sz="2000" dirty="0" err="1"/>
              <a:t>zvrátí</a:t>
            </a:r>
            <a:r>
              <a:rPr lang="en-US" sz="2000" dirty="0"/>
              <a:t> trend </a:t>
            </a:r>
            <a:r>
              <a:rPr lang="en-US" sz="2000" dirty="0" err="1"/>
              <a:t>klesající</a:t>
            </a:r>
            <a:r>
              <a:rPr lang="en-US" sz="2000" dirty="0"/>
              <a:t> stability </a:t>
            </a:r>
            <a:r>
              <a:rPr lang="en-US" sz="2000" dirty="0" err="1"/>
              <a:t>chemických</a:t>
            </a:r>
            <a:r>
              <a:rPr lang="en-US" sz="2000" dirty="0"/>
              <a:t> </a:t>
            </a:r>
            <a:r>
              <a:rPr lang="en-US" sz="2000" dirty="0" err="1"/>
              <a:t>prvků</a:t>
            </a:r>
            <a:r>
              <a:rPr lang="en-US" sz="2000" dirty="0"/>
              <a:t> </a:t>
            </a:r>
            <a:r>
              <a:rPr lang="en-US" sz="2000" dirty="0" err="1"/>
              <a:t>těžších</a:t>
            </a:r>
            <a:r>
              <a:rPr lang="en-US" sz="2000" dirty="0"/>
              <a:t> </a:t>
            </a:r>
            <a:r>
              <a:rPr lang="en-US" sz="2000" dirty="0" err="1"/>
              <a:t>než</a:t>
            </a:r>
            <a:r>
              <a:rPr lang="en-US" sz="2000" dirty="0"/>
              <a:t> </a:t>
            </a:r>
            <a:r>
              <a:rPr lang="en-US" sz="2000" dirty="0" err="1"/>
              <a:t>uran</a:t>
            </a:r>
            <a:r>
              <a:rPr lang="en-US" sz="2000" dirty="0"/>
              <a:t>.</a:t>
            </a:r>
            <a:endParaRPr lang="cs-CZ" sz="2000" dirty="0"/>
          </a:p>
          <a:p>
            <a:pPr algn="just"/>
            <a:endParaRPr lang="cs-CZ" sz="800" dirty="0"/>
          </a:p>
          <a:p>
            <a:pPr algn="just"/>
            <a:r>
              <a:rPr lang="en-US" sz="2000" dirty="0" err="1"/>
              <a:t>Současné</a:t>
            </a:r>
            <a:r>
              <a:rPr lang="en-US" sz="2000" dirty="0"/>
              <a:t> </a:t>
            </a:r>
            <a:r>
              <a:rPr lang="en-US" sz="2000" dirty="0" err="1"/>
              <a:t>teoretické</a:t>
            </a:r>
            <a:r>
              <a:rPr lang="en-US" sz="2000" dirty="0"/>
              <a:t> </a:t>
            </a:r>
            <a:r>
              <a:rPr lang="en-US" sz="2000" dirty="0" err="1"/>
              <a:t>výzkumy</a:t>
            </a:r>
            <a:r>
              <a:rPr lang="en-US" sz="2000" dirty="0"/>
              <a:t> </a:t>
            </a:r>
            <a:r>
              <a:rPr lang="en-US" sz="2000" dirty="0" err="1"/>
              <a:t>ukazují</a:t>
            </a:r>
            <a:r>
              <a:rPr lang="en-US" sz="2000" dirty="0"/>
              <a:t>, </a:t>
            </a:r>
            <a:r>
              <a:rPr lang="en-US" sz="2000" dirty="0" err="1"/>
              <a:t>že</a:t>
            </a:r>
            <a:r>
              <a:rPr lang="en-US" sz="2000" dirty="0"/>
              <a:t> v </a:t>
            </a:r>
            <a:r>
              <a:rPr lang="en-US" sz="2000" dirty="0" err="1"/>
              <a:t>oblasti</a:t>
            </a:r>
            <a:r>
              <a:rPr lang="en-US" sz="2000" dirty="0"/>
              <a:t> </a:t>
            </a:r>
            <a:r>
              <a:rPr lang="en-US" sz="2000" dirty="0" err="1"/>
              <a:t>protonových</a:t>
            </a:r>
            <a:r>
              <a:rPr lang="en-US" sz="2000" dirty="0"/>
              <a:t> </a:t>
            </a:r>
            <a:r>
              <a:rPr lang="en-US" sz="2000" dirty="0" err="1"/>
              <a:t>čísel</a:t>
            </a:r>
            <a:r>
              <a:rPr lang="en-US" sz="2000" dirty="0"/>
              <a:t> </a:t>
            </a:r>
            <a:r>
              <a:rPr lang="cs-CZ" sz="2000" dirty="0"/>
              <a:t>Z = </a:t>
            </a:r>
            <a:r>
              <a:rPr lang="en-US" sz="2000" dirty="0"/>
              <a:t>106</a:t>
            </a:r>
            <a:r>
              <a:rPr lang="cs-CZ" sz="2000" dirty="0"/>
              <a:t> </a:t>
            </a:r>
            <a:r>
              <a:rPr lang="en-US" sz="2000" dirty="0"/>
              <a:t>-</a:t>
            </a:r>
            <a:r>
              <a:rPr lang="cs-CZ" sz="2000" dirty="0"/>
              <a:t> </a:t>
            </a:r>
            <a:r>
              <a:rPr lang="en-US" sz="2000" dirty="0"/>
              <a:t>108 a </a:t>
            </a:r>
            <a:r>
              <a:rPr lang="en-US" sz="2000" dirty="0" err="1"/>
              <a:t>neutronových</a:t>
            </a:r>
            <a:r>
              <a:rPr lang="en-US" sz="2000" dirty="0"/>
              <a:t> </a:t>
            </a:r>
            <a:r>
              <a:rPr lang="en-US" sz="2000" dirty="0" err="1"/>
              <a:t>čísel</a:t>
            </a:r>
            <a:r>
              <a:rPr lang="en-US" sz="2000" dirty="0"/>
              <a:t> </a:t>
            </a:r>
            <a:r>
              <a:rPr lang="cs-CZ" sz="2000" dirty="0"/>
              <a:t>N = </a:t>
            </a:r>
            <a:r>
              <a:rPr lang="en-US" sz="2000" dirty="0"/>
              <a:t>160</a:t>
            </a:r>
            <a:r>
              <a:rPr lang="cs-CZ" sz="2000" dirty="0"/>
              <a:t> </a:t>
            </a:r>
            <a:r>
              <a:rPr lang="en-US" sz="2000" dirty="0"/>
              <a:t>-</a:t>
            </a:r>
            <a:r>
              <a:rPr lang="cs-CZ" sz="2000" dirty="0"/>
              <a:t> </a:t>
            </a:r>
            <a:r>
              <a:rPr lang="en-US" sz="2000" dirty="0"/>
              <a:t>164 </a:t>
            </a:r>
            <a:r>
              <a:rPr lang="en-US" sz="2000" dirty="0" err="1"/>
              <a:t>může</a:t>
            </a:r>
            <a:r>
              <a:rPr lang="en-US" sz="2000" dirty="0"/>
              <a:t> </a:t>
            </a:r>
            <a:r>
              <a:rPr lang="en-US" sz="2000" dirty="0" err="1"/>
              <a:t>být</a:t>
            </a:r>
            <a:r>
              <a:rPr lang="en-US" sz="2000" dirty="0"/>
              <a:t> </a:t>
            </a:r>
            <a:r>
              <a:rPr lang="en-US" sz="2000" dirty="0" err="1"/>
              <a:t>malý</a:t>
            </a:r>
            <a:r>
              <a:rPr lang="en-US" sz="2000" dirty="0"/>
              <a:t> </a:t>
            </a:r>
            <a:r>
              <a:rPr lang="en-US" sz="2000" dirty="0" err="1"/>
              <a:t>ostrov</a:t>
            </a:r>
            <a:r>
              <a:rPr lang="en-US" sz="2000" dirty="0"/>
              <a:t> stability, </a:t>
            </a:r>
            <a:r>
              <a:rPr lang="en-US" sz="2000" dirty="0" err="1"/>
              <a:t>který</a:t>
            </a:r>
            <a:r>
              <a:rPr lang="en-US" sz="2000" dirty="0"/>
              <a:t> </a:t>
            </a:r>
            <a:r>
              <a:rPr lang="en-US" sz="2000" dirty="0" err="1"/>
              <a:t>může</a:t>
            </a:r>
            <a:r>
              <a:rPr lang="en-US" sz="2000" dirty="0"/>
              <a:t> </a:t>
            </a:r>
            <a:r>
              <a:rPr lang="en-US" sz="2000" dirty="0" err="1"/>
              <a:t>být</a:t>
            </a:r>
            <a:r>
              <a:rPr lang="en-US" sz="2000" dirty="0"/>
              <a:t> </a:t>
            </a:r>
            <a:r>
              <a:rPr lang="en-US" sz="2000" dirty="0" err="1"/>
              <a:t>stabilní</a:t>
            </a:r>
            <a:r>
              <a:rPr lang="en-US" sz="2000" dirty="0"/>
              <a:t> s </a:t>
            </a:r>
            <a:r>
              <a:rPr lang="en-US" sz="2000" dirty="0" err="1"/>
              <a:t>ohledem</a:t>
            </a:r>
            <a:r>
              <a:rPr lang="en-US" sz="2000" dirty="0"/>
              <a:t> </a:t>
            </a:r>
            <a:r>
              <a:rPr lang="en-US" sz="2000" dirty="0" err="1"/>
              <a:t>na</a:t>
            </a:r>
            <a:r>
              <a:rPr lang="en-US" sz="2000" dirty="0"/>
              <a:t> </a:t>
            </a:r>
            <a:r>
              <a:rPr lang="el-GR" sz="2000" dirty="0"/>
              <a:t>β</a:t>
            </a:r>
            <a:r>
              <a:rPr lang="cs-CZ" sz="2000" dirty="0"/>
              <a:t>-</a:t>
            </a:r>
            <a:r>
              <a:rPr lang="en-US" sz="2000" dirty="0" err="1"/>
              <a:t>přeměnu</a:t>
            </a:r>
            <a:r>
              <a:rPr lang="en-US" sz="2000" dirty="0"/>
              <a:t> a </a:t>
            </a:r>
            <a:r>
              <a:rPr lang="en-US" sz="2000" dirty="0" err="1"/>
              <a:t>jehož</a:t>
            </a:r>
            <a:r>
              <a:rPr lang="en-US" sz="2000" dirty="0"/>
              <a:t> </a:t>
            </a:r>
            <a:r>
              <a:rPr lang="en-US" sz="2000" dirty="0" err="1"/>
              <a:t>izotopy</a:t>
            </a:r>
            <a:r>
              <a:rPr lang="en-US" sz="2000" dirty="0"/>
              <a:t> </a:t>
            </a:r>
            <a:r>
              <a:rPr lang="en-US" sz="2000" dirty="0" err="1"/>
              <a:t>mohou</a:t>
            </a:r>
            <a:r>
              <a:rPr lang="en-US" sz="2000" dirty="0"/>
              <a:t> </a:t>
            </a:r>
            <a:r>
              <a:rPr lang="en-US" sz="2000" dirty="0" err="1"/>
              <a:t>podléhat</a:t>
            </a:r>
            <a:r>
              <a:rPr lang="en-US" sz="2000" dirty="0"/>
              <a:t> </a:t>
            </a:r>
            <a:r>
              <a:rPr lang="en-US" sz="2000" dirty="0" err="1"/>
              <a:t>pouze</a:t>
            </a:r>
            <a:r>
              <a:rPr lang="en-US" sz="2000" dirty="0"/>
              <a:t> </a:t>
            </a:r>
            <a:r>
              <a:rPr lang="el-GR" sz="2000" dirty="0"/>
              <a:t>α</a:t>
            </a:r>
            <a:r>
              <a:rPr lang="cs-CZ" sz="2000" dirty="0"/>
              <a:t>-</a:t>
            </a:r>
            <a:r>
              <a:rPr lang="en-US" sz="2000" dirty="0" err="1"/>
              <a:t>rozpadu</a:t>
            </a:r>
            <a:r>
              <a:rPr lang="en-US" sz="2000" dirty="0"/>
              <a:t>.</a:t>
            </a:r>
            <a:endParaRPr lang="cs-CZ" sz="2000" dirty="0"/>
          </a:p>
          <a:p>
            <a:pPr algn="just"/>
            <a:endParaRPr lang="cs-CZ" sz="800" dirty="0"/>
          </a:p>
          <a:p>
            <a:pPr algn="just"/>
            <a:r>
              <a:rPr lang="cs-CZ" sz="2000" dirty="0"/>
              <a:t>Příprav</a:t>
            </a:r>
            <a:r>
              <a:rPr lang="en-US" sz="2000" dirty="0"/>
              <a:t>a </a:t>
            </a:r>
            <a:r>
              <a:rPr lang="cs-CZ" sz="2000" dirty="0"/>
              <a:t>těchto </a:t>
            </a:r>
            <a:r>
              <a:rPr lang="en-US" sz="2000" dirty="0" err="1"/>
              <a:t>jader</a:t>
            </a:r>
            <a:r>
              <a:rPr lang="en-US" sz="2000" dirty="0"/>
              <a:t> se </a:t>
            </a:r>
            <a:r>
              <a:rPr lang="en-US" sz="2000" dirty="0" err="1"/>
              <a:t>ukáz</a:t>
            </a:r>
            <a:r>
              <a:rPr lang="cs-CZ" sz="2000" dirty="0" err="1"/>
              <a:t>uje</a:t>
            </a:r>
            <a:r>
              <a:rPr lang="en-US" sz="2000" dirty="0"/>
              <a:t> </a:t>
            </a:r>
            <a:r>
              <a:rPr lang="en-US" sz="2000" dirty="0" err="1"/>
              <a:t>být</a:t>
            </a:r>
            <a:r>
              <a:rPr lang="en-US" sz="2000" dirty="0"/>
              <a:t> </a:t>
            </a:r>
            <a:r>
              <a:rPr lang="en-US" sz="2000" dirty="0" err="1"/>
              <a:t>velmi</a:t>
            </a:r>
            <a:r>
              <a:rPr lang="en-US" sz="2000" dirty="0"/>
              <a:t> </a:t>
            </a:r>
            <a:r>
              <a:rPr lang="en-US" sz="2000" dirty="0" err="1"/>
              <a:t>obtížnou</a:t>
            </a:r>
            <a:r>
              <a:rPr lang="en-US" sz="2000" dirty="0"/>
              <a:t>, </a:t>
            </a:r>
            <a:r>
              <a:rPr lang="en-US" sz="2000" dirty="0" err="1"/>
              <a:t>protože</a:t>
            </a:r>
            <a:r>
              <a:rPr lang="en-US" sz="2000" dirty="0"/>
              <a:t> </a:t>
            </a:r>
            <a:r>
              <a:rPr lang="en-US" sz="2000" dirty="0" err="1"/>
              <a:t>výchozí</a:t>
            </a:r>
            <a:r>
              <a:rPr lang="en-US" sz="2000" dirty="0"/>
              <a:t> </a:t>
            </a:r>
            <a:r>
              <a:rPr lang="en-US" sz="2000" dirty="0" err="1"/>
              <a:t>jádra</a:t>
            </a:r>
            <a:r>
              <a:rPr lang="en-US" sz="2000" dirty="0"/>
              <a:t> </a:t>
            </a:r>
            <a:r>
              <a:rPr lang="en-US" sz="2000" dirty="0" err="1"/>
              <a:t>nezajišťují</a:t>
            </a:r>
            <a:r>
              <a:rPr lang="en-US" sz="2000" dirty="0"/>
              <a:t> </a:t>
            </a:r>
            <a:r>
              <a:rPr lang="en-US" sz="2000" dirty="0" err="1"/>
              <a:t>dostatečný</a:t>
            </a:r>
            <a:r>
              <a:rPr lang="en-US" sz="2000" dirty="0"/>
              <a:t> </a:t>
            </a:r>
            <a:r>
              <a:rPr lang="en-US" sz="2000" dirty="0" err="1"/>
              <a:t>počet</a:t>
            </a:r>
            <a:r>
              <a:rPr lang="en-US" sz="2000" dirty="0"/>
              <a:t> </a:t>
            </a:r>
            <a:r>
              <a:rPr lang="en-US" sz="2000" dirty="0" err="1"/>
              <a:t>neutronů</a:t>
            </a:r>
            <a:r>
              <a:rPr lang="en-US" sz="2000" dirty="0"/>
              <a:t>.</a:t>
            </a:r>
          </a:p>
        </p:txBody>
      </p:sp>
      <p:sp>
        <p:nvSpPr>
          <p:cNvPr id="4" name="Obdélník 3">
            <a:extLst>
              <a:ext uri="{FF2B5EF4-FFF2-40B4-BE49-F238E27FC236}">
                <a16:creationId xmlns:a16="http://schemas.microsoft.com/office/drawing/2014/main" id="{BC9E5BB3-66FF-4869-9BAE-EEB62B01D646}"/>
              </a:ext>
            </a:extLst>
          </p:cNvPr>
          <p:cNvSpPr/>
          <p:nvPr/>
        </p:nvSpPr>
        <p:spPr>
          <a:xfrm>
            <a:off x="381000" y="381000"/>
            <a:ext cx="2194640" cy="461665"/>
          </a:xfrm>
          <a:prstGeom prst="rect">
            <a:avLst/>
          </a:prstGeom>
        </p:spPr>
        <p:txBody>
          <a:bodyPr wrap="none">
            <a:spAutoFit/>
          </a:bodyPr>
          <a:lstStyle/>
          <a:p>
            <a:r>
              <a:rPr lang="en-US" sz="2400" b="1" dirty="0" err="1"/>
              <a:t>Ostrov</a:t>
            </a:r>
            <a:r>
              <a:rPr lang="en-US" sz="2400" b="1" dirty="0"/>
              <a:t> stability </a:t>
            </a:r>
          </a:p>
        </p:txBody>
      </p:sp>
    </p:spTree>
    <p:extLst>
      <p:ext uri="{BB962C8B-B14F-4D97-AF65-F5344CB8AC3E}">
        <p14:creationId xmlns:p14="http://schemas.microsoft.com/office/powerpoint/2010/main" val="3969655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data:image/gif;base64,R0lGODdh/gF1AfQAAMzMzAAAAAB/fwA/PwC/vwD//39/AD8/AH5+AIODAICAAD8AAH8AAL+/AISEAIGBAIKCAI+PAL98AL8AAJ+fAP//AP8AAH+/AP+7AL//AAAAAAAAAAAAAAAAAAAAAAAAACwAAAAA/gF1AQAF/iAgjmRpnmiqrmzrvnAsz3Rt33iu73zv/8CgcEgsGo/IpHLJbDqf0Kh0Sq1ar9isdsvter/gsHhMLpvP6LR6zW673/C4fE6v2+/4vH7P7/v/gIGCg4SFhoeIiYpyASeNM49rkVWTi5aXMQGVAJsunWafKKEkoy+lmKipnKukNKdhryOvsSu0qreHjZWRu6Sasr67mr8iup/DrMayxMUlj8bMxb/HyNLEw8zYy6Pazd3W2ZzR1s7VuOdoz63N66zJwOzu7OPt15O88PDR+NKO9fnx7gFsl0ygvIIA+cmzha4hpXwK5zl7R3BdqF4LJx5UZ1GjR3cXIX5MGK9kx5P6/io6XMlFYUSKGjGWM1mRo0mbElHSFOfPkcuR/UZ2uhYzJkOWSKEYfIlTH7ZsyJrWLImxatFW33gS1Oby6UWDEKPeBGdOa9KzWXox3Sl17MGpGXXCzDnQRDi3IDM13ev2FD20gJ+oHciX78adfeFalTv0H961dhknlhw3sGXBdiPehflzGeKAhvN6Pgy6Z8CEmutSnRx0s+jKl2MrabxNVzDUwqbZViH2bVlx0/ACfwtuJnBlQYen+CaTq+3fymvLnm7paCDr1LMXkpkKu/bvgMCq8g6+PJ+s482rX8++vfv38OPLn0+/vv37+PPr38+/v///AAYo4IAEFmjggQgm/qjgggw26OCDEEYo4YQUVmjhhRhmqOGGHHbo4YcghijiiCSWaOKJKKaoIgwCDNDiiy7G+OKKAA5g44043ojKjS8K4OOPQAIZ4wA02gfjkTImCeMhPMoYpI8E/Bhlj0cW6V6OVD6p5Y8xCmJjlluGuSWRVpb3pZJhRjmlAGty2WIfaELJ5pxq0mlnnW66WGZ2TYq5ZZthknkHj37eaWidgHK552VnUjnAmogeKmmedjTqopSSRqqpoUsuehaOhR5KgJqj2innk4K+Aeqfd47q6quwmopqqoCASusgtiIJY459KqnkHAMEoCummxabqal6qtrosZqWCquzk/poYx8B/uTq67R+YCmtlr4eGaqbyn7pJ6LPllvunNy2QSir5rbr7pi3zlGtsN1uu22XeQSr66X79stvkJCiKsAa1gJpLKkIs+kstJt2msa6zCr8bAGuUhyrsVXWweu36dKxKscgG4xpx2VUC/GTCbur8rPoCvmwuOyuLHOs3MbLhsnDynnwvQPDoW+chdYr8s54SluypVkSPfOrx4J7tJNKj0rx1ARQbTXTGEtrMxobpzly0G2YDHPI36bMctE/iiH2vyjTufTbaGtNxsnESqyyxVW/DW/YP3sbMNEtO53OsknLmui/f7eaMqc+goEz0MUuLHXFeV89+cWytrh1WstGXfnn/ldTfXnTQ6qhSa5ekxvpqaiesTbZhf4NN6CbU/F66m6vjPfuK2deuxVip94u71YXYPnZpdbM9ePe6hzxzoqSwfylgCdad+TtNt0S0ohnCmvooIePt6uMv/kF4cxSDv76n5Pf8L2/c44l2wDrHXeQaqMvpvX72z07+fjTQvDoNzT/lYt9x8ve4bzwMYAZ8FXEM54EJ5jAs41pDMG6Eb0KdzDJSaxpLvPC66j3vJYlTnXfE58HV5eFDEIufZNDoApFhzVkmU8Lfetes2I4Q+PN0IL3w9f51qa/683ug0HswunG1jbW8W9kkjsg5VQWpPjNZn79c1cEp+ZDCbbvXQsU/mAREXa3qlGQgmYcn7m+xiUrRmFeLsyZ95ZWwhnJD2klrJ4BZUhD96ErWVOI4wt3qL4f8jFvmMMTIK8wPeehkI9d7KIK/bg6+CnRhV1r2/9mFrjGYSF4uKsku3InRfApUEhuLMIIsygzLp7xlV/MXhVTmYQGGqyMrnwlLNWIOW7dEAsZHCEeHUlK3l0OkVhjWOAY2cjr5dF7xDMkIjklRKXksHlzlGbxXPnDRP6xZ1UQZIuwh8z1RZKbplTm6mREniGcjoi2HNomOQlAo9kunsSsp/VkZy50nhOMIYQCJglIrFamUZe6jOUaq8hIJjpQi2k8KEJ9eExvKu8KwdzY/iAVp02FelORU5gXNvVYvUIeso/UBKcTlihHckLQkGfsKCW/SUsiNDOfKTQnQiepTt9pDnjwzORD5znPgK6UiKN8X8wmVrmJSvJctLOmtpY6vKY6NaF9tGAbKUE3neFSohP1aA0Dha2QwtFGq9QhR6N50nICkU019QFL+fWoZ5aUh9uMaAUbFlcepFVk+bQbJHPpxcJOMqVlVQrznEnGwU5Qr1+0GOmO1E6/npVXY3ygFI9pTLdSMXpMWKJD5VnJfSIxp1el6LsY2gSkEtSr/VRfandaUaaRTKqj5ShTZ4vGrM60Zok96kALplZytfW47UNWa8VJQpI+r4e7DN9M/qe0yCSIVmjZPOlVu1lDRf7SCcwNbGPFF1b2TbeTlH1jUDGbVIMid6/Q+u4RrpvUaGlSs4QtL0C3ugR4ZlGzL80vb5+6WlRK4XaarKqAt8vLsYoJrYK57F+dhNMAd/S9ylTpfEVKYbvm0aTnfKx5EdvfgY4UhtoMcWElacry2VMw12SsYE1qVRGzGJnn9W6S+rqDy2IWdaTdrFvzuuLeErieGlalOEOZua+RcbezFSv/+uvf15ISogOGZW1/qzUe93ixBXwyahesZYDyb0iVtcEwMspeNJETw3Aeq3WbeUIPP5K8veWpUoOr5AmLd4/QBWue03neXUl1WC5NMToP/pu1PP20tevVKFVji1fQqVi/NPOyDK6bW+gJb7eCxup+japKTlsZtgoOdWqlu9DWwbiIqI4tmWPa4F6OSXN8NsI7Menn4pbywpb2Z4upO9/wyti5kWLrPw1LQ8mKMtdC2HWvwiyqSodu2TceMcaqOZubzlEAbMUzd3NM012lGRKm/nFmZ9bZa2d5jZqGAX3pV2fWTXrM291y8maFhDVj8dO4vPROvUjFIMZbzUDWkphfakZV3/iz6IUftN25ax8X7Ng0jrNTY4kuXRv7z8iesbshS+hJcZvi4aV3Nq0NbPN2t9zndkUji1vMlusZhI6GcLfTre57Q5Tls6atbQ/O/gJ/5/bPsbuybDfuWwfzV9fzTvrCSxllZvfuoqEVapCxbFWS9+5+QsI10eW9ZgkTt0cdBPqFsV3yKZX64x4GuciDPe6eUgrqPm5eXdM+ZJun09kml2+/ve25OI8ua9RFUrB2Hukfg0npupti13nL8RcHwegdbmLEfb50QUcU4m2auFwtnvmhvm3kRZbyy2e50oQnOPKpb/rF9h0oscfcE3DMvQbPvvKMt1zg0v2jTc+KTbmb9s1+f6uON0x87HpO7YbvaegfTWXuUXvq0QdcFc09dtyT3vFWJqqFgy5illkeCJg/Ohs5NvUY0hrHazQ486ssdbghV2ab13m3Xa9w/vv3Hf9PlCcaNHhlx2uS1mGJxlm+Z3jKhXKEFzFOhHHQ101IZEOlU2p5V3rGJ3kaN02FFnaiF21wd32nNYF7hXM8g2bdV3RPMVw9p3LuI37WxnatlmSjt0peAzsFJWushn/ABXUu+Hic93OeBX8Qt336N2f8R1oAlkL6dkoB2GUDyHwZpXt+dmxNCGrZF18r6BMpR4JRCHILqGfSB4JdKArS1i8P1XsdyEuTdYFX9FdYiEImqHyBdy3VQoDpp27q137zFG6yR3tnGAxap4MKl4W+B4DopSMYuF5CyFgyeEQBmISDV4ivF4mn5Cc7RokUV4BWaGIICEMl6IR9d0jr/jSIyzCCTrZ+hSNeY7hlb0h9nQiKLSWBM6aAzYY80HMtWcdhtch3DFeE5LZOOac5eTh/0uaCS7iDmFhVmehJ0WZqhhgqZhOJTdZGqFgO0nhqkNiMZgYvnAiECDYuukVUH2Rv4DiFeFdxVfiFNHdXiOhyhZaN0kCLBDWJjweMrOaGu2hoGMhmagiG1eaM36hU8HOM1TdzApmA8QeBIKh4f3F5XmF2PRdK3nhETyeR9DeN5OiHdAR2/tiIQciNFXaRXAZcixdaUUeNkLdJm5eOOHJ7LYAN7ah700ZCxldtijOKMchXgtcD7IhdgPWQdLWQt+iBZRgw6YV3ACmUc7iT/lC1Qkk5MptIj7zRfCeWk9VYgZ6WeN0Sjp3oFQb4b6wCWyX4QIgYlYdjlQU4VRzJSkWFZHuzjpH2iK+XlvSUYQ/GiCq5kfXnkfG3b2FYlSmph+z4idO2hiG3mIglADLpE2nolEgYkE/Zky+3bUspjvZYfJUpiiFXjGCpmTdZX4zpaaBpjIWJjO8UlJLWkXaGllAVcSGoAy1Ilm95iIAZm4PJl43YeHaJmzwpiS+JjaH5j21WNuWoQHqpiWKHVo85k2L5ib64UaX5mtM3mzlAk73mJikYkO8IlVPpXQeph2xmfXRVZ9WpR/uijlQWddRpnSB0OIoXk+3ZgmVXlyRp/kKrGIHEhI4185yQ6ZenVpT28pewqZdnhmsAioZtyV6/OZRb2ZNn6Z+zMiSp2Z6OBzKrI5WlBTI/FpFh6Yk1yXtaCZ97ZoxUiJVf6S8s2pnOBZpWqY2IaZ6kaaI4dy3YOYvbCZzpmX/riVYxyqAT2aDHeZtGio0Lmhk0iUUkuaIsqZ5Bg6JztqQHqIOMyTFVmaTe54iGqH1kY6E5oqVXOaQjOprdU6L1pp+TCYe9GUwsuqJwWqMvSpSyyJQZ2KIcZKMd6igQGaRj2pSUiZ5xt4j+EkxiOqZDSqT4dKSGSJ+GCX56h424Nqn5qZRq+i04Up9USpb5WZaXaqm1J4Ug/jqlI8mdSceflxoqhMmejDeRZUqjh4iqnupLX3mhInmncZqrnHmldFqc0ciauuqavLqm3Heo0FmeccpkUEqsWWqrrZqo39epjEqUGmSswcBzNLqqiTmtMGmtMrqHJMqtHtqcweKtiOqIBCquD7YrvDKqqmmf7WimpupA21egRZmr5dqXyPqm88mvoYh039SdQApp2rmZyYqqlpqwVFmo82KuiGqwOXOmn7qfvcquu+ewQgqtpKc56mqvxBmTGEsWvtkkZ8KHy3ik7XpUBfuClyKtKPuxrBphm3qyHTufYequhumqNpmtkeqxulqrDSuzO/uz7EqpeEqvwwm0Qjuj/kQrrWEosBY7L5RwmDwLNLBzr4UKpDibs9Baqho4rjiqblsbothqsmYLa2+JWSF7rYp6nC47jdqar1MLrkxaszbbrmu7HBpbpv7atz9bhXnLtvtKshaKmkAqrxSWrmEHtVqrXiK6nUKjuKaKtXB6sX5KdsDqt5O7uYzbr1rrrIqlsW1rtB7rs5R6ts5pViuLuqw7ml8Ks776rtFasokrrnELHQfWtrZCOG9br3ertgLUtYipuX8LplYYuEoqoqgrnZDatG8aTLYDr7hKvNRbq5+LvHqrvFVbvX5ruWNLsKJrtv7auheLu6Gru+Qrvl9Lq+SauqobnahLmSETtnj7/r2aqoxuy5nMSb83a77Rm6iv6rybaLg1ab9TWrBik8De+6qQ271ai73fSrUctr0CzLCAuwXwm8BGW8HF670GDL57O7K0275ia6j+m7vwurwLfLYbfLp8+MF0ubom68IRu7lg+qEn/L7JOMOEq3gpSLtnm8NAJbzIWrUlLJ0w/KzMu8QjGq0OXL7BK71FzMHEW8BfgMBTzL34GpMXrDbh23jpW61e4ThETERIzLRhjMMYDMBgzMPcE8ZPccVkmsaFS7is27BJ7Lhkyrw9fLgGmHvoIUIZ3MSEPKPCVMclC8gQfK54HMC7K8BAfL3lushb+rj428JbTMDHmw4hTMfX/jvG0iO8hynKFEm+gCzHe7x7npzGcezFbLzKravIlHwDnczEtjzJs4xuUmzLg8zEXIzEsKCzhRy/iPzLBZzLptDL8UrMRwy4efxJXzzFYYrLrZwGonvN2CzNfozHyMyC0QzLL0zNz6zHwgzORwzKYfPKtyzLQhzMbLya3BzCEtzE7QzNqczHY5nP6zzOKIzFvqzPC3y8/LzG2NzIohsHBZ3Q8qyx1vzFydjGquzM1dzQ15zPXNyuHozO8lLQEj3RCK3QIG2fiXoz0bzOwxzP3axmZXzSLK3RdRDSLv3SMD3TMU3R2WzSAj2RcMDRlszLQ0otIB0eNB3SdODQOO3M/tRc1O981Ozs0UANrYnw09Dp1HYw1Ch9zVVt1QrtKZah1di8BzMtzlDN1bHh1SPtB2at02SdHWk90KbT1mttHlYd1UMd1/Dx1eNR0Ha913zd137914Ad2II92IStIryQFSnNSLdBDrdgDo7t1mC92NFB16oB2UotEi9RHcCAD5l9CZuxG8SxHXUB2p6N2SwB2qh9Dj/R2aJdHN7wrYZwD0ThGqRBCKk92Rqd2KHlFK9R0+fhDzjBHdeB2Rwh3Lo9Z6fRGSLR2v1w27Ud2i8N3N1AG4Kw2ikBF8Nt2qdxFbYN3MvtGJG93eL9D9VQz9as3b39GuHhEc69Cepg3vKC/t6Z/QzwLQmSvRp6OxrQHTaSXRacrRrnMd1QIR4gwdp5INuHTeAEvggRKR7Hvduv/RmYkNtAUR0e/eBz+xELPgipjeECtBwVzuC8gQ4OrhIcnhcenhYgbuIivuKaHRn4LeF/0OErERIsrgjcMOGmUeJRHeLpIQo+3uMu/uIkUeSIINyqnd8yfuQjjgoXvhU4HuRODuL1feJXWdhYnuVavuVc3uVe/uVgHuZiPuZkXuZmfuZonuZqvuZs3uZu/uZwHudyPud0Xud2fud4nud6vud83ud+/ueAHuiCPuiEXuiGfuiInuiKvuiM3uiO/uiQHumSPumUXumWfumYnuma/r7pnN7pnv7poB7qoj7qpF7qpr4hyJviDwHkuUDYqU7iQ6HqcsXqgi3rth3rM/7lCJ4bE1He4+DfPIHgOj4YZHGtxp6xx94cygHsvs7r0qEMws7XqTHeUPHdh23tpU3si0EXxLHtq9Ac114ayaHcBY7tez3tyl7k3h4aPU7sML4UN64TNsHj1E4Z6s3uZB3u2M3j677ksb3duG4W+g2dyfHdsDHt3J7e1/3XwrDvUH4c5S0XpS0aCU7a9DDgFb8Q7h7j924R6IzugR3w6Y7fxyDxL84P+C7wBU8YmbHZGg7ecWHjMR/y6s7eD9/vz83kET4XcxHcpsHtCf7yBg/v/uBN9AC+JwiP8JVB7uQu5N++8Fph9N3uCxzv3g9/8ENv5AaO9Me+DUJPFfuwFZbNCFfvHK599skb9b9h9Vp/9ZPd3GJv66d+3nNfInJf95cx9ni/93zf937P5Xdv5e8ebUCp54Ff3ayepH4hb4ZvICW/36rE+HLOHMfBtpt98Xov0/uAHr1BDsENotCgpB3BHLhL+Yht+ph/+PexFFKPEDGu+tZl7/oe7k2v32CB8rdP666f8PTd9gxv79zN+93B4oaxGEhOGsZv8z+f8sKf83Z98RVOFMBv4bVQ/Fdx/N5OESNvHNhN9cgv5Vwd9vXQG1Xh2zieG7uR/cU9xtMd/vzar/xouO/kbxRULe3WTxmwr16s0fxtAeNQ//4gAIhAMJYjigbnaYrtG6tyWts3nus73/s/MCgcElMwlpEmg5GUzSI0KgUencjZ0/VkMq3ebdKpXYa5X/M0rV6z2+5gNUs2sVpx+Tuvt8WPdvrYCs0fH+GgFhreGBiW34thVtfeJGWlpdqK4BdJJmdTp5Hm5Shbpp+gaOcp46NkDKiKKKuSLF1qGCdqyW5tLukvcLCwlOuw8XFUMTLucrPzc7Ay9DS0tLM1dbb2Ng829/elN7I4eLl5M/m5OmZ5+vo7fLz8PH29/T1+vv4+f7//P8CAAgcSLGjwIMKEChcybOjw/iHEiBInUqxo8SLGjBo3cuzo8SPIkCJHkixp8iTKlCpXsmzp8iXMmDJn0qxp8ybOnDp38uzp8yfQoEKHEi06wsABpEqTMl2apinUpQaMUnV54GpSA1q3ckWw1SvXpD6uKuXa1WsCrQq2inW5gMHbuFVrSm2qNe3WBnm5OjAb9W9dA2i16iW8l/ADpyLhMo7L4PFbyI8bM5ibEqtdAwrWQjDrOUIErp0fgC1rOuvWzZ4NFGZ92LXWzlM5Lqg9+Tbu3LolWw4ZILBm2BH0Endd/LhW0loBo76bFjl04xKiJ2hb0XHkxxMYbO/O/bv38N8nY6/shnJ5ub25YTZtIMFa/rPRkZvFu5pr4tV6KVA43uA/gAEaxxVFtu02HngJiqfdgQ0yxpsNkmXnIIXmrXdMAGRFld98A3aoFwTxnbZVAoWB5hp/H/7H2orUHQCRY7iJN6OCNdK4HYM53pYdj+TdhqONQS6o3oW/ZJjZXVy1Bl2L/1FgWGhq3WeAbAZE6SGLAWq55ZaeMWTbhLnhOEF3ZHJHJppl3jgZkEBW+CaCbSpopne6FWnJb3+V9iGWxE034HsKlDZYn4Vy2UAFh7boWgReJVQem0JKuialk8ZpaaWZJgjXnXpgRtaUTBLXJX1bQVAlle/pl6WirSrKqFYHhalbeGnaeiuudGJ66Zsz/tKZK7AL3tZpGwccWdcD+YXGJ7PD3fXAZsn2BZuhTf6XKLaIapvttYsWN5tAYD7IIKW/2nqmmrtquu6c6aKJLrxrMkbsFMZqaFaVzhrwJ4Cs9tvvk62RCEEC9nnWQH/Wuppotw23GmtAtRkoZrvBWoxrvObCq6Octbp7McjvukkvFPYCVrChKc/nbAMOJNAXXsz6uy3N2dpM87+wveiPuBNmam7IurI79KTAWjDB0WQenfStNXJKMhyfTrnXqK4KKPDU8s3c6s3YVnCzov1BzI/Es/4IXtBpB40p0GobfTGCUP+wwr1Iyly1ytQuaSXL1Xbbdc2Bc4sluPn0fHa5/moijSbTTIus8eNE/7xd44wvvvTlmVdOo4Vy53AkVstNjbfVOWO9WpR7cw2g161//frrDxemT9m7dew27sBm/LHiuSut+eK/Yzyy5ziADhjVeXcYMLVKKj8z4NELrq3pY9dzuIxC4lo55sKnuXuu6mp/K+blA28++t/XWTwfnyJ5sIelEyd21nw7L7/rsOu/P/VXE3i9xMZFK3T5roC68xgB05Y+CzCwgQ5sYPDCNxn2qcBkgWnO3bLkIf7o7TUN6JuoDCC91iHqayUkIdgGVB17BAA9cBma5by3OfVBrmkiE1/vLLdAzTGQh+m7IY4o+Aj3jY5q8tNg/eCHv2vl/m9/TmRYl9hCjwCI60BjyqEBC7i7BIJscz2E4APD6MAYCu0xFKTbsaLynhIN6AL8el50lKg81k2vifqro7es9w4qpgdx49teBB0XLC5K7o+/2+ECv/jF86lvPOzL0PFAZarOnKhPViPcVhwwLfgZgINLfCIoYde/AF1AivHgY4wahMUs5q5dhMTd0sQoSzFG8FwTlBsk25OZAzxANhnk05VcVjDVGUdsVdNS9EwYSsBpSWfxWAAfKRMpcrkyVzMUJO+2WMjI2QqRPkRaGMH5Q6fhMpLvy48SFfavFTGPKwk41ak2qbV1Hqpry3QiHZtpynWgMpUD9BgrcafNGipQ/pzinCVCZ+imBeDSZHVzzy/z9qxo9RKO0KtjKPFYnIA5ip/QPJzP1OW2eKHNXTisGPkYmchZqrSMTyNWJojYHASUJnnH5BKgroSqZBnMpqWz2T33hwEo6lMwV1lH2aqoylcGFGQ49F0so5pQlmKMPPRCoy6lkiSLdmhZWgGLV5IFpbxBcYQnPGvssDVUUllpOepYQe1SuQAY8o6GvsrmNm0ENG+WT5FSBSPwbjgvmNJNas1JjgcJQ7o8eqYzNY0NJ9WpKBQGNQM461J83ppUfy6VmwJdGxAjhcACom+q4fSeYF96oZimEThKOlEGS3kcBwhqNafiKjLxaNYU0ueo/ub4aB9Duq62Qe6keU1cS/lq0B2GVrXrMYX7JIm6Kz3PM8qZkn0qibCEya9m9xzllujn1nb0c2IVAmhTw8c5keaur6b1q3qHdadcHu+CSSLmfN74Qb0YDDWoeQB+LamXsuq2wKTT2c7AQcV+ulC4bMOrcSOM3DRxL7kWbpzTajPfXBqWLanhilcNoxX+tLN5IroPTfN1pe1Ktp7eBRt4cbrPb8A1qQKkGLkICrfIDVROHJumXlcZLO7BF7AK1ZVVV8varOoJZRH9VnDsixonzzFAuzVwHgtjHRoDF6S2kzCYj1u0VSpXuaHF0VuKZApz3sssqtGaYaDc2Mdit6dG/uxu/2BcOs/4lsblDaDZ/hnk+Oa1V6ItaVOZO8iFqnnJoUOeZkQU0a0yx8OqCfBiB5zPAhM1y2ExgDuiseC4uhDIYj71psLc40BemNXNlUyodeLo6B7WVKsSMaymVOvGwtk4eI7xEfmynARvIxObHVegf5xjvJpJ2bxCEJyeXdf0wi03Gn7uklsL6TXGGYSAQqzoKo0aBAyTqxeVHk6Pc6WkxNpIowZ0qSmGajHjWNXoJaP5DhgkuEBTyTGNrnvq01PqTgmdSfwKyu7n61/juXmb7HOxa3zsZDuIXTqKNsYrXk1qn6tOO2IotrEKSSm7J+FL6pthDC7uESVWRTfd/jQ9U4aAprSbFHBlcB8lY2p778rZPr7UcXU8vDIOid81v8maad3m1WzGzqtJFp1ZHvDkGJxabqQnw9naGlRBXBum2Cy8M77zi4u97F/+MY8NSFI3SejoNoEuhx+6bSp1Zm/PoqmHV468ups75tU7jjE/zW4FjxrnDe4smKkpLLMfet6Jx06/Q45VpU/9LL0kmCZdhio+k3zXNHW6gLNeKgOgEzOEf/fEb8z41bM+2hNmaiMX//HI92bN9GWyVk1DU9I81iv+7bx9l/P5Dj7Zou8BC1OIHfGbdzm40qx3x6QN5LPhpkc6R/bZgc7zSjWY9rVPujmRsnQU9/7T4RZ//vJ3eXDnxXnhGoy5iKOEfPG7fRRf/zO/5dr6/e+I/2MfD9G5FLTtRtn0QlWAn73Ul94l0QI2oFrEh16ARvF1FeclnzkYG+rBm/PBCdtVn26YjfOFoI9onOLxnAc6BhVtmO0p3aOt331ABQu6lnVVncLNhyc1T1uBW7gZywWuGdhpoP/xH6SoXhCS4JtsVv29HdwloEM54O/pnYbIHcktx231XZ/oSwLMH80p3/J9VOHl3+Hp3/URoI/kXBieoQha31KVINo9Wxk2hhcmoRKuIK2hn9Tt2hOiXx224Ps01uaxXwfhmlnQoB6+1df9oI2pIeupISO+4RAqYhGaHRLK/uEcZlsTSqETXhDuOaCtwRPVgMZweFscCcb5JR8l4gkGeiGppWG89QgrviIaxiIkFmF6SMyCEZbtxR3lqVHlwSAL7mLlnQW5OR3BrcY76RpmnGIl5GLz/eDzMZ4rYp+EoAeYeJkYRiKFxAXYGeD3ISCbZSIUAuMCio5XfF5amFxiRdmIwGCG7NH9qWILASEszqMs1iM9mmEjXl801mLhKWNN5OK//WL6uZYvCuQeSuGU0BS5IQA83dZokJ46mp8eXoU/LqMPotKfxZVS5SP2aaNHgiGgVSMiauRHcuQiOuI2cmM3ruDtKSDwiZtDgY5LgmNZzBze4Z2uSRlWVKRF/qZi4aXePdqjPYokSAplUN6jLXphOQHkN8bgo0WhQUYlQgajC/rFRBoLT/bkO2YkIholHI4kWIZlWBYlPo5gK34lIpqC5zAlE1KkLmFiXUShTLblJfLhSxJk3nVeAmalVm5lUobkUVJjSRIlYP5lMwKmVwZmSP6kSjYaQNalQF4lC86lVMpUVvye6HBeZsal+/BlX2IgH3HlSIKkSIqlaZ4mahKmanqkWGIkLKxlLjLh7QGcL15lS8ombnYYTYLjTvLgFDEjY6oi2Bllav5gcP4kWJJlYubfNsKjZ1ZibOpiZf7ibUrndN7lX1Dnc37mRR5mcX4neIaneJ6m7QlR/is8ZnVCZvr1plumZ3rSJnbqpSnu5T0wJTx2Gc5N3GoaJkYm5XHe53/2Z21wJWkOpjb253FuJ04wJUtOZ2fuJBpF6G066FOuZ4VGFyQpaDgAJDQx33h+p4De54AKJ35+KHnGYS6aZyywpXuy56e0KIzi5jfGZ0G2ZGPCg30GKImKpo72KID+qI+inpCKKJA655qpaCgwqCU6aIYqqcipJ4VG5ZHug5P65HgiaJEyZpX6aAGe6IgOqJIiaSGwqIyWaYyyloSaaUxS6FzaqIYCQ44yX5BmKZ1qqZ126JzmaZ3e3JSKaZJWKVbGHWXK5pai5+RBKZOW5z8UqoeW6JeW/uiC8WmkTiqjOimeXqqV9uOk4qmT+unnbKmawiijhiqptmeoqmVAFGqdruqmgialVqpf6mmChqmnfiqsoil93SqgziairilAFoSudmerBiuxFmux1mo3gKol5mqTGiupnimh3ig/VCqmsqqkGquuciq2viay2uq2fquSBqq44mqgpmhCgCu6pmu6discqGu6PuteNiu3IoS71qu9Fiq7EsG97iujQgS//uu95msyACzBzqtDFCzCEqvAYkLCBuxFNCxT9oC6LqweQCy4esS+UsKWUqy7KawPfGtJgCzHSkSnpkG/tkSljqzKrizLtqzLvizMxqzMzizN1qzN3izO/uaszu4sz/asz/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IavHfiOL/mWr/meL/qmr/quL/u2r/u+L/zGr/ySQggAA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4" descr="data:image/gif;base64,R0lGODdh/gF1AfQAAMzMzAAAAAB/fwA/PwC/vwD//39/AD8/AH5+AIODAICAAD8AAH8AAL+/AISEAIGBAIKCAI+PAL98AL8AAJ+fAP//AP8AAH+/AP+7AL//AAAAAAAAAAAAAAAAAAAAAAAAACwAAAAA/gF1AQAF/iAgjmRpnmiqrmzrvnAsz3Rt33iu73zv/8CgcEgsGo/IpHLJbDqf0Kh0Sq1ar9isdsvter/gsHhMLpvP6LR6zW673/C4fE6v2+/4vH7P7/v/gIGCg4SFhoeIiYpyASeNM49rkVWTi5aXMQGVAJsunWafKKEkoy+lmKipnKukNKdhryOvsSu0qreHjZWRu6Sasr67mr8iup/DrMayxMUlj8bMxb/HyNLEw8zYy6Pazd3W2ZzR1s7VuOdoz63N66zJwOzu7OPt15O88PDR+NKO9fnx7gFsl0ygvIIA+cmzha4hpXwK5zl7R3BdqF4LJx5UZ1GjR3cXIX5MGK9kx5P6/io6XMlFYUSKGjGWM1mRo0mbElHSFOfPkcuR/UZ2uhYzJkOWSKEYfIlTH7ZsyJrWLImxatFW33gS1Oby6UWDEKPeBGdOa9KzWXox3Sl17MGpGXXCzDnQRDi3IDM13ev2FD20gJ+oHciX78adfeFalTv0H961dhknlhw3sGXBdiPehflzGeKAhvN6Pgy6Z8CEmutSnRx0s+jKl2MrabxNVzDUwqbZViH2bVlx0/ACfwtuJnBlQYen+CaTq+3fymvLnm7paCDr1LMXkpkKu/bvgMCq8g6+PJ+s482rX8++vfv38OPLn0+/vv37+PPr38+/v///AAYo4IAEFmjggQgm/qjgggw26OCDEEYo4YQUVmjhhRhmqOGGHHbo4YcghijiiCSWaOKJKKaoIgwCDNDiiy7G+OKKAA5g44043ojKjS8K4OOPQAIZ4wA02gfjkTImCeMhPMoYpI8E/Bhlj0cW6V6OVD6p5Y8xCmJjlluGuSWRVpb3pZJhRjmlAGty2WIfaELJ5pxq0mlnnW66WGZ2TYq5ZZthknkHj37eaWidgHK552VnUjnAmogeKmmedjTqopSSRqqpoUsuehaOhR5KgJqj2innk4K+Aeqfd47q6quwmopqqoCASusgtiIJY459KqnkHAMEoCummxabqal6qtrosZqWCquzk/poYx8B/uTq67R+YCmtlr4eGaqbyn7pJ6LPllvunNy2QSir5rbr7pi3zlGtsN1uu22XeQSr66X79stvkJCiKsAa1gJpLKkIs+kstJt2msa6zCr8bAGuUhyrsVXWweu36dKxKscgG4xpx2VUC/GTCbur8rPoCvmwuOyuLHOs3MbLhsnDynnwvQPDoW+chdYr8s54SluypVkSPfOrx4J7tJNKj0rx1ARQbTXTGEtrMxobpzly0G2YDHPI36bMctE/iiH2vyjTufTbaGtNxsnESqyyxVW/DW/YP3sbMNEtO53OsknLmui/f7eaMqc+goEz0MUuLHXFeV89+cWytrh1WstGXfnn/ldTfXnTQ6qhSa5ekxvpqaiesTbZhf4NN6CbU/F66m6vjPfuK2deuxVip94u71YXYPnZpdbM9ePe6hzxzoqSwfylgCdad+TtNt0S0ohnCmvooIePt6uMv/kF4cxSDv76n5Pf8L2/c44l2wDrHXeQaqMvpvX72z07+fjTQvDoNzT/lYt9x8ve4bzwMYAZ8FXEM54EJ5jAs41pDMG6Eb0KdzDJSaxpLvPC66j3vJYlTnXfE58HV5eFDEIufZNDoApFhzVkmU8Lfetes2I4Q+PN0IL3w9f51qa/683ug0HswunG1jbW8W9kkjsg5VQWpPjNZn79c1cEp+ZDCbbvXQsU/mAREXa3qlGQgmYcn7m+xiUrRmFeLsyZ95ZWwhnJD2klrJ4BZUhD96ErWVOI4wt3qL4f8jFvmMMTIK8wPeehkI9d7KIK/bg6+CnRhV1r2/9mFrjGYSF4uKsku3InRfApUEhuLMIIsygzLp7xlV/MXhVTmYQGGqyMrnwlLNWIOW7dEAsZHCEeHUlK3l0OkVhjWOAY2cjr5dF7xDMkIjklRKXksHlzlGbxXPnDRP6xZ1UQZIuwh8z1RZKbplTm6mREniGcjoi2HNomOQlAo9kunsSsp/VkZy50nhOMIYQCJglIrFamUZe6jOUaq8hIJjpQi2k8KEJ9eExvKu8KwdzY/iAVp02FelORU5gXNvVYvUIeso/UBKcTlihHckLQkGfsKCW/SUsiNDOfKTQnQiepTt9pDnjwzORD5znPgK6UiKN8X8wmVrmJSvJctLOmtpY6vKY6NaF9tGAbKUE3neFSohP1aA0Dha2QwtFGq9QhR6N50nICkU019QFL+fWoZ5aUh9uMaAUbFlcepFVk+bQbJHPpxcJOMqVlVQrznEnGwU5Qr1+0GOmO1E6/npVXY3ygFI9pTLdSMXpMWKJD5VnJfSIxp1el6LsY2gSkEtSr/VRfandaUaaRTKqj5ShTZ4vGrM60Zok96kALplZytfW47UNWa8VJQpI+r4e7DN9M/qe0yCSIVmjZPOlVu1lDRf7SCcwNbGPFF1b2TbeTlH1jUDGbVIMid6/Q+u4RrpvUaGlSs4QtL0C3ugR4ZlGzL80vb5+6WlRK4XaarKqAt8vLsYoJrYK57F+dhNMAd/S9ylTpfEVKYbvm0aTnfKx5EdvfgY4UhtoMcWElacry2VMw12SsYE1qVRGzGJnn9W6S+rqDy2IWdaTdrFvzuuLeErieGlalOEOZua+RcbezFSv/+uvf15ISogOGZW1/qzUe93ixBXwyahesZYDyb0iVtcEwMspeNJETw3Aeq3WbeUIPP5K8veWpUoOr5AmLd4/QBWue03neXUl1WC5NMToP/pu1PP20tevVKFVji1fQqVi/NPOyDK6bW+gJb7eCxup+japKTlsZtgoOdWqlu9DWwbiIqI4tmWPa4F6OSXN8NsI7Menn4pbywpb2Z4upO9/wyti5kWLrPw1LQ8mKMtdC2HWvwiyqSodu2TceMcaqOZubzlEAbMUzd3NM012lGRKm/nFmZ9bZa2d5jZqGAX3pV2fWTXrM291y8maFhDVj8dO4vPROvUjFIMZbzUDWkphfakZV3/iz6IUftN25ax8X7Ng0jrNTY4kuXRv7z8iesbshS+hJcZvi4aV3Nq0NbPN2t9zndkUji1vMlusZhI6GcLfTre57Q5Tls6atbQ/O/gJ/5/bPsbuybDfuWwfzV9fzTvrCSxllZvfuoqEVapCxbFWS9+5+QsI10eW9ZgkTt0cdBPqFsV3yKZX64x4GuciDPe6eUgrqPm5eXdM+ZJun09kml2+/ve25OI8ua9RFUrB2Hukfg0npupti13nL8RcHwegdbmLEfb50QUcU4m2auFwtnvmhvm3kRZbyy2e50oQnOPKpb/rF9h0oscfcE3DMvQbPvvKMt1zg0v2jTc+KTbmb9s1+f6uON0x87HpO7YbvaegfTWXuUXvq0QdcFc09dtyT3vFWJqqFgy5illkeCJg/Ohs5NvUY0hrHazQ486ssdbghV2ab13m3Xa9w/vv3Hf9PlCcaNHhlx2uS1mGJxlm+Z3jKhXKEFzFOhHHQ101IZEOlU2p5V3rGJ3kaN02FFnaiF21wd32nNYF7hXM8g2bdV3RPMVw9p3LuI37WxnatlmSjt0peAzsFJWushn/ABXUu+Hic93OeBX8Qt336N2f8R1oAlkL6dkoB2GUDyHwZpXt+dmxNCGrZF18r6BMpR4JRCHILqGfSB4JdKArS1i8P1XsdyEuTdYFX9FdYiEImqHyBdy3VQoDpp27q137zFG6yR3tnGAxap4MKl4W+B4DopSMYuF5CyFgyeEQBmISDV4ivF4mn5Cc7RokUV4BWaGIICEMl6IR9d0jr/jSIyzCCTrZ+hSNeY7hlb0h9nQiKLSWBM6aAzYY80HMtWcdhtch3DFeE5LZOOac5eTh/0uaCS7iDmFhVmehJ0WZqhhgqZhOJTdZGqFgO0nhqkNiMZgYvnAiECDYuukVUH2Rv4DiFeFdxVfiFNHdXiOhyhZaN0kCLBDWJjweMrOaGu2hoGMhmagiG1eaM36hU8HOM1TdzApmA8QeBIKh4f3F5XmF2PRdK3nhETyeR9DeN5OiHdAR2/tiIQciNFXaRXAZcixdaUUeNkLdJm5eOOHJ7LYAN7ah700ZCxldtijOKMchXgtcD7IhdgPWQdLWQt+iBZRgw6YV3ACmUc7iT/lC1Qkk5MptIj7zRfCeWk9VYgZ6WeN0Sjp3oFQb4b6wCWyX4QIgYlYdjlQU4VRzJSkWFZHuzjpH2iK+XlvSUYQ/GiCq5kfXnkfG3b2FYlSmph+z4idO2hiG3mIglADLpE2nolEgYkE/Zky+3bUspjvZYfJUpiiFXjGCpmTdZX4zpaaBpjIWJjO8UlJLWkXaGllAVcSGoAy1Ilm95iIAZm4PJl43YeHaJmzwpiS+JjaH5j21WNuWoQHqpiWKHVo85k2L5ib64UaX5mtM3mzlAk73mJikYkO8IlVPpXQeph2xmfXRVZ9WpR/uijlQWddRpnSB0OIoXk+3ZgmVXlyRp/kKrGIHEhI4185yQ6ZenVpT28pewqZdnhmsAioZtyV6/OZRb2ZNn6Z+zMiSp2Z6OBzKrI5WlBTI/FpFh6Yk1yXtaCZ97ZoxUiJVf6S8s2pnOBZpWqY2IaZ6kaaI4dy3YOYvbCZzpmX/riVYxyqAT2aDHeZtGio0Lmhk0iUUkuaIsqZ5Bg6JztqQHqIOMyTFVmaTe54iGqH1kY6E5oqVXOaQjOprdU6L1pp+TCYe9GUwsuqJwWqMvSpSyyJQZ2KIcZKMd6igQGaRj2pSUiZ5xt4j+EkxiOqZDSqT4dKSGSJ+GCX56h424Nqn5qZRq+i04Up9USpb5WZaXaqm1J4Ug/jqlI8mdSceflxoqhMmejDeRZUqjh4iqnupLX3mhInmncZqrnHmldFqc0ciauuqavLqm3Heo0FmeccpkUEqsWWqrrZqo39epjEqUGmSswcBzNLqqiTmtMGmtMrqHJMqtHtqcweKtiOqIBCquD7YrvDKqqmmf7WimpupA21egRZmr5dqXyPqm88mvoYh039SdQApp2rmZyYqqlpqwVFmo82KuiGqwOXOmn7qfvcquu+ewQgqtpKc56mqvxBmTGEsWvtkkZ8KHy3ik7XpUBfuClyKtKPuxrBphm3qyHTufYequhumqNpmtkeqxulqrDSuzO/uz7EqpeEqvwwm0Qjuj/kQrrWEosBY7L5RwmDwLNLBzr4UKpDibs9Baqho4rjiqblsbothqsmYLa2+JWSF7rYp6nC47jdqar1MLrkxaszbbrmu7HBpbpv7atz9bhXnLtvtKshaKmkAqrxSWrmEHtVqrXiK6nUKjuKaKtXB6sX5KdsDqt5O7uYzbr1rrrIqlsW1rtB7rs5R6ts5pViuLuqw7ml8Ks776rtFasokrrnELHQfWtrZCOG9br3ertgLUtYipuX8LplYYuEoqoqgrnZDatG8aTLYDr7hKvNRbq5+LvHqrvFVbvX5ruWNLsKJrtv7auheLu6Gru+Qrvl9Lq+SauqobnahLmSETtnj7/r2aqoxuy5nMSb83a77Rm6iv6rybaLg1ab9TWrBik8De+6qQ271ai73fSrUctr0CzLCAuwXwm8BGW8HF670GDL57O7K0275ia6j+m7vwurwLfLYbfLp8+MF0ubom68IRu7lg+qEn/L7JOMOEq3gpSLtnm8NAJbzIWrUlLJ0w/KzMu8QjGq0OXL7BK71FzMHEW8BfgMBTzL34GpMXrDbh23jpW61e4ThETERIzLRhjMMYDMBgzMPcE8ZPccVkmsaFS7is27BJ7Lhkyrw9fLgGmHvoIUIZ3MSEPKPCVMclC8gQfK54HMC7K8BAfL3lushb+rj428JbTMDHmw4hTMfX/jvG0iO8hynKFEm+gCzHe7x7npzGcezFbLzKravIlHwDnczEtjzJs4xuUmzLg8zEXIzEsKCzhRy/iPzLBZzLptDL8UrMRwy4efxJXzzFYYrLrZwGonvN2CzNfozHyMyC0QzLL0zNz6zHwgzORwzKYfPKtyzLQhzMbLya3BzCEtzE7QzNqczHY5nP6zzOKIzFvqzPC3y8/LzG2NzIohsHBZ3Q8qyx1vzFydjGquzM1dzQ15zPXNyuHozO8lLQEj3RCK3QIG2fiXoz0bzOwxzP3axmZXzSLK3RdRDSLv3SMD3TMU3R2WzSAj2RcMDRlszLQ0otIB0eNB3SdODQOO3M/tRc1O981Ozs0UANrYnw09Dp1HYw1Ch9zVVt1QrtKZah1di8BzMtzlDN1bHh1SPtB2at02SdHWk90KbT1mttHlYd1UMd1/Dx1eNR0Ha913zd137914Ad2II92IStIryQFSnNSLdBDrdgDo7t1mC92NFB16oB2UotEi9RHcCAD5l9CZuxG8SxHXUB2p6N2SwB2qh9Dj/R2aJdHN7wrYZwD0ThGqRBCKk92Rqd2KHlFK9R0+fhDzjBHdeB2Rwh3Lo9Z6fRGSLR2v1w27Ud2i8N3N1AG4Kw2ikBF8Nt2qdxFbYN3MvtGJG93eL9D9VQz9as3b39GuHhEc69Cepg3vKC/t6Z/QzwLQmSvRp6OxrQHTaSXRacrRrnMd1QIR4gwdp5INuHTeAEvggRKR7Hvduv/RmYkNtAUR0e/eBz+xELPgipjeECtBwVzuC8gQ4OrhIcnhcenhYgbuIivuKaHRn4LeF/0OErERIsrgjcMOGmUeJRHeLpIQo+3uMu/uIkUeSIINyqnd8yfuQjjgoXvhU4HuRODuL1feJXWdhYnuVavuVc3uVe/uVgHuZiPuZkXuZmfuZonuZqvuZs3uZu/uZwHudyPud0Xud2fud4nud6vud83ud+/ueAHuiCPuiEXuiGfuiInuiKvuiM3uiO/uiQHumSPumUXumWfumYnuma/r7pnN7pnv7poB7qoj7qpF7qpr4hyJviDwHkuUDYqU7iQ6HqcsXqgi3rth3rM/7lCJ4bE1He4+DfPIHgOj4YZHGtxp6xx94cygHsvs7r0qEMws7XqTHeUPHdh23tpU3si0EXxLHtq9Ac114ayaHcBY7tez3tyl7k3h4aPU7sML4UN64TNsHj1E4Z6s3uZB3u2M3j677ksb3duG4W+g2dyfHdsDHt3J7e1/3XwrDvUH4c5S0XpS0aCU7a9DDgFb8Q7h7j924R6IzugR3w6Y7fxyDxL84P+C7wBU8YmbHZGg7ecWHjMR/y6s7eD9/vz83kET4XcxHcpsHtCf7yBg/v/uBN9AC+JwiP8JVB7uQu5N++8Fph9N3uCxzv3g9/8ENv5AaO9Me+DUJPFfuwFZbNCFfvHK599skb9b9h9Vp/9ZPd3GJv66d+3nNfInJf95cx9ni/93zf937P5Xdv5e8ebUCp54Ff3ayepH4hb4ZvICW/36rE+HLOHMfBtpt98Xov0/uAHr1BDsENotCgpB3BHLhL+Yht+ph/+PexFFKPEDGu+tZl7/oe7k2v32CB8rdP666f8PTd9gxv79zN+93B4oaxGEhOGsZv8z+f8sKf83Z98RVOFMBv4bVQ/Fdx/N5OESNvHNhN9cgv5Vwd9vXQG1Xh2zieG7uR/cU9xtMd/vzar/xouO/kbxRULe3WTxmwr16s0fxtAeNQ//4gAIhAMJYjigbnaYrtG6tyWts3nus73/s/MCgcElMwlpEmg5GUzSI0KgUencjZ0/VkMq3ebdKpXYa5X/M0rV6z2+5gNUs2sVpx+Tuvt8WPdvrYCs0fH+GgFhreGBiW34thVtfeJGWlpdqK4BdJJmdTp5Hm5Shbpp+gaOcp46NkDKiKKKuSLF1qGCdqyW5tLukvcLCwlOuw8XFUMTLucrPzc7Ay9DS0tLM1dbb2Ng829/elN7I4eLl5M/m5OmZ5+vo7fLz8PH29/T1+vv4+f7//P8CAAgcSLGjwIMKEChcybOjw/iHEiBInUqxo8SLGjBo3cuzo8SPIkCJHkixp8iTKlCpXsmzp8iXMmDJn0qxp8ybOnDp38uzp8yfQoEKHEi06wsABpEqTMl2apinUpQaMUnV54GpSA1q3ckWw1SvXpD6uKuXa1WsCrQq2inW5gMHbuFVrSm2qNe3WBnm5OjAb9W9dA2i16iW8l/ADpyLhMo7L4PFbyI8bM5ibEqtdAwrWQjDrOUIErp0fgC1rOuvWzZ4NFGZ92LXWzlM5Lqg9+Tbu3LolWw4ZILBm2BH0Endd/LhW0loBo76bFjl04xKiJ2hb0XHkxxMYbO/O/bv38N8nY6/shnJ5ub25YTZtIMFa/rPRkZvFu5pr4tV6KVA43uA/gAEaxxVFtu02HngJiqfdgQ0yxpsNkmXnIIXmrXdMAGRFld98A3aoFwTxnbZVAoWB5hp/H/7H2orUHQCRY7iJN6OCNdK4HYM53pYdj+TdhqONQS6o3oW/ZJjZXVy1Bl2L/1FgWGhq3WeAbAZE6SGLAWq55ZaeMWTbhLnhOEF3ZHJHJppl3jgZkEBW+CaCbSpopne6FWnJb3+V9iGWxE034HsKlDZYn4Vy2UAFh7boWgReJVQem0JKuialk8ZpaaWZJgjXnXpgRtaUTBLXJX1bQVAlle/pl6WirSrKqFYHhalbeGnaeiuudGJ66Zsz/tKZK7AL3tZpGwccWdcD+YXGJ7PD3fXAZsn2BZuhTf6XKLaIapvttYsWN5tAYD7IIKW/2nqmmrtquu6c6aKJLrxrMkbsFMZqaFaVzhrwJ4Cs9tvvk62RCEEC9nnWQH/Wuppotw23GmtAtRkoZrvBWoxrvObCq6Octbp7McjvukkvFPYCVrChKc/nbAMOJNAXXsz6uy3N2dpM87+wveiPuBNmam7IurI79KTAWjDB0WQenfStNXJKMhyfTrnXqK4KKPDU8s3c6s3YVnCzov1BzI/Es/4IXtBpB40p0GobfTGCUP+wwr1Iyly1ytQuaSXL1Xbbdc2Bc4sluPn0fHa5/moijSbTTIus8eNE/7xd44wvvvTlmVdOo4Vy53AkVstNjbfVOWO9WpR7cw2g161//frrDxemT9m7dew27sBm/LHiuSut+eK/Yzyy5ziADhjVeXcYMLVKKj8z4NELrq3pY9dzuIxC4lo55sKnuXuu6mp/K+blA28++t/XWTwfnyJ5sIelEyd21nw7L7/rsOu/P/VXE3i9xMZFK3T5roC68xgB05Y+CzCwgQ5sYPDCNxn2qcBkgWnO3bLkIf7o7TUN6JuoDCC91iHqayUkIdgGVB17BAA9cBma5by3OfVBrmkiE1/vLLdAzTGQh+m7IY4o+Aj3jY5q8tNg/eCHv2vl/m9/TmRYl9hCjwCI60BjyqEBC7i7BIJscz2E4APD6MAYCu0xFKTbsaLynhIN6AL8el50lKg81k2vifqro7es9w4qpgdx49teBB0XLC5K7o+/2+ECv/jF86lvPOzL0PFAZarOnKhPViPcVhwwLfgZgINLfCIoYde/AF1AivHgY4wahMUs5q5dhMTd0sQoSzFG8FwTlBsk25OZAzxANhnk05VcVjDVGUdsVdNS9EwYSsBpSWfxWAAfKRMpcrkyVzMUJO+2WMjI2QqRPkRaGMH5Q6fhMpLvy48SFfavFTGPKwk41ak2qbV1Hqpry3QiHZtpynWgMpUD9BgrcafNGipQ/pzinCVCZ+imBeDSZHVzzy/z9qxo9RKO0KtjKPFYnIA5ip/QPJzP1OW2eKHNXTisGPkYmchZqrSMTyNWJojYHASUJnnH5BKgroSqZBnMpqWz2T33hwEo6lMwV1lH2aqoylcGFGQ49F0so5pQlmKMPPRCoy6lkiSLdmhZWgGLV5IFpbxBcYQnPGvssDVUUllpOepYQe1SuQAY8o6GvsrmNm0ENG+WT5FSBSPwbjgvmNJNas1JjgcJQ7o8eqYzNY0NJ9WpKBQGNQM461J83ppUfy6VmwJdGxAjhcACom+q4fSeYF96oZimEThKOlEGS3kcBwhqNafiKjLxaNYU0ueo/ub4aB9Duq62Qe6keU1cS/lq0B2GVrXrMYX7JIm6Kz3PM8qZkn0qibCEya9m9xzllujn1nb0c2IVAmhTw8c5keaur6b1q3qHdadcHu+CSSLmfN74Qb0YDDWoeQB+LamXsuq2wKTT2c7AQcV+ulC4bMOrcSOM3DRxL7kWbpzTajPfXBqWLanhilcNoxX+tLN5IroPTfN1pe1Ktp7eBRt4cbrPb8A1qQKkGLkICrfIDVROHJumXlcZLO7BF7AK1ZVVV8varOoJZRH9VnDsixonzzFAuzVwHgtjHRoDF6S2kzCYj1u0VSpXuaHF0VuKZApz3sssqtGaYaDc2Mdit6dG/uxu/2BcOs/4lsblDaDZ/hnk+Oa1V6ItaVOZO8iFqnnJoUOeZkQU0a0yx8OqCfBiB5zPAhM1y2ExgDuiseC4uhDIYj71psLc40BemNXNlUyodeLo6B7WVKsSMaymVOvGwtk4eI7xEfmynARvIxObHVegf5xjvJpJ2bxCEJyeXdf0wi03Gn7uklsL6TXGGYSAQqzoKo0aBAyTqxeVHk6Pc6WkxNpIowZ0qSmGajHjWNXoJaP5DhgkuEBTyTGNrnvq01PqTgmdSfwKyu7n61/juXmb7HOxa3zsZDuIXTqKNsYrXk1qn6tOO2IotrEKSSm7J+FL6pthDC7uESVWRTfd/jQ9U4aAprSbFHBlcB8lY2p778rZPr7UcXU8vDIOid81v8maad3m1WzGzqtJFp1ZHvDkGJxabqQnw9naGlRBXBum2Cy8M77zi4u97F/+MY8NSFI3SejoNoEuhx+6bSp1Zm/PoqmHV468ups75tU7jjE/zW4FjxrnDe4smKkpLLMfet6Jx06/Q45VpU/9LL0kmCZdhio+k3zXNHW6gLNeKgOgEzOEf/fEb8z41bM+2hNmaiMX//HI92bN9GWyVk1DU9I81iv+7bx9l/P5Dj7Zou8BC1OIHfGbdzm40qx3x6QN5LPhpkc6R/bZgc7zSjWY9rVPujmRsnQU9/7T4RZ//vJ3eXDnxXnhGoy5iKOEfPG7fRRf/zO/5dr6/e+I/2MfD9G5FLTtRtn0QlWAn73Ul94l0QI2oFrEh16ARvF1FeclnzkYG+rBm/PBCdtVn26YjfOFoI9onOLxnAc6BhVtmO0p3aOt331ABQu6lnVVncLNhyc1T1uBW7gZywWuGdhpoP/xH6SoXhCS4JtsVv29HdwloEM54O/pnYbIHcktx231XZ/oSwLMH80p3/J9VOHl3+Hp3/URoI/kXBieoQha31KVINo9Wxk2hhcmoRKuIK2hn9Tt2hOiXx224Ps01uaxXwfhmlnQoB6+1df9oI2pIeupISO+4RAqYhGaHRLK/uEcZlsTSqETXhDuOaCtwRPVgMZweFscCcb5JR8l4gkGeiGppWG89QgrviIaxiIkFmF6SMyCEZbtxR3lqVHlwSAL7mLlnQW5OR3BrcY76RpmnGIl5GLz/eDzMZ4rYp+EoAeYeJkYRiKFxAXYGeD3ISCbZSIUAuMCio5XfF5amFxiRdmIwGCG7NH9qWILASEszqMs1iM9mmEjXl801mLhKWNN5OK//WL6uZYvCuQeSuGU0BS5IQA83dZokJ46mp8eXoU/LqMPotKfxZVS5SP2aaNHgiGgVSMiauRHcuQiOuI2cmM3ruDtKSDwiZtDgY5LgmNZzBze4Z2uSRlWVKRF/qZi4aXePdqjPYokSAplUN6jLXphOQHkN8bgo0WhQUYlQgajC/rFRBoLT/bkO2YkIholHI4kWIZlWBYlPo5gK34lIpqC5zAlE1KkLmFiXUShTLblJfLhSxJk3nVeAmalVm5lUobkUVJjSRIlYP5lMwKmVwZmSP6kSjYaQNalQF4lC86lVMpUVvye6HBeZsal+/BlX2IgH3HlSIKkSIqlaZ4mahKmanqkWGIkLKxlLjLh7QGcL15lS8ombnYYTYLjTvLgFDEjY6oi2Bllav5gcP4kWJJlYubfNsKjZ1ZibOpiZf7ibUrndN7lX1Dnc37mRR5mcX4neIaneJ6m7QlR/is8ZnVCZvr1plumZ3rSJnbqpSnu5T0wJTx2Gc5N3GoaJkYm5XHe53/2Z21wJWkOpjb253FuJ04wJUtOZ2fuJBpF6G066FOuZ4VGFyQpaDgAJDQx33h+p4De54AKJ35+KHnGYS6aZyywpXuy56e0KIzi5jfGZ0G2ZGPCg30GKImKpo72KID+qI+inpCKKJA655qpaCgwqCU6aIYqqcipJ4VG5ZHug5P65HgiaJEyZpX6aAGe6IgOqJIiaSGwqIyWaYyyloSaaUxS6FzaqIYCQ44yX5BmKZ1qqZ126JzmaZ3e3JSKaZJWKVbGHWXK5pai5+RBKZOW5z8UqoeW6JeW/uiC8WmkTiqjOimeXqqV9uOk4qmT+unnbKmawiijhiqptmeoqmVAFGqdruqmgialVqpf6mmChqmnfiqsoil93SqgziairilAFoSudmerBiuxFmux1mo3gKol5mqTGiupnimh3ig/VCqmsqqkGquuciq2viay2uq2fquSBqq44mqgpmhCgCu6pmu6discqGu6PuteNiu3IoS71qu9Fiq7EsG97iujQgS//uu95msyACzBzqtDFCzCEqvAYkLCBuxFNCxT9oC6LqweQCy4esS+UsKWUqy7KawPfGtJgCzHSkSnpkG/tkSljqzKrizLtqzLvizMxqzMzizN1qzN3izO/uaszu4sz/asz/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IavHfiOL/mWr/meL/qmr/quL/u2r/u+L/zGr/ySQggAAD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Obrázek 9" descr="Obsah obrázku účtenka, text, snímek obrazovky&#10;&#10;Popis byl vytvořen automaticky">
            <a:extLst>
              <a:ext uri="{FF2B5EF4-FFF2-40B4-BE49-F238E27FC236}">
                <a16:creationId xmlns:a16="http://schemas.microsoft.com/office/drawing/2014/main" id="{49FC9975-C18E-4A43-9299-BDFDD398A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774" y="4274458"/>
            <a:ext cx="5844452" cy="2410370"/>
          </a:xfrm>
          <a:prstGeom prst="rect">
            <a:avLst/>
          </a:prstGeom>
        </p:spPr>
      </p:pic>
      <p:sp>
        <p:nvSpPr>
          <p:cNvPr id="12" name="Obdélník 11">
            <a:extLst>
              <a:ext uri="{FF2B5EF4-FFF2-40B4-BE49-F238E27FC236}">
                <a16:creationId xmlns:a16="http://schemas.microsoft.com/office/drawing/2014/main" id="{BC70548A-7BFC-4BA8-B31B-B0E7173781E1}"/>
              </a:ext>
            </a:extLst>
          </p:cNvPr>
          <p:cNvSpPr/>
          <p:nvPr/>
        </p:nvSpPr>
        <p:spPr>
          <a:xfrm>
            <a:off x="155575" y="857222"/>
            <a:ext cx="8763000" cy="1446550"/>
          </a:xfrm>
          <a:prstGeom prst="rect">
            <a:avLst/>
          </a:prstGeom>
        </p:spPr>
        <p:txBody>
          <a:bodyPr wrap="square">
            <a:spAutoFit/>
          </a:bodyPr>
          <a:lstStyle/>
          <a:p>
            <a:r>
              <a:rPr lang="cs-CZ" sz="2000" u="sng" dirty="0"/>
              <a:t>Nuklid s lichým (</a:t>
            </a:r>
            <a:r>
              <a:rPr lang="cs-CZ" sz="2000" u="sng" dirty="0" err="1"/>
              <a:t>odd</a:t>
            </a:r>
            <a:r>
              <a:rPr lang="cs-CZ" sz="2000" u="sng" dirty="0"/>
              <a:t>) počtem protonů (Z) a lichým počtem neutronů (N)</a:t>
            </a:r>
            <a:r>
              <a:rPr lang="cs-CZ" sz="2000" dirty="0"/>
              <a:t> bude pravděpodobně </a:t>
            </a:r>
            <a:r>
              <a:rPr lang="cs-CZ" sz="2000" u="sng" dirty="0"/>
              <a:t>nestabilní</a:t>
            </a:r>
            <a:r>
              <a:rPr lang="en-US" sz="2000" dirty="0"/>
              <a:t>.</a:t>
            </a:r>
            <a:endParaRPr lang="cs-CZ" sz="2000" dirty="0"/>
          </a:p>
          <a:p>
            <a:endParaRPr lang="cs-CZ" sz="800" dirty="0"/>
          </a:p>
          <a:p>
            <a:r>
              <a:rPr lang="cs-CZ" sz="2000" u="sng" dirty="0"/>
              <a:t>Nuklid se sudým (</a:t>
            </a:r>
            <a:r>
              <a:rPr lang="cs-CZ" sz="2000" u="sng" dirty="0" err="1"/>
              <a:t>even</a:t>
            </a:r>
            <a:r>
              <a:rPr lang="cs-CZ" sz="2000" u="sng" dirty="0"/>
              <a:t>) počtem protonů (Z) a sudým počtem neutronů (N)</a:t>
            </a:r>
            <a:r>
              <a:rPr lang="cs-CZ" sz="2000" dirty="0"/>
              <a:t> bude pravděpodobně </a:t>
            </a:r>
            <a:r>
              <a:rPr lang="cs-CZ" sz="2000" u="sng" dirty="0"/>
              <a:t>stabilní</a:t>
            </a:r>
            <a:r>
              <a:rPr lang="en-US" sz="2000" dirty="0"/>
              <a:t>.</a:t>
            </a:r>
            <a:endParaRPr lang="cs-CZ" sz="2000" dirty="0"/>
          </a:p>
        </p:txBody>
      </p:sp>
      <p:pic>
        <p:nvPicPr>
          <p:cNvPr id="13" name="Obrázek 12" descr="Obsah obrázku snímek obrazovky, držení, muž, hráč&#10;&#10;Popis byl vytvořen automaticky">
            <a:extLst>
              <a:ext uri="{FF2B5EF4-FFF2-40B4-BE49-F238E27FC236}">
                <a16:creationId xmlns:a16="http://schemas.microsoft.com/office/drawing/2014/main" id="{95C518B3-E48F-486C-B876-D95F415CC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275197"/>
            <a:ext cx="5029200" cy="1676400"/>
          </a:xfrm>
          <a:prstGeom prst="rect">
            <a:avLst/>
          </a:prstGeom>
        </p:spPr>
      </p:pic>
      <p:sp>
        <p:nvSpPr>
          <p:cNvPr id="2" name="TextovéPole 1">
            <a:extLst>
              <a:ext uri="{FF2B5EF4-FFF2-40B4-BE49-F238E27FC236}">
                <a16:creationId xmlns:a16="http://schemas.microsoft.com/office/drawing/2014/main" id="{EF08371E-D8B2-4AB6-94D3-18CD03B17949}"/>
              </a:ext>
            </a:extLst>
          </p:cNvPr>
          <p:cNvSpPr txBox="1"/>
          <p:nvPr/>
        </p:nvSpPr>
        <p:spPr>
          <a:xfrm>
            <a:off x="155575" y="201747"/>
            <a:ext cx="6286500" cy="461665"/>
          </a:xfrm>
          <a:prstGeom prst="rect">
            <a:avLst/>
          </a:prstGeom>
          <a:noFill/>
        </p:spPr>
        <p:txBody>
          <a:bodyPr wrap="square" rtlCol="0">
            <a:spAutoFit/>
          </a:bodyPr>
          <a:lstStyle/>
          <a:p>
            <a:r>
              <a:rPr lang="cs-CZ" sz="2400" b="1" dirty="0"/>
              <a:t>Parita atomového a neutronového čísla</a:t>
            </a:r>
          </a:p>
        </p:txBody>
      </p:sp>
    </p:spTree>
    <p:extLst>
      <p:ext uri="{BB962C8B-B14F-4D97-AF65-F5344CB8AC3E}">
        <p14:creationId xmlns:p14="http://schemas.microsoft.com/office/powerpoint/2010/main" val="4158729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47A56E9-19C2-4C62-AE47-9530DF27ACEC}"/>
              </a:ext>
            </a:extLst>
          </p:cNvPr>
          <p:cNvPicPr>
            <a:picLocks noChangeAspect="1"/>
          </p:cNvPicPr>
          <p:nvPr/>
        </p:nvPicPr>
        <p:blipFill>
          <a:blip r:embed="rId2"/>
          <a:stretch>
            <a:fillRect/>
          </a:stretch>
        </p:blipFill>
        <p:spPr>
          <a:xfrm>
            <a:off x="327445" y="4953000"/>
            <a:ext cx="2721373" cy="1752600"/>
          </a:xfrm>
          <a:prstGeom prst="rect">
            <a:avLst/>
          </a:prstGeom>
        </p:spPr>
      </p:pic>
      <p:sp>
        <p:nvSpPr>
          <p:cNvPr id="8" name="TextovéPole 7">
            <a:extLst>
              <a:ext uri="{FF2B5EF4-FFF2-40B4-BE49-F238E27FC236}">
                <a16:creationId xmlns:a16="http://schemas.microsoft.com/office/drawing/2014/main" id="{16EC39E1-23D2-48BF-83E1-819B50FD883D}"/>
              </a:ext>
            </a:extLst>
          </p:cNvPr>
          <p:cNvSpPr txBox="1"/>
          <p:nvPr/>
        </p:nvSpPr>
        <p:spPr>
          <a:xfrm>
            <a:off x="228600" y="2372320"/>
            <a:ext cx="5410200" cy="923330"/>
          </a:xfrm>
          <a:prstGeom prst="rect">
            <a:avLst/>
          </a:prstGeom>
          <a:noFill/>
        </p:spPr>
        <p:txBody>
          <a:bodyPr wrap="square" rtlCol="0">
            <a:spAutoFit/>
          </a:bodyPr>
          <a:lstStyle/>
          <a:p>
            <a:pPr algn="just"/>
            <a:r>
              <a:rPr lang="cs-CZ" i="1" dirty="0">
                <a:latin typeface="+mj-lt"/>
                <a:cs typeface="Arial" panose="020B0604020202020204" pitchFamily="34" charset="0"/>
              </a:rPr>
              <a:t>Kombinace A sudé a Z sudé</a:t>
            </a:r>
            <a:r>
              <a:rPr lang="cs-CZ" dirty="0">
                <a:latin typeface="+mj-lt"/>
                <a:cs typeface="Arial" panose="020B0604020202020204" pitchFamily="34" charset="0"/>
              </a:rPr>
              <a:t>: atomová jádra mají sférický tvar. </a:t>
            </a:r>
          </a:p>
          <a:p>
            <a:pPr algn="just"/>
            <a:r>
              <a:rPr lang="cs-CZ" i="1" dirty="0">
                <a:latin typeface="+mj-lt"/>
                <a:cs typeface="Arial" panose="020B0604020202020204" pitchFamily="34" charset="0"/>
              </a:rPr>
              <a:t>Ostatní kombinace</a:t>
            </a:r>
            <a:r>
              <a:rPr lang="cs-CZ" dirty="0">
                <a:latin typeface="+mj-lt"/>
                <a:cs typeface="Arial" panose="020B0604020202020204" pitchFamily="34" charset="0"/>
              </a:rPr>
              <a:t>: atomová jádra mají </a:t>
            </a:r>
            <a:r>
              <a:rPr lang="cs-CZ" dirty="0" err="1">
                <a:latin typeface="+mj-lt"/>
                <a:cs typeface="Arial" panose="020B0604020202020204" pitchFamily="34" charset="0"/>
              </a:rPr>
              <a:t>elipsoidální</a:t>
            </a:r>
            <a:r>
              <a:rPr lang="cs-CZ" dirty="0">
                <a:latin typeface="+mj-lt"/>
                <a:cs typeface="Arial" panose="020B0604020202020204" pitchFamily="34" charset="0"/>
              </a:rPr>
              <a:t> tvar.</a:t>
            </a:r>
          </a:p>
        </p:txBody>
      </p:sp>
      <p:pic>
        <p:nvPicPr>
          <p:cNvPr id="9" name="Picture 7" descr="VÃ½sledek obrÃ¡zku pro tvar atomovÃ©ho jÃ¡dra">
            <a:extLst>
              <a:ext uri="{FF2B5EF4-FFF2-40B4-BE49-F238E27FC236}">
                <a16:creationId xmlns:a16="http://schemas.microsoft.com/office/drawing/2014/main" id="{0D0AD648-C4EA-43AD-A3C7-A0F2B8009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
            <a:ext cx="2939375" cy="4898959"/>
          </a:xfrm>
          <a:prstGeom prst="rect">
            <a:avLst/>
          </a:prstGeom>
          <a:noFill/>
          <a:extLst>
            <a:ext uri="{909E8E84-426E-40DD-AFC4-6F175D3DCCD1}">
              <a14:hiddenFill xmlns:a14="http://schemas.microsoft.com/office/drawing/2010/main">
                <a:solidFill>
                  <a:srgbClr val="FFFFFF"/>
                </a:solidFill>
              </a14:hiddenFill>
            </a:ext>
          </a:extLst>
        </p:spPr>
      </p:pic>
      <p:sp>
        <p:nvSpPr>
          <p:cNvPr id="10" name="Nadpis 1">
            <a:extLst>
              <a:ext uri="{FF2B5EF4-FFF2-40B4-BE49-F238E27FC236}">
                <a16:creationId xmlns:a16="http://schemas.microsoft.com/office/drawing/2014/main" id="{18EB48BB-2EA2-434E-B814-433C0FC70482}"/>
              </a:ext>
            </a:extLst>
          </p:cNvPr>
          <p:cNvSpPr>
            <a:spLocks noGrp="1"/>
          </p:cNvSpPr>
          <p:nvPr>
            <p:ph type="title"/>
          </p:nvPr>
        </p:nvSpPr>
        <p:spPr>
          <a:xfrm>
            <a:off x="308395" y="203328"/>
            <a:ext cx="5105400" cy="601662"/>
          </a:xfrm>
        </p:spPr>
        <p:txBody>
          <a:bodyPr>
            <a:noAutofit/>
          </a:bodyPr>
          <a:lstStyle/>
          <a:p>
            <a:r>
              <a:rPr lang="en-US" sz="2000" b="1" dirty="0" err="1"/>
              <a:t>Stabilita</a:t>
            </a:r>
            <a:r>
              <a:rPr lang="en-US" sz="2000" b="1" dirty="0"/>
              <a:t> </a:t>
            </a:r>
            <a:r>
              <a:rPr lang="en-US" sz="2000" b="1" dirty="0" err="1"/>
              <a:t>atomovych</a:t>
            </a:r>
            <a:r>
              <a:rPr lang="en-US" sz="2000" b="1" dirty="0"/>
              <a:t> </a:t>
            </a:r>
            <a:r>
              <a:rPr lang="en-US" sz="2000" b="1" dirty="0" err="1"/>
              <a:t>jader</a:t>
            </a:r>
            <a:r>
              <a:rPr lang="cs-CZ" sz="2000" b="1" dirty="0"/>
              <a:t> a </a:t>
            </a:r>
            <a:r>
              <a:rPr lang="cs-CZ" sz="2000" b="1" dirty="0" err="1"/>
              <a:t>Bethe-</a:t>
            </a:r>
            <a:r>
              <a:rPr lang="cs-CZ" altLang="en-US" sz="2000" b="1" dirty="0" err="1"/>
              <a:t>Weizsäckerova</a:t>
            </a:r>
            <a:r>
              <a:rPr lang="cs-CZ" altLang="en-US" sz="2000" b="1" dirty="0"/>
              <a:t> rovnice </a:t>
            </a:r>
            <a:endParaRPr lang="cs-CZ" sz="2000" b="1" dirty="0"/>
          </a:p>
        </p:txBody>
      </p:sp>
      <p:sp>
        <p:nvSpPr>
          <p:cNvPr id="12" name="Obdélník 11">
            <a:extLst>
              <a:ext uri="{FF2B5EF4-FFF2-40B4-BE49-F238E27FC236}">
                <a16:creationId xmlns:a16="http://schemas.microsoft.com/office/drawing/2014/main" id="{18285739-1758-47AF-A27E-3CD6A28471BD}"/>
              </a:ext>
            </a:extLst>
          </p:cNvPr>
          <p:cNvSpPr/>
          <p:nvPr/>
        </p:nvSpPr>
        <p:spPr>
          <a:xfrm>
            <a:off x="228600" y="1048344"/>
            <a:ext cx="5486400" cy="1200329"/>
          </a:xfrm>
          <a:prstGeom prst="rect">
            <a:avLst/>
          </a:prstGeom>
        </p:spPr>
        <p:txBody>
          <a:bodyPr wrap="square">
            <a:spAutoFit/>
          </a:bodyPr>
          <a:lstStyle/>
          <a:p>
            <a:pPr algn="just"/>
            <a:r>
              <a:rPr lang="cs-CZ" b="1" dirty="0"/>
              <a:t>Sudé </a:t>
            </a:r>
            <a:r>
              <a:rPr lang="cs-CZ" dirty="0"/>
              <a:t>neutronové a protonové číslo ukazují na párováni jaderných spinů protonů resp. neutronů = z hlediska slupkové teorie atomového jádra jde o stabilnější stav než v případě nepárovaných jaderných spinů.</a:t>
            </a:r>
            <a:endParaRPr lang="en-US" dirty="0"/>
          </a:p>
        </p:txBody>
      </p:sp>
      <p:sp>
        <p:nvSpPr>
          <p:cNvPr id="14" name="Obdélník 13">
            <a:extLst>
              <a:ext uri="{FF2B5EF4-FFF2-40B4-BE49-F238E27FC236}">
                <a16:creationId xmlns:a16="http://schemas.microsoft.com/office/drawing/2014/main" id="{A3E3677A-3363-413E-AF20-2EAE2B609F9D}"/>
              </a:ext>
            </a:extLst>
          </p:cNvPr>
          <p:cNvSpPr/>
          <p:nvPr/>
        </p:nvSpPr>
        <p:spPr>
          <a:xfrm>
            <a:off x="190500" y="3542943"/>
            <a:ext cx="5562600" cy="1200329"/>
          </a:xfrm>
          <a:prstGeom prst="rect">
            <a:avLst/>
          </a:prstGeom>
        </p:spPr>
        <p:txBody>
          <a:bodyPr wrap="square">
            <a:spAutoFit/>
          </a:bodyPr>
          <a:lstStyle/>
          <a:p>
            <a:pPr algn="just"/>
            <a:r>
              <a:rPr lang="cs-CZ" dirty="0"/>
              <a:t>Nuklidy se sudým neutronovým a protonovým číslem mají podle </a:t>
            </a:r>
            <a:r>
              <a:rPr lang="cs-CZ" b="1" dirty="0" err="1"/>
              <a:t>Bethe-</a:t>
            </a:r>
            <a:r>
              <a:rPr lang="cs-CZ" altLang="en-US" b="1" dirty="0" err="1"/>
              <a:t>Weizsäckerovy</a:t>
            </a:r>
            <a:r>
              <a:rPr lang="cs-CZ" altLang="en-US" b="1" dirty="0"/>
              <a:t> rovnice </a:t>
            </a:r>
            <a:r>
              <a:rPr lang="cs-CZ" altLang="en-US" dirty="0"/>
              <a:t>nejvyšší vazebnou energii,  n</a:t>
            </a:r>
            <a:r>
              <a:rPr lang="cs-CZ" dirty="0"/>
              <a:t>uklidy s lichým neutronovým a protonovým číslem mají </a:t>
            </a:r>
            <a:r>
              <a:rPr lang="cs-CZ" altLang="en-US" dirty="0"/>
              <a:t>vazebnou energii nejnižší:</a:t>
            </a:r>
            <a:endParaRPr lang="en-US" dirty="0"/>
          </a:p>
        </p:txBody>
      </p:sp>
      <p:sp>
        <p:nvSpPr>
          <p:cNvPr id="15" name="TextovéPole 14">
            <a:extLst>
              <a:ext uri="{FF2B5EF4-FFF2-40B4-BE49-F238E27FC236}">
                <a16:creationId xmlns:a16="http://schemas.microsoft.com/office/drawing/2014/main" id="{6E5D9F4F-8C1A-4C39-8122-BF29BAF780AD}"/>
              </a:ext>
            </a:extLst>
          </p:cNvPr>
          <p:cNvSpPr txBox="1"/>
          <p:nvPr/>
        </p:nvSpPr>
        <p:spPr>
          <a:xfrm>
            <a:off x="3429000" y="5943600"/>
            <a:ext cx="5579797" cy="369332"/>
          </a:xfrm>
          <a:prstGeom prst="rect">
            <a:avLst/>
          </a:prstGeom>
          <a:noFill/>
        </p:spPr>
        <p:txBody>
          <a:bodyPr wrap="none" rtlCol="0">
            <a:spAutoFit/>
          </a:bodyPr>
          <a:lstStyle/>
          <a:p>
            <a:r>
              <a:rPr lang="cs-CZ" dirty="0"/>
              <a:t>Odtud lze odvodit také </a:t>
            </a:r>
            <a:r>
              <a:rPr lang="cs-CZ" dirty="0" err="1"/>
              <a:t>Astonovo</a:t>
            </a:r>
            <a:r>
              <a:rPr lang="cs-CZ" dirty="0"/>
              <a:t> a </a:t>
            </a:r>
            <a:r>
              <a:rPr lang="cs-CZ" dirty="0" err="1"/>
              <a:t>Mattauchovo</a:t>
            </a:r>
            <a:r>
              <a:rPr lang="cs-CZ" dirty="0"/>
              <a:t> pravidlo.</a:t>
            </a:r>
            <a:endParaRPr lang="en-US" dirty="0"/>
          </a:p>
        </p:txBody>
      </p:sp>
    </p:spTree>
    <p:extLst>
      <p:ext uri="{BB962C8B-B14F-4D97-AF65-F5344CB8AC3E}">
        <p14:creationId xmlns:p14="http://schemas.microsoft.com/office/powerpoint/2010/main" val="2107040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0" y="457200"/>
            <a:ext cx="890954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237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51B79F-C4E9-4225-B7C5-58E162BFB909}"/>
              </a:ext>
            </a:extLst>
          </p:cNvPr>
          <p:cNvSpPr>
            <a:spLocks noGrp="1"/>
          </p:cNvSpPr>
          <p:nvPr>
            <p:ph type="title"/>
          </p:nvPr>
        </p:nvSpPr>
        <p:spPr>
          <a:xfrm>
            <a:off x="685800" y="121479"/>
            <a:ext cx="6934200" cy="533400"/>
          </a:xfrm>
        </p:spPr>
        <p:txBody>
          <a:bodyPr>
            <a:noAutofit/>
          </a:bodyPr>
          <a:lstStyle/>
          <a:p>
            <a:r>
              <a:rPr lang="cs-CZ" sz="2400" b="1" dirty="0"/>
              <a:t>Predikce s</a:t>
            </a:r>
            <a:r>
              <a:rPr lang="en-US" sz="2400" b="1" dirty="0" err="1"/>
              <a:t>tabilit</a:t>
            </a:r>
            <a:r>
              <a:rPr lang="cs-CZ" sz="2400" b="1" dirty="0"/>
              <a:t>y</a:t>
            </a:r>
            <a:r>
              <a:rPr lang="en-US" sz="2400" b="1" dirty="0"/>
              <a:t> </a:t>
            </a:r>
            <a:r>
              <a:rPr lang="en-US" sz="2400" b="1" dirty="0" err="1"/>
              <a:t>atomov</a:t>
            </a:r>
            <a:r>
              <a:rPr lang="cs-CZ" sz="2400" b="1" dirty="0"/>
              <a:t>ý</a:t>
            </a:r>
            <a:r>
              <a:rPr lang="en-US" sz="2400" b="1" dirty="0" err="1"/>
              <a:t>ch</a:t>
            </a:r>
            <a:r>
              <a:rPr lang="cs-CZ" sz="2400" b="1" dirty="0"/>
              <a:t> jader</a:t>
            </a:r>
            <a:endParaRPr lang="en-US" sz="2400" b="1" dirty="0"/>
          </a:p>
        </p:txBody>
      </p:sp>
      <p:sp>
        <p:nvSpPr>
          <p:cNvPr id="4" name="TextovéPole 3">
            <a:extLst>
              <a:ext uri="{FF2B5EF4-FFF2-40B4-BE49-F238E27FC236}">
                <a16:creationId xmlns:a16="http://schemas.microsoft.com/office/drawing/2014/main" id="{105CB752-AA60-4475-8231-6152BD91E831}"/>
              </a:ext>
            </a:extLst>
          </p:cNvPr>
          <p:cNvSpPr txBox="1"/>
          <p:nvPr/>
        </p:nvSpPr>
        <p:spPr>
          <a:xfrm>
            <a:off x="190500" y="675416"/>
            <a:ext cx="8763000" cy="4770537"/>
          </a:xfrm>
          <a:prstGeom prst="rect">
            <a:avLst/>
          </a:prstGeom>
          <a:noFill/>
        </p:spPr>
        <p:txBody>
          <a:bodyPr wrap="square" rtlCol="0">
            <a:spAutoFit/>
          </a:bodyPr>
          <a:lstStyle/>
          <a:p>
            <a:pPr algn="just"/>
            <a:r>
              <a:rPr lang="cs-CZ" sz="2000" b="1" dirty="0"/>
              <a:t>Pravidla </a:t>
            </a:r>
            <a:r>
              <a:rPr lang="cs-CZ" sz="2000" dirty="0"/>
              <a:t>(nejsou univerzální, mohou se objevit výjimky)</a:t>
            </a:r>
          </a:p>
          <a:p>
            <a:pPr algn="just"/>
            <a:endParaRPr lang="cs-CZ" sz="800" dirty="0"/>
          </a:p>
          <a:p>
            <a:pPr algn="just"/>
            <a:r>
              <a:rPr lang="cs-CZ" sz="2000" dirty="0"/>
              <a:t>1. Pro jádra s Z/N </a:t>
            </a:r>
            <a:r>
              <a:rPr lang="cs-CZ" sz="2000" b="1" dirty="0"/>
              <a:t>liché/sudé a sudé/liché</a:t>
            </a:r>
            <a:r>
              <a:rPr lang="cs-CZ" sz="2000" dirty="0"/>
              <a:t>: pokud se A liší o víc než 1 od zaokrouhlené atomové hmotnosti prvku, je nuklid nestabilní.</a:t>
            </a:r>
          </a:p>
          <a:p>
            <a:pPr algn="just"/>
            <a:r>
              <a:rPr lang="cs-CZ" sz="2000" baseline="30000" dirty="0">
                <a:solidFill>
                  <a:srgbClr val="0070C0"/>
                </a:solidFill>
              </a:rPr>
              <a:t>      </a:t>
            </a:r>
            <a:r>
              <a:rPr lang="en-US" baseline="30000" dirty="0">
                <a:solidFill>
                  <a:srgbClr val="0070C0"/>
                </a:solidFill>
              </a:rPr>
              <a:t>49</a:t>
            </a:r>
            <a:r>
              <a:rPr lang="en-US" baseline="-25000" dirty="0">
                <a:solidFill>
                  <a:srgbClr val="0070C0"/>
                </a:solidFill>
              </a:rPr>
              <a:t>24</a:t>
            </a:r>
            <a:r>
              <a:rPr lang="en-US" dirty="0">
                <a:solidFill>
                  <a:srgbClr val="0070C0"/>
                </a:solidFill>
              </a:rPr>
              <a:t>Cr, </a:t>
            </a:r>
            <a:r>
              <a:rPr lang="en-US" dirty="0" err="1">
                <a:solidFill>
                  <a:srgbClr val="0070C0"/>
                </a:solidFill>
              </a:rPr>
              <a:t>Ar</a:t>
            </a:r>
            <a:r>
              <a:rPr lang="en-US" baseline="-25000" dirty="0" err="1">
                <a:solidFill>
                  <a:srgbClr val="0070C0"/>
                </a:solidFill>
              </a:rPr>
              <a:t>Cr</a:t>
            </a:r>
            <a:r>
              <a:rPr lang="en-US" dirty="0">
                <a:solidFill>
                  <a:srgbClr val="0070C0"/>
                </a:solidFill>
              </a:rPr>
              <a:t> = 52.01</a:t>
            </a:r>
            <a:r>
              <a:rPr lang="cs-CZ" dirty="0">
                <a:solidFill>
                  <a:srgbClr val="0070C0"/>
                </a:solidFill>
              </a:rPr>
              <a:t>   </a:t>
            </a:r>
            <a:r>
              <a:rPr lang="en-US" dirty="0">
                <a:solidFill>
                  <a:srgbClr val="0070C0"/>
                </a:solidFill>
              </a:rPr>
              <a:t>=&gt; 52 – 49 &gt; 1 =&gt; </a:t>
            </a:r>
            <a:r>
              <a:rPr lang="en-US" dirty="0" err="1">
                <a:solidFill>
                  <a:srgbClr val="0070C0"/>
                </a:solidFill>
              </a:rPr>
              <a:t>nestabiln</a:t>
            </a:r>
            <a:r>
              <a:rPr lang="cs-CZ" dirty="0">
                <a:solidFill>
                  <a:srgbClr val="0070C0"/>
                </a:solidFill>
              </a:rPr>
              <a:t>í</a:t>
            </a:r>
            <a:r>
              <a:rPr lang="en-US" dirty="0">
                <a:solidFill>
                  <a:srgbClr val="0070C0"/>
                </a:solidFill>
              </a:rPr>
              <a:t> (</a:t>
            </a:r>
            <a:r>
              <a:rPr lang="en-US" dirty="0" err="1">
                <a:solidFill>
                  <a:srgbClr val="0070C0"/>
                </a:solidFill>
              </a:rPr>
              <a:t>emise</a:t>
            </a:r>
            <a:r>
              <a:rPr lang="en-US" dirty="0">
                <a:solidFill>
                  <a:srgbClr val="0070C0"/>
                </a:solidFill>
              </a:rPr>
              <a:t> </a:t>
            </a:r>
            <a:r>
              <a:rPr lang="en-US" dirty="0" err="1">
                <a:solidFill>
                  <a:srgbClr val="0070C0"/>
                </a:solidFill>
              </a:rPr>
              <a:t>pozitronu</a:t>
            </a:r>
            <a:r>
              <a:rPr lang="en-US" dirty="0">
                <a:solidFill>
                  <a:srgbClr val="0070C0"/>
                </a:solidFill>
              </a:rPr>
              <a:t>/z</a:t>
            </a:r>
            <a:r>
              <a:rPr lang="cs-CZ" dirty="0" err="1">
                <a:solidFill>
                  <a:srgbClr val="0070C0"/>
                </a:solidFill>
              </a:rPr>
              <a:t>áchyt</a:t>
            </a:r>
            <a:r>
              <a:rPr lang="en-US" dirty="0">
                <a:solidFill>
                  <a:srgbClr val="0070C0"/>
                </a:solidFill>
              </a:rPr>
              <a:t> </a:t>
            </a:r>
            <a:r>
              <a:rPr lang="en-US" dirty="0" err="1">
                <a:solidFill>
                  <a:srgbClr val="0070C0"/>
                </a:solidFill>
              </a:rPr>
              <a:t>elektronu</a:t>
            </a:r>
            <a:r>
              <a:rPr lang="en-US" dirty="0">
                <a:solidFill>
                  <a:srgbClr val="0070C0"/>
                </a:solidFill>
              </a:rPr>
              <a:t>)</a:t>
            </a:r>
          </a:p>
          <a:p>
            <a:pPr algn="just"/>
            <a:r>
              <a:rPr lang="cs-CZ" baseline="30000" dirty="0">
                <a:solidFill>
                  <a:srgbClr val="0070C0"/>
                </a:solidFill>
              </a:rPr>
              <a:t>      </a:t>
            </a:r>
            <a:r>
              <a:rPr lang="en-US" baseline="30000" dirty="0">
                <a:solidFill>
                  <a:srgbClr val="0070C0"/>
                </a:solidFill>
              </a:rPr>
              <a:t>5</a:t>
            </a:r>
            <a:r>
              <a:rPr lang="cs-CZ" baseline="30000" dirty="0">
                <a:solidFill>
                  <a:srgbClr val="0070C0"/>
                </a:solidFill>
              </a:rPr>
              <a:t>9</a:t>
            </a:r>
            <a:r>
              <a:rPr lang="en-US" baseline="-25000" dirty="0">
                <a:solidFill>
                  <a:srgbClr val="0070C0"/>
                </a:solidFill>
              </a:rPr>
              <a:t>27</a:t>
            </a:r>
            <a:r>
              <a:rPr lang="en-US" dirty="0">
                <a:solidFill>
                  <a:srgbClr val="0070C0"/>
                </a:solidFill>
              </a:rPr>
              <a:t>Co, </a:t>
            </a:r>
            <a:r>
              <a:rPr lang="en-US" dirty="0" err="1">
                <a:solidFill>
                  <a:srgbClr val="0070C0"/>
                </a:solidFill>
              </a:rPr>
              <a:t>Ar</a:t>
            </a:r>
            <a:r>
              <a:rPr lang="en-US" baseline="-25000" dirty="0" err="1">
                <a:solidFill>
                  <a:srgbClr val="0070C0"/>
                </a:solidFill>
              </a:rPr>
              <a:t>Co</a:t>
            </a:r>
            <a:r>
              <a:rPr lang="en-US" dirty="0">
                <a:solidFill>
                  <a:srgbClr val="0070C0"/>
                </a:solidFill>
              </a:rPr>
              <a:t> = 58.93</a:t>
            </a:r>
            <a:r>
              <a:rPr lang="cs-CZ" dirty="0">
                <a:solidFill>
                  <a:srgbClr val="0070C0"/>
                </a:solidFill>
              </a:rPr>
              <a:t>  </a:t>
            </a:r>
            <a:r>
              <a:rPr lang="en-US" dirty="0">
                <a:solidFill>
                  <a:srgbClr val="0070C0"/>
                </a:solidFill>
              </a:rPr>
              <a:t>=&gt; 5</a:t>
            </a:r>
            <a:r>
              <a:rPr lang="cs-CZ" dirty="0">
                <a:solidFill>
                  <a:srgbClr val="0070C0"/>
                </a:solidFill>
              </a:rPr>
              <a:t>9</a:t>
            </a:r>
            <a:r>
              <a:rPr lang="en-US" dirty="0">
                <a:solidFill>
                  <a:srgbClr val="0070C0"/>
                </a:solidFill>
              </a:rPr>
              <a:t> – </a:t>
            </a:r>
            <a:r>
              <a:rPr lang="cs-CZ" dirty="0">
                <a:solidFill>
                  <a:srgbClr val="0070C0"/>
                </a:solidFill>
              </a:rPr>
              <a:t>59</a:t>
            </a:r>
            <a:r>
              <a:rPr lang="en-US" dirty="0">
                <a:solidFill>
                  <a:srgbClr val="0070C0"/>
                </a:solidFill>
              </a:rPr>
              <a:t> </a:t>
            </a:r>
            <a:r>
              <a:rPr lang="cs-CZ" dirty="0">
                <a:solidFill>
                  <a:srgbClr val="0070C0"/>
                </a:solidFill>
              </a:rPr>
              <a:t>=</a:t>
            </a:r>
            <a:r>
              <a:rPr lang="en-US" dirty="0">
                <a:solidFill>
                  <a:srgbClr val="0070C0"/>
                </a:solidFill>
              </a:rPr>
              <a:t> </a:t>
            </a:r>
            <a:r>
              <a:rPr lang="cs-CZ" dirty="0">
                <a:solidFill>
                  <a:srgbClr val="0070C0"/>
                </a:solidFill>
              </a:rPr>
              <a:t>0</a:t>
            </a:r>
            <a:r>
              <a:rPr lang="en-US" dirty="0">
                <a:solidFill>
                  <a:srgbClr val="0070C0"/>
                </a:solidFill>
              </a:rPr>
              <a:t> =&gt; </a:t>
            </a:r>
            <a:r>
              <a:rPr lang="en-US" dirty="0" err="1">
                <a:solidFill>
                  <a:srgbClr val="0070C0"/>
                </a:solidFill>
              </a:rPr>
              <a:t>stabiln</a:t>
            </a:r>
            <a:r>
              <a:rPr lang="cs-CZ" dirty="0">
                <a:solidFill>
                  <a:srgbClr val="0070C0"/>
                </a:solidFill>
              </a:rPr>
              <a:t>í (stabilní)</a:t>
            </a:r>
            <a:r>
              <a:rPr lang="en-US" dirty="0">
                <a:solidFill>
                  <a:srgbClr val="0070C0"/>
                </a:solidFill>
              </a:rPr>
              <a:t> </a:t>
            </a:r>
          </a:p>
          <a:p>
            <a:pPr algn="just"/>
            <a:endParaRPr lang="cs-CZ" sz="2000" dirty="0"/>
          </a:p>
          <a:p>
            <a:pPr algn="just"/>
            <a:r>
              <a:rPr lang="cs-CZ" sz="2000" dirty="0"/>
              <a:t>2. Pro jádra s Z/N </a:t>
            </a:r>
            <a:r>
              <a:rPr lang="cs-CZ" sz="2000" b="1" dirty="0"/>
              <a:t>sudé/sudé</a:t>
            </a:r>
            <a:r>
              <a:rPr lang="cs-CZ" sz="2000" dirty="0"/>
              <a:t>: pokud se A liší o víc než 3 od zaokrouhlené atomové hmotnosti prvku, je nuklid nestabilní.</a:t>
            </a:r>
          </a:p>
          <a:p>
            <a:pPr algn="just"/>
            <a:r>
              <a:rPr lang="cs-CZ" sz="2000" baseline="30000" dirty="0">
                <a:solidFill>
                  <a:srgbClr val="0070C0"/>
                </a:solidFill>
              </a:rPr>
              <a:t>       </a:t>
            </a:r>
            <a:r>
              <a:rPr lang="en-US" baseline="30000" dirty="0">
                <a:solidFill>
                  <a:srgbClr val="0070C0"/>
                </a:solidFill>
              </a:rPr>
              <a:t>72</a:t>
            </a:r>
            <a:r>
              <a:rPr lang="en-US" baseline="-25000" dirty="0">
                <a:solidFill>
                  <a:srgbClr val="0070C0"/>
                </a:solidFill>
              </a:rPr>
              <a:t>30</a:t>
            </a:r>
            <a:r>
              <a:rPr lang="en-US" dirty="0">
                <a:solidFill>
                  <a:srgbClr val="0070C0"/>
                </a:solidFill>
              </a:rPr>
              <a:t>Zn, </a:t>
            </a:r>
            <a:r>
              <a:rPr lang="en-US" dirty="0" err="1">
                <a:solidFill>
                  <a:srgbClr val="0070C0"/>
                </a:solidFill>
              </a:rPr>
              <a:t>Ar</a:t>
            </a:r>
            <a:r>
              <a:rPr lang="en-US" baseline="-25000" dirty="0" err="1">
                <a:solidFill>
                  <a:srgbClr val="0070C0"/>
                </a:solidFill>
              </a:rPr>
              <a:t>Zn</a:t>
            </a:r>
            <a:r>
              <a:rPr lang="en-US" dirty="0">
                <a:solidFill>
                  <a:srgbClr val="0070C0"/>
                </a:solidFill>
              </a:rPr>
              <a:t> = 65.39</a:t>
            </a:r>
            <a:r>
              <a:rPr lang="cs-CZ" dirty="0">
                <a:solidFill>
                  <a:srgbClr val="0070C0"/>
                </a:solidFill>
              </a:rPr>
              <a:t>  </a:t>
            </a:r>
            <a:r>
              <a:rPr lang="en-US" dirty="0">
                <a:solidFill>
                  <a:srgbClr val="0070C0"/>
                </a:solidFill>
              </a:rPr>
              <a:t>=&gt; </a:t>
            </a:r>
            <a:r>
              <a:rPr lang="cs-CZ" dirty="0">
                <a:solidFill>
                  <a:srgbClr val="0070C0"/>
                </a:solidFill>
              </a:rPr>
              <a:t>7</a:t>
            </a:r>
            <a:r>
              <a:rPr lang="en-US" dirty="0">
                <a:solidFill>
                  <a:srgbClr val="0070C0"/>
                </a:solidFill>
              </a:rPr>
              <a:t>2 – </a:t>
            </a:r>
            <a:r>
              <a:rPr lang="cs-CZ" dirty="0">
                <a:solidFill>
                  <a:srgbClr val="0070C0"/>
                </a:solidFill>
              </a:rPr>
              <a:t>65</a:t>
            </a:r>
            <a:r>
              <a:rPr lang="en-US" dirty="0">
                <a:solidFill>
                  <a:srgbClr val="0070C0"/>
                </a:solidFill>
              </a:rPr>
              <a:t> &gt; </a:t>
            </a:r>
            <a:r>
              <a:rPr lang="cs-CZ" dirty="0">
                <a:solidFill>
                  <a:srgbClr val="0070C0"/>
                </a:solidFill>
              </a:rPr>
              <a:t>3</a:t>
            </a:r>
            <a:r>
              <a:rPr lang="en-US" dirty="0">
                <a:solidFill>
                  <a:srgbClr val="0070C0"/>
                </a:solidFill>
              </a:rPr>
              <a:t> =&gt; </a:t>
            </a:r>
            <a:r>
              <a:rPr lang="cs-CZ" dirty="0">
                <a:solidFill>
                  <a:srgbClr val="0070C0"/>
                </a:solidFill>
              </a:rPr>
              <a:t>ne</a:t>
            </a:r>
            <a:r>
              <a:rPr lang="en-US" dirty="0" err="1">
                <a:solidFill>
                  <a:srgbClr val="0070C0"/>
                </a:solidFill>
              </a:rPr>
              <a:t>stabiln</a:t>
            </a:r>
            <a:r>
              <a:rPr lang="cs-CZ" dirty="0">
                <a:solidFill>
                  <a:srgbClr val="0070C0"/>
                </a:solidFill>
              </a:rPr>
              <a:t>í </a:t>
            </a:r>
            <a:r>
              <a:rPr lang="en-US" dirty="0">
                <a:solidFill>
                  <a:srgbClr val="0070C0"/>
                </a:solidFill>
              </a:rPr>
              <a:t>(</a:t>
            </a:r>
            <a:r>
              <a:rPr lang="cs-CZ" dirty="0">
                <a:solidFill>
                  <a:srgbClr val="0070C0"/>
                </a:solidFill>
              </a:rPr>
              <a:t>beta </a:t>
            </a:r>
            <a:r>
              <a:rPr lang="en-US" dirty="0" err="1">
                <a:solidFill>
                  <a:srgbClr val="0070C0"/>
                </a:solidFill>
              </a:rPr>
              <a:t>emise</a:t>
            </a:r>
            <a:r>
              <a:rPr lang="en-US" dirty="0">
                <a:solidFill>
                  <a:srgbClr val="0070C0"/>
                </a:solidFill>
              </a:rPr>
              <a:t>)</a:t>
            </a:r>
            <a:endParaRPr lang="cs-CZ" dirty="0">
              <a:solidFill>
                <a:srgbClr val="0070C0"/>
              </a:solidFill>
            </a:endParaRPr>
          </a:p>
          <a:p>
            <a:pPr algn="just"/>
            <a:r>
              <a:rPr lang="cs-CZ" baseline="30000" dirty="0">
                <a:solidFill>
                  <a:srgbClr val="0070C0"/>
                </a:solidFill>
              </a:rPr>
              <a:t>     </a:t>
            </a:r>
            <a:r>
              <a:rPr lang="en-US" baseline="30000" dirty="0">
                <a:solidFill>
                  <a:srgbClr val="0070C0"/>
                </a:solidFill>
              </a:rPr>
              <a:t>134</a:t>
            </a:r>
            <a:r>
              <a:rPr lang="en-US" baseline="-25000" dirty="0">
                <a:solidFill>
                  <a:srgbClr val="0070C0"/>
                </a:solidFill>
              </a:rPr>
              <a:t>56</a:t>
            </a:r>
            <a:r>
              <a:rPr lang="en-US" dirty="0">
                <a:solidFill>
                  <a:srgbClr val="0070C0"/>
                </a:solidFill>
              </a:rPr>
              <a:t>Ba, </a:t>
            </a:r>
            <a:r>
              <a:rPr lang="en-US" dirty="0" err="1">
                <a:solidFill>
                  <a:srgbClr val="0070C0"/>
                </a:solidFill>
              </a:rPr>
              <a:t>Ar</a:t>
            </a:r>
            <a:r>
              <a:rPr lang="en-US" baseline="-25000" dirty="0" err="1">
                <a:solidFill>
                  <a:srgbClr val="0070C0"/>
                </a:solidFill>
              </a:rPr>
              <a:t>Ba</a:t>
            </a:r>
            <a:r>
              <a:rPr lang="en-US" dirty="0">
                <a:solidFill>
                  <a:srgbClr val="0070C0"/>
                </a:solidFill>
              </a:rPr>
              <a:t> = 137.33</a:t>
            </a:r>
            <a:r>
              <a:rPr lang="cs-CZ" dirty="0">
                <a:solidFill>
                  <a:srgbClr val="0070C0"/>
                </a:solidFill>
              </a:rPr>
              <a:t> </a:t>
            </a:r>
            <a:r>
              <a:rPr lang="en-US" dirty="0">
                <a:solidFill>
                  <a:srgbClr val="0070C0"/>
                </a:solidFill>
              </a:rPr>
              <a:t>=&gt; </a:t>
            </a:r>
            <a:r>
              <a:rPr lang="cs-CZ" dirty="0">
                <a:solidFill>
                  <a:srgbClr val="0070C0"/>
                </a:solidFill>
              </a:rPr>
              <a:t>137</a:t>
            </a:r>
            <a:r>
              <a:rPr lang="en-US" dirty="0">
                <a:solidFill>
                  <a:srgbClr val="0070C0"/>
                </a:solidFill>
              </a:rPr>
              <a:t> – </a:t>
            </a:r>
            <a:r>
              <a:rPr lang="cs-CZ" dirty="0">
                <a:solidFill>
                  <a:srgbClr val="0070C0"/>
                </a:solidFill>
              </a:rPr>
              <a:t>134</a:t>
            </a:r>
            <a:r>
              <a:rPr lang="en-US" dirty="0">
                <a:solidFill>
                  <a:srgbClr val="0070C0"/>
                </a:solidFill>
              </a:rPr>
              <a:t> ≤ </a:t>
            </a:r>
            <a:r>
              <a:rPr lang="cs-CZ" dirty="0">
                <a:solidFill>
                  <a:srgbClr val="0070C0"/>
                </a:solidFill>
              </a:rPr>
              <a:t>3</a:t>
            </a:r>
            <a:r>
              <a:rPr lang="en-US" dirty="0">
                <a:solidFill>
                  <a:srgbClr val="0070C0"/>
                </a:solidFill>
              </a:rPr>
              <a:t> =&gt; </a:t>
            </a:r>
            <a:r>
              <a:rPr lang="en-US" dirty="0" err="1">
                <a:solidFill>
                  <a:srgbClr val="0070C0"/>
                </a:solidFill>
              </a:rPr>
              <a:t>stabiln</a:t>
            </a:r>
            <a:r>
              <a:rPr lang="cs-CZ" dirty="0">
                <a:solidFill>
                  <a:srgbClr val="0070C0"/>
                </a:solidFill>
              </a:rPr>
              <a:t>í (stabilní)</a:t>
            </a:r>
            <a:r>
              <a:rPr lang="en-US" dirty="0">
                <a:solidFill>
                  <a:srgbClr val="0070C0"/>
                </a:solidFill>
              </a:rPr>
              <a:t> </a:t>
            </a:r>
          </a:p>
          <a:p>
            <a:pPr algn="just"/>
            <a:endParaRPr lang="cs-CZ" sz="2000" dirty="0"/>
          </a:p>
          <a:p>
            <a:pPr algn="just"/>
            <a:r>
              <a:rPr lang="cs-CZ" sz="2000" dirty="0"/>
              <a:t>3. Pro jádra s Z/N </a:t>
            </a:r>
            <a:r>
              <a:rPr lang="cs-CZ" sz="2000" b="1" dirty="0"/>
              <a:t>liché/liché</a:t>
            </a:r>
            <a:r>
              <a:rPr lang="cs-CZ" sz="2000" dirty="0"/>
              <a:t>: jsou známy pouze 4 stabilní nuklidy (</a:t>
            </a:r>
            <a:r>
              <a:rPr lang="cs-CZ" sz="2000" baseline="30000" dirty="0"/>
              <a:t>2</a:t>
            </a:r>
            <a:r>
              <a:rPr lang="cs-CZ" sz="2000" dirty="0"/>
              <a:t>H, </a:t>
            </a:r>
            <a:r>
              <a:rPr lang="cs-CZ" sz="2000" baseline="30000" dirty="0"/>
              <a:t>6</a:t>
            </a:r>
            <a:r>
              <a:rPr lang="cs-CZ" sz="2000" dirty="0"/>
              <a:t>Li, </a:t>
            </a:r>
            <a:r>
              <a:rPr lang="cs-CZ" sz="2000" baseline="30000" dirty="0"/>
              <a:t>10</a:t>
            </a:r>
            <a:r>
              <a:rPr lang="cs-CZ" sz="2000" dirty="0"/>
              <a:t>B a </a:t>
            </a:r>
            <a:r>
              <a:rPr lang="cs-CZ" sz="2000" baseline="30000" dirty="0"/>
              <a:t>14</a:t>
            </a:r>
            <a:r>
              <a:rPr lang="cs-CZ" sz="2000" dirty="0"/>
              <a:t>N), ostatní jsou radioaktivní.</a:t>
            </a:r>
          </a:p>
          <a:p>
            <a:pPr algn="just"/>
            <a:r>
              <a:rPr lang="cs-CZ" baseline="30000" dirty="0">
                <a:solidFill>
                  <a:srgbClr val="0070C0"/>
                </a:solidFill>
              </a:rPr>
              <a:t>      32</a:t>
            </a:r>
            <a:r>
              <a:rPr lang="cs-CZ" baseline="-25000" dirty="0">
                <a:solidFill>
                  <a:srgbClr val="0070C0"/>
                </a:solidFill>
              </a:rPr>
              <a:t>15</a:t>
            </a:r>
            <a:r>
              <a:rPr lang="cs-CZ" dirty="0">
                <a:solidFill>
                  <a:srgbClr val="0070C0"/>
                </a:solidFill>
              </a:rPr>
              <a:t>P</a:t>
            </a:r>
            <a:r>
              <a:rPr lang="en-US" dirty="0">
                <a:solidFill>
                  <a:srgbClr val="0070C0"/>
                </a:solidFill>
              </a:rPr>
              <a:t> , </a:t>
            </a:r>
            <a:r>
              <a:rPr lang="en-US" dirty="0" err="1">
                <a:solidFill>
                  <a:srgbClr val="0070C0"/>
                </a:solidFill>
              </a:rPr>
              <a:t>Ar</a:t>
            </a:r>
            <a:r>
              <a:rPr lang="cs-CZ" baseline="-25000" dirty="0">
                <a:solidFill>
                  <a:srgbClr val="0070C0"/>
                </a:solidFill>
              </a:rPr>
              <a:t>P</a:t>
            </a:r>
            <a:r>
              <a:rPr lang="en-US" dirty="0">
                <a:solidFill>
                  <a:srgbClr val="0070C0"/>
                </a:solidFill>
              </a:rPr>
              <a:t> = </a:t>
            </a:r>
            <a:r>
              <a:rPr lang="cs-CZ" dirty="0">
                <a:solidFill>
                  <a:srgbClr val="0070C0"/>
                </a:solidFill>
              </a:rPr>
              <a:t>30</a:t>
            </a:r>
            <a:r>
              <a:rPr lang="en-US" dirty="0">
                <a:solidFill>
                  <a:srgbClr val="0070C0"/>
                </a:solidFill>
              </a:rPr>
              <a:t>.9</a:t>
            </a:r>
            <a:r>
              <a:rPr lang="cs-CZ" dirty="0">
                <a:solidFill>
                  <a:srgbClr val="0070C0"/>
                </a:solidFill>
              </a:rPr>
              <a:t>7  </a:t>
            </a:r>
            <a:r>
              <a:rPr lang="en-US" dirty="0">
                <a:solidFill>
                  <a:srgbClr val="0070C0"/>
                </a:solidFill>
              </a:rPr>
              <a:t>=&gt; </a:t>
            </a:r>
            <a:r>
              <a:rPr lang="cs-CZ" dirty="0">
                <a:solidFill>
                  <a:srgbClr val="0070C0"/>
                </a:solidFill>
              </a:rPr>
              <a:t>ne</a:t>
            </a:r>
            <a:r>
              <a:rPr lang="en-US" dirty="0" err="1">
                <a:solidFill>
                  <a:srgbClr val="0070C0"/>
                </a:solidFill>
              </a:rPr>
              <a:t>stabiln</a:t>
            </a:r>
            <a:r>
              <a:rPr lang="cs-CZ" dirty="0">
                <a:solidFill>
                  <a:srgbClr val="0070C0"/>
                </a:solidFill>
              </a:rPr>
              <a:t>í </a:t>
            </a:r>
            <a:r>
              <a:rPr lang="en-US" dirty="0">
                <a:solidFill>
                  <a:srgbClr val="0070C0"/>
                </a:solidFill>
              </a:rPr>
              <a:t>(</a:t>
            </a:r>
            <a:r>
              <a:rPr lang="cs-CZ" dirty="0">
                <a:solidFill>
                  <a:srgbClr val="0070C0"/>
                </a:solidFill>
              </a:rPr>
              <a:t>beta </a:t>
            </a:r>
            <a:r>
              <a:rPr lang="en-US" dirty="0" err="1">
                <a:solidFill>
                  <a:srgbClr val="0070C0"/>
                </a:solidFill>
              </a:rPr>
              <a:t>emise</a:t>
            </a:r>
            <a:r>
              <a:rPr lang="en-US" dirty="0">
                <a:solidFill>
                  <a:srgbClr val="0070C0"/>
                </a:solidFill>
              </a:rPr>
              <a:t>)</a:t>
            </a:r>
            <a:endParaRPr lang="cs-CZ" dirty="0">
              <a:solidFill>
                <a:srgbClr val="0070C0"/>
              </a:solidFill>
            </a:endParaRPr>
          </a:p>
          <a:p>
            <a:pPr algn="just"/>
            <a:r>
              <a:rPr lang="cs-CZ" baseline="30000" dirty="0">
                <a:solidFill>
                  <a:srgbClr val="0070C0"/>
                </a:solidFill>
              </a:rPr>
              <a:t>      </a:t>
            </a:r>
            <a:r>
              <a:rPr lang="en-US" baseline="30000" dirty="0">
                <a:solidFill>
                  <a:srgbClr val="0070C0"/>
                </a:solidFill>
              </a:rPr>
              <a:t>5</a:t>
            </a:r>
            <a:r>
              <a:rPr lang="cs-CZ" baseline="30000" dirty="0">
                <a:solidFill>
                  <a:srgbClr val="0070C0"/>
                </a:solidFill>
              </a:rPr>
              <a:t>8</a:t>
            </a:r>
            <a:r>
              <a:rPr lang="en-US" baseline="-25000" dirty="0">
                <a:solidFill>
                  <a:srgbClr val="0070C0"/>
                </a:solidFill>
              </a:rPr>
              <a:t>27</a:t>
            </a:r>
            <a:r>
              <a:rPr lang="en-US" dirty="0">
                <a:solidFill>
                  <a:srgbClr val="0070C0"/>
                </a:solidFill>
              </a:rPr>
              <a:t>Co, </a:t>
            </a:r>
            <a:r>
              <a:rPr lang="en-US" dirty="0" err="1">
                <a:solidFill>
                  <a:srgbClr val="0070C0"/>
                </a:solidFill>
              </a:rPr>
              <a:t>Ar</a:t>
            </a:r>
            <a:r>
              <a:rPr lang="en-US" baseline="-25000" dirty="0" err="1">
                <a:solidFill>
                  <a:srgbClr val="0070C0"/>
                </a:solidFill>
              </a:rPr>
              <a:t>Co</a:t>
            </a:r>
            <a:r>
              <a:rPr lang="en-US" dirty="0">
                <a:solidFill>
                  <a:srgbClr val="0070C0"/>
                </a:solidFill>
              </a:rPr>
              <a:t> = 58.93</a:t>
            </a:r>
            <a:r>
              <a:rPr lang="cs-CZ" dirty="0">
                <a:solidFill>
                  <a:srgbClr val="0070C0"/>
                </a:solidFill>
              </a:rPr>
              <a:t>  </a:t>
            </a:r>
            <a:r>
              <a:rPr lang="en-US" dirty="0">
                <a:solidFill>
                  <a:srgbClr val="0070C0"/>
                </a:solidFill>
              </a:rPr>
              <a:t>=&gt; </a:t>
            </a:r>
            <a:r>
              <a:rPr lang="cs-CZ" dirty="0">
                <a:solidFill>
                  <a:srgbClr val="0070C0"/>
                </a:solidFill>
              </a:rPr>
              <a:t>ne</a:t>
            </a:r>
            <a:r>
              <a:rPr lang="en-US" dirty="0" err="1">
                <a:solidFill>
                  <a:srgbClr val="0070C0"/>
                </a:solidFill>
              </a:rPr>
              <a:t>stabiln</a:t>
            </a:r>
            <a:r>
              <a:rPr lang="cs-CZ" dirty="0">
                <a:solidFill>
                  <a:srgbClr val="0070C0"/>
                </a:solidFill>
              </a:rPr>
              <a:t>í </a:t>
            </a:r>
            <a:r>
              <a:rPr lang="en-US" dirty="0">
                <a:solidFill>
                  <a:srgbClr val="0070C0"/>
                </a:solidFill>
              </a:rPr>
              <a:t>(</a:t>
            </a:r>
            <a:r>
              <a:rPr lang="en-US" dirty="0" err="1">
                <a:solidFill>
                  <a:srgbClr val="0070C0"/>
                </a:solidFill>
              </a:rPr>
              <a:t>emise</a:t>
            </a:r>
            <a:r>
              <a:rPr lang="en-US" dirty="0">
                <a:solidFill>
                  <a:srgbClr val="0070C0"/>
                </a:solidFill>
              </a:rPr>
              <a:t> </a:t>
            </a:r>
            <a:r>
              <a:rPr lang="en-US" dirty="0" err="1">
                <a:solidFill>
                  <a:srgbClr val="0070C0"/>
                </a:solidFill>
              </a:rPr>
              <a:t>pozitronu</a:t>
            </a:r>
            <a:r>
              <a:rPr lang="en-US" dirty="0">
                <a:solidFill>
                  <a:srgbClr val="0070C0"/>
                </a:solidFill>
              </a:rPr>
              <a:t>/z</a:t>
            </a:r>
            <a:r>
              <a:rPr lang="cs-CZ" dirty="0" err="1">
                <a:solidFill>
                  <a:srgbClr val="0070C0"/>
                </a:solidFill>
              </a:rPr>
              <a:t>áchyt</a:t>
            </a:r>
            <a:r>
              <a:rPr lang="en-US" dirty="0">
                <a:solidFill>
                  <a:srgbClr val="0070C0"/>
                </a:solidFill>
              </a:rPr>
              <a:t> </a:t>
            </a:r>
            <a:r>
              <a:rPr lang="en-US" dirty="0" err="1">
                <a:solidFill>
                  <a:srgbClr val="0070C0"/>
                </a:solidFill>
              </a:rPr>
              <a:t>elektronu</a:t>
            </a:r>
            <a:r>
              <a:rPr lang="en-US" dirty="0">
                <a:solidFill>
                  <a:srgbClr val="0070C0"/>
                </a:solidFill>
              </a:rPr>
              <a:t>)</a:t>
            </a:r>
          </a:p>
        </p:txBody>
      </p:sp>
      <p:sp>
        <p:nvSpPr>
          <p:cNvPr id="3" name="TextovéPole 2">
            <a:extLst>
              <a:ext uri="{FF2B5EF4-FFF2-40B4-BE49-F238E27FC236}">
                <a16:creationId xmlns:a16="http://schemas.microsoft.com/office/drawing/2014/main" id="{A001A8BD-3B34-4E34-939D-B6D1EB71A390}"/>
              </a:ext>
            </a:extLst>
          </p:cNvPr>
          <p:cNvSpPr txBox="1"/>
          <p:nvPr/>
        </p:nvSpPr>
        <p:spPr>
          <a:xfrm>
            <a:off x="3962400" y="6400801"/>
            <a:ext cx="5029200" cy="304800"/>
          </a:xfrm>
          <a:prstGeom prst="rect">
            <a:avLst/>
          </a:prstGeom>
          <a:noFill/>
        </p:spPr>
        <p:txBody>
          <a:bodyPr wrap="square" rtlCol="0">
            <a:spAutoFit/>
          </a:bodyPr>
          <a:lstStyle/>
          <a:p>
            <a:r>
              <a:rPr lang="cs-CZ" sz="1400" dirty="0"/>
              <a:t>Campbell, M. L. :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72, 1995, 892-893</a:t>
            </a:r>
            <a:endParaRPr lang="en-US" sz="1400" dirty="0"/>
          </a:p>
        </p:txBody>
      </p:sp>
      <p:pic>
        <p:nvPicPr>
          <p:cNvPr id="10" name="Obrázek 9">
            <a:extLst>
              <a:ext uri="{FF2B5EF4-FFF2-40B4-BE49-F238E27FC236}">
                <a16:creationId xmlns:a16="http://schemas.microsoft.com/office/drawing/2014/main" id="{3F6A61BF-1CEE-4B30-A483-3F82D89636B2}"/>
              </a:ext>
            </a:extLst>
          </p:cNvPr>
          <p:cNvPicPr>
            <a:picLocks noChangeAspect="1"/>
          </p:cNvPicPr>
          <p:nvPr/>
        </p:nvPicPr>
        <p:blipFill>
          <a:blip r:embed="rId2"/>
          <a:stretch>
            <a:fillRect/>
          </a:stretch>
        </p:blipFill>
        <p:spPr>
          <a:xfrm>
            <a:off x="762000" y="5455478"/>
            <a:ext cx="2286000" cy="1281043"/>
          </a:xfrm>
          <a:prstGeom prst="rect">
            <a:avLst/>
          </a:prstGeom>
        </p:spPr>
      </p:pic>
    </p:spTree>
    <p:extLst>
      <p:ext uri="{BB962C8B-B14F-4D97-AF65-F5344CB8AC3E}">
        <p14:creationId xmlns:p14="http://schemas.microsoft.com/office/powerpoint/2010/main" val="4142694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B364275-0573-485A-B85C-41BA45F75602}"/>
              </a:ext>
            </a:extLst>
          </p:cNvPr>
          <p:cNvSpPr txBox="1"/>
          <p:nvPr/>
        </p:nvSpPr>
        <p:spPr>
          <a:xfrm>
            <a:off x="152400" y="762000"/>
            <a:ext cx="8839200" cy="4770537"/>
          </a:xfrm>
          <a:prstGeom prst="rect">
            <a:avLst/>
          </a:prstGeom>
          <a:noFill/>
        </p:spPr>
        <p:txBody>
          <a:bodyPr wrap="square" rtlCol="0">
            <a:spAutoFit/>
          </a:bodyPr>
          <a:lstStyle/>
          <a:p>
            <a:pPr marL="257175" indent="-257175" algn="just">
              <a:buAutoNum type="arabicPeriod"/>
            </a:pPr>
            <a:r>
              <a:rPr lang="cs-CZ" dirty="0"/>
              <a:t>Pro </a:t>
            </a:r>
            <a:r>
              <a:rPr lang="cs-CZ" b="1" dirty="0"/>
              <a:t>prvky Z = 1 – 7</a:t>
            </a:r>
            <a:r>
              <a:rPr lang="cs-CZ" dirty="0"/>
              <a:t>: každý má 2 stabilní izotopy kromě </a:t>
            </a:r>
            <a:r>
              <a:rPr lang="cs-CZ" dirty="0" err="1"/>
              <a:t>Be</a:t>
            </a:r>
            <a:r>
              <a:rPr lang="cs-CZ" dirty="0"/>
              <a:t> (</a:t>
            </a:r>
            <a:r>
              <a:rPr lang="cs-CZ" baseline="30000" dirty="0"/>
              <a:t>8</a:t>
            </a:r>
            <a:r>
              <a:rPr lang="cs-CZ" dirty="0"/>
              <a:t>Be se rozkládá na 2 alfa částice). Hodnoty A = 1 – 15 (s výjimkou 5 a 8) . Stabilní nuklidy jsou tedy </a:t>
            </a:r>
            <a:r>
              <a:rPr lang="cs-CZ" baseline="30000" dirty="0"/>
              <a:t>1</a:t>
            </a:r>
            <a:r>
              <a:rPr lang="cs-CZ" dirty="0"/>
              <a:t>H, </a:t>
            </a:r>
            <a:r>
              <a:rPr lang="cs-CZ" baseline="30000" dirty="0"/>
              <a:t>2</a:t>
            </a:r>
            <a:r>
              <a:rPr lang="cs-CZ" dirty="0"/>
              <a:t>H, </a:t>
            </a:r>
            <a:r>
              <a:rPr lang="cs-CZ" baseline="30000" dirty="0"/>
              <a:t>3</a:t>
            </a:r>
            <a:r>
              <a:rPr lang="cs-CZ" dirty="0"/>
              <a:t>He, </a:t>
            </a:r>
            <a:r>
              <a:rPr lang="cs-CZ" baseline="30000" dirty="0"/>
              <a:t>4</a:t>
            </a:r>
            <a:r>
              <a:rPr lang="cs-CZ" dirty="0"/>
              <a:t>He, </a:t>
            </a:r>
            <a:r>
              <a:rPr lang="cs-CZ" baseline="30000" dirty="0"/>
              <a:t>6</a:t>
            </a:r>
            <a:r>
              <a:rPr lang="cs-CZ" dirty="0"/>
              <a:t>Li, </a:t>
            </a:r>
            <a:r>
              <a:rPr lang="cs-CZ" baseline="30000" dirty="0"/>
              <a:t>7</a:t>
            </a:r>
            <a:r>
              <a:rPr lang="cs-CZ" dirty="0"/>
              <a:t>Li, </a:t>
            </a:r>
            <a:r>
              <a:rPr lang="cs-CZ" baseline="30000" dirty="0"/>
              <a:t>9</a:t>
            </a:r>
            <a:r>
              <a:rPr lang="cs-CZ" dirty="0"/>
              <a:t>Be, </a:t>
            </a:r>
            <a:r>
              <a:rPr lang="cs-CZ" baseline="30000" dirty="0"/>
              <a:t>10</a:t>
            </a:r>
            <a:r>
              <a:rPr lang="cs-CZ" dirty="0"/>
              <a:t>B, </a:t>
            </a:r>
            <a:r>
              <a:rPr lang="cs-CZ" baseline="30000" dirty="0"/>
              <a:t>11</a:t>
            </a:r>
            <a:r>
              <a:rPr lang="cs-CZ" dirty="0"/>
              <a:t>B, </a:t>
            </a:r>
            <a:r>
              <a:rPr lang="cs-CZ" baseline="30000" dirty="0"/>
              <a:t>12</a:t>
            </a:r>
            <a:r>
              <a:rPr lang="cs-CZ" dirty="0"/>
              <a:t>C, </a:t>
            </a:r>
            <a:r>
              <a:rPr lang="cs-CZ" baseline="30000" dirty="0"/>
              <a:t>13</a:t>
            </a:r>
            <a:r>
              <a:rPr lang="cs-CZ" dirty="0"/>
              <a:t>C, </a:t>
            </a:r>
            <a:r>
              <a:rPr lang="cs-CZ" baseline="30000" dirty="0"/>
              <a:t>14</a:t>
            </a:r>
            <a:r>
              <a:rPr lang="cs-CZ" dirty="0"/>
              <a:t>N a </a:t>
            </a:r>
            <a:r>
              <a:rPr lang="cs-CZ" baseline="30000" dirty="0"/>
              <a:t>15</a:t>
            </a:r>
            <a:r>
              <a:rPr lang="cs-CZ" dirty="0"/>
              <a:t>N. </a:t>
            </a:r>
          </a:p>
          <a:p>
            <a:pPr marL="257175" indent="-257175" algn="just">
              <a:buAutoNum type="arabicPeriod"/>
            </a:pPr>
            <a:endParaRPr lang="cs-CZ" sz="800" dirty="0"/>
          </a:p>
          <a:p>
            <a:pPr marL="257175" indent="-257175" algn="just">
              <a:buAutoNum type="arabicPeriod"/>
            </a:pPr>
            <a:r>
              <a:rPr lang="cs-CZ" dirty="0"/>
              <a:t>Pro prvky s </a:t>
            </a:r>
            <a:r>
              <a:rPr lang="cs-CZ" b="1" dirty="0"/>
              <a:t>lichým Z a 8 &lt; Z ≤ 83 </a:t>
            </a:r>
            <a:r>
              <a:rPr lang="cs-CZ" dirty="0"/>
              <a:t>existují 1 nebo 2 stabilní izotopy, přičemž všechny mají liché A (tj. relativní atomová hmotnost zaokrouhlená na celé číslo). Pokud je výsledek sudé číslo, existují 2 stabilní izotopy mající A nad a pod sudým číslem. Metoda selhává při predikci existence </a:t>
            </a:r>
            <a:r>
              <a:rPr lang="cs-CZ" baseline="30000" dirty="0"/>
              <a:t>37</a:t>
            </a:r>
            <a:r>
              <a:rPr lang="cs-CZ" dirty="0"/>
              <a:t>Cl, </a:t>
            </a:r>
            <a:r>
              <a:rPr lang="cs-CZ" baseline="30000" dirty="0"/>
              <a:t>41</a:t>
            </a:r>
            <a:r>
              <a:rPr lang="cs-CZ" dirty="0"/>
              <a:t>K a </a:t>
            </a:r>
            <a:r>
              <a:rPr lang="cs-CZ" baseline="30000" dirty="0"/>
              <a:t>113</a:t>
            </a:r>
            <a:r>
              <a:rPr lang="cs-CZ" dirty="0"/>
              <a:t>In, protože mají nízké relativní zastoupení (24, 7 a 4 %). Také chybně predikuje existenci </a:t>
            </a:r>
            <a:r>
              <a:rPr lang="cs-CZ" baseline="30000" dirty="0"/>
              <a:t>187</a:t>
            </a:r>
            <a:r>
              <a:rPr lang="cs-CZ" dirty="0"/>
              <a:t>Re a </a:t>
            </a:r>
            <a:r>
              <a:rPr lang="cs-CZ" baseline="30000" dirty="0"/>
              <a:t>115</a:t>
            </a:r>
            <a:r>
              <a:rPr lang="cs-CZ" dirty="0"/>
              <a:t>In které, ačkoliv jsou nestabilní, mají vysoké zastoupení v přírodě (63 a 96 %). </a:t>
            </a:r>
            <a:r>
              <a:rPr lang="cs-CZ" dirty="0" err="1"/>
              <a:t>Tc</a:t>
            </a:r>
            <a:r>
              <a:rPr lang="cs-CZ" dirty="0"/>
              <a:t> a </a:t>
            </a:r>
            <a:r>
              <a:rPr lang="cs-CZ" dirty="0" err="1"/>
              <a:t>Pm</a:t>
            </a:r>
            <a:r>
              <a:rPr lang="cs-CZ" dirty="0"/>
              <a:t> nemají stabilní izotopy.</a:t>
            </a:r>
          </a:p>
          <a:p>
            <a:pPr marL="257175" indent="-257175" algn="just">
              <a:buAutoNum type="arabicPeriod"/>
            </a:pPr>
            <a:endParaRPr lang="cs-CZ" sz="800" dirty="0"/>
          </a:p>
          <a:p>
            <a:pPr marL="257175" indent="-257175" algn="just">
              <a:buAutoNum type="arabicPeriod"/>
            </a:pPr>
            <a:r>
              <a:rPr lang="cs-CZ" dirty="0"/>
              <a:t> Prvky se </a:t>
            </a:r>
            <a:r>
              <a:rPr lang="cs-CZ" b="1" dirty="0"/>
              <a:t>sudým Z </a:t>
            </a:r>
            <a:r>
              <a:rPr lang="cs-CZ" dirty="0"/>
              <a:t>a</a:t>
            </a:r>
            <a:r>
              <a:rPr lang="cs-CZ" b="1" dirty="0"/>
              <a:t> 8 &lt; Z ≤ 83 </a:t>
            </a:r>
            <a:r>
              <a:rPr lang="cs-CZ" dirty="0"/>
              <a:t>mají </a:t>
            </a:r>
            <a:r>
              <a:rPr lang="cs-CZ" dirty="0" err="1"/>
              <a:t>mají</a:t>
            </a:r>
            <a:r>
              <a:rPr lang="cs-CZ" dirty="0"/>
              <a:t> stabilní izotopy pro každé A nepřítomné mezi nejnižším A prvku s nejblíže nižším Z a nejvyšším A prvku s nejblíže vyšším Z. Stabilní nuklidy prvků se sudým Z vyplňují „mezery“ v A nezaplněné nuklidy sousedních prvků s lichým Z.</a:t>
            </a:r>
          </a:p>
          <a:p>
            <a:pPr marL="257175" indent="-257175" algn="just">
              <a:buAutoNum type="arabicPeriod"/>
            </a:pPr>
            <a:endParaRPr lang="cs-CZ" dirty="0"/>
          </a:p>
          <a:p>
            <a:pPr marL="257175" indent="-257175" algn="just">
              <a:buAutoNum type="arabicPeriod"/>
            </a:pPr>
            <a:r>
              <a:rPr lang="cs-CZ" b="1" dirty="0"/>
              <a:t>Výjimky</a:t>
            </a:r>
            <a:r>
              <a:rPr lang="cs-CZ" dirty="0"/>
              <a:t>: </a:t>
            </a:r>
            <a:r>
              <a:rPr lang="cs-CZ" baseline="30000" dirty="0"/>
              <a:t>152</a:t>
            </a:r>
            <a:r>
              <a:rPr lang="cs-CZ" dirty="0"/>
              <a:t>Gd a </a:t>
            </a:r>
            <a:r>
              <a:rPr lang="cs-CZ" baseline="30000" dirty="0"/>
              <a:t>186</a:t>
            </a:r>
            <a:r>
              <a:rPr lang="cs-CZ" dirty="0"/>
              <a:t>Os jsou chybně</a:t>
            </a:r>
          </a:p>
          <a:p>
            <a:pPr algn="just"/>
            <a:r>
              <a:rPr lang="cs-CZ" dirty="0"/>
              <a:t>      predikovány jako stabilní.</a:t>
            </a:r>
            <a:endParaRPr lang="en-US" dirty="0"/>
          </a:p>
        </p:txBody>
      </p:sp>
      <p:sp>
        <p:nvSpPr>
          <p:cNvPr id="9" name="TextovéPole 8">
            <a:extLst>
              <a:ext uri="{FF2B5EF4-FFF2-40B4-BE49-F238E27FC236}">
                <a16:creationId xmlns:a16="http://schemas.microsoft.com/office/drawing/2014/main" id="{0057D8B9-D421-4418-82A8-533D6EF3551B}"/>
              </a:ext>
            </a:extLst>
          </p:cNvPr>
          <p:cNvSpPr txBox="1"/>
          <p:nvPr/>
        </p:nvSpPr>
        <p:spPr>
          <a:xfrm>
            <a:off x="533400" y="6019800"/>
            <a:ext cx="3429000" cy="523220"/>
          </a:xfrm>
          <a:prstGeom prst="rect">
            <a:avLst/>
          </a:prstGeom>
          <a:noFill/>
        </p:spPr>
        <p:txBody>
          <a:bodyPr wrap="square" rtlCol="0">
            <a:spAutoFit/>
          </a:bodyPr>
          <a:lstStyle/>
          <a:p>
            <a:r>
              <a:rPr lang="cs-CZ" sz="1400" dirty="0" err="1"/>
              <a:t>Blanck</a:t>
            </a:r>
            <a:r>
              <a:rPr lang="cs-CZ" sz="1400" dirty="0"/>
              <a:t>, H. P.: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dirty="0"/>
              <a:t> 66, 1989, 757-758.</a:t>
            </a:r>
            <a:endParaRPr lang="en-US" sz="1400" dirty="0"/>
          </a:p>
        </p:txBody>
      </p:sp>
      <p:pic>
        <p:nvPicPr>
          <p:cNvPr id="10" name="Obrázek 9">
            <a:extLst>
              <a:ext uri="{FF2B5EF4-FFF2-40B4-BE49-F238E27FC236}">
                <a16:creationId xmlns:a16="http://schemas.microsoft.com/office/drawing/2014/main" id="{8A380D4D-326F-4626-B294-D78D767C6CE8}"/>
              </a:ext>
            </a:extLst>
          </p:cNvPr>
          <p:cNvPicPr>
            <a:picLocks noChangeAspect="1"/>
          </p:cNvPicPr>
          <p:nvPr/>
        </p:nvPicPr>
        <p:blipFill>
          <a:blip r:embed="rId2"/>
          <a:stretch>
            <a:fillRect/>
          </a:stretch>
        </p:blipFill>
        <p:spPr>
          <a:xfrm>
            <a:off x="4191000" y="4416602"/>
            <a:ext cx="4495800" cy="2336337"/>
          </a:xfrm>
          <a:prstGeom prst="rect">
            <a:avLst/>
          </a:prstGeom>
        </p:spPr>
      </p:pic>
      <p:sp>
        <p:nvSpPr>
          <p:cNvPr id="8" name="Nadpis 1">
            <a:extLst>
              <a:ext uri="{FF2B5EF4-FFF2-40B4-BE49-F238E27FC236}">
                <a16:creationId xmlns:a16="http://schemas.microsoft.com/office/drawing/2014/main" id="{75C3417B-F8C2-43C1-A1A6-7A6B46C40EF6}"/>
              </a:ext>
            </a:extLst>
          </p:cNvPr>
          <p:cNvSpPr>
            <a:spLocks noGrp="1"/>
          </p:cNvSpPr>
          <p:nvPr>
            <p:ph type="title"/>
          </p:nvPr>
        </p:nvSpPr>
        <p:spPr>
          <a:xfrm>
            <a:off x="685800" y="121479"/>
            <a:ext cx="6934200" cy="533400"/>
          </a:xfrm>
        </p:spPr>
        <p:txBody>
          <a:bodyPr>
            <a:noAutofit/>
          </a:bodyPr>
          <a:lstStyle/>
          <a:p>
            <a:r>
              <a:rPr lang="cs-CZ" sz="2400" b="1" dirty="0"/>
              <a:t>Predikce s</a:t>
            </a:r>
            <a:r>
              <a:rPr lang="en-US" sz="2400" b="1" dirty="0" err="1"/>
              <a:t>tabilit</a:t>
            </a:r>
            <a:r>
              <a:rPr lang="cs-CZ" sz="2400" b="1" dirty="0"/>
              <a:t>y</a:t>
            </a:r>
            <a:r>
              <a:rPr lang="en-US" sz="2400" b="1" dirty="0"/>
              <a:t> </a:t>
            </a:r>
            <a:r>
              <a:rPr lang="en-US" sz="2400" b="1" dirty="0" err="1"/>
              <a:t>atomov</a:t>
            </a:r>
            <a:r>
              <a:rPr lang="cs-CZ" sz="2400" b="1" dirty="0"/>
              <a:t>ý</a:t>
            </a:r>
            <a:r>
              <a:rPr lang="en-US" sz="2400" b="1" dirty="0" err="1"/>
              <a:t>ch</a:t>
            </a:r>
            <a:r>
              <a:rPr lang="cs-CZ" sz="2400" b="1" dirty="0"/>
              <a:t> jader</a:t>
            </a:r>
            <a:endParaRPr lang="en-US" sz="2400" b="1" dirty="0"/>
          </a:p>
        </p:txBody>
      </p:sp>
    </p:spTree>
    <p:extLst>
      <p:ext uri="{BB962C8B-B14F-4D97-AF65-F5344CB8AC3E}">
        <p14:creationId xmlns:p14="http://schemas.microsoft.com/office/powerpoint/2010/main" val="1849174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54AF9B4-181B-44F0-86EC-008DA5119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7820859" cy="5486400"/>
          </a:xfrm>
          <a:prstGeom prst="rect">
            <a:avLst/>
          </a:prstGeom>
        </p:spPr>
      </p:pic>
      <p:sp>
        <p:nvSpPr>
          <p:cNvPr id="2" name="Obdélník 1">
            <a:extLst>
              <a:ext uri="{FF2B5EF4-FFF2-40B4-BE49-F238E27FC236}">
                <a16:creationId xmlns:a16="http://schemas.microsoft.com/office/drawing/2014/main" id="{FC039FEF-B850-4DC1-B0F6-5136688AA702}"/>
              </a:ext>
            </a:extLst>
          </p:cNvPr>
          <p:cNvSpPr/>
          <p:nvPr/>
        </p:nvSpPr>
        <p:spPr>
          <a:xfrm>
            <a:off x="381000" y="381000"/>
            <a:ext cx="8229600" cy="1015663"/>
          </a:xfrm>
          <a:prstGeom prst="rect">
            <a:avLst/>
          </a:prstGeom>
        </p:spPr>
        <p:txBody>
          <a:bodyPr wrap="square">
            <a:spAutoFit/>
          </a:bodyPr>
          <a:lstStyle/>
          <a:p>
            <a:pPr algn="just"/>
            <a:r>
              <a:rPr lang="cs-CZ" sz="2000" dirty="0"/>
              <a:t>Prvky s protonovým číslem </a:t>
            </a:r>
            <a:r>
              <a:rPr lang="en-US" sz="2000" dirty="0"/>
              <a:t>Z &lt; 82</a:t>
            </a:r>
            <a:r>
              <a:rPr lang="cs-CZ" sz="2000" dirty="0"/>
              <a:t> mají všechny jeden nebo více stabilních isotopů s výjimkou t</a:t>
            </a:r>
            <a:r>
              <a:rPr lang="en-US" sz="2000" dirty="0" err="1"/>
              <a:t>echne</a:t>
            </a:r>
            <a:r>
              <a:rPr lang="cs-CZ" sz="2000" dirty="0" err="1"/>
              <a:t>cia</a:t>
            </a:r>
            <a:r>
              <a:rPr lang="en-US" sz="2000" dirty="0"/>
              <a:t> </a:t>
            </a:r>
            <a:r>
              <a:rPr lang="cs-CZ" sz="2000" dirty="0" err="1"/>
              <a:t>Tc</a:t>
            </a:r>
            <a:r>
              <a:rPr lang="cs-CZ" sz="2000" dirty="0"/>
              <a:t> </a:t>
            </a:r>
            <a:r>
              <a:rPr lang="en-US" sz="2000" dirty="0"/>
              <a:t>(Z = 43) a </a:t>
            </a:r>
            <a:r>
              <a:rPr lang="en-US" sz="2000" dirty="0" err="1"/>
              <a:t>promethi</a:t>
            </a:r>
            <a:r>
              <a:rPr lang="cs-CZ" sz="2000" dirty="0"/>
              <a:t>a </a:t>
            </a:r>
            <a:r>
              <a:rPr lang="cs-CZ" sz="2000" dirty="0" err="1"/>
              <a:t>Pm</a:t>
            </a:r>
            <a:r>
              <a:rPr lang="en-US" sz="2000" dirty="0"/>
              <a:t> (Z = 61)</a:t>
            </a:r>
            <a:r>
              <a:rPr lang="cs-CZ" sz="2000" dirty="0"/>
              <a:t>, které nemají žádný stabilní</a:t>
            </a:r>
            <a:r>
              <a:rPr lang="en-US" sz="2000" dirty="0"/>
              <a:t> </a:t>
            </a:r>
            <a:r>
              <a:rPr lang="en-US" sz="2000" dirty="0" err="1"/>
              <a:t>i</a:t>
            </a:r>
            <a:r>
              <a:rPr lang="cs-CZ" sz="2000" dirty="0"/>
              <a:t>z</a:t>
            </a:r>
            <a:r>
              <a:rPr lang="en-US" sz="2000" dirty="0" err="1"/>
              <a:t>otop</a:t>
            </a:r>
            <a:r>
              <a:rPr lang="en-US" sz="2000" dirty="0"/>
              <a:t>.</a:t>
            </a:r>
          </a:p>
        </p:txBody>
      </p:sp>
    </p:spTree>
    <p:extLst>
      <p:ext uri="{BB962C8B-B14F-4D97-AF65-F5344CB8AC3E}">
        <p14:creationId xmlns:p14="http://schemas.microsoft.com/office/powerpoint/2010/main" val="3731733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20D8970-DFFB-4301-8351-FD304BBE803B}"/>
              </a:ext>
            </a:extLst>
          </p:cNvPr>
          <p:cNvSpPr/>
          <p:nvPr/>
        </p:nvSpPr>
        <p:spPr>
          <a:xfrm>
            <a:off x="152400" y="304800"/>
            <a:ext cx="8797528" cy="4308872"/>
          </a:xfrm>
          <a:prstGeom prst="rect">
            <a:avLst/>
          </a:prstGeom>
        </p:spPr>
        <p:txBody>
          <a:bodyPr wrap="square">
            <a:spAutoFit/>
          </a:bodyPr>
          <a:lstStyle/>
          <a:p>
            <a:r>
              <a:rPr lang="en-US" sz="2000" b="1" dirty="0" err="1"/>
              <a:t>Zákon</a:t>
            </a:r>
            <a:r>
              <a:rPr lang="en-US" sz="2000" b="1" dirty="0"/>
              <a:t> </a:t>
            </a:r>
            <a:r>
              <a:rPr lang="en-US" sz="2000" b="1" dirty="0" err="1"/>
              <a:t>stálých</a:t>
            </a:r>
            <a:r>
              <a:rPr lang="en-US" sz="2000" b="1" dirty="0"/>
              <a:t> </a:t>
            </a:r>
            <a:r>
              <a:rPr lang="en-US" sz="2000" b="1" dirty="0" err="1"/>
              <a:t>poměrů</a:t>
            </a:r>
            <a:r>
              <a:rPr lang="en-US" sz="2000" b="1" dirty="0"/>
              <a:t> </a:t>
            </a:r>
            <a:r>
              <a:rPr lang="en-US" sz="2000" b="1" dirty="0" err="1"/>
              <a:t>slučovacích</a:t>
            </a:r>
            <a:r>
              <a:rPr lang="en-US" sz="2000" dirty="0"/>
              <a:t> (Proust</a:t>
            </a:r>
            <a:r>
              <a:rPr lang="cs-CZ" sz="2000" dirty="0"/>
              <a:t> </a:t>
            </a:r>
            <a:r>
              <a:rPr lang="en-US" sz="2000" dirty="0"/>
              <a:t>1799, Dalton 1799)</a:t>
            </a:r>
          </a:p>
          <a:p>
            <a:r>
              <a:rPr lang="cs-CZ" sz="2000" dirty="0"/>
              <a:t>   </a:t>
            </a:r>
            <a:r>
              <a:rPr lang="en-US" sz="2000" dirty="0" err="1"/>
              <a:t>Hmotnostní</a:t>
            </a:r>
            <a:r>
              <a:rPr lang="en-US" sz="2000" dirty="0"/>
              <a:t> </a:t>
            </a:r>
            <a:r>
              <a:rPr lang="en-US" sz="2000" dirty="0" err="1"/>
              <a:t>poměr</a:t>
            </a:r>
            <a:r>
              <a:rPr lang="en-US" sz="2000" dirty="0"/>
              <a:t> </a:t>
            </a:r>
            <a:r>
              <a:rPr lang="en-US" sz="2000" dirty="0" err="1"/>
              <a:t>prvků</a:t>
            </a:r>
            <a:r>
              <a:rPr lang="en-US" sz="2000" dirty="0"/>
              <a:t> </a:t>
            </a:r>
            <a:r>
              <a:rPr lang="en-US" sz="2000" dirty="0" err="1"/>
              <a:t>či</a:t>
            </a:r>
            <a:r>
              <a:rPr lang="en-US" sz="2000" dirty="0"/>
              <a:t> </a:t>
            </a:r>
            <a:r>
              <a:rPr lang="en-US" sz="2000" dirty="0" err="1"/>
              <a:t>součástí</a:t>
            </a:r>
            <a:r>
              <a:rPr lang="en-US" sz="2000" dirty="0"/>
              <a:t> </a:t>
            </a:r>
            <a:r>
              <a:rPr lang="en-US" sz="2000" dirty="0" err="1"/>
              <a:t>dané</a:t>
            </a:r>
            <a:r>
              <a:rPr lang="en-US" sz="2000" dirty="0"/>
              <a:t> </a:t>
            </a:r>
            <a:r>
              <a:rPr lang="en-US" sz="2000" dirty="0" err="1"/>
              <a:t>sloučeniny</a:t>
            </a:r>
            <a:r>
              <a:rPr lang="en-US" sz="2000" dirty="0"/>
              <a:t> je </a:t>
            </a:r>
            <a:r>
              <a:rPr lang="en-US" sz="2000" dirty="0" err="1"/>
              <a:t>vždy</a:t>
            </a:r>
            <a:r>
              <a:rPr lang="en-US" sz="2000" dirty="0"/>
              <a:t> </a:t>
            </a:r>
            <a:r>
              <a:rPr lang="en-US" sz="2000" dirty="0" err="1"/>
              <a:t>stejný</a:t>
            </a:r>
            <a:r>
              <a:rPr lang="en-US" sz="2000" dirty="0"/>
              <a:t> a </a:t>
            </a:r>
            <a:r>
              <a:rPr lang="en-US" sz="2000" dirty="0" err="1"/>
              <a:t>nezávislý</a:t>
            </a:r>
            <a:r>
              <a:rPr lang="en-US" sz="2000" dirty="0"/>
              <a:t> </a:t>
            </a:r>
            <a:r>
              <a:rPr lang="en-US" sz="2000" dirty="0" err="1"/>
              <a:t>na</a:t>
            </a:r>
            <a:r>
              <a:rPr lang="en-US" sz="2000" dirty="0"/>
              <a:t> </a:t>
            </a:r>
            <a:r>
              <a:rPr lang="en-US" sz="2000" dirty="0" err="1"/>
              <a:t>způsobu</a:t>
            </a:r>
            <a:r>
              <a:rPr lang="en-US" sz="2000" dirty="0"/>
              <a:t> </a:t>
            </a:r>
            <a:r>
              <a:rPr lang="en-US" sz="2000" dirty="0" err="1"/>
              <a:t>přípravy</a:t>
            </a:r>
            <a:r>
              <a:rPr lang="en-US" sz="2000" dirty="0"/>
              <a:t> </a:t>
            </a:r>
            <a:r>
              <a:rPr lang="en-US" sz="2000" dirty="0" err="1"/>
              <a:t>sloučeniny</a:t>
            </a:r>
            <a:r>
              <a:rPr lang="en-US" sz="2000" dirty="0"/>
              <a:t>.</a:t>
            </a:r>
          </a:p>
          <a:p>
            <a:endParaRPr lang="cs-CZ" sz="800" dirty="0"/>
          </a:p>
          <a:p>
            <a:r>
              <a:rPr lang="cs-CZ" sz="1600" b="1" dirty="0"/>
              <a:t>P</a:t>
            </a:r>
            <a:r>
              <a:rPr lang="en-US" sz="1600" b="1" dirty="0" err="1"/>
              <a:t>říklad</a:t>
            </a:r>
            <a:r>
              <a:rPr lang="cs-CZ" sz="1600" dirty="0"/>
              <a:t>:</a:t>
            </a:r>
            <a:r>
              <a:rPr lang="en-US" sz="1600" dirty="0"/>
              <a:t> </a:t>
            </a:r>
            <a:r>
              <a:rPr lang="cs-CZ" sz="1600" dirty="0"/>
              <a:t>V</a:t>
            </a:r>
            <a:r>
              <a:rPr lang="en-US" sz="1600" dirty="0"/>
              <a:t>e </a:t>
            </a:r>
            <a:r>
              <a:rPr lang="en-US" sz="1600" dirty="0" err="1"/>
              <a:t>vodě</a:t>
            </a:r>
            <a:r>
              <a:rPr lang="en-US" sz="1600" dirty="0"/>
              <a:t> je </a:t>
            </a:r>
            <a:r>
              <a:rPr lang="en-US" sz="1600" dirty="0" err="1"/>
              <a:t>poměr</a:t>
            </a:r>
            <a:r>
              <a:rPr lang="en-US" sz="1600" dirty="0"/>
              <a:t>  </a:t>
            </a:r>
            <a:r>
              <a:rPr lang="en-US" sz="1600" dirty="0" err="1"/>
              <a:t>hmotností</a:t>
            </a:r>
            <a:r>
              <a:rPr lang="en-US" sz="1600" dirty="0"/>
              <a:t> </a:t>
            </a:r>
            <a:r>
              <a:rPr lang="en-US" sz="1600" dirty="0" err="1"/>
              <a:t>kyslíku</a:t>
            </a:r>
            <a:r>
              <a:rPr lang="en-US" sz="1600" dirty="0"/>
              <a:t> a </a:t>
            </a:r>
            <a:r>
              <a:rPr lang="en-US" sz="1600" dirty="0" err="1"/>
              <a:t>vodíku</a:t>
            </a:r>
            <a:r>
              <a:rPr lang="en-US" sz="1600" dirty="0"/>
              <a:t> </a:t>
            </a:r>
            <a:r>
              <a:rPr lang="en-US" sz="1600" dirty="0" err="1"/>
              <a:t>přibližně</a:t>
            </a:r>
            <a:r>
              <a:rPr lang="en-US" sz="1600" dirty="0"/>
              <a:t> 8 : 1.</a:t>
            </a:r>
          </a:p>
          <a:p>
            <a:r>
              <a:rPr lang="en-US" dirty="0"/>
              <a:t> </a:t>
            </a:r>
            <a:endParaRPr lang="cs-CZ" dirty="0"/>
          </a:p>
          <a:p>
            <a:endParaRPr lang="cs-CZ" sz="800" dirty="0"/>
          </a:p>
          <a:p>
            <a:pPr algn="just"/>
            <a:r>
              <a:rPr lang="en-US" sz="2000" b="1" dirty="0" err="1"/>
              <a:t>Zákon</a:t>
            </a:r>
            <a:r>
              <a:rPr lang="en-US" sz="2000" b="1" dirty="0"/>
              <a:t> </a:t>
            </a:r>
            <a:r>
              <a:rPr lang="en-US" sz="2000" b="1" dirty="0" err="1"/>
              <a:t>násobných</a:t>
            </a:r>
            <a:r>
              <a:rPr lang="en-US" sz="2000" b="1" dirty="0"/>
              <a:t> </a:t>
            </a:r>
            <a:r>
              <a:rPr lang="en-US" sz="2000" b="1" dirty="0" err="1"/>
              <a:t>poměrů</a:t>
            </a:r>
            <a:r>
              <a:rPr lang="en-US" sz="2000" b="1" dirty="0"/>
              <a:t> </a:t>
            </a:r>
            <a:r>
              <a:rPr lang="en-US" sz="2000" b="1" dirty="0" err="1"/>
              <a:t>slučovacích</a:t>
            </a:r>
            <a:r>
              <a:rPr lang="en-US" sz="2000" b="1" dirty="0"/>
              <a:t> </a:t>
            </a:r>
            <a:r>
              <a:rPr lang="en-US" sz="2000" dirty="0"/>
              <a:t>(Richter 1791, Dalton 1802)</a:t>
            </a:r>
          </a:p>
          <a:p>
            <a:pPr algn="just"/>
            <a:r>
              <a:rPr lang="cs-CZ" sz="2000" dirty="0"/>
              <a:t>   </a:t>
            </a:r>
            <a:r>
              <a:rPr lang="en-US" sz="2000" dirty="0" err="1"/>
              <a:t>Tvoří</a:t>
            </a:r>
            <a:r>
              <a:rPr lang="en-US" sz="2000" dirty="0"/>
              <a:t>-li </a:t>
            </a:r>
            <a:r>
              <a:rPr lang="en-US" sz="2000" dirty="0" err="1"/>
              <a:t>dva</a:t>
            </a:r>
            <a:r>
              <a:rPr lang="en-US" sz="2000" dirty="0"/>
              <a:t> </a:t>
            </a:r>
            <a:r>
              <a:rPr lang="en-US" sz="2000" dirty="0" err="1"/>
              <a:t>prvky</a:t>
            </a:r>
            <a:r>
              <a:rPr lang="en-US" sz="2000" dirty="0"/>
              <a:t> </a:t>
            </a:r>
            <a:r>
              <a:rPr lang="en-US" sz="2000" dirty="0" err="1"/>
              <a:t>více</a:t>
            </a:r>
            <a:r>
              <a:rPr lang="en-US" sz="2000" dirty="0"/>
              <a:t> </a:t>
            </a:r>
            <a:r>
              <a:rPr lang="en-US" sz="2000" dirty="0" err="1"/>
              <a:t>podvojných</a:t>
            </a:r>
            <a:r>
              <a:rPr lang="en-US" sz="2000" dirty="0"/>
              <a:t> </a:t>
            </a:r>
            <a:r>
              <a:rPr lang="en-US" sz="2000" dirty="0" err="1"/>
              <a:t>sloučenin</a:t>
            </a:r>
            <a:r>
              <a:rPr lang="en-US" sz="2000" dirty="0"/>
              <a:t>, </a:t>
            </a:r>
            <a:r>
              <a:rPr lang="en-US" sz="2000" dirty="0" err="1"/>
              <a:t>pak</a:t>
            </a:r>
            <a:r>
              <a:rPr lang="en-US" sz="2000" dirty="0"/>
              <a:t> </a:t>
            </a:r>
            <a:r>
              <a:rPr lang="en-US" sz="2000" dirty="0" err="1"/>
              <a:t>hmotnosti</a:t>
            </a:r>
            <a:r>
              <a:rPr lang="en-US" sz="2000" dirty="0"/>
              <a:t> </a:t>
            </a:r>
            <a:r>
              <a:rPr lang="en-US" sz="2000" dirty="0" err="1"/>
              <a:t>jednoho</a:t>
            </a:r>
            <a:r>
              <a:rPr lang="en-US" sz="2000" dirty="0"/>
              <a:t> </a:t>
            </a:r>
            <a:r>
              <a:rPr lang="en-US" sz="2000" dirty="0" err="1"/>
              <a:t>prvku</a:t>
            </a:r>
            <a:r>
              <a:rPr lang="en-US" sz="2000" dirty="0"/>
              <a:t> </a:t>
            </a:r>
            <a:r>
              <a:rPr lang="en-US" sz="2000" dirty="0" err="1"/>
              <a:t>slučujícího</a:t>
            </a:r>
            <a:r>
              <a:rPr lang="en-US" sz="2000" dirty="0"/>
              <a:t> se </a:t>
            </a:r>
            <a:r>
              <a:rPr lang="en-US" sz="2000" dirty="0" err="1"/>
              <a:t>vždy</a:t>
            </a:r>
            <a:r>
              <a:rPr lang="en-US" sz="2000" dirty="0"/>
              <a:t> se </a:t>
            </a:r>
            <a:r>
              <a:rPr lang="en-US" sz="2000" dirty="0" err="1"/>
              <a:t>stejným</a:t>
            </a:r>
            <a:r>
              <a:rPr lang="en-US" sz="2000" dirty="0"/>
              <a:t> </a:t>
            </a:r>
            <a:r>
              <a:rPr lang="en-US" sz="2000" dirty="0" err="1"/>
              <a:t>množstvím</a:t>
            </a:r>
            <a:r>
              <a:rPr lang="en-US" sz="2000" dirty="0"/>
              <a:t> </a:t>
            </a:r>
            <a:r>
              <a:rPr lang="en-US" sz="2000" dirty="0" err="1"/>
              <a:t>prvku</a:t>
            </a:r>
            <a:r>
              <a:rPr lang="en-US" sz="2000" dirty="0"/>
              <a:t> </a:t>
            </a:r>
            <a:r>
              <a:rPr lang="en-US" sz="2000" dirty="0" err="1"/>
              <a:t>druhého</a:t>
            </a:r>
            <a:r>
              <a:rPr lang="en-US" sz="2000" dirty="0"/>
              <a:t> </a:t>
            </a:r>
            <a:r>
              <a:rPr lang="en-US" sz="2000" dirty="0" err="1"/>
              <a:t>jsou</a:t>
            </a:r>
            <a:r>
              <a:rPr lang="en-US" sz="2000" dirty="0"/>
              <a:t> pro </a:t>
            </a:r>
            <a:r>
              <a:rPr lang="en-US" sz="2000" dirty="0" err="1"/>
              <a:t>tyto</a:t>
            </a:r>
            <a:r>
              <a:rPr lang="en-US" sz="2000" dirty="0"/>
              <a:t> </a:t>
            </a:r>
            <a:r>
              <a:rPr lang="en-US" sz="2000" dirty="0" err="1"/>
              <a:t>sloučeniny</a:t>
            </a:r>
            <a:r>
              <a:rPr lang="en-US" sz="2000" dirty="0"/>
              <a:t> v </a:t>
            </a:r>
            <a:r>
              <a:rPr lang="en-US" sz="2000" dirty="0" err="1"/>
              <a:t>poměrech</a:t>
            </a:r>
            <a:r>
              <a:rPr lang="en-US" sz="2000" dirty="0"/>
              <a:t>, </a:t>
            </a:r>
            <a:r>
              <a:rPr lang="en-US" sz="2000" dirty="0" err="1"/>
              <a:t>které</a:t>
            </a:r>
            <a:r>
              <a:rPr lang="en-US" sz="2000" dirty="0"/>
              <a:t> </a:t>
            </a:r>
            <a:r>
              <a:rPr lang="en-US" sz="2000" dirty="0" err="1"/>
              <a:t>lze</a:t>
            </a:r>
            <a:r>
              <a:rPr lang="en-US" sz="2000" dirty="0"/>
              <a:t>  </a:t>
            </a:r>
            <a:r>
              <a:rPr lang="en-US" sz="2000" dirty="0" err="1"/>
              <a:t>vyjádřit</a:t>
            </a:r>
            <a:r>
              <a:rPr lang="en-US" sz="2000" dirty="0"/>
              <a:t> </a:t>
            </a:r>
            <a:r>
              <a:rPr lang="en-US" sz="2000" dirty="0" err="1"/>
              <a:t>přibližně</a:t>
            </a:r>
            <a:r>
              <a:rPr lang="en-US" sz="2000" dirty="0"/>
              <a:t> </a:t>
            </a:r>
            <a:r>
              <a:rPr lang="en-US" sz="2000" dirty="0" err="1"/>
              <a:t>podílem</a:t>
            </a:r>
            <a:r>
              <a:rPr lang="en-US" sz="2000" dirty="0"/>
              <a:t> </a:t>
            </a:r>
            <a:r>
              <a:rPr lang="en-US" sz="2000" dirty="0" err="1"/>
              <a:t>malých</a:t>
            </a:r>
            <a:r>
              <a:rPr lang="en-US" sz="2000" dirty="0"/>
              <a:t> </a:t>
            </a:r>
            <a:r>
              <a:rPr lang="en-US" sz="2000" dirty="0" err="1"/>
              <a:t>celých</a:t>
            </a:r>
            <a:r>
              <a:rPr lang="en-US" sz="2000" dirty="0"/>
              <a:t> </a:t>
            </a:r>
            <a:r>
              <a:rPr lang="en-US" sz="2000" dirty="0" err="1"/>
              <a:t>čísel</a:t>
            </a:r>
            <a:r>
              <a:rPr lang="en-US" sz="2000" dirty="0"/>
              <a:t>.</a:t>
            </a:r>
          </a:p>
          <a:p>
            <a:pPr algn="just"/>
            <a:endParaRPr lang="cs-CZ" sz="800" dirty="0"/>
          </a:p>
          <a:p>
            <a:r>
              <a:rPr lang="cs-CZ" sz="1600" b="1" dirty="0"/>
              <a:t>Příklad</a:t>
            </a:r>
            <a:r>
              <a:rPr lang="cs-CZ" sz="1600" dirty="0"/>
              <a:t>:</a:t>
            </a:r>
            <a:r>
              <a:rPr lang="en-US" sz="1600" dirty="0"/>
              <a:t> </a:t>
            </a:r>
            <a:r>
              <a:rPr lang="en-US" sz="1600" dirty="0" err="1"/>
              <a:t>Kyslík</a:t>
            </a:r>
            <a:r>
              <a:rPr lang="en-US" sz="1600" dirty="0"/>
              <a:t>, </a:t>
            </a:r>
            <a:r>
              <a:rPr lang="en-US" sz="1600" dirty="0" err="1"/>
              <a:t>který</a:t>
            </a:r>
            <a:r>
              <a:rPr lang="en-US" sz="1600" dirty="0"/>
              <a:t> se </a:t>
            </a:r>
            <a:r>
              <a:rPr lang="en-US" sz="1600" dirty="0" err="1"/>
              <a:t>sloučí</a:t>
            </a:r>
            <a:r>
              <a:rPr lang="en-US" sz="1600" dirty="0"/>
              <a:t> </a:t>
            </a:r>
            <a:r>
              <a:rPr lang="en-US" sz="1600" dirty="0" err="1"/>
              <a:t>beze</a:t>
            </a:r>
            <a:r>
              <a:rPr lang="en-US" sz="1600" dirty="0"/>
              <a:t> </a:t>
            </a:r>
            <a:r>
              <a:rPr lang="en-US" sz="1600" dirty="0" err="1"/>
              <a:t>zbytku</a:t>
            </a:r>
            <a:r>
              <a:rPr lang="en-US" sz="1600" dirty="0"/>
              <a:t> s 1 g </a:t>
            </a:r>
            <a:r>
              <a:rPr lang="en-US" sz="1600" dirty="0" err="1"/>
              <a:t>vodíku</a:t>
            </a:r>
            <a:r>
              <a:rPr lang="en-US" sz="1600" dirty="0"/>
              <a:t> </a:t>
            </a:r>
            <a:r>
              <a:rPr lang="en-US" sz="1600" dirty="0" err="1"/>
              <a:t>na</a:t>
            </a:r>
            <a:r>
              <a:rPr lang="en-US" sz="1600" dirty="0"/>
              <a:t> </a:t>
            </a:r>
            <a:r>
              <a:rPr lang="en-US" sz="1600" dirty="0" err="1"/>
              <a:t>vodu</a:t>
            </a:r>
            <a:r>
              <a:rPr lang="en-US" sz="1600" dirty="0"/>
              <a:t>, </a:t>
            </a:r>
            <a:r>
              <a:rPr lang="en-US" sz="1600" dirty="0" err="1"/>
              <a:t>má</a:t>
            </a:r>
            <a:r>
              <a:rPr lang="en-US" sz="1600" dirty="0"/>
              <a:t> </a:t>
            </a:r>
            <a:r>
              <a:rPr lang="en-US" sz="1600" dirty="0" err="1"/>
              <a:t>hmotnost</a:t>
            </a:r>
            <a:r>
              <a:rPr lang="en-US" sz="1600" dirty="0"/>
              <a:t> </a:t>
            </a:r>
            <a:r>
              <a:rPr lang="en-US" sz="1600" dirty="0" err="1"/>
              <a:t>asi</a:t>
            </a:r>
            <a:r>
              <a:rPr lang="en-US" sz="1600" dirty="0"/>
              <a:t> 8 g. </a:t>
            </a:r>
            <a:r>
              <a:rPr lang="en-US" sz="1600" dirty="0" err="1"/>
              <a:t>Kyslík</a:t>
            </a:r>
            <a:r>
              <a:rPr lang="en-US" sz="1600" dirty="0"/>
              <a:t>, </a:t>
            </a:r>
            <a:r>
              <a:rPr lang="en-US" sz="1600" dirty="0" err="1"/>
              <a:t>který</a:t>
            </a:r>
            <a:r>
              <a:rPr lang="en-US" sz="1600" dirty="0"/>
              <a:t> se </a:t>
            </a:r>
            <a:r>
              <a:rPr lang="en-US" sz="1600" dirty="0" err="1"/>
              <a:t>sloučí</a:t>
            </a:r>
            <a:r>
              <a:rPr lang="en-US" sz="1600" dirty="0"/>
              <a:t> </a:t>
            </a:r>
            <a:r>
              <a:rPr lang="en-US" sz="1600" dirty="0" err="1"/>
              <a:t>beze</a:t>
            </a:r>
            <a:r>
              <a:rPr lang="en-US" sz="1600" dirty="0"/>
              <a:t> </a:t>
            </a:r>
            <a:r>
              <a:rPr lang="en-US" sz="1600" dirty="0" err="1"/>
              <a:t>zbytku</a:t>
            </a:r>
            <a:r>
              <a:rPr lang="en-US" sz="1600" dirty="0"/>
              <a:t> s 1 g </a:t>
            </a:r>
            <a:r>
              <a:rPr lang="en-US" sz="1600" dirty="0" err="1"/>
              <a:t>vodíku</a:t>
            </a:r>
            <a:r>
              <a:rPr lang="en-US" sz="1600" dirty="0"/>
              <a:t> </a:t>
            </a:r>
            <a:r>
              <a:rPr lang="en-US" sz="1600" dirty="0" err="1"/>
              <a:t>na</a:t>
            </a:r>
            <a:r>
              <a:rPr lang="en-US" sz="1600" dirty="0"/>
              <a:t> </a:t>
            </a:r>
            <a:r>
              <a:rPr lang="en-US" sz="1600" dirty="0" err="1"/>
              <a:t>peroxid</a:t>
            </a:r>
            <a:r>
              <a:rPr lang="en-US" sz="1600" dirty="0"/>
              <a:t> </a:t>
            </a:r>
            <a:r>
              <a:rPr lang="en-US" sz="1600" dirty="0" err="1"/>
              <a:t>vodíku</a:t>
            </a:r>
            <a:r>
              <a:rPr lang="en-US" sz="1600" dirty="0"/>
              <a:t>, </a:t>
            </a:r>
            <a:r>
              <a:rPr lang="en-US" sz="1600" dirty="0" err="1"/>
              <a:t>má</a:t>
            </a:r>
            <a:r>
              <a:rPr lang="en-US" sz="1600" dirty="0"/>
              <a:t> </a:t>
            </a:r>
            <a:r>
              <a:rPr lang="en-US" sz="1600" dirty="0" err="1"/>
              <a:t>hmotnost</a:t>
            </a:r>
            <a:r>
              <a:rPr lang="en-US" sz="1600" dirty="0"/>
              <a:t> </a:t>
            </a:r>
            <a:r>
              <a:rPr lang="en-US" sz="1600" dirty="0" err="1"/>
              <a:t>přibližně</a:t>
            </a:r>
            <a:r>
              <a:rPr lang="en-US" sz="1600" dirty="0"/>
              <a:t> 16 g. </a:t>
            </a:r>
            <a:r>
              <a:rPr lang="en-US" sz="1600" dirty="0" err="1"/>
              <a:t>Poměr</a:t>
            </a:r>
            <a:r>
              <a:rPr lang="en-US" sz="1600" dirty="0"/>
              <a:t> </a:t>
            </a:r>
            <a:r>
              <a:rPr lang="en-US" sz="1600" dirty="0" err="1"/>
              <a:t>uvedených</a:t>
            </a:r>
            <a:r>
              <a:rPr lang="en-US" sz="1600" dirty="0"/>
              <a:t> </a:t>
            </a:r>
            <a:r>
              <a:rPr lang="en-US" sz="1600" dirty="0" err="1"/>
              <a:t>hmotností</a:t>
            </a:r>
            <a:r>
              <a:rPr lang="en-US" sz="1600" dirty="0"/>
              <a:t> </a:t>
            </a:r>
            <a:r>
              <a:rPr lang="en-US" sz="1600" dirty="0" err="1"/>
              <a:t>kyslíku</a:t>
            </a:r>
            <a:r>
              <a:rPr lang="en-US" sz="1600" dirty="0"/>
              <a:t> je 1:2.</a:t>
            </a:r>
          </a:p>
          <a:p>
            <a:r>
              <a:rPr lang="en-US" dirty="0"/>
              <a:t> </a:t>
            </a:r>
          </a:p>
        </p:txBody>
      </p:sp>
      <p:pic>
        <p:nvPicPr>
          <p:cNvPr id="5" name="Obrázek 4">
            <a:extLst>
              <a:ext uri="{FF2B5EF4-FFF2-40B4-BE49-F238E27FC236}">
                <a16:creationId xmlns:a16="http://schemas.microsoft.com/office/drawing/2014/main" id="{22989A91-3DF3-48ED-952E-BA89332ABC64}"/>
              </a:ext>
            </a:extLst>
          </p:cNvPr>
          <p:cNvPicPr>
            <a:picLocks noChangeAspect="1"/>
          </p:cNvPicPr>
          <p:nvPr/>
        </p:nvPicPr>
        <p:blipFill>
          <a:blip r:embed="rId2"/>
          <a:stretch>
            <a:fillRect/>
          </a:stretch>
        </p:blipFill>
        <p:spPr>
          <a:xfrm>
            <a:off x="3657600" y="4200256"/>
            <a:ext cx="3124200" cy="2362469"/>
          </a:xfrm>
          <a:prstGeom prst="rect">
            <a:avLst/>
          </a:prstGeom>
        </p:spPr>
      </p:pic>
      <p:pic>
        <p:nvPicPr>
          <p:cNvPr id="7" name="Obrázek 6">
            <a:extLst>
              <a:ext uri="{FF2B5EF4-FFF2-40B4-BE49-F238E27FC236}">
                <a16:creationId xmlns:a16="http://schemas.microsoft.com/office/drawing/2014/main" id="{41F3F894-5753-46B4-916E-4758AABD5B73}"/>
              </a:ext>
            </a:extLst>
          </p:cNvPr>
          <p:cNvPicPr>
            <a:picLocks noChangeAspect="1"/>
          </p:cNvPicPr>
          <p:nvPr/>
        </p:nvPicPr>
        <p:blipFill>
          <a:blip r:embed="rId3"/>
          <a:stretch>
            <a:fillRect/>
          </a:stretch>
        </p:blipFill>
        <p:spPr>
          <a:xfrm>
            <a:off x="251222" y="4495800"/>
            <a:ext cx="3124200" cy="1924176"/>
          </a:xfrm>
          <a:prstGeom prst="rect">
            <a:avLst/>
          </a:prstGeom>
        </p:spPr>
      </p:pic>
      <p:pic>
        <p:nvPicPr>
          <p:cNvPr id="2" name="Obrázek 1">
            <a:extLst>
              <a:ext uri="{FF2B5EF4-FFF2-40B4-BE49-F238E27FC236}">
                <a16:creationId xmlns:a16="http://schemas.microsoft.com/office/drawing/2014/main" id="{173A4DA0-E1DB-430F-AA03-D7A63594719A}"/>
              </a:ext>
            </a:extLst>
          </p:cNvPr>
          <p:cNvPicPr>
            <a:picLocks noChangeAspect="1"/>
          </p:cNvPicPr>
          <p:nvPr/>
        </p:nvPicPr>
        <p:blipFill>
          <a:blip r:embed="rId4"/>
          <a:stretch>
            <a:fillRect/>
          </a:stretch>
        </p:blipFill>
        <p:spPr>
          <a:xfrm>
            <a:off x="6829479" y="4868852"/>
            <a:ext cx="2046576" cy="1178071"/>
          </a:xfrm>
          <a:prstGeom prst="rect">
            <a:avLst/>
          </a:prstGeom>
        </p:spPr>
      </p:pic>
    </p:spTree>
    <p:extLst>
      <p:ext uri="{BB962C8B-B14F-4D97-AF65-F5344CB8AC3E}">
        <p14:creationId xmlns:p14="http://schemas.microsoft.com/office/powerpoint/2010/main" val="1081710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7F9D1B4-1860-4D46-A3B1-F4FF902213AD}"/>
              </a:ext>
            </a:extLst>
          </p:cNvPr>
          <p:cNvPicPr>
            <a:picLocks noChangeAspect="1"/>
          </p:cNvPicPr>
          <p:nvPr/>
        </p:nvPicPr>
        <p:blipFill>
          <a:blip r:embed="rId2"/>
          <a:stretch>
            <a:fillRect/>
          </a:stretch>
        </p:blipFill>
        <p:spPr>
          <a:xfrm>
            <a:off x="304800" y="762000"/>
            <a:ext cx="8534400" cy="5689599"/>
          </a:xfrm>
          <a:prstGeom prst="rect">
            <a:avLst/>
          </a:prstGeom>
        </p:spPr>
      </p:pic>
    </p:spTree>
    <p:extLst>
      <p:ext uri="{BB962C8B-B14F-4D97-AF65-F5344CB8AC3E}">
        <p14:creationId xmlns:p14="http://schemas.microsoft.com/office/powerpoint/2010/main" val="233370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 y="152400"/>
            <a:ext cx="3806825" cy="639762"/>
          </a:xfrm>
        </p:spPr>
        <p:txBody>
          <a:bodyPr>
            <a:normAutofit/>
          </a:bodyPr>
          <a:lstStyle/>
          <a:p>
            <a:r>
              <a:rPr lang="en-US" sz="3200" b="1" dirty="0"/>
              <a:t>Magic</a:t>
            </a:r>
            <a:r>
              <a:rPr lang="cs-CZ" sz="3200" b="1" dirty="0" err="1"/>
              <a:t>ká</a:t>
            </a:r>
            <a:r>
              <a:rPr lang="cs-CZ" sz="3200" b="1" dirty="0"/>
              <a:t> čísla</a:t>
            </a:r>
          </a:p>
        </p:txBody>
      </p:sp>
      <p:pic>
        <p:nvPicPr>
          <p:cNvPr id="49154" name="Picture 2" descr="https://pbs.twimg.com/media/DtAi6vrU0AAPD7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685800"/>
            <a:ext cx="3147735" cy="3203803"/>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0"/>
            <a:ext cx="4335254" cy="204452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2({\tbinom {n}{1}}+{\tbinom {n}{2}}+{\tbinom {n}{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Obdélník 4"/>
          <p:cNvSpPr/>
          <p:nvPr/>
        </p:nvSpPr>
        <p:spPr>
          <a:xfrm>
            <a:off x="152332" y="874394"/>
            <a:ext cx="5178425" cy="1323439"/>
          </a:xfrm>
          <a:prstGeom prst="rect">
            <a:avLst/>
          </a:prstGeom>
        </p:spPr>
        <p:txBody>
          <a:bodyPr wrap="square">
            <a:spAutoFit/>
          </a:bodyPr>
          <a:lstStyle/>
          <a:p>
            <a:pPr algn="just"/>
            <a:r>
              <a:rPr lang="cs-CZ" sz="2000" dirty="0"/>
              <a:t>Z grafu vazebné energie na nukleon také vyplývá, že vysokou </a:t>
            </a:r>
            <a:r>
              <a:rPr lang="cs-CZ" sz="2000" dirty="0" err="1"/>
              <a:t>stabili</a:t>
            </a:r>
            <a:r>
              <a:rPr lang="en-US" sz="2000" dirty="0"/>
              <a:t>t</a:t>
            </a:r>
            <a:r>
              <a:rPr lang="cs-CZ" sz="2000" dirty="0"/>
              <a:t>u vykazují jádra se </a:t>
            </a:r>
            <a:r>
              <a:rPr lang="en-US" sz="2000" dirty="0"/>
              <a:t>2</a:t>
            </a:r>
            <a:r>
              <a:rPr lang="cs-CZ" sz="2000" dirty="0"/>
              <a:t>, 8, 20, 2</a:t>
            </a:r>
            <a:r>
              <a:rPr lang="en-US" sz="2000" dirty="0"/>
              <a:t>8, 50, 82</a:t>
            </a:r>
            <a:r>
              <a:rPr lang="cs-CZ" sz="2000" dirty="0"/>
              <a:t> a </a:t>
            </a:r>
            <a:r>
              <a:rPr lang="en-US" sz="2000" dirty="0"/>
              <a:t>1</a:t>
            </a:r>
            <a:r>
              <a:rPr lang="cs-CZ" sz="2000" dirty="0"/>
              <a:t>2</a:t>
            </a:r>
            <a:r>
              <a:rPr lang="en-US" sz="2000" dirty="0"/>
              <a:t>6</a:t>
            </a:r>
            <a:r>
              <a:rPr lang="cs-CZ" sz="2000" dirty="0"/>
              <a:t> nukleony. Tento jev souvisí se strukturou atomových jader</a:t>
            </a:r>
            <a:r>
              <a:rPr lang="en-US" sz="2000" dirty="0"/>
              <a:t>:</a:t>
            </a:r>
            <a:endParaRPr lang="cs-CZ" sz="2000" dirty="0"/>
          </a:p>
        </p:txBody>
      </p:sp>
      <p:pic>
        <p:nvPicPr>
          <p:cNvPr id="1028" name="Picture 4" descr="VÃ½sledek obrÃ¡zku pro stability atomic nuc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32" y="2390393"/>
            <a:ext cx="4343468" cy="421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955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606DDC0-82D1-42A8-A41D-A20D4CD34AB7}"/>
              </a:ext>
            </a:extLst>
          </p:cNvPr>
          <p:cNvPicPr>
            <a:picLocks noChangeAspect="1"/>
          </p:cNvPicPr>
          <p:nvPr/>
        </p:nvPicPr>
        <p:blipFill>
          <a:blip r:embed="rId2"/>
          <a:stretch>
            <a:fillRect/>
          </a:stretch>
        </p:blipFill>
        <p:spPr>
          <a:xfrm>
            <a:off x="3429000" y="2895600"/>
            <a:ext cx="2414077" cy="2794591"/>
          </a:xfrm>
          <a:prstGeom prst="rect">
            <a:avLst/>
          </a:prstGeom>
        </p:spPr>
      </p:pic>
      <p:pic>
        <p:nvPicPr>
          <p:cNvPr id="11" name="Obrázek 10">
            <a:extLst>
              <a:ext uri="{FF2B5EF4-FFF2-40B4-BE49-F238E27FC236}">
                <a16:creationId xmlns:a16="http://schemas.microsoft.com/office/drawing/2014/main" id="{5CD1B880-1F19-4301-83F1-D520D95163E2}"/>
              </a:ext>
            </a:extLst>
          </p:cNvPr>
          <p:cNvPicPr>
            <a:picLocks noChangeAspect="1"/>
          </p:cNvPicPr>
          <p:nvPr/>
        </p:nvPicPr>
        <p:blipFill>
          <a:blip r:embed="rId3"/>
          <a:stretch>
            <a:fillRect/>
          </a:stretch>
        </p:blipFill>
        <p:spPr>
          <a:xfrm>
            <a:off x="5943600" y="2895600"/>
            <a:ext cx="2844997" cy="3588443"/>
          </a:xfrm>
          <a:prstGeom prst="rect">
            <a:avLst/>
          </a:prstGeom>
        </p:spPr>
      </p:pic>
      <p:sp>
        <p:nvSpPr>
          <p:cNvPr id="2" name="Obdélník 1">
            <a:extLst>
              <a:ext uri="{FF2B5EF4-FFF2-40B4-BE49-F238E27FC236}">
                <a16:creationId xmlns:a16="http://schemas.microsoft.com/office/drawing/2014/main" id="{0B4365EE-F41D-47E4-86F1-5F9086962295}"/>
              </a:ext>
            </a:extLst>
          </p:cNvPr>
          <p:cNvSpPr/>
          <p:nvPr/>
        </p:nvSpPr>
        <p:spPr>
          <a:xfrm>
            <a:off x="152400" y="914400"/>
            <a:ext cx="8763000" cy="1846659"/>
          </a:xfrm>
          <a:prstGeom prst="rect">
            <a:avLst/>
          </a:prstGeom>
        </p:spPr>
        <p:txBody>
          <a:bodyPr wrap="square">
            <a:spAutoFit/>
          </a:bodyPr>
          <a:lstStyle/>
          <a:p>
            <a:r>
              <a:rPr lang="en-US" dirty="0"/>
              <a:t>„</a:t>
            </a:r>
            <a:r>
              <a:rPr lang="cs-CZ" dirty="0"/>
              <a:t>M</a:t>
            </a:r>
            <a:r>
              <a:rPr lang="en-US" dirty="0" err="1"/>
              <a:t>agic</a:t>
            </a:r>
            <a:r>
              <a:rPr lang="cs-CZ" dirty="0" err="1"/>
              <a:t>ká</a:t>
            </a:r>
            <a:r>
              <a:rPr lang="en-US" dirty="0"/>
              <a:t> </a:t>
            </a:r>
            <a:r>
              <a:rPr lang="cs-CZ" dirty="0"/>
              <a:t>čísla</a:t>
            </a:r>
            <a:r>
              <a:rPr lang="en-US" dirty="0"/>
              <a:t>" </a:t>
            </a:r>
            <a:r>
              <a:rPr lang="cs-CZ" dirty="0"/>
              <a:t>se částečně liší pro počet protonů a počet neutronů</a:t>
            </a:r>
            <a:r>
              <a:rPr lang="en-US" dirty="0"/>
              <a:t>:</a:t>
            </a:r>
            <a:endParaRPr lang="cs-CZ" dirty="0"/>
          </a:p>
          <a:p>
            <a:endParaRPr lang="en-US" sz="800" dirty="0"/>
          </a:p>
          <a:p>
            <a:r>
              <a:rPr lang="cs-CZ" b="1" dirty="0"/>
              <a:t>     Počet </a:t>
            </a:r>
            <a:r>
              <a:rPr lang="en-US" b="1" dirty="0"/>
              <a:t>proton</a:t>
            </a:r>
            <a:r>
              <a:rPr lang="cs-CZ" b="1" dirty="0"/>
              <a:t>ů</a:t>
            </a:r>
            <a:r>
              <a:rPr lang="en-US" dirty="0"/>
              <a:t>: 2, 8, 20, 28, 50, 82, 114</a:t>
            </a:r>
            <a:endParaRPr lang="cs-CZ" dirty="0"/>
          </a:p>
          <a:p>
            <a:endParaRPr lang="en-US" sz="800" dirty="0"/>
          </a:p>
          <a:p>
            <a:r>
              <a:rPr lang="cs-CZ" b="1" dirty="0"/>
              <a:t>     Počet </a:t>
            </a:r>
            <a:r>
              <a:rPr lang="en-US" b="1" dirty="0"/>
              <a:t>neutron</a:t>
            </a:r>
            <a:r>
              <a:rPr lang="cs-CZ" b="1" dirty="0"/>
              <a:t>ů</a:t>
            </a:r>
            <a:r>
              <a:rPr lang="en-US" dirty="0"/>
              <a:t>: 2, 8, 20, 28, 50, 82, 126, 184</a:t>
            </a:r>
            <a:endParaRPr lang="cs-CZ" dirty="0"/>
          </a:p>
          <a:p>
            <a:endParaRPr lang="cs-CZ" sz="800" dirty="0"/>
          </a:p>
          <a:p>
            <a:r>
              <a:rPr lang="cs-CZ" dirty="0"/>
              <a:t>Je zřejmé, že </a:t>
            </a:r>
            <a:r>
              <a:rPr lang="en-US" dirty="0"/>
              <a:t>„</a:t>
            </a:r>
            <a:r>
              <a:rPr lang="cs-CZ" dirty="0"/>
              <a:t>m</a:t>
            </a:r>
            <a:r>
              <a:rPr lang="en-US" dirty="0" err="1"/>
              <a:t>agic</a:t>
            </a:r>
            <a:r>
              <a:rPr lang="cs-CZ" dirty="0" err="1"/>
              <a:t>ká</a:t>
            </a:r>
            <a:r>
              <a:rPr lang="en-US" dirty="0"/>
              <a:t> </a:t>
            </a:r>
            <a:r>
              <a:rPr lang="cs-CZ" dirty="0"/>
              <a:t>čísla</a:t>
            </a:r>
            <a:r>
              <a:rPr lang="en-US" dirty="0"/>
              <a:t>" </a:t>
            </a:r>
            <a:r>
              <a:rPr lang="cs-CZ" dirty="0"/>
              <a:t>jsou </a:t>
            </a:r>
            <a:r>
              <a:rPr lang="cs-CZ" u="sng" dirty="0"/>
              <a:t>vždy sudá</a:t>
            </a:r>
            <a:r>
              <a:rPr lang="cs-CZ" dirty="0"/>
              <a:t>, souvisí to se vzájemnou kompenzací spinů protonů, resp. neutronů.</a:t>
            </a:r>
            <a:endParaRPr lang="en-US" dirty="0"/>
          </a:p>
        </p:txBody>
      </p:sp>
      <p:sp>
        <p:nvSpPr>
          <p:cNvPr id="9" name="Obdélník 8">
            <a:extLst>
              <a:ext uri="{FF2B5EF4-FFF2-40B4-BE49-F238E27FC236}">
                <a16:creationId xmlns:a16="http://schemas.microsoft.com/office/drawing/2014/main" id="{2726BAA3-9AFE-4AD5-A4C4-C3204FC0D307}"/>
              </a:ext>
            </a:extLst>
          </p:cNvPr>
          <p:cNvSpPr/>
          <p:nvPr/>
        </p:nvSpPr>
        <p:spPr>
          <a:xfrm>
            <a:off x="304800" y="2971800"/>
            <a:ext cx="3810000" cy="1723549"/>
          </a:xfrm>
          <a:prstGeom prst="rect">
            <a:avLst/>
          </a:prstGeom>
        </p:spPr>
        <p:txBody>
          <a:bodyPr wrap="square">
            <a:spAutoFit/>
          </a:bodyPr>
          <a:lstStyle/>
          <a:p>
            <a:r>
              <a:rPr lang="cs-CZ" b="1" dirty="0"/>
              <a:t>Příklad</a:t>
            </a:r>
            <a:r>
              <a:rPr lang="cs-CZ" dirty="0"/>
              <a:t>:</a:t>
            </a:r>
            <a:r>
              <a:rPr lang="en-US" dirty="0"/>
              <a:t> </a:t>
            </a:r>
            <a:endParaRPr lang="cs-CZ" dirty="0"/>
          </a:p>
          <a:p>
            <a:endParaRPr lang="cs-CZ" sz="800" dirty="0"/>
          </a:p>
          <a:p>
            <a:r>
              <a:rPr lang="en-US" baseline="30000" dirty="0"/>
              <a:t>116</a:t>
            </a:r>
            <a:r>
              <a:rPr lang="en-US" baseline="-25000" dirty="0"/>
              <a:t>50</a:t>
            </a:r>
            <a:r>
              <a:rPr lang="en-US" dirty="0"/>
              <a:t>Sn </a:t>
            </a:r>
            <a:r>
              <a:rPr lang="cs-CZ" dirty="0"/>
              <a:t>vykazuje </a:t>
            </a:r>
            <a:r>
              <a:rPr lang="en-US" dirty="0"/>
              <a:t>magic</a:t>
            </a:r>
            <a:r>
              <a:rPr lang="cs-CZ" dirty="0" err="1"/>
              <a:t>ké</a:t>
            </a:r>
            <a:r>
              <a:rPr lang="cs-CZ" dirty="0"/>
              <a:t> číslo pro počet</a:t>
            </a:r>
            <a:r>
              <a:rPr lang="en-US" dirty="0"/>
              <a:t> proton</a:t>
            </a:r>
            <a:r>
              <a:rPr lang="cs-CZ" dirty="0"/>
              <a:t>ů</a:t>
            </a:r>
            <a:r>
              <a:rPr lang="en-US" dirty="0"/>
              <a:t> (50)</a:t>
            </a:r>
            <a:r>
              <a:rPr lang="cs-CZ" dirty="0"/>
              <a:t>.</a:t>
            </a:r>
            <a:r>
              <a:rPr lang="en-US" dirty="0"/>
              <a:t> </a:t>
            </a:r>
            <a:endParaRPr lang="cs-CZ" dirty="0"/>
          </a:p>
          <a:p>
            <a:endParaRPr lang="cs-CZ" sz="800" dirty="0"/>
          </a:p>
          <a:p>
            <a:r>
              <a:rPr lang="en-US" dirty="0"/>
              <a:t> </a:t>
            </a:r>
            <a:r>
              <a:rPr lang="en-US" baseline="30000" dirty="0"/>
              <a:t>54</a:t>
            </a:r>
            <a:r>
              <a:rPr lang="cs-CZ" baseline="-25000" dirty="0"/>
              <a:t>26</a:t>
            </a:r>
            <a:r>
              <a:rPr lang="en-US" dirty="0"/>
              <a:t>Fe </a:t>
            </a:r>
            <a:r>
              <a:rPr lang="cs-CZ" dirty="0"/>
              <a:t>vykazuje </a:t>
            </a:r>
            <a:r>
              <a:rPr lang="en-US" dirty="0"/>
              <a:t>magic</a:t>
            </a:r>
            <a:r>
              <a:rPr lang="cs-CZ" dirty="0" err="1"/>
              <a:t>ké</a:t>
            </a:r>
            <a:r>
              <a:rPr lang="cs-CZ" dirty="0"/>
              <a:t> číslo pro počet</a:t>
            </a:r>
            <a:r>
              <a:rPr lang="en-US" dirty="0"/>
              <a:t> neutron</a:t>
            </a:r>
            <a:r>
              <a:rPr lang="cs-CZ" dirty="0"/>
              <a:t>ů</a:t>
            </a:r>
            <a:r>
              <a:rPr lang="en-US" dirty="0"/>
              <a:t> (28). </a:t>
            </a:r>
            <a:endParaRPr lang="cs-CZ" dirty="0"/>
          </a:p>
        </p:txBody>
      </p:sp>
      <p:sp>
        <p:nvSpPr>
          <p:cNvPr id="13" name="Nadpis 1">
            <a:extLst>
              <a:ext uri="{FF2B5EF4-FFF2-40B4-BE49-F238E27FC236}">
                <a16:creationId xmlns:a16="http://schemas.microsoft.com/office/drawing/2014/main" id="{14578A4E-1B79-4C8C-B50D-10E5D7547FEF}"/>
              </a:ext>
            </a:extLst>
          </p:cNvPr>
          <p:cNvSpPr>
            <a:spLocks noGrp="1"/>
          </p:cNvSpPr>
          <p:nvPr>
            <p:ph type="title"/>
          </p:nvPr>
        </p:nvSpPr>
        <p:spPr>
          <a:xfrm>
            <a:off x="152400" y="152400"/>
            <a:ext cx="2743200" cy="639762"/>
          </a:xfrm>
        </p:spPr>
        <p:txBody>
          <a:bodyPr>
            <a:normAutofit/>
          </a:bodyPr>
          <a:lstStyle/>
          <a:p>
            <a:r>
              <a:rPr lang="en-US" sz="2800" b="1" dirty="0"/>
              <a:t>Magic</a:t>
            </a:r>
            <a:r>
              <a:rPr lang="cs-CZ" sz="2800" b="1" dirty="0" err="1"/>
              <a:t>ká</a:t>
            </a:r>
            <a:r>
              <a:rPr lang="cs-CZ" sz="2800" b="1" dirty="0"/>
              <a:t> čísla</a:t>
            </a:r>
          </a:p>
        </p:txBody>
      </p:sp>
      <p:sp>
        <p:nvSpPr>
          <p:cNvPr id="3" name="Obdélník 2">
            <a:extLst>
              <a:ext uri="{FF2B5EF4-FFF2-40B4-BE49-F238E27FC236}">
                <a16:creationId xmlns:a16="http://schemas.microsoft.com/office/drawing/2014/main" id="{F8B044D0-E267-47CD-910F-D67D53A71908}"/>
              </a:ext>
            </a:extLst>
          </p:cNvPr>
          <p:cNvSpPr/>
          <p:nvPr/>
        </p:nvSpPr>
        <p:spPr>
          <a:xfrm>
            <a:off x="152400" y="5029200"/>
            <a:ext cx="3810000" cy="923330"/>
          </a:xfrm>
          <a:prstGeom prst="rect">
            <a:avLst/>
          </a:prstGeom>
        </p:spPr>
        <p:txBody>
          <a:bodyPr wrap="square">
            <a:spAutoFit/>
          </a:bodyPr>
          <a:lstStyle/>
          <a:p>
            <a:r>
              <a:rPr lang="cs-CZ" dirty="0"/>
              <a:t>Některé nuklidy vykazují „magická čísla“ pro počet </a:t>
            </a:r>
            <a:r>
              <a:rPr lang="en-US" dirty="0"/>
              <a:t>proton</a:t>
            </a:r>
            <a:r>
              <a:rPr lang="cs-CZ" dirty="0"/>
              <a:t>ů</a:t>
            </a:r>
            <a:r>
              <a:rPr lang="en-US" dirty="0"/>
              <a:t> </a:t>
            </a:r>
            <a:r>
              <a:rPr lang="cs-CZ" dirty="0"/>
              <a:t>i neutronů, nazývají se </a:t>
            </a:r>
            <a:r>
              <a:rPr lang="cs-CZ" i="1" dirty="0"/>
              <a:t>„</a:t>
            </a:r>
            <a:r>
              <a:rPr lang="cs-CZ" b="1" i="1" dirty="0"/>
              <a:t>dvojnásobně magické</a:t>
            </a:r>
            <a:r>
              <a:rPr lang="cs-CZ" i="1" dirty="0"/>
              <a:t>“</a:t>
            </a:r>
            <a:r>
              <a:rPr lang="en-US" dirty="0"/>
              <a:t>. </a:t>
            </a:r>
            <a:endParaRPr lang="cs-CZ" dirty="0">
              <a:solidFill>
                <a:srgbClr val="FF0000"/>
              </a:solidFill>
            </a:endParaRPr>
          </a:p>
        </p:txBody>
      </p:sp>
      <p:pic>
        <p:nvPicPr>
          <p:cNvPr id="4" name="Obrázek 3">
            <a:extLst>
              <a:ext uri="{FF2B5EF4-FFF2-40B4-BE49-F238E27FC236}">
                <a16:creationId xmlns:a16="http://schemas.microsoft.com/office/drawing/2014/main" id="{D07F3B1B-61EA-44CE-BE18-048BC6F07076}"/>
              </a:ext>
            </a:extLst>
          </p:cNvPr>
          <p:cNvPicPr>
            <a:picLocks noChangeAspect="1"/>
          </p:cNvPicPr>
          <p:nvPr/>
        </p:nvPicPr>
        <p:blipFill>
          <a:blip r:embed="rId4"/>
          <a:stretch>
            <a:fillRect/>
          </a:stretch>
        </p:blipFill>
        <p:spPr>
          <a:xfrm>
            <a:off x="685800" y="6248400"/>
            <a:ext cx="2667000" cy="352425"/>
          </a:xfrm>
          <a:prstGeom prst="rect">
            <a:avLst/>
          </a:prstGeom>
        </p:spPr>
      </p:pic>
    </p:spTree>
    <p:extLst>
      <p:ext uri="{BB962C8B-B14F-4D97-AF65-F5344CB8AC3E}">
        <p14:creationId xmlns:p14="http://schemas.microsoft.com/office/powerpoint/2010/main" val="2452256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4158762E-3A47-47A4-9EFB-5C3CB81C4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838200"/>
            <a:ext cx="641032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99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E28352B-A970-4948-8620-F5916CF3D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67000"/>
            <a:ext cx="1828800" cy="20039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8163BA18-0177-4398-8E5A-C5B812855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384972"/>
            <a:ext cx="3374171"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B5A7392D-1A38-4490-BDE6-6AB915AE36F4}"/>
              </a:ext>
            </a:extLst>
          </p:cNvPr>
          <p:cNvSpPr/>
          <p:nvPr/>
        </p:nvSpPr>
        <p:spPr>
          <a:xfrm>
            <a:off x="152400" y="76200"/>
            <a:ext cx="8839200" cy="2062103"/>
          </a:xfrm>
          <a:prstGeom prst="rect">
            <a:avLst/>
          </a:prstGeom>
        </p:spPr>
        <p:txBody>
          <a:bodyPr wrap="square">
            <a:spAutoFit/>
          </a:bodyPr>
          <a:lstStyle/>
          <a:p>
            <a:r>
              <a:rPr lang="cs-CZ" sz="2000" b="1" dirty="0"/>
              <a:t>Příklad</a:t>
            </a:r>
            <a:r>
              <a:rPr lang="cs-CZ" sz="2000" dirty="0"/>
              <a:t>:</a:t>
            </a:r>
          </a:p>
          <a:p>
            <a:endParaRPr lang="cs-CZ" sz="800" dirty="0"/>
          </a:p>
          <a:p>
            <a:r>
              <a:rPr lang="cs-CZ" sz="2000" dirty="0"/>
              <a:t>Základní stav</a:t>
            </a:r>
            <a:r>
              <a:rPr lang="en-US" sz="2000" dirty="0"/>
              <a:t> </a:t>
            </a:r>
            <a:r>
              <a:rPr lang="en-US" sz="2000" baseline="30000" dirty="0"/>
              <a:t>12</a:t>
            </a:r>
            <a:r>
              <a:rPr lang="en-US" sz="2000" dirty="0"/>
              <a:t>B (5 proton</a:t>
            </a:r>
            <a:r>
              <a:rPr lang="cs-CZ" sz="2000" dirty="0"/>
              <a:t>ů</a:t>
            </a:r>
            <a:r>
              <a:rPr lang="en-US" sz="2000" dirty="0"/>
              <a:t>, 7 neutron</a:t>
            </a:r>
            <a:r>
              <a:rPr lang="cs-CZ" sz="2000" dirty="0"/>
              <a:t>ů</a:t>
            </a:r>
            <a:r>
              <a:rPr lang="en-US" sz="2000" dirty="0"/>
              <a:t>) a </a:t>
            </a:r>
            <a:r>
              <a:rPr lang="en-US" sz="2000" baseline="30000" dirty="0"/>
              <a:t>12</a:t>
            </a:r>
            <a:r>
              <a:rPr lang="en-US" sz="2000" dirty="0"/>
              <a:t>N (7 proton</a:t>
            </a:r>
            <a:r>
              <a:rPr lang="cs-CZ" sz="2000" dirty="0"/>
              <a:t>ů</a:t>
            </a:r>
            <a:r>
              <a:rPr lang="en-US" sz="2000" dirty="0"/>
              <a:t>, 5 neutron</a:t>
            </a:r>
            <a:r>
              <a:rPr lang="cs-CZ" sz="2000" dirty="0"/>
              <a:t>ů</a:t>
            </a:r>
            <a:r>
              <a:rPr lang="en-US" sz="2000" dirty="0"/>
              <a:t>) </a:t>
            </a:r>
            <a:r>
              <a:rPr lang="cs-CZ" sz="2000" dirty="0"/>
              <a:t>odpovídá zhruba </a:t>
            </a:r>
            <a:r>
              <a:rPr lang="en-US" sz="2000" dirty="0"/>
              <a:t>15.1 MeV </a:t>
            </a:r>
            <a:r>
              <a:rPr lang="cs-CZ" sz="2000" dirty="0"/>
              <a:t>excitovanému stavu</a:t>
            </a:r>
            <a:r>
              <a:rPr lang="en-US" sz="2000" dirty="0"/>
              <a:t> </a:t>
            </a:r>
            <a:r>
              <a:rPr lang="en-US" sz="2000" baseline="30000" dirty="0"/>
              <a:t>12</a:t>
            </a:r>
            <a:r>
              <a:rPr lang="en-US" sz="2000" dirty="0"/>
              <a:t>C.</a:t>
            </a:r>
            <a:r>
              <a:rPr lang="cs-CZ" sz="2000" dirty="0"/>
              <a:t> Excitovaný stav </a:t>
            </a:r>
            <a:r>
              <a:rPr lang="en-US" sz="2000" baseline="30000" dirty="0"/>
              <a:t>12</a:t>
            </a:r>
            <a:r>
              <a:rPr lang="en-US" sz="2000" dirty="0"/>
              <a:t>C</a:t>
            </a:r>
            <a:r>
              <a:rPr lang="cs-CZ" sz="2000" dirty="0"/>
              <a:t>,</a:t>
            </a:r>
            <a:r>
              <a:rPr lang="en-US" sz="2000" dirty="0"/>
              <a:t> </a:t>
            </a:r>
            <a:r>
              <a:rPr lang="en-US" sz="2000" baseline="30000" dirty="0"/>
              <a:t>12</a:t>
            </a:r>
            <a:r>
              <a:rPr lang="en-US" sz="2000" dirty="0"/>
              <a:t>B a </a:t>
            </a:r>
            <a:r>
              <a:rPr lang="en-US" sz="2000" baseline="30000" dirty="0"/>
              <a:t>12</a:t>
            </a:r>
            <a:r>
              <a:rPr lang="en-US" sz="2000" dirty="0"/>
              <a:t>N </a:t>
            </a:r>
            <a:r>
              <a:rPr lang="cs-CZ" sz="2000" dirty="0"/>
              <a:t>mají nukleon na 3. energetické hladině a stabilizují se rozpadem na základní hladinu </a:t>
            </a:r>
            <a:r>
              <a:rPr lang="en-US" sz="2000" baseline="30000" dirty="0"/>
              <a:t>12</a:t>
            </a:r>
            <a:r>
              <a:rPr lang="en-US" sz="2000" dirty="0"/>
              <a:t>C</a:t>
            </a:r>
            <a:r>
              <a:rPr lang="cs-CZ" sz="2000" dirty="0"/>
              <a:t>.</a:t>
            </a:r>
            <a:r>
              <a:rPr lang="cs-CZ" sz="2000" dirty="0">
                <a:solidFill>
                  <a:srgbClr val="FF0000"/>
                </a:solidFill>
              </a:rPr>
              <a:t> </a:t>
            </a:r>
            <a:r>
              <a:rPr lang="cs-CZ" sz="2000" dirty="0"/>
              <a:t>Bor se rozkládá emisí beta záření, dusík se rozkládá emisí pozitronu, přechod uhlíku z excitovaného do základního stavu je doprovázen emisí gama fotonu.</a:t>
            </a:r>
            <a:endParaRPr lang="en-US" sz="2000" b="1" dirty="0"/>
          </a:p>
        </p:txBody>
      </p:sp>
    </p:spTree>
    <p:extLst>
      <p:ext uri="{BB962C8B-B14F-4D97-AF65-F5344CB8AC3E}">
        <p14:creationId xmlns:p14="http://schemas.microsoft.com/office/powerpoint/2010/main" val="763009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3429000" cy="1143000"/>
          </a:xfrm>
        </p:spPr>
        <p:txBody>
          <a:bodyPr>
            <a:normAutofit/>
          </a:bodyPr>
          <a:lstStyle/>
          <a:p>
            <a:r>
              <a:rPr lang="en-US" sz="3200" b="1" dirty="0"/>
              <a:t>Magic</a:t>
            </a:r>
            <a:r>
              <a:rPr lang="cs-CZ" sz="3200" b="1" dirty="0" err="1"/>
              <a:t>ká</a:t>
            </a:r>
            <a:r>
              <a:rPr lang="cs-CZ" sz="3200" b="1" dirty="0"/>
              <a:t> čísla</a:t>
            </a:r>
            <a:endParaRPr lang="cs-CZ" sz="3200" dirty="0"/>
          </a:p>
        </p:txBody>
      </p:sp>
      <p:pic>
        <p:nvPicPr>
          <p:cNvPr id="4" name="Picture 4" descr="VÃ½sledek obrÃ¡zku pro s-proc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6332" y="228600"/>
            <a:ext cx="396239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422716"/>
            <a:ext cx="5162585" cy="31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33400" y="1524000"/>
            <a:ext cx="2668231" cy="369332"/>
          </a:xfrm>
          <a:prstGeom prst="rect">
            <a:avLst/>
          </a:prstGeom>
          <a:noFill/>
        </p:spPr>
        <p:txBody>
          <a:bodyPr wrap="none" rtlCol="0">
            <a:spAutoFit/>
          </a:bodyPr>
          <a:lstStyle/>
          <a:p>
            <a:r>
              <a:rPr lang="cs-CZ" dirty="0"/>
              <a:t>Viz   </a:t>
            </a:r>
            <a:r>
              <a:rPr lang="en-US" dirty="0"/>
              <a:t>R-</a:t>
            </a:r>
            <a:r>
              <a:rPr lang="en-US" dirty="0" err="1"/>
              <a:t>proces</a:t>
            </a:r>
            <a:r>
              <a:rPr lang="cs-CZ" dirty="0"/>
              <a:t> vzniku prvků</a:t>
            </a:r>
          </a:p>
        </p:txBody>
      </p:sp>
      <p:pic>
        <p:nvPicPr>
          <p:cNvPr id="3074" name="Picture 2" descr="VÃ½sledek obrÃ¡zku pro stability atomic nuclei odd e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91255"/>
            <a:ext cx="3048000" cy="3571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se šipkou 6">
            <a:extLst>
              <a:ext uri="{FF2B5EF4-FFF2-40B4-BE49-F238E27FC236}">
                <a16:creationId xmlns:a16="http://schemas.microsoft.com/office/drawing/2014/main" id="{83EEA1E6-D706-4637-BC8C-972D720684BA}"/>
              </a:ext>
            </a:extLst>
          </p:cNvPr>
          <p:cNvCxnSpPr>
            <a:cxnSpLocks/>
            <a:stCxn id="6" idx="3"/>
          </p:cNvCxnSpPr>
          <p:nvPr/>
        </p:nvCxnSpPr>
        <p:spPr>
          <a:xfrm>
            <a:off x="3201631" y="1708666"/>
            <a:ext cx="12179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419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Picture 8" descr="https://upload.wikimedia.org/wikipedia/commons/e/e6/SolarSystemAbundan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7022006" cy="34443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78856" y="152400"/>
            <a:ext cx="8686800" cy="1323439"/>
          </a:xfrm>
          <a:prstGeom prst="rect">
            <a:avLst/>
          </a:prstGeom>
        </p:spPr>
        <p:txBody>
          <a:bodyPr wrap="square">
            <a:spAutoFit/>
          </a:bodyPr>
          <a:lstStyle/>
          <a:p>
            <a:r>
              <a:rPr lang="en-US" sz="2000" b="1" dirty="0" err="1"/>
              <a:t>Oddo</a:t>
            </a:r>
            <a:r>
              <a:rPr lang="en-US" sz="2000" b="1" dirty="0"/>
              <a:t>-</a:t>
            </a:r>
            <a:r>
              <a:rPr lang="cs-CZ" sz="2000" b="1" dirty="0" err="1"/>
              <a:t>Harkinsovo</a:t>
            </a:r>
            <a:r>
              <a:rPr lang="cs-CZ" sz="2000" b="1" dirty="0"/>
              <a:t> pravidlo (</a:t>
            </a:r>
            <a:r>
              <a:rPr lang="en-US" sz="2000" b="1" dirty="0"/>
              <a:t>pro </a:t>
            </a:r>
            <a:r>
              <a:rPr lang="cs-CZ" sz="2000" b="1" dirty="0"/>
              <a:t>Z </a:t>
            </a:r>
            <a:r>
              <a:rPr lang="en-US" sz="2000" b="1" dirty="0"/>
              <a:t>&gt; 5)</a:t>
            </a:r>
            <a:r>
              <a:rPr lang="en-US" sz="2000" dirty="0"/>
              <a:t>:</a:t>
            </a:r>
            <a:r>
              <a:rPr lang="cs-CZ" sz="2000" dirty="0"/>
              <a:t> </a:t>
            </a:r>
          </a:p>
          <a:p>
            <a:endParaRPr lang="cs-CZ" sz="2000" dirty="0"/>
          </a:p>
          <a:p>
            <a:r>
              <a:rPr lang="cs-CZ" sz="2000" dirty="0"/>
              <a:t>Prvek se sudým atomovým číslem (např. </a:t>
            </a:r>
            <a:r>
              <a:rPr lang="cs-CZ" sz="2000" baseline="-25000" dirty="0"/>
              <a:t>6</a:t>
            </a:r>
            <a:r>
              <a:rPr lang="en-US" sz="2000" dirty="0"/>
              <a:t>C</a:t>
            </a:r>
            <a:r>
              <a:rPr lang="cs-CZ" sz="2000" dirty="0"/>
              <a:t>) se vyskytuje častěji než předchozí a následující prvek s menším a větším atomovým číslem (</a:t>
            </a:r>
            <a:r>
              <a:rPr lang="en-US" sz="2000" dirty="0" err="1"/>
              <a:t>bor</a:t>
            </a:r>
            <a:r>
              <a:rPr lang="en-US" sz="2000" dirty="0"/>
              <a:t> </a:t>
            </a:r>
            <a:r>
              <a:rPr lang="cs-CZ" sz="2000" baseline="-25000" dirty="0"/>
              <a:t>5</a:t>
            </a:r>
            <a:r>
              <a:rPr lang="en-US" sz="2000" dirty="0"/>
              <a:t>B</a:t>
            </a:r>
            <a:r>
              <a:rPr lang="cs-CZ" sz="2000" dirty="0"/>
              <a:t> a dusík</a:t>
            </a:r>
            <a:r>
              <a:rPr lang="en-US" sz="2000" dirty="0"/>
              <a:t> </a:t>
            </a:r>
            <a:r>
              <a:rPr lang="cs-CZ" sz="2000" baseline="-25000" dirty="0"/>
              <a:t>7</a:t>
            </a:r>
            <a:r>
              <a:rPr lang="en-US" sz="2000" dirty="0"/>
              <a:t>N</a:t>
            </a:r>
            <a:r>
              <a:rPr lang="cs-CZ" sz="2000" dirty="0"/>
              <a:t>). </a:t>
            </a:r>
          </a:p>
        </p:txBody>
      </p:sp>
      <p:sp>
        <p:nvSpPr>
          <p:cNvPr id="5" name="TextovéPole 4"/>
          <p:cNvSpPr txBox="1"/>
          <p:nvPr/>
        </p:nvSpPr>
        <p:spPr>
          <a:xfrm>
            <a:off x="3810000" y="2435157"/>
            <a:ext cx="1840760" cy="369332"/>
          </a:xfrm>
          <a:prstGeom prst="rect">
            <a:avLst/>
          </a:prstGeom>
          <a:noFill/>
        </p:spPr>
        <p:txBody>
          <a:bodyPr wrap="none" rtlCol="0">
            <a:spAutoFit/>
          </a:bodyPr>
          <a:lstStyle/>
          <a:p>
            <a:r>
              <a:rPr lang="cs-CZ" dirty="0"/>
              <a:t>Sluneční soustava</a:t>
            </a:r>
          </a:p>
        </p:txBody>
      </p:sp>
      <p:sp>
        <p:nvSpPr>
          <p:cNvPr id="6" name="Obdélník 5"/>
          <p:cNvSpPr/>
          <p:nvPr/>
        </p:nvSpPr>
        <p:spPr>
          <a:xfrm>
            <a:off x="298311" y="5486400"/>
            <a:ext cx="8584656" cy="1200329"/>
          </a:xfrm>
          <a:prstGeom prst="rect">
            <a:avLst/>
          </a:prstGeom>
        </p:spPr>
        <p:txBody>
          <a:bodyPr wrap="square">
            <a:spAutoFit/>
          </a:bodyPr>
          <a:lstStyle/>
          <a:p>
            <a:pPr algn="just"/>
            <a:r>
              <a:rPr lang="cs-CZ" dirty="0"/>
              <a:t>Prvky s lichými atomovými čísly mají nepárový proton a mají tudíž tendenci zachytit další a tím zvýšit atomové číslo. Je možné, že u prvků se sudými atomovými čísly jsou protony párovány, přičemž členové páru navzájem kompenzují svoje spiny a sudá parita tudíž zvyšuje stabilitu nukleonu.</a:t>
            </a:r>
          </a:p>
        </p:txBody>
      </p:sp>
      <p:pic>
        <p:nvPicPr>
          <p:cNvPr id="7" name="Picture 8" descr="https://upload.wikimedia.org/wikipedia/commons/e/e6/SolarSystemAbundances.png">
            <a:extLst>
              <a:ext uri="{FF2B5EF4-FFF2-40B4-BE49-F238E27FC236}">
                <a16:creationId xmlns:a16="http://schemas.microsoft.com/office/drawing/2014/main" id="{236BD061-A845-4C50-A2A2-9C418EAF5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022006" cy="344431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50979E1-9ED9-469C-8036-C9EBB0017D32}"/>
              </a:ext>
            </a:extLst>
          </p:cNvPr>
          <p:cNvSpPr txBox="1"/>
          <p:nvPr/>
        </p:nvSpPr>
        <p:spPr>
          <a:xfrm>
            <a:off x="3733800" y="2206557"/>
            <a:ext cx="1840760" cy="369332"/>
          </a:xfrm>
          <a:prstGeom prst="rect">
            <a:avLst/>
          </a:prstGeom>
          <a:noFill/>
        </p:spPr>
        <p:txBody>
          <a:bodyPr wrap="none" rtlCol="0">
            <a:spAutoFit/>
          </a:bodyPr>
          <a:lstStyle/>
          <a:p>
            <a:r>
              <a:rPr lang="cs-CZ" dirty="0"/>
              <a:t>Sluneční soustava</a:t>
            </a:r>
          </a:p>
        </p:txBody>
      </p:sp>
    </p:spTree>
    <p:extLst>
      <p:ext uri="{BB962C8B-B14F-4D97-AF65-F5344CB8AC3E}">
        <p14:creationId xmlns:p14="http://schemas.microsoft.com/office/powerpoint/2010/main" val="2363168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mapa&#10;&#10;Popis byl vytvořen automaticky">
            <a:extLst>
              <a:ext uri="{FF2B5EF4-FFF2-40B4-BE49-F238E27FC236}">
                <a16:creationId xmlns:a16="http://schemas.microsoft.com/office/drawing/2014/main" id="{B3EE4C32-6227-4760-9B53-5DFB9888D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1000"/>
            <a:ext cx="7449233" cy="6248400"/>
          </a:xfrm>
          <a:prstGeom prst="rect">
            <a:avLst/>
          </a:prstGeom>
        </p:spPr>
      </p:pic>
    </p:spTree>
    <p:extLst>
      <p:ext uri="{BB962C8B-B14F-4D97-AF65-F5344CB8AC3E}">
        <p14:creationId xmlns:p14="http://schemas.microsoft.com/office/powerpoint/2010/main" val="55365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bundance of Elements Inf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778"/>
            <a:ext cx="8305800" cy="652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57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074001-DD46-490B-9182-78D1246B8DD7}"/>
              </a:ext>
            </a:extLst>
          </p:cNvPr>
          <p:cNvSpPr>
            <a:spLocks noGrp="1"/>
          </p:cNvSpPr>
          <p:nvPr>
            <p:ph type="title"/>
          </p:nvPr>
        </p:nvSpPr>
        <p:spPr>
          <a:xfrm>
            <a:off x="685800" y="381000"/>
            <a:ext cx="7886700" cy="332444"/>
          </a:xfrm>
        </p:spPr>
        <p:txBody>
          <a:bodyPr>
            <a:noAutofit/>
          </a:bodyPr>
          <a:lstStyle/>
          <a:p>
            <a:r>
              <a:rPr lang="cs-CZ" sz="2800" b="1" dirty="0">
                <a:latin typeface="+mn-lt"/>
              </a:rPr>
              <a:t>Typy radioaktivního rozpadu</a:t>
            </a:r>
            <a:endParaRPr lang="en-US" sz="2800" b="1" dirty="0">
              <a:latin typeface="+mn-lt"/>
            </a:endParaRPr>
          </a:p>
        </p:txBody>
      </p:sp>
      <p:pic>
        <p:nvPicPr>
          <p:cNvPr id="1026" name="Picture 2" descr="Související obrázek">
            <a:extLst>
              <a:ext uri="{FF2B5EF4-FFF2-40B4-BE49-F238E27FC236}">
                <a16:creationId xmlns:a16="http://schemas.microsoft.com/office/drawing/2014/main" id="{E295F94D-9E99-4C28-8D6D-9BF34F188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362200"/>
            <a:ext cx="6390662" cy="3163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2746637-48E0-4E75-9BB0-691165D33FFD}"/>
              </a:ext>
            </a:extLst>
          </p:cNvPr>
          <p:cNvSpPr txBox="1"/>
          <p:nvPr/>
        </p:nvSpPr>
        <p:spPr>
          <a:xfrm>
            <a:off x="304800" y="5562600"/>
            <a:ext cx="8636794" cy="923330"/>
          </a:xfrm>
          <a:prstGeom prst="rect">
            <a:avLst/>
          </a:prstGeom>
          <a:noFill/>
        </p:spPr>
        <p:txBody>
          <a:bodyPr wrap="square" rtlCol="0">
            <a:spAutoFit/>
          </a:bodyPr>
          <a:lstStyle/>
          <a:p>
            <a:r>
              <a:rPr lang="cs-CZ" dirty="0"/>
              <a:t>K emisi fotonů </a:t>
            </a:r>
            <a:r>
              <a:rPr lang="el-GR" b="1" dirty="0"/>
              <a:t>γ</a:t>
            </a:r>
            <a:r>
              <a:rPr lang="cs-CZ" b="1" dirty="0"/>
              <a:t> záření </a:t>
            </a:r>
            <a:r>
              <a:rPr lang="cs-CZ" dirty="0"/>
              <a:t>dochází, vznikají-li při přeměně jádra, jejichž energie je vyšší než energie v základním stavu. Např. při </a:t>
            </a:r>
            <a:r>
              <a:rPr lang="el-GR" dirty="0"/>
              <a:t>α</a:t>
            </a:r>
            <a:r>
              <a:rPr lang="cs-CZ" dirty="0"/>
              <a:t> přeměně </a:t>
            </a:r>
            <a:r>
              <a:rPr lang="cs-CZ" baseline="30000" dirty="0"/>
              <a:t>238</a:t>
            </a:r>
            <a:r>
              <a:rPr lang="cs-CZ" baseline="-25000" dirty="0"/>
              <a:t>92</a:t>
            </a:r>
            <a:r>
              <a:rPr lang="cs-CZ" dirty="0"/>
              <a:t>U vzniká 77% jader </a:t>
            </a:r>
            <a:r>
              <a:rPr lang="cs-CZ" baseline="30000" dirty="0"/>
              <a:t>234</a:t>
            </a:r>
            <a:r>
              <a:rPr lang="cs-CZ" baseline="-25000" dirty="0"/>
              <a:t>90</a:t>
            </a:r>
            <a:r>
              <a:rPr lang="cs-CZ" dirty="0"/>
              <a:t>Th</a:t>
            </a:r>
            <a:r>
              <a:rPr lang="cs-CZ" dirty="0">
                <a:solidFill>
                  <a:srgbClr val="FF0000"/>
                </a:solidFill>
              </a:rPr>
              <a:t> </a:t>
            </a:r>
            <a:r>
              <a:rPr lang="cs-CZ" dirty="0"/>
              <a:t>v základním stavu a 23% v excitovaném stavu. Jejich přechodem do základního stavu se vyzáří fotony </a:t>
            </a:r>
            <a:r>
              <a:rPr lang="el-GR" dirty="0"/>
              <a:t>γ</a:t>
            </a:r>
            <a:r>
              <a:rPr lang="cs-CZ" dirty="0"/>
              <a:t>.</a:t>
            </a:r>
            <a:endParaRPr lang="en-US" dirty="0"/>
          </a:p>
        </p:txBody>
      </p:sp>
      <p:sp>
        <p:nvSpPr>
          <p:cNvPr id="4" name="Obdélník 3">
            <a:extLst>
              <a:ext uri="{FF2B5EF4-FFF2-40B4-BE49-F238E27FC236}">
                <a16:creationId xmlns:a16="http://schemas.microsoft.com/office/drawing/2014/main" id="{FCBEB997-B34C-4CB2-A118-7A8ED2DC8F80}"/>
              </a:ext>
            </a:extLst>
          </p:cNvPr>
          <p:cNvSpPr/>
          <p:nvPr/>
        </p:nvSpPr>
        <p:spPr>
          <a:xfrm>
            <a:off x="381000" y="1295400"/>
            <a:ext cx="8382000" cy="646331"/>
          </a:xfrm>
          <a:prstGeom prst="rect">
            <a:avLst/>
          </a:prstGeom>
        </p:spPr>
        <p:txBody>
          <a:bodyPr wrap="square">
            <a:spAutoFit/>
          </a:bodyPr>
          <a:lstStyle/>
          <a:p>
            <a:r>
              <a:rPr lang="en-US" b="1" i="1" dirty="0" err="1">
                <a:solidFill>
                  <a:srgbClr val="263D62"/>
                </a:solidFill>
              </a:rPr>
              <a:t>Radioaktivita</a:t>
            </a:r>
            <a:r>
              <a:rPr lang="en-US" dirty="0">
                <a:solidFill>
                  <a:srgbClr val="333333"/>
                </a:solidFill>
              </a:rPr>
              <a:t> je </a:t>
            </a:r>
            <a:r>
              <a:rPr lang="en-US" dirty="0" err="1">
                <a:solidFill>
                  <a:srgbClr val="333333"/>
                </a:solidFill>
              </a:rPr>
              <a:t>schopnost</a:t>
            </a:r>
            <a:r>
              <a:rPr lang="en-US" dirty="0">
                <a:solidFill>
                  <a:srgbClr val="333333"/>
                </a:solidFill>
              </a:rPr>
              <a:t> </a:t>
            </a:r>
            <a:r>
              <a:rPr lang="en-US" dirty="0" err="1">
                <a:solidFill>
                  <a:srgbClr val="333333"/>
                </a:solidFill>
              </a:rPr>
              <a:t>atomu</a:t>
            </a:r>
            <a:r>
              <a:rPr lang="en-US" dirty="0">
                <a:solidFill>
                  <a:srgbClr val="333333"/>
                </a:solidFill>
              </a:rPr>
              <a:t> </a:t>
            </a:r>
            <a:r>
              <a:rPr lang="en-US" dirty="0" err="1">
                <a:solidFill>
                  <a:srgbClr val="333333"/>
                </a:solidFill>
              </a:rPr>
              <a:t>samovolně</a:t>
            </a:r>
            <a:r>
              <a:rPr lang="en-US" dirty="0">
                <a:solidFill>
                  <a:srgbClr val="333333"/>
                </a:solidFill>
              </a:rPr>
              <a:t> se </a:t>
            </a:r>
            <a:r>
              <a:rPr lang="en-US" dirty="0" err="1">
                <a:solidFill>
                  <a:srgbClr val="333333"/>
                </a:solidFill>
              </a:rPr>
              <a:t>dříve</a:t>
            </a:r>
            <a:r>
              <a:rPr lang="en-US" dirty="0">
                <a:solidFill>
                  <a:srgbClr val="333333"/>
                </a:solidFill>
              </a:rPr>
              <a:t> </a:t>
            </a:r>
            <a:r>
              <a:rPr lang="en-US" dirty="0" err="1">
                <a:solidFill>
                  <a:srgbClr val="333333"/>
                </a:solidFill>
              </a:rPr>
              <a:t>nebo</a:t>
            </a:r>
            <a:r>
              <a:rPr lang="en-US" dirty="0">
                <a:solidFill>
                  <a:srgbClr val="333333"/>
                </a:solidFill>
              </a:rPr>
              <a:t> </a:t>
            </a:r>
            <a:r>
              <a:rPr lang="en-US" dirty="0" err="1">
                <a:solidFill>
                  <a:srgbClr val="333333"/>
                </a:solidFill>
              </a:rPr>
              <a:t>později</a:t>
            </a:r>
            <a:r>
              <a:rPr lang="en-US" dirty="0">
                <a:solidFill>
                  <a:srgbClr val="333333"/>
                </a:solidFill>
              </a:rPr>
              <a:t> </a:t>
            </a:r>
            <a:r>
              <a:rPr lang="en-US" dirty="0" err="1">
                <a:solidFill>
                  <a:srgbClr val="333333"/>
                </a:solidFill>
              </a:rPr>
              <a:t>přeměnit</a:t>
            </a:r>
            <a:r>
              <a:rPr lang="en-US" dirty="0">
                <a:solidFill>
                  <a:srgbClr val="333333"/>
                </a:solidFill>
              </a:rPr>
              <a:t> </a:t>
            </a:r>
            <a:r>
              <a:rPr lang="en-US">
                <a:solidFill>
                  <a:srgbClr val="333333"/>
                </a:solidFill>
              </a:rPr>
              <a:t>v jiný </a:t>
            </a:r>
            <a:r>
              <a:rPr lang="en-US" dirty="0">
                <a:solidFill>
                  <a:srgbClr val="333333"/>
                </a:solidFill>
              </a:rPr>
              <a:t>atom za </a:t>
            </a:r>
            <a:r>
              <a:rPr lang="en-US" dirty="0" err="1">
                <a:solidFill>
                  <a:srgbClr val="333333"/>
                </a:solidFill>
              </a:rPr>
              <a:t>současného</a:t>
            </a:r>
            <a:r>
              <a:rPr lang="en-US" dirty="0">
                <a:solidFill>
                  <a:srgbClr val="333333"/>
                </a:solidFill>
              </a:rPr>
              <a:t> </a:t>
            </a:r>
            <a:r>
              <a:rPr lang="en-US" dirty="0" err="1">
                <a:solidFill>
                  <a:srgbClr val="333333"/>
                </a:solidFill>
              </a:rPr>
              <a:t>vysílání</a:t>
            </a:r>
            <a:r>
              <a:rPr lang="en-US" dirty="0">
                <a:solidFill>
                  <a:srgbClr val="333333"/>
                </a:solidFill>
              </a:rPr>
              <a:t> </a:t>
            </a:r>
            <a:r>
              <a:rPr lang="en-US" dirty="0" err="1">
                <a:solidFill>
                  <a:srgbClr val="333333"/>
                </a:solidFill>
              </a:rPr>
              <a:t>radioaktivního</a:t>
            </a:r>
            <a:r>
              <a:rPr lang="en-US" dirty="0">
                <a:solidFill>
                  <a:srgbClr val="333333"/>
                </a:solidFill>
              </a:rPr>
              <a:t> (</a:t>
            </a:r>
            <a:r>
              <a:rPr lang="en-US" dirty="0" err="1">
                <a:solidFill>
                  <a:srgbClr val="333333"/>
                </a:solidFill>
              </a:rPr>
              <a:t>jaderného</a:t>
            </a:r>
            <a:r>
              <a:rPr lang="en-US" dirty="0">
                <a:solidFill>
                  <a:srgbClr val="333333"/>
                </a:solidFill>
              </a:rPr>
              <a:t>) </a:t>
            </a:r>
            <a:r>
              <a:rPr lang="en-US" dirty="0" err="1">
                <a:solidFill>
                  <a:srgbClr val="333333"/>
                </a:solidFill>
              </a:rPr>
              <a:t>záření</a:t>
            </a:r>
            <a:r>
              <a:rPr lang="en-US" dirty="0">
                <a:solidFill>
                  <a:srgbClr val="333333"/>
                </a:solidFill>
              </a:rPr>
              <a:t>. </a:t>
            </a:r>
            <a:endParaRPr lang="en-US" dirty="0"/>
          </a:p>
        </p:txBody>
      </p:sp>
    </p:spTree>
    <p:extLst>
      <p:ext uri="{BB962C8B-B14F-4D97-AF65-F5344CB8AC3E}">
        <p14:creationId xmlns:p14="http://schemas.microsoft.com/office/powerpoint/2010/main" val="56289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468313" y="260350"/>
            <a:ext cx="5856287" cy="806450"/>
          </a:xfrm>
        </p:spPr>
        <p:txBody>
          <a:bodyPr>
            <a:normAutofit/>
          </a:bodyPr>
          <a:lstStyle/>
          <a:p>
            <a:r>
              <a:rPr lang="cs-CZ" sz="3200" b="1"/>
              <a:t>Periodický </a:t>
            </a:r>
            <a:r>
              <a:rPr lang="cs-CZ" sz="3200" b="1" dirty="0"/>
              <a:t>zákon</a:t>
            </a:r>
          </a:p>
        </p:txBody>
      </p:sp>
      <p:sp>
        <p:nvSpPr>
          <p:cNvPr id="38915" name="Rectangle 3"/>
          <p:cNvSpPr>
            <a:spLocks noGrp="1"/>
          </p:cNvSpPr>
          <p:nvPr>
            <p:ph type="body" idx="1"/>
          </p:nvPr>
        </p:nvSpPr>
        <p:spPr>
          <a:xfrm>
            <a:off x="286966" y="1319213"/>
            <a:ext cx="8763000" cy="4776787"/>
          </a:xfrm>
        </p:spPr>
        <p:txBody>
          <a:bodyPr>
            <a:normAutofit/>
          </a:bodyPr>
          <a:lstStyle/>
          <a:p>
            <a:pPr marL="0" indent="0">
              <a:lnSpc>
                <a:spcPct val="80000"/>
              </a:lnSpc>
              <a:buNone/>
            </a:pPr>
            <a:r>
              <a:rPr lang="cs-CZ" sz="2000" b="1" i="1" dirty="0"/>
              <a:t>D. I. Mendělejev  </a:t>
            </a:r>
            <a:r>
              <a:rPr lang="cs-CZ" sz="2000" b="1" dirty="0"/>
              <a:t>(1869)</a:t>
            </a:r>
            <a:endParaRPr lang="en-US" sz="2000" dirty="0"/>
          </a:p>
          <a:p>
            <a:pPr marL="0" indent="0">
              <a:lnSpc>
                <a:spcPct val="80000"/>
              </a:lnSpc>
              <a:buNone/>
            </a:pPr>
            <a:endParaRPr lang="en-US" sz="2000" dirty="0"/>
          </a:p>
          <a:p>
            <a:pPr marL="0" indent="0">
              <a:lnSpc>
                <a:spcPct val="80000"/>
              </a:lnSpc>
              <a:buNone/>
            </a:pPr>
            <a:r>
              <a:rPr lang="cs-CZ" sz="2000" dirty="0"/>
              <a:t>„Vlastnosti prvků jsou periodickou funkcí jejich</a:t>
            </a:r>
            <a:endParaRPr lang="en-US" sz="2000" dirty="0"/>
          </a:p>
          <a:p>
            <a:pPr marL="0" indent="0">
              <a:lnSpc>
                <a:spcPct val="80000"/>
              </a:lnSpc>
              <a:buNone/>
            </a:pPr>
            <a:r>
              <a:rPr lang="cs-CZ" sz="2000" dirty="0"/>
              <a:t> </a:t>
            </a:r>
            <a:r>
              <a:rPr lang="cs-CZ" sz="2000" u="sng" dirty="0"/>
              <a:t>atomových </a:t>
            </a:r>
            <a:r>
              <a:rPr lang="en-US" sz="2000" u="sng" dirty="0"/>
              <a:t>h</a:t>
            </a:r>
            <a:r>
              <a:rPr lang="cs-CZ" sz="2000" u="sng" dirty="0" err="1"/>
              <a:t>motností</a:t>
            </a:r>
            <a:r>
              <a:rPr lang="cs-CZ" sz="2000" dirty="0"/>
              <a:t>.“</a:t>
            </a:r>
          </a:p>
          <a:p>
            <a:pPr marL="0" lvl="1" indent="0">
              <a:lnSpc>
                <a:spcPct val="80000"/>
              </a:lnSpc>
              <a:buFont typeface="Wingdings" pitchFamily="2" charset="2"/>
              <a:buNone/>
            </a:pPr>
            <a:endParaRPr lang="cs-CZ" sz="2000" dirty="0"/>
          </a:p>
          <a:p>
            <a:pPr marL="0" lvl="1" indent="0">
              <a:lnSpc>
                <a:spcPct val="80000"/>
              </a:lnSpc>
              <a:buFont typeface="Wingdings" pitchFamily="2" charset="2"/>
              <a:buNone/>
            </a:pPr>
            <a:endParaRPr lang="cs-CZ" sz="2000" dirty="0"/>
          </a:p>
          <a:p>
            <a:pPr marL="0" lvl="1" indent="0">
              <a:lnSpc>
                <a:spcPct val="80000"/>
              </a:lnSpc>
              <a:buFont typeface="Wingdings" pitchFamily="2" charset="2"/>
              <a:buNone/>
            </a:pPr>
            <a:endParaRPr lang="cs-CZ" sz="2000" dirty="0"/>
          </a:p>
          <a:p>
            <a:pPr marL="0" lvl="1" indent="0">
              <a:lnSpc>
                <a:spcPct val="80000"/>
              </a:lnSpc>
              <a:buFont typeface="Wingdings" pitchFamily="2" charset="2"/>
              <a:buNone/>
            </a:pPr>
            <a:endParaRPr lang="cs-CZ" sz="2000" dirty="0"/>
          </a:p>
          <a:p>
            <a:pPr marL="0" lvl="1" indent="0">
              <a:lnSpc>
                <a:spcPct val="80000"/>
              </a:lnSpc>
              <a:buFont typeface="Wingdings" pitchFamily="2" charset="2"/>
              <a:buNone/>
            </a:pPr>
            <a:r>
              <a:rPr lang="cs-CZ" sz="2000" b="1" i="1" dirty="0"/>
              <a:t>H. </a:t>
            </a:r>
            <a:r>
              <a:rPr lang="cs-CZ" sz="2000" b="1" i="1" dirty="0" err="1"/>
              <a:t>Moseley</a:t>
            </a:r>
            <a:r>
              <a:rPr lang="cs-CZ" sz="2000" b="1" i="1" dirty="0"/>
              <a:t> </a:t>
            </a:r>
            <a:r>
              <a:rPr lang="cs-CZ" sz="2000" b="1" dirty="0"/>
              <a:t>(1913)</a:t>
            </a:r>
            <a:r>
              <a:rPr lang="en-US" sz="2000" b="1" dirty="0"/>
              <a:t>                                             </a:t>
            </a:r>
            <a:endParaRPr lang="cs-CZ" sz="2000" b="1" dirty="0"/>
          </a:p>
          <a:p>
            <a:pPr marL="0" lvl="1" indent="0">
              <a:lnSpc>
                <a:spcPct val="80000"/>
              </a:lnSpc>
              <a:buFont typeface="Wingdings" pitchFamily="2" charset="2"/>
              <a:buNone/>
            </a:pPr>
            <a:endParaRPr lang="cs-CZ" sz="2000" dirty="0"/>
          </a:p>
          <a:p>
            <a:pPr>
              <a:lnSpc>
                <a:spcPct val="80000"/>
              </a:lnSpc>
              <a:buFont typeface="Wingdings" pitchFamily="2" charset="2"/>
              <a:buNone/>
            </a:pPr>
            <a:r>
              <a:rPr lang="en-US" sz="2000" dirty="0"/>
              <a:t>“</a:t>
            </a:r>
            <a:r>
              <a:rPr lang="cs-CZ" sz="2000" dirty="0"/>
              <a:t>Vlastnosti prvků jsou periodickou funkcí jejich</a:t>
            </a:r>
          </a:p>
          <a:p>
            <a:pPr>
              <a:lnSpc>
                <a:spcPct val="80000"/>
              </a:lnSpc>
              <a:buFont typeface="Wingdings" pitchFamily="2" charset="2"/>
              <a:buNone/>
            </a:pPr>
            <a:r>
              <a:rPr lang="cs-CZ" sz="2000" dirty="0"/>
              <a:t> </a:t>
            </a:r>
            <a:r>
              <a:rPr lang="cs-CZ" sz="2000" u="sng" dirty="0"/>
              <a:t>protonových čísel</a:t>
            </a:r>
            <a:r>
              <a:rPr lang="en-US" sz="2000" dirty="0"/>
              <a:t>”</a:t>
            </a:r>
            <a:r>
              <a:rPr lang="cs-CZ" sz="2000" dirty="0"/>
              <a:t>. </a:t>
            </a:r>
          </a:p>
        </p:txBody>
      </p:sp>
      <p:pic>
        <p:nvPicPr>
          <p:cNvPr id="4" name="Picture 4" descr="VÃ½sledek obrÃ¡zku pro mendele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834" y="322466"/>
            <a:ext cx="2362200" cy="300643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sqrt  f}=k_{1}\cdot \left(Z-k_{2}\r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f=\left(2.47\times 10^{{15}}\right)\times \left(Z-1\right)^{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86374" name="Picture 6" descr="https://upload.wikimedia.org/wikipedia/en/d/dd/Henry_Mosel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559" y="3505200"/>
            <a:ext cx="2068749" cy="308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30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514EE0-CF51-4634-A5C4-F561154EA864}"/>
              </a:ext>
            </a:extLst>
          </p:cNvPr>
          <p:cNvSpPr>
            <a:spLocks noGrp="1"/>
          </p:cNvSpPr>
          <p:nvPr>
            <p:ph type="title"/>
          </p:nvPr>
        </p:nvSpPr>
        <p:spPr>
          <a:xfrm>
            <a:off x="228600" y="381000"/>
            <a:ext cx="3505200" cy="401241"/>
          </a:xfrm>
        </p:spPr>
        <p:txBody>
          <a:bodyPr>
            <a:noAutofit/>
          </a:bodyPr>
          <a:lstStyle/>
          <a:p>
            <a:r>
              <a:rPr lang="cs-CZ" sz="2800" b="1" dirty="0"/>
              <a:t>Pravidla posunu</a:t>
            </a:r>
            <a:endParaRPr lang="en-US" sz="2800" b="1" dirty="0"/>
          </a:p>
        </p:txBody>
      </p:sp>
      <p:pic>
        <p:nvPicPr>
          <p:cNvPr id="5" name="Obrázek 4" descr="Obsah obrázku text, hodiny&#10;&#10;Popis byl vytvořen automaticky">
            <a:extLst>
              <a:ext uri="{FF2B5EF4-FFF2-40B4-BE49-F238E27FC236}">
                <a16:creationId xmlns:a16="http://schemas.microsoft.com/office/drawing/2014/main" id="{8E9B9897-92B3-4E43-8790-4142477A25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2209800"/>
            <a:ext cx="1981200" cy="2012569"/>
          </a:xfrm>
          <a:prstGeom prst="rect">
            <a:avLst/>
          </a:prstGeom>
        </p:spPr>
      </p:pic>
      <p:pic>
        <p:nvPicPr>
          <p:cNvPr id="6" name="Obrázek 5">
            <a:extLst>
              <a:ext uri="{FF2B5EF4-FFF2-40B4-BE49-F238E27FC236}">
                <a16:creationId xmlns:a16="http://schemas.microsoft.com/office/drawing/2014/main" id="{AF07D280-7598-46C8-82F7-05231C3FF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343400"/>
            <a:ext cx="2403683" cy="2425436"/>
          </a:xfrm>
          <a:prstGeom prst="rect">
            <a:avLst/>
          </a:prstGeom>
        </p:spPr>
      </p:pic>
      <p:pic>
        <p:nvPicPr>
          <p:cNvPr id="3" name="Obrázek 2">
            <a:extLst>
              <a:ext uri="{FF2B5EF4-FFF2-40B4-BE49-F238E27FC236}">
                <a16:creationId xmlns:a16="http://schemas.microsoft.com/office/drawing/2014/main" id="{2CB81814-7A89-4EA1-BC05-45E008A8DDD9}"/>
              </a:ext>
            </a:extLst>
          </p:cNvPr>
          <p:cNvPicPr>
            <a:picLocks noChangeAspect="1"/>
          </p:cNvPicPr>
          <p:nvPr/>
        </p:nvPicPr>
        <p:blipFill>
          <a:blip r:embed="rId4"/>
          <a:stretch>
            <a:fillRect/>
          </a:stretch>
        </p:blipFill>
        <p:spPr>
          <a:xfrm>
            <a:off x="152400" y="2590800"/>
            <a:ext cx="6248400" cy="4097489"/>
          </a:xfrm>
          <a:prstGeom prst="rect">
            <a:avLst/>
          </a:prstGeom>
        </p:spPr>
      </p:pic>
      <p:sp>
        <p:nvSpPr>
          <p:cNvPr id="4" name="Obdélník 3">
            <a:extLst>
              <a:ext uri="{FF2B5EF4-FFF2-40B4-BE49-F238E27FC236}">
                <a16:creationId xmlns:a16="http://schemas.microsoft.com/office/drawing/2014/main" id="{0B2952A3-4C3A-4874-8AD9-74EC3DC6F70E}"/>
              </a:ext>
            </a:extLst>
          </p:cNvPr>
          <p:cNvSpPr/>
          <p:nvPr/>
        </p:nvSpPr>
        <p:spPr>
          <a:xfrm>
            <a:off x="228600" y="1219200"/>
            <a:ext cx="8686800" cy="923330"/>
          </a:xfrm>
          <a:prstGeom prst="rect">
            <a:avLst/>
          </a:prstGeom>
        </p:spPr>
        <p:txBody>
          <a:bodyPr wrap="square">
            <a:spAutoFit/>
          </a:bodyPr>
          <a:lstStyle/>
          <a:p>
            <a:r>
              <a:rPr lang="cs-CZ" dirty="0">
                <a:solidFill>
                  <a:srgbClr val="333333"/>
                </a:solidFill>
              </a:rPr>
              <a:t>S</a:t>
            </a:r>
            <a:r>
              <a:rPr lang="en-US" err="1">
                <a:solidFill>
                  <a:srgbClr val="333333"/>
                </a:solidFill>
              </a:rPr>
              <a:t>oučet</a:t>
            </a:r>
            <a:r>
              <a:rPr lang="en-US">
                <a:solidFill>
                  <a:srgbClr val="333333"/>
                </a:solidFill>
              </a:rPr>
              <a:t> protonových </a:t>
            </a:r>
            <a:r>
              <a:rPr lang="en-US" dirty="0" err="1">
                <a:solidFill>
                  <a:srgbClr val="333333"/>
                </a:solidFill>
              </a:rPr>
              <a:t>čísel</a:t>
            </a:r>
            <a:r>
              <a:rPr lang="en-US" dirty="0">
                <a:solidFill>
                  <a:srgbClr val="333333"/>
                </a:solidFill>
              </a:rPr>
              <a:t> </a:t>
            </a:r>
            <a:r>
              <a:rPr lang="en-US" dirty="0" err="1">
                <a:solidFill>
                  <a:srgbClr val="333333"/>
                </a:solidFill>
              </a:rPr>
              <a:t>všech</a:t>
            </a:r>
            <a:r>
              <a:rPr lang="en-US" dirty="0">
                <a:solidFill>
                  <a:srgbClr val="333333"/>
                </a:solidFill>
              </a:rPr>
              <a:t> </a:t>
            </a:r>
            <a:r>
              <a:rPr lang="en-US" dirty="0" err="1">
                <a:solidFill>
                  <a:srgbClr val="333333"/>
                </a:solidFill>
              </a:rPr>
              <a:t>částic</a:t>
            </a:r>
            <a:r>
              <a:rPr lang="en-US" dirty="0">
                <a:solidFill>
                  <a:srgbClr val="333333"/>
                </a:solidFill>
              </a:rPr>
              <a:t> </a:t>
            </a:r>
            <a:r>
              <a:rPr lang="en-US" dirty="0" err="1">
                <a:solidFill>
                  <a:srgbClr val="333333"/>
                </a:solidFill>
              </a:rPr>
              <a:t>na</a:t>
            </a:r>
            <a:r>
              <a:rPr lang="en-US" dirty="0">
                <a:solidFill>
                  <a:srgbClr val="333333"/>
                </a:solidFill>
              </a:rPr>
              <a:t> </a:t>
            </a:r>
            <a:r>
              <a:rPr lang="en-US" dirty="0" err="1">
                <a:solidFill>
                  <a:srgbClr val="333333"/>
                </a:solidFill>
              </a:rPr>
              <a:t>levé</a:t>
            </a:r>
            <a:r>
              <a:rPr lang="en-US" dirty="0">
                <a:solidFill>
                  <a:srgbClr val="333333"/>
                </a:solidFill>
              </a:rPr>
              <a:t> </a:t>
            </a:r>
            <a:r>
              <a:rPr lang="en-US" dirty="0" err="1">
                <a:solidFill>
                  <a:srgbClr val="333333"/>
                </a:solidFill>
              </a:rPr>
              <a:t>straně</a:t>
            </a:r>
            <a:r>
              <a:rPr lang="en-US" dirty="0">
                <a:solidFill>
                  <a:srgbClr val="333333"/>
                </a:solidFill>
              </a:rPr>
              <a:t> </a:t>
            </a:r>
            <a:r>
              <a:rPr lang="en-US" dirty="0" err="1">
                <a:solidFill>
                  <a:srgbClr val="333333"/>
                </a:solidFill>
              </a:rPr>
              <a:t>rovnice</a:t>
            </a:r>
            <a:r>
              <a:rPr lang="en-US" dirty="0">
                <a:solidFill>
                  <a:srgbClr val="333333"/>
                </a:solidFill>
              </a:rPr>
              <a:t> </a:t>
            </a:r>
            <a:r>
              <a:rPr lang="en-US" err="1">
                <a:solidFill>
                  <a:srgbClr val="333333"/>
                </a:solidFill>
              </a:rPr>
              <a:t>popisující</a:t>
            </a:r>
            <a:r>
              <a:rPr lang="en-US">
                <a:solidFill>
                  <a:srgbClr val="333333"/>
                </a:solidFill>
              </a:rPr>
              <a:t> libovolný jaderný </a:t>
            </a:r>
            <a:r>
              <a:rPr lang="en-US" dirty="0" err="1">
                <a:solidFill>
                  <a:srgbClr val="333333"/>
                </a:solidFill>
              </a:rPr>
              <a:t>děj</a:t>
            </a:r>
            <a:r>
              <a:rPr lang="en-US" dirty="0">
                <a:solidFill>
                  <a:srgbClr val="333333"/>
                </a:solidFill>
              </a:rPr>
              <a:t> se </a:t>
            </a:r>
            <a:r>
              <a:rPr lang="en-US" dirty="0" err="1">
                <a:solidFill>
                  <a:srgbClr val="333333"/>
                </a:solidFill>
              </a:rPr>
              <a:t>musí</a:t>
            </a:r>
            <a:r>
              <a:rPr lang="en-US" dirty="0">
                <a:solidFill>
                  <a:srgbClr val="333333"/>
                </a:solidFill>
              </a:rPr>
              <a:t> </a:t>
            </a:r>
            <a:r>
              <a:rPr lang="en-US" dirty="0" err="1">
                <a:solidFill>
                  <a:srgbClr val="333333"/>
                </a:solidFill>
              </a:rPr>
              <a:t>rovnat</a:t>
            </a:r>
            <a:r>
              <a:rPr lang="en-US" dirty="0">
                <a:solidFill>
                  <a:srgbClr val="333333"/>
                </a:solidFill>
              </a:rPr>
              <a:t> </a:t>
            </a:r>
            <a:r>
              <a:rPr lang="en-US" err="1">
                <a:solidFill>
                  <a:srgbClr val="333333"/>
                </a:solidFill>
              </a:rPr>
              <a:t>součtu</a:t>
            </a:r>
            <a:r>
              <a:rPr lang="en-US">
                <a:solidFill>
                  <a:srgbClr val="333333"/>
                </a:solidFill>
              </a:rPr>
              <a:t> protonových </a:t>
            </a:r>
            <a:r>
              <a:rPr lang="en-US" dirty="0" err="1">
                <a:solidFill>
                  <a:srgbClr val="333333"/>
                </a:solidFill>
              </a:rPr>
              <a:t>čísel</a:t>
            </a:r>
            <a:r>
              <a:rPr lang="en-US" dirty="0">
                <a:solidFill>
                  <a:srgbClr val="333333"/>
                </a:solidFill>
              </a:rPr>
              <a:t> </a:t>
            </a:r>
            <a:r>
              <a:rPr lang="en-US" dirty="0" err="1">
                <a:solidFill>
                  <a:srgbClr val="333333"/>
                </a:solidFill>
              </a:rPr>
              <a:t>všech</a:t>
            </a:r>
            <a:r>
              <a:rPr lang="en-US" dirty="0">
                <a:solidFill>
                  <a:srgbClr val="333333"/>
                </a:solidFill>
              </a:rPr>
              <a:t> </a:t>
            </a:r>
            <a:r>
              <a:rPr lang="en-US" dirty="0" err="1">
                <a:solidFill>
                  <a:srgbClr val="333333"/>
                </a:solidFill>
              </a:rPr>
              <a:t>částic</a:t>
            </a:r>
            <a:r>
              <a:rPr lang="en-US" dirty="0">
                <a:solidFill>
                  <a:srgbClr val="333333"/>
                </a:solidFill>
              </a:rPr>
              <a:t> </a:t>
            </a:r>
            <a:r>
              <a:rPr lang="en-US" dirty="0" err="1">
                <a:solidFill>
                  <a:srgbClr val="333333"/>
                </a:solidFill>
              </a:rPr>
              <a:t>na</a:t>
            </a:r>
            <a:r>
              <a:rPr lang="en-US" dirty="0">
                <a:solidFill>
                  <a:srgbClr val="333333"/>
                </a:solidFill>
              </a:rPr>
              <a:t> </a:t>
            </a:r>
            <a:r>
              <a:rPr lang="en-US" dirty="0" err="1">
                <a:solidFill>
                  <a:srgbClr val="333333"/>
                </a:solidFill>
              </a:rPr>
              <a:t>pravé</a:t>
            </a:r>
            <a:r>
              <a:rPr lang="en-US" dirty="0">
                <a:solidFill>
                  <a:srgbClr val="333333"/>
                </a:solidFill>
              </a:rPr>
              <a:t> </a:t>
            </a:r>
            <a:r>
              <a:rPr lang="en-US" dirty="0" err="1">
                <a:solidFill>
                  <a:srgbClr val="333333"/>
                </a:solidFill>
              </a:rPr>
              <a:t>straně</a:t>
            </a:r>
            <a:r>
              <a:rPr lang="en-US" dirty="0">
                <a:solidFill>
                  <a:srgbClr val="333333"/>
                </a:solidFill>
              </a:rPr>
              <a:t> </a:t>
            </a:r>
            <a:r>
              <a:rPr lang="en-US" dirty="0" err="1">
                <a:solidFill>
                  <a:srgbClr val="333333"/>
                </a:solidFill>
              </a:rPr>
              <a:t>této</a:t>
            </a:r>
            <a:r>
              <a:rPr lang="en-US" dirty="0">
                <a:solidFill>
                  <a:srgbClr val="333333"/>
                </a:solidFill>
              </a:rPr>
              <a:t> </a:t>
            </a:r>
            <a:r>
              <a:rPr lang="en-US" dirty="0" err="1">
                <a:solidFill>
                  <a:srgbClr val="333333"/>
                </a:solidFill>
              </a:rPr>
              <a:t>rovnice</a:t>
            </a:r>
            <a:r>
              <a:rPr lang="en-US" dirty="0">
                <a:solidFill>
                  <a:srgbClr val="333333"/>
                </a:solidFill>
              </a:rPr>
              <a:t>. </a:t>
            </a:r>
            <a:r>
              <a:rPr lang="en-US" dirty="0" err="1">
                <a:solidFill>
                  <a:srgbClr val="333333"/>
                </a:solidFill>
              </a:rPr>
              <a:t>Totéž</a:t>
            </a:r>
            <a:r>
              <a:rPr lang="en-US" dirty="0">
                <a:solidFill>
                  <a:srgbClr val="333333"/>
                </a:solidFill>
              </a:rPr>
              <a:t> </a:t>
            </a:r>
            <a:r>
              <a:rPr lang="en-US" dirty="0" err="1">
                <a:solidFill>
                  <a:srgbClr val="333333"/>
                </a:solidFill>
              </a:rPr>
              <a:t>platí</a:t>
            </a:r>
            <a:r>
              <a:rPr lang="en-US" dirty="0">
                <a:solidFill>
                  <a:srgbClr val="333333"/>
                </a:solidFill>
              </a:rPr>
              <a:t> pro </a:t>
            </a:r>
            <a:r>
              <a:rPr lang="en-US" dirty="0" err="1">
                <a:solidFill>
                  <a:srgbClr val="333333"/>
                </a:solidFill>
              </a:rPr>
              <a:t>čísla</a:t>
            </a:r>
            <a:r>
              <a:rPr lang="en-US" dirty="0">
                <a:solidFill>
                  <a:srgbClr val="333333"/>
                </a:solidFill>
              </a:rPr>
              <a:t> </a:t>
            </a:r>
            <a:r>
              <a:rPr lang="en-US" dirty="0" err="1">
                <a:solidFill>
                  <a:srgbClr val="333333"/>
                </a:solidFill>
              </a:rPr>
              <a:t>nukleonová</a:t>
            </a:r>
            <a:r>
              <a:rPr lang="en-US" dirty="0">
                <a:solidFill>
                  <a:srgbClr val="333333"/>
                </a:solidFill>
              </a:rPr>
              <a:t>.</a:t>
            </a:r>
            <a:endParaRPr lang="en-US" dirty="0"/>
          </a:p>
        </p:txBody>
      </p:sp>
      <p:sp>
        <p:nvSpPr>
          <p:cNvPr id="7" name="TextovéPole 6">
            <a:extLst>
              <a:ext uri="{FF2B5EF4-FFF2-40B4-BE49-F238E27FC236}">
                <a16:creationId xmlns:a16="http://schemas.microsoft.com/office/drawing/2014/main" id="{914D284D-803A-4F3E-B56A-9E66A0D8D3EA}"/>
              </a:ext>
            </a:extLst>
          </p:cNvPr>
          <p:cNvSpPr txBox="1"/>
          <p:nvPr/>
        </p:nvSpPr>
        <p:spPr>
          <a:xfrm flipH="1">
            <a:off x="5486400" y="304800"/>
            <a:ext cx="3200400" cy="369332"/>
          </a:xfrm>
          <a:prstGeom prst="rect">
            <a:avLst/>
          </a:prstGeom>
          <a:noFill/>
        </p:spPr>
        <p:txBody>
          <a:bodyPr wrap="square" rtlCol="0">
            <a:spAutoFit/>
          </a:bodyPr>
          <a:lstStyle/>
          <a:p>
            <a:r>
              <a:rPr lang="cs-CZ" dirty="0"/>
              <a:t>(</a:t>
            </a:r>
            <a:r>
              <a:rPr lang="cs-CZ" dirty="0" err="1"/>
              <a:t>Soddy</a:t>
            </a:r>
            <a:r>
              <a:rPr lang="cs-CZ" dirty="0"/>
              <a:t> 1913, </a:t>
            </a:r>
            <a:r>
              <a:rPr lang="cs-CZ" dirty="0" err="1"/>
              <a:t>Fajans</a:t>
            </a:r>
            <a:r>
              <a:rPr lang="cs-CZ" dirty="0"/>
              <a:t> 1913) </a:t>
            </a:r>
            <a:endParaRPr lang="en-US" dirty="0"/>
          </a:p>
        </p:txBody>
      </p:sp>
    </p:spTree>
    <p:extLst>
      <p:ext uri="{BB962C8B-B14F-4D97-AF65-F5344CB8AC3E}">
        <p14:creationId xmlns:p14="http://schemas.microsoft.com/office/powerpoint/2010/main" val="3515579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15713D0-E720-4B97-A299-09FD21B6D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8459081" cy="5628542"/>
          </a:xfrm>
          <a:prstGeom prst="rect">
            <a:avLst/>
          </a:prstGeom>
        </p:spPr>
      </p:pic>
    </p:spTree>
    <p:extLst>
      <p:ext uri="{BB962C8B-B14F-4D97-AF65-F5344CB8AC3E}">
        <p14:creationId xmlns:p14="http://schemas.microsoft.com/office/powerpoint/2010/main" val="1461006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7AED4A3-3E2E-4CC8-AB5F-6E2A2918C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524000"/>
            <a:ext cx="3560240" cy="5091971"/>
          </a:xfrm>
          <a:prstGeom prst="rect">
            <a:avLst/>
          </a:prstGeom>
        </p:spPr>
      </p:pic>
      <p:sp>
        <p:nvSpPr>
          <p:cNvPr id="2" name="Obdélník 1">
            <a:extLst>
              <a:ext uri="{FF2B5EF4-FFF2-40B4-BE49-F238E27FC236}">
                <a16:creationId xmlns:a16="http://schemas.microsoft.com/office/drawing/2014/main" id="{752EAE4D-16FB-4193-82E8-2292ED5A3181}"/>
              </a:ext>
            </a:extLst>
          </p:cNvPr>
          <p:cNvSpPr/>
          <p:nvPr/>
        </p:nvSpPr>
        <p:spPr>
          <a:xfrm>
            <a:off x="228600" y="1066800"/>
            <a:ext cx="5181600" cy="5632311"/>
          </a:xfrm>
          <a:prstGeom prst="rect">
            <a:avLst/>
          </a:prstGeom>
        </p:spPr>
        <p:txBody>
          <a:bodyPr wrap="square">
            <a:spAutoFit/>
          </a:bodyPr>
          <a:lstStyle/>
          <a:p>
            <a:pPr algn="just"/>
            <a:r>
              <a:rPr lang="cs-CZ" dirty="0"/>
              <a:t>Oblast</a:t>
            </a:r>
            <a:r>
              <a:rPr lang="cs-CZ" b="1" dirty="0"/>
              <a:t> </a:t>
            </a:r>
            <a:r>
              <a:rPr lang="el-GR" b="1" dirty="0"/>
              <a:t>α</a:t>
            </a:r>
            <a:r>
              <a:rPr lang="en-US" b="1" dirty="0"/>
              <a:t> </a:t>
            </a:r>
            <a:r>
              <a:rPr lang="cs-CZ" b="1" dirty="0"/>
              <a:t>rozkladu</a:t>
            </a:r>
            <a:r>
              <a:rPr lang="cs-CZ" dirty="0"/>
              <a:t> se nachází v oblasti vysokých hodnot A </a:t>
            </a:r>
            <a:r>
              <a:rPr lang="cs-CZ" dirty="0" err="1"/>
              <a:t>a</a:t>
            </a:r>
            <a:r>
              <a:rPr lang="cs-CZ" dirty="0"/>
              <a:t> Z. Alf</a:t>
            </a:r>
            <a:r>
              <a:rPr lang="en-US" dirty="0"/>
              <a:t>a </a:t>
            </a:r>
            <a:r>
              <a:rPr lang="cs-CZ" dirty="0"/>
              <a:t>rozkladem</a:t>
            </a:r>
            <a:r>
              <a:rPr lang="en-US" dirty="0"/>
              <a:t> </a:t>
            </a:r>
            <a:r>
              <a:rPr lang="cs-CZ" dirty="0"/>
              <a:t>klesá</a:t>
            </a:r>
            <a:r>
              <a:rPr lang="en-US" dirty="0"/>
              <a:t> </a:t>
            </a:r>
            <a:r>
              <a:rPr lang="cs-CZ" dirty="0"/>
              <a:t>hmotnostní číslo o 4 a protonové číslo o 2, čímž dojde ke vzniku stabilnějšího nuklidu doprovázeného </a:t>
            </a:r>
            <a:r>
              <a:rPr lang="el-GR" dirty="0"/>
              <a:t>α</a:t>
            </a:r>
            <a:r>
              <a:rPr lang="en-US" dirty="0"/>
              <a:t> </a:t>
            </a:r>
            <a:r>
              <a:rPr lang="cs-CZ" dirty="0"/>
              <a:t>částic</a:t>
            </a:r>
            <a:r>
              <a:rPr lang="en-US" dirty="0"/>
              <a:t>e.</a:t>
            </a:r>
          </a:p>
          <a:p>
            <a:endParaRPr lang="cs-CZ" b="1" dirty="0"/>
          </a:p>
          <a:p>
            <a:pPr algn="just"/>
            <a:r>
              <a:rPr lang="cs-CZ" dirty="0"/>
              <a:t>Oblast </a:t>
            </a:r>
            <a:r>
              <a:rPr lang="el-GR" b="1" dirty="0"/>
              <a:t>β</a:t>
            </a:r>
            <a:r>
              <a:rPr lang="cs-CZ" b="1" dirty="0"/>
              <a:t> rozkladu </a:t>
            </a:r>
            <a:r>
              <a:rPr lang="cs-CZ" dirty="0"/>
              <a:t>s</a:t>
            </a:r>
            <a:r>
              <a:rPr lang="en-US" dirty="0"/>
              <a:t>e</a:t>
            </a:r>
            <a:r>
              <a:rPr lang="cs-CZ" dirty="0"/>
              <a:t> v grafu nachází nad pásem stability, protože nuklid obsahuje více </a:t>
            </a:r>
            <a:r>
              <a:rPr lang="cs-CZ" dirty="0" err="1"/>
              <a:t>neutr</a:t>
            </a:r>
            <a:r>
              <a:rPr lang="en-US" dirty="0"/>
              <a:t>on</a:t>
            </a:r>
            <a:r>
              <a:rPr lang="cs-CZ" dirty="0"/>
              <a:t>ů než</a:t>
            </a:r>
            <a:r>
              <a:rPr lang="en-US" dirty="0"/>
              <a:t> </a:t>
            </a:r>
            <a:r>
              <a:rPr lang="cs-CZ" dirty="0" err="1"/>
              <a:t>prot</a:t>
            </a:r>
            <a:r>
              <a:rPr lang="en-US" dirty="0"/>
              <a:t>on</a:t>
            </a:r>
            <a:r>
              <a:rPr lang="cs-CZ" dirty="0"/>
              <a:t>ů.  Emisí </a:t>
            </a:r>
            <a:r>
              <a:rPr lang="el-GR" dirty="0"/>
              <a:t>β</a:t>
            </a:r>
            <a:r>
              <a:rPr lang="cs-CZ" dirty="0"/>
              <a:t> záření (elektronu)</a:t>
            </a:r>
            <a:r>
              <a:rPr lang="en-US" dirty="0"/>
              <a:t> </a:t>
            </a:r>
            <a:r>
              <a:rPr lang="cs-CZ" dirty="0"/>
              <a:t>se zvýší počet</a:t>
            </a:r>
            <a:r>
              <a:rPr lang="en-US" dirty="0"/>
              <a:t> proton</a:t>
            </a:r>
            <a:r>
              <a:rPr lang="cs-CZ" dirty="0"/>
              <a:t>ů</a:t>
            </a:r>
            <a:r>
              <a:rPr lang="en-US" dirty="0"/>
              <a:t> </a:t>
            </a:r>
            <a:r>
              <a:rPr lang="cs-CZ" dirty="0"/>
              <a:t>o </a:t>
            </a:r>
            <a:r>
              <a:rPr lang="en-US" dirty="0"/>
              <a:t>1 </a:t>
            </a:r>
            <a:r>
              <a:rPr lang="cs-CZ" dirty="0"/>
              <a:t>a zároveň se o 1 sníží počet neutronů</a:t>
            </a:r>
            <a:r>
              <a:rPr lang="en-US" dirty="0"/>
              <a:t>. </a:t>
            </a:r>
            <a:r>
              <a:rPr lang="cs-CZ" dirty="0"/>
              <a:t>Tím dochází ke vzniku stabilnějšího nuklidu (je blíže pásu stability). Hodnota nukleonového čísla se nemění (izobary).</a:t>
            </a:r>
            <a:endParaRPr lang="en-US" dirty="0"/>
          </a:p>
          <a:p>
            <a:endParaRPr lang="cs-CZ" b="1" dirty="0"/>
          </a:p>
          <a:p>
            <a:pPr algn="just"/>
            <a:r>
              <a:rPr lang="cs-CZ" dirty="0"/>
              <a:t>Oblast </a:t>
            </a:r>
            <a:r>
              <a:rPr lang="cs-CZ" b="1" dirty="0"/>
              <a:t>p</a:t>
            </a:r>
            <a:r>
              <a:rPr lang="en-US" b="1" dirty="0" err="1"/>
              <a:t>ositron</a:t>
            </a:r>
            <a:r>
              <a:rPr lang="cs-CZ" b="1" dirty="0" err="1"/>
              <a:t>ové</a:t>
            </a:r>
            <a:r>
              <a:rPr lang="en-US" b="1" dirty="0"/>
              <a:t> </a:t>
            </a:r>
            <a:r>
              <a:rPr lang="en-US" b="1" dirty="0" err="1"/>
              <a:t>emis</a:t>
            </a:r>
            <a:r>
              <a:rPr lang="cs-CZ" b="1" dirty="0"/>
              <a:t>e</a:t>
            </a:r>
            <a:r>
              <a:rPr lang="en-US" b="1" dirty="0"/>
              <a:t> </a:t>
            </a:r>
            <a:r>
              <a:rPr lang="en-US" dirty="0"/>
              <a:t>a </a:t>
            </a:r>
            <a:r>
              <a:rPr lang="cs-CZ" b="1" dirty="0"/>
              <a:t>záchytu </a:t>
            </a:r>
            <a:r>
              <a:rPr lang="en-US" b="1" dirty="0" err="1"/>
              <a:t>ele</a:t>
            </a:r>
            <a:r>
              <a:rPr lang="cs-CZ" b="1" dirty="0"/>
              <a:t>k</a:t>
            </a:r>
            <a:r>
              <a:rPr lang="en-US" b="1" dirty="0" err="1"/>
              <a:t>tron</a:t>
            </a:r>
            <a:r>
              <a:rPr lang="cs-CZ" b="1" dirty="0"/>
              <a:t>u</a:t>
            </a:r>
            <a:r>
              <a:rPr lang="en-US" b="1" dirty="0"/>
              <a:t> </a:t>
            </a:r>
            <a:r>
              <a:rPr lang="cs-CZ" dirty="0"/>
              <a:t>se v grafu nachází pod pásem</a:t>
            </a:r>
            <a:r>
              <a:rPr lang="en-US" dirty="0"/>
              <a:t> stability</a:t>
            </a:r>
            <a:r>
              <a:rPr lang="cs-CZ" dirty="0"/>
              <a:t>,</a:t>
            </a:r>
            <a:r>
              <a:rPr lang="en-US" dirty="0"/>
              <a:t> </a:t>
            </a:r>
            <a:r>
              <a:rPr lang="cs-CZ" dirty="0"/>
              <a:t>protože nuklid obsahuje více </a:t>
            </a:r>
            <a:r>
              <a:rPr lang="en-US" dirty="0"/>
              <a:t>proton</a:t>
            </a:r>
            <a:r>
              <a:rPr lang="cs-CZ" dirty="0"/>
              <a:t>ů než</a:t>
            </a:r>
            <a:r>
              <a:rPr lang="en-US" dirty="0"/>
              <a:t> neutron</a:t>
            </a:r>
            <a:r>
              <a:rPr lang="cs-CZ" dirty="0"/>
              <a:t>ů. E</a:t>
            </a:r>
            <a:r>
              <a:rPr lang="en-US" dirty="0"/>
              <a:t>mis</a:t>
            </a:r>
            <a:r>
              <a:rPr lang="cs-CZ" dirty="0"/>
              <a:t>í  p</a:t>
            </a:r>
            <a:r>
              <a:rPr lang="en-US" dirty="0" err="1"/>
              <a:t>ositron</a:t>
            </a:r>
            <a:r>
              <a:rPr lang="cs-CZ" dirty="0"/>
              <a:t>u</a:t>
            </a:r>
            <a:r>
              <a:rPr lang="en-US" dirty="0"/>
              <a:t> </a:t>
            </a:r>
            <a:r>
              <a:rPr lang="cs-CZ" dirty="0"/>
              <a:t>resp. záchytem</a:t>
            </a:r>
            <a:r>
              <a:rPr lang="en-US" dirty="0"/>
              <a:t> </a:t>
            </a:r>
            <a:r>
              <a:rPr lang="en-US" dirty="0" err="1"/>
              <a:t>ele</a:t>
            </a:r>
            <a:r>
              <a:rPr lang="cs-CZ" dirty="0"/>
              <a:t>k</a:t>
            </a:r>
            <a:r>
              <a:rPr lang="en-US" dirty="0" err="1"/>
              <a:t>tron</a:t>
            </a:r>
            <a:r>
              <a:rPr lang="cs-CZ" dirty="0"/>
              <a:t>u se zvýší počet neutronů o 1 a zároveň se o 1 sníží počet protonů. Tím dochází ke vzniku stabilnějšího nuklidu (je blíže pásu stability). Hodnota nukleonového čísla se nemění (izobary).</a:t>
            </a:r>
            <a:endParaRPr lang="en-US" dirty="0"/>
          </a:p>
        </p:txBody>
      </p:sp>
      <p:sp>
        <p:nvSpPr>
          <p:cNvPr id="9" name="Obdélník 8">
            <a:extLst>
              <a:ext uri="{FF2B5EF4-FFF2-40B4-BE49-F238E27FC236}">
                <a16:creationId xmlns:a16="http://schemas.microsoft.com/office/drawing/2014/main" id="{DDA75B78-C15E-42C3-A13D-7243112292B7}"/>
              </a:ext>
            </a:extLst>
          </p:cNvPr>
          <p:cNvSpPr/>
          <p:nvPr/>
        </p:nvSpPr>
        <p:spPr>
          <a:xfrm>
            <a:off x="304800" y="228600"/>
            <a:ext cx="8610600" cy="523220"/>
          </a:xfrm>
          <a:prstGeom prst="rect">
            <a:avLst/>
          </a:prstGeom>
        </p:spPr>
        <p:txBody>
          <a:bodyPr wrap="square">
            <a:spAutoFit/>
          </a:bodyPr>
          <a:lstStyle/>
          <a:p>
            <a:r>
              <a:rPr lang="en-US" sz="2800" b="1" dirty="0" err="1"/>
              <a:t>Predikce</a:t>
            </a:r>
            <a:r>
              <a:rPr lang="en-US" sz="2800" b="1" dirty="0"/>
              <a:t> </a:t>
            </a:r>
            <a:r>
              <a:rPr lang="cs-CZ" sz="2800" b="1" dirty="0"/>
              <a:t>typu rozpadu nestabilních nuklidů</a:t>
            </a:r>
          </a:p>
        </p:txBody>
      </p:sp>
      <p:sp>
        <p:nvSpPr>
          <p:cNvPr id="3" name="TextovéPole 2">
            <a:extLst>
              <a:ext uri="{FF2B5EF4-FFF2-40B4-BE49-F238E27FC236}">
                <a16:creationId xmlns:a16="http://schemas.microsoft.com/office/drawing/2014/main" id="{F69ACA70-7A7C-4D46-BB71-0C53D257B52B}"/>
              </a:ext>
            </a:extLst>
          </p:cNvPr>
          <p:cNvSpPr txBox="1"/>
          <p:nvPr/>
        </p:nvSpPr>
        <p:spPr>
          <a:xfrm>
            <a:off x="6781800" y="1110734"/>
            <a:ext cx="1372812" cy="369332"/>
          </a:xfrm>
          <a:prstGeom prst="rect">
            <a:avLst/>
          </a:prstGeom>
          <a:noFill/>
        </p:spPr>
        <p:txBody>
          <a:bodyPr wrap="none" rtlCol="0">
            <a:spAutoFit/>
          </a:bodyPr>
          <a:lstStyle/>
          <a:p>
            <a:r>
              <a:rPr lang="en-US" b="1" dirty="0" err="1"/>
              <a:t>Segr</a:t>
            </a:r>
            <a:r>
              <a:rPr lang="cs-CZ" b="1" dirty="0"/>
              <a:t>é</a:t>
            </a:r>
            <a:r>
              <a:rPr lang="en-US" b="1" dirty="0"/>
              <a:t>ho </a:t>
            </a:r>
            <a:r>
              <a:rPr lang="en-US" b="1" dirty="0" err="1"/>
              <a:t>graf</a:t>
            </a:r>
            <a:endParaRPr lang="cs-CZ" b="1" dirty="0"/>
          </a:p>
        </p:txBody>
      </p:sp>
    </p:spTree>
    <p:extLst>
      <p:ext uri="{BB962C8B-B14F-4D97-AF65-F5344CB8AC3E}">
        <p14:creationId xmlns:p14="http://schemas.microsoft.com/office/powerpoint/2010/main" val="3733546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ine of stability">
            <a:extLst>
              <a:ext uri="{FF2B5EF4-FFF2-40B4-BE49-F238E27FC236}">
                <a16:creationId xmlns:a16="http://schemas.microsoft.com/office/drawing/2014/main" id="{4EDC4389-9FBB-442B-983F-58AC5BFBA2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1805" y="286641"/>
            <a:ext cx="3069770" cy="268604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698559A-50F8-4590-AD44-4D28F890212A}"/>
              </a:ext>
            </a:extLst>
          </p:cNvPr>
          <p:cNvPicPr>
            <a:picLocks noChangeAspect="1"/>
          </p:cNvPicPr>
          <p:nvPr/>
        </p:nvPicPr>
        <p:blipFill>
          <a:blip r:embed="rId3"/>
          <a:stretch>
            <a:fillRect/>
          </a:stretch>
        </p:blipFill>
        <p:spPr>
          <a:xfrm>
            <a:off x="5275487" y="3276318"/>
            <a:ext cx="3755571" cy="3446145"/>
          </a:xfrm>
          <a:prstGeom prst="rect">
            <a:avLst/>
          </a:prstGeom>
        </p:spPr>
      </p:pic>
      <p:sp>
        <p:nvSpPr>
          <p:cNvPr id="10" name="Obdélník 9">
            <a:extLst>
              <a:ext uri="{FF2B5EF4-FFF2-40B4-BE49-F238E27FC236}">
                <a16:creationId xmlns:a16="http://schemas.microsoft.com/office/drawing/2014/main" id="{3EA0C92F-69A9-4409-9118-302FAC231BCC}"/>
              </a:ext>
            </a:extLst>
          </p:cNvPr>
          <p:cNvSpPr/>
          <p:nvPr/>
        </p:nvSpPr>
        <p:spPr>
          <a:xfrm>
            <a:off x="1184902" y="170417"/>
            <a:ext cx="2237294" cy="523220"/>
          </a:xfrm>
          <a:prstGeom prst="rect">
            <a:avLst/>
          </a:prstGeom>
        </p:spPr>
        <p:txBody>
          <a:bodyPr wrap="square">
            <a:spAutoFit/>
          </a:bodyPr>
          <a:lstStyle/>
          <a:p>
            <a:r>
              <a:rPr lang="en-US" sz="2800" b="1" dirty="0" err="1"/>
              <a:t>Segr</a:t>
            </a:r>
            <a:r>
              <a:rPr lang="cs-CZ" sz="2800" b="1" dirty="0"/>
              <a:t>é</a:t>
            </a:r>
            <a:r>
              <a:rPr lang="en-US" sz="2800" b="1" dirty="0"/>
              <a:t>ho </a:t>
            </a:r>
            <a:r>
              <a:rPr lang="en-US" sz="2800" b="1" dirty="0" err="1"/>
              <a:t>graf</a:t>
            </a:r>
            <a:endParaRPr lang="cs-CZ" sz="2800" b="1" dirty="0"/>
          </a:p>
        </p:txBody>
      </p:sp>
      <p:pic>
        <p:nvPicPr>
          <p:cNvPr id="2050" name="Picture 2" descr="Image result for Chart of Nuclides Decay">
            <a:extLst>
              <a:ext uri="{FF2B5EF4-FFF2-40B4-BE49-F238E27FC236}">
                <a16:creationId xmlns:a16="http://schemas.microsoft.com/office/drawing/2014/main" id="{E8B9A63C-D8E1-41E1-BCA9-CA3A0F502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751"/>
            <a:ext cx="4257675" cy="2513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CFA5FF2-33F4-46E9-BCD2-1AC015F9B72D}"/>
              </a:ext>
            </a:extLst>
          </p:cNvPr>
          <p:cNvSpPr txBox="1"/>
          <p:nvPr/>
        </p:nvSpPr>
        <p:spPr>
          <a:xfrm>
            <a:off x="258534" y="3581683"/>
            <a:ext cx="4959805" cy="1200329"/>
          </a:xfrm>
          <a:prstGeom prst="rect">
            <a:avLst/>
          </a:prstGeom>
          <a:noFill/>
        </p:spPr>
        <p:txBody>
          <a:bodyPr wrap="square">
            <a:spAutoFit/>
          </a:bodyPr>
          <a:lstStyle/>
          <a:p>
            <a:pPr algn="just"/>
            <a:r>
              <a:rPr lang="cs-CZ" b="0" i="0" dirty="0">
                <a:effectLst/>
                <a:latin typeface="Open Sans"/>
              </a:rPr>
              <a:t>V oblasti </a:t>
            </a:r>
            <a:r>
              <a:rPr lang="en-US" b="1" i="0" dirty="0">
                <a:effectLst/>
                <a:latin typeface="Open Sans"/>
              </a:rPr>
              <a:t>A</a:t>
            </a:r>
            <a:r>
              <a:rPr lang="en-US" b="0" i="0" dirty="0">
                <a:effectLst/>
                <a:latin typeface="Open Sans"/>
              </a:rPr>
              <a:t> </a:t>
            </a:r>
            <a:r>
              <a:rPr lang="cs-CZ" b="0" i="0" dirty="0">
                <a:effectLst/>
                <a:latin typeface="Open Sans"/>
              </a:rPr>
              <a:t>mají nuklidy velmi málo neutronů,</a:t>
            </a:r>
            <a:r>
              <a:rPr lang="en-US" b="0" i="0" dirty="0">
                <a:effectLst/>
                <a:latin typeface="Open Sans"/>
              </a:rPr>
              <a:t> </a:t>
            </a:r>
            <a:r>
              <a:rPr lang="cs-CZ" b="0" i="0" dirty="0">
                <a:effectLst/>
                <a:latin typeface="Open Sans"/>
              </a:rPr>
              <a:t>v oblasti </a:t>
            </a:r>
            <a:r>
              <a:rPr lang="en-US" b="1" i="0" dirty="0">
                <a:effectLst/>
                <a:latin typeface="Open Sans"/>
              </a:rPr>
              <a:t>B</a:t>
            </a:r>
            <a:r>
              <a:rPr lang="en-US" b="0" i="0" dirty="0">
                <a:effectLst/>
                <a:latin typeface="Open Sans"/>
              </a:rPr>
              <a:t> </a:t>
            </a:r>
            <a:r>
              <a:rPr lang="cs-CZ" b="0" i="0" dirty="0">
                <a:effectLst/>
                <a:latin typeface="Open Sans"/>
              </a:rPr>
              <a:t> mají nuklidy velmi málo </a:t>
            </a:r>
            <a:r>
              <a:rPr lang="en-US" b="0" i="0" dirty="0">
                <a:effectLst/>
                <a:latin typeface="Open Sans"/>
              </a:rPr>
              <a:t>proton</a:t>
            </a:r>
            <a:r>
              <a:rPr lang="cs-CZ" b="0" i="0" dirty="0">
                <a:effectLst/>
                <a:latin typeface="Open Sans"/>
              </a:rPr>
              <a:t>ů</a:t>
            </a:r>
            <a:r>
              <a:rPr lang="en-US" b="0" i="0" dirty="0">
                <a:effectLst/>
                <a:latin typeface="Open Sans"/>
              </a:rPr>
              <a:t>, a</a:t>
            </a:r>
            <a:r>
              <a:rPr lang="cs-CZ" b="0" i="0" dirty="0">
                <a:effectLst/>
                <a:latin typeface="Open Sans"/>
              </a:rPr>
              <a:t> v oblasti </a:t>
            </a:r>
            <a:r>
              <a:rPr lang="en-US" b="1" i="0" dirty="0">
                <a:effectLst/>
                <a:latin typeface="Open Sans"/>
              </a:rPr>
              <a:t>C</a:t>
            </a:r>
            <a:r>
              <a:rPr lang="en-US" b="0" i="0" dirty="0">
                <a:effectLst/>
                <a:latin typeface="Open Sans"/>
              </a:rPr>
              <a:t> </a:t>
            </a:r>
            <a:r>
              <a:rPr lang="cs-CZ" b="0" i="0" dirty="0">
                <a:effectLst/>
                <a:latin typeface="Open Sans"/>
              </a:rPr>
              <a:t>jsou těžké nuklidy s nadbytkem </a:t>
            </a:r>
            <a:r>
              <a:rPr lang="en-US" b="0" i="0" dirty="0">
                <a:effectLst/>
                <a:latin typeface="Open Sans"/>
              </a:rPr>
              <a:t>proton</a:t>
            </a:r>
            <a:r>
              <a:rPr lang="cs-CZ" b="0" i="0" dirty="0">
                <a:effectLst/>
                <a:latin typeface="Open Sans"/>
              </a:rPr>
              <a:t>ů</a:t>
            </a:r>
            <a:r>
              <a:rPr lang="en-US" b="0" i="0" dirty="0">
                <a:effectLst/>
                <a:latin typeface="Open Sans"/>
              </a:rPr>
              <a:t> a neutron</a:t>
            </a:r>
            <a:r>
              <a:rPr lang="cs-CZ" b="0" i="0" dirty="0">
                <a:effectLst/>
                <a:latin typeface="Open Sans"/>
              </a:rPr>
              <a:t>ů</a:t>
            </a:r>
            <a:r>
              <a:rPr lang="en-US" b="0" i="0" dirty="0">
                <a:effectLst/>
                <a:latin typeface="Open Sans"/>
              </a:rPr>
              <a:t>. </a:t>
            </a:r>
            <a:endParaRPr lang="cs-CZ" dirty="0"/>
          </a:p>
        </p:txBody>
      </p:sp>
      <p:sp>
        <p:nvSpPr>
          <p:cNvPr id="9" name="TextovéPole 8">
            <a:extLst>
              <a:ext uri="{FF2B5EF4-FFF2-40B4-BE49-F238E27FC236}">
                <a16:creationId xmlns:a16="http://schemas.microsoft.com/office/drawing/2014/main" id="{E0984D17-F8E4-4BA8-A08B-A7AC9C3E8783}"/>
              </a:ext>
            </a:extLst>
          </p:cNvPr>
          <p:cNvSpPr txBox="1"/>
          <p:nvPr/>
        </p:nvSpPr>
        <p:spPr>
          <a:xfrm>
            <a:off x="239484" y="4906485"/>
            <a:ext cx="4978855" cy="707886"/>
          </a:xfrm>
          <a:prstGeom prst="rect">
            <a:avLst/>
          </a:prstGeom>
          <a:noFill/>
        </p:spPr>
        <p:txBody>
          <a:bodyPr wrap="square">
            <a:spAutoFit/>
          </a:bodyPr>
          <a:lstStyle/>
          <a:p>
            <a:pPr algn="just"/>
            <a:r>
              <a:rPr lang="cs-CZ" sz="2000" dirty="0"/>
              <a:t>Průběh této závislosti lze popsat z </a:t>
            </a:r>
            <a:r>
              <a:rPr lang="en-US" sz="2000" dirty="0"/>
              <a:t>Bethe-</a:t>
            </a:r>
            <a:r>
              <a:rPr lang="cs-CZ" sz="2000" dirty="0" err="1"/>
              <a:t>Weizsäckerovy</a:t>
            </a:r>
            <a:r>
              <a:rPr lang="cs-CZ" sz="2000" dirty="0"/>
              <a:t> rovnice</a:t>
            </a:r>
            <a:r>
              <a:rPr lang="en-US" sz="2000" dirty="0"/>
              <a:t>:</a:t>
            </a:r>
            <a:r>
              <a:rPr lang="cs-CZ" sz="2000" dirty="0"/>
              <a:t> </a:t>
            </a:r>
          </a:p>
        </p:txBody>
      </p:sp>
      <p:pic>
        <p:nvPicPr>
          <p:cNvPr id="4" name="Grafický objekt 3">
            <a:extLst>
              <a:ext uri="{FF2B5EF4-FFF2-40B4-BE49-F238E27FC236}">
                <a16:creationId xmlns:a16="http://schemas.microsoft.com/office/drawing/2014/main" id="{C780C603-B46E-40A6-9483-B470259DA0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0561" y="5860759"/>
            <a:ext cx="2047875" cy="468979"/>
          </a:xfrm>
          <a:prstGeom prst="rect">
            <a:avLst/>
          </a:prstGeom>
        </p:spPr>
      </p:pic>
      <p:sp>
        <p:nvSpPr>
          <p:cNvPr id="12" name="TextovéPole 11">
            <a:extLst>
              <a:ext uri="{FF2B5EF4-FFF2-40B4-BE49-F238E27FC236}">
                <a16:creationId xmlns:a16="http://schemas.microsoft.com/office/drawing/2014/main" id="{67D6DD48-78AA-4BF0-80DB-609BDF57DC27}"/>
              </a:ext>
            </a:extLst>
          </p:cNvPr>
          <p:cNvSpPr txBox="1"/>
          <p:nvPr/>
        </p:nvSpPr>
        <p:spPr>
          <a:xfrm>
            <a:off x="3048000" y="5860759"/>
            <a:ext cx="2465616" cy="369332"/>
          </a:xfrm>
          <a:prstGeom prst="rect">
            <a:avLst/>
          </a:prstGeom>
          <a:noFill/>
        </p:spPr>
        <p:txBody>
          <a:bodyPr wrap="square">
            <a:spAutoFit/>
          </a:bodyPr>
          <a:lstStyle/>
          <a:p>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N/Z</a:t>
            </a:r>
            <a:r>
              <a:rPr lang="cs-CZ" dirty="0">
                <a:latin typeface="Times New Roman" panose="02020603050405020304" pitchFamily="18" charset="0"/>
                <a:cs typeface="Times New Roman" panose="02020603050405020304" pitchFamily="18" charset="0"/>
              </a:rPr>
              <a:t> ≈ 1 + 0,016</a:t>
            </a:r>
            <a:r>
              <a:rPr lang="en-US"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A</a:t>
            </a:r>
            <a:r>
              <a:rPr lang="cs-CZ" baseline="30000" dirty="0">
                <a:latin typeface="Times New Roman" panose="02020603050405020304" pitchFamily="18" charset="0"/>
                <a:cs typeface="Times New Roman" panose="02020603050405020304" pitchFamily="18" charset="0"/>
              </a:rPr>
              <a:t>2/3</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100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EA75555E-371F-4C64-B561-1FE008D6A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33600"/>
            <a:ext cx="7543800" cy="461362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AEEB10F9-AE05-475D-90C8-EDC3A4DA6161}"/>
              </a:ext>
            </a:extLst>
          </p:cNvPr>
          <p:cNvPicPr>
            <a:picLocks noChangeAspect="1"/>
          </p:cNvPicPr>
          <p:nvPr/>
        </p:nvPicPr>
        <p:blipFill>
          <a:blip r:embed="rId3"/>
          <a:stretch>
            <a:fillRect/>
          </a:stretch>
        </p:blipFill>
        <p:spPr>
          <a:xfrm>
            <a:off x="1295400" y="346432"/>
            <a:ext cx="2514600" cy="3082568"/>
          </a:xfrm>
          <a:prstGeom prst="rect">
            <a:avLst/>
          </a:prstGeom>
        </p:spPr>
      </p:pic>
      <p:sp>
        <p:nvSpPr>
          <p:cNvPr id="7" name="Obdélník 6">
            <a:extLst>
              <a:ext uri="{FF2B5EF4-FFF2-40B4-BE49-F238E27FC236}">
                <a16:creationId xmlns:a16="http://schemas.microsoft.com/office/drawing/2014/main" id="{FCE6020C-622A-46A8-A4AD-6834ED2CD258}"/>
              </a:ext>
            </a:extLst>
          </p:cNvPr>
          <p:cNvSpPr/>
          <p:nvPr/>
        </p:nvSpPr>
        <p:spPr>
          <a:xfrm>
            <a:off x="4555116" y="457200"/>
            <a:ext cx="3598284" cy="954107"/>
          </a:xfrm>
          <a:prstGeom prst="rect">
            <a:avLst/>
          </a:prstGeom>
        </p:spPr>
        <p:txBody>
          <a:bodyPr wrap="square">
            <a:spAutoFit/>
          </a:bodyPr>
          <a:lstStyle/>
          <a:p>
            <a:r>
              <a:rPr lang="en-US" sz="2800" b="1" dirty="0" err="1"/>
              <a:t>Predikce</a:t>
            </a:r>
            <a:r>
              <a:rPr lang="en-US" sz="2800" b="1" dirty="0"/>
              <a:t> </a:t>
            </a:r>
            <a:r>
              <a:rPr lang="cs-CZ" sz="2800" b="1" dirty="0"/>
              <a:t>typu rozpadu nestabilních nuklidů</a:t>
            </a:r>
          </a:p>
        </p:txBody>
      </p:sp>
    </p:spTree>
    <p:extLst>
      <p:ext uri="{BB962C8B-B14F-4D97-AF65-F5344CB8AC3E}">
        <p14:creationId xmlns:p14="http://schemas.microsoft.com/office/powerpoint/2010/main" val="2104702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0B70372-7B41-4A0E-B99F-D5D106E02C70}"/>
              </a:ext>
            </a:extLst>
          </p:cNvPr>
          <p:cNvSpPr txBox="1"/>
          <p:nvPr/>
        </p:nvSpPr>
        <p:spPr>
          <a:xfrm>
            <a:off x="228600" y="1005990"/>
            <a:ext cx="8686800" cy="4708981"/>
          </a:xfrm>
          <a:prstGeom prst="rect">
            <a:avLst/>
          </a:prstGeom>
          <a:noFill/>
        </p:spPr>
        <p:txBody>
          <a:bodyPr wrap="square" rtlCol="0">
            <a:spAutoFit/>
          </a:bodyPr>
          <a:lstStyle/>
          <a:p>
            <a:pPr algn="just"/>
            <a:r>
              <a:rPr lang="en-US" sz="2000" dirty="0"/>
              <a:t>1. </a:t>
            </a:r>
            <a:r>
              <a:rPr lang="cs-CZ" sz="2000" dirty="0"/>
              <a:t>Pokud je A nuklidu větší než zaokrouhlená hodnota relativní atomové hmotnosti (zaokrouhlená hodnota Ar</a:t>
            </a:r>
            <a:r>
              <a:rPr lang="cs-CZ" sz="2000" b="1" dirty="0"/>
              <a:t> </a:t>
            </a:r>
            <a:r>
              <a:rPr lang="cs-CZ" sz="2000" dirty="0"/>
              <a:t>je rovna hodnotě </a:t>
            </a:r>
            <a:r>
              <a:rPr lang="cs-CZ" sz="2000" u="sng" dirty="0"/>
              <a:t>nukleonového čísla A</a:t>
            </a:r>
            <a:r>
              <a:rPr lang="cs-CZ" sz="2000" dirty="0"/>
              <a:t>), nuklid se rozkládá s </a:t>
            </a:r>
            <a:r>
              <a:rPr lang="cs-CZ" sz="2000" u="sng" dirty="0"/>
              <a:t>emisí </a:t>
            </a:r>
            <a:r>
              <a:rPr lang="el-GR" sz="2000" u="sng" dirty="0"/>
              <a:t>β</a:t>
            </a:r>
            <a:r>
              <a:rPr lang="cs-CZ" sz="2000" u="sng" dirty="0"/>
              <a:t> záření</a:t>
            </a:r>
            <a:r>
              <a:rPr lang="cs-CZ" sz="2000" dirty="0"/>
              <a:t>.</a:t>
            </a:r>
          </a:p>
          <a:p>
            <a:pPr algn="just"/>
            <a:r>
              <a:rPr lang="cs-CZ" baseline="30000" dirty="0">
                <a:solidFill>
                  <a:srgbClr val="0070C0"/>
                </a:solidFill>
              </a:rPr>
              <a:t> </a:t>
            </a:r>
            <a:r>
              <a:rPr lang="en-US" baseline="30000" dirty="0">
                <a:solidFill>
                  <a:srgbClr val="0070C0"/>
                </a:solidFill>
              </a:rPr>
              <a:t>     72</a:t>
            </a:r>
            <a:r>
              <a:rPr lang="en-US" baseline="-25000" dirty="0">
                <a:solidFill>
                  <a:srgbClr val="0070C0"/>
                </a:solidFill>
              </a:rPr>
              <a:t>30</a:t>
            </a:r>
            <a:r>
              <a:rPr lang="en-US" dirty="0">
                <a:solidFill>
                  <a:srgbClr val="0070C0"/>
                </a:solidFill>
              </a:rPr>
              <a:t>Zn, </a:t>
            </a:r>
            <a:r>
              <a:rPr lang="en-US" dirty="0" err="1">
                <a:solidFill>
                  <a:srgbClr val="0070C0"/>
                </a:solidFill>
              </a:rPr>
              <a:t>Ar</a:t>
            </a:r>
            <a:r>
              <a:rPr lang="en-US" baseline="-25000" dirty="0" err="1">
                <a:solidFill>
                  <a:srgbClr val="0070C0"/>
                </a:solidFill>
              </a:rPr>
              <a:t>Zn</a:t>
            </a:r>
            <a:r>
              <a:rPr lang="en-US" dirty="0">
                <a:solidFill>
                  <a:srgbClr val="0070C0"/>
                </a:solidFill>
              </a:rPr>
              <a:t> = 65.39</a:t>
            </a:r>
            <a:r>
              <a:rPr lang="cs-CZ" dirty="0">
                <a:solidFill>
                  <a:srgbClr val="0070C0"/>
                </a:solidFill>
              </a:rPr>
              <a:t>  </a:t>
            </a:r>
            <a:r>
              <a:rPr lang="en-US" dirty="0">
                <a:solidFill>
                  <a:srgbClr val="0070C0"/>
                </a:solidFill>
              </a:rPr>
              <a:t>=&gt; </a:t>
            </a:r>
            <a:r>
              <a:rPr lang="cs-CZ" dirty="0">
                <a:solidFill>
                  <a:srgbClr val="0070C0"/>
                </a:solidFill>
              </a:rPr>
              <a:t>7</a:t>
            </a:r>
            <a:r>
              <a:rPr lang="en-US" dirty="0">
                <a:solidFill>
                  <a:srgbClr val="0070C0"/>
                </a:solidFill>
              </a:rPr>
              <a:t>2 &gt; </a:t>
            </a:r>
            <a:r>
              <a:rPr lang="cs-CZ" dirty="0">
                <a:solidFill>
                  <a:srgbClr val="0070C0"/>
                </a:solidFill>
              </a:rPr>
              <a:t>65</a:t>
            </a:r>
            <a:r>
              <a:rPr lang="en-US" dirty="0">
                <a:solidFill>
                  <a:srgbClr val="0070C0"/>
                </a:solidFill>
              </a:rPr>
              <a:t> =&gt; </a:t>
            </a:r>
            <a:r>
              <a:rPr lang="cs-CZ" dirty="0">
                <a:solidFill>
                  <a:srgbClr val="0070C0"/>
                </a:solidFill>
              </a:rPr>
              <a:t>ne</a:t>
            </a:r>
            <a:r>
              <a:rPr lang="en-US" dirty="0" err="1">
                <a:solidFill>
                  <a:srgbClr val="0070C0"/>
                </a:solidFill>
              </a:rPr>
              <a:t>stabiln</a:t>
            </a:r>
            <a:r>
              <a:rPr lang="cs-CZ" dirty="0">
                <a:solidFill>
                  <a:srgbClr val="0070C0"/>
                </a:solidFill>
              </a:rPr>
              <a:t>í </a:t>
            </a:r>
            <a:r>
              <a:rPr lang="en-US" dirty="0">
                <a:solidFill>
                  <a:srgbClr val="0070C0"/>
                </a:solidFill>
              </a:rPr>
              <a:t>(</a:t>
            </a:r>
            <a:r>
              <a:rPr lang="cs-CZ" dirty="0">
                <a:solidFill>
                  <a:srgbClr val="0070C0"/>
                </a:solidFill>
              </a:rPr>
              <a:t>beta </a:t>
            </a:r>
            <a:r>
              <a:rPr lang="en-US" dirty="0" err="1">
                <a:solidFill>
                  <a:srgbClr val="0070C0"/>
                </a:solidFill>
              </a:rPr>
              <a:t>emise</a:t>
            </a:r>
            <a:r>
              <a:rPr lang="en-US" dirty="0">
                <a:solidFill>
                  <a:srgbClr val="0070C0"/>
                </a:solidFill>
              </a:rPr>
              <a:t>)</a:t>
            </a:r>
          </a:p>
          <a:p>
            <a:pPr algn="just"/>
            <a:r>
              <a:rPr lang="cs-CZ" baseline="30000" dirty="0">
                <a:solidFill>
                  <a:srgbClr val="0070C0"/>
                </a:solidFill>
              </a:rPr>
              <a:t> </a:t>
            </a:r>
            <a:r>
              <a:rPr lang="en-US" baseline="30000" dirty="0">
                <a:solidFill>
                  <a:srgbClr val="0070C0"/>
                </a:solidFill>
              </a:rPr>
              <a:t>       </a:t>
            </a:r>
            <a:r>
              <a:rPr lang="cs-CZ" baseline="30000" dirty="0">
                <a:solidFill>
                  <a:srgbClr val="0070C0"/>
                </a:solidFill>
              </a:rPr>
              <a:t>32</a:t>
            </a:r>
            <a:r>
              <a:rPr lang="cs-CZ" baseline="-25000" dirty="0">
                <a:solidFill>
                  <a:srgbClr val="0070C0"/>
                </a:solidFill>
              </a:rPr>
              <a:t>15</a:t>
            </a:r>
            <a:r>
              <a:rPr lang="cs-CZ" dirty="0">
                <a:solidFill>
                  <a:srgbClr val="0070C0"/>
                </a:solidFill>
              </a:rPr>
              <a:t>P</a:t>
            </a:r>
            <a:r>
              <a:rPr lang="en-US" dirty="0">
                <a:solidFill>
                  <a:srgbClr val="0070C0"/>
                </a:solidFill>
              </a:rPr>
              <a:t> , </a:t>
            </a:r>
            <a:r>
              <a:rPr lang="en-US" dirty="0" err="1">
                <a:solidFill>
                  <a:srgbClr val="0070C0"/>
                </a:solidFill>
              </a:rPr>
              <a:t>Ar</a:t>
            </a:r>
            <a:r>
              <a:rPr lang="cs-CZ" baseline="-25000" dirty="0">
                <a:solidFill>
                  <a:srgbClr val="0070C0"/>
                </a:solidFill>
              </a:rPr>
              <a:t>P</a:t>
            </a:r>
            <a:r>
              <a:rPr lang="en-US" dirty="0">
                <a:solidFill>
                  <a:srgbClr val="0070C0"/>
                </a:solidFill>
              </a:rPr>
              <a:t> = </a:t>
            </a:r>
            <a:r>
              <a:rPr lang="cs-CZ" dirty="0">
                <a:solidFill>
                  <a:srgbClr val="0070C0"/>
                </a:solidFill>
              </a:rPr>
              <a:t>30</a:t>
            </a:r>
            <a:r>
              <a:rPr lang="en-US" dirty="0">
                <a:solidFill>
                  <a:srgbClr val="0070C0"/>
                </a:solidFill>
              </a:rPr>
              <a:t>.9</a:t>
            </a:r>
            <a:r>
              <a:rPr lang="cs-CZ" dirty="0">
                <a:solidFill>
                  <a:srgbClr val="0070C0"/>
                </a:solidFill>
              </a:rPr>
              <a:t>7  </a:t>
            </a:r>
            <a:r>
              <a:rPr lang="en-US" dirty="0">
                <a:solidFill>
                  <a:srgbClr val="0070C0"/>
                </a:solidFill>
              </a:rPr>
              <a:t>=&gt; 32 &gt; 31 =&gt; </a:t>
            </a:r>
            <a:r>
              <a:rPr lang="cs-CZ" dirty="0">
                <a:solidFill>
                  <a:srgbClr val="0070C0"/>
                </a:solidFill>
              </a:rPr>
              <a:t>ne</a:t>
            </a:r>
            <a:r>
              <a:rPr lang="en-US" dirty="0" err="1">
                <a:solidFill>
                  <a:srgbClr val="0070C0"/>
                </a:solidFill>
              </a:rPr>
              <a:t>stabiln</a:t>
            </a:r>
            <a:r>
              <a:rPr lang="cs-CZ" dirty="0">
                <a:solidFill>
                  <a:srgbClr val="0070C0"/>
                </a:solidFill>
              </a:rPr>
              <a:t>í </a:t>
            </a:r>
            <a:r>
              <a:rPr lang="en-US" dirty="0">
                <a:solidFill>
                  <a:srgbClr val="0070C0"/>
                </a:solidFill>
              </a:rPr>
              <a:t>(</a:t>
            </a:r>
            <a:r>
              <a:rPr lang="cs-CZ" dirty="0">
                <a:solidFill>
                  <a:srgbClr val="0070C0"/>
                </a:solidFill>
              </a:rPr>
              <a:t>beta </a:t>
            </a:r>
            <a:r>
              <a:rPr lang="en-US" dirty="0" err="1">
                <a:solidFill>
                  <a:srgbClr val="0070C0"/>
                </a:solidFill>
              </a:rPr>
              <a:t>emise</a:t>
            </a:r>
            <a:r>
              <a:rPr lang="en-US" dirty="0">
                <a:solidFill>
                  <a:srgbClr val="0070C0"/>
                </a:solidFill>
              </a:rPr>
              <a:t>)</a:t>
            </a:r>
            <a:endParaRPr lang="cs-CZ" dirty="0">
              <a:solidFill>
                <a:srgbClr val="0070C0"/>
              </a:solidFill>
            </a:endParaRPr>
          </a:p>
          <a:p>
            <a:pPr algn="just"/>
            <a:r>
              <a:rPr lang="cs-CZ" baseline="30000" dirty="0">
                <a:solidFill>
                  <a:srgbClr val="0070C0"/>
                </a:solidFill>
              </a:rPr>
              <a:t>    </a:t>
            </a:r>
            <a:r>
              <a:rPr lang="en-US" baseline="30000" dirty="0">
                <a:solidFill>
                  <a:srgbClr val="0070C0"/>
                </a:solidFill>
              </a:rPr>
              <a:t> </a:t>
            </a:r>
            <a:r>
              <a:rPr lang="cs-CZ" baseline="30000" dirty="0">
                <a:solidFill>
                  <a:srgbClr val="0070C0"/>
                </a:solidFill>
              </a:rPr>
              <a:t> </a:t>
            </a:r>
            <a:r>
              <a:rPr lang="en-US" baseline="30000" dirty="0">
                <a:solidFill>
                  <a:srgbClr val="0070C0"/>
                </a:solidFill>
              </a:rPr>
              <a:t>134</a:t>
            </a:r>
            <a:r>
              <a:rPr lang="en-US" baseline="-25000" dirty="0">
                <a:solidFill>
                  <a:srgbClr val="0070C0"/>
                </a:solidFill>
              </a:rPr>
              <a:t>56</a:t>
            </a:r>
            <a:r>
              <a:rPr lang="en-US" dirty="0">
                <a:solidFill>
                  <a:srgbClr val="0070C0"/>
                </a:solidFill>
              </a:rPr>
              <a:t>Ba, </a:t>
            </a:r>
            <a:r>
              <a:rPr lang="en-US" dirty="0" err="1">
                <a:solidFill>
                  <a:srgbClr val="0070C0"/>
                </a:solidFill>
              </a:rPr>
              <a:t>Ar</a:t>
            </a:r>
            <a:r>
              <a:rPr lang="en-US" baseline="-25000" dirty="0" err="1">
                <a:solidFill>
                  <a:srgbClr val="0070C0"/>
                </a:solidFill>
              </a:rPr>
              <a:t>Ba</a:t>
            </a:r>
            <a:r>
              <a:rPr lang="en-US" dirty="0">
                <a:solidFill>
                  <a:srgbClr val="0070C0"/>
                </a:solidFill>
              </a:rPr>
              <a:t> = 137.33</a:t>
            </a:r>
            <a:r>
              <a:rPr lang="cs-CZ" dirty="0">
                <a:solidFill>
                  <a:srgbClr val="0070C0"/>
                </a:solidFill>
              </a:rPr>
              <a:t> </a:t>
            </a:r>
            <a:r>
              <a:rPr lang="en-US" dirty="0">
                <a:solidFill>
                  <a:srgbClr val="0070C0"/>
                </a:solidFill>
              </a:rPr>
              <a:t>=&gt; </a:t>
            </a:r>
            <a:r>
              <a:rPr lang="cs-CZ" dirty="0">
                <a:solidFill>
                  <a:srgbClr val="0070C0"/>
                </a:solidFill>
              </a:rPr>
              <a:t>137</a:t>
            </a:r>
            <a:r>
              <a:rPr lang="en-US" dirty="0">
                <a:solidFill>
                  <a:srgbClr val="0070C0"/>
                </a:solidFill>
              </a:rPr>
              <a:t> &gt; </a:t>
            </a:r>
            <a:r>
              <a:rPr lang="cs-CZ" dirty="0">
                <a:solidFill>
                  <a:srgbClr val="0070C0"/>
                </a:solidFill>
              </a:rPr>
              <a:t>134</a:t>
            </a:r>
            <a:r>
              <a:rPr lang="en-US" dirty="0">
                <a:solidFill>
                  <a:srgbClr val="0070C0"/>
                </a:solidFill>
              </a:rPr>
              <a:t> =&gt; </a:t>
            </a:r>
            <a:r>
              <a:rPr lang="en-US" dirty="0" err="1">
                <a:solidFill>
                  <a:srgbClr val="0070C0"/>
                </a:solidFill>
              </a:rPr>
              <a:t>stabiln</a:t>
            </a:r>
            <a:r>
              <a:rPr lang="cs-CZ" dirty="0">
                <a:solidFill>
                  <a:srgbClr val="0070C0"/>
                </a:solidFill>
              </a:rPr>
              <a:t>í (stabilní)</a:t>
            </a:r>
            <a:r>
              <a:rPr lang="en-US" dirty="0">
                <a:solidFill>
                  <a:srgbClr val="0070C0"/>
                </a:solidFill>
              </a:rPr>
              <a:t> </a:t>
            </a:r>
          </a:p>
          <a:p>
            <a:pPr algn="just"/>
            <a:endParaRPr lang="en-US" sz="2000" dirty="0"/>
          </a:p>
          <a:p>
            <a:pPr algn="just"/>
            <a:r>
              <a:rPr lang="en-US" sz="2000" dirty="0"/>
              <a:t>2. </a:t>
            </a:r>
            <a:r>
              <a:rPr lang="cs-CZ" sz="2000" dirty="0"/>
              <a:t>Pokud je A nuklidu menší než zaokrouhlená hodnota relativní atomové hmotnosti (zaokrouhlená hodnota Ar</a:t>
            </a:r>
            <a:r>
              <a:rPr lang="cs-CZ" sz="2000" b="1" dirty="0"/>
              <a:t> </a:t>
            </a:r>
            <a:r>
              <a:rPr lang="cs-CZ" sz="2000" dirty="0"/>
              <a:t>je rovna hodnotě </a:t>
            </a:r>
            <a:r>
              <a:rPr lang="cs-CZ" sz="2000" u="sng" dirty="0"/>
              <a:t>nukleonového čísla A</a:t>
            </a:r>
            <a:r>
              <a:rPr lang="cs-CZ" sz="2000" dirty="0"/>
              <a:t>), nuklid má tendenci k </a:t>
            </a:r>
            <a:r>
              <a:rPr lang="cs-CZ" sz="2000" u="sng" dirty="0"/>
              <a:t>zachycení elektronu, nebo emisi pozitronu</a:t>
            </a:r>
            <a:r>
              <a:rPr lang="cs-CZ" sz="2000" dirty="0"/>
              <a:t>.</a:t>
            </a:r>
            <a:endParaRPr lang="en-US" sz="2000" dirty="0"/>
          </a:p>
          <a:p>
            <a:pPr algn="just"/>
            <a:r>
              <a:rPr lang="en-US" sz="2000" dirty="0"/>
              <a:t>    </a:t>
            </a:r>
            <a:r>
              <a:rPr lang="en-US" sz="2000" baseline="30000" dirty="0">
                <a:solidFill>
                  <a:srgbClr val="0070C0"/>
                </a:solidFill>
              </a:rPr>
              <a:t> </a:t>
            </a:r>
            <a:r>
              <a:rPr lang="en-US" baseline="30000" dirty="0">
                <a:solidFill>
                  <a:srgbClr val="0070C0"/>
                </a:solidFill>
              </a:rPr>
              <a:t>49</a:t>
            </a:r>
            <a:r>
              <a:rPr lang="en-US" baseline="-25000" dirty="0">
                <a:solidFill>
                  <a:srgbClr val="0070C0"/>
                </a:solidFill>
              </a:rPr>
              <a:t>24</a:t>
            </a:r>
            <a:r>
              <a:rPr lang="en-US" dirty="0">
                <a:solidFill>
                  <a:srgbClr val="0070C0"/>
                </a:solidFill>
              </a:rPr>
              <a:t>Cr, </a:t>
            </a:r>
            <a:r>
              <a:rPr lang="en-US" dirty="0" err="1">
                <a:solidFill>
                  <a:srgbClr val="0070C0"/>
                </a:solidFill>
              </a:rPr>
              <a:t>Ar</a:t>
            </a:r>
            <a:r>
              <a:rPr lang="en-US" baseline="-25000" dirty="0" err="1">
                <a:solidFill>
                  <a:srgbClr val="0070C0"/>
                </a:solidFill>
              </a:rPr>
              <a:t>Cr</a:t>
            </a:r>
            <a:r>
              <a:rPr lang="en-US" dirty="0">
                <a:solidFill>
                  <a:srgbClr val="0070C0"/>
                </a:solidFill>
              </a:rPr>
              <a:t> = 52.01</a:t>
            </a:r>
            <a:r>
              <a:rPr lang="cs-CZ" dirty="0">
                <a:solidFill>
                  <a:srgbClr val="0070C0"/>
                </a:solidFill>
              </a:rPr>
              <a:t>   </a:t>
            </a:r>
            <a:r>
              <a:rPr lang="en-US" dirty="0">
                <a:solidFill>
                  <a:srgbClr val="0070C0"/>
                </a:solidFill>
              </a:rPr>
              <a:t>=&gt; 49 &lt; 52 =&gt; </a:t>
            </a:r>
            <a:r>
              <a:rPr lang="en-US" dirty="0" err="1">
                <a:solidFill>
                  <a:srgbClr val="0070C0"/>
                </a:solidFill>
              </a:rPr>
              <a:t>nestabiln</a:t>
            </a:r>
            <a:r>
              <a:rPr lang="cs-CZ" dirty="0">
                <a:solidFill>
                  <a:srgbClr val="0070C0"/>
                </a:solidFill>
              </a:rPr>
              <a:t>í</a:t>
            </a:r>
            <a:r>
              <a:rPr lang="en-US" dirty="0">
                <a:solidFill>
                  <a:srgbClr val="0070C0"/>
                </a:solidFill>
              </a:rPr>
              <a:t> (</a:t>
            </a:r>
            <a:r>
              <a:rPr lang="en-US" dirty="0" err="1">
                <a:solidFill>
                  <a:srgbClr val="0070C0"/>
                </a:solidFill>
              </a:rPr>
              <a:t>emise</a:t>
            </a:r>
            <a:r>
              <a:rPr lang="en-US" dirty="0">
                <a:solidFill>
                  <a:srgbClr val="0070C0"/>
                </a:solidFill>
              </a:rPr>
              <a:t> </a:t>
            </a:r>
            <a:r>
              <a:rPr lang="en-US" dirty="0" err="1">
                <a:solidFill>
                  <a:srgbClr val="0070C0"/>
                </a:solidFill>
              </a:rPr>
              <a:t>pozitronu</a:t>
            </a:r>
            <a:r>
              <a:rPr lang="en-US" dirty="0">
                <a:solidFill>
                  <a:srgbClr val="0070C0"/>
                </a:solidFill>
              </a:rPr>
              <a:t>/z</a:t>
            </a:r>
            <a:r>
              <a:rPr lang="cs-CZ" dirty="0" err="1">
                <a:solidFill>
                  <a:srgbClr val="0070C0"/>
                </a:solidFill>
              </a:rPr>
              <a:t>áchyt</a:t>
            </a:r>
            <a:r>
              <a:rPr lang="en-US" dirty="0">
                <a:solidFill>
                  <a:srgbClr val="0070C0"/>
                </a:solidFill>
              </a:rPr>
              <a:t> </a:t>
            </a:r>
            <a:r>
              <a:rPr lang="en-US" dirty="0" err="1">
                <a:solidFill>
                  <a:srgbClr val="0070C0"/>
                </a:solidFill>
              </a:rPr>
              <a:t>elektronu</a:t>
            </a:r>
            <a:r>
              <a:rPr lang="en-US" dirty="0">
                <a:solidFill>
                  <a:srgbClr val="0070C0"/>
                </a:solidFill>
              </a:rPr>
              <a:t>)</a:t>
            </a:r>
          </a:p>
          <a:p>
            <a:pPr algn="just"/>
            <a:r>
              <a:rPr lang="en-US" baseline="30000" dirty="0">
                <a:solidFill>
                  <a:srgbClr val="0070C0"/>
                </a:solidFill>
              </a:rPr>
              <a:t>       5</a:t>
            </a:r>
            <a:r>
              <a:rPr lang="cs-CZ" baseline="30000" dirty="0">
                <a:solidFill>
                  <a:srgbClr val="0070C0"/>
                </a:solidFill>
              </a:rPr>
              <a:t>8</a:t>
            </a:r>
            <a:r>
              <a:rPr lang="en-US" baseline="-25000" dirty="0">
                <a:solidFill>
                  <a:srgbClr val="0070C0"/>
                </a:solidFill>
              </a:rPr>
              <a:t>27</a:t>
            </a:r>
            <a:r>
              <a:rPr lang="en-US" dirty="0">
                <a:solidFill>
                  <a:srgbClr val="0070C0"/>
                </a:solidFill>
              </a:rPr>
              <a:t>Co, </a:t>
            </a:r>
            <a:r>
              <a:rPr lang="en-US" dirty="0" err="1">
                <a:solidFill>
                  <a:srgbClr val="0070C0"/>
                </a:solidFill>
              </a:rPr>
              <a:t>Ar</a:t>
            </a:r>
            <a:r>
              <a:rPr lang="en-US" baseline="-25000" dirty="0" err="1">
                <a:solidFill>
                  <a:srgbClr val="0070C0"/>
                </a:solidFill>
              </a:rPr>
              <a:t>Co</a:t>
            </a:r>
            <a:r>
              <a:rPr lang="en-US" dirty="0">
                <a:solidFill>
                  <a:srgbClr val="0070C0"/>
                </a:solidFill>
              </a:rPr>
              <a:t> = 58.93</a:t>
            </a:r>
            <a:r>
              <a:rPr lang="cs-CZ" dirty="0">
                <a:solidFill>
                  <a:srgbClr val="0070C0"/>
                </a:solidFill>
              </a:rPr>
              <a:t>  </a:t>
            </a:r>
            <a:r>
              <a:rPr lang="en-US" dirty="0">
                <a:solidFill>
                  <a:srgbClr val="0070C0"/>
                </a:solidFill>
              </a:rPr>
              <a:t>=&gt; 58 &lt; </a:t>
            </a:r>
            <a:r>
              <a:rPr lang="cs-CZ" dirty="0">
                <a:solidFill>
                  <a:srgbClr val="0070C0"/>
                </a:solidFill>
              </a:rPr>
              <a:t>59</a:t>
            </a:r>
            <a:r>
              <a:rPr lang="en-US" dirty="0">
                <a:solidFill>
                  <a:srgbClr val="0070C0"/>
                </a:solidFill>
              </a:rPr>
              <a:t> =&gt; </a:t>
            </a:r>
            <a:r>
              <a:rPr lang="cs-CZ" dirty="0">
                <a:solidFill>
                  <a:srgbClr val="0070C0"/>
                </a:solidFill>
              </a:rPr>
              <a:t>ne</a:t>
            </a:r>
            <a:r>
              <a:rPr lang="en-US" dirty="0" err="1">
                <a:solidFill>
                  <a:srgbClr val="0070C0"/>
                </a:solidFill>
              </a:rPr>
              <a:t>stabiln</a:t>
            </a:r>
            <a:r>
              <a:rPr lang="cs-CZ" dirty="0">
                <a:solidFill>
                  <a:srgbClr val="0070C0"/>
                </a:solidFill>
              </a:rPr>
              <a:t>í </a:t>
            </a:r>
            <a:r>
              <a:rPr lang="en-US" dirty="0">
                <a:solidFill>
                  <a:srgbClr val="0070C0"/>
                </a:solidFill>
              </a:rPr>
              <a:t>(</a:t>
            </a:r>
            <a:r>
              <a:rPr lang="en-US" dirty="0" err="1">
                <a:solidFill>
                  <a:srgbClr val="0070C0"/>
                </a:solidFill>
              </a:rPr>
              <a:t>emise</a:t>
            </a:r>
            <a:r>
              <a:rPr lang="en-US" dirty="0">
                <a:solidFill>
                  <a:srgbClr val="0070C0"/>
                </a:solidFill>
              </a:rPr>
              <a:t> </a:t>
            </a:r>
            <a:r>
              <a:rPr lang="en-US" dirty="0" err="1">
                <a:solidFill>
                  <a:srgbClr val="0070C0"/>
                </a:solidFill>
              </a:rPr>
              <a:t>pozitronu</a:t>
            </a:r>
            <a:r>
              <a:rPr lang="en-US" dirty="0">
                <a:solidFill>
                  <a:srgbClr val="0070C0"/>
                </a:solidFill>
              </a:rPr>
              <a:t>/z</a:t>
            </a:r>
            <a:r>
              <a:rPr lang="cs-CZ" dirty="0" err="1">
                <a:solidFill>
                  <a:srgbClr val="0070C0"/>
                </a:solidFill>
              </a:rPr>
              <a:t>áchyt</a:t>
            </a:r>
            <a:r>
              <a:rPr lang="en-US" dirty="0">
                <a:solidFill>
                  <a:srgbClr val="0070C0"/>
                </a:solidFill>
              </a:rPr>
              <a:t> </a:t>
            </a:r>
            <a:r>
              <a:rPr lang="en-US" dirty="0" err="1">
                <a:solidFill>
                  <a:srgbClr val="0070C0"/>
                </a:solidFill>
              </a:rPr>
              <a:t>elektronu</a:t>
            </a:r>
            <a:r>
              <a:rPr lang="en-US" dirty="0">
                <a:solidFill>
                  <a:srgbClr val="0070C0"/>
                </a:solidFill>
              </a:rPr>
              <a:t>)</a:t>
            </a:r>
          </a:p>
          <a:p>
            <a:pPr algn="just"/>
            <a:r>
              <a:rPr lang="cs-CZ" baseline="30000" dirty="0">
                <a:solidFill>
                  <a:srgbClr val="0070C0"/>
                </a:solidFill>
              </a:rPr>
              <a:t>      </a:t>
            </a:r>
            <a:r>
              <a:rPr lang="en-US" baseline="30000" dirty="0">
                <a:solidFill>
                  <a:srgbClr val="0070C0"/>
                </a:solidFill>
              </a:rPr>
              <a:t> 5</a:t>
            </a:r>
            <a:r>
              <a:rPr lang="cs-CZ" baseline="30000" dirty="0">
                <a:solidFill>
                  <a:srgbClr val="0070C0"/>
                </a:solidFill>
              </a:rPr>
              <a:t>9</a:t>
            </a:r>
            <a:r>
              <a:rPr lang="en-US" baseline="-25000" dirty="0">
                <a:solidFill>
                  <a:srgbClr val="0070C0"/>
                </a:solidFill>
              </a:rPr>
              <a:t>27</a:t>
            </a:r>
            <a:r>
              <a:rPr lang="en-US" dirty="0">
                <a:solidFill>
                  <a:srgbClr val="0070C0"/>
                </a:solidFill>
              </a:rPr>
              <a:t>Co, </a:t>
            </a:r>
            <a:r>
              <a:rPr lang="en-US" dirty="0" err="1">
                <a:solidFill>
                  <a:srgbClr val="0070C0"/>
                </a:solidFill>
              </a:rPr>
              <a:t>Ar</a:t>
            </a:r>
            <a:r>
              <a:rPr lang="en-US" baseline="-25000" dirty="0" err="1">
                <a:solidFill>
                  <a:srgbClr val="0070C0"/>
                </a:solidFill>
              </a:rPr>
              <a:t>Co</a:t>
            </a:r>
            <a:r>
              <a:rPr lang="en-US" dirty="0">
                <a:solidFill>
                  <a:srgbClr val="0070C0"/>
                </a:solidFill>
              </a:rPr>
              <a:t> = 58.93</a:t>
            </a:r>
            <a:r>
              <a:rPr lang="cs-CZ" dirty="0">
                <a:solidFill>
                  <a:srgbClr val="0070C0"/>
                </a:solidFill>
              </a:rPr>
              <a:t>  </a:t>
            </a:r>
            <a:r>
              <a:rPr lang="en-US" dirty="0">
                <a:solidFill>
                  <a:srgbClr val="0070C0"/>
                </a:solidFill>
              </a:rPr>
              <a:t>=&gt; 5</a:t>
            </a:r>
            <a:r>
              <a:rPr lang="cs-CZ" dirty="0">
                <a:solidFill>
                  <a:srgbClr val="0070C0"/>
                </a:solidFill>
              </a:rPr>
              <a:t>9</a:t>
            </a:r>
            <a:r>
              <a:rPr lang="en-US" dirty="0">
                <a:solidFill>
                  <a:srgbClr val="0070C0"/>
                </a:solidFill>
              </a:rPr>
              <a:t> = </a:t>
            </a:r>
            <a:r>
              <a:rPr lang="cs-CZ" dirty="0">
                <a:solidFill>
                  <a:srgbClr val="0070C0"/>
                </a:solidFill>
              </a:rPr>
              <a:t>59</a:t>
            </a:r>
            <a:r>
              <a:rPr lang="en-US" dirty="0">
                <a:solidFill>
                  <a:srgbClr val="0070C0"/>
                </a:solidFill>
              </a:rPr>
              <a:t> =&gt; </a:t>
            </a:r>
            <a:r>
              <a:rPr lang="en-US" dirty="0" err="1">
                <a:solidFill>
                  <a:srgbClr val="0070C0"/>
                </a:solidFill>
              </a:rPr>
              <a:t>stabiln</a:t>
            </a:r>
            <a:r>
              <a:rPr lang="cs-CZ" dirty="0">
                <a:solidFill>
                  <a:srgbClr val="0070C0"/>
                </a:solidFill>
              </a:rPr>
              <a:t>í (stabilní)</a:t>
            </a:r>
            <a:r>
              <a:rPr lang="en-US" dirty="0">
                <a:solidFill>
                  <a:srgbClr val="0070C0"/>
                </a:solidFill>
              </a:rPr>
              <a:t> </a:t>
            </a:r>
            <a:endParaRPr lang="cs-CZ" dirty="0"/>
          </a:p>
          <a:p>
            <a:pPr marL="257175" indent="-257175" algn="just">
              <a:buAutoNum type="arabicPeriod"/>
            </a:pPr>
            <a:endParaRPr lang="cs-CZ" sz="2000" dirty="0"/>
          </a:p>
          <a:p>
            <a:pPr algn="just"/>
            <a:r>
              <a:rPr lang="en-US" sz="2000" dirty="0"/>
              <a:t>3. </a:t>
            </a:r>
            <a:r>
              <a:rPr lang="cs-CZ" sz="2000" dirty="0"/>
              <a:t>Nuklidy se Z &gt; 83 mají tendenci k rozkladu s </a:t>
            </a:r>
            <a:r>
              <a:rPr lang="cs-CZ" sz="2000" u="sng" dirty="0"/>
              <a:t>emisí </a:t>
            </a:r>
            <a:r>
              <a:rPr lang="el-GR" sz="2000" u="sng" dirty="0"/>
              <a:t>α</a:t>
            </a:r>
            <a:r>
              <a:rPr lang="cs-CZ" sz="2000" u="sng" dirty="0"/>
              <a:t> záření</a:t>
            </a:r>
            <a:r>
              <a:rPr lang="cs-CZ" sz="2000" dirty="0"/>
              <a:t>.</a:t>
            </a:r>
            <a:endParaRPr lang="en-US" sz="2000" dirty="0"/>
          </a:p>
        </p:txBody>
      </p:sp>
      <p:sp>
        <p:nvSpPr>
          <p:cNvPr id="4" name="Obdélník 3">
            <a:extLst>
              <a:ext uri="{FF2B5EF4-FFF2-40B4-BE49-F238E27FC236}">
                <a16:creationId xmlns:a16="http://schemas.microsoft.com/office/drawing/2014/main" id="{E773C391-0FE3-4024-8BED-BAFED441F0AF}"/>
              </a:ext>
            </a:extLst>
          </p:cNvPr>
          <p:cNvSpPr/>
          <p:nvPr/>
        </p:nvSpPr>
        <p:spPr>
          <a:xfrm>
            <a:off x="838200" y="304800"/>
            <a:ext cx="8077200" cy="523220"/>
          </a:xfrm>
          <a:prstGeom prst="rect">
            <a:avLst/>
          </a:prstGeom>
        </p:spPr>
        <p:txBody>
          <a:bodyPr wrap="square">
            <a:spAutoFit/>
          </a:bodyPr>
          <a:lstStyle/>
          <a:p>
            <a:r>
              <a:rPr lang="en-US" sz="2800" b="1" dirty="0" err="1"/>
              <a:t>Predikce</a:t>
            </a:r>
            <a:r>
              <a:rPr lang="en-US" sz="2800" b="1" dirty="0"/>
              <a:t> </a:t>
            </a:r>
            <a:r>
              <a:rPr lang="cs-CZ" sz="2800" b="1" dirty="0"/>
              <a:t>typu rozpadu nestabilních nuklidů </a:t>
            </a:r>
            <a:endParaRPr lang="en-US" sz="2800" dirty="0"/>
          </a:p>
        </p:txBody>
      </p:sp>
      <p:sp>
        <p:nvSpPr>
          <p:cNvPr id="7" name="Obdélník 6">
            <a:extLst>
              <a:ext uri="{FF2B5EF4-FFF2-40B4-BE49-F238E27FC236}">
                <a16:creationId xmlns:a16="http://schemas.microsoft.com/office/drawing/2014/main" id="{945F5199-E5A1-48D7-8BAB-E7A11F5B3E0F}"/>
              </a:ext>
            </a:extLst>
          </p:cNvPr>
          <p:cNvSpPr/>
          <p:nvPr/>
        </p:nvSpPr>
        <p:spPr>
          <a:xfrm>
            <a:off x="228600" y="5651955"/>
            <a:ext cx="8534400" cy="400110"/>
          </a:xfrm>
          <a:prstGeom prst="rect">
            <a:avLst/>
          </a:prstGeom>
        </p:spPr>
        <p:txBody>
          <a:bodyPr wrap="square">
            <a:spAutoFit/>
          </a:bodyPr>
          <a:lstStyle/>
          <a:p>
            <a:r>
              <a:rPr lang="cs-CZ" sz="2000" b="1" dirty="0"/>
              <a:t>Výjimky</a:t>
            </a:r>
            <a:r>
              <a:rPr lang="cs-CZ" sz="2000" dirty="0"/>
              <a:t>:  </a:t>
            </a:r>
            <a:r>
              <a:rPr lang="en-US" sz="2000" baseline="30000" dirty="0"/>
              <a:t>233</a:t>
            </a:r>
            <a:r>
              <a:rPr lang="cs-CZ" sz="2000" dirty="0" err="1"/>
              <a:t>Th</a:t>
            </a:r>
            <a:r>
              <a:rPr lang="cs-CZ" sz="2000" dirty="0"/>
              <a:t> může podléhat alfa rozpadu</a:t>
            </a:r>
            <a:r>
              <a:rPr lang="en-US" sz="2000" dirty="0"/>
              <a:t>, </a:t>
            </a:r>
            <a:r>
              <a:rPr lang="cs-CZ" sz="2000" dirty="0"/>
              <a:t>ale zpravidla podléhá </a:t>
            </a:r>
            <a:r>
              <a:rPr lang="en-US" sz="2000" dirty="0"/>
              <a:t>beta </a:t>
            </a:r>
            <a:r>
              <a:rPr lang="cs-CZ" sz="2000" dirty="0"/>
              <a:t>rozkladu</a:t>
            </a:r>
            <a:r>
              <a:rPr lang="en-US" sz="2000" dirty="0"/>
              <a:t>. </a:t>
            </a:r>
            <a:endParaRPr lang="cs-CZ" sz="2000" dirty="0"/>
          </a:p>
        </p:txBody>
      </p:sp>
      <p:sp>
        <p:nvSpPr>
          <p:cNvPr id="5" name="TextovéPole 4">
            <a:extLst>
              <a:ext uri="{FF2B5EF4-FFF2-40B4-BE49-F238E27FC236}">
                <a16:creationId xmlns:a16="http://schemas.microsoft.com/office/drawing/2014/main" id="{CE6AF7FB-907C-409D-8DE1-E209DE7A4C8D}"/>
              </a:ext>
            </a:extLst>
          </p:cNvPr>
          <p:cNvSpPr txBox="1"/>
          <p:nvPr/>
        </p:nvSpPr>
        <p:spPr>
          <a:xfrm>
            <a:off x="3962400" y="6400800"/>
            <a:ext cx="5334000" cy="307777"/>
          </a:xfrm>
          <a:prstGeom prst="rect">
            <a:avLst/>
          </a:prstGeom>
          <a:noFill/>
        </p:spPr>
        <p:txBody>
          <a:bodyPr wrap="square" rtlCol="0">
            <a:spAutoFit/>
          </a:bodyPr>
          <a:lstStyle/>
          <a:p>
            <a:r>
              <a:rPr lang="cs-CZ" sz="1400" dirty="0"/>
              <a:t>Campbell, M. L. :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72, 1995, 892-893</a:t>
            </a:r>
            <a:endParaRPr lang="en-US" sz="1400" dirty="0"/>
          </a:p>
        </p:txBody>
      </p:sp>
    </p:spTree>
    <p:extLst>
      <p:ext uri="{BB962C8B-B14F-4D97-AF65-F5344CB8AC3E}">
        <p14:creationId xmlns:p14="http://schemas.microsoft.com/office/powerpoint/2010/main" val="1591567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20B4EA1-E9E0-4E47-A48F-2CC9FBBCC700}"/>
              </a:ext>
            </a:extLst>
          </p:cNvPr>
          <p:cNvPicPr>
            <a:picLocks noChangeAspect="1"/>
          </p:cNvPicPr>
          <p:nvPr/>
        </p:nvPicPr>
        <p:blipFill>
          <a:blip r:embed="rId2"/>
          <a:stretch>
            <a:fillRect/>
          </a:stretch>
        </p:blipFill>
        <p:spPr>
          <a:xfrm>
            <a:off x="152400" y="727322"/>
            <a:ext cx="8839199" cy="5524500"/>
          </a:xfrm>
          <a:prstGeom prst="rect">
            <a:avLst/>
          </a:prstGeom>
        </p:spPr>
      </p:pic>
    </p:spTree>
    <p:extLst>
      <p:ext uri="{BB962C8B-B14F-4D97-AF65-F5344CB8AC3E}">
        <p14:creationId xmlns:p14="http://schemas.microsoft.com/office/powerpoint/2010/main" val="3331403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85E43ACF-13BD-4697-86BE-1511EC88D533}"/>
              </a:ext>
            </a:extLst>
          </p:cNvPr>
          <p:cNvSpPr/>
          <p:nvPr/>
        </p:nvSpPr>
        <p:spPr>
          <a:xfrm>
            <a:off x="228600" y="228600"/>
            <a:ext cx="8667180" cy="2646878"/>
          </a:xfrm>
          <a:prstGeom prst="rect">
            <a:avLst/>
          </a:prstGeom>
        </p:spPr>
        <p:txBody>
          <a:bodyPr wrap="square">
            <a:spAutoFit/>
          </a:bodyPr>
          <a:lstStyle/>
          <a:p>
            <a:pPr algn="just"/>
            <a:r>
              <a:rPr lang="en-US" sz="2000" b="1" dirty="0">
                <a:solidFill>
                  <a:srgbClr val="000000"/>
                </a:solidFill>
              </a:rPr>
              <a:t>P</a:t>
            </a:r>
            <a:r>
              <a:rPr lang="cs-CZ" sz="2000" b="1" dirty="0">
                <a:solidFill>
                  <a:srgbClr val="000000"/>
                </a:solidFill>
              </a:rPr>
              <a:t>ří</a:t>
            </a:r>
            <a:r>
              <a:rPr lang="en-US" sz="2000" b="1" dirty="0" err="1">
                <a:solidFill>
                  <a:srgbClr val="000000"/>
                </a:solidFill>
              </a:rPr>
              <a:t>klad</a:t>
            </a:r>
            <a:r>
              <a:rPr lang="en-US" sz="2000" b="1" dirty="0">
                <a:solidFill>
                  <a:srgbClr val="000000"/>
                </a:solidFill>
              </a:rPr>
              <a:t>:     </a:t>
            </a:r>
            <a:r>
              <a:rPr lang="cs-CZ" sz="2000" dirty="0">
                <a:solidFill>
                  <a:srgbClr val="000000"/>
                </a:solidFill>
              </a:rPr>
              <a:t>Určete způsob rozkladu nuklidů </a:t>
            </a:r>
            <a:r>
              <a:rPr lang="cs-CZ" sz="2000" baseline="30000" dirty="0">
                <a:solidFill>
                  <a:srgbClr val="000000"/>
                </a:solidFill>
              </a:rPr>
              <a:t>14</a:t>
            </a:r>
            <a:r>
              <a:rPr lang="cs-CZ" sz="2000" dirty="0">
                <a:solidFill>
                  <a:srgbClr val="000000"/>
                </a:solidFill>
              </a:rPr>
              <a:t>C</a:t>
            </a:r>
            <a:r>
              <a:rPr lang="en-US" sz="2000" b="1" dirty="0">
                <a:solidFill>
                  <a:srgbClr val="000000"/>
                </a:solidFill>
              </a:rPr>
              <a:t> </a:t>
            </a:r>
            <a:r>
              <a:rPr lang="cs-CZ" sz="2000" dirty="0">
                <a:solidFill>
                  <a:srgbClr val="000000"/>
                </a:solidFill>
              </a:rPr>
              <a:t>a</a:t>
            </a:r>
            <a:r>
              <a:rPr lang="cs-CZ" sz="2000" b="1" dirty="0">
                <a:solidFill>
                  <a:srgbClr val="000000"/>
                </a:solidFill>
              </a:rPr>
              <a:t> </a:t>
            </a:r>
            <a:r>
              <a:rPr lang="en-US" sz="2000" baseline="30000" dirty="0">
                <a:solidFill>
                  <a:srgbClr val="000000"/>
                </a:solidFill>
              </a:rPr>
              <a:t>118</a:t>
            </a:r>
            <a:r>
              <a:rPr lang="cs-CZ" sz="2000" dirty="0" err="1">
                <a:solidFill>
                  <a:srgbClr val="000000"/>
                </a:solidFill>
              </a:rPr>
              <a:t>Xe</a:t>
            </a:r>
            <a:r>
              <a:rPr lang="en-US" sz="2000" dirty="0">
                <a:solidFill>
                  <a:srgbClr val="000000"/>
                </a:solidFill>
              </a:rPr>
              <a:t>. </a:t>
            </a:r>
          </a:p>
          <a:p>
            <a:pPr algn="just"/>
            <a:endParaRPr lang="cs-CZ" dirty="0">
              <a:solidFill>
                <a:srgbClr val="000000"/>
              </a:solidFill>
            </a:endParaRPr>
          </a:p>
          <a:p>
            <a:pPr algn="just"/>
            <a:r>
              <a:rPr lang="cs-CZ" sz="2000" b="1" dirty="0">
                <a:solidFill>
                  <a:srgbClr val="000000"/>
                </a:solidFill>
              </a:rPr>
              <a:t>Řešení</a:t>
            </a:r>
            <a:endParaRPr lang="en-US" sz="2000" b="1" dirty="0">
              <a:solidFill>
                <a:srgbClr val="000000"/>
              </a:solidFill>
            </a:endParaRPr>
          </a:p>
          <a:p>
            <a:pPr algn="just"/>
            <a:endParaRPr lang="en-US" sz="800" b="1" dirty="0">
              <a:solidFill>
                <a:srgbClr val="000000"/>
              </a:solidFill>
            </a:endParaRPr>
          </a:p>
          <a:p>
            <a:pPr algn="just"/>
            <a:r>
              <a:rPr lang="en-US" i="1" dirty="0"/>
              <a:t>    </a:t>
            </a:r>
            <a:r>
              <a:rPr lang="cs-CZ" sz="2000" i="1" dirty="0"/>
              <a:t>Uhlík</a:t>
            </a:r>
            <a:r>
              <a:rPr lang="cs-CZ" sz="2000" dirty="0"/>
              <a:t> má</a:t>
            </a:r>
            <a:r>
              <a:rPr lang="en-US" sz="2000" dirty="0"/>
              <a:t> atom</a:t>
            </a:r>
            <a:r>
              <a:rPr lang="cs-CZ" sz="2000" dirty="0" err="1"/>
              <a:t>ové</a:t>
            </a:r>
            <a:r>
              <a:rPr lang="cs-CZ" sz="2000" dirty="0"/>
              <a:t> číslo Z =</a:t>
            </a:r>
            <a:r>
              <a:rPr lang="en-US" sz="2000" dirty="0"/>
              <a:t> 6. </a:t>
            </a:r>
            <a:r>
              <a:rPr lang="cs-CZ" sz="2000" dirty="0"/>
              <a:t>Nuklid</a:t>
            </a:r>
            <a:r>
              <a:rPr lang="en-US" sz="2000" dirty="0"/>
              <a:t> </a:t>
            </a:r>
            <a:r>
              <a:rPr lang="cs-CZ" sz="2000" baseline="30000" dirty="0">
                <a:solidFill>
                  <a:srgbClr val="000000"/>
                </a:solidFill>
              </a:rPr>
              <a:t>14</a:t>
            </a:r>
            <a:r>
              <a:rPr lang="cs-CZ" sz="2000" dirty="0">
                <a:solidFill>
                  <a:srgbClr val="000000"/>
                </a:solidFill>
              </a:rPr>
              <a:t>C</a:t>
            </a:r>
            <a:r>
              <a:rPr lang="en-US" sz="2000" dirty="0"/>
              <a:t> </a:t>
            </a:r>
            <a:r>
              <a:rPr lang="cs-CZ" sz="2000" dirty="0"/>
              <a:t>má</a:t>
            </a:r>
            <a:r>
              <a:rPr lang="en-US" sz="2000" dirty="0"/>
              <a:t> 6 proton</a:t>
            </a:r>
            <a:r>
              <a:rPr lang="cs-CZ" sz="2000" dirty="0"/>
              <a:t>ů</a:t>
            </a:r>
            <a:r>
              <a:rPr lang="en-US" sz="2000" dirty="0"/>
              <a:t> a </a:t>
            </a:r>
            <a:r>
              <a:rPr lang="cs-CZ" sz="2000" dirty="0"/>
              <a:t>N = </a:t>
            </a:r>
            <a:r>
              <a:rPr lang="en-US" sz="2000" dirty="0"/>
              <a:t>14 - 6 = 8 neutron</a:t>
            </a:r>
            <a:r>
              <a:rPr lang="cs-CZ" sz="2000" dirty="0"/>
              <a:t>ů</a:t>
            </a:r>
            <a:r>
              <a:rPr lang="en-US" sz="2000" dirty="0"/>
              <a:t>, </a:t>
            </a:r>
            <a:r>
              <a:rPr lang="cs-CZ" sz="2000" dirty="0"/>
              <a:t>poměr N/Z = </a:t>
            </a:r>
            <a:r>
              <a:rPr lang="en-US" sz="2000" dirty="0"/>
              <a:t>1.3 </a:t>
            </a:r>
            <a:r>
              <a:rPr lang="cs-CZ" sz="2000" dirty="0"/>
              <a:t>U prvků s nízkými hodnotami Z mají stabilní jádra zhruba stejný počet neutronů a protonů (N/Z = 1), což odpovídá oblasti pásu stability</a:t>
            </a:r>
            <a:r>
              <a:rPr lang="en-US" sz="2000" dirty="0"/>
              <a:t>. </a:t>
            </a:r>
            <a:r>
              <a:rPr lang="cs-CZ" sz="2000" dirty="0"/>
              <a:t>Protože </a:t>
            </a:r>
            <a:r>
              <a:rPr lang="cs-CZ" sz="2000" baseline="30000" dirty="0">
                <a:solidFill>
                  <a:srgbClr val="000000"/>
                </a:solidFill>
              </a:rPr>
              <a:t>14</a:t>
            </a:r>
            <a:r>
              <a:rPr lang="cs-CZ" sz="2000" dirty="0">
                <a:solidFill>
                  <a:srgbClr val="000000"/>
                </a:solidFill>
              </a:rPr>
              <a:t>C</a:t>
            </a:r>
            <a:r>
              <a:rPr lang="en-US" sz="2000" dirty="0"/>
              <a:t> </a:t>
            </a:r>
            <a:r>
              <a:rPr lang="cs-CZ" sz="2000" dirty="0"/>
              <a:t>má</a:t>
            </a:r>
            <a:r>
              <a:rPr lang="en-US" sz="2000" dirty="0"/>
              <a:t> </a:t>
            </a:r>
            <a:r>
              <a:rPr lang="cs-CZ" sz="2000" dirty="0"/>
              <a:t>hodnotu poměru N/Z = </a:t>
            </a:r>
            <a:r>
              <a:rPr lang="en-US" sz="2000" dirty="0"/>
              <a:t>1.3, </a:t>
            </a:r>
            <a:r>
              <a:rPr lang="cs-CZ" sz="2000" dirty="0"/>
              <a:t>nacházející se nad pásem stability, lze tudíž očekávat </a:t>
            </a:r>
            <a:r>
              <a:rPr lang="cs-CZ" sz="2000" u="sng" dirty="0"/>
              <a:t>emisi beta záření</a:t>
            </a:r>
            <a:r>
              <a:rPr lang="en-US" sz="2000" dirty="0"/>
              <a:t>. </a:t>
            </a:r>
          </a:p>
        </p:txBody>
      </p:sp>
      <p:sp>
        <p:nvSpPr>
          <p:cNvPr id="3" name="Obdélník 2">
            <a:extLst>
              <a:ext uri="{FF2B5EF4-FFF2-40B4-BE49-F238E27FC236}">
                <a16:creationId xmlns:a16="http://schemas.microsoft.com/office/drawing/2014/main" id="{88398507-5F44-4B9D-A158-A5050A034DD1}"/>
              </a:ext>
            </a:extLst>
          </p:cNvPr>
          <p:cNvSpPr/>
          <p:nvPr/>
        </p:nvSpPr>
        <p:spPr>
          <a:xfrm>
            <a:off x="152400" y="3505200"/>
            <a:ext cx="8793956" cy="1323439"/>
          </a:xfrm>
          <a:prstGeom prst="rect">
            <a:avLst/>
          </a:prstGeom>
        </p:spPr>
        <p:txBody>
          <a:bodyPr wrap="square">
            <a:spAutoFit/>
          </a:bodyPr>
          <a:lstStyle/>
          <a:p>
            <a:pPr algn="just"/>
            <a:r>
              <a:rPr lang="cs-CZ" sz="2000" dirty="0"/>
              <a:t> </a:t>
            </a:r>
            <a:r>
              <a:rPr lang="en-US" sz="2000" dirty="0"/>
              <a:t>   </a:t>
            </a:r>
            <a:r>
              <a:rPr lang="en-US" sz="2000" i="1" dirty="0"/>
              <a:t>Xenon</a:t>
            </a:r>
            <a:r>
              <a:rPr lang="en-US" sz="2000" dirty="0"/>
              <a:t> </a:t>
            </a:r>
            <a:r>
              <a:rPr lang="cs-CZ" sz="2000" dirty="0"/>
              <a:t>má</a:t>
            </a:r>
            <a:r>
              <a:rPr lang="en-US" sz="2000" dirty="0"/>
              <a:t> atom</a:t>
            </a:r>
            <a:r>
              <a:rPr lang="cs-CZ" sz="2000" dirty="0" err="1"/>
              <a:t>ové</a:t>
            </a:r>
            <a:r>
              <a:rPr lang="cs-CZ" sz="2000" dirty="0"/>
              <a:t> číslo Z =</a:t>
            </a:r>
            <a:r>
              <a:rPr lang="en-US" sz="2000" dirty="0"/>
              <a:t> 54. </a:t>
            </a:r>
            <a:r>
              <a:rPr lang="cs-CZ" sz="2000" dirty="0"/>
              <a:t>Nuklid</a:t>
            </a:r>
            <a:r>
              <a:rPr lang="en-US" sz="2000" dirty="0"/>
              <a:t> </a:t>
            </a:r>
            <a:r>
              <a:rPr lang="cs-CZ" sz="2000" baseline="30000" dirty="0">
                <a:solidFill>
                  <a:srgbClr val="000000"/>
                </a:solidFill>
              </a:rPr>
              <a:t>118</a:t>
            </a:r>
            <a:r>
              <a:rPr lang="cs-CZ" sz="2000" dirty="0">
                <a:solidFill>
                  <a:srgbClr val="000000"/>
                </a:solidFill>
              </a:rPr>
              <a:t>Xe</a:t>
            </a:r>
            <a:r>
              <a:rPr lang="en-US" sz="2000" dirty="0"/>
              <a:t> </a:t>
            </a:r>
            <a:r>
              <a:rPr lang="cs-CZ" sz="2000" dirty="0"/>
              <a:t>má</a:t>
            </a:r>
            <a:r>
              <a:rPr lang="en-US" sz="2000" dirty="0"/>
              <a:t> 54 proton</a:t>
            </a:r>
            <a:r>
              <a:rPr lang="cs-CZ" sz="2000" dirty="0"/>
              <a:t>ů</a:t>
            </a:r>
            <a:r>
              <a:rPr lang="en-US" sz="2000" dirty="0"/>
              <a:t> a </a:t>
            </a:r>
            <a:r>
              <a:rPr lang="cs-CZ" sz="2000" dirty="0"/>
              <a:t>N =</a:t>
            </a:r>
            <a:r>
              <a:rPr lang="en-US" sz="2000" dirty="0"/>
              <a:t> 118 - 54 = 64 neutron</a:t>
            </a:r>
            <a:r>
              <a:rPr lang="cs-CZ" sz="2000" dirty="0"/>
              <a:t>ů</a:t>
            </a:r>
            <a:r>
              <a:rPr lang="en-US" sz="2000" dirty="0"/>
              <a:t>, </a:t>
            </a:r>
            <a:r>
              <a:rPr lang="cs-CZ" sz="2000" dirty="0"/>
              <a:t>poměr N/Z =</a:t>
            </a:r>
            <a:r>
              <a:rPr lang="en-US" sz="2000" dirty="0"/>
              <a:t> 1.2 </a:t>
            </a:r>
            <a:r>
              <a:rPr lang="cs-CZ" sz="2000" dirty="0"/>
              <a:t>Stabilní jádra v</a:t>
            </a:r>
            <a:r>
              <a:rPr lang="en-US" sz="2000" dirty="0"/>
              <a:t> </a:t>
            </a:r>
            <a:r>
              <a:rPr lang="cs-CZ" sz="2000" dirty="0"/>
              <a:t>této oblasti pásu</a:t>
            </a:r>
            <a:r>
              <a:rPr lang="en-US" sz="2000" dirty="0"/>
              <a:t> stability </a:t>
            </a:r>
            <a:r>
              <a:rPr lang="cs-CZ" sz="2000" dirty="0"/>
              <a:t>mají vyšší hodnotu poměru N/Z (cca 1.5) než </a:t>
            </a:r>
            <a:r>
              <a:rPr lang="cs-CZ" sz="2000" baseline="30000" dirty="0">
                <a:solidFill>
                  <a:srgbClr val="000000"/>
                </a:solidFill>
              </a:rPr>
              <a:t>18</a:t>
            </a:r>
            <a:r>
              <a:rPr lang="cs-CZ" sz="2000" dirty="0">
                <a:solidFill>
                  <a:srgbClr val="000000"/>
                </a:solidFill>
              </a:rPr>
              <a:t>Xe</a:t>
            </a:r>
            <a:r>
              <a:rPr lang="en-US" sz="2000" dirty="0"/>
              <a:t>. </a:t>
            </a:r>
            <a:r>
              <a:rPr lang="cs-CZ" sz="2000" dirty="0"/>
              <a:t>Lze tudíž očekávat </a:t>
            </a:r>
            <a:r>
              <a:rPr lang="cs-CZ" sz="2000" u="sng" dirty="0"/>
              <a:t>emisi pozitronu nebo záchyt </a:t>
            </a:r>
            <a:r>
              <a:rPr lang="en-US" sz="2000" u="sng" dirty="0" err="1"/>
              <a:t>ele</a:t>
            </a:r>
            <a:r>
              <a:rPr lang="cs-CZ" sz="2000" u="sng" dirty="0"/>
              <a:t>k</a:t>
            </a:r>
            <a:r>
              <a:rPr lang="en-US" sz="2000" u="sng" dirty="0" err="1"/>
              <a:t>tron</a:t>
            </a:r>
            <a:r>
              <a:rPr lang="cs-CZ" sz="2000" u="sng" dirty="0"/>
              <a:t>u</a:t>
            </a:r>
            <a:r>
              <a:rPr lang="cs-CZ" sz="2000" dirty="0"/>
              <a:t>.</a:t>
            </a:r>
            <a:r>
              <a:rPr lang="en-US" sz="2000" dirty="0"/>
              <a:t> </a:t>
            </a:r>
          </a:p>
        </p:txBody>
      </p:sp>
      <p:pic>
        <p:nvPicPr>
          <p:cNvPr id="7" name="Obrázek 6">
            <a:extLst>
              <a:ext uri="{FF2B5EF4-FFF2-40B4-BE49-F238E27FC236}">
                <a16:creationId xmlns:a16="http://schemas.microsoft.com/office/drawing/2014/main" id="{9D1D920D-0F57-4299-AFE1-553B7C504986}"/>
              </a:ext>
            </a:extLst>
          </p:cNvPr>
          <p:cNvPicPr>
            <a:picLocks noChangeAspect="1"/>
          </p:cNvPicPr>
          <p:nvPr/>
        </p:nvPicPr>
        <p:blipFill>
          <a:blip r:embed="rId2"/>
          <a:stretch>
            <a:fillRect/>
          </a:stretch>
        </p:blipFill>
        <p:spPr>
          <a:xfrm>
            <a:off x="3124200" y="4828639"/>
            <a:ext cx="2667002" cy="478692"/>
          </a:xfrm>
          <a:prstGeom prst="rect">
            <a:avLst/>
          </a:prstGeom>
        </p:spPr>
      </p:pic>
      <p:pic>
        <p:nvPicPr>
          <p:cNvPr id="8" name="Obrázek 7">
            <a:extLst>
              <a:ext uri="{FF2B5EF4-FFF2-40B4-BE49-F238E27FC236}">
                <a16:creationId xmlns:a16="http://schemas.microsoft.com/office/drawing/2014/main" id="{E1125B73-0A0C-4279-8B45-E70F6BC4DF45}"/>
              </a:ext>
            </a:extLst>
          </p:cNvPr>
          <p:cNvPicPr>
            <a:picLocks noChangeAspect="1"/>
          </p:cNvPicPr>
          <p:nvPr/>
        </p:nvPicPr>
        <p:blipFill>
          <a:blip r:embed="rId3"/>
          <a:stretch>
            <a:fillRect/>
          </a:stretch>
        </p:blipFill>
        <p:spPr>
          <a:xfrm>
            <a:off x="3596877" y="2742030"/>
            <a:ext cx="1905001" cy="430726"/>
          </a:xfrm>
          <a:prstGeom prst="rect">
            <a:avLst/>
          </a:prstGeom>
        </p:spPr>
      </p:pic>
    </p:spTree>
    <p:extLst>
      <p:ext uri="{BB962C8B-B14F-4D97-AF65-F5344CB8AC3E}">
        <p14:creationId xmlns:p14="http://schemas.microsoft.com/office/powerpoint/2010/main" val="1211272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9ACDC34-D6BD-4D51-9095-6E44EBB1A847}"/>
              </a:ext>
            </a:extLst>
          </p:cNvPr>
          <p:cNvSpPr/>
          <p:nvPr/>
        </p:nvSpPr>
        <p:spPr>
          <a:xfrm>
            <a:off x="188843" y="675620"/>
            <a:ext cx="8766313" cy="3477875"/>
          </a:xfrm>
          <a:prstGeom prst="rect">
            <a:avLst/>
          </a:prstGeom>
        </p:spPr>
        <p:txBody>
          <a:bodyPr wrap="square">
            <a:spAutoFit/>
          </a:bodyPr>
          <a:lstStyle/>
          <a:p>
            <a:pPr algn="just"/>
            <a:r>
              <a:rPr lang="en-US" sz="2000" dirty="0"/>
              <a:t>Na </a:t>
            </a:r>
            <a:r>
              <a:rPr lang="en-US" sz="2000" dirty="0" err="1"/>
              <a:t>základě</a:t>
            </a:r>
            <a:r>
              <a:rPr lang="en-US" sz="2000" dirty="0"/>
              <a:t> </a:t>
            </a:r>
            <a:r>
              <a:rPr lang="en-US" sz="2000" dirty="0" err="1"/>
              <a:t>pravidel</a:t>
            </a:r>
            <a:r>
              <a:rPr lang="en-US" sz="2000" dirty="0"/>
              <a:t> </a:t>
            </a:r>
            <a:r>
              <a:rPr lang="en-US" sz="2000" dirty="0" err="1"/>
              <a:t>posunu</a:t>
            </a:r>
            <a:r>
              <a:rPr lang="en-US" sz="2000" dirty="0"/>
              <a:t> pro α </a:t>
            </a:r>
            <a:r>
              <a:rPr lang="en-US" sz="2000" dirty="0" err="1"/>
              <a:t>rozpad</a:t>
            </a:r>
            <a:r>
              <a:rPr lang="en-US" sz="2000" dirty="0"/>
              <a:t> je </a:t>
            </a:r>
            <a:r>
              <a:rPr lang="en-US" sz="2000" dirty="0" err="1"/>
              <a:t>zřejmé</a:t>
            </a:r>
            <a:r>
              <a:rPr lang="en-US" sz="2000" dirty="0"/>
              <a:t>, </a:t>
            </a:r>
            <a:r>
              <a:rPr lang="en-US" sz="2000" dirty="0" err="1"/>
              <a:t>že</a:t>
            </a:r>
            <a:r>
              <a:rPr lang="en-US" sz="2000" dirty="0"/>
              <a:t> </a:t>
            </a:r>
            <a:r>
              <a:rPr lang="en-US" sz="2000" u="sng" dirty="0"/>
              <a:t>v </a:t>
            </a:r>
            <a:r>
              <a:rPr lang="en-US" sz="2000" u="sng" dirty="0" err="1"/>
              <a:t>celé</a:t>
            </a:r>
            <a:r>
              <a:rPr lang="cs-CZ" sz="2000" u="sng" dirty="0"/>
              <a:t> rozpadové</a:t>
            </a:r>
            <a:r>
              <a:rPr lang="en-US" sz="2000" u="sng" dirty="0"/>
              <a:t> </a:t>
            </a:r>
            <a:r>
              <a:rPr lang="en-US" sz="2000" u="sng" dirty="0" err="1"/>
              <a:t>řadě</a:t>
            </a:r>
            <a:r>
              <a:rPr lang="en-US" sz="2000" u="sng" dirty="0"/>
              <a:t> </a:t>
            </a:r>
            <a:r>
              <a:rPr lang="en-US" sz="2000" u="sng" dirty="0" err="1"/>
              <a:t>má</a:t>
            </a:r>
            <a:r>
              <a:rPr lang="en-US" sz="2000" u="sng" dirty="0"/>
              <a:t> </a:t>
            </a:r>
            <a:r>
              <a:rPr lang="en-US" sz="2000" u="sng" dirty="0" err="1"/>
              <a:t>hmotnostní</a:t>
            </a:r>
            <a:r>
              <a:rPr lang="en-US" sz="2000" u="sng" dirty="0"/>
              <a:t> </a:t>
            </a:r>
            <a:r>
              <a:rPr lang="en-US" sz="2000" u="sng" dirty="0" err="1"/>
              <a:t>číslo</a:t>
            </a:r>
            <a:r>
              <a:rPr lang="en-US" sz="2000" u="sng" dirty="0"/>
              <a:t> A </a:t>
            </a:r>
            <a:r>
              <a:rPr lang="en-US" sz="2000" u="sng" dirty="0" err="1"/>
              <a:t>stejný</a:t>
            </a:r>
            <a:r>
              <a:rPr lang="en-US" sz="2000" u="sng" dirty="0"/>
              <a:t> </a:t>
            </a:r>
            <a:r>
              <a:rPr lang="en-US" sz="2000" u="sng" dirty="0" err="1"/>
              <a:t>vztah</a:t>
            </a:r>
            <a:r>
              <a:rPr lang="en-US" sz="2000" u="sng" dirty="0"/>
              <a:t> k </a:t>
            </a:r>
            <a:r>
              <a:rPr lang="en-US" sz="2000" u="sng" dirty="0" err="1"/>
              <a:t>dělitelnosti</a:t>
            </a:r>
            <a:r>
              <a:rPr lang="en-US" sz="2000" u="sng" dirty="0"/>
              <a:t> </a:t>
            </a:r>
            <a:r>
              <a:rPr lang="en-US" sz="2000" u="sng" dirty="0" err="1"/>
              <a:t>číslem</a:t>
            </a:r>
            <a:r>
              <a:rPr lang="en-US" sz="2000" u="sng" dirty="0"/>
              <a:t> 4</a:t>
            </a:r>
            <a:r>
              <a:rPr lang="en-US" sz="2000" dirty="0"/>
              <a:t>. </a:t>
            </a:r>
            <a:r>
              <a:rPr lang="en-US" sz="2000" dirty="0" err="1"/>
              <a:t>Číslo</a:t>
            </a:r>
            <a:r>
              <a:rPr lang="en-US" sz="2000" dirty="0"/>
              <a:t> </a:t>
            </a:r>
            <a:r>
              <a:rPr lang="en-US" sz="2000" dirty="0" err="1"/>
              <a:t>čtyři</a:t>
            </a:r>
            <a:r>
              <a:rPr lang="en-US" sz="2000" dirty="0"/>
              <a:t> </a:t>
            </a:r>
            <a:r>
              <a:rPr lang="en-US" sz="2000" dirty="0" err="1"/>
              <a:t>udává</a:t>
            </a:r>
            <a:r>
              <a:rPr lang="en-US" sz="2000" dirty="0"/>
              <a:t> </a:t>
            </a:r>
            <a:r>
              <a:rPr lang="en-US" sz="2000" dirty="0" err="1"/>
              <a:t>počet</a:t>
            </a:r>
            <a:r>
              <a:rPr lang="en-US" sz="2000" dirty="0"/>
              <a:t> </a:t>
            </a:r>
            <a:r>
              <a:rPr lang="en-US" sz="2000" dirty="0" err="1"/>
              <a:t>nukleonů</a:t>
            </a:r>
            <a:r>
              <a:rPr lang="en-US" sz="2000" dirty="0"/>
              <a:t>, </a:t>
            </a:r>
            <a:r>
              <a:rPr lang="en-US" sz="2000" dirty="0" err="1"/>
              <a:t>které</a:t>
            </a:r>
            <a:r>
              <a:rPr lang="en-US" sz="2000" dirty="0"/>
              <a:t> α </a:t>
            </a:r>
            <a:r>
              <a:rPr lang="en-US" sz="2000" dirty="0" err="1"/>
              <a:t>částice</a:t>
            </a:r>
            <a:r>
              <a:rPr lang="en-US" sz="2000" dirty="0"/>
              <a:t> </a:t>
            </a:r>
            <a:r>
              <a:rPr lang="en-US" sz="2000" dirty="0" err="1"/>
              <a:t>obsahuje</a:t>
            </a:r>
            <a:r>
              <a:rPr lang="en-US" sz="2000" dirty="0"/>
              <a:t>. </a:t>
            </a:r>
            <a:r>
              <a:rPr lang="en-US" sz="2000" dirty="0" err="1"/>
              <a:t>Hmotnostní</a:t>
            </a:r>
            <a:r>
              <a:rPr lang="en-US" sz="2000" dirty="0"/>
              <a:t> </a:t>
            </a:r>
            <a:r>
              <a:rPr lang="en-US" sz="2000" dirty="0" err="1"/>
              <a:t>číslo</a:t>
            </a:r>
            <a:r>
              <a:rPr lang="en-US" sz="2000" dirty="0"/>
              <a:t> A se </a:t>
            </a:r>
            <a:r>
              <a:rPr lang="en-US" sz="2000" dirty="0" err="1"/>
              <a:t>přitom</a:t>
            </a:r>
            <a:r>
              <a:rPr lang="en-US" sz="2000" dirty="0"/>
              <a:t> </a:t>
            </a:r>
            <a:r>
              <a:rPr lang="en-US" sz="2000" dirty="0" err="1"/>
              <a:t>mění</a:t>
            </a:r>
            <a:r>
              <a:rPr lang="en-US" sz="2000" dirty="0"/>
              <a:t> </a:t>
            </a:r>
            <a:r>
              <a:rPr lang="en-US" sz="2000" dirty="0" err="1"/>
              <a:t>právě</a:t>
            </a:r>
            <a:r>
              <a:rPr lang="en-US" sz="2000" dirty="0"/>
              <a:t> </a:t>
            </a:r>
            <a:r>
              <a:rPr lang="en-US" sz="2000" dirty="0" err="1"/>
              <a:t>pouze</a:t>
            </a:r>
            <a:r>
              <a:rPr lang="en-US" sz="2000" dirty="0"/>
              <a:t> </a:t>
            </a:r>
            <a:r>
              <a:rPr lang="en-US" sz="2000" dirty="0" err="1"/>
              <a:t>při</a:t>
            </a:r>
            <a:r>
              <a:rPr lang="en-US" sz="2000" dirty="0"/>
              <a:t> α </a:t>
            </a:r>
            <a:r>
              <a:rPr lang="en-US" sz="2000" dirty="0" err="1"/>
              <a:t>rozpadu</a:t>
            </a:r>
            <a:r>
              <a:rPr lang="en-US" sz="2000" dirty="0"/>
              <a:t>.</a:t>
            </a:r>
          </a:p>
          <a:p>
            <a:pPr algn="just"/>
            <a:endParaRPr lang="cs-CZ" sz="800" dirty="0"/>
          </a:p>
          <a:p>
            <a:r>
              <a:rPr lang="en-US" sz="2000" dirty="0" err="1"/>
              <a:t>Podle</a:t>
            </a:r>
            <a:r>
              <a:rPr lang="en-US" sz="2000" dirty="0"/>
              <a:t> toho se </a:t>
            </a:r>
            <a:r>
              <a:rPr lang="en-US" sz="2000" dirty="0" err="1"/>
              <a:t>rozlišují</a:t>
            </a:r>
            <a:r>
              <a:rPr lang="en-US" sz="2000" dirty="0"/>
              <a:t> </a:t>
            </a:r>
            <a:r>
              <a:rPr lang="en-US" sz="2000" dirty="0" err="1"/>
              <a:t>čtyři</a:t>
            </a:r>
            <a:r>
              <a:rPr lang="en-US" sz="2000" dirty="0"/>
              <a:t> </a:t>
            </a:r>
            <a:r>
              <a:rPr lang="en-US" sz="2000" dirty="0" err="1"/>
              <a:t>rozpadové</a:t>
            </a:r>
            <a:r>
              <a:rPr lang="en-US" sz="2000" dirty="0"/>
              <a:t> </a:t>
            </a:r>
            <a:r>
              <a:rPr lang="en-US" sz="2000" dirty="0" err="1"/>
              <a:t>řady</a:t>
            </a:r>
            <a:r>
              <a:rPr lang="en-US" sz="2000" dirty="0"/>
              <a:t> (</a:t>
            </a:r>
            <a:r>
              <a:rPr lang="en-US" sz="2000" i="1" dirty="0"/>
              <a:t>n</a:t>
            </a:r>
            <a:r>
              <a:rPr lang="en-US" sz="2000" dirty="0"/>
              <a:t> je </a:t>
            </a:r>
            <a:r>
              <a:rPr lang="en-US" sz="2000" dirty="0" err="1"/>
              <a:t>přirozené</a:t>
            </a:r>
            <a:r>
              <a:rPr lang="en-US" sz="2000" dirty="0"/>
              <a:t> </a:t>
            </a:r>
            <a:r>
              <a:rPr lang="en-US" sz="2000" dirty="0" err="1"/>
              <a:t>číslo</a:t>
            </a:r>
            <a:r>
              <a:rPr lang="en-US" sz="2000" dirty="0"/>
              <a:t>): </a:t>
            </a:r>
          </a:p>
          <a:p>
            <a:endParaRPr lang="en-US" sz="800" dirty="0"/>
          </a:p>
          <a:p>
            <a:r>
              <a:rPr lang="cs-CZ" sz="2000" dirty="0"/>
              <a:t>	</a:t>
            </a:r>
            <a:r>
              <a:rPr lang="en-US" sz="2000" dirty="0"/>
              <a:t>1. A = 4</a:t>
            </a:r>
            <a:r>
              <a:rPr lang="en-US" sz="2000" i="1" dirty="0"/>
              <a:t>n</a:t>
            </a:r>
            <a:r>
              <a:rPr lang="en-US" sz="2000" dirty="0"/>
              <a:t> - </a:t>
            </a:r>
            <a:r>
              <a:rPr lang="en-US" sz="2000" dirty="0" err="1"/>
              <a:t>thoriová</a:t>
            </a:r>
            <a:r>
              <a:rPr lang="en-US" sz="2000" dirty="0"/>
              <a:t> </a:t>
            </a:r>
            <a:r>
              <a:rPr lang="cs-CZ" sz="2000" dirty="0">
                <a:solidFill>
                  <a:srgbClr val="3A3A3A"/>
                </a:solidFill>
              </a:rPr>
              <a:t>řada (</a:t>
            </a:r>
            <a:r>
              <a:rPr lang="en-US" sz="2000" baseline="30000" dirty="0">
                <a:solidFill>
                  <a:srgbClr val="3A3A3A"/>
                </a:solidFill>
              </a:rPr>
              <a:t>232</a:t>
            </a:r>
            <a:r>
              <a:rPr lang="cs-CZ" sz="2000" dirty="0" err="1">
                <a:solidFill>
                  <a:srgbClr val="3A3A3A"/>
                </a:solidFill>
              </a:rPr>
              <a:t>Th</a:t>
            </a:r>
            <a:r>
              <a:rPr lang="cs-CZ" sz="2000" dirty="0">
                <a:solidFill>
                  <a:srgbClr val="3A3A3A"/>
                </a:solidFill>
              </a:rPr>
              <a:t>): poločas </a:t>
            </a:r>
            <a:r>
              <a:rPr lang="en-US" sz="2000" dirty="0">
                <a:solidFill>
                  <a:srgbClr val="3A3A3A"/>
                </a:solidFill>
              </a:rPr>
              <a:t>14.0 </a:t>
            </a:r>
            <a:r>
              <a:rPr lang="cs-CZ" sz="2000" dirty="0">
                <a:solidFill>
                  <a:srgbClr val="3A3A3A"/>
                </a:solidFill>
              </a:rPr>
              <a:t>miliardy let</a:t>
            </a:r>
            <a:endParaRPr lang="en-US" sz="2000" dirty="0">
              <a:solidFill>
                <a:srgbClr val="3A3A3A"/>
              </a:solidFill>
            </a:endParaRPr>
          </a:p>
          <a:p>
            <a:endParaRPr lang="en-US" sz="800" dirty="0"/>
          </a:p>
          <a:p>
            <a:r>
              <a:rPr lang="cs-CZ" sz="2000" dirty="0"/>
              <a:t>	</a:t>
            </a:r>
            <a:r>
              <a:rPr lang="en-US" sz="2000" dirty="0"/>
              <a:t>2. A = 4</a:t>
            </a:r>
            <a:r>
              <a:rPr lang="en-US" sz="2000" i="1" dirty="0"/>
              <a:t>n</a:t>
            </a:r>
            <a:r>
              <a:rPr lang="en-US" sz="2000" dirty="0"/>
              <a:t> + 1 - </a:t>
            </a:r>
            <a:r>
              <a:rPr lang="en-US" sz="2000" dirty="0" err="1"/>
              <a:t>neptuniová</a:t>
            </a:r>
            <a:r>
              <a:rPr lang="en-US" sz="2000" dirty="0"/>
              <a:t> </a:t>
            </a:r>
            <a:r>
              <a:rPr lang="en-US" sz="2000" dirty="0" err="1"/>
              <a:t>řada</a:t>
            </a:r>
            <a:r>
              <a:rPr lang="cs-CZ" sz="2000" dirty="0"/>
              <a:t> </a:t>
            </a:r>
            <a:r>
              <a:rPr lang="cs-CZ" sz="2000" dirty="0">
                <a:solidFill>
                  <a:srgbClr val="3A3A3A"/>
                </a:solidFill>
              </a:rPr>
              <a:t>(</a:t>
            </a:r>
            <a:r>
              <a:rPr lang="en-US" sz="2000" baseline="30000" dirty="0">
                <a:solidFill>
                  <a:srgbClr val="3A3A3A"/>
                </a:solidFill>
              </a:rPr>
              <a:t>237</a:t>
            </a:r>
            <a:r>
              <a:rPr lang="cs-CZ" sz="2000" dirty="0" err="1">
                <a:solidFill>
                  <a:srgbClr val="3A3A3A"/>
                </a:solidFill>
              </a:rPr>
              <a:t>Np</a:t>
            </a:r>
            <a:r>
              <a:rPr lang="cs-CZ" sz="2000" dirty="0">
                <a:solidFill>
                  <a:srgbClr val="3A3A3A"/>
                </a:solidFill>
              </a:rPr>
              <a:t>):</a:t>
            </a:r>
            <a:r>
              <a:rPr lang="en-US" sz="2000" dirty="0">
                <a:solidFill>
                  <a:srgbClr val="3A3A3A"/>
                </a:solidFill>
              </a:rPr>
              <a:t> </a:t>
            </a:r>
            <a:r>
              <a:rPr lang="cs-CZ" sz="2000" dirty="0">
                <a:solidFill>
                  <a:srgbClr val="3A3A3A"/>
                </a:solidFill>
              </a:rPr>
              <a:t>poločas </a:t>
            </a:r>
            <a:r>
              <a:rPr lang="en-US" sz="2000" dirty="0">
                <a:solidFill>
                  <a:srgbClr val="3A3A3A"/>
                </a:solidFill>
              </a:rPr>
              <a:t>2 </a:t>
            </a:r>
            <a:r>
              <a:rPr lang="en-US" sz="2000" dirty="0" err="1">
                <a:solidFill>
                  <a:srgbClr val="3A3A3A"/>
                </a:solidFill>
              </a:rPr>
              <a:t>mili</a:t>
            </a:r>
            <a:r>
              <a:rPr lang="cs-CZ" sz="2000" dirty="0">
                <a:solidFill>
                  <a:srgbClr val="3A3A3A"/>
                </a:solidFill>
              </a:rPr>
              <a:t>o</a:t>
            </a:r>
            <a:r>
              <a:rPr lang="en-US" sz="2000" dirty="0">
                <a:solidFill>
                  <a:srgbClr val="3A3A3A"/>
                </a:solidFill>
              </a:rPr>
              <a:t>n</a:t>
            </a:r>
            <a:r>
              <a:rPr lang="cs-CZ" sz="2000" dirty="0">
                <a:solidFill>
                  <a:srgbClr val="3A3A3A"/>
                </a:solidFill>
              </a:rPr>
              <a:t>y</a:t>
            </a:r>
            <a:r>
              <a:rPr lang="en-US" sz="2000" dirty="0">
                <a:solidFill>
                  <a:srgbClr val="3A3A3A"/>
                </a:solidFill>
              </a:rPr>
              <a:t> </a:t>
            </a:r>
            <a:r>
              <a:rPr lang="cs-CZ" sz="2000" dirty="0">
                <a:solidFill>
                  <a:srgbClr val="3A3A3A"/>
                </a:solidFill>
              </a:rPr>
              <a:t>let</a:t>
            </a:r>
            <a:endParaRPr lang="en-US" sz="2000" dirty="0">
              <a:solidFill>
                <a:srgbClr val="3A3A3A"/>
              </a:solidFill>
            </a:endParaRPr>
          </a:p>
          <a:p>
            <a:endParaRPr lang="en-US" sz="800" dirty="0"/>
          </a:p>
          <a:p>
            <a:r>
              <a:rPr lang="cs-CZ" sz="2000" dirty="0"/>
              <a:t>	</a:t>
            </a:r>
            <a:r>
              <a:rPr lang="en-US" sz="2000" dirty="0"/>
              <a:t>3. A = 4</a:t>
            </a:r>
            <a:r>
              <a:rPr lang="en-US" sz="2000" i="1" dirty="0"/>
              <a:t>n</a:t>
            </a:r>
            <a:r>
              <a:rPr lang="en-US" sz="2000" dirty="0"/>
              <a:t> + 2 - </a:t>
            </a:r>
            <a:r>
              <a:rPr lang="en-US" sz="2000" dirty="0" err="1"/>
              <a:t>uranová</a:t>
            </a:r>
            <a:r>
              <a:rPr lang="en-US" sz="2000" dirty="0"/>
              <a:t> </a:t>
            </a:r>
            <a:r>
              <a:rPr lang="cs-CZ" sz="2000" dirty="0">
                <a:solidFill>
                  <a:srgbClr val="3A3A3A"/>
                </a:solidFill>
              </a:rPr>
              <a:t>řada (</a:t>
            </a:r>
            <a:r>
              <a:rPr lang="en-US" sz="2000" baseline="30000" dirty="0">
                <a:solidFill>
                  <a:srgbClr val="3A3A3A"/>
                </a:solidFill>
              </a:rPr>
              <a:t>238</a:t>
            </a:r>
            <a:r>
              <a:rPr lang="cs-CZ" sz="2000" dirty="0">
                <a:solidFill>
                  <a:srgbClr val="3A3A3A"/>
                </a:solidFill>
              </a:rPr>
              <a:t>U):</a:t>
            </a:r>
            <a:r>
              <a:rPr lang="en-US" sz="2000" dirty="0">
                <a:solidFill>
                  <a:srgbClr val="3A3A3A"/>
                </a:solidFill>
              </a:rPr>
              <a:t> </a:t>
            </a:r>
            <a:r>
              <a:rPr lang="cs-CZ" sz="2000" dirty="0">
                <a:solidFill>
                  <a:srgbClr val="3A3A3A"/>
                </a:solidFill>
              </a:rPr>
              <a:t>poločas </a:t>
            </a:r>
            <a:r>
              <a:rPr lang="en-US" sz="2000" dirty="0">
                <a:solidFill>
                  <a:srgbClr val="3A3A3A"/>
                </a:solidFill>
              </a:rPr>
              <a:t>4.47 </a:t>
            </a:r>
            <a:r>
              <a:rPr lang="cs-CZ" sz="2000" dirty="0">
                <a:solidFill>
                  <a:srgbClr val="3A3A3A"/>
                </a:solidFill>
              </a:rPr>
              <a:t>miliardy let</a:t>
            </a:r>
            <a:endParaRPr lang="en-US" sz="2000" dirty="0">
              <a:solidFill>
                <a:srgbClr val="3A3A3A"/>
              </a:solidFill>
            </a:endParaRPr>
          </a:p>
          <a:p>
            <a:r>
              <a:rPr lang="en-US" sz="800" dirty="0"/>
              <a:t>  </a:t>
            </a:r>
          </a:p>
          <a:p>
            <a:r>
              <a:rPr lang="cs-CZ" sz="2000" dirty="0"/>
              <a:t>	</a:t>
            </a:r>
            <a:r>
              <a:rPr lang="en-US" sz="2000" dirty="0"/>
              <a:t>4. A = 4</a:t>
            </a:r>
            <a:r>
              <a:rPr lang="en-US" sz="2000" i="1" dirty="0"/>
              <a:t>n</a:t>
            </a:r>
            <a:r>
              <a:rPr lang="en-US" sz="2000" dirty="0"/>
              <a:t> + 3 - </a:t>
            </a:r>
            <a:r>
              <a:rPr lang="en-US" sz="2000" dirty="0" err="1"/>
              <a:t>aktiniová</a:t>
            </a:r>
            <a:r>
              <a:rPr lang="en-US" sz="2000" dirty="0"/>
              <a:t> </a:t>
            </a:r>
            <a:r>
              <a:rPr lang="en-US" sz="2000" dirty="0" err="1"/>
              <a:t>řada</a:t>
            </a:r>
            <a:r>
              <a:rPr lang="cs-CZ" sz="2000" dirty="0"/>
              <a:t> </a:t>
            </a:r>
            <a:r>
              <a:rPr lang="cs-CZ" sz="2000" dirty="0">
                <a:solidFill>
                  <a:srgbClr val="3A3A3A"/>
                </a:solidFill>
              </a:rPr>
              <a:t>(</a:t>
            </a:r>
            <a:r>
              <a:rPr lang="en-US" sz="2000" baseline="30000" dirty="0">
                <a:solidFill>
                  <a:srgbClr val="3A3A3A"/>
                </a:solidFill>
              </a:rPr>
              <a:t>235</a:t>
            </a:r>
            <a:r>
              <a:rPr lang="cs-CZ" sz="2000" dirty="0">
                <a:solidFill>
                  <a:srgbClr val="3A3A3A"/>
                </a:solidFill>
              </a:rPr>
              <a:t>U): poločas </a:t>
            </a:r>
            <a:r>
              <a:rPr lang="en-US" sz="2000" dirty="0">
                <a:solidFill>
                  <a:srgbClr val="3A3A3A"/>
                </a:solidFill>
              </a:rPr>
              <a:t>0.7 </a:t>
            </a:r>
            <a:r>
              <a:rPr lang="cs-CZ" sz="2000" dirty="0">
                <a:solidFill>
                  <a:srgbClr val="3A3A3A"/>
                </a:solidFill>
              </a:rPr>
              <a:t>miliardy let</a:t>
            </a:r>
            <a:r>
              <a:rPr lang="en-US" sz="2000" dirty="0"/>
              <a:t> </a:t>
            </a:r>
          </a:p>
        </p:txBody>
      </p:sp>
      <p:pic>
        <p:nvPicPr>
          <p:cNvPr id="7" name="Obrázek 6" descr="Obsah obrázku snímek obrazovky&#10;&#10;Popis byl vytvořen automaticky">
            <a:extLst>
              <a:ext uri="{FF2B5EF4-FFF2-40B4-BE49-F238E27FC236}">
                <a16:creationId xmlns:a16="http://schemas.microsoft.com/office/drawing/2014/main" id="{8E14CCA4-2F60-4ECE-BF7B-53CA7FDD2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07" y="4495800"/>
            <a:ext cx="5105400" cy="2110233"/>
          </a:xfrm>
          <a:prstGeom prst="rect">
            <a:avLst/>
          </a:prstGeom>
        </p:spPr>
      </p:pic>
      <p:sp>
        <p:nvSpPr>
          <p:cNvPr id="2" name="TextovéPole 1">
            <a:extLst>
              <a:ext uri="{FF2B5EF4-FFF2-40B4-BE49-F238E27FC236}">
                <a16:creationId xmlns:a16="http://schemas.microsoft.com/office/drawing/2014/main" id="{E322AC89-AD61-44BE-B261-B65CEF7F796F}"/>
              </a:ext>
            </a:extLst>
          </p:cNvPr>
          <p:cNvSpPr txBox="1"/>
          <p:nvPr/>
        </p:nvSpPr>
        <p:spPr>
          <a:xfrm>
            <a:off x="188843" y="71705"/>
            <a:ext cx="2555764" cy="523220"/>
          </a:xfrm>
          <a:prstGeom prst="rect">
            <a:avLst/>
          </a:prstGeom>
          <a:noFill/>
        </p:spPr>
        <p:txBody>
          <a:bodyPr wrap="none" rtlCol="0">
            <a:spAutoFit/>
          </a:bodyPr>
          <a:lstStyle/>
          <a:p>
            <a:r>
              <a:rPr lang="en-US" sz="2800" b="1" dirty="0" err="1"/>
              <a:t>Rozpadov</a:t>
            </a:r>
            <a:r>
              <a:rPr lang="cs-CZ" sz="2800" b="1" dirty="0"/>
              <a:t>é</a:t>
            </a:r>
            <a:r>
              <a:rPr lang="en-US" sz="2800" b="1" dirty="0"/>
              <a:t> </a:t>
            </a:r>
            <a:r>
              <a:rPr lang="cs-CZ" sz="2800" b="1" dirty="0"/>
              <a:t>ř</a:t>
            </a:r>
            <a:r>
              <a:rPr lang="en-US" sz="2800" b="1" dirty="0"/>
              <a:t>ad</a:t>
            </a:r>
            <a:r>
              <a:rPr lang="cs-CZ" sz="2800" b="1" dirty="0"/>
              <a:t>y</a:t>
            </a:r>
            <a:endParaRPr lang="en-US" sz="2800" b="1" dirty="0"/>
          </a:p>
        </p:txBody>
      </p:sp>
      <p:sp>
        <p:nvSpPr>
          <p:cNvPr id="3" name="TextovéPole 2">
            <a:extLst>
              <a:ext uri="{FF2B5EF4-FFF2-40B4-BE49-F238E27FC236}">
                <a16:creationId xmlns:a16="http://schemas.microsoft.com/office/drawing/2014/main" id="{2D459D69-8900-4A68-9002-DECF6C5BB2E4}"/>
              </a:ext>
            </a:extLst>
          </p:cNvPr>
          <p:cNvSpPr txBox="1"/>
          <p:nvPr/>
        </p:nvSpPr>
        <p:spPr>
          <a:xfrm>
            <a:off x="5410200" y="4766086"/>
            <a:ext cx="3456395" cy="1569660"/>
          </a:xfrm>
          <a:prstGeom prst="rect">
            <a:avLst/>
          </a:prstGeom>
          <a:noFill/>
        </p:spPr>
        <p:txBody>
          <a:bodyPr wrap="none" rtlCol="0">
            <a:spAutoFit/>
          </a:bodyPr>
          <a:lstStyle/>
          <a:p>
            <a:r>
              <a:rPr lang="cs-CZ" dirty="0"/>
              <a:t>232 = </a:t>
            </a:r>
            <a:r>
              <a:rPr lang="cs-CZ" i="1" dirty="0"/>
              <a:t>4</a:t>
            </a:r>
            <a:r>
              <a:rPr lang="cs-CZ" dirty="0"/>
              <a:t> . 58 </a:t>
            </a:r>
            <a:r>
              <a:rPr lang="cs-CZ" i="1" dirty="0"/>
              <a:t>+ 0</a:t>
            </a:r>
            <a:r>
              <a:rPr lang="cs-CZ" dirty="0"/>
              <a:t> 	208 = </a:t>
            </a:r>
            <a:r>
              <a:rPr lang="cs-CZ" i="1" dirty="0"/>
              <a:t>4</a:t>
            </a:r>
            <a:r>
              <a:rPr lang="cs-CZ" dirty="0"/>
              <a:t> . 52 </a:t>
            </a:r>
            <a:r>
              <a:rPr lang="cs-CZ" i="1" dirty="0"/>
              <a:t>+ 0</a:t>
            </a:r>
          </a:p>
          <a:p>
            <a:endParaRPr lang="cs-CZ" sz="800" dirty="0"/>
          </a:p>
          <a:p>
            <a:r>
              <a:rPr lang="cs-CZ" dirty="0"/>
              <a:t>238 = </a:t>
            </a:r>
            <a:r>
              <a:rPr lang="cs-CZ" i="1" dirty="0"/>
              <a:t>4</a:t>
            </a:r>
            <a:r>
              <a:rPr lang="cs-CZ" dirty="0"/>
              <a:t> . 59 </a:t>
            </a:r>
            <a:r>
              <a:rPr lang="cs-CZ" i="1" dirty="0"/>
              <a:t>+ 2</a:t>
            </a:r>
            <a:r>
              <a:rPr lang="cs-CZ" dirty="0"/>
              <a:t> 	206 = </a:t>
            </a:r>
            <a:r>
              <a:rPr lang="cs-CZ" i="1" dirty="0"/>
              <a:t>4</a:t>
            </a:r>
            <a:r>
              <a:rPr lang="cs-CZ" dirty="0"/>
              <a:t> . 51 </a:t>
            </a:r>
            <a:r>
              <a:rPr lang="cs-CZ" i="1" dirty="0"/>
              <a:t>+ 2</a:t>
            </a:r>
          </a:p>
          <a:p>
            <a:endParaRPr lang="cs-CZ" sz="800" dirty="0"/>
          </a:p>
          <a:p>
            <a:r>
              <a:rPr lang="cs-CZ" dirty="0"/>
              <a:t>235 = </a:t>
            </a:r>
            <a:r>
              <a:rPr lang="cs-CZ" i="1" dirty="0"/>
              <a:t>4</a:t>
            </a:r>
            <a:r>
              <a:rPr lang="cs-CZ" dirty="0"/>
              <a:t> . 58 </a:t>
            </a:r>
            <a:r>
              <a:rPr lang="cs-CZ" i="1" dirty="0"/>
              <a:t>+ 3</a:t>
            </a:r>
            <a:r>
              <a:rPr lang="cs-CZ" dirty="0"/>
              <a:t> 	207 = </a:t>
            </a:r>
            <a:r>
              <a:rPr lang="cs-CZ" i="1" dirty="0"/>
              <a:t>4</a:t>
            </a:r>
            <a:r>
              <a:rPr lang="cs-CZ" dirty="0"/>
              <a:t> . 51 </a:t>
            </a:r>
            <a:r>
              <a:rPr lang="cs-CZ" i="1" dirty="0"/>
              <a:t>+ 3</a:t>
            </a:r>
          </a:p>
          <a:p>
            <a:endParaRPr lang="cs-CZ" sz="800" dirty="0"/>
          </a:p>
          <a:p>
            <a:r>
              <a:rPr lang="cs-CZ" dirty="0"/>
              <a:t>237 = </a:t>
            </a:r>
            <a:r>
              <a:rPr lang="cs-CZ" i="1" dirty="0"/>
              <a:t>4</a:t>
            </a:r>
            <a:r>
              <a:rPr lang="cs-CZ" dirty="0"/>
              <a:t> . 59 </a:t>
            </a:r>
            <a:r>
              <a:rPr lang="cs-CZ" i="1" dirty="0"/>
              <a:t>+ 1</a:t>
            </a:r>
            <a:r>
              <a:rPr lang="cs-CZ" dirty="0"/>
              <a:t> 	209 = </a:t>
            </a:r>
            <a:r>
              <a:rPr lang="cs-CZ" i="1" dirty="0"/>
              <a:t>4</a:t>
            </a:r>
            <a:r>
              <a:rPr lang="cs-CZ" dirty="0"/>
              <a:t> . 52 </a:t>
            </a:r>
            <a:r>
              <a:rPr lang="cs-CZ" i="1" dirty="0"/>
              <a:t>+ 1</a:t>
            </a:r>
          </a:p>
        </p:txBody>
      </p:sp>
      <p:sp>
        <p:nvSpPr>
          <p:cNvPr id="6" name="TextovéPole 5">
            <a:extLst>
              <a:ext uri="{FF2B5EF4-FFF2-40B4-BE49-F238E27FC236}">
                <a16:creationId xmlns:a16="http://schemas.microsoft.com/office/drawing/2014/main" id="{90B811B6-C933-4910-A3D2-7A6D70109718}"/>
              </a:ext>
            </a:extLst>
          </p:cNvPr>
          <p:cNvSpPr txBox="1"/>
          <p:nvPr/>
        </p:nvSpPr>
        <p:spPr>
          <a:xfrm>
            <a:off x="5410200" y="4338161"/>
            <a:ext cx="3121047" cy="338554"/>
          </a:xfrm>
          <a:prstGeom prst="rect">
            <a:avLst/>
          </a:prstGeom>
          <a:noFill/>
        </p:spPr>
        <p:txBody>
          <a:bodyPr wrap="none" rtlCol="0">
            <a:spAutoFit/>
          </a:bodyPr>
          <a:lstStyle/>
          <a:p>
            <a:r>
              <a:rPr lang="cs-CZ" sz="1600" b="1" dirty="0"/>
              <a:t>Počáteční člen	Koncový člen</a:t>
            </a:r>
          </a:p>
        </p:txBody>
      </p:sp>
    </p:spTree>
    <p:extLst>
      <p:ext uri="{BB962C8B-B14F-4D97-AF65-F5344CB8AC3E}">
        <p14:creationId xmlns:p14="http://schemas.microsoft.com/office/powerpoint/2010/main" val="259469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A39E5097-8489-4B38-A107-233E15E72E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457200"/>
            <a:ext cx="8839200" cy="6155872"/>
          </a:xfrm>
        </p:spPr>
      </p:pic>
      <p:sp>
        <p:nvSpPr>
          <p:cNvPr id="4" name="TextovéPole 3">
            <a:extLst>
              <a:ext uri="{FF2B5EF4-FFF2-40B4-BE49-F238E27FC236}">
                <a16:creationId xmlns:a16="http://schemas.microsoft.com/office/drawing/2014/main" id="{66D531BD-F9F1-45E9-BA1B-AB5291177696}"/>
              </a:ext>
            </a:extLst>
          </p:cNvPr>
          <p:cNvSpPr txBox="1"/>
          <p:nvPr/>
        </p:nvSpPr>
        <p:spPr>
          <a:xfrm>
            <a:off x="304800" y="609600"/>
            <a:ext cx="4572000" cy="369332"/>
          </a:xfrm>
          <a:prstGeom prst="rect">
            <a:avLst/>
          </a:prstGeom>
          <a:noFill/>
        </p:spPr>
        <p:txBody>
          <a:bodyPr wrap="square">
            <a:spAutoFit/>
          </a:bodyPr>
          <a:lstStyle/>
          <a:p>
            <a:r>
              <a:rPr lang="en-US" sz="1800" dirty="0"/>
              <a:t>A = 4</a:t>
            </a:r>
            <a:r>
              <a:rPr lang="en-US" sz="1800" i="1" dirty="0"/>
              <a:t>n</a:t>
            </a:r>
            <a:r>
              <a:rPr lang="en-US" sz="1800" dirty="0"/>
              <a:t> </a:t>
            </a:r>
            <a:endParaRPr lang="cs-CZ" dirty="0"/>
          </a:p>
        </p:txBody>
      </p:sp>
      <p:sp>
        <p:nvSpPr>
          <p:cNvPr id="6" name="TextovéPole 5">
            <a:extLst>
              <a:ext uri="{FF2B5EF4-FFF2-40B4-BE49-F238E27FC236}">
                <a16:creationId xmlns:a16="http://schemas.microsoft.com/office/drawing/2014/main" id="{BD92E0EA-9D6B-4388-A106-7E5CE90A8EE3}"/>
              </a:ext>
            </a:extLst>
          </p:cNvPr>
          <p:cNvSpPr txBox="1"/>
          <p:nvPr/>
        </p:nvSpPr>
        <p:spPr>
          <a:xfrm>
            <a:off x="304800" y="1981200"/>
            <a:ext cx="4572000" cy="369332"/>
          </a:xfrm>
          <a:prstGeom prst="rect">
            <a:avLst/>
          </a:prstGeom>
          <a:noFill/>
        </p:spPr>
        <p:txBody>
          <a:bodyPr wrap="square">
            <a:spAutoFit/>
          </a:bodyPr>
          <a:lstStyle/>
          <a:p>
            <a:r>
              <a:rPr lang="en-US" sz="1800" dirty="0"/>
              <a:t>A = 4</a:t>
            </a:r>
            <a:r>
              <a:rPr lang="en-US" sz="1800" i="1" dirty="0"/>
              <a:t>n</a:t>
            </a:r>
            <a:r>
              <a:rPr lang="en-US" sz="1800" dirty="0"/>
              <a:t> + 1 </a:t>
            </a:r>
            <a:endParaRPr lang="cs-CZ" dirty="0"/>
          </a:p>
        </p:txBody>
      </p:sp>
      <p:sp>
        <p:nvSpPr>
          <p:cNvPr id="8" name="TextovéPole 7">
            <a:extLst>
              <a:ext uri="{FF2B5EF4-FFF2-40B4-BE49-F238E27FC236}">
                <a16:creationId xmlns:a16="http://schemas.microsoft.com/office/drawing/2014/main" id="{67ECD268-D6D2-4D82-B7B1-3135C345BA79}"/>
              </a:ext>
            </a:extLst>
          </p:cNvPr>
          <p:cNvSpPr txBox="1"/>
          <p:nvPr/>
        </p:nvSpPr>
        <p:spPr>
          <a:xfrm>
            <a:off x="295275" y="3535136"/>
            <a:ext cx="4572000" cy="369332"/>
          </a:xfrm>
          <a:prstGeom prst="rect">
            <a:avLst/>
          </a:prstGeom>
          <a:noFill/>
        </p:spPr>
        <p:txBody>
          <a:bodyPr wrap="square">
            <a:spAutoFit/>
          </a:bodyPr>
          <a:lstStyle/>
          <a:p>
            <a:r>
              <a:rPr lang="en-US" sz="1800" dirty="0"/>
              <a:t>A = 4</a:t>
            </a:r>
            <a:r>
              <a:rPr lang="en-US" sz="1800" i="1" dirty="0"/>
              <a:t>n</a:t>
            </a:r>
            <a:r>
              <a:rPr lang="en-US" sz="1800" dirty="0"/>
              <a:t> + 2 </a:t>
            </a:r>
            <a:endParaRPr lang="cs-CZ" dirty="0"/>
          </a:p>
        </p:txBody>
      </p:sp>
      <p:sp>
        <p:nvSpPr>
          <p:cNvPr id="10" name="TextovéPole 9">
            <a:extLst>
              <a:ext uri="{FF2B5EF4-FFF2-40B4-BE49-F238E27FC236}">
                <a16:creationId xmlns:a16="http://schemas.microsoft.com/office/drawing/2014/main" id="{4D6FC154-B172-4802-9808-FE94BA825674}"/>
              </a:ext>
            </a:extLst>
          </p:cNvPr>
          <p:cNvSpPr txBox="1"/>
          <p:nvPr/>
        </p:nvSpPr>
        <p:spPr>
          <a:xfrm>
            <a:off x="304800" y="5127172"/>
            <a:ext cx="4572000" cy="369332"/>
          </a:xfrm>
          <a:prstGeom prst="rect">
            <a:avLst/>
          </a:prstGeom>
          <a:noFill/>
        </p:spPr>
        <p:txBody>
          <a:bodyPr wrap="square">
            <a:spAutoFit/>
          </a:bodyPr>
          <a:lstStyle/>
          <a:p>
            <a:r>
              <a:rPr lang="en-US" sz="1800" dirty="0"/>
              <a:t>A = 4</a:t>
            </a:r>
            <a:r>
              <a:rPr lang="en-US" sz="1800" i="1" dirty="0"/>
              <a:t>n</a:t>
            </a:r>
            <a:r>
              <a:rPr lang="en-US" sz="1800" dirty="0"/>
              <a:t> + 3 </a:t>
            </a:r>
            <a:endParaRPr lang="cs-CZ" dirty="0"/>
          </a:p>
        </p:txBody>
      </p:sp>
    </p:spTree>
    <p:extLst>
      <p:ext uri="{BB962C8B-B14F-4D97-AF65-F5344CB8AC3E}">
        <p14:creationId xmlns:p14="http://schemas.microsoft.com/office/powerpoint/2010/main" val="283746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A8A9CD-F4F0-4BA8-89EE-128D92502FEE}"/>
              </a:ext>
            </a:extLst>
          </p:cNvPr>
          <p:cNvSpPr>
            <a:spLocks noGrp="1"/>
          </p:cNvSpPr>
          <p:nvPr>
            <p:ph type="title"/>
          </p:nvPr>
        </p:nvSpPr>
        <p:spPr>
          <a:xfrm>
            <a:off x="323850" y="457200"/>
            <a:ext cx="7886700" cy="432738"/>
          </a:xfrm>
        </p:spPr>
        <p:txBody>
          <a:bodyPr>
            <a:noAutofit/>
          </a:bodyPr>
          <a:lstStyle/>
          <a:p>
            <a:r>
              <a:rPr lang="cs-CZ" sz="2800" b="1" dirty="0"/>
              <a:t>Mendělejevův periodický systém</a:t>
            </a:r>
            <a:endParaRPr lang="en-US" sz="2800" b="1" dirty="0"/>
          </a:p>
        </p:txBody>
      </p:sp>
      <p:sp>
        <p:nvSpPr>
          <p:cNvPr id="4" name="TextovéPole 3">
            <a:extLst>
              <a:ext uri="{FF2B5EF4-FFF2-40B4-BE49-F238E27FC236}">
                <a16:creationId xmlns:a16="http://schemas.microsoft.com/office/drawing/2014/main" id="{1E4CF8FA-949F-46B8-9677-97BD301922D3}"/>
              </a:ext>
            </a:extLst>
          </p:cNvPr>
          <p:cNvSpPr txBox="1"/>
          <p:nvPr/>
        </p:nvSpPr>
        <p:spPr>
          <a:xfrm>
            <a:off x="190500" y="1205388"/>
            <a:ext cx="8763000" cy="1261884"/>
          </a:xfrm>
          <a:prstGeom prst="rect">
            <a:avLst/>
          </a:prstGeom>
          <a:noFill/>
        </p:spPr>
        <p:txBody>
          <a:bodyPr wrap="square" rtlCol="0">
            <a:spAutoFit/>
          </a:bodyPr>
          <a:lstStyle/>
          <a:p>
            <a:r>
              <a:rPr lang="cs-CZ" sz="2000" dirty="0"/>
              <a:t>1. Opravy nesprávně určených atomových hmotností některých prvků (</a:t>
            </a:r>
            <a:r>
              <a:rPr lang="cs-CZ" sz="2000" dirty="0" err="1"/>
              <a:t>Ce</a:t>
            </a:r>
            <a:r>
              <a:rPr lang="cs-CZ" sz="2000" dirty="0"/>
              <a:t>, </a:t>
            </a:r>
            <a:r>
              <a:rPr lang="cs-CZ" sz="2000" dirty="0" err="1"/>
              <a:t>Th</a:t>
            </a:r>
            <a:r>
              <a:rPr lang="cs-CZ" sz="2000" dirty="0"/>
              <a:t> a U).</a:t>
            </a:r>
          </a:p>
          <a:p>
            <a:endParaRPr lang="cs-CZ" sz="800" dirty="0"/>
          </a:p>
          <a:p>
            <a:r>
              <a:rPr lang="cs-CZ" sz="2000" dirty="0"/>
              <a:t>2. Změna pořadí některých prvků (Co – Ni, Te – I).</a:t>
            </a:r>
          </a:p>
          <a:p>
            <a:endParaRPr lang="cs-CZ" sz="800" dirty="0"/>
          </a:p>
          <a:p>
            <a:r>
              <a:rPr lang="cs-CZ" sz="2000" dirty="0"/>
              <a:t>3. Předpovězení nových prvků: </a:t>
            </a:r>
            <a:r>
              <a:rPr lang="cs-CZ" sz="2000" i="1" dirty="0" err="1"/>
              <a:t>Ekabor</a:t>
            </a:r>
            <a:r>
              <a:rPr lang="cs-CZ" sz="2000" dirty="0"/>
              <a:t> (</a:t>
            </a:r>
            <a:r>
              <a:rPr lang="cs-CZ" sz="2000" dirty="0" err="1"/>
              <a:t>Sc</a:t>
            </a:r>
            <a:r>
              <a:rPr lang="cs-CZ" sz="2000" dirty="0"/>
              <a:t>), </a:t>
            </a:r>
            <a:r>
              <a:rPr lang="cs-CZ" sz="2000" i="1" dirty="0" err="1"/>
              <a:t>Ekaaluminium</a:t>
            </a:r>
            <a:r>
              <a:rPr lang="cs-CZ" sz="2000" dirty="0"/>
              <a:t> (</a:t>
            </a:r>
            <a:r>
              <a:rPr lang="cs-CZ" sz="2000" dirty="0" err="1"/>
              <a:t>Ga</a:t>
            </a:r>
            <a:r>
              <a:rPr lang="cs-CZ" sz="2000" dirty="0"/>
              <a:t>) a </a:t>
            </a:r>
            <a:r>
              <a:rPr lang="cs-CZ" sz="2000" i="1" dirty="0" err="1"/>
              <a:t>Ekasilicium</a:t>
            </a:r>
            <a:r>
              <a:rPr lang="cs-CZ" sz="2000" dirty="0"/>
              <a:t> (</a:t>
            </a:r>
            <a:r>
              <a:rPr lang="cs-CZ" sz="2000" dirty="0" err="1"/>
              <a:t>Ge</a:t>
            </a:r>
            <a:r>
              <a:rPr lang="cs-CZ" sz="2000" dirty="0"/>
              <a:t>).</a:t>
            </a:r>
            <a:endParaRPr lang="en-US" sz="2000" dirty="0"/>
          </a:p>
        </p:txBody>
      </p:sp>
      <p:pic>
        <p:nvPicPr>
          <p:cNvPr id="5" name="Obrázek 4">
            <a:extLst>
              <a:ext uri="{FF2B5EF4-FFF2-40B4-BE49-F238E27FC236}">
                <a16:creationId xmlns:a16="http://schemas.microsoft.com/office/drawing/2014/main" id="{C83B75B5-F234-49A4-ACB4-E9C31B8A06DC}"/>
              </a:ext>
            </a:extLst>
          </p:cNvPr>
          <p:cNvPicPr>
            <a:picLocks noChangeAspect="1"/>
          </p:cNvPicPr>
          <p:nvPr/>
        </p:nvPicPr>
        <p:blipFill>
          <a:blip r:embed="rId2"/>
          <a:stretch>
            <a:fillRect/>
          </a:stretch>
        </p:blipFill>
        <p:spPr>
          <a:xfrm>
            <a:off x="238125" y="5029200"/>
            <a:ext cx="3829050" cy="1619251"/>
          </a:xfrm>
          <a:prstGeom prst="rect">
            <a:avLst/>
          </a:prstGeom>
        </p:spPr>
      </p:pic>
      <p:pic>
        <p:nvPicPr>
          <p:cNvPr id="7" name="Obrázek 6">
            <a:extLst>
              <a:ext uri="{FF2B5EF4-FFF2-40B4-BE49-F238E27FC236}">
                <a16:creationId xmlns:a16="http://schemas.microsoft.com/office/drawing/2014/main" id="{3E853D08-9828-4710-85B6-0BD8608CF5F6}"/>
              </a:ext>
            </a:extLst>
          </p:cNvPr>
          <p:cNvPicPr>
            <a:picLocks noChangeAspect="1"/>
          </p:cNvPicPr>
          <p:nvPr/>
        </p:nvPicPr>
        <p:blipFill>
          <a:blip r:embed="rId3"/>
          <a:stretch>
            <a:fillRect/>
          </a:stretch>
        </p:blipFill>
        <p:spPr>
          <a:xfrm>
            <a:off x="323850" y="2666280"/>
            <a:ext cx="3829050" cy="2163911"/>
          </a:xfrm>
          <a:prstGeom prst="rect">
            <a:avLst/>
          </a:prstGeom>
        </p:spPr>
      </p:pic>
      <p:pic>
        <p:nvPicPr>
          <p:cNvPr id="8" name="Obrázek 7">
            <a:extLst>
              <a:ext uri="{FF2B5EF4-FFF2-40B4-BE49-F238E27FC236}">
                <a16:creationId xmlns:a16="http://schemas.microsoft.com/office/drawing/2014/main" id="{0F144DBE-1253-46E6-B3B3-07B1D7AFFBFF}"/>
              </a:ext>
            </a:extLst>
          </p:cNvPr>
          <p:cNvPicPr>
            <a:picLocks noChangeAspect="1"/>
          </p:cNvPicPr>
          <p:nvPr/>
        </p:nvPicPr>
        <p:blipFill>
          <a:blip r:embed="rId4"/>
          <a:stretch>
            <a:fillRect/>
          </a:stretch>
        </p:blipFill>
        <p:spPr>
          <a:xfrm>
            <a:off x="4552950" y="3048000"/>
            <a:ext cx="4267200" cy="3253284"/>
          </a:xfrm>
          <a:prstGeom prst="rect">
            <a:avLst/>
          </a:prstGeom>
        </p:spPr>
      </p:pic>
    </p:spTree>
    <p:extLst>
      <p:ext uri="{BB962C8B-B14F-4D97-AF65-F5344CB8AC3E}">
        <p14:creationId xmlns:p14="http://schemas.microsoft.com/office/powerpoint/2010/main" val="1617182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klávesnice&#10;&#10;Popis byl vytvořen automaticky">
            <a:extLst>
              <a:ext uri="{FF2B5EF4-FFF2-40B4-BE49-F238E27FC236}">
                <a16:creationId xmlns:a16="http://schemas.microsoft.com/office/drawing/2014/main" id="{BF44C80D-217A-4B32-B0EE-A15156083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31284"/>
            <a:ext cx="9067800" cy="5769554"/>
          </a:xfrm>
          <a:prstGeom prst="rect">
            <a:avLst/>
          </a:prstGeom>
        </p:spPr>
      </p:pic>
      <p:sp>
        <p:nvSpPr>
          <p:cNvPr id="6" name="TextovéPole 5">
            <a:extLst>
              <a:ext uri="{FF2B5EF4-FFF2-40B4-BE49-F238E27FC236}">
                <a16:creationId xmlns:a16="http://schemas.microsoft.com/office/drawing/2014/main" id="{3C3B9EF7-BBEE-4926-BC02-48CE9549B5B4}"/>
              </a:ext>
            </a:extLst>
          </p:cNvPr>
          <p:cNvSpPr txBox="1"/>
          <p:nvPr/>
        </p:nvSpPr>
        <p:spPr>
          <a:xfrm>
            <a:off x="3352800" y="228600"/>
            <a:ext cx="1950277" cy="461665"/>
          </a:xfrm>
          <a:prstGeom prst="rect">
            <a:avLst/>
          </a:prstGeom>
          <a:noFill/>
        </p:spPr>
        <p:txBody>
          <a:bodyPr wrap="none" rtlCol="0">
            <a:spAutoFit/>
          </a:bodyPr>
          <a:lstStyle/>
          <a:p>
            <a:r>
              <a:rPr lang="cs-CZ" sz="2400" b="1" dirty="0"/>
              <a:t>Thoriová řada</a:t>
            </a:r>
            <a:endParaRPr lang="en-US" sz="2400" b="1" dirty="0"/>
          </a:p>
        </p:txBody>
      </p:sp>
      <p:sp>
        <p:nvSpPr>
          <p:cNvPr id="7" name="TextovéPole 6">
            <a:extLst>
              <a:ext uri="{FF2B5EF4-FFF2-40B4-BE49-F238E27FC236}">
                <a16:creationId xmlns:a16="http://schemas.microsoft.com/office/drawing/2014/main" id="{FCBAF5FA-4313-4CDB-A36C-BD9F0D2DD974}"/>
              </a:ext>
            </a:extLst>
          </p:cNvPr>
          <p:cNvSpPr txBox="1"/>
          <p:nvPr/>
        </p:nvSpPr>
        <p:spPr>
          <a:xfrm>
            <a:off x="6172200" y="301883"/>
            <a:ext cx="914400" cy="369332"/>
          </a:xfrm>
          <a:prstGeom prst="rect">
            <a:avLst/>
          </a:prstGeom>
          <a:noFill/>
        </p:spPr>
        <p:txBody>
          <a:bodyPr wrap="square">
            <a:spAutoFit/>
          </a:bodyPr>
          <a:lstStyle/>
          <a:p>
            <a:r>
              <a:rPr lang="en-US" sz="1800" dirty="0"/>
              <a:t>A = 4</a:t>
            </a:r>
            <a:r>
              <a:rPr lang="en-US" sz="1800" i="1" dirty="0"/>
              <a:t>n</a:t>
            </a:r>
            <a:r>
              <a:rPr lang="en-US" sz="1800" dirty="0"/>
              <a:t> </a:t>
            </a:r>
            <a:endParaRPr lang="cs-CZ" dirty="0"/>
          </a:p>
        </p:txBody>
      </p:sp>
    </p:spTree>
    <p:extLst>
      <p:ext uri="{BB962C8B-B14F-4D97-AF65-F5344CB8AC3E}">
        <p14:creationId xmlns:p14="http://schemas.microsoft.com/office/powerpoint/2010/main" val="4002243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6E70A77-7D2B-4310-B22C-FCB7102F1B2A}"/>
              </a:ext>
            </a:extLst>
          </p:cNvPr>
          <p:cNvSpPr txBox="1"/>
          <p:nvPr/>
        </p:nvSpPr>
        <p:spPr>
          <a:xfrm>
            <a:off x="3276600" y="381000"/>
            <a:ext cx="2317750" cy="461665"/>
          </a:xfrm>
          <a:prstGeom prst="rect">
            <a:avLst/>
          </a:prstGeom>
          <a:noFill/>
        </p:spPr>
        <p:txBody>
          <a:bodyPr wrap="none" rtlCol="0">
            <a:spAutoFit/>
          </a:bodyPr>
          <a:lstStyle/>
          <a:p>
            <a:r>
              <a:rPr lang="cs-CZ" sz="2400" b="1" dirty="0"/>
              <a:t>Neptuniová řada</a:t>
            </a:r>
            <a:endParaRPr lang="en-US" sz="2400" b="1" dirty="0"/>
          </a:p>
        </p:txBody>
      </p:sp>
      <p:pic>
        <p:nvPicPr>
          <p:cNvPr id="6" name="Obrázek 5" descr="Obsah obrázku klávesnice&#10;&#10;Popis byl vytvořen automaticky">
            <a:extLst>
              <a:ext uri="{FF2B5EF4-FFF2-40B4-BE49-F238E27FC236}">
                <a16:creationId xmlns:a16="http://schemas.microsoft.com/office/drawing/2014/main" id="{50A2F5AA-3880-4C38-B760-A211E7170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 y="990600"/>
            <a:ext cx="9144000" cy="5715000"/>
          </a:xfrm>
          <a:prstGeom prst="rect">
            <a:avLst/>
          </a:prstGeom>
        </p:spPr>
      </p:pic>
      <p:sp>
        <p:nvSpPr>
          <p:cNvPr id="5" name="TextovéPole 4">
            <a:extLst>
              <a:ext uri="{FF2B5EF4-FFF2-40B4-BE49-F238E27FC236}">
                <a16:creationId xmlns:a16="http://schemas.microsoft.com/office/drawing/2014/main" id="{57721BCF-E22A-433C-BDF3-60B7D6D48463}"/>
              </a:ext>
            </a:extLst>
          </p:cNvPr>
          <p:cNvSpPr txBox="1"/>
          <p:nvPr/>
        </p:nvSpPr>
        <p:spPr>
          <a:xfrm>
            <a:off x="6869650" y="381000"/>
            <a:ext cx="1817150" cy="381000"/>
          </a:xfrm>
          <a:prstGeom prst="rect">
            <a:avLst/>
          </a:prstGeom>
          <a:noFill/>
        </p:spPr>
        <p:txBody>
          <a:bodyPr wrap="square">
            <a:spAutoFit/>
          </a:bodyPr>
          <a:lstStyle/>
          <a:p>
            <a:r>
              <a:rPr lang="en-US" sz="1800" dirty="0"/>
              <a:t>A = 4</a:t>
            </a:r>
            <a:r>
              <a:rPr lang="en-US" sz="1800" i="1" dirty="0"/>
              <a:t>n</a:t>
            </a:r>
            <a:r>
              <a:rPr lang="en-US" sz="1800" dirty="0"/>
              <a:t> + 1 </a:t>
            </a:r>
            <a:endParaRPr lang="cs-CZ" dirty="0"/>
          </a:p>
        </p:txBody>
      </p:sp>
    </p:spTree>
    <p:extLst>
      <p:ext uri="{BB962C8B-B14F-4D97-AF65-F5344CB8AC3E}">
        <p14:creationId xmlns:p14="http://schemas.microsoft.com/office/powerpoint/2010/main" val="2994106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kříňka, klávesnice&#10;&#10;Popis byl vytvořen automaticky">
            <a:extLst>
              <a:ext uri="{FF2B5EF4-FFF2-40B4-BE49-F238E27FC236}">
                <a16:creationId xmlns:a16="http://schemas.microsoft.com/office/drawing/2014/main" id="{3ECBB5B7-4CD6-4DD9-935D-CE1666283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5" y="1371600"/>
            <a:ext cx="9117095" cy="5181600"/>
          </a:xfrm>
          <a:prstGeom prst="rect">
            <a:avLst/>
          </a:prstGeom>
        </p:spPr>
      </p:pic>
      <p:sp>
        <p:nvSpPr>
          <p:cNvPr id="6" name="TextovéPole 5">
            <a:extLst>
              <a:ext uri="{FF2B5EF4-FFF2-40B4-BE49-F238E27FC236}">
                <a16:creationId xmlns:a16="http://schemas.microsoft.com/office/drawing/2014/main" id="{BFF6AC70-BB4C-44E6-B54F-D81EAB75D099}"/>
              </a:ext>
            </a:extLst>
          </p:cNvPr>
          <p:cNvSpPr txBox="1"/>
          <p:nvPr/>
        </p:nvSpPr>
        <p:spPr>
          <a:xfrm>
            <a:off x="3276600" y="381000"/>
            <a:ext cx="1903470" cy="461665"/>
          </a:xfrm>
          <a:prstGeom prst="rect">
            <a:avLst/>
          </a:prstGeom>
          <a:noFill/>
        </p:spPr>
        <p:txBody>
          <a:bodyPr wrap="none" rtlCol="0">
            <a:spAutoFit/>
          </a:bodyPr>
          <a:lstStyle/>
          <a:p>
            <a:r>
              <a:rPr lang="cs-CZ" sz="2400" b="1" dirty="0"/>
              <a:t>Uranová řada</a:t>
            </a:r>
            <a:endParaRPr lang="en-US" sz="2400" b="1" dirty="0"/>
          </a:p>
        </p:txBody>
      </p:sp>
      <p:sp>
        <p:nvSpPr>
          <p:cNvPr id="7" name="TextovéPole 6">
            <a:extLst>
              <a:ext uri="{FF2B5EF4-FFF2-40B4-BE49-F238E27FC236}">
                <a16:creationId xmlns:a16="http://schemas.microsoft.com/office/drawing/2014/main" id="{2D2C6315-E0F7-4D81-A29F-A1CF89DFEAA4}"/>
              </a:ext>
            </a:extLst>
          </p:cNvPr>
          <p:cNvSpPr txBox="1"/>
          <p:nvPr/>
        </p:nvSpPr>
        <p:spPr>
          <a:xfrm>
            <a:off x="7066020" y="460802"/>
            <a:ext cx="1828800" cy="369332"/>
          </a:xfrm>
          <a:prstGeom prst="rect">
            <a:avLst/>
          </a:prstGeom>
          <a:noFill/>
        </p:spPr>
        <p:txBody>
          <a:bodyPr wrap="square">
            <a:spAutoFit/>
          </a:bodyPr>
          <a:lstStyle/>
          <a:p>
            <a:r>
              <a:rPr lang="en-US" sz="1800" dirty="0"/>
              <a:t>A = 4</a:t>
            </a:r>
            <a:r>
              <a:rPr lang="en-US" sz="1800" i="1" dirty="0"/>
              <a:t>n</a:t>
            </a:r>
            <a:r>
              <a:rPr lang="en-US" sz="1800" dirty="0"/>
              <a:t> + 2 </a:t>
            </a:r>
            <a:endParaRPr lang="cs-CZ" dirty="0"/>
          </a:p>
        </p:txBody>
      </p:sp>
    </p:spTree>
    <p:extLst>
      <p:ext uri="{BB962C8B-B14F-4D97-AF65-F5344CB8AC3E}">
        <p14:creationId xmlns:p14="http://schemas.microsoft.com/office/powerpoint/2010/main" val="1581570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klávesnice&#10;&#10;Popis byl vytvořen automaticky">
            <a:extLst>
              <a:ext uri="{FF2B5EF4-FFF2-40B4-BE49-F238E27FC236}">
                <a16:creationId xmlns:a16="http://schemas.microsoft.com/office/drawing/2014/main" id="{178AF998-27E1-49D2-9E54-0399FD528D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066800"/>
            <a:ext cx="8882274" cy="5638800"/>
          </a:xfrm>
        </p:spPr>
      </p:pic>
      <p:sp>
        <p:nvSpPr>
          <p:cNvPr id="6" name="TextovéPole 5">
            <a:extLst>
              <a:ext uri="{FF2B5EF4-FFF2-40B4-BE49-F238E27FC236}">
                <a16:creationId xmlns:a16="http://schemas.microsoft.com/office/drawing/2014/main" id="{B6EE2EA3-7068-43DB-B3CE-46D95048DBC2}"/>
              </a:ext>
            </a:extLst>
          </p:cNvPr>
          <p:cNvSpPr txBox="1"/>
          <p:nvPr/>
        </p:nvSpPr>
        <p:spPr>
          <a:xfrm>
            <a:off x="3276600" y="381000"/>
            <a:ext cx="2038571" cy="461665"/>
          </a:xfrm>
          <a:prstGeom prst="rect">
            <a:avLst/>
          </a:prstGeom>
          <a:noFill/>
        </p:spPr>
        <p:txBody>
          <a:bodyPr wrap="none" rtlCol="0">
            <a:spAutoFit/>
          </a:bodyPr>
          <a:lstStyle/>
          <a:p>
            <a:r>
              <a:rPr lang="cs-CZ" sz="2400" b="1" dirty="0"/>
              <a:t>Aktiniová řada</a:t>
            </a:r>
            <a:endParaRPr lang="en-US" sz="2400" b="1" dirty="0"/>
          </a:p>
        </p:txBody>
      </p:sp>
      <p:sp>
        <p:nvSpPr>
          <p:cNvPr id="7" name="TextovéPole 6">
            <a:extLst>
              <a:ext uri="{FF2B5EF4-FFF2-40B4-BE49-F238E27FC236}">
                <a16:creationId xmlns:a16="http://schemas.microsoft.com/office/drawing/2014/main" id="{8BCEE6CB-6EBE-4E95-B82B-BC5CE6D6DD32}"/>
              </a:ext>
            </a:extLst>
          </p:cNvPr>
          <p:cNvSpPr txBox="1"/>
          <p:nvPr/>
        </p:nvSpPr>
        <p:spPr>
          <a:xfrm>
            <a:off x="6477000" y="473333"/>
            <a:ext cx="1676400" cy="369332"/>
          </a:xfrm>
          <a:prstGeom prst="rect">
            <a:avLst/>
          </a:prstGeom>
          <a:noFill/>
        </p:spPr>
        <p:txBody>
          <a:bodyPr wrap="square">
            <a:spAutoFit/>
          </a:bodyPr>
          <a:lstStyle/>
          <a:p>
            <a:r>
              <a:rPr lang="en-US" sz="1800" dirty="0"/>
              <a:t>A = 4</a:t>
            </a:r>
            <a:r>
              <a:rPr lang="en-US" sz="1800" i="1" dirty="0"/>
              <a:t>n</a:t>
            </a:r>
            <a:r>
              <a:rPr lang="en-US" sz="1800" dirty="0"/>
              <a:t> + 3 </a:t>
            </a:r>
            <a:endParaRPr lang="cs-CZ" dirty="0"/>
          </a:p>
        </p:txBody>
      </p:sp>
    </p:spTree>
    <p:extLst>
      <p:ext uri="{BB962C8B-B14F-4D97-AF65-F5344CB8AC3E}">
        <p14:creationId xmlns:p14="http://schemas.microsoft.com/office/powerpoint/2010/main" val="3606356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0E8F307-5FE0-4BF1-8423-6F95FAD82B63}"/>
              </a:ext>
            </a:extLst>
          </p:cNvPr>
          <p:cNvPicPr>
            <a:picLocks noChangeAspect="1"/>
          </p:cNvPicPr>
          <p:nvPr/>
        </p:nvPicPr>
        <p:blipFill>
          <a:blip r:embed="rId2"/>
          <a:stretch>
            <a:fillRect/>
          </a:stretch>
        </p:blipFill>
        <p:spPr>
          <a:xfrm>
            <a:off x="4604564" y="1676400"/>
            <a:ext cx="4254174" cy="3505200"/>
          </a:xfrm>
          <a:prstGeom prst="rect">
            <a:avLst/>
          </a:prstGeom>
        </p:spPr>
      </p:pic>
      <p:sp>
        <p:nvSpPr>
          <p:cNvPr id="6" name="TextovéPole 5">
            <a:extLst>
              <a:ext uri="{FF2B5EF4-FFF2-40B4-BE49-F238E27FC236}">
                <a16:creationId xmlns:a16="http://schemas.microsoft.com/office/drawing/2014/main" id="{57DA2678-AE1C-4156-BFA8-3224C4F0FBF2}"/>
              </a:ext>
            </a:extLst>
          </p:cNvPr>
          <p:cNvSpPr txBox="1"/>
          <p:nvPr/>
        </p:nvSpPr>
        <p:spPr>
          <a:xfrm>
            <a:off x="228600" y="304800"/>
            <a:ext cx="4943597" cy="523220"/>
          </a:xfrm>
          <a:prstGeom prst="rect">
            <a:avLst/>
          </a:prstGeom>
          <a:noFill/>
        </p:spPr>
        <p:txBody>
          <a:bodyPr wrap="none" rtlCol="0">
            <a:spAutoFit/>
          </a:bodyPr>
          <a:lstStyle/>
          <a:p>
            <a:r>
              <a:rPr lang="cs-CZ" sz="2800" b="1" dirty="0"/>
              <a:t>Kinetika radioaktivního rozpadu</a:t>
            </a:r>
            <a:endParaRPr lang="en-US" sz="2800" b="1" dirty="0"/>
          </a:p>
        </p:txBody>
      </p:sp>
      <p:sp>
        <p:nvSpPr>
          <p:cNvPr id="7" name="Obdélník 6">
            <a:extLst>
              <a:ext uri="{FF2B5EF4-FFF2-40B4-BE49-F238E27FC236}">
                <a16:creationId xmlns:a16="http://schemas.microsoft.com/office/drawing/2014/main" id="{553BE631-4F7D-455A-981F-71EB144F3A67}"/>
              </a:ext>
            </a:extLst>
          </p:cNvPr>
          <p:cNvSpPr/>
          <p:nvPr/>
        </p:nvSpPr>
        <p:spPr>
          <a:xfrm>
            <a:off x="228600" y="990600"/>
            <a:ext cx="8607287" cy="707886"/>
          </a:xfrm>
          <a:prstGeom prst="rect">
            <a:avLst/>
          </a:prstGeom>
        </p:spPr>
        <p:txBody>
          <a:bodyPr wrap="square">
            <a:spAutoFit/>
          </a:bodyPr>
          <a:lstStyle/>
          <a:p>
            <a:r>
              <a:rPr lang="cs-CZ" sz="2000" b="1" dirty="0"/>
              <a:t>Z</a:t>
            </a:r>
            <a:r>
              <a:rPr lang="en-US" sz="2000" b="1" dirty="0" err="1"/>
              <a:t>ákon</a:t>
            </a:r>
            <a:r>
              <a:rPr lang="en-US" sz="2000" b="1" dirty="0"/>
              <a:t>  </a:t>
            </a:r>
            <a:r>
              <a:rPr lang="en-US" sz="2000" b="1" dirty="0" err="1"/>
              <a:t>radioaktivních</a:t>
            </a:r>
            <a:r>
              <a:rPr lang="en-US" sz="2000" b="1" dirty="0"/>
              <a:t> </a:t>
            </a:r>
            <a:r>
              <a:rPr lang="en-US" sz="2000" b="1" dirty="0" err="1"/>
              <a:t>přeměn</a:t>
            </a:r>
            <a:r>
              <a:rPr lang="cs-CZ" sz="2000" dirty="0"/>
              <a:t>:</a:t>
            </a:r>
            <a:r>
              <a:rPr lang="en-US" sz="2000" dirty="0"/>
              <a:t>  za  </a:t>
            </a:r>
            <a:r>
              <a:rPr lang="cs-CZ" sz="2000" dirty="0"/>
              <a:t>stejný </a:t>
            </a:r>
            <a:r>
              <a:rPr lang="en-US" sz="2000" dirty="0" err="1"/>
              <a:t>časový</a:t>
            </a:r>
            <a:r>
              <a:rPr lang="en-US" sz="2000" dirty="0"/>
              <a:t> interval se </a:t>
            </a:r>
            <a:r>
              <a:rPr lang="en-US" sz="2000" dirty="0" err="1"/>
              <a:t>přemění</a:t>
            </a:r>
            <a:r>
              <a:rPr lang="en-US" sz="2000" dirty="0"/>
              <a:t> </a:t>
            </a:r>
            <a:r>
              <a:rPr lang="en-US" sz="2000" dirty="0" err="1"/>
              <a:t>stejný</a:t>
            </a:r>
            <a:r>
              <a:rPr lang="en-US" sz="2000" dirty="0"/>
              <a:t> </a:t>
            </a:r>
            <a:r>
              <a:rPr lang="en-US" sz="2000" dirty="0" err="1"/>
              <a:t>podíl</a:t>
            </a:r>
            <a:r>
              <a:rPr lang="en-US" sz="2000" dirty="0"/>
              <a:t> z </a:t>
            </a:r>
            <a:r>
              <a:rPr lang="en-US" sz="2000" dirty="0" err="1"/>
              <a:t>přítomného</a:t>
            </a:r>
            <a:r>
              <a:rPr lang="en-US" sz="2000" dirty="0"/>
              <a:t> </a:t>
            </a:r>
            <a:r>
              <a:rPr lang="en-US" sz="2000" dirty="0" err="1"/>
              <a:t>počtu</a:t>
            </a:r>
            <a:r>
              <a:rPr lang="en-US" sz="2000" dirty="0"/>
              <a:t> </a:t>
            </a:r>
            <a:r>
              <a:rPr lang="en-US" sz="2000" dirty="0" err="1"/>
              <a:t>radioaktivních</a:t>
            </a:r>
            <a:r>
              <a:rPr lang="en-US" sz="2000" dirty="0"/>
              <a:t> </a:t>
            </a:r>
            <a:r>
              <a:rPr lang="en-US" sz="2000" dirty="0" err="1"/>
              <a:t>jader</a:t>
            </a:r>
            <a:r>
              <a:rPr lang="cs-CZ" sz="2000" dirty="0"/>
              <a:t>.</a:t>
            </a:r>
            <a:endParaRPr lang="en-US" sz="2000" dirty="0"/>
          </a:p>
        </p:txBody>
      </p:sp>
      <p:sp>
        <p:nvSpPr>
          <p:cNvPr id="8" name="Obdélník 7">
            <a:extLst>
              <a:ext uri="{FF2B5EF4-FFF2-40B4-BE49-F238E27FC236}">
                <a16:creationId xmlns:a16="http://schemas.microsoft.com/office/drawing/2014/main" id="{9A69FF5F-590B-43E6-B96C-1C367E449FC5}"/>
              </a:ext>
            </a:extLst>
          </p:cNvPr>
          <p:cNvSpPr/>
          <p:nvPr/>
        </p:nvSpPr>
        <p:spPr>
          <a:xfrm>
            <a:off x="304800" y="1752600"/>
            <a:ext cx="3962400" cy="646331"/>
          </a:xfrm>
          <a:prstGeom prst="rect">
            <a:avLst/>
          </a:prstGeom>
        </p:spPr>
        <p:txBody>
          <a:bodyPr wrap="square">
            <a:spAutoFit/>
          </a:bodyPr>
          <a:lstStyle/>
          <a:p>
            <a:r>
              <a:rPr lang="en-US" dirty="0"/>
              <a:t>Z </a:t>
            </a:r>
            <a:r>
              <a:rPr lang="en-US" dirty="0" err="1"/>
              <a:t>hlediska</a:t>
            </a:r>
            <a:r>
              <a:rPr lang="en-US" dirty="0"/>
              <a:t> </a:t>
            </a:r>
            <a:r>
              <a:rPr lang="en-US" dirty="0" err="1"/>
              <a:t>kinetického</a:t>
            </a:r>
            <a:r>
              <a:rPr lang="en-US" dirty="0"/>
              <a:t> </a:t>
            </a:r>
            <a:r>
              <a:rPr lang="en-US" dirty="0" err="1"/>
              <a:t>lze</a:t>
            </a:r>
            <a:r>
              <a:rPr lang="en-US" dirty="0"/>
              <a:t> </a:t>
            </a:r>
            <a:r>
              <a:rPr lang="en-US" dirty="0" err="1"/>
              <a:t>na</a:t>
            </a:r>
            <a:r>
              <a:rPr lang="en-US" dirty="0"/>
              <a:t> </a:t>
            </a:r>
            <a:r>
              <a:rPr lang="en-US" dirty="0" err="1"/>
              <a:t>jadernou</a:t>
            </a:r>
            <a:r>
              <a:rPr lang="en-US" dirty="0"/>
              <a:t> </a:t>
            </a:r>
            <a:r>
              <a:rPr lang="en-US" dirty="0" err="1"/>
              <a:t>přeměnu</a:t>
            </a:r>
            <a:r>
              <a:rPr lang="en-US" dirty="0"/>
              <a:t> </a:t>
            </a:r>
            <a:r>
              <a:rPr lang="en-US" dirty="0" err="1"/>
              <a:t>nahlížet</a:t>
            </a:r>
            <a:r>
              <a:rPr lang="en-US" dirty="0"/>
              <a:t> </a:t>
            </a:r>
            <a:r>
              <a:rPr lang="en-US" dirty="0" err="1"/>
              <a:t>jako</a:t>
            </a:r>
            <a:r>
              <a:rPr lang="en-US" dirty="0"/>
              <a:t> </a:t>
            </a:r>
            <a:r>
              <a:rPr lang="en-US" dirty="0" err="1"/>
              <a:t>na</a:t>
            </a:r>
            <a:r>
              <a:rPr lang="en-US" dirty="0"/>
              <a:t> </a:t>
            </a:r>
            <a:r>
              <a:rPr lang="en-US" b="1" dirty="0" err="1"/>
              <a:t>reakci</a:t>
            </a:r>
            <a:r>
              <a:rPr lang="en-US" b="1" dirty="0"/>
              <a:t> 1. </a:t>
            </a:r>
            <a:r>
              <a:rPr lang="en-US" b="1" dirty="0" err="1"/>
              <a:t>řádu</a:t>
            </a:r>
            <a:r>
              <a:rPr lang="en-US" dirty="0"/>
              <a:t>.</a:t>
            </a:r>
          </a:p>
        </p:txBody>
      </p:sp>
      <p:sp>
        <p:nvSpPr>
          <p:cNvPr id="12" name="TextovéPole 11">
            <a:extLst>
              <a:ext uri="{FF2B5EF4-FFF2-40B4-BE49-F238E27FC236}">
                <a16:creationId xmlns:a16="http://schemas.microsoft.com/office/drawing/2014/main" id="{4EF25721-11C5-4B19-A784-96804233D289}"/>
              </a:ext>
            </a:extLst>
          </p:cNvPr>
          <p:cNvSpPr txBox="1"/>
          <p:nvPr/>
        </p:nvSpPr>
        <p:spPr>
          <a:xfrm>
            <a:off x="228600" y="3810000"/>
            <a:ext cx="3152210" cy="400110"/>
          </a:xfrm>
          <a:prstGeom prst="rect">
            <a:avLst/>
          </a:prstGeom>
          <a:noFill/>
        </p:spPr>
        <p:txBody>
          <a:bodyPr wrap="none" rtlCol="0">
            <a:spAutoFit/>
          </a:bodyPr>
          <a:lstStyle/>
          <a:p>
            <a:r>
              <a:rPr lang="cs-CZ" sz="2000" b="1" dirty="0"/>
              <a:t>Poločas přeměny (rozpadu):</a:t>
            </a:r>
            <a:endParaRPr lang="en-US" sz="2000" b="1" dirty="0"/>
          </a:p>
        </p:txBody>
      </p:sp>
      <p:sp>
        <p:nvSpPr>
          <p:cNvPr id="9" name="Obdélník 8">
            <a:extLst>
              <a:ext uri="{FF2B5EF4-FFF2-40B4-BE49-F238E27FC236}">
                <a16:creationId xmlns:a16="http://schemas.microsoft.com/office/drawing/2014/main" id="{33AB99AE-72D7-4F06-BC12-8DA3B4CA7AA4}"/>
              </a:ext>
            </a:extLst>
          </p:cNvPr>
          <p:cNvSpPr/>
          <p:nvPr/>
        </p:nvSpPr>
        <p:spPr>
          <a:xfrm>
            <a:off x="152400" y="5562600"/>
            <a:ext cx="8839200" cy="1015663"/>
          </a:xfrm>
          <a:prstGeom prst="rect">
            <a:avLst/>
          </a:prstGeom>
        </p:spPr>
        <p:txBody>
          <a:bodyPr wrap="square">
            <a:spAutoFit/>
          </a:bodyPr>
          <a:lstStyle/>
          <a:p>
            <a:r>
              <a:rPr lang="cs-CZ" sz="2000" b="1" dirty="0"/>
              <a:t>Příklad</a:t>
            </a:r>
            <a:r>
              <a:rPr lang="cs-CZ" sz="2000" dirty="0"/>
              <a:t>: Je</a:t>
            </a:r>
            <a:r>
              <a:rPr lang="cs-CZ" sz="2000" baseline="30000" dirty="0"/>
              <a:t> 209</a:t>
            </a:r>
            <a:r>
              <a:rPr lang="en-US" sz="2000" dirty="0"/>
              <a:t>Bi</a:t>
            </a:r>
            <a:r>
              <a:rPr lang="cs-CZ" sz="2000" dirty="0"/>
              <a:t>, mající poločas přeměny</a:t>
            </a:r>
            <a:r>
              <a:rPr lang="en-US" sz="2000" dirty="0"/>
              <a:t> 2.01 </a:t>
            </a:r>
            <a:r>
              <a:rPr lang="cs-CZ" sz="2000" dirty="0"/>
              <a:t>x 10</a:t>
            </a:r>
            <a:r>
              <a:rPr lang="en-US" sz="2000" baseline="30000" dirty="0"/>
              <a:t>19 </a:t>
            </a:r>
            <a:r>
              <a:rPr lang="cs-CZ" sz="2000" dirty="0"/>
              <a:t>let,</a:t>
            </a:r>
            <a:r>
              <a:rPr lang="en-US" sz="2000" dirty="0"/>
              <a:t> stab</a:t>
            </a:r>
            <a:r>
              <a:rPr lang="cs-CZ" sz="2000" dirty="0"/>
              <a:t>i</a:t>
            </a:r>
            <a:r>
              <a:rPr lang="en-US" sz="2000" dirty="0"/>
              <a:t>l</a:t>
            </a:r>
            <a:r>
              <a:rPr lang="cs-CZ" sz="2000" dirty="0"/>
              <a:t>ní</a:t>
            </a:r>
            <a:r>
              <a:rPr lang="en-US" sz="2000" dirty="0"/>
              <a:t>? </a:t>
            </a:r>
            <a:endParaRPr lang="cs-CZ" sz="2000" dirty="0"/>
          </a:p>
          <a:p>
            <a:r>
              <a:rPr lang="cs-CZ" sz="2000" dirty="0"/>
              <a:t>Předpokládané stáří vesmíru je </a:t>
            </a:r>
            <a:r>
              <a:rPr lang="en-US" sz="2000" dirty="0"/>
              <a:t>1.37 </a:t>
            </a:r>
            <a:r>
              <a:rPr lang="cs-CZ" sz="2000" dirty="0"/>
              <a:t>x 10</a:t>
            </a:r>
            <a:r>
              <a:rPr lang="en-US" sz="2000" baseline="30000" dirty="0"/>
              <a:t>10 </a:t>
            </a:r>
            <a:r>
              <a:rPr lang="cs-CZ" sz="2000" dirty="0"/>
              <a:t>let</a:t>
            </a:r>
            <a:r>
              <a:rPr lang="en-US" sz="2000" dirty="0"/>
              <a:t> (13.7 </a:t>
            </a:r>
            <a:r>
              <a:rPr lang="cs-CZ" sz="2000" dirty="0"/>
              <a:t>miliard let</a:t>
            </a:r>
            <a:r>
              <a:rPr lang="en-US" sz="2000" dirty="0"/>
              <a:t>)</a:t>
            </a:r>
            <a:r>
              <a:rPr lang="cs-CZ" sz="2000" dirty="0"/>
              <a:t>. Poločas přeměny </a:t>
            </a:r>
            <a:r>
              <a:rPr lang="cs-CZ" sz="2000" baseline="30000" dirty="0"/>
              <a:t>209</a:t>
            </a:r>
            <a:r>
              <a:rPr lang="en-US" sz="2000" dirty="0"/>
              <a:t>Bi </a:t>
            </a:r>
            <a:r>
              <a:rPr lang="cs-CZ" sz="2000" dirty="0"/>
              <a:t>je asi  1000 000 000x</a:t>
            </a:r>
            <a:r>
              <a:rPr lang="en-US" sz="2000" dirty="0"/>
              <a:t> </a:t>
            </a:r>
            <a:r>
              <a:rPr lang="cs-CZ" sz="2000" dirty="0"/>
              <a:t>delší</a:t>
            </a:r>
            <a:r>
              <a:rPr lang="en-US" sz="2000" dirty="0"/>
              <a:t> </a:t>
            </a:r>
            <a:r>
              <a:rPr lang="cs-CZ" sz="2000" dirty="0"/>
              <a:t>než je stáří vesmíru.</a:t>
            </a:r>
            <a:endParaRPr lang="en-US" sz="2000" dirty="0"/>
          </a:p>
        </p:txBody>
      </p:sp>
      <p:pic>
        <p:nvPicPr>
          <p:cNvPr id="2" name="Grafický objekt 1">
            <a:extLst>
              <a:ext uri="{FF2B5EF4-FFF2-40B4-BE49-F238E27FC236}">
                <a16:creationId xmlns:a16="http://schemas.microsoft.com/office/drawing/2014/main" id="{D975CB5D-71B7-4F41-917F-CB0CB45DD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000" y="4267200"/>
            <a:ext cx="2209801" cy="524629"/>
          </a:xfrm>
          <a:prstGeom prst="rect">
            <a:avLst/>
          </a:prstGeom>
        </p:spPr>
      </p:pic>
      <p:pic>
        <p:nvPicPr>
          <p:cNvPr id="3" name="Grafický objekt 2">
            <a:extLst>
              <a:ext uri="{FF2B5EF4-FFF2-40B4-BE49-F238E27FC236}">
                <a16:creationId xmlns:a16="http://schemas.microsoft.com/office/drawing/2014/main" id="{96408F94-9D27-4FC6-ABF7-4C0D1E425B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2505075"/>
            <a:ext cx="1353230" cy="252603"/>
          </a:xfrm>
          <a:prstGeom prst="rect">
            <a:avLst/>
          </a:prstGeom>
        </p:spPr>
      </p:pic>
      <p:pic>
        <p:nvPicPr>
          <p:cNvPr id="5" name="Grafický objekt 4">
            <a:extLst>
              <a:ext uri="{FF2B5EF4-FFF2-40B4-BE49-F238E27FC236}">
                <a16:creationId xmlns:a16="http://schemas.microsoft.com/office/drawing/2014/main" id="{EACF4948-CFAD-4099-8AFB-5450F31D1D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400" y="2819400"/>
            <a:ext cx="1295400" cy="353291"/>
          </a:xfrm>
          <a:prstGeom prst="rect">
            <a:avLst/>
          </a:prstGeom>
        </p:spPr>
      </p:pic>
      <p:pic>
        <p:nvPicPr>
          <p:cNvPr id="13" name="Grafický objekt 12">
            <a:extLst>
              <a:ext uri="{FF2B5EF4-FFF2-40B4-BE49-F238E27FC236}">
                <a16:creationId xmlns:a16="http://schemas.microsoft.com/office/drawing/2014/main" id="{3DC4497D-C237-4A81-B9FE-1835089393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400" y="3276600"/>
            <a:ext cx="1292225" cy="314325"/>
          </a:xfrm>
          <a:prstGeom prst="rect">
            <a:avLst/>
          </a:prstGeom>
        </p:spPr>
      </p:pic>
      <p:sp>
        <p:nvSpPr>
          <p:cNvPr id="14" name="Obdélník 13">
            <a:extLst>
              <a:ext uri="{FF2B5EF4-FFF2-40B4-BE49-F238E27FC236}">
                <a16:creationId xmlns:a16="http://schemas.microsoft.com/office/drawing/2014/main" id="{248ADAC1-3937-488D-8EAB-AE27C8072377}"/>
              </a:ext>
            </a:extLst>
          </p:cNvPr>
          <p:cNvSpPr/>
          <p:nvPr/>
        </p:nvSpPr>
        <p:spPr>
          <a:xfrm>
            <a:off x="152400" y="4876800"/>
            <a:ext cx="5047344" cy="400110"/>
          </a:xfrm>
          <a:prstGeom prst="rect">
            <a:avLst/>
          </a:prstGeom>
        </p:spPr>
        <p:txBody>
          <a:bodyPr wrap="none">
            <a:spAutoFit/>
          </a:bodyPr>
          <a:lstStyle/>
          <a:p>
            <a:r>
              <a:rPr lang="cs-CZ" sz="2000" dirty="0"/>
              <a:t>Poločas přeměny</a:t>
            </a:r>
            <a:r>
              <a:rPr lang="en-US" sz="2000" dirty="0"/>
              <a:t> </a:t>
            </a:r>
            <a:r>
              <a:rPr lang="cs-CZ" sz="2000" dirty="0"/>
              <a:t>je měřítkem stability nuklidů.</a:t>
            </a:r>
            <a:endParaRPr lang="en-US" sz="2000" dirty="0"/>
          </a:p>
        </p:txBody>
      </p:sp>
    </p:spTree>
    <p:extLst>
      <p:ext uri="{BB962C8B-B14F-4D97-AF65-F5344CB8AC3E}">
        <p14:creationId xmlns:p14="http://schemas.microsoft.com/office/powerpoint/2010/main" val="3590169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72401C3-D6EA-4E87-A5F6-FB06CC6F4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2" y="774568"/>
            <a:ext cx="3756529" cy="2594662"/>
          </a:xfrm>
          <a:prstGeom prst="rect">
            <a:avLst/>
          </a:prstGeom>
          <a:noFill/>
          <a:extLst>
            <a:ext uri="{909E8E84-426E-40DD-AFC4-6F175D3DCCD1}">
              <a14:hiddenFill xmlns:a14="http://schemas.microsoft.com/office/drawing/2010/main">
                <a:solidFill>
                  <a:srgbClr val="FFFFFF"/>
                </a:solidFill>
              </a14:hiddenFill>
            </a:ext>
          </a:extLst>
        </p:spPr>
      </p:pic>
      <p:sp>
        <p:nvSpPr>
          <p:cNvPr id="43012" name="Text Box 4">
            <a:extLst>
              <a:ext uri="{FF2B5EF4-FFF2-40B4-BE49-F238E27FC236}">
                <a16:creationId xmlns:a16="http://schemas.microsoft.com/office/drawing/2014/main" id="{D2AA4CE1-4172-4BBA-A922-A2B4AC721AB7}"/>
              </a:ext>
            </a:extLst>
          </p:cNvPr>
          <p:cNvSpPr txBox="1">
            <a:spLocks noChangeArrowheads="1"/>
          </p:cNvSpPr>
          <p:nvPr/>
        </p:nvSpPr>
        <p:spPr bwMode="auto">
          <a:xfrm>
            <a:off x="3188495" y="3058716"/>
            <a:ext cx="6977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4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4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4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4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1800" b="1">
                <a:latin typeface="Arial" panose="020B0604020202020204" pitchFamily="34" charset="0"/>
              </a:rPr>
              <a:t>  </a:t>
            </a:r>
            <a:r>
              <a:rPr lang="en-US" altLang="en-US" sz="2100" b="1">
                <a:latin typeface="Arial" panose="020B0604020202020204" pitchFamily="34" charset="0"/>
              </a:rPr>
              <a:t> </a:t>
            </a:r>
          </a:p>
          <a:p>
            <a:pPr eaLnBrk="1" hangingPunct="1"/>
            <a:r>
              <a:rPr lang="en-US" altLang="en-US" sz="2100" b="1">
                <a:latin typeface="Arial" panose="020B0604020202020204" pitchFamily="34" charset="0"/>
              </a:rPr>
              <a:t> </a:t>
            </a:r>
            <a:endParaRPr lang="en-US" altLang="en-US" sz="2100" b="1" baseline="-25000">
              <a:latin typeface="Arial" panose="020B0604020202020204" pitchFamily="34" charset="0"/>
            </a:endParaRPr>
          </a:p>
        </p:txBody>
      </p:sp>
      <p:sp>
        <p:nvSpPr>
          <p:cNvPr id="43013" name="Text Box 5">
            <a:extLst>
              <a:ext uri="{FF2B5EF4-FFF2-40B4-BE49-F238E27FC236}">
                <a16:creationId xmlns:a16="http://schemas.microsoft.com/office/drawing/2014/main" id="{EC49936C-F812-426C-A32C-36FE1495D5BD}"/>
              </a:ext>
            </a:extLst>
          </p:cNvPr>
          <p:cNvSpPr txBox="1">
            <a:spLocks noChangeArrowheads="1"/>
          </p:cNvSpPr>
          <p:nvPr/>
        </p:nvSpPr>
        <p:spPr bwMode="auto">
          <a:xfrm>
            <a:off x="5351860" y="3028951"/>
            <a:ext cx="335348" cy="738664"/>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4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4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4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4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100" b="1">
                <a:latin typeface="Arial" panose="020B0604020202020204" pitchFamily="34" charset="0"/>
              </a:rPr>
              <a:t>  </a:t>
            </a:r>
          </a:p>
          <a:p>
            <a:pPr eaLnBrk="1" hangingPunct="1"/>
            <a:r>
              <a:rPr lang="en-US" altLang="en-US" sz="2100" b="1">
                <a:latin typeface="Arial" panose="020B0604020202020204" pitchFamily="34" charset="0"/>
              </a:rPr>
              <a:t> </a:t>
            </a:r>
            <a:endParaRPr lang="en-US" altLang="en-US" sz="2100" b="1" baseline="-25000">
              <a:latin typeface="Arial" panose="020B0604020202020204" pitchFamily="34" charset="0"/>
            </a:endParaRPr>
          </a:p>
        </p:txBody>
      </p:sp>
      <p:sp>
        <p:nvSpPr>
          <p:cNvPr id="43014" name="Text Box 6">
            <a:extLst>
              <a:ext uri="{FF2B5EF4-FFF2-40B4-BE49-F238E27FC236}">
                <a16:creationId xmlns:a16="http://schemas.microsoft.com/office/drawing/2014/main" id="{BBEF24FD-B9EF-40B2-B21C-9865DA036E18}"/>
              </a:ext>
            </a:extLst>
          </p:cNvPr>
          <p:cNvSpPr txBox="1">
            <a:spLocks noChangeArrowheads="1"/>
          </p:cNvSpPr>
          <p:nvPr/>
        </p:nvSpPr>
        <p:spPr bwMode="auto">
          <a:xfrm>
            <a:off x="228485" y="3857010"/>
            <a:ext cx="86967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4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4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4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4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9pPr>
          </a:lstStyle>
          <a:p>
            <a:pPr algn="just" eaLnBrk="1" hangingPunct="1"/>
            <a:r>
              <a:rPr lang="cs-CZ" altLang="en-US" sz="2000" b="1" dirty="0">
                <a:latin typeface="+mn-lt"/>
              </a:rPr>
              <a:t>Příklad</a:t>
            </a:r>
            <a:r>
              <a:rPr lang="en-US" altLang="en-US" sz="2000" b="1" dirty="0">
                <a:latin typeface="+mn-lt"/>
              </a:rPr>
              <a:t>:  </a:t>
            </a:r>
            <a:r>
              <a:rPr lang="en-US" altLang="en-US" sz="2000" dirty="0" err="1">
                <a:latin typeface="+mn-lt"/>
              </a:rPr>
              <a:t>Stron</a:t>
            </a:r>
            <a:r>
              <a:rPr lang="cs-CZ" altLang="en-US" sz="2000" dirty="0">
                <a:latin typeface="+mn-lt"/>
              </a:rPr>
              <a:t>c</a:t>
            </a:r>
            <a:r>
              <a:rPr lang="en-US" altLang="en-US" sz="2000" dirty="0" err="1">
                <a:latin typeface="+mn-lt"/>
              </a:rPr>
              <a:t>ium</a:t>
            </a:r>
            <a:r>
              <a:rPr lang="en-US" altLang="en-US" sz="2000" dirty="0">
                <a:latin typeface="+mn-lt"/>
              </a:rPr>
              <a:t> </a:t>
            </a:r>
            <a:r>
              <a:rPr lang="en-US" altLang="en-US" sz="2000" baseline="30000" dirty="0">
                <a:latin typeface="+mn-lt"/>
              </a:rPr>
              <a:t>90</a:t>
            </a:r>
            <a:r>
              <a:rPr lang="cs-CZ" altLang="en-US" sz="2000" dirty="0" err="1">
                <a:latin typeface="+mn-lt"/>
              </a:rPr>
              <a:t>Sr</a:t>
            </a:r>
            <a:r>
              <a:rPr lang="en-US" altLang="en-US" sz="2000" dirty="0">
                <a:latin typeface="+mn-lt"/>
              </a:rPr>
              <a:t> </a:t>
            </a:r>
            <a:r>
              <a:rPr lang="cs-CZ" altLang="en-US" sz="2000" dirty="0">
                <a:latin typeface="+mn-lt"/>
              </a:rPr>
              <a:t>je</a:t>
            </a:r>
            <a:r>
              <a:rPr lang="en-US" altLang="en-US" sz="2000" dirty="0">
                <a:latin typeface="+mn-lt"/>
              </a:rPr>
              <a:t> </a:t>
            </a:r>
            <a:r>
              <a:rPr lang="en-US" altLang="en-US" sz="2000" dirty="0" err="1">
                <a:latin typeface="+mn-lt"/>
              </a:rPr>
              <a:t>radioa</a:t>
            </a:r>
            <a:r>
              <a:rPr lang="cs-CZ" altLang="en-US" sz="2000" dirty="0">
                <a:latin typeface="+mn-lt"/>
              </a:rPr>
              <a:t>k</a:t>
            </a:r>
            <a:r>
              <a:rPr lang="en-US" altLang="en-US" sz="2000" dirty="0" err="1">
                <a:latin typeface="+mn-lt"/>
              </a:rPr>
              <a:t>tiv</a:t>
            </a:r>
            <a:r>
              <a:rPr lang="cs-CZ" altLang="en-US" sz="2000" dirty="0">
                <a:latin typeface="+mn-lt"/>
              </a:rPr>
              <a:t>ní</a:t>
            </a:r>
            <a:r>
              <a:rPr lang="en-US" altLang="en-US" sz="2000" dirty="0">
                <a:latin typeface="+mn-lt"/>
              </a:rPr>
              <a:t> </a:t>
            </a:r>
            <a:r>
              <a:rPr lang="en-US" altLang="en-US" sz="2000" dirty="0" err="1">
                <a:latin typeface="+mn-lt"/>
              </a:rPr>
              <a:t>isotop</a:t>
            </a:r>
            <a:r>
              <a:rPr lang="en-US" altLang="en-US" sz="2000" dirty="0">
                <a:latin typeface="+mn-lt"/>
              </a:rPr>
              <a:t> </a:t>
            </a:r>
            <a:r>
              <a:rPr lang="cs-CZ" altLang="en-US" sz="2000" dirty="0">
                <a:latin typeface="+mn-lt"/>
              </a:rPr>
              <a:t>s poločasem rozpadu</a:t>
            </a:r>
            <a:r>
              <a:rPr lang="en-US" altLang="en-US" sz="2000" dirty="0">
                <a:latin typeface="+mn-lt"/>
              </a:rPr>
              <a:t> 28.8 </a:t>
            </a:r>
            <a:r>
              <a:rPr lang="cs-CZ" altLang="en-US" sz="2000" dirty="0">
                <a:latin typeface="+mn-lt"/>
              </a:rPr>
              <a:t>let</a:t>
            </a:r>
            <a:r>
              <a:rPr lang="en-US" altLang="en-US" sz="2000" dirty="0">
                <a:latin typeface="+mn-lt"/>
              </a:rPr>
              <a:t>. </a:t>
            </a:r>
            <a:r>
              <a:rPr lang="cs-CZ" altLang="en-US" sz="2000" dirty="0">
                <a:latin typeface="+mn-lt"/>
              </a:rPr>
              <a:t>Pokud toto radioaktivní</a:t>
            </a:r>
            <a:r>
              <a:rPr lang="en-US" altLang="en-US" sz="2000" dirty="0">
                <a:latin typeface="+mn-lt"/>
              </a:rPr>
              <a:t> </a:t>
            </a:r>
            <a:r>
              <a:rPr lang="en-US" altLang="en-US" sz="2000" dirty="0" err="1">
                <a:latin typeface="+mn-lt"/>
              </a:rPr>
              <a:t>stron</a:t>
            </a:r>
            <a:r>
              <a:rPr lang="cs-CZ" altLang="en-US" sz="2000" dirty="0">
                <a:latin typeface="+mn-lt"/>
              </a:rPr>
              <a:t>c</a:t>
            </a:r>
            <a:r>
              <a:rPr lang="en-US" altLang="en-US" sz="2000" dirty="0" err="1">
                <a:latin typeface="+mn-lt"/>
              </a:rPr>
              <a:t>ium</a:t>
            </a:r>
            <a:r>
              <a:rPr lang="en-US" altLang="en-US" sz="2000" dirty="0">
                <a:latin typeface="+mn-lt"/>
              </a:rPr>
              <a:t> </a:t>
            </a:r>
            <a:r>
              <a:rPr lang="cs-CZ" altLang="en-US" sz="2000" dirty="0">
                <a:latin typeface="+mn-lt"/>
              </a:rPr>
              <a:t>unikne do životního prostředí</a:t>
            </a:r>
            <a:r>
              <a:rPr lang="en-US" altLang="en-US" sz="2000" dirty="0">
                <a:latin typeface="+mn-lt"/>
              </a:rPr>
              <a:t>, </a:t>
            </a:r>
            <a:r>
              <a:rPr lang="cs-CZ" altLang="en-US" sz="2000" dirty="0">
                <a:latin typeface="+mn-lt"/>
              </a:rPr>
              <a:t>za jak dlouho jeho množství poklesne na </a:t>
            </a:r>
            <a:r>
              <a:rPr lang="en-US" altLang="en-US" sz="2000" dirty="0">
                <a:latin typeface="+mn-lt"/>
              </a:rPr>
              <a:t>1</a:t>
            </a:r>
            <a:r>
              <a:rPr lang="cs-CZ" altLang="en-US" sz="2000" dirty="0">
                <a:latin typeface="+mn-lt"/>
              </a:rPr>
              <a:t> </a:t>
            </a:r>
            <a:r>
              <a:rPr lang="en-US" altLang="en-US" sz="2000" dirty="0">
                <a:latin typeface="+mn-lt"/>
              </a:rPr>
              <a:t>% </a:t>
            </a:r>
            <a:r>
              <a:rPr lang="cs-CZ" altLang="en-US" sz="2000" dirty="0">
                <a:latin typeface="+mn-lt"/>
              </a:rPr>
              <a:t>původní k</a:t>
            </a:r>
            <a:r>
              <a:rPr lang="en-US" altLang="en-US" sz="2000" dirty="0" err="1">
                <a:latin typeface="+mn-lt"/>
              </a:rPr>
              <a:t>oncentra</a:t>
            </a:r>
            <a:r>
              <a:rPr lang="cs-CZ" altLang="en-US" sz="2000" dirty="0" err="1">
                <a:latin typeface="+mn-lt"/>
              </a:rPr>
              <a:t>ce</a:t>
            </a:r>
            <a:r>
              <a:rPr lang="en-US" altLang="en-US" sz="2000" dirty="0">
                <a:latin typeface="+mn-lt"/>
              </a:rPr>
              <a:t>?</a:t>
            </a:r>
          </a:p>
        </p:txBody>
      </p:sp>
      <p:sp>
        <p:nvSpPr>
          <p:cNvPr id="202759" name="Text Box 7">
            <a:extLst>
              <a:ext uri="{FF2B5EF4-FFF2-40B4-BE49-F238E27FC236}">
                <a16:creationId xmlns:a16="http://schemas.microsoft.com/office/drawing/2014/main" id="{D2D7D88D-6BC7-4F8A-AAD0-7F43FE31F315}"/>
              </a:ext>
            </a:extLst>
          </p:cNvPr>
          <p:cNvSpPr txBox="1">
            <a:spLocks noChangeArrowheads="1"/>
          </p:cNvSpPr>
          <p:nvPr/>
        </p:nvSpPr>
        <p:spPr bwMode="auto">
          <a:xfrm>
            <a:off x="190385" y="4763227"/>
            <a:ext cx="883931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4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4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4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4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Verdana" panose="020B0604030504040204" pitchFamily="34" charset="0"/>
                <a:ea typeface="ＭＳ Ｐゴシック" panose="020B0600070205080204" pitchFamily="34" charset="-128"/>
              </a:defRPr>
            </a:lvl9pPr>
          </a:lstStyle>
          <a:p>
            <a:pPr eaLnBrk="1" hangingPunct="1"/>
            <a:r>
              <a:rPr lang="cs-CZ" altLang="en-US" sz="2000" b="1" dirty="0">
                <a:latin typeface="+mn-lt"/>
              </a:rPr>
              <a:t>Řešení</a:t>
            </a:r>
          </a:p>
          <a:p>
            <a:pPr eaLnBrk="1" hangingPunct="1"/>
            <a:endParaRPr lang="en-US" altLang="en-US" sz="800" i="1" dirty="0">
              <a:latin typeface="+mn-lt"/>
            </a:endParaRPr>
          </a:p>
          <a:p>
            <a:pPr eaLnBrk="1" hangingPunct="1"/>
            <a:r>
              <a:rPr lang="cs-CZ" altLang="en-US" sz="1800" dirty="0">
                <a:latin typeface="+mn-lt"/>
              </a:rPr>
              <a:t>	</a:t>
            </a:r>
            <a:r>
              <a:rPr lang="el-GR" altLang="en-US" sz="2000" dirty="0">
                <a:latin typeface="+mn-lt"/>
              </a:rPr>
              <a:t>λ</a:t>
            </a:r>
            <a:r>
              <a:rPr lang="en-US" altLang="en-US" sz="2000" dirty="0">
                <a:latin typeface="+mn-lt"/>
              </a:rPr>
              <a:t> =</a:t>
            </a:r>
            <a:r>
              <a:rPr lang="cs-CZ" altLang="en-US" sz="2000" dirty="0">
                <a:latin typeface="+mn-lt"/>
              </a:rPr>
              <a:t> </a:t>
            </a:r>
            <a:r>
              <a:rPr lang="en-US" altLang="en-US" sz="2000" dirty="0">
                <a:latin typeface="+mn-lt"/>
              </a:rPr>
              <a:t>0.693/t</a:t>
            </a:r>
            <a:r>
              <a:rPr lang="en-US" altLang="en-US" sz="2000" baseline="-25000" dirty="0">
                <a:latin typeface="+mn-lt"/>
              </a:rPr>
              <a:t>1/2</a:t>
            </a:r>
            <a:r>
              <a:rPr lang="en-US" altLang="en-US" sz="2000" dirty="0">
                <a:latin typeface="+mn-lt"/>
              </a:rPr>
              <a:t>  =</a:t>
            </a:r>
            <a:r>
              <a:rPr lang="cs-CZ" altLang="en-US" sz="2000" dirty="0">
                <a:latin typeface="+mn-lt"/>
              </a:rPr>
              <a:t> </a:t>
            </a:r>
            <a:r>
              <a:rPr lang="en-US" altLang="en-US" sz="2000" dirty="0">
                <a:latin typeface="+mn-lt"/>
              </a:rPr>
              <a:t>0.693/28.8 r</a:t>
            </a:r>
            <a:r>
              <a:rPr lang="cs-CZ" altLang="en-US" sz="2000" dirty="0">
                <a:latin typeface="+mn-lt"/>
              </a:rPr>
              <a:t>ok</a:t>
            </a:r>
            <a:r>
              <a:rPr lang="en-US" altLang="en-US" sz="2000" baseline="30000" dirty="0">
                <a:latin typeface="+mn-lt"/>
              </a:rPr>
              <a:t>-1</a:t>
            </a:r>
            <a:r>
              <a:rPr lang="en-US" altLang="en-US" sz="2000" dirty="0">
                <a:latin typeface="+mn-lt"/>
              </a:rPr>
              <a:t>  =</a:t>
            </a:r>
            <a:r>
              <a:rPr lang="cs-CZ" altLang="en-US" sz="2000" dirty="0">
                <a:latin typeface="+mn-lt"/>
              </a:rPr>
              <a:t> </a:t>
            </a:r>
            <a:r>
              <a:rPr lang="en-US" altLang="en-US" sz="2000" dirty="0">
                <a:latin typeface="+mn-lt"/>
              </a:rPr>
              <a:t>0.02406 r</a:t>
            </a:r>
            <a:r>
              <a:rPr lang="cs-CZ" altLang="en-US" sz="2000" dirty="0">
                <a:latin typeface="+mn-lt"/>
              </a:rPr>
              <a:t>ok</a:t>
            </a:r>
            <a:r>
              <a:rPr lang="en-US" altLang="en-US" sz="2000" baseline="30000" dirty="0">
                <a:latin typeface="+mn-lt"/>
              </a:rPr>
              <a:t>-1</a:t>
            </a:r>
            <a:r>
              <a:rPr lang="en-US" altLang="en-US" sz="2000" dirty="0">
                <a:latin typeface="+mn-lt"/>
              </a:rPr>
              <a:t> </a:t>
            </a:r>
            <a:endParaRPr lang="en-US" altLang="en-US" sz="2000" baseline="30000" dirty="0">
              <a:latin typeface="+mn-lt"/>
            </a:endParaRPr>
          </a:p>
          <a:p>
            <a:pPr eaLnBrk="1" hangingPunct="1"/>
            <a:endParaRPr lang="en-US" altLang="en-US" sz="800" dirty="0">
              <a:latin typeface="+mn-lt"/>
            </a:endParaRPr>
          </a:p>
          <a:p>
            <a:pPr eaLnBrk="1" hangingPunct="1"/>
            <a:r>
              <a:rPr lang="cs-CZ" altLang="en-US" sz="2000" dirty="0">
                <a:latin typeface="+mn-lt"/>
              </a:rPr>
              <a:t>	l</a:t>
            </a:r>
            <a:r>
              <a:rPr lang="en-US" altLang="en-US" sz="2000" dirty="0">
                <a:latin typeface="+mn-lt"/>
              </a:rPr>
              <a:t>n[1] – ln [1</a:t>
            </a:r>
            <a:r>
              <a:rPr lang="cs-CZ" altLang="en-US" sz="2000" dirty="0">
                <a:latin typeface="+mn-lt"/>
              </a:rPr>
              <a:t>00</a:t>
            </a:r>
            <a:r>
              <a:rPr lang="en-US" altLang="en-US" sz="2000" dirty="0">
                <a:latin typeface="+mn-lt"/>
              </a:rPr>
              <a:t>] = - (0.02406 r</a:t>
            </a:r>
            <a:r>
              <a:rPr lang="cs-CZ" altLang="en-US" sz="2000" dirty="0">
                <a:latin typeface="+mn-lt"/>
              </a:rPr>
              <a:t>ok</a:t>
            </a:r>
            <a:r>
              <a:rPr lang="en-US" altLang="en-US" sz="2000" baseline="30000" dirty="0">
                <a:latin typeface="+mn-lt"/>
              </a:rPr>
              <a:t>-1</a:t>
            </a:r>
            <a:r>
              <a:rPr lang="en-US" altLang="en-US" sz="2000" dirty="0">
                <a:latin typeface="+mn-lt"/>
              </a:rPr>
              <a:t>)</a:t>
            </a:r>
            <a:r>
              <a:rPr lang="cs-CZ" altLang="en-US" sz="2000" dirty="0">
                <a:latin typeface="+mn-lt"/>
              </a:rPr>
              <a:t> </a:t>
            </a:r>
            <a:r>
              <a:rPr lang="en-US" altLang="en-US" sz="2000" dirty="0">
                <a:latin typeface="+mn-lt"/>
              </a:rPr>
              <a:t>t = - 4.60</a:t>
            </a:r>
          </a:p>
          <a:p>
            <a:pPr eaLnBrk="1" hangingPunct="1"/>
            <a:endParaRPr lang="en-US" altLang="en-US" sz="800" dirty="0">
              <a:latin typeface="+mn-lt"/>
            </a:endParaRPr>
          </a:p>
          <a:p>
            <a:pPr eaLnBrk="1" hangingPunct="1"/>
            <a:r>
              <a:rPr lang="cs-CZ" altLang="en-US" sz="2000" dirty="0">
                <a:latin typeface="+mn-lt"/>
              </a:rPr>
              <a:t>	</a:t>
            </a:r>
            <a:r>
              <a:rPr lang="en-US" altLang="en-US" sz="2000" dirty="0">
                <a:latin typeface="+mn-lt"/>
              </a:rPr>
              <a:t>t =   </a:t>
            </a:r>
            <a:r>
              <a:rPr lang="en-US" altLang="en-US" sz="2000" u="sng" dirty="0">
                <a:latin typeface="+mn-lt"/>
              </a:rPr>
              <a:t>- 4.60          </a:t>
            </a:r>
            <a:r>
              <a:rPr lang="en-US" altLang="en-US" sz="2000" u="sng" dirty="0">
                <a:solidFill>
                  <a:schemeClr val="bg1"/>
                </a:solidFill>
                <a:latin typeface="+mn-lt"/>
              </a:rPr>
              <a:t>.</a:t>
            </a:r>
            <a:r>
              <a:rPr lang="en-US" altLang="en-US" sz="2000" dirty="0">
                <a:latin typeface="+mn-lt"/>
              </a:rPr>
              <a:t> =  </a:t>
            </a:r>
            <a:r>
              <a:rPr lang="en-US" altLang="en-US" sz="2000" u="sng" dirty="0">
                <a:latin typeface="+mn-lt"/>
              </a:rPr>
              <a:t>191 </a:t>
            </a:r>
            <a:r>
              <a:rPr lang="cs-CZ" altLang="en-US" sz="2000" u="sng" dirty="0">
                <a:latin typeface="+mn-lt"/>
              </a:rPr>
              <a:t>let </a:t>
            </a:r>
            <a:r>
              <a:rPr lang="cs-CZ" altLang="en-US" sz="2000" u="sng" dirty="0">
                <a:solidFill>
                  <a:schemeClr val="bg1"/>
                </a:solidFill>
                <a:latin typeface="+mn-lt"/>
              </a:rPr>
              <a:t>	</a:t>
            </a:r>
            <a:endParaRPr lang="en-US" altLang="en-US" sz="2000" u="sng" dirty="0">
              <a:solidFill>
                <a:schemeClr val="bg1"/>
              </a:solidFill>
              <a:latin typeface="+mn-lt"/>
            </a:endParaRPr>
          </a:p>
          <a:p>
            <a:pPr eaLnBrk="1" hangingPunct="1"/>
            <a:r>
              <a:rPr lang="en-US" altLang="en-US" sz="2000" dirty="0">
                <a:latin typeface="+mn-lt"/>
              </a:rPr>
              <a:t>       </a:t>
            </a:r>
            <a:r>
              <a:rPr lang="cs-CZ" altLang="en-US" sz="2000" dirty="0">
                <a:latin typeface="+mn-lt"/>
              </a:rPr>
              <a:t>	        </a:t>
            </a:r>
            <a:r>
              <a:rPr lang="en-US" altLang="en-US" sz="2000" dirty="0">
                <a:latin typeface="+mn-lt"/>
              </a:rPr>
              <a:t>- 0.0241</a:t>
            </a:r>
            <a:endParaRPr lang="en-US" altLang="en-US" sz="2000" baseline="30000" dirty="0">
              <a:latin typeface="+mn-lt"/>
            </a:endParaRPr>
          </a:p>
        </p:txBody>
      </p:sp>
      <p:pic>
        <p:nvPicPr>
          <p:cNvPr id="6" name="Picture 6" descr="See the source image">
            <a:extLst>
              <a:ext uri="{FF2B5EF4-FFF2-40B4-BE49-F238E27FC236}">
                <a16:creationId xmlns:a16="http://schemas.microsoft.com/office/drawing/2014/main" id="{35898D1E-2C2E-4161-894F-F6C884402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709" y="177708"/>
            <a:ext cx="4424121" cy="305577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B939D9CB-6F9B-4BA3-AF9F-0055C88E4639}"/>
              </a:ext>
            </a:extLst>
          </p:cNvPr>
          <p:cNvSpPr/>
          <p:nvPr/>
        </p:nvSpPr>
        <p:spPr>
          <a:xfrm>
            <a:off x="228599" y="210706"/>
            <a:ext cx="5029201" cy="400110"/>
          </a:xfrm>
          <a:prstGeom prst="rect">
            <a:avLst/>
          </a:prstGeom>
        </p:spPr>
        <p:txBody>
          <a:bodyPr wrap="square">
            <a:spAutoFit/>
          </a:bodyPr>
          <a:lstStyle/>
          <a:p>
            <a:r>
              <a:rPr lang="en-US" sz="2000" b="1" dirty="0" err="1"/>
              <a:t>Segr</a:t>
            </a:r>
            <a:r>
              <a:rPr lang="cs-CZ" sz="2000" b="1" dirty="0"/>
              <a:t>é</a:t>
            </a:r>
            <a:r>
              <a:rPr lang="en-US" sz="2000" b="1" dirty="0"/>
              <a:t>ho </a:t>
            </a:r>
            <a:r>
              <a:rPr lang="en-US" sz="2000" b="1" dirty="0" err="1"/>
              <a:t>graf</a:t>
            </a:r>
            <a:r>
              <a:rPr lang="cs-CZ" sz="2000" b="1" dirty="0"/>
              <a:t> a délka života nuklidů</a:t>
            </a:r>
          </a:p>
        </p:txBody>
      </p:sp>
    </p:spTree>
    <p:extLst>
      <p:ext uri="{BB962C8B-B14F-4D97-AF65-F5344CB8AC3E}">
        <p14:creationId xmlns:p14="http://schemas.microsoft.com/office/powerpoint/2010/main" val="6761784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8382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a:spLocks noGrp="1"/>
          </p:cNvSpPr>
          <p:nvPr>
            <p:ph type="title"/>
          </p:nvPr>
        </p:nvSpPr>
        <p:spPr>
          <a:xfrm>
            <a:off x="2590800" y="762000"/>
            <a:ext cx="3352800" cy="792162"/>
          </a:xfrm>
        </p:spPr>
        <p:txBody>
          <a:bodyPr>
            <a:noAutofit/>
          </a:bodyPr>
          <a:lstStyle/>
          <a:p>
            <a:r>
              <a:rPr lang="en-US" sz="4800" b="1" dirty="0" err="1"/>
              <a:t>Vznik</a:t>
            </a:r>
            <a:r>
              <a:rPr lang="en-US" sz="4800" b="1" dirty="0"/>
              <a:t> </a:t>
            </a:r>
            <a:r>
              <a:rPr lang="en-US" sz="4800" b="1" dirty="0" err="1"/>
              <a:t>prvk</a:t>
            </a:r>
            <a:r>
              <a:rPr lang="cs-CZ" sz="4800" b="1" dirty="0"/>
              <a:t>ů</a:t>
            </a:r>
          </a:p>
        </p:txBody>
      </p:sp>
    </p:spTree>
    <p:extLst>
      <p:ext uri="{BB962C8B-B14F-4D97-AF65-F5344CB8AC3E}">
        <p14:creationId xmlns:p14="http://schemas.microsoft.com/office/powerpoint/2010/main" val="2608026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upload.wikimedia.org/wikipedia/commons/thumb/2/21/CNO_Cycle.svg/800px-CNO_Cycl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6887" y="3490608"/>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3018" name="Picture 10" descr="https://upload.wikimedia.org/wikipedia/commons/1/1c/The_main_nuclear_reaction_chains_for_Big_Bang_nucleosynthe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678" y="457200"/>
            <a:ext cx="2633663" cy="276128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9935" y="838200"/>
            <a:ext cx="5925766" cy="1477328"/>
          </a:xfrm>
          <a:prstGeom prst="rect">
            <a:avLst/>
          </a:prstGeom>
        </p:spPr>
        <p:txBody>
          <a:bodyPr wrap="square">
            <a:spAutoFit/>
          </a:bodyPr>
          <a:lstStyle/>
          <a:p>
            <a:pPr algn="just"/>
            <a:r>
              <a:rPr lang="cs-CZ" b="1" i="1" dirty="0">
                <a:latin typeface="Arial" panose="020B0604020202020204" pitchFamily="34" charset="0"/>
                <a:cs typeface="Arial" panose="020B0604020202020204" pitchFamily="34" charset="0"/>
              </a:rPr>
              <a:t>Big </a:t>
            </a:r>
            <a:r>
              <a:rPr lang="cs-CZ" b="1" i="1" dirty="0" err="1">
                <a:latin typeface="Arial" panose="020B0604020202020204" pitchFamily="34" charset="0"/>
                <a:cs typeface="Arial" panose="020B0604020202020204" pitchFamily="34" charset="0"/>
              </a:rPr>
              <a:t>Bang</a:t>
            </a:r>
            <a:r>
              <a:rPr lang="cs-CZ" b="1" i="1" dirty="0">
                <a:latin typeface="Arial" panose="020B0604020202020204" pitchFamily="34" charset="0"/>
                <a:cs typeface="Arial" panose="020B0604020202020204" pitchFamily="34" charset="0"/>
              </a:rPr>
              <a:t> </a:t>
            </a:r>
            <a:r>
              <a:rPr lang="cs-CZ" b="1" i="1" dirty="0" err="1">
                <a:latin typeface="Arial" panose="020B0604020202020204" pitchFamily="34" charset="0"/>
                <a:cs typeface="Arial" panose="020B0604020202020204" pitchFamily="34" charset="0"/>
              </a:rPr>
              <a:t>Nucleosynthesis</a:t>
            </a:r>
            <a:r>
              <a:rPr lang="cs-CZ" b="1" i="1" dirty="0">
                <a:latin typeface="Arial" panose="020B0604020202020204" pitchFamily="34" charset="0"/>
                <a:cs typeface="Arial" panose="020B0604020202020204" pitchFamily="34" charset="0"/>
              </a:rPr>
              <a:t>  (BBN)</a:t>
            </a:r>
          </a:p>
          <a:p>
            <a:pPr algn="just"/>
            <a:r>
              <a:rPr lang="cs-CZ" dirty="0">
                <a:latin typeface="Arial" panose="020B0604020202020204" pitchFamily="34" charset="0"/>
                <a:cs typeface="Arial" panose="020B0604020202020204" pitchFamily="34" charset="0"/>
              </a:rPr>
              <a:t>vznik </a:t>
            </a:r>
            <a:r>
              <a:rPr lang="en-US" baseline="30000" dirty="0">
                <a:latin typeface="Arial" panose="020B0604020202020204" pitchFamily="34" charset="0"/>
                <a:cs typeface="Arial" panose="020B0604020202020204" pitchFamily="34" charset="0"/>
              </a:rPr>
              <a:t>2</a:t>
            </a:r>
            <a:r>
              <a:rPr lang="cs-CZ" dirty="0">
                <a:latin typeface="Arial" panose="020B0604020202020204" pitchFamily="34" charset="0"/>
                <a:cs typeface="Arial" panose="020B0604020202020204" pitchFamily="34" charset="0"/>
              </a:rPr>
              <a:t>H, </a:t>
            </a:r>
            <a:r>
              <a:rPr lang="cs-CZ" baseline="30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He a </a:t>
            </a:r>
            <a:r>
              <a:rPr lang="cs-CZ" baseline="30000" dirty="0">
                <a:latin typeface="Arial" panose="020B0604020202020204" pitchFamily="34" charset="0"/>
                <a:cs typeface="Arial" panose="020B0604020202020204" pitchFamily="34" charset="0"/>
              </a:rPr>
              <a:t>4</a:t>
            </a:r>
            <a:r>
              <a:rPr lang="cs-CZ" dirty="0">
                <a:latin typeface="Arial" panose="020B0604020202020204" pitchFamily="34" charset="0"/>
                <a:cs typeface="Arial" panose="020B0604020202020204" pitchFamily="34" charset="0"/>
              </a:rPr>
              <a:t>He</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 </a:t>
            </a:r>
            <a:r>
              <a:rPr lang="cs-CZ" baseline="30000" dirty="0">
                <a:latin typeface="Arial" panose="020B0604020202020204" pitchFamily="34" charset="0"/>
                <a:cs typeface="Arial" panose="020B0604020202020204" pitchFamily="34" charset="0"/>
              </a:rPr>
              <a:t>6</a:t>
            </a:r>
            <a:r>
              <a:rPr lang="cs-CZ" dirty="0">
                <a:latin typeface="Arial" panose="020B0604020202020204" pitchFamily="34" charset="0"/>
                <a:cs typeface="Arial" panose="020B0604020202020204" pitchFamily="34" charset="0"/>
              </a:rPr>
              <a:t>Li a </a:t>
            </a:r>
            <a:r>
              <a:rPr lang="cs-CZ" baseline="30000" dirty="0">
                <a:latin typeface="Arial" panose="020B0604020202020204" pitchFamily="34" charset="0"/>
                <a:cs typeface="Arial" panose="020B0604020202020204" pitchFamily="34" charset="0"/>
              </a:rPr>
              <a:t>7</a:t>
            </a:r>
            <a:r>
              <a:rPr lang="cs-CZ" dirty="0">
                <a:latin typeface="Arial" panose="020B0604020202020204" pitchFamily="34" charset="0"/>
                <a:cs typeface="Arial" panose="020B0604020202020204" pitchFamily="34" charset="0"/>
              </a:rPr>
              <a:t>Li. Kromě těchto stabilních jader vznikly i nestabilní, radioaktivní izotopy, zejména tritium, </a:t>
            </a:r>
            <a:r>
              <a:rPr lang="cs-CZ" baseline="30000" dirty="0">
                <a:latin typeface="Arial" panose="020B0604020202020204" pitchFamily="34" charset="0"/>
                <a:cs typeface="Arial" panose="020B0604020202020204" pitchFamily="34" charset="0"/>
              </a:rPr>
              <a:t>7</a:t>
            </a:r>
            <a:r>
              <a:rPr lang="cs-CZ" dirty="0">
                <a:latin typeface="Arial" panose="020B0604020202020204" pitchFamily="34" charset="0"/>
                <a:cs typeface="Arial" panose="020B0604020202020204" pitchFamily="34" charset="0"/>
              </a:rPr>
              <a:t>Be a </a:t>
            </a:r>
            <a:r>
              <a:rPr lang="cs-CZ" baseline="30000" dirty="0">
                <a:latin typeface="Arial" panose="020B0604020202020204" pitchFamily="34" charset="0"/>
                <a:cs typeface="Arial" panose="020B0604020202020204" pitchFamily="34" charset="0"/>
              </a:rPr>
              <a:t>8</a:t>
            </a:r>
            <a:r>
              <a:rPr lang="cs-CZ" dirty="0">
                <a:latin typeface="Arial" panose="020B0604020202020204" pitchFamily="34" charset="0"/>
                <a:cs typeface="Arial" panose="020B0604020202020204" pitchFamily="34" charset="0"/>
              </a:rPr>
              <a:t>Be. Tyto nestabilní izotopy se buď rozpadly, nebo splynuly </a:t>
            </a:r>
            <a:r>
              <a:rPr lang="cs-CZ">
                <a:latin typeface="Arial" panose="020B0604020202020204" pitchFamily="34" charset="0"/>
                <a:cs typeface="Arial" panose="020B0604020202020204" pitchFamily="34" charset="0"/>
              </a:rPr>
              <a:t>s jinými </a:t>
            </a:r>
            <a:r>
              <a:rPr lang="cs-CZ" dirty="0">
                <a:latin typeface="Arial" panose="020B0604020202020204" pitchFamily="34" charset="0"/>
                <a:cs typeface="Arial" panose="020B0604020202020204" pitchFamily="34" charset="0"/>
              </a:rPr>
              <a:t>stabilními jádry.</a:t>
            </a:r>
          </a:p>
        </p:txBody>
      </p:sp>
      <p:sp>
        <p:nvSpPr>
          <p:cNvPr id="2" name="Obdélník 1"/>
          <p:cNvSpPr/>
          <p:nvPr/>
        </p:nvSpPr>
        <p:spPr>
          <a:xfrm>
            <a:off x="304799" y="3810000"/>
            <a:ext cx="5181601" cy="2308324"/>
          </a:xfrm>
          <a:prstGeom prst="rect">
            <a:avLst/>
          </a:prstGeom>
        </p:spPr>
        <p:txBody>
          <a:bodyPr wrap="square">
            <a:spAutoFit/>
          </a:bodyPr>
          <a:lstStyle/>
          <a:p>
            <a:r>
              <a:rPr lang="cs-CZ" b="1" dirty="0" err="1">
                <a:latin typeface="Arial" panose="020B0604020202020204" pitchFamily="34" charset="0"/>
                <a:cs typeface="Arial" panose="020B0604020202020204" pitchFamily="34" charset="0"/>
              </a:rPr>
              <a:t>Betheův-Weizsäckerův</a:t>
            </a:r>
            <a:r>
              <a:rPr lang="cs-CZ" b="1" dirty="0">
                <a:latin typeface="Arial" panose="020B0604020202020204" pitchFamily="34" charset="0"/>
                <a:cs typeface="Arial" panose="020B0604020202020204" pitchFamily="34" charset="0"/>
              </a:rPr>
              <a:t> cyklus (CNO-cyklus)</a:t>
            </a:r>
          </a:p>
          <a:p>
            <a:pPr algn="just"/>
            <a:r>
              <a:rPr lang="cs-CZ">
                <a:latin typeface="Arial" panose="020B0604020202020204" pitchFamily="34" charset="0"/>
                <a:cs typeface="Arial" panose="020B0604020202020204" pitchFamily="34" charset="0"/>
              </a:rPr>
              <a:t>= uzavřený </a:t>
            </a:r>
            <a:r>
              <a:rPr lang="cs-CZ" dirty="0">
                <a:latin typeface="Arial" panose="020B0604020202020204" pitchFamily="34" charset="0"/>
                <a:cs typeface="Arial" panose="020B0604020202020204" pitchFamily="34" charset="0"/>
              </a:rPr>
              <a:t>proces. Do reakce vstupuje vodík a vystupuje helium, uhlík, dusík a kyslík jsou pouze moderátory reakce. Jedná se o hlavní zdroj energie hvězd o hmotnostech vyšších než 1,5 hmotností Slunce. Jedná se o hlavní zdroj energie hvězd o hmotnostech vyšších než 1,5 hmotností Slunce. </a:t>
            </a:r>
          </a:p>
        </p:txBody>
      </p:sp>
    </p:spTree>
    <p:extLst>
      <p:ext uri="{BB962C8B-B14F-4D97-AF65-F5344CB8AC3E}">
        <p14:creationId xmlns:p14="http://schemas.microsoft.com/office/powerpoint/2010/main" val="2977256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81000" y="381000"/>
            <a:ext cx="8273374" cy="2339102"/>
          </a:xfrm>
          <a:prstGeom prst="rect">
            <a:avLst/>
          </a:prstGeom>
        </p:spPr>
        <p:txBody>
          <a:bodyPr wrap="square">
            <a:spAutoFit/>
          </a:bodyPr>
          <a:lstStyle/>
          <a:p>
            <a:pPr algn="just"/>
            <a:r>
              <a:rPr lang="en-US" b="1" i="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t>
            </a:r>
            <a:r>
              <a:rPr lang="en-US" b="1" i="1" dirty="0" err="1">
                <a:latin typeface="Arial" panose="020B0604020202020204" pitchFamily="34" charset="0"/>
                <a:cs typeface="Arial" panose="020B0604020202020204" pitchFamily="34" charset="0"/>
              </a:rPr>
              <a:t>proces</a:t>
            </a:r>
            <a:r>
              <a:rPr lang="cs-CZ" b="1" i="1" dirty="0">
                <a:latin typeface="Arial" panose="020B0604020202020204" pitchFamily="34" charset="0"/>
                <a:cs typeface="Arial" panose="020B0604020202020204" pitchFamily="34" charset="0"/>
              </a:rPr>
              <a:t> (r</a:t>
            </a:r>
            <a:r>
              <a:rPr lang="en-US" b="1" i="1" dirty="0" err="1">
                <a:latin typeface="Arial" panose="020B0604020202020204" pitchFamily="34" charset="0"/>
                <a:cs typeface="Arial" panose="020B0604020202020204" pitchFamily="34" charset="0"/>
              </a:rPr>
              <a:t>apid</a:t>
            </a:r>
            <a:r>
              <a:rPr lang="en-US" b="1" i="1" dirty="0">
                <a:latin typeface="Arial" panose="020B0604020202020204" pitchFamily="34" charset="0"/>
                <a:cs typeface="Arial" panose="020B0604020202020204" pitchFamily="34" charset="0"/>
              </a:rPr>
              <a:t> neutron capture process</a:t>
            </a:r>
            <a:r>
              <a:rPr lang="cs-CZ" b="1" i="1" dirty="0">
                <a:latin typeface="Arial" panose="020B0604020202020204" pitchFamily="34" charset="0"/>
                <a:cs typeface="Arial" panose="020B0604020202020204" pitchFamily="34" charset="0"/>
              </a:rPr>
              <a:t>)</a:t>
            </a:r>
            <a:endParaRPr lang="cs-CZ" i="1"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   Rychlým zachycením neutronů v termonukleárním plazmatu bohatém na neutrony (např.  v obalu explodující supernovy) vznikla jádra s nadbytkem neutronů. Následným opakovaným beta-rozpadem (postupným vysíláním elektronů z jádra) se pak postupně stabilizují. Takto mohou vznikla celá řada nuklidů mezi protonovým číslem Z = 26 – 92 (např. brom, cín, platina, všechny vzácné zeminy) i vysoké transurany, v jejichž jádru je více než 210 nukleonů (polonium, thorium, uran atd.). </a:t>
            </a:r>
          </a:p>
        </p:txBody>
      </p:sp>
      <p:sp>
        <p:nvSpPr>
          <p:cNvPr id="10" name="Obdélník 9"/>
          <p:cNvSpPr/>
          <p:nvPr/>
        </p:nvSpPr>
        <p:spPr>
          <a:xfrm>
            <a:off x="381000" y="2895600"/>
            <a:ext cx="8273374" cy="2031325"/>
          </a:xfrm>
          <a:prstGeom prst="rect">
            <a:avLst/>
          </a:prstGeom>
        </p:spPr>
        <p:txBody>
          <a:bodyPr wrap="square">
            <a:spAutoFit/>
          </a:bodyPr>
          <a:lstStyle/>
          <a:p>
            <a:pPr lvl="0" algn="just" fontAlgn="base">
              <a:spcBef>
                <a:spcPct val="0"/>
              </a:spcBef>
              <a:spcAft>
                <a:spcPct val="0"/>
              </a:spcAft>
            </a:pPr>
            <a:r>
              <a:rPr lang="cs-CZ" altLang="cs-CZ" b="1" i="1" dirty="0">
                <a:solidFill>
                  <a:srgbClr val="000000"/>
                </a:solidFill>
                <a:latin typeface="Arial" pitchFamily="34" charset="0"/>
                <a:cs typeface="Arial" pitchFamily="34" charset="0"/>
              </a:rPr>
              <a:t>s – proces (</a:t>
            </a:r>
            <a:r>
              <a:rPr lang="cs-CZ" altLang="cs-CZ" b="1" i="1" dirty="0" err="1">
                <a:solidFill>
                  <a:srgbClr val="000000"/>
                </a:solidFill>
                <a:latin typeface="Arial" pitchFamily="34" charset="0"/>
                <a:cs typeface="Arial" pitchFamily="34" charset="0"/>
              </a:rPr>
              <a:t>slow</a:t>
            </a:r>
            <a:r>
              <a:rPr lang="cs-CZ" altLang="cs-CZ" b="1" i="1" dirty="0">
                <a:solidFill>
                  <a:srgbClr val="000000"/>
                </a:solidFill>
                <a:latin typeface="Arial" pitchFamily="34" charset="0"/>
                <a:cs typeface="Arial" pitchFamily="34" charset="0"/>
              </a:rPr>
              <a:t> neutron </a:t>
            </a:r>
            <a:r>
              <a:rPr lang="cs-CZ" altLang="cs-CZ" b="1" i="1" dirty="0" err="1">
                <a:solidFill>
                  <a:srgbClr val="000000"/>
                </a:solidFill>
                <a:latin typeface="Arial" pitchFamily="34" charset="0"/>
                <a:cs typeface="Arial" pitchFamily="34" charset="0"/>
              </a:rPr>
              <a:t>capture</a:t>
            </a:r>
            <a:r>
              <a:rPr lang="cs-CZ" altLang="cs-CZ" b="1" i="1" dirty="0">
                <a:solidFill>
                  <a:srgbClr val="000000"/>
                </a:solidFill>
                <a:latin typeface="Arial" pitchFamily="34" charset="0"/>
                <a:cs typeface="Arial" pitchFamily="34" charset="0"/>
              </a:rPr>
              <a:t> </a:t>
            </a:r>
            <a:r>
              <a:rPr lang="cs-CZ" altLang="cs-CZ" b="1" i="1" dirty="0" err="1">
                <a:solidFill>
                  <a:srgbClr val="000000"/>
                </a:solidFill>
                <a:latin typeface="Arial" pitchFamily="34" charset="0"/>
                <a:cs typeface="Arial" pitchFamily="34" charset="0"/>
              </a:rPr>
              <a:t>process</a:t>
            </a:r>
            <a:r>
              <a:rPr lang="cs-CZ" altLang="cs-CZ" b="1" i="1" dirty="0">
                <a:solidFill>
                  <a:srgbClr val="000000"/>
                </a:solidFill>
                <a:latin typeface="Arial" pitchFamily="34" charset="0"/>
                <a:cs typeface="Arial" pitchFamily="34" charset="0"/>
              </a:rPr>
              <a:t>) </a:t>
            </a:r>
          </a:p>
          <a:p>
            <a:pPr algn="just" fontAlgn="base">
              <a:spcBef>
                <a:spcPct val="0"/>
              </a:spcBef>
              <a:spcAft>
                <a:spcPct val="0"/>
              </a:spcAft>
            </a:pPr>
            <a:r>
              <a:rPr lang="cs-CZ" altLang="cs-CZ" dirty="0">
                <a:solidFill>
                  <a:srgbClr val="000000"/>
                </a:solidFill>
                <a:latin typeface="Arial" pitchFamily="34" charset="0"/>
                <a:cs typeface="Arial" pitchFamily="34" charset="0"/>
              </a:rPr>
              <a:t>Proces, při kterém neutrony procházejí elektrostatickou bariérou a připojují se </a:t>
            </a:r>
            <a:r>
              <a:rPr lang="cs-CZ" altLang="cs-CZ">
                <a:solidFill>
                  <a:srgbClr val="000000"/>
                </a:solidFill>
                <a:latin typeface="Arial" pitchFamily="34" charset="0"/>
                <a:cs typeface="Arial" pitchFamily="34" charset="0"/>
              </a:rPr>
              <a:t>k atomovým </a:t>
            </a:r>
            <a:r>
              <a:rPr lang="cs-CZ" altLang="cs-CZ" dirty="0">
                <a:solidFill>
                  <a:srgbClr val="000000"/>
                </a:solidFill>
                <a:latin typeface="Arial" pitchFamily="34" charset="0"/>
                <a:cs typeface="Arial" pitchFamily="34" charset="0"/>
              </a:rPr>
              <a:t>jádrům. Tímto způsobem vznikají vyšší a vyšší prvky, od </a:t>
            </a:r>
            <a:r>
              <a:rPr lang="cs-CZ" altLang="cs-CZ" baseline="30000" dirty="0">
                <a:solidFill>
                  <a:srgbClr val="000000"/>
                </a:solidFill>
                <a:latin typeface="Arial" pitchFamily="34" charset="0"/>
                <a:cs typeface="Arial" pitchFamily="34" charset="0"/>
              </a:rPr>
              <a:t>63</a:t>
            </a:r>
            <a:r>
              <a:rPr lang="cs-CZ" altLang="cs-CZ" dirty="0">
                <a:solidFill>
                  <a:srgbClr val="000000"/>
                </a:solidFill>
                <a:latin typeface="Arial" pitchFamily="34" charset="0"/>
                <a:cs typeface="Arial" pitchFamily="34" charset="0"/>
              </a:rPr>
              <a:t>Cu po </a:t>
            </a:r>
            <a:r>
              <a:rPr lang="cs-CZ" altLang="cs-CZ" baseline="30000" dirty="0">
                <a:solidFill>
                  <a:srgbClr val="000000"/>
                </a:solidFill>
                <a:latin typeface="Arial" pitchFamily="34" charset="0"/>
                <a:cs typeface="Arial" pitchFamily="34" charset="0"/>
              </a:rPr>
              <a:t>109</a:t>
            </a:r>
            <a:r>
              <a:rPr lang="cs-CZ" altLang="cs-CZ" dirty="0">
                <a:solidFill>
                  <a:srgbClr val="000000"/>
                </a:solidFill>
                <a:latin typeface="Arial" pitchFamily="34" charset="0"/>
                <a:cs typeface="Arial" pitchFamily="34" charset="0"/>
              </a:rPr>
              <a:t>Bi.</a:t>
            </a:r>
            <a:r>
              <a:rPr lang="en-US" altLang="cs-CZ" dirty="0">
                <a:solidFill>
                  <a:srgbClr val="000000"/>
                </a:solidFill>
                <a:latin typeface="Arial" pitchFamily="34" charset="0"/>
                <a:cs typeface="Arial" pitchFamily="34" charset="0"/>
              </a:rPr>
              <a:t> </a:t>
            </a:r>
            <a:r>
              <a:rPr lang="cs-CZ" dirty="0">
                <a:latin typeface="Arial" panose="020B0604020202020204" pitchFamily="34" charset="0"/>
                <a:cs typeface="Arial" panose="020B0604020202020204" pitchFamily="34" charset="0"/>
              </a:rPr>
              <a:t>Probíhá v posledních </a:t>
            </a:r>
            <a:r>
              <a:rPr lang="cs-CZ">
                <a:latin typeface="Arial" panose="020B0604020202020204" pitchFamily="34" charset="0"/>
                <a:cs typeface="Arial" panose="020B0604020202020204" pitchFamily="34" charset="0"/>
              </a:rPr>
              <a:t>fázích vývoje </a:t>
            </a:r>
            <a:r>
              <a:rPr lang="cs-CZ" dirty="0">
                <a:latin typeface="Arial" panose="020B0604020202020204" pitchFamily="34" charset="0"/>
                <a:cs typeface="Arial" panose="020B0604020202020204" pitchFamily="34" charset="0"/>
              </a:rPr>
              <a:t>masivních hvězd</a:t>
            </a:r>
            <a:r>
              <a:rPr lang="en-US" dirty="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t>
            </a:r>
            <a:r>
              <a:rPr lang="cs-CZ">
                <a:latin typeface="Arial" panose="020B0604020202020204" pitchFamily="34" charset="0"/>
                <a:cs typeface="Arial" panose="020B0604020202020204" pitchFamily="34" charset="0"/>
              </a:rPr>
              <a:t>červených </a:t>
            </a:r>
            <a:r>
              <a:rPr lang="cs-CZ" dirty="0">
                <a:latin typeface="Arial" panose="020B0604020202020204" pitchFamily="34" charset="0"/>
                <a:cs typeface="Arial" panose="020B0604020202020204" pitchFamily="34" charset="0"/>
              </a:rPr>
              <a:t>obrů</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ve žhavém termonukleárním plazmatu v </a:t>
            </a:r>
            <a:r>
              <a:rPr lang="en-US" dirty="0" err="1">
                <a:latin typeface="Arial" panose="020B0604020202020204" pitchFamily="34" charset="0"/>
                <a:cs typeface="Arial" panose="020B0604020202020204" pitchFamily="34" charset="0"/>
              </a:rPr>
              <a:t>jejich</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nitru</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S-proces nemůže syntetizovat jádra s větším A než 209 (</a:t>
            </a:r>
            <a:r>
              <a:rPr lang="cs-CZ" dirty="0" err="1">
                <a:latin typeface="Arial" panose="020B0604020202020204" pitchFamily="34" charset="0"/>
                <a:cs typeface="Arial" panose="020B0604020202020204" pitchFamily="34" charset="0"/>
              </a:rPr>
              <a:t>vismut</a:t>
            </a:r>
            <a:r>
              <a:rPr lang="cs-CZ" dirty="0">
                <a:latin typeface="Arial" panose="020B0604020202020204" pitchFamily="34" charset="0"/>
                <a:cs typeface="Arial" panose="020B0604020202020204" pitchFamily="34" charset="0"/>
              </a:rPr>
              <a:t>), neboť </a:t>
            </a:r>
            <a:r>
              <a:rPr lang="en-US" dirty="0" err="1">
                <a:latin typeface="Arial" panose="020B0604020202020204" pitchFamily="34" charset="0"/>
                <a:cs typeface="Arial" panose="020B0604020202020204" pitchFamily="34" charset="0"/>
              </a:rPr>
              <a:t>po</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zachycení neutronu tímto jádrem </a:t>
            </a:r>
            <a:r>
              <a:rPr lang="cs-CZ">
                <a:latin typeface="Arial" panose="020B0604020202020204" pitchFamily="34" charset="0"/>
                <a:cs typeface="Arial" panose="020B0604020202020204" pitchFamily="34" charset="0"/>
              </a:rPr>
              <a:t>následuje rychlý </a:t>
            </a:r>
            <a:r>
              <a:rPr lang="cs-CZ" dirty="0">
                <a:latin typeface="Arial" panose="020B0604020202020204" pitchFamily="34" charset="0"/>
                <a:cs typeface="Arial" panose="020B0604020202020204" pitchFamily="34" charset="0"/>
              </a:rPr>
              <a:t>alfa-rozpad.</a:t>
            </a:r>
            <a:r>
              <a:rPr lang="en-US"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p:txBody>
      </p:sp>
      <p:sp>
        <p:nvSpPr>
          <p:cNvPr id="11" name="Obdélník 10"/>
          <p:cNvSpPr/>
          <p:nvPr/>
        </p:nvSpPr>
        <p:spPr>
          <a:xfrm>
            <a:off x="381000" y="5181600"/>
            <a:ext cx="8077200" cy="1200329"/>
          </a:xfrm>
          <a:prstGeom prst="rect">
            <a:avLst/>
          </a:prstGeom>
        </p:spPr>
        <p:txBody>
          <a:bodyPr wrap="square">
            <a:spAutoFit/>
          </a:bodyPr>
          <a:lstStyle/>
          <a:p>
            <a:pPr algn="just"/>
            <a:r>
              <a:rPr lang="cs-CZ" b="1" i="1" dirty="0">
                <a:latin typeface="Arial" panose="020B0604020202020204" pitchFamily="34" charset="0"/>
                <a:cs typeface="Arial" panose="020B0604020202020204" pitchFamily="34" charset="0"/>
              </a:rPr>
              <a:t>p – proces</a:t>
            </a:r>
            <a:r>
              <a:rPr lang="en-US" b="1" i="1" dirty="0">
                <a:latin typeface="Arial" panose="020B0604020202020204" pitchFamily="34" charset="0"/>
                <a:cs typeface="Arial" panose="020B0604020202020204" pitchFamily="34" charset="0"/>
              </a:rPr>
              <a:t> (</a:t>
            </a:r>
            <a:r>
              <a:rPr lang="cs-CZ" altLang="cs-CZ" b="1" i="1" dirty="0">
                <a:solidFill>
                  <a:srgbClr val="000000"/>
                </a:solidFill>
                <a:latin typeface="Arial" pitchFamily="34" charset="0"/>
                <a:cs typeface="Arial" pitchFamily="34" charset="0"/>
              </a:rPr>
              <a:t>neutron </a:t>
            </a:r>
            <a:r>
              <a:rPr lang="cs-CZ" altLang="cs-CZ" b="1" i="1" dirty="0" err="1">
                <a:solidFill>
                  <a:srgbClr val="000000"/>
                </a:solidFill>
                <a:latin typeface="Arial" pitchFamily="34" charset="0"/>
                <a:cs typeface="Arial" pitchFamily="34" charset="0"/>
              </a:rPr>
              <a:t>capture</a:t>
            </a:r>
            <a:r>
              <a:rPr lang="cs-CZ" altLang="cs-CZ" b="1" i="1" dirty="0">
                <a:solidFill>
                  <a:srgbClr val="000000"/>
                </a:solidFill>
                <a:latin typeface="Arial" pitchFamily="34" charset="0"/>
                <a:cs typeface="Arial" pitchFamily="34" charset="0"/>
              </a:rPr>
              <a:t> </a:t>
            </a:r>
            <a:r>
              <a:rPr lang="cs-CZ" altLang="cs-CZ" b="1" i="1" dirty="0" err="1">
                <a:solidFill>
                  <a:srgbClr val="000000"/>
                </a:solidFill>
                <a:latin typeface="Arial" pitchFamily="34" charset="0"/>
                <a:cs typeface="Arial" pitchFamily="34" charset="0"/>
              </a:rPr>
              <a:t>process</a:t>
            </a:r>
            <a:r>
              <a:rPr lang="cs-CZ" altLang="cs-CZ" b="1" i="1" dirty="0">
                <a:solidFill>
                  <a:srgbClr val="000000"/>
                </a:solidFill>
                <a:latin typeface="Arial" pitchFamily="34" charset="0"/>
                <a:cs typeface="Arial" pitchFamily="34" charset="0"/>
              </a:rPr>
              <a:t>) </a:t>
            </a:r>
            <a:endParaRPr lang="cs-CZ" b="1" i="1"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Volné protony mají takovou energii, že dokáží projít elektrostatickou bariérou a reagovat s jádrem. Vznikají vněm prvky od Ti po </a:t>
            </a:r>
            <a:r>
              <a:rPr lang="cs-CZ" dirty="0" err="1">
                <a:latin typeface="Arial" panose="020B0604020202020204" pitchFamily="34" charset="0"/>
                <a:cs typeface="Arial" panose="020B0604020202020204" pitchFamily="34" charset="0"/>
              </a:rPr>
              <a:t>Cu</a:t>
            </a:r>
            <a:r>
              <a:rPr lang="cs-CZ">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t>
            </a:r>
            <a:r>
              <a:rPr lang="cs-CZ">
                <a:latin typeface="Arial" panose="020B0604020202020204" pitchFamily="34" charset="0"/>
                <a:cs typeface="Arial" panose="020B0604020202020204" pitchFamily="34" charset="0"/>
              </a:rPr>
              <a:t>Nejvýznamnější </a:t>
            </a:r>
            <a:r>
              <a:rPr lang="cs-CZ" dirty="0">
                <a:latin typeface="Arial" panose="020B0604020202020204" pitchFamily="34" charset="0"/>
                <a:cs typeface="Arial" panose="020B0604020202020204" pitchFamily="34" charset="0"/>
              </a:rPr>
              <a:t>je tento proces ve stádiu </a:t>
            </a:r>
            <a:r>
              <a:rPr lang="cs-CZ" dirty="0" err="1">
                <a:latin typeface="Arial" panose="020B0604020202020204" pitchFamily="34" charset="0"/>
                <a:cs typeface="Arial" panose="020B0604020202020204" pitchFamily="34" charset="0"/>
              </a:rPr>
              <a:t>pre</a:t>
            </a:r>
            <a:r>
              <a:rPr lang="cs-CZ" dirty="0">
                <a:latin typeface="Arial" panose="020B0604020202020204" pitchFamily="34" charset="0"/>
                <a:cs typeface="Arial" panose="020B0604020202020204" pitchFamily="34" charset="0"/>
              </a:rPr>
              <a:t>-supernovy.</a:t>
            </a:r>
          </a:p>
        </p:txBody>
      </p:sp>
    </p:spTree>
    <p:extLst>
      <p:ext uri="{BB962C8B-B14F-4D97-AF65-F5344CB8AC3E}">
        <p14:creationId xmlns:p14="http://schemas.microsoft.com/office/powerpoint/2010/main" val="1617869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81000" y="381000"/>
            <a:ext cx="8001000" cy="1200329"/>
          </a:xfrm>
          <a:prstGeom prst="rect">
            <a:avLst/>
          </a:prstGeom>
        </p:spPr>
        <p:txBody>
          <a:bodyPr wrap="square">
            <a:spAutoFit/>
          </a:bodyPr>
          <a:lstStyle/>
          <a:p>
            <a:pPr algn="just"/>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rp</a:t>
            </a:r>
            <a:r>
              <a:rPr lang="cs-CZ" b="1" dirty="0">
                <a:latin typeface="Arial" panose="020B0604020202020204" pitchFamily="34" charset="0"/>
                <a:cs typeface="Arial" panose="020B0604020202020204" pitchFamily="34" charset="0"/>
              </a:rPr>
              <a:t> – proces (rapid proton </a:t>
            </a:r>
            <a:r>
              <a:rPr lang="cs-CZ" b="1" dirty="0" err="1">
                <a:latin typeface="Arial" panose="020B0604020202020204" pitchFamily="34" charset="0"/>
                <a:cs typeface="Arial" panose="020B0604020202020204" pitchFamily="34" charset="0"/>
              </a:rPr>
              <a:t>capture</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process</a:t>
            </a:r>
            <a:r>
              <a:rPr lang="cs-CZ" b="1" dirty="0">
                <a:latin typeface="Arial" panose="020B0604020202020204" pitchFamily="34" charset="0"/>
                <a:cs typeface="Arial" panose="020B0604020202020204" pitchFamily="34" charset="0"/>
              </a:rPr>
              <a:t>)</a:t>
            </a:r>
          </a:p>
          <a:p>
            <a:pPr algn="just"/>
            <a:r>
              <a:rPr lang="cs-CZ" dirty="0">
                <a:latin typeface="Arial" panose="020B0604020202020204" pitchFamily="34" charset="0"/>
                <a:cs typeface="Arial" panose="020B0604020202020204" pitchFamily="34" charset="0"/>
              </a:rPr>
              <a:t>Protony jsou postupně zachycovány jádrem, vznikají prvky po Te, vznik těžších nuklidů je limitován </a:t>
            </a:r>
            <a:r>
              <a:rPr lang="el-GR" dirty="0">
                <a:latin typeface="Arial" panose="020B0604020202020204" pitchFamily="34" charset="0"/>
                <a:cs typeface="Arial" panose="020B0604020202020204" pitchFamily="34" charset="0"/>
              </a:rPr>
              <a:t>α</a:t>
            </a:r>
            <a:r>
              <a:rPr lang="cs-CZ" dirty="0">
                <a:latin typeface="Arial" panose="020B0604020202020204" pitchFamily="34" charset="0"/>
                <a:cs typeface="Arial" panose="020B0604020202020204" pitchFamily="34" charset="0"/>
              </a:rPr>
              <a:t>-rozpadem</a:t>
            </a:r>
            <a:r>
              <a:rPr lang="cs-CZ">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t>
            </a:r>
            <a:r>
              <a:rPr lang="cs-CZ">
                <a:latin typeface="Arial" panose="020B0604020202020204" pitchFamily="34" charset="0"/>
                <a:cs typeface="Arial" panose="020B0604020202020204" pitchFamily="34" charset="0"/>
              </a:rPr>
              <a:t>Nejvýznamnější </a:t>
            </a:r>
            <a:r>
              <a:rPr lang="cs-CZ" dirty="0">
                <a:latin typeface="Arial" panose="020B0604020202020204" pitchFamily="34" charset="0"/>
                <a:cs typeface="Arial" panose="020B0604020202020204" pitchFamily="34" charset="0"/>
              </a:rPr>
              <a:t>je tento proces </a:t>
            </a:r>
            <a:r>
              <a:rPr lang="cs-CZ">
                <a:latin typeface="Arial" panose="020B0604020202020204" pitchFamily="34" charset="0"/>
                <a:cs typeface="Arial" panose="020B0604020202020204" pitchFamily="34" charset="0"/>
              </a:rPr>
              <a:t>v neutronových </a:t>
            </a:r>
            <a:r>
              <a:rPr lang="cs-CZ" dirty="0">
                <a:latin typeface="Arial" panose="020B0604020202020204" pitchFamily="34" charset="0"/>
                <a:cs typeface="Arial" panose="020B0604020202020204" pitchFamily="34" charset="0"/>
              </a:rPr>
              <a:t>hvězdách. </a:t>
            </a:r>
          </a:p>
        </p:txBody>
      </p:sp>
      <p:pic>
        <p:nvPicPr>
          <p:cNvPr id="11" name="Picture 11"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15427"/>
            <a:ext cx="6553200" cy="491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66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420FD4B1-EE7E-4D9D-BA6E-CDB6CC44F973}"/>
              </a:ext>
            </a:extLst>
          </p:cNvPr>
          <p:cNvPicPr>
            <a:picLocks noChangeAspect="1"/>
          </p:cNvPicPr>
          <p:nvPr/>
        </p:nvPicPr>
        <p:blipFill>
          <a:blip r:embed="rId2"/>
          <a:stretch>
            <a:fillRect/>
          </a:stretch>
        </p:blipFill>
        <p:spPr>
          <a:xfrm>
            <a:off x="5205716" y="609600"/>
            <a:ext cx="3711721" cy="5638800"/>
          </a:xfrm>
          <a:prstGeom prst="rect">
            <a:avLst/>
          </a:prstGeom>
        </p:spPr>
      </p:pic>
      <p:pic>
        <p:nvPicPr>
          <p:cNvPr id="5" name="Obrázek 4">
            <a:extLst>
              <a:ext uri="{FF2B5EF4-FFF2-40B4-BE49-F238E27FC236}">
                <a16:creationId xmlns:a16="http://schemas.microsoft.com/office/drawing/2014/main" id="{57D5DE07-EFED-4EE4-AC5D-09CEABA788FF}"/>
              </a:ext>
            </a:extLst>
          </p:cNvPr>
          <p:cNvPicPr>
            <a:picLocks noChangeAspect="1"/>
          </p:cNvPicPr>
          <p:nvPr/>
        </p:nvPicPr>
        <p:blipFill>
          <a:blip r:embed="rId3"/>
          <a:stretch>
            <a:fillRect/>
          </a:stretch>
        </p:blipFill>
        <p:spPr>
          <a:xfrm>
            <a:off x="1991471" y="2935732"/>
            <a:ext cx="1905000" cy="494092"/>
          </a:xfrm>
          <a:prstGeom prst="rect">
            <a:avLst/>
          </a:prstGeom>
        </p:spPr>
      </p:pic>
      <p:sp>
        <p:nvSpPr>
          <p:cNvPr id="6" name="TextovéPole 5">
            <a:extLst>
              <a:ext uri="{FF2B5EF4-FFF2-40B4-BE49-F238E27FC236}">
                <a16:creationId xmlns:a16="http://schemas.microsoft.com/office/drawing/2014/main" id="{78DF1ED2-3702-4D02-9693-4F52BECD3446}"/>
              </a:ext>
            </a:extLst>
          </p:cNvPr>
          <p:cNvSpPr txBox="1"/>
          <p:nvPr/>
        </p:nvSpPr>
        <p:spPr>
          <a:xfrm>
            <a:off x="609600" y="457200"/>
            <a:ext cx="2781082" cy="523220"/>
          </a:xfrm>
          <a:prstGeom prst="rect">
            <a:avLst/>
          </a:prstGeom>
          <a:noFill/>
        </p:spPr>
        <p:txBody>
          <a:bodyPr wrap="none" rtlCol="0">
            <a:spAutoFit/>
          </a:bodyPr>
          <a:lstStyle/>
          <a:p>
            <a:r>
              <a:rPr lang="en-US" sz="2800" b="1" dirty="0" err="1"/>
              <a:t>Moseleyho</a:t>
            </a:r>
            <a:r>
              <a:rPr lang="en-US" sz="2800" b="1" dirty="0"/>
              <a:t> </a:t>
            </a:r>
            <a:r>
              <a:rPr lang="cs-CZ" sz="2800" b="1" dirty="0"/>
              <a:t>zá</a:t>
            </a:r>
            <a:r>
              <a:rPr lang="en-US" sz="2800" b="1" dirty="0" err="1"/>
              <a:t>kon</a:t>
            </a:r>
            <a:endParaRPr lang="en-US" sz="2800" b="1" dirty="0"/>
          </a:p>
        </p:txBody>
      </p:sp>
      <p:sp>
        <p:nvSpPr>
          <p:cNvPr id="7" name="TextovéPole 6">
            <a:extLst>
              <a:ext uri="{FF2B5EF4-FFF2-40B4-BE49-F238E27FC236}">
                <a16:creationId xmlns:a16="http://schemas.microsoft.com/office/drawing/2014/main" id="{E6EE89FD-69DA-405A-9579-D0E574E36FD8}"/>
              </a:ext>
            </a:extLst>
          </p:cNvPr>
          <p:cNvSpPr txBox="1"/>
          <p:nvPr/>
        </p:nvSpPr>
        <p:spPr>
          <a:xfrm>
            <a:off x="358702" y="1274202"/>
            <a:ext cx="4518098" cy="1323439"/>
          </a:xfrm>
          <a:prstGeom prst="rect">
            <a:avLst/>
          </a:prstGeom>
          <a:noFill/>
        </p:spPr>
        <p:txBody>
          <a:bodyPr wrap="square" rtlCol="0">
            <a:spAutoFit/>
          </a:bodyPr>
          <a:lstStyle/>
          <a:p>
            <a:pPr algn="just"/>
            <a:r>
              <a:rPr lang="en-US" sz="2000" dirty="0"/>
              <a:t>= l</a:t>
            </a:r>
            <a:r>
              <a:rPr lang="cs-CZ" sz="2000" dirty="0" err="1"/>
              <a:t>ineární</a:t>
            </a:r>
            <a:r>
              <a:rPr lang="cs-CZ" sz="2000" dirty="0"/>
              <a:t> vztah mezi druhou odmocninou frekvence spektrálních čar charakteristického rentgenového záření a protonovým číslem prvku (Z)</a:t>
            </a:r>
            <a:endParaRPr lang="en-US" sz="2000" dirty="0"/>
          </a:p>
        </p:txBody>
      </p:sp>
      <p:sp>
        <p:nvSpPr>
          <p:cNvPr id="8" name="TextovéPole 7">
            <a:extLst>
              <a:ext uri="{FF2B5EF4-FFF2-40B4-BE49-F238E27FC236}">
                <a16:creationId xmlns:a16="http://schemas.microsoft.com/office/drawing/2014/main" id="{31F92F71-8A65-402D-AD1D-76EE557E1557}"/>
              </a:ext>
            </a:extLst>
          </p:cNvPr>
          <p:cNvSpPr txBox="1"/>
          <p:nvPr/>
        </p:nvSpPr>
        <p:spPr>
          <a:xfrm>
            <a:off x="358702" y="3767916"/>
            <a:ext cx="4670498" cy="1846659"/>
          </a:xfrm>
          <a:prstGeom prst="rect">
            <a:avLst/>
          </a:prstGeom>
          <a:noFill/>
        </p:spPr>
        <p:txBody>
          <a:bodyPr wrap="square" rtlCol="0">
            <a:spAutoFit/>
          </a:bodyPr>
          <a:lstStyle/>
          <a:p>
            <a:r>
              <a:rPr lang="cs-CZ" sz="2000" dirty="0"/>
              <a:t>1. Správné pořadí prvků Co (Ar = 58.933) a Ni (Ar = 58.71) v periodickém systému.</a:t>
            </a:r>
          </a:p>
          <a:p>
            <a:endParaRPr lang="cs-CZ" sz="2000" dirty="0"/>
          </a:p>
          <a:p>
            <a:pPr algn="just"/>
            <a:r>
              <a:rPr lang="en-US" dirty="0" err="1"/>
              <a:t>Podobn</a:t>
            </a:r>
            <a:r>
              <a:rPr lang="cs-CZ" dirty="0"/>
              <a:t>á situace je ještě v případě Ar (Ar = 39.94) a K (Ar = 39.098) nebo </a:t>
            </a:r>
            <a:r>
              <a:rPr lang="cs-CZ" dirty="0" err="1"/>
              <a:t>Th</a:t>
            </a:r>
            <a:r>
              <a:rPr lang="cs-CZ" dirty="0"/>
              <a:t> (Ar = 232.038) a Pa (Ar = 231.036)</a:t>
            </a:r>
          </a:p>
        </p:txBody>
      </p:sp>
      <p:sp>
        <p:nvSpPr>
          <p:cNvPr id="9" name="TextovéPole 8">
            <a:extLst>
              <a:ext uri="{FF2B5EF4-FFF2-40B4-BE49-F238E27FC236}">
                <a16:creationId xmlns:a16="http://schemas.microsoft.com/office/drawing/2014/main" id="{2DE7DC48-0FEE-412C-B1B8-0BA74AE531FE}"/>
              </a:ext>
            </a:extLst>
          </p:cNvPr>
          <p:cNvSpPr txBox="1"/>
          <p:nvPr/>
        </p:nvSpPr>
        <p:spPr>
          <a:xfrm>
            <a:off x="377752" y="5834296"/>
            <a:ext cx="5184848" cy="707886"/>
          </a:xfrm>
          <a:prstGeom prst="rect">
            <a:avLst/>
          </a:prstGeom>
          <a:noFill/>
        </p:spPr>
        <p:txBody>
          <a:bodyPr wrap="square">
            <a:spAutoFit/>
          </a:bodyPr>
          <a:lstStyle/>
          <a:p>
            <a:r>
              <a:rPr lang="cs-CZ" sz="2000" dirty="0"/>
              <a:t>2. Předpovězeny nové prvky: Z = 43 (</a:t>
            </a:r>
            <a:r>
              <a:rPr lang="cs-CZ" sz="2000" dirty="0" err="1"/>
              <a:t>Tc</a:t>
            </a:r>
            <a:r>
              <a:rPr lang="cs-CZ" sz="2000" dirty="0"/>
              <a:t>), 61 (</a:t>
            </a:r>
            <a:r>
              <a:rPr lang="cs-CZ" sz="2000" dirty="0" err="1"/>
              <a:t>Pm</a:t>
            </a:r>
            <a:r>
              <a:rPr lang="cs-CZ" sz="2000" dirty="0"/>
              <a:t>) a 75 (Re)</a:t>
            </a:r>
            <a:endParaRPr lang="en-US" sz="2000" dirty="0"/>
          </a:p>
        </p:txBody>
      </p:sp>
    </p:spTree>
    <p:extLst>
      <p:ext uri="{BB962C8B-B14F-4D97-AF65-F5344CB8AC3E}">
        <p14:creationId xmlns:p14="http://schemas.microsoft.com/office/powerpoint/2010/main" val="4142790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AC978-9A21-4B01-948F-3C8BC4B71BF4}"/>
              </a:ext>
            </a:extLst>
          </p:cNvPr>
          <p:cNvSpPr>
            <a:spLocks noGrp="1"/>
          </p:cNvSpPr>
          <p:nvPr>
            <p:ph type="title"/>
          </p:nvPr>
        </p:nvSpPr>
        <p:spPr>
          <a:xfrm>
            <a:off x="457200" y="381000"/>
            <a:ext cx="8229600" cy="563562"/>
          </a:xfrm>
        </p:spPr>
        <p:txBody>
          <a:bodyPr>
            <a:normAutofit/>
          </a:bodyPr>
          <a:lstStyle/>
          <a:p>
            <a:r>
              <a:rPr lang="cs-CZ" sz="2800" b="1" dirty="0">
                <a:latin typeface="+mn-lt"/>
              </a:rPr>
              <a:t>Uměle připravené prvky</a:t>
            </a:r>
            <a:endParaRPr lang="en-US" sz="2800" b="1" dirty="0">
              <a:latin typeface="+mn-lt"/>
            </a:endParaRPr>
          </a:p>
        </p:txBody>
      </p:sp>
      <p:pic>
        <p:nvPicPr>
          <p:cNvPr id="4" name="Obrázek 3">
            <a:extLst>
              <a:ext uri="{FF2B5EF4-FFF2-40B4-BE49-F238E27FC236}">
                <a16:creationId xmlns:a16="http://schemas.microsoft.com/office/drawing/2014/main" id="{C6241EA8-B793-4A38-AAFA-D3771460C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928937"/>
            <a:ext cx="2476500" cy="3057525"/>
          </a:xfrm>
          <a:prstGeom prst="rect">
            <a:avLst/>
          </a:prstGeom>
        </p:spPr>
      </p:pic>
      <p:sp>
        <p:nvSpPr>
          <p:cNvPr id="8" name="Obdélník 7">
            <a:extLst>
              <a:ext uri="{FF2B5EF4-FFF2-40B4-BE49-F238E27FC236}">
                <a16:creationId xmlns:a16="http://schemas.microsoft.com/office/drawing/2014/main" id="{233CD98F-BC5F-4A2B-92F1-D7945F56910F}"/>
              </a:ext>
            </a:extLst>
          </p:cNvPr>
          <p:cNvSpPr/>
          <p:nvPr/>
        </p:nvSpPr>
        <p:spPr>
          <a:xfrm>
            <a:off x="152400" y="1143000"/>
            <a:ext cx="8839200" cy="1015663"/>
          </a:xfrm>
          <a:prstGeom prst="rect">
            <a:avLst/>
          </a:prstGeom>
        </p:spPr>
        <p:txBody>
          <a:bodyPr wrap="square">
            <a:spAutoFit/>
          </a:bodyPr>
          <a:lstStyle/>
          <a:p>
            <a:r>
              <a:rPr lang="en-US" sz="2000" dirty="0" err="1">
                <a:solidFill>
                  <a:srgbClr val="212529"/>
                </a:solidFill>
              </a:rPr>
              <a:t>Kladně</a:t>
            </a:r>
            <a:r>
              <a:rPr lang="en-US" sz="2000" dirty="0">
                <a:solidFill>
                  <a:srgbClr val="212529"/>
                </a:solidFill>
              </a:rPr>
              <a:t> </a:t>
            </a:r>
            <a:r>
              <a:rPr lang="en-US" sz="2000" dirty="0" err="1">
                <a:solidFill>
                  <a:srgbClr val="212529"/>
                </a:solidFill>
              </a:rPr>
              <a:t>nabité</a:t>
            </a:r>
            <a:r>
              <a:rPr lang="en-US" sz="2000" dirty="0">
                <a:solidFill>
                  <a:srgbClr val="212529"/>
                </a:solidFill>
              </a:rPr>
              <a:t> </a:t>
            </a:r>
            <a:r>
              <a:rPr lang="en-US" sz="2000" dirty="0" err="1">
                <a:solidFill>
                  <a:srgbClr val="212529"/>
                </a:solidFill>
              </a:rPr>
              <a:t>částice</a:t>
            </a:r>
            <a:r>
              <a:rPr lang="en-US" sz="2000" dirty="0">
                <a:solidFill>
                  <a:srgbClr val="212529"/>
                </a:solidFill>
              </a:rPr>
              <a:t> </a:t>
            </a:r>
            <a:r>
              <a:rPr lang="en-US" sz="2000" dirty="0" err="1">
                <a:solidFill>
                  <a:srgbClr val="212529"/>
                </a:solidFill>
              </a:rPr>
              <a:t>jsou</a:t>
            </a:r>
            <a:r>
              <a:rPr lang="en-US" sz="2000" dirty="0">
                <a:solidFill>
                  <a:srgbClr val="212529"/>
                </a:solidFill>
              </a:rPr>
              <a:t> </a:t>
            </a:r>
            <a:r>
              <a:rPr lang="en-US" sz="2000" dirty="0" err="1">
                <a:solidFill>
                  <a:srgbClr val="212529"/>
                </a:solidFill>
              </a:rPr>
              <a:t>urychlen</a:t>
            </a:r>
            <a:r>
              <a:rPr lang="cs-CZ" sz="2000" dirty="0">
                <a:solidFill>
                  <a:srgbClr val="212529"/>
                </a:solidFill>
              </a:rPr>
              <a:t>y</a:t>
            </a:r>
            <a:r>
              <a:rPr lang="en-US" sz="2000" dirty="0">
                <a:solidFill>
                  <a:srgbClr val="212529"/>
                </a:solidFill>
              </a:rPr>
              <a:t> a </a:t>
            </a:r>
            <a:r>
              <a:rPr lang="en-US" sz="2000" dirty="0" err="1">
                <a:solidFill>
                  <a:srgbClr val="212529"/>
                </a:solidFill>
              </a:rPr>
              <a:t>naráží</a:t>
            </a:r>
            <a:r>
              <a:rPr lang="en-US" sz="2000" dirty="0">
                <a:solidFill>
                  <a:srgbClr val="212529"/>
                </a:solidFill>
              </a:rPr>
              <a:t> do </a:t>
            </a:r>
            <a:r>
              <a:rPr lang="en-US" sz="2000" dirty="0" err="1">
                <a:solidFill>
                  <a:srgbClr val="212529"/>
                </a:solidFill>
              </a:rPr>
              <a:t>terče</a:t>
            </a:r>
            <a:r>
              <a:rPr lang="en-US" sz="2000" dirty="0">
                <a:solidFill>
                  <a:srgbClr val="212529"/>
                </a:solidFill>
              </a:rPr>
              <a:t>, </a:t>
            </a:r>
            <a:r>
              <a:rPr lang="en-US" sz="2000" dirty="0" err="1">
                <a:solidFill>
                  <a:srgbClr val="212529"/>
                </a:solidFill>
              </a:rPr>
              <a:t>vyrobeného</a:t>
            </a:r>
            <a:r>
              <a:rPr lang="en-US" sz="2000" dirty="0">
                <a:solidFill>
                  <a:srgbClr val="212529"/>
                </a:solidFill>
              </a:rPr>
              <a:t> z „</a:t>
            </a:r>
            <a:r>
              <a:rPr lang="en-US" sz="2000" dirty="0" err="1">
                <a:solidFill>
                  <a:srgbClr val="212529"/>
                </a:solidFill>
              </a:rPr>
              <a:t>mateřsk</a:t>
            </a:r>
            <a:r>
              <a:rPr lang="cs-CZ" sz="2000" dirty="0">
                <a:solidFill>
                  <a:srgbClr val="212529"/>
                </a:solidFill>
              </a:rPr>
              <a:t>é</a:t>
            </a:r>
            <a:r>
              <a:rPr lang="en-US" sz="2000" dirty="0">
                <a:solidFill>
                  <a:srgbClr val="212529"/>
                </a:solidFill>
              </a:rPr>
              <a:t>h</a:t>
            </a:r>
            <a:r>
              <a:rPr lang="cs-CZ" sz="2000" dirty="0">
                <a:solidFill>
                  <a:srgbClr val="212529"/>
                </a:solidFill>
              </a:rPr>
              <a:t>o</a:t>
            </a:r>
            <a:r>
              <a:rPr lang="en-US" sz="2000" dirty="0">
                <a:solidFill>
                  <a:srgbClr val="212529"/>
                </a:solidFill>
              </a:rPr>
              <a:t>“ </a:t>
            </a:r>
            <a:r>
              <a:rPr lang="en-US" sz="2000" dirty="0" err="1">
                <a:solidFill>
                  <a:srgbClr val="212529"/>
                </a:solidFill>
              </a:rPr>
              <a:t>prvk</a:t>
            </a:r>
            <a:r>
              <a:rPr lang="cs-CZ" sz="2000" dirty="0">
                <a:solidFill>
                  <a:srgbClr val="212529"/>
                </a:solidFill>
              </a:rPr>
              <a:t>u</a:t>
            </a:r>
            <a:r>
              <a:rPr lang="en-US" sz="2000" dirty="0">
                <a:solidFill>
                  <a:srgbClr val="212529"/>
                </a:solidFill>
              </a:rPr>
              <a:t>. </a:t>
            </a:r>
            <a:r>
              <a:rPr lang="en-US" sz="2000" dirty="0" err="1">
                <a:solidFill>
                  <a:srgbClr val="212529"/>
                </a:solidFill>
              </a:rPr>
              <a:t>Jadernými</a:t>
            </a:r>
            <a:r>
              <a:rPr lang="en-US" sz="2000" dirty="0">
                <a:solidFill>
                  <a:srgbClr val="212529"/>
                </a:solidFill>
              </a:rPr>
              <a:t> </a:t>
            </a:r>
            <a:r>
              <a:rPr lang="en-US" sz="2000" dirty="0" err="1">
                <a:solidFill>
                  <a:srgbClr val="212529"/>
                </a:solidFill>
              </a:rPr>
              <a:t>interakcemi</a:t>
            </a:r>
            <a:r>
              <a:rPr lang="en-US" sz="2000" dirty="0">
                <a:solidFill>
                  <a:srgbClr val="212529"/>
                </a:solidFill>
              </a:rPr>
              <a:t> se </a:t>
            </a:r>
            <a:r>
              <a:rPr lang="cs-CZ" sz="2000" dirty="0">
                <a:solidFill>
                  <a:srgbClr val="212529"/>
                </a:solidFill>
              </a:rPr>
              <a:t>urychlené </a:t>
            </a:r>
            <a:r>
              <a:rPr lang="en-US" sz="2000" dirty="0" err="1">
                <a:solidFill>
                  <a:srgbClr val="212529"/>
                </a:solidFill>
              </a:rPr>
              <a:t>zabudovávají</a:t>
            </a:r>
            <a:r>
              <a:rPr lang="en-US" sz="2000" dirty="0">
                <a:solidFill>
                  <a:srgbClr val="212529"/>
                </a:solidFill>
              </a:rPr>
              <a:t> do </a:t>
            </a:r>
            <a:r>
              <a:rPr lang="en-US" sz="2000" dirty="0" err="1">
                <a:solidFill>
                  <a:srgbClr val="212529"/>
                </a:solidFill>
              </a:rPr>
              <a:t>struktury</a:t>
            </a:r>
            <a:r>
              <a:rPr lang="en-US" sz="2000" dirty="0">
                <a:solidFill>
                  <a:srgbClr val="212529"/>
                </a:solidFill>
              </a:rPr>
              <a:t> </a:t>
            </a:r>
            <a:r>
              <a:rPr lang="en-US" sz="2000" dirty="0" err="1">
                <a:solidFill>
                  <a:srgbClr val="212529"/>
                </a:solidFill>
              </a:rPr>
              <a:t>cílových</a:t>
            </a:r>
            <a:r>
              <a:rPr lang="en-US" sz="2000" dirty="0">
                <a:solidFill>
                  <a:srgbClr val="212529"/>
                </a:solidFill>
              </a:rPr>
              <a:t> </a:t>
            </a:r>
            <a:r>
              <a:rPr lang="en-US" sz="2000" dirty="0" err="1">
                <a:solidFill>
                  <a:srgbClr val="212529"/>
                </a:solidFill>
              </a:rPr>
              <a:t>atomů</a:t>
            </a:r>
            <a:r>
              <a:rPr lang="en-US" sz="2000" dirty="0">
                <a:solidFill>
                  <a:srgbClr val="212529"/>
                </a:solidFill>
              </a:rPr>
              <a:t> a </a:t>
            </a:r>
            <a:r>
              <a:rPr lang="en-US" sz="2000" dirty="0" err="1">
                <a:solidFill>
                  <a:srgbClr val="212529"/>
                </a:solidFill>
              </a:rPr>
              <a:t>mění</a:t>
            </a:r>
            <a:r>
              <a:rPr lang="en-US" sz="2000" dirty="0">
                <a:solidFill>
                  <a:srgbClr val="212529"/>
                </a:solidFill>
              </a:rPr>
              <a:t> </a:t>
            </a:r>
            <a:r>
              <a:rPr lang="en-US" sz="2000" dirty="0" err="1">
                <a:solidFill>
                  <a:srgbClr val="212529"/>
                </a:solidFill>
              </a:rPr>
              <a:t>jejich</a:t>
            </a:r>
            <a:r>
              <a:rPr lang="en-US" sz="2000" dirty="0">
                <a:solidFill>
                  <a:srgbClr val="212529"/>
                </a:solidFill>
              </a:rPr>
              <a:t> </a:t>
            </a:r>
            <a:r>
              <a:rPr lang="en-US" sz="2000" dirty="0" err="1">
                <a:solidFill>
                  <a:srgbClr val="212529"/>
                </a:solidFill>
              </a:rPr>
              <a:t>jaderná</a:t>
            </a:r>
            <a:r>
              <a:rPr lang="en-US" sz="2000" dirty="0">
                <a:solidFill>
                  <a:srgbClr val="212529"/>
                </a:solidFill>
              </a:rPr>
              <a:t> a </a:t>
            </a:r>
            <a:r>
              <a:rPr lang="en-US" sz="2000" dirty="0" err="1">
                <a:solidFill>
                  <a:srgbClr val="212529"/>
                </a:solidFill>
              </a:rPr>
              <a:t>protonová</a:t>
            </a:r>
            <a:r>
              <a:rPr lang="en-US" sz="2000" dirty="0">
                <a:solidFill>
                  <a:srgbClr val="212529"/>
                </a:solidFill>
              </a:rPr>
              <a:t> </a:t>
            </a:r>
            <a:r>
              <a:rPr lang="en-US" sz="2000" dirty="0" err="1">
                <a:solidFill>
                  <a:srgbClr val="212529"/>
                </a:solidFill>
              </a:rPr>
              <a:t>čísla</a:t>
            </a:r>
            <a:r>
              <a:rPr lang="en-US" sz="2000" dirty="0">
                <a:solidFill>
                  <a:srgbClr val="212529"/>
                </a:solidFill>
              </a:rPr>
              <a:t> → </a:t>
            </a:r>
            <a:r>
              <a:rPr lang="en-US" sz="2000" dirty="0" err="1">
                <a:solidFill>
                  <a:srgbClr val="212529"/>
                </a:solidFill>
              </a:rPr>
              <a:t>změna</a:t>
            </a:r>
            <a:r>
              <a:rPr lang="en-US" sz="2000" dirty="0">
                <a:solidFill>
                  <a:srgbClr val="212529"/>
                </a:solidFill>
              </a:rPr>
              <a:t> </a:t>
            </a:r>
            <a:r>
              <a:rPr lang="en-US" sz="2000" dirty="0" err="1">
                <a:solidFill>
                  <a:srgbClr val="212529"/>
                </a:solidFill>
              </a:rPr>
              <a:t>prvků</a:t>
            </a:r>
            <a:r>
              <a:rPr lang="en-US" sz="2000" dirty="0">
                <a:solidFill>
                  <a:srgbClr val="212529"/>
                </a:solidFill>
              </a:rPr>
              <a:t>. </a:t>
            </a:r>
            <a:endParaRPr lang="en-US" sz="2000" dirty="0"/>
          </a:p>
        </p:txBody>
      </p:sp>
      <p:pic>
        <p:nvPicPr>
          <p:cNvPr id="10" name="Obrázek 9" descr="Obsah obrázku klávesnice&#10;&#10;Popis byl vytvořen automaticky">
            <a:extLst>
              <a:ext uri="{FF2B5EF4-FFF2-40B4-BE49-F238E27FC236}">
                <a16:creationId xmlns:a16="http://schemas.microsoft.com/office/drawing/2014/main" id="{126EE45D-BA44-43BF-8414-2389229E4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0" y="2209800"/>
            <a:ext cx="5994400" cy="4495800"/>
          </a:xfrm>
          <a:prstGeom prst="rect">
            <a:avLst/>
          </a:prstGeom>
        </p:spPr>
      </p:pic>
    </p:spTree>
    <p:extLst>
      <p:ext uri="{BB962C8B-B14F-4D97-AF65-F5344CB8AC3E}">
        <p14:creationId xmlns:p14="http://schemas.microsoft.com/office/powerpoint/2010/main" val="2029266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C14005F-4558-4F6D-8BAF-8BF6A1CA5B42}"/>
              </a:ext>
            </a:extLst>
          </p:cNvPr>
          <p:cNvSpPr txBox="1"/>
          <p:nvPr/>
        </p:nvSpPr>
        <p:spPr>
          <a:xfrm>
            <a:off x="1447800" y="838200"/>
            <a:ext cx="5997155" cy="707886"/>
          </a:xfrm>
          <a:prstGeom prst="rect">
            <a:avLst/>
          </a:prstGeom>
          <a:noFill/>
        </p:spPr>
        <p:txBody>
          <a:bodyPr wrap="none" rtlCol="0">
            <a:spAutoFit/>
          </a:bodyPr>
          <a:lstStyle/>
          <a:p>
            <a:r>
              <a:rPr lang="en-US" sz="4000" b="1" dirty="0" err="1">
                <a:latin typeface="Arial" panose="020B0604020202020204" pitchFamily="34" charset="0"/>
                <a:cs typeface="Arial" panose="020B0604020202020204" pitchFamily="34" charset="0"/>
              </a:rPr>
              <a:t>Ele</a:t>
            </a:r>
            <a:r>
              <a:rPr lang="cs-CZ" sz="4000" b="1" dirty="0">
                <a:latin typeface="Arial" panose="020B0604020202020204" pitchFamily="34" charset="0"/>
                <a:cs typeface="Arial" panose="020B0604020202020204" pitchFamily="34" charset="0"/>
              </a:rPr>
              <a:t>k</a:t>
            </a:r>
            <a:r>
              <a:rPr lang="en-US" sz="4000" b="1" dirty="0">
                <a:latin typeface="Arial" panose="020B0604020202020204" pitchFamily="34" charset="0"/>
                <a:cs typeface="Arial" panose="020B0604020202020204" pitchFamily="34" charset="0"/>
              </a:rPr>
              <a:t>t</a:t>
            </a:r>
            <a:r>
              <a:rPr lang="cs-CZ" sz="4000" b="1" dirty="0">
                <a:latin typeface="Arial" panose="020B0604020202020204" pitchFamily="34" charset="0"/>
                <a:cs typeface="Arial" panose="020B0604020202020204" pitchFamily="34" charset="0"/>
              </a:rPr>
              <a:t>r</a:t>
            </a:r>
            <a:r>
              <a:rPr lang="en-US" sz="4000" b="1" dirty="0" err="1">
                <a:latin typeface="Arial" panose="020B0604020202020204" pitchFamily="34" charset="0"/>
                <a:cs typeface="Arial" panose="020B0604020202020204" pitchFamily="34" charset="0"/>
              </a:rPr>
              <a:t>onov</a:t>
            </a:r>
            <a:r>
              <a:rPr lang="cs-CZ" sz="4000" b="1" dirty="0">
                <a:latin typeface="Arial" panose="020B0604020202020204" pitchFamily="34" charset="0"/>
                <a:cs typeface="Arial" panose="020B0604020202020204" pitchFamily="34" charset="0"/>
              </a:rPr>
              <a:t>ý obal atomu</a:t>
            </a:r>
          </a:p>
        </p:txBody>
      </p:sp>
      <p:pic>
        <p:nvPicPr>
          <p:cNvPr id="3" name="Obrázek 2" descr="Obsah obrázku objekt, hodiny&#10;&#10;Popis byl vytvořen automaticky">
            <a:extLst>
              <a:ext uri="{FF2B5EF4-FFF2-40B4-BE49-F238E27FC236}">
                <a16:creationId xmlns:a16="http://schemas.microsoft.com/office/drawing/2014/main" id="{20A3B49C-4B4E-4B6F-AF0E-963968810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743200"/>
            <a:ext cx="4710545" cy="2590800"/>
          </a:xfrm>
          <a:prstGeom prst="rect">
            <a:avLst/>
          </a:prstGeom>
        </p:spPr>
      </p:pic>
    </p:spTree>
    <p:extLst>
      <p:ext uri="{BB962C8B-B14F-4D97-AF65-F5344CB8AC3E}">
        <p14:creationId xmlns:p14="http://schemas.microsoft.com/office/powerpoint/2010/main" val="12374146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B7E885DB-D84A-4485-92B8-EEB8A4F14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8000"/>
            <a:ext cx="5214188" cy="2590800"/>
          </a:xfrm>
          <a:prstGeom prst="rect">
            <a:avLst/>
          </a:prstGeom>
        </p:spPr>
      </p:pic>
      <p:sp>
        <p:nvSpPr>
          <p:cNvPr id="12" name="Obdélník 11">
            <a:extLst>
              <a:ext uri="{FF2B5EF4-FFF2-40B4-BE49-F238E27FC236}">
                <a16:creationId xmlns:a16="http://schemas.microsoft.com/office/drawing/2014/main" id="{6B8C3DFA-7FE3-4554-9CCB-7637CE6AD4B8}"/>
              </a:ext>
            </a:extLst>
          </p:cNvPr>
          <p:cNvSpPr/>
          <p:nvPr/>
        </p:nvSpPr>
        <p:spPr>
          <a:xfrm>
            <a:off x="228600" y="914400"/>
            <a:ext cx="8305800" cy="646331"/>
          </a:xfrm>
          <a:prstGeom prst="rect">
            <a:avLst/>
          </a:prstGeom>
        </p:spPr>
        <p:txBody>
          <a:bodyPr wrap="square">
            <a:spAutoFit/>
          </a:bodyPr>
          <a:lstStyle/>
          <a:p>
            <a:r>
              <a:rPr lang="en-US" dirty="0" err="1"/>
              <a:t>Bohrův</a:t>
            </a:r>
            <a:r>
              <a:rPr lang="en-US" dirty="0"/>
              <a:t> model (Bohr 1913) je </a:t>
            </a:r>
            <a:r>
              <a:rPr lang="en-US" dirty="0" err="1"/>
              <a:t>předchůdcem</a:t>
            </a:r>
            <a:r>
              <a:rPr lang="en-US" dirty="0"/>
              <a:t> </a:t>
            </a:r>
            <a:r>
              <a:rPr lang="en-US" dirty="0" err="1"/>
              <a:t>kvantověmechanického</a:t>
            </a:r>
            <a:r>
              <a:rPr lang="en-US" dirty="0"/>
              <a:t> </a:t>
            </a:r>
            <a:r>
              <a:rPr lang="en-US" dirty="0" err="1"/>
              <a:t>modelu</a:t>
            </a:r>
            <a:r>
              <a:rPr lang="en-US" dirty="0"/>
              <a:t> </a:t>
            </a:r>
            <a:r>
              <a:rPr lang="en-US" dirty="0" err="1"/>
              <a:t>atomu</a:t>
            </a:r>
            <a:r>
              <a:rPr lang="cs-CZ" dirty="0"/>
              <a:t>, zahrnuje pouze jedno kvantové číslo (n)</a:t>
            </a:r>
            <a:r>
              <a:rPr lang="en-US" dirty="0"/>
              <a:t>. </a:t>
            </a:r>
          </a:p>
        </p:txBody>
      </p:sp>
      <p:sp>
        <p:nvSpPr>
          <p:cNvPr id="13" name="Obdélník 12">
            <a:extLst>
              <a:ext uri="{FF2B5EF4-FFF2-40B4-BE49-F238E27FC236}">
                <a16:creationId xmlns:a16="http://schemas.microsoft.com/office/drawing/2014/main" id="{970900C9-896C-4420-856F-CB1AB8D63DC9}"/>
              </a:ext>
            </a:extLst>
          </p:cNvPr>
          <p:cNvSpPr/>
          <p:nvPr/>
        </p:nvSpPr>
        <p:spPr>
          <a:xfrm>
            <a:off x="228600" y="152400"/>
            <a:ext cx="3425490" cy="523220"/>
          </a:xfrm>
          <a:prstGeom prst="rect">
            <a:avLst/>
          </a:prstGeom>
        </p:spPr>
        <p:txBody>
          <a:bodyPr wrap="none">
            <a:spAutoFit/>
          </a:bodyPr>
          <a:lstStyle/>
          <a:p>
            <a:r>
              <a:rPr lang="en-US" sz="2800" b="1" dirty="0" err="1"/>
              <a:t>Bohrův</a:t>
            </a:r>
            <a:r>
              <a:rPr lang="en-US" sz="2800" b="1" dirty="0"/>
              <a:t> model </a:t>
            </a:r>
            <a:r>
              <a:rPr lang="en-US" sz="2800" b="1" dirty="0" err="1"/>
              <a:t>atomu</a:t>
            </a:r>
            <a:r>
              <a:rPr lang="en-US" sz="2800" b="1" dirty="0"/>
              <a:t> </a:t>
            </a:r>
          </a:p>
        </p:txBody>
      </p:sp>
      <p:pic>
        <p:nvPicPr>
          <p:cNvPr id="14" name="Grafický objekt 13">
            <a:extLst>
              <a:ext uri="{FF2B5EF4-FFF2-40B4-BE49-F238E27FC236}">
                <a16:creationId xmlns:a16="http://schemas.microsoft.com/office/drawing/2014/main" id="{2CDFFD19-83B4-4ED2-88FC-3A51A85A9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8400" y="1752600"/>
            <a:ext cx="2032000" cy="609600"/>
          </a:xfrm>
          <a:prstGeom prst="rect">
            <a:avLst/>
          </a:prstGeom>
        </p:spPr>
      </p:pic>
      <p:pic>
        <p:nvPicPr>
          <p:cNvPr id="15" name="Grafický objekt 14">
            <a:extLst>
              <a:ext uri="{FF2B5EF4-FFF2-40B4-BE49-F238E27FC236}">
                <a16:creationId xmlns:a16="http://schemas.microsoft.com/office/drawing/2014/main" id="{8C9F0A40-1325-4208-8420-06B1A45F58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2200" y="2438400"/>
            <a:ext cx="2795467" cy="664776"/>
          </a:xfrm>
          <a:prstGeom prst="rect">
            <a:avLst/>
          </a:prstGeom>
        </p:spPr>
      </p:pic>
      <p:sp>
        <p:nvSpPr>
          <p:cNvPr id="16" name="Obdélník 15">
            <a:extLst>
              <a:ext uri="{FF2B5EF4-FFF2-40B4-BE49-F238E27FC236}">
                <a16:creationId xmlns:a16="http://schemas.microsoft.com/office/drawing/2014/main" id="{C83D5685-CAC0-43D2-B7AF-DAC52F6B1C75}"/>
              </a:ext>
            </a:extLst>
          </p:cNvPr>
          <p:cNvSpPr/>
          <p:nvPr/>
        </p:nvSpPr>
        <p:spPr>
          <a:xfrm>
            <a:off x="152400" y="1676400"/>
            <a:ext cx="6096000" cy="1046440"/>
          </a:xfrm>
          <a:prstGeom prst="rect">
            <a:avLst/>
          </a:prstGeom>
        </p:spPr>
        <p:txBody>
          <a:bodyPr wrap="square">
            <a:spAutoFit/>
          </a:bodyPr>
          <a:lstStyle/>
          <a:p>
            <a:r>
              <a:rPr lang="en-US" b="1" dirty="0" err="1">
                <a:solidFill>
                  <a:srgbClr val="222222"/>
                </a:solidFill>
              </a:rPr>
              <a:t>Poloměr</a:t>
            </a:r>
            <a:r>
              <a:rPr lang="en-US" b="1" dirty="0">
                <a:solidFill>
                  <a:srgbClr val="222222"/>
                </a:solidFill>
              </a:rPr>
              <a:t> </a:t>
            </a:r>
            <a:r>
              <a:rPr lang="en-US" b="1" dirty="0" err="1">
                <a:solidFill>
                  <a:srgbClr val="222222"/>
                </a:solidFill>
              </a:rPr>
              <a:t>kružnicové</a:t>
            </a:r>
            <a:r>
              <a:rPr lang="en-US" b="1" dirty="0">
                <a:solidFill>
                  <a:srgbClr val="222222"/>
                </a:solidFill>
              </a:rPr>
              <a:t> </a:t>
            </a:r>
            <a:r>
              <a:rPr lang="en-US" b="1" dirty="0" err="1">
                <a:solidFill>
                  <a:srgbClr val="222222"/>
                </a:solidFill>
              </a:rPr>
              <a:t>dráhy</a:t>
            </a:r>
            <a:r>
              <a:rPr lang="en-US" b="1" dirty="0">
                <a:solidFill>
                  <a:srgbClr val="222222"/>
                </a:solidFill>
              </a:rPr>
              <a:t> </a:t>
            </a:r>
            <a:r>
              <a:rPr lang="en-US" i="1" dirty="0">
                <a:solidFill>
                  <a:srgbClr val="222222"/>
                </a:solidFill>
              </a:rPr>
              <a:t>n</a:t>
            </a:r>
            <a:r>
              <a:rPr lang="en-US" dirty="0">
                <a:solidFill>
                  <a:srgbClr val="222222"/>
                </a:solidFill>
              </a:rPr>
              <a:t>-</a:t>
            </a:r>
            <a:r>
              <a:rPr lang="en-US" dirty="0" err="1">
                <a:solidFill>
                  <a:srgbClr val="222222"/>
                </a:solidFill>
              </a:rPr>
              <a:t>té</a:t>
            </a:r>
            <a:r>
              <a:rPr lang="en-US" dirty="0">
                <a:solidFill>
                  <a:srgbClr val="222222"/>
                </a:solidFill>
              </a:rPr>
              <a:t> </a:t>
            </a:r>
            <a:r>
              <a:rPr lang="en-US" dirty="0" err="1">
                <a:solidFill>
                  <a:srgbClr val="222222"/>
                </a:solidFill>
              </a:rPr>
              <a:t>hladiny</a:t>
            </a:r>
            <a:r>
              <a:rPr lang="en-US" dirty="0">
                <a:solidFill>
                  <a:srgbClr val="222222"/>
                </a:solidFill>
              </a:rPr>
              <a:t>, po </a:t>
            </a:r>
            <a:r>
              <a:rPr lang="en-US" dirty="0" err="1">
                <a:solidFill>
                  <a:srgbClr val="222222"/>
                </a:solidFill>
              </a:rPr>
              <a:t>které</a:t>
            </a:r>
            <a:r>
              <a:rPr lang="en-US" dirty="0">
                <a:solidFill>
                  <a:srgbClr val="222222"/>
                </a:solidFill>
              </a:rPr>
              <a:t> se </a:t>
            </a:r>
            <a:r>
              <a:rPr lang="en-US" dirty="0" err="1">
                <a:solidFill>
                  <a:srgbClr val="222222"/>
                </a:solidFill>
              </a:rPr>
              <a:t>elektron</a:t>
            </a:r>
            <a:r>
              <a:rPr lang="en-US" dirty="0">
                <a:solidFill>
                  <a:srgbClr val="222222"/>
                </a:solidFill>
              </a:rPr>
              <a:t> </a:t>
            </a:r>
            <a:r>
              <a:rPr lang="en-US" dirty="0" err="1">
                <a:solidFill>
                  <a:srgbClr val="222222"/>
                </a:solidFill>
              </a:rPr>
              <a:t>pohybuje</a:t>
            </a:r>
            <a:r>
              <a:rPr lang="cs-CZ" dirty="0">
                <a:solidFill>
                  <a:srgbClr val="222222"/>
                </a:solidFill>
              </a:rPr>
              <a:t>:</a:t>
            </a:r>
          </a:p>
          <a:p>
            <a:endParaRPr lang="cs-CZ" sz="800" dirty="0">
              <a:solidFill>
                <a:srgbClr val="222222"/>
              </a:solidFill>
            </a:endParaRPr>
          </a:p>
          <a:p>
            <a:r>
              <a:rPr lang="en-US" b="1" dirty="0" err="1"/>
              <a:t>Energie</a:t>
            </a:r>
            <a:r>
              <a:rPr lang="en-US" b="1" dirty="0"/>
              <a:t> </a:t>
            </a:r>
            <a:r>
              <a:rPr lang="en-US" b="1" dirty="0" err="1"/>
              <a:t>elektronu</a:t>
            </a:r>
            <a:r>
              <a:rPr lang="en-US" b="1" dirty="0"/>
              <a:t> </a:t>
            </a:r>
            <a:r>
              <a:rPr lang="en-US" dirty="0" err="1"/>
              <a:t>vázaného</a:t>
            </a:r>
            <a:r>
              <a:rPr lang="en-US" dirty="0"/>
              <a:t> v </a:t>
            </a:r>
            <a:r>
              <a:rPr lang="en-US" dirty="0" err="1"/>
              <a:t>atomu</a:t>
            </a:r>
            <a:r>
              <a:rPr lang="en-US" dirty="0"/>
              <a:t> </a:t>
            </a:r>
            <a:r>
              <a:rPr lang="en-US" dirty="0" err="1"/>
              <a:t>na</a:t>
            </a:r>
            <a:r>
              <a:rPr lang="en-US" dirty="0"/>
              <a:t> </a:t>
            </a:r>
            <a:r>
              <a:rPr lang="en-US" i="1" dirty="0"/>
              <a:t>n</a:t>
            </a:r>
            <a:r>
              <a:rPr lang="en-US" dirty="0"/>
              <a:t>-</a:t>
            </a:r>
            <a:r>
              <a:rPr lang="en-US" dirty="0" err="1"/>
              <a:t>té</a:t>
            </a:r>
            <a:r>
              <a:rPr lang="en-US" dirty="0"/>
              <a:t> </a:t>
            </a:r>
            <a:r>
              <a:rPr lang="en-US" dirty="0" err="1"/>
              <a:t>hladině</a:t>
            </a:r>
            <a:r>
              <a:rPr lang="cs-CZ" dirty="0"/>
              <a:t>:</a:t>
            </a:r>
            <a:endParaRPr lang="en-US" dirty="0"/>
          </a:p>
        </p:txBody>
      </p:sp>
      <p:sp>
        <p:nvSpPr>
          <p:cNvPr id="18" name="Obdélník 17">
            <a:extLst>
              <a:ext uri="{FF2B5EF4-FFF2-40B4-BE49-F238E27FC236}">
                <a16:creationId xmlns:a16="http://schemas.microsoft.com/office/drawing/2014/main" id="{C41B2368-6769-4287-91F6-9E87A87040C9}"/>
              </a:ext>
            </a:extLst>
          </p:cNvPr>
          <p:cNvSpPr/>
          <p:nvPr/>
        </p:nvSpPr>
        <p:spPr>
          <a:xfrm>
            <a:off x="152400" y="5791200"/>
            <a:ext cx="8839200" cy="646331"/>
          </a:xfrm>
          <a:prstGeom prst="rect">
            <a:avLst/>
          </a:prstGeom>
        </p:spPr>
        <p:txBody>
          <a:bodyPr wrap="square">
            <a:spAutoFit/>
          </a:bodyPr>
          <a:lstStyle/>
          <a:p>
            <a:r>
              <a:rPr lang="en-US" dirty="0" err="1"/>
              <a:t>Bohrův</a:t>
            </a:r>
            <a:r>
              <a:rPr lang="en-US" dirty="0"/>
              <a:t> model </a:t>
            </a:r>
            <a:r>
              <a:rPr lang="en-US" dirty="0" err="1"/>
              <a:t>atomu</a:t>
            </a:r>
            <a:r>
              <a:rPr lang="en-US" dirty="0"/>
              <a:t> </a:t>
            </a:r>
            <a:r>
              <a:rPr lang="en-US" dirty="0" err="1"/>
              <a:t>dobře</a:t>
            </a:r>
            <a:r>
              <a:rPr lang="en-US" dirty="0"/>
              <a:t> </a:t>
            </a:r>
            <a:r>
              <a:rPr lang="en-US" dirty="0" err="1"/>
              <a:t>popisuje</a:t>
            </a:r>
            <a:r>
              <a:rPr lang="en-US" dirty="0"/>
              <a:t> </a:t>
            </a:r>
            <a:r>
              <a:rPr lang="cs-CZ" dirty="0"/>
              <a:t>pouze </a:t>
            </a:r>
            <a:r>
              <a:rPr lang="en-US" dirty="0"/>
              <a:t>atom </a:t>
            </a:r>
            <a:r>
              <a:rPr lang="en-US" dirty="0" err="1"/>
              <a:t>vodíku</a:t>
            </a:r>
            <a:r>
              <a:rPr lang="en-US" dirty="0"/>
              <a:t> a </a:t>
            </a:r>
            <a:r>
              <a:rPr lang="en-US" dirty="0" err="1"/>
              <a:t>iontů</a:t>
            </a:r>
            <a:r>
              <a:rPr lang="en-US" dirty="0"/>
              <a:t> </a:t>
            </a:r>
            <a:r>
              <a:rPr lang="en-US" dirty="0" err="1"/>
              <a:t>mající</a:t>
            </a:r>
            <a:r>
              <a:rPr lang="en-US" dirty="0"/>
              <a:t> v </a:t>
            </a:r>
            <a:r>
              <a:rPr lang="en-US" dirty="0" err="1"/>
              <a:t>elektronovém</a:t>
            </a:r>
            <a:r>
              <a:rPr lang="en-US" dirty="0"/>
              <a:t> </a:t>
            </a:r>
            <a:r>
              <a:rPr lang="en-US" dirty="0" err="1"/>
              <a:t>obalu</a:t>
            </a:r>
            <a:r>
              <a:rPr lang="en-US" dirty="0"/>
              <a:t> </a:t>
            </a:r>
            <a:r>
              <a:rPr lang="en-US" dirty="0" err="1"/>
              <a:t>jen</a:t>
            </a:r>
            <a:r>
              <a:rPr lang="en-US" dirty="0"/>
              <a:t> </a:t>
            </a:r>
            <a:r>
              <a:rPr lang="en-US" dirty="0" err="1"/>
              <a:t>jeden</a:t>
            </a:r>
            <a:r>
              <a:rPr lang="en-US" dirty="0"/>
              <a:t> </a:t>
            </a:r>
            <a:r>
              <a:rPr lang="en-US" dirty="0" err="1"/>
              <a:t>elektron</a:t>
            </a:r>
            <a:r>
              <a:rPr lang="en-US" dirty="0"/>
              <a:t> (He</a:t>
            </a:r>
            <a:r>
              <a:rPr lang="en-US" baseline="30000" dirty="0"/>
              <a:t>+</a:t>
            </a:r>
            <a:r>
              <a:rPr lang="en-US" dirty="0"/>
              <a:t>, Li</a:t>
            </a:r>
            <a:r>
              <a:rPr lang="en-US" baseline="30000" dirty="0"/>
              <a:t>2+</a:t>
            </a:r>
            <a:r>
              <a:rPr lang="en-US" dirty="0"/>
              <a:t>, Be</a:t>
            </a:r>
            <a:r>
              <a:rPr lang="en-US" baseline="30000" dirty="0"/>
              <a:t>3+</a:t>
            </a:r>
            <a:r>
              <a:rPr lang="en-US" dirty="0"/>
              <a:t> a B</a:t>
            </a:r>
            <a:r>
              <a:rPr lang="en-US" baseline="30000" dirty="0"/>
              <a:t>4+</a:t>
            </a:r>
            <a:r>
              <a:rPr lang="en-US" dirty="0"/>
              <a:t>)</a:t>
            </a:r>
          </a:p>
        </p:txBody>
      </p:sp>
      <p:pic>
        <p:nvPicPr>
          <p:cNvPr id="22" name="Obrázek 21" descr="Obsah obrázku metr&#10;&#10;Popis byl vytvořen automaticky">
            <a:extLst>
              <a:ext uri="{FF2B5EF4-FFF2-40B4-BE49-F238E27FC236}">
                <a16:creationId xmlns:a16="http://schemas.microsoft.com/office/drawing/2014/main" id="{F26516B3-16B6-426C-B4E1-D181CDE665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429000"/>
            <a:ext cx="2514600" cy="2194560"/>
          </a:xfrm>
          <a:prstGeom prst="rect">
            <a:avLst/>
          </a:prstGeom>
        </p:spPr>
      </p:pic>
    </p:spTree>
    <p:extLst>
      <p:ext uri="{BB962C8B-B14F-4D97-AF65-F5344CB8AC3E}">
        <p14:creationId xmlns:p14="http://schemas.microsoft.com/office/powerpoint/2010/main" val="654560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51EC120-6F4A-4A88-904C-8D6D8D603BBC}"/>
              </a:ext>
            </a:extLst>
          </p:cNvPr>
          <p:cNvSpPr txBox="1"/>
          <p:nvPr/>
        </p:nvSpPr>
        <p:spPr>
          <a:xfrm>
            <a:off x="609600" y="152400"/>
            <a:ext cx="5715000" cy="523220"/>
          </a:xfrm>
          <a:prstGeom prst="rect">
            <a:avLst/>
          </a:prstGeom>
          <a:noFill/>
        </p:spPr>
        <p:txBody>
          <a:bodyPr wrap="square" rtlCol="0">
            <a:spAutoFit/>
          </a:bodyPr>
          <a:lstStyle/>
          <a:p>
            <a:r>
              <a:rPr lang="cs-CZ" sz="2800" b="1" dirty="0" err="1"/>
              <a:t>Sommerfeldův</a:t>
            </a:r>
            <a:r>
              <a:rPr lang="cs-CZ" sz="2800" b="1" dirty="0"/>
              <a:t> model atomu </a:t>
            </a:r>
            <a:endParaRPr lang="en-US" sz="2800" b="1" dirty="0"/>
          </a:p>
        </p:txBody>
      </p:sp>
      <p:sp>
        <p:nvSpPr>
          <p:cNvPr id="5" name="Obdélník 4">
            <a:extLst>
              <a:ext uri="{FF2B5EF4-FFF2-40B4-BE49-F238E27FC236}">
                <a16:creationId xmlns:a16="http://schemas.microsoft.com/office/drawing/2014/main" id="{CB40247A-9CE5-429B-BF1D-2F57A58A84C0}"/>
              </a:ext>
            </a:extLst>
          </p:cNvPr>
          <p:cNvSpPr/>
          <p:nvPr/>
        </p:nvSpPr>
        <p:spPr>
          <a:xfrm>
            <a:off x="228600" y="914400"/>
            <a:ext cx="8763000" cy="1631216"/>
          </a:xfrm>
          <a:prstGeom prst="rect">
            <a:avLst/>
          </a:prstGeom>
        </p:spPr>
        <p:txBody>
          <a:bodyPr wrap="square">
            <a:spAutoFit/>
          </a:bodyPr>
          <a:lstStyle/>
          <a:p>
            <a:r>
              <a:rPr lang="cs-CZ" sz="2000" dirty="0">
                <a:solidFill>
                  <a:srgbClr val="333333"/>
                </a:solidFill>
              </a:rPr>
              <a:t>A. </a:t>
            </a:r>
            <a:r>
              <a:rPr lang="en-US" sz="2000" dirty="0">
                <a:solidFill>
                  <a:srgbClr val="333333"/>
                </a:solidFill>
              </a:rPr>
              <a:t>Sommerfeld</a:t>
            </a:r>
            <a:r>
              <a:rPr lang="cs-CZ" sz="2000" dirty="0">
                <a:solidFill>
                  <a:srgbClr val="333333"/>
                </a:solidFill>
              </a:rPr>
              <a:t> (1916) </a:t>
            </a:r>
            <a:r>
              <a:rPr lang="en-US" sz="2000" dirty="0" err="1">
                <a:solidFill>
                  <a:srgbClr val="333333"/>
                </a:solidFill>
              </a:rPr>
              <a:t>nahradil</a:t>
            </a:r>
            <a:r>
              <a:rPr lang="en-US" sz="2000" dirty="0">
                <a:solidFill>
                  <a:srgbClr val="333333"/>
                </a:solidFill>
              </a:rPr>
              <a:t> </a:t>
            </a:r>
            <a:r>
              <a:rPr lang="en-US" sz="2000" dirty="0" err="1">
                <a:solidFill>
                  <a:srgbClr val="333333"/>
                </a:solidFill>
              </a:rPr>
              <a:t>Bohrovy</a:t>
            </a:r>
            <a:r>
              <a:rPr lang="en-US" sz="2000" dirty="0">
                <a:solidFill>
                  <a:srgbClr val="333333"/>
                </a:solidFill>
              </a:rPr>
              <a:t> </a:t>
            </a:r>
            <a:r>
              <a:rPr lang="en-US" sz="2000" dirty="0" err="1">
                <a:solidFill>
                  <a:srgbClr val="333333"/>
                </a:solidFill>
              </a:rPr>
              <a:t>kruhové</a:t>
            </a:r>
            <a:r>
              <a:rPr lang="en-US" sz="2000" dirty="0">
                <a:solidFill>
                  <a:srgbClr val="333333"/>
                </a:solidFill>
              </a:rPr>
              <a:t> </a:t>
            </a:r>
            <a:r>
              <a:rPr lang="en-US" sz="2000" dirty="0" err="1">
                <a:solidFill>
                  <a:srgbClr val="333333"/>
                </a:solidFill>
              </a:rPr>
              <a:t>dráhy</a:t>
            </a:r>
            <a:r>
              <a:rPr lang="en-US" sz="2000" dirty="0">
                <a:solidFill>
                  <a:srgbClr val="333333"/>
                </a:solidFill>
              </a:rPr>
              <a:t> </a:t>
            </a:r>
            <a:r>
              <a:rPr lang="en-US" sz="2000" dirty="0" err="1">
                <a:solidFill>
                  <a:srgbClr val="333333"/>
                </a:solidFill>
              </a:rPr>
              <a:t>eliptickými</a:t>
            </a:r>
            <a:r>
              <a:rPr lang="en-US" sz="2000" dirty="0">
                <a:solidFill>
                  <a:srgbClr val="333333"/>
                </a:solidFill>
              </a:rPr>
              <a:t>. </a:t>
            </a:r>
            <a:r>
              <a:rPr lang="cs-CZ" sz="2000" dirty="0">
                <a:solidFill>
                  <a:srgbClr val="333333"/>
                </a:solidFill>
              </a:rPr>
              <a:t>Odtud</a:t>
            </a:r>
          </a:p>
          <a:p>
            <a:r>
              <a:rPr lang="cs-CZ" sz="2000" b="1" i="1" dirty="0">
                <a:solidFill>
                  <a:srgbClr val="333333"/>
                </a:solidFill>
              </a:rPr>
              <a:t>H</a:t>
            </a:r>
            <a:r>
              <a:rPr lang="en-US" sz="2000" b="1" i="1" dirty="0" err="1">
                <a:solidFill>
                  <a:srgbClr val="333333"/>
                </a:solidFill>
              </a:rPr>
              <a:t>lavní</a:t>
            </a:r>
            <a:r>
              <a:rPr lang="en-US" sz="2000" b="1" i="1" dirty="0">
                <a:solidFill>
                  <a:srgbClr val="333333"/>
                </a:solidFill>
              </a:rPr>
              <a:t> </a:t>
            </a:r>
            <a:r>
              <a:rPr lang="en-US" sz="2000" b="1" i="1" dirty="0" err="1">
                <a:solidFill>
                  <a:srgbClr val="333333"/>
                </a:solidFill>
              </a:rPr>
              <a:t>kvantové</a:t>
            </a:r>
            <a:r>
              <a:rPr lang="en-US" sz="2000" b="1" i="1" dirty="0">
                <a:solidFill>
                  <a:srgbClr val="333333"/>
                </a:solidFill>
              </a:rPr>
              <a:t> </a:t>
            </a:r>
            <a:r>
              <a:rPr lang="en-US" sz="2000" b="1" i="1" dirty="0" err="1">
                <a:solidFill>
                  <a:srgbClr val="333333"/>
                </a:solidFill>
              </a:rPr>
              <a:t>čísl</a:t>
            </a:r>
            <a:r>
              <a:rPr lang="cs-CZ" sz="2000" b="1" i="1" dirty="0">
                <a:solidFill>
                  <a:srgbClr val="333333"/>
                </a:solidFill>
              </a:rPr>
              <a:t>o </a:t>
            </a:r>
            <a:r>
              <a:rPr lang="cs-CZ" sz="2000" dirty="0">
                <a:solidFill>
                  <a:srgbClr val="333333"/>
                </a:solidFill>
              </a:rPr>
              <a:t>(</a:t>
            </a:r>
            <a:r>
              <a:rPr lang="en-US" sz="2000" i="1" dirty="0">
                <a:solidFill>
                  <a:srgbClr val="333333"/>
                </a:solidFill>
              </a:rPr>
              <a:t>n</a:t>
            </a:r>
            <a:r>
              <a:rPr lang="cs-CZ" sz="2000" dirty="0">
                <a:solidFill>
                  <a:srgbClr val="333333"/>
                </a:solidFill>
              </a:rPr>
              <a:t>):   </a:t>
            </a:r>
            <a:r>
              <a:rPr lang="en-US" sz="2000" dirty="0" err="1">
                <a:solidFill>
                  <a:srgbClr val="333333"/>
                </a:solidFill>
              </a:rPr>
              <a:t>velká</a:t>
            </a:r>
            <a:r>
              <a:rPr lang="en-US" sz="2000" dirty="0">
                <a:solidFill>
                  <a:srgbClr val="333333"/>
                </a:solidFill>
              </a:rPr>
              <a:t> </a:t>
            </a:r>
            <a:r>
              <a:rPr lang="en-US" sz="2000" dirty="0" err="1">
                <a:solidFill>
                  <a:srgbClr val="333333"/>
                </a:solidFill>
              </a:rPr>
              <a:t>poloosa</a:t>
            </a:r>
            <a:r>
              <a:rPr lang="en-US" sz="2000" dirty="0">
                <a:solidFill>
                  <a:srgbClr val="333333"/>
                </a:solidFill>
              </a:rPr>
              <a:t> </a:t>
            </a:r>
            <a:r>
              <a:rPr lang="en-US" sz="2000" i="1" dirty="0">
                <a:solidFill>
                  <a:srgbClr val="333333"/>
                </a:solidFill>
              </a:rPr>
              <a:t>a = n</a:t>
            </a:r>
            <a:r>
              <a:rPr lang="en-US" sz="2000" baseline="30000" dirty="0">
                <a:solidFill>
                  <a:srgbClr val="333333"/>
                </a:solidFill>
              </a:rPr>
              <a:t>2</a:t>
            </a:r>
            <a:r>
              <a:rPr lang="en-US" sz="2000" i="1" dirty="0">
                <a:solidFill>
                  <a:srgbClr val="333333"/>
                </a:solidFill>
              </a:rPr>
              <a:t>r</a:t>
            </a:r>
            <a:r>
              <a:rPr lang="en-US" sz="2000" baseline="-25000" dirty="0">
                <a:solidFill>
                  <a:srgbClr val="333333"/>
                </a:solidFill>
              </a:rPr>
              <a:t>1</a:t>
            </a:r>
            <a:r>
              <a:rPr lang="en-US" sz="2000" dirty="0">
                <a:solidFill>
                  <a:srgbClr val="333333"/>
                </a:solidFill>
              </a:rPr>
              <a:t> </a:t>
            </a:r>
            <a:endParaRPr lang="cs-CZ" sz="2000" dirty="0">
              <a:solidFill>
                <a:srgbClr val="333333"/>
              </a:solidFill>
            </a:endParaRPr>
          </a:p>
          <a:p>
            <a:r>
              <a:rPr lang="cs-CZ" sz="2000" b="1" i="1" dirty="0">
                <a:solidFill>
                  <a:srgbClr val="333333"/>
                </a:solidFill>
              </a:rPr>
              <a:t>V</a:t>
            </a:r>
            <a:r>
              <a:rPr lang="en-US" sz="2000" b="1" i="1" dirty="0" err="1">
                <a:solidFill>
                  <a:srgbClr val="333333"/>
                </a:solidFill>
              </a:rPr>
              <a:t>edlejší</a:t>
            </a:r>
            <a:r>
              <a:rPr lang="en-US" sz="2000" b="1" i="1" dirty="0">
                <a:solidFill>
                  <a:srgbClr val="333333"/>
                </a:solidFill>
              </a:rPr>
              <a:t> </a:t>
            </a:r>
            <a:r>
              <a:rPr lang="en-US" sz="2000" b="1" i="1" dirty="0" err="1">
                <a:solidFill>
                  <a:srgbClr val="333333"/>
                </a:solidFill>
              </a:rPr>
              <a:t>kvantové</a:t>
            </a:r>
            <a:r>
              <a:rPr lang="en-US" sz="2000" b="1" i="1" dirty="0">
                <a:solidFill>
                  <a:srgbClr val="333333"/>
                </a:solidFill>
              </a:rPr>
              <a:t> </a:t>
            </a:r>
            <a:r>
              <a:rPr lang="en-US" sz="2000" b="1" i="1" dirty="0" err="1">
                <a:solidFill>
                  <a:srgbClr val="333333"/>
                </a:solidFill>
              </a:rPr>
              <a:t>číslo</a:t>
            </a:r>
            <a:r>
              <a:rPr lang="cs-CZ" sz="2000" b="1" i="1" dirty="0">
                <a:solidFill>
                  <a:srgbClr val="333333"/>
                </a:solidFill>
              </a:rPr>
              <a:t> </a:t>
            </a:r>
            <a:r>
              <a:rPr lang="cs-CZ" sz="2000" dirty="0">
                <a:solidFill>
                  <a:srgbClr val="333333"/>
                </a:solidFill>
              </a:rPr>
              <a:t>(</a:t>
            </a:r>
            <a:r>
              <a:rPr lang="en-US" sz="2000" i="1" dirty="0">
                <a:solidFill>
                  <a:srgbClr val="333333"/>
                </a:solidFill>
              </a:rPr>
              <a:t>l</a:t>
            </a:r>
            <a:r>
              <a:rPr lang="cs-CZ" sz="2000" dirty="0">
                <a:solidFill>
                  <a:srgbClr val="333333"/>
                </a:solidFill>
              </a:rPr>
              <a:t>):  </a:t>
            </a:r>
            <a:r>
              <a:rPr lang="en-US" sz="2000" dirty="0" err="1">
                <a:solidFill>
                  <a:srgbClr val="333333"/>
                </a:solidFill>
              </a:rPr>
              <a:t>malá</a:t>
            </a:r>
            <a:r>
              <a:rPr lang="en-US" sz="2000" dirty="0">
                <a:solidFill>
                  <a:srgbClr val="333333"/>
                </a:solidFill>
              </a:rPr>
              <a:t> </a:t>
            </a:r>
            <a:r>
              <a:rPr lang="en-US" sz="2000" dirty="0" err="1">
                <a:solidFill>
                  <a:srgbClr val="333333"/>
                </a:solidFill>
              </a:rPr>
              <a:t>poloosa</a:t>
            </a:r>
            <a:r>
              <a:rPr lang="en-US" sz="2000" dirty="0">
                <a:solidFill>
                  <a:srgbClr val="333333"/>
                </a:solidFill>
              </a:rPr>
              <a:t> </a:t>
            </a:r>
            <a:r>
              <a:rPr lang="en-US" sz="2000" i="1" dirty="0">
                <a:solidFill>
                  <a:srgbClr val="333333"/>
                </a:solidFill>
              </a:rPr>
              <a:t>a</a:t>
            </a:r>
            <a:r>
              <a:rPr lang="en-US" sz="2000" dirty="0">
                <a:solidFill>
                  <a:srgbClr val="333333"/>
                </a:solidFill>
              </a:rPr>
              <a:t>´ = </a:t>
            </a:r>
            <a:r>
              <a:rPr lang="en-US" sz="2000" i="1" dirty="0">
                <a:solidFill>
                  <a:srgbClr val="333333"/>
                </a:solidFill>
              </a:rPr>
              <a:t>n</a:t>
            </a:r>
            <a:r>
              <a:rPr lang="en-US" sz="2000" dirty="0">
                <a:solidFill>
                  <a:srgbClr val="333333"/>
                </a:solidFill>
              </a:rPr>
              <a:t> (</a:t>
            </a:r>
            <a:r>
              <a:rPr lang="en-US" sz="2000" i="1" dirty="0">
                <a:solidFill>
                  <a:srgbClr val="333333"/>
                </a:solidFill>
              </a:rPr>
              <a:t>l</a:t>
            </a:r>
            <a:r>
              <a:rPr lang="en-US" sz="2000" dirty="0">
                <a:solidFill>
                  <a:srgbClr val="333333"/>
                </a:solidFill>
              </a:rPr>
              <a:t> + 1)</a:t>
            </a:r>
            <a:r>
              <a:rPr lang="en-US" sz="2000" i="1" dirty="0">
                <a:solidFill>
                  <a:srgbClr val="333333"/>
                </a:solidFill>
              </a:rPr>
              <a:t>r</a:t>
            </a:r>
            <a:r>
              <a:rPr lang="en-US" sz="2000" baseline="-25000" dirty="0">
                <a:solidFill>
                  <a:srgbClr val="333333"/>
                </a:solidFill>
              </a:rPr>
              <a:t>1</a:t>
            </a:r>
            <a:r>
              <a:rPr lang="cs-CZ" sz="2000" dirty="0">
                <a:solidFill>
                  <a:srgbClr val="333333"/>
                </a:solidFill>
              </a:rPr>
              <a:t>, nabývá hodnot 0 až </a:t>
            </a:r>
            <a:r>
              <a:rPr lang="en-US" sz="2000" i="1" dirty="0">
                <a:solidFill>
                  <a:srgbClr val="333333"/>
                </a:solidFill>
              </a:rPr>
              <a:t>n</a:t>
            </a:r>
            <a:r>
              <a:rPr lang="en-US" sz="2000" dirty="0">
                <a:solidFill>
                  <a:srgbClr val="333333"/>
                </a:solidFill>
              </a:rPr>
              <a:t> – 1</a:t>
            </a:r>
            <a:r>
              <a:rPr lang="cs-CZ" sz="2000" dirty="0">
                <a:solidFill>
                  <a:srgbClr val="333333"/>
                </a:solidFill>
              </a:rPr>
              <a:t>.</a:t>
            </a:r>
          </a:p>
          <a:p>
            <a:r>
              <a:rPr lang="cs-CZ" sz="2000" i="1" dirty="0">
                <a:solidFill>
                  <a:srgbClr val="333333"/>
                </a:solidFill>
              </a:rPr>
              <a:t>	</a:t>
            </a:r>
          </a:p>
          <a:p>
            <a:r>
              <a:rPr lang="cs-CZ" sz="2000" i="1" dirty="0">
                <a:solidFill>
                  <a:srgbClr val="333333"/>
                </a:solidFill>
              </a:rPr>
              <a:t>				</a:t>
            </a:r>
            <a:r>
              <a:rPr lang="en-US" sz="2000" i="1" dirty="0">
                <a:solidFill>
                  <a:srgbClr val="333333"/>
                </a:solidFill>
              </a:rPr>
              <a:t>n = l</a:t>
            </a:r>
            <a:r>
              <a:rPr lang="en-US" sz="2000" dirty="0">
                <a:solidFill>
                  <a:srgbClr val="333333"/>
                </a:solidFill>
              </a:rPr>
              <a:t> + 1</a:t>
            </a:r>
            <a:endParaRPr lang="cs-CZ" sz="2000" dirty="0">
              <a:solidFill>
                <a:srgbClr val="333333"/>
              </a:solidFill>
            </a:endParaRPr>
          </a:p>
        </p:txBody>
      </p:sp>
      <p:sp>
        <p:nvSpPr>
          <p:cNvPr id="7" name="Obdélník 6">
            <a:extLst>
              <a:ext uri="{FF2B5EF4-FFF2-40B4-BE49-F238E27FC236}">
                <a16:creationId xmlns:a16="http://schemas.microsoft.com/office/drawing/2014/main" id="{6DA17CBB-CD37-420B-9F2F-43486560D240}"/>
              </a:ext>
            </a:extLst>
          </p:cNvPr>
          <p:cNvSpPr/>
          <p:nvPr/>
        </p:nvSpPr>
        <p:spPr>
          <a:xfrm>
            <a:off x="152400" y="4461688"/>
            <a:ext cx="8839200" cy="2246769"/>
          </a:xfrm>
          <a:prstGeom prst="rect">
            <a:avLst/>
          </a:prstGeom>
        </p:spPr>
        <p:txBody>
          <a:bodyPr wrap="square">
            <a:spAutoFit/>
          </a:bodyPr>
          <a:lstStyle/>
          <a:p>
            <a:pPr algn="just"/>
            <a:r>
              <a:rPr lang="en-US" sz="2000" dirty="0" err="1">
                <a:solidFill>
                  <a:srgbClr val="333333"/>
                </a:solidFill>
              </a:rPr>
              <a:t>Protože</a:t>
            </a:r>
            <a:r>
              <a:rPr lang="en-US" sz="2000" dirty="0">
                <a:solidFill>
                  <a:srgbClr val="333333"/>
                </a:solidFill>
              </a:rPr>
              <a:t> se </a:t>
            </a:r>
            <a:r>
              <a:rPr lang="en-US" sz="2000" dirty="0" err="1">
                <a:solidFill>
                  <a:srgbClr val="333333"/>
                </a:solidFill>
              </a:rPr>
              <a:t>elektron</a:t>
            </a:r>
            <a:r>
              <a:rPr lang="en-US" sz="2000" dirty="0">
                <a:solidFill>
                  <a:srgbClr val="333333"/>
                </a:solidFill>
              </a:rPr>
              <a:t> po </a:t>
            </a:r>
            <a:r>
              <a:rPr lang="en-US" sz="2000" dirty="0" err="1">
                <a:solidFill>
                  <a:srgbClr val="333333"/>
                </a:solidFill>
              </a:rPr>
              <a:t>své</a:t>
            </a:r>
            <a:r>
              <a:rPr lang="en-US" sz="2000" dirty="0">
                <a:solidFill>
                  <a:srgbClr val="333333"/>
                </a:solidFill>
              </a:rPr>
              <a:t> </a:t>
            </a:r>
            <a:r>
              <a:rPr lang="en-US" sz="2000" dirty="0" err="1">
                <a:solidFill>
                  <a:srgbClr val="333333"/>
                </a:solidFill>
              </a:rPr>
              <a:t>dráze</a:t>
            </a:r>
            <a:r>
              <a:rPr lang="en-US" sz="2000" dirty="0">
                <a:solidFill>
                  <a:srgbClr val="333333"/>
                </a:solidFill>
              </a:rPr>
              <a:t> </a:t>
            </a:r>
            <a:r>
              <a:rPr lang="en-US" sz="2000" dirty="0" err="1">
                <a:solidFill>
                  <a:srgbClr val="333333"/>
                </a:solidFill>
              </a:rPr>
              <a:t>pohybuje</a:t>
            </a:r>
            <a:r>
              <a:rPr lang="en-US" sz="2000" dirty="0">
                <a:solidFill>
                  <a:srgbClr val="333333"/>
                </a:solidFill>
              </a:rPr>
              <a:t> </a:t>
            </a:r>
            <a:r>
              <a:rPr lang="en-US" sz="2000" dirty="0" err="1">
                <a:solidFill>
                  <a:srgbClr val="333333"/>
                </a:solidFill>
              </a:rPr>
              <a:t>velkou</a:t>
            </a:r>
            <a:r>
              <a:rPr lang="en-US" sz="2000" dirty="0">
                <a:solidFill>
                  <a:srgbClr val="333333"/>
                </a:solidFill>
              </a:rPr>
              <a:t> </a:t>
            </a:r>
            <a:r>
              <a:rPr lang="en-US" sz="2000" dirty="0" err="1">
                <a:solidFill>
                  <a:srgbClr val="333333"/>
                </a:solidFill>
              </a:rPr>
              <a:t>rychlostí</a:t>
            </a:r>
            <a:r>
              <a:rPr lang="en-US" sz="2000" dirty="0">
                <a:solidFill>
                  <a:srgbClr val="333333"/>
                </a:solidFill>
              </a:rPr>
              <a:t> </a:t>
            </a:r>
            <a:r>
              <a:rPr lang="en-US" sz="2000" dirty="0" err="1">
                <a:solidFill>
                  <a:srgbClr val="333333"/>
                </a:solidFill>
              </a:rPr>
              <a:t>blížící</a:t>
            </a:r>
            <a:r>
              <a:rPr lang="en-US" sz="2000" dirty="0">
                <a:solidFill>
                  <a:srgbClr val="333333"/>
                </a:solidFill>
              </a:rPr>
              <a:t> se </a:t>
            </a:r>
            <a:r>
              <a:rPr lang="en-US" sz="2000" dirty="0" err="1">
                <a:solidFill>
                  <a:srgbClr val="333333"/>
                </a:solidFill>
              </a:rPr>
              <a:t>rychlosti</a:t>
            </a:r>
            <a:r>
              <a:rPr lang="en-US" sz="2000" dirty="0">
                <a:solidFill>
                  <a:srgbClr val="333333"/>
                </a:solidFill>
              </a:rPr>
              <a:t> </a:t>
            </a:r>
            <a:r>
              <a:rPr lang="en-US" sz="2000" dirty="0" err="1">
                <a:solidFill>
                  <a:srgbClr val="333333"/>
                </a:solidFill>
              </a:rPr>
              <a:t>světla</a:t>
            </a:r>
            <a:r>
              <a:rPr lang="en-US" sz="2000" dirty="0">
                <a:solidFill>
                  <a:srgbClr val="333333"/>
                </a:solidFill>
              </a:rPr>
              <a:t>, Sommerfeld </a:t>
            </a:r>
            <a:r>
              <a:rPr lang="en-US" sz="2000" dirty="0" err="1">
                <a:solidFill>
                  <a:srgbClr val="333333"/>
                </a:solidFill>
              </a:rPr>
              <a:t>ve</a:t>
            </a:r>
            <a:r>
              <a:rPr lang="en-US" sz="2000" dirty="0">
                <a:solidFill>
                  <a:srgbClr val="333333"/>
                </a:solidFill>
              </a:rPr>
              <a:t> </a:t>
            </a:r>
            <a:r>
              <a:rPr lang="en-US" sz="2000" dirty="0" err="1">
                <a:solidFill>
                  <a:srgbClr val="333333"/>
                </a:solidFill>
              </a:rPr>
              <a:t>svém</a:t>
            </a:r>
            <a:r>
              <a:rPr lang="en-US" sz="2000" dirty="0">
                <a:solidFill>
                  <a:srgbClr val="333333"/>
                </a:solidFill>
              </a:rPr>
              <a:t> </a:t>
            </a:r>
            <a:r>
              <a:rPr lang="en-US" sz="2000" dirty="0" err="1">
                <a:solidFill>
                  <a:srgbClr val="333333"/>
                </a:solidFill>
              </a:rPr>
              <a:t>modelu</a:t>
            </a:r>
            <a:r>
              <a:rPr lang="en-US" sz="2000" dirty="0">
                <a:solidFill>
                  <a:srgbClr val="333333"/>
                </a:solidFill>
              </a:rPr>
              <a:t> </a:t>
            </a:r>
            <a:r>
              <a:rPr lang="en-US" sz="2000" dirty="0" err="1">
                <a:solidFill>
                  <a:srgbClr val="333333"/>
                </a:solidFill>
              </a:rPr>
              <a:t>změnil</a:t>
            </a:r>
            <a:r>
              <a:rPr lang="en-US" sz="2000" dirty="0">
                <a:solidFill>
                  <a:srgbClr val="333333"/>
                </a:solidFill>
              </a:rPr>
              <a:t> </a:t>
            </a:r>
            <a:r>
              <a:rPr lang="en-US" sz="2000" dirty="0" err="1">
                <a:solidFill>
                  <a:srgbClr val="333333"/>
                </a:solidFill>
              </a:rPr>
              <a:t>hmotnost</a:t>
            </a:r>
            <a:r>
              <a:rPr lang="en-US" sz="2000" dirty="0">
                <a:solidFill>
                  <a:srgbClr val="333333"/>
                </a:solidFill>
              </a:rPr>
              <a:t> </a:t>
            </a:r>
            <a:r>
              <a:rPr lang="en-US" sz="2000" dirty="0" err="1">
                <a:solidFill>
                  <a:srgbClr val="333333"/>
                </a:solidFill>
              </a:rPr>
              <a:t>elektronu</a:t>
            </a:r>
            <a:r>
              <a:rPr lang="en-US" sz="2000" dirty="0">
                <a:solidFill>
                  <a:srgbClr val="333333"/>
                </a:solidFill>
              </a:rPr>
              <a:t> v </a:t>
            </a:r>
            <a:r>
              <a:rPr lang="en-US" sz="2000" dirty="0" err="1">
                <a:solidFill>
                  <a:srgbClr val="333333"/>
                </a:solidFill>
              </a:rPr>
              <a:t>souladu</a:t>
            </a:r>
            <a:r>
              <a:rPr lang="en-US" sz="2000" dirty="0">
                <a:solidFill>
                  <a:srgbClr val="333333"/>
                </a:solidFill>
              </a:rPr>
              <a:t> s </a:t>
            </a:r>
            <a:r>
              <a:rPr lang="en-US" sz="2000" dirty="0" err="1">
                <a:solidFill>
                  <a:srgbClr val="333333"/>
                </a:solidFill>
              </a:rPr>
              <a:t>teorií</a:t>
            </a:r>
            <a:r>
              <a:rPr lang="en-US" sz="2000" dirty="0">
                <a:solidFill>
                  <a:srgbClr val="333333"/>
                </a:solidFill>
              </a:rPr>
              <a:t> relativity. </a:t>
            </a:r>
            <a:r>
              <a:rPr lang="en-US" sz="2000" dirty="0" err="1">
                <a:solidFill>
                  <a:srgbClr val="333333"/>
                </a:solidFill>
              </a:rPr>
              <a:t>Elektron</a:t>
            </a:r>
            <a:r>
              <a:rPr lang="en-US" sz="2000" dirty="0">
                <a:solidFill>
                  <a:srgbClr val="333333"/>
                </a:solidFill>
              </a:rPr>
              <a:t> </a:t>
            </a:r>
            <a:r>
              <a:rPr lang="en-US" sz="2000" dirty="0" err="1">
                <a:solidFill>
                  <a:srgbClr val="333333"/>
                </a:solidFill>
              </a:rPr>
              <a:t>má</a:t>
            </a:r>
            <a:r>
              <a:rPr lang="en-US" sz="2000" dirty="0">
                <a:solidFill>
                  <a:srgbClr val="333333"/>
                </a:solidFill>
              </a:rPr>
              <a:t> </a:t>
            </a:r>
            <a:r>
              <a:rPr lang="en-US" sz="2000" dirty="0" err="1">
                <a:solidFill>
                  <a:srgbClr val="333333"/>
                </a:solidFill>
              </a:rPr>
              <a:t>tedy</a:t>
            </a:r>
            <a:r>
              <a:rPr lang="en-US" sz="2000" dirty="0">
                <a:solidFill>
                  <a:srgbClr val="333333"/>
                </a:solidFill>
              </a:rPr>
              <a:t> </a:t>
            </a:r>
            <a:r>
              <a:rPr lang="en-US" sz="2000" dirty="0" err="1">
                <a:solidFill>
                  <a:srgbClr val="333333"/>
                </a:solidFill>
              </a:rPr>
              <a:t>největší</a:t>
            </a:r>
            <a:r>
              <a:rPr lang="en-US" sz="2000" dirty="0">
                <a:solidFill>
                  <a:srgbClr val="333333"/>
                </a:solidFill>
              </a:rPr>
              <a:t> </a:t>
            </a:r>
            <a:r>
              <a:rPr lang="en-US" sz="2000" dirty="0" err="1">
                <a:solidFill>
                  <a:srgbClr val="333333"/>
                </a:solidFill>
              </a:rPr>
              <a:t>hmotnost</a:t>
            </a:r>
            <a:r>
              <a:rPr lang="en-US" sz="2000" dirty="0">
                <a:solidFill>
                  <a:srgbClr val="333333"/>
                </a:solidFill>
              </a:rPr>
              <a:t> </a:t>
            </a:r>
            <a:r>
              <a:rPr lang="en-US" sz="2000" dirty="0" err="1">
                <a:solidFill>
                  <a:srgbClr val="333333"/>
                </a:solidFill>
              </a:rPr>
              <a:t>nejblíž</a:t>
            </a:r>
            <a:r>
              <a:rPr lang="en-US" sz="2000" dirty="0">
                <a:solidFill>
                  <a:srgbClr val="333333"/>
                </a:solidFill>
              </a:rPr>
              <a:t> u </a:t>
            </a:r>
            <a:r>
              <a:rPr lang="en-US" sz="2000" dirty="0" err="1">
                <a:solidFill>
                  <a:srgbClr val="333333"/>
                </a:solidFill>
              </a:rPr>
              <a:t>jádra</a:t>
            </a:r>
            <a:r>
              <a:rPr lang="en-US" sz="2000" dirty="0">
                <a:solidFill>
                  <a:srgbClr val="333333"/>
                </a:solidFill>
              </a:rPr>
              <a:t> a </a:t>
            </a:r>
            <a:r>
              <a:rPr lang="en-US" sz="2000" dirty="0" err="1">
                <a:solidFill>
                  <a:srgbClr val="333333"/>
                </a:solidFill>
              </a:rPr>
              <a:t>nejmenší</a:t>
            </a:r>
            <a:r>
              <a:rPr lang="en-US" sz="2000" dirty="0">
                <a:solidFill>
                  <a:srgbClr val="333333"/>
                </a:solidFill>
              </a:rPr>
              <a:t> </a:t>
            </a:r>
            <a:r>
              <a:rPr lang="en-US" sz="2000" dirty="0" err="1">
                <a:solidFill>
                  <a:srgbClr val="333333"/>
                </a:solidFill>
              </a:rPr>
              <a:t>hmotnost</a:t>
            </a:r>
            <a:r>
              <a:rPr lang="en-US" sz="2000" dirty="0">
                <a:solidFill>
                  <a:srgbClr val="333333"/>
                </a:solidFill>
              </a:rPr>
              <a:t> </a:t>
            </a:r>
            <a:r>
              <a:rPr lang="en-US" sz="2000" dirty="0" err="1">
                <a:solidFill>
                  <a:srgbClr val="333333"/>
                </a:solidFill>
              </a:rPr>
              <a:t>nejdál</a:t>
            </a:r>
            <a:r>
              <a:rPr lang="en-US" sz="2000" dirty="0">
                <a:solidFill>
                  <a:srgbClr val="333333"/>
                </a:solidFill>
              </a:rPr>
              <a:t> od </a:t>
            </a:r>
            <a:r>
              <a:rPr lang="en-US" sz="2000" dirty="0" err="1">
                <a:solidFill>
                  <a:srgbClr val="333333"/>
                </a:solidFill>
              </a:rPr>
              <a:t>jádra</a:t>
            </a:r>
            <a:r>
              <a:rPr lang="en-US" sz="2000" dirty="0">
                <a:solidFill>
                  <a:srgbClr val="333333"/>
                </a:solidFill>
              </a:rPr>
              <a:t>. </a:t>
            </a:r>
            <a:r>
              <a:rPr lang="en-US" sz="2000" dirty="0" err="1">
                <a:solidFill>
                  <a:srgbClr val="333333"/>
                </a:solidFill>
              </a:rPr>
              <a:t>Vlivem</a:t>
            </a:r>
            <a:r>
              <a:rPr lang="en-US" sz="2000" dirty="0">
                <a:solidFill>
                  <a:srgbClr val="333333"/>
                </a:solidFill>
              </a:rPr>
              <a:t> </a:t>
            </a:r>
            <a:r>
              <a:rPr lang="en-US" sz="2000" dirty="0" err="1">
                <a:solidFill>
                  <a:srgbClr val="333333"/>
                </a:solidFill>
              </a:rPr>
              <a:t>změn</a:t>
            </a:r>
            <a:r>
              <a:rPr lang="en-US" sz="2000" dirty="0">
                <a:solidFill>
                  <a:srgbClr val="333333"/>
                </a:solidFill>
              </a:rPr>
              <a:t> </a:t>
            </a:r>
            <a:r>
              <a:rPr lang="en-US" sz="2000" dirty="0" err="1">
                <a:solidFill>
                  <a:srgbClr val="333333"/>
                </a:solidFill>
              </a:rPr>
              <a:t>hmotnosti</a:t>
            </a:r>
            <a:r>
              <a:rPr lang="en-US" sz="2000" dirty="0">
                <a:solidFill>
                  <a:srgbClr val="333333"/>
                </a:solidFill>
              </a:rPr>
              <a:t> </a:t>
            </a:r>
            <a:r>
              <a:rPr lang="en-US" sz="2000" dirty="0" err="1">
                <a:solidFill>
                  <a:srgbClr val="333333"/>
                </a:solidFill>
              </a:rPr>
              <a:t>elektronu</a:t>
            </a:r>
            <a:r>
              <a:rPr lang="en-US" sz="2000" dirty="0">
                <a:solidFill>
                  <a:srgbClr val="333333"/>
                </a:solidFill>
              </a:rPr>
              <a:t> se </a:t>
            </a:r>
            <a:r>
              <a:rPr lang="en-US" sz="2000" dirty="0" err="1">
                <a:solidFill>
                  <a:srgbClr val="333333"/>
                </a:solidFill>
              </a:rPr>
              <a:t>dráha</a:t>
            </a:r>
            <a:r>
              <a:rPr lang="en-US" sz="2000" dirty="0">
                <a:solidFill>
                  <a:srgbClr val="333333"/>
                </a:solidFill>
              </a:rPr>
              <a:t> v </a:t>
            </a:r>
            <a:r>
              <a:rPr lang="en-US" sz="2000" dirty="0" err="1">
                <a:solidFill>
                  <a:srgbClr val="333333"/>
                </a:solidFill>
              </a:rPr>
              <a:t>nejbližším</a:t>
            </a:r>
            <a:r>
              <a:rPr lang="en-US" sz="2000" dirty="0">
                <a:solidFill>
                  <a:srgbClr val="333333"/>
                </a:solidFill>
              </a:rPr>
              <a:t> </a:t>
            </a:r>
            <a:r>
              <a:rPr lang="en-US" sz="2000" dirty="0" err="1">
                <a:solidFill>
                  <a:srgbClr val="333333"/>
                </a:solidFill>
              </a:rPr>
              <a:t>bodě</a:t>
            </a:r>
            <a:r>
              <a:rPr lang="en-US" sz="2000" dirty="0">
                <a:solidFill>
                  <a:srgbClr val="333333"/>
                </a:solidFill>
              </a:rPr>
              <a:t> </a:t>
            </a:r>
            <a:r>
              <a:rPr lang="en-US" sz="2000" dirty="0" err="1">
                <a:solidFill>
                  <a:srgbClr val="333333"/>
                </a:solidFill>
              </a:rPr>
              <a:t>víc</a:t>
            </a:r>
            <a:r>
              <a:rPr lang="en-US" sz="2000" dirty="0">
                <a:solidFill>
                  <a:srgbClr val="333333"/>
                </a:solidFill>
              </a:rPr>
              <a:t> </a:t>
            </a:r>
            <a:r>
              <a:rPr lang="en-US" sz="2000" dirty="0" err="1">
                <a:solidFill>
                  <a:srgbClr val="333333"/>
                </a:solidFill>
              </a:rPr>
              <a:t>zakřivuje</a:t>
            </a:r>
            <a:r>
              <a:rPr lang="en-US" sz="2000" dirty="0">
                <a:solidFill>
                  <a:srgbClr val="333333"/>
                </a:solidFill>
              </a:rPr>
              <a:t> a to </a:t>
            </a:r>
            <a:r>
              <a:rPr lang="en-US" sz="2000" dirty="0" err="1">
                <a:solidFill>
                  <a:srgbClr val="333333"/>
                </a:solidFill>
              </a:rPr>
              <a:t>vede</a:t>
            </a:r>
            <a:r>
              <a:rPr lang="en-US" sz="2000" dirty="0">
                <a:solidFill>
                  <a:srgbClr val="333333"/>
                </a:solidFill>
              </a:rPr>
              <a:t> k </a:t>
            </a:r>
            <a:r>
              <a:rPr lang="en-US" sz="2000" dirty="0" err="1">
                <a:solidFill>
                  <a:srgbClr val="333333"/>
                </a:solidFill>
              </a:rPr>
              <a:t>přemisťování</a:t>
            </a:r>
            <a:r>
              <a:rPr lang="en-US" sz="2000" dirty="0">
                <a:solidFill>
                  <a:srgbClr val="333333"/>
                </a:solidFill>
              </a:rPr>
              <a:t> </a:t>
            </a:r>
            <a:r>
              <a:rPr lang="en-US" sz="2000" dirty="0" err="1">
                <a:solidFill>
                  <a:srgbClr val="333333"/>
                </a:solidFill>
              </a:rPr>
              <a:t>celé</a:t>
            </a:r>
            <a:r>
              <a:rPr lang="en-US" sz="2000" dirty="0">
                <a:solidFill>
                  <a:srgbClr val="333333"/>
                </a:solidFill>
              </a:rPr>
              <a:t> </a:t>
            </a:r>
            <a:r>
              <a:rPr lang="en-US" sz="2000" dirty="0" err="1">
                <a:solidFill>
                  <a:srgbClr val="333333"/>
                </a:solidFill>
              </a:rPr>
              <a:t>dráhy</a:t>
            </a:r>
            <a:r>
              <a:rPr lang="en-US" sz="2000" dirty="0">
                <a:solidFill>
                  <a:srgbClr val="333333"/>
                </a:solidFill>
              </a:rPr>
              <a:t>, </a:t>
            </a:r>
            <a:r>
              <a:rPr lang="en-US" sz="2000" dirty="0" err="1">
                <a:solidFill>
                  <a:srgbClr val="333333"/>
                </a:solidFill>
              </a:rPr>
              <a:t>která</a:t>
            </a:r>
            <a:r>
              <a:rPr lang="en-US" sz="2000" dirty="0">
                <a:solidFill>
                  <a:srgbClr val="333333"/>
                </a:solidFill>
              </a:rPr>
              <a:t> </a:t>
            </a:r>
            <a:r>
              <a:rPr lang="en-US" sz="2000" dirty="0" err="1">
                <a:solidFill>
                  <a:srgbClr val="333333"/>
                </a:solidFill>
              </a:rPr>
              <a:t>nabývá</a:t>
            </a:r>
            <a:r>
              <a:rPr lang="en-US" sz="2000" dirty="0">
                <a:solidFill>
                  <a:srgbClr val="333333"/>
                </a:solidFill>
              </a:rPr>
              <a:t> </a:t>
            </a:r>
            <a:r>
              <a:rPr lang="en-US" sz="2000" dirty="0" err="1">
                <a:solidFill>
                  <a:srgbClr val="333333"/>
                </a:solidFill>
              </a:rPr>
              <a:t>tvar</a:t>
            </a:r>
            <a:r>
              <a:rPr lang="en-US" sz="2000" dirty="0">
                <a:solidFill>
                  <a:srgbClr val="333333"/>
                </a:solidFill>
              </a:rPr>
              <a:t> </a:t>
            </a:r>
            <a:r>
              <a:rPr lang="en-US" sz="2000" dirty="0" err="1">
                <a:solidFill>
                  <a:srgbClr val="333333"/>
                </a:solidFill>
              </a:rPr>
              <a:t>růžice</a:t>
            </a:r>
            <a:r>
              <a:rPr lang="en-US" sz="2000" dirty="0">
                <a:solidFill>
                  <a:srgbClr val="333333"/>
                </a:solidFill>
              </a:rPr>
              <a:t>. Proto se </a:t>
            </a:r>
            <a:r>
              <a:rPr lang="en-US" sz="2000" dirty="0" err="1">
                <a:solidFill>
                  <a:srgbClr val="333333"/>
                </a:solidFill>
              </a:rPr>
              <a:t>poněkud</a:t>
            </a:r>
            <a:r>
              <a:rPr lang="en-US" sz="2000" dirty="0">
                <a:solidFill>
                  <a:srgbClr val="333333"/>
                </a:solidFill>
              </a:rPr>
              <a:t> </a:t>
            </a:r>
            <a:r>
              <a:rPr lang="en-US" sz="2000" dirty="0" err="1">
                <a:solidFill>
                  <a:srgbClr val="333333"/>
                </a:solidFill>
              </a:rPr>
              <a:t>liší</a:t>
            </a:r>
            <a:r>
              <a:rPr lang="en-US" sz="2000" dirty="0">
                <a:solidFill>
                  <a:srgbClr val="333333"/>
                </a:solidFill>
              </a:rPr>
              <a:t> </a:t>
            </a:r>
            <a:r>
              <a:rPr lang="en-US" sz="2000" dirty="0" err="1">
                <a:solidFill>
                  <a:srgbClr val="333333"/>
                </a:solidFill>
              </a:rPr>
              <a:t>energie</a:t>
            </a:r>
            <a:r>
              <a:rPr lang="en-US" sz="2000" dirty="0">
                <a:solidFill>
                  <a:srgbClr val="333333"/>
                </a:solidFill>
              </a:rPr>
              <a:t> </a:t>
            </a:r>
            <a:r>
              <a:rPr lang="en-US" sz="2000" dirty="0" err="1">
                <a:solidFill>
                  <a:srgbClr val="333333"/>
                </a:solidFill>
              </a:rPr>
              <a:t>elektronu</a:t>
            </a:r>
            <a:r>
              <a:rPr lang="en-US" sz="2000" dirty="0">
                <a:solidFill>
                  <a:srgbClr val="333333"/>
                </a:solidFill>
              </a:rPr>
              <a:t> </a:t>
            </a:r>
            <a:r>
              <a:rPr lang="en-US" sz="2000" dirty="0" err="1">
                <a:solidFill>
                  <a:srgbClr val="333333"/>
                </a:solidFill>
              </a:rPr>
              <a:t>na</a:t>
            </a:r>
            <a:r>
              <a:rPr lang="en-US" sz="2000" dirty="0">
                <a:solidFill>
                  <a:srgbClr val="333333"/>
                </a:solidFill>
              </a:rPr>
              <a:t> </a:t>
            </a:r>
            <a:r>
              <a:rPr lang="en-US" sz="2000" dirty="0" err="1">
                <a:solidFill>
                  <a:srgbClr val="333333"/>
                </a:solidFill>
              </a:rPr>
              <a:t>drahách</a:t>
            </a:r>
            <a:r>
              <a:rPr lang="en-US" sz="2000" dirty="0">
                <a:solidFill>
                  <a:srgbClr val="333333"/>
                </a:solidFill>
              </a:rPr>
              <a:t> se </a:t>
            </a:r>
            <a:r>
              <a:rPr lang="en-US" sz="2000" dirty="0" err="1">
                <a:solidFill>
                  <a:srgbClr val="333333"/>
                </a:solidFill>
              </a:rPr>
              <a:t>stejným</a:t>
            </a:r>
            <a:r>
              <a:rPr lang="en-US" sz="2000" dirty="0">
                <a:solidFill>
                  <a:srgbClr val="333333"/>
                </a:solidFill>
              </a:rPr>
              <a:t> </a:t>
            </a:r>
            <a:r>
              <a:rPr lang="en-US" sz="2000" dirty="0" err="1">
                <a:solidFill>
                  <a:srgbClr val="333333"/>
                </a:solidFill>
              </a:rPr>
              <a:t>hlavním</a:t>
            </a:r>
            <a:r>
              <a:rPr lang="en-US" sz="2000" dirty="0">
                <a:solidFill>
                  <a:srgbClr val="333333"/>
                </a:solidFill>
              </a:rPr>
              <a:t> </a:t>
            </a:r>
            <a:r>
              <a:rPr lang="en-US" sz="2000" dirty="0" err="1">
                <a:solidFill>
                  <a:srgbClr val="333333"/>
                </a:solidFill>
              </a:rPr>
              <a:t>kvantovým</a:t>
            </a:r>
            <a:r>
              <a:rPr lang="en-US" sz="2000" dirty="0">
                <a:solidFill>
                  <a:srgbClr val="333333"/>
                </a:solidFill>
              </a:rPr>
              <a:t> </a:t>
            </a:r>
            <a:r>
              <a:rPr lang="en-US" sz="2000" dirty="0" err="1">
                <a:solidFill>
                  <a:srgbClr val="333333"/>
                </a:solidFill>
              </a:rPr>
              <a:t>číslem</a:t>
            </a:r>
            <a:r>
              <a:rPr lang="en-US" sz="2000" dirty="0">
                <a:solidFill>
                  <a:srgbClr val="333333"/>
                </a:solidFill>
              </a:rPr>
              <a:t> a s </a:t>
            </a:r>
            <a:r>
              <a:rPr lang="en-US" sz="2000" dirty="0" err="1">
                <a:solidFill>
                  <a:srgbClr val="333333"/>
                </a:solidFill>
              </a:rPr>
              <a:t>odlišným</a:t>
            </a:r>
            <a:r>
              <a:rPr lang="en-US" sz="2000" dirty="0">
                <a:solidFill>
                  <a:srgbClr val="333333"/>
                </a:solidFill>
              </a:rPr>
              <a:t> </a:t>
            </a:r>
            <a:r>
              <a:rPr lang="en-US" sz="2000" dirty="0" err="1">
                <a:solidFill>
                  <a:srgbClr val="333333"/>
                </a:solidFill>
              </a:rPr>
              <a:t>vedlejším</a:t>
            </a:r>
            <a:r>
              <a:rPr lang="en-US" sz="2000" dirty="0">
                <a:solidFill>
                  <a:srgbClr val="333333"/>
                </a:solidFill>
              </a:rPr>
              <a:t> </a:t>
            </a:r>
            <a:r>
              <a:rPr lang="en-US" sz="2000" dirty="0" err="1">
                <a:solidFill>
                  <a:srgbClr val="333333"/>
                </a:solidFill>
              </a:rPr>
              <a:t>kvantovým</a:t>
            </a:r>
            <a:r>
              <a:rPr lang="en-US" sz="2000" dirty="0">
                <a:solidFill>
                  <a:srgbClr val="333333"/>
                </a:solidFill>
              </a:rPr>
              <a:t> </a:t>
            </a:r>
            <a:r>
              <a:rPr lang="en-US" sz="2000" dirty="0" err="1">
                <a:solidFill>
                  <a:srgbClr val="333333"/>
                </a:solidFill>
              </a:rPr>
              <a:t>číslem</a:t>
            </a:r>
            <a:r>
              <a:rPr lang="en-US" sz="2000" dirty="0">
                <a:solidFill>
                  <a:srgbClr val="333333"/>
                </a:solidFill>
              </a:rPr>
              <a:t>.</a:t>
            </a:r>
            <a:endParaRPr lang="en-US" sz="2000" dirty="0"/>
          </a:p>
        </p:txBody>
      </p:sp>
      <p:pic>
        <p:nvPicPr>
          <p:cNvPr id="9" name="Obrázek 8">
            <a:extLst>
              <a:ext uri="{FF2B5EF4-FFF2-40B4-BE49-F238E27FC236}">
                <a16:creationId xmlns:a16="http://schemas.microsoft.com/office/drawing/2014/main" id="{93ADB1C0-8C66-4BB6-8E12-50E47E6B6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65003"/>
            <a:ext cx="3404570" cy="2496685"/>
          </a:xfrm>
          <a:prstGeom prst="rect">
            <a:avLst/>
          </a:prstGeom>
        </p:spPr>
      </p:pic>
      <p:pic>
        <p:nvPicPr>
          <p:cNvPr id="11" name="Obrázek 10">
            <a:extLst>
              <a:ext uri="{FF2B5EF4-FFF2-40B4-BE49-F238E27FC236}">
                <a16:creationId xmlns:a16="http://schemas.microsoft.com/office/drawing/2014/main" id="{29799460-CACB-468A-9720-0AEE630F7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362200"/>
            <a:ext cx="2438400" cy="2078446"/>
          </a:xfrm>
          <a:prstGeom prst="rect">
            <a:avLst/>
          </a:prstGeom>
        </p:spPr>
      </p:pic>
    </p:spTree>
    <p:extLst>
      <p:ext uri="{BB962C8B-B14F-4D97-AF65-F5344CB8AC3E}">
        <p14:creationId xmlns:p14="http://schemas.microsoft.com/office/powerpoint/2010/main" val="31465245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type="body" sz="half" idx="1"/>
          </p:nvPr>
        </p:nvSpPr>
        <p:spPr>
          <a:xfrm>
            <a:off x="112480" y="1219200"/>
            <a:ext cx="8839200" cy="5105400"/>
          </a:xfrm>
        </p:spPr>
        <p:txBody>
          <a:bodyPr>
            <a:normAutofit lnSpcReduction="10000"/>
          </a:bodyPr>
          <a:lstStyle/>
          <a:p>
            <a:pPr marL="0" indent="0">
              <a:buNone/>
            </a:pPr>
            <a:r>
              <a:rPr lang="cs-CZ" altLang="cs-CZ" sz="1800" b="1" dirty="0" err="1">
                <a:latin typeface="Arial" panose="020B0604020202020204" pitchFamily="34" charset="0"/>
                <a:cs typeface="Arial" panose="020B0604020202020204" pitchFamily="34" charset="0"/>
              </a:rPr>
              <a:t>Schr</a:t>
            </a:r>
            <a:r>
              <a:rPr lang="en-US" altLang="cs-CZ" sz="1800" b="1" dirty="0">
                <a:latin typeface="Arial" panose="020B0604020202020204" pitchFamily="34" charset="0"/>
                <a:cs typeface="Arial" panose="020B0604020202020204" pitchFamily="34" charset="0"/>
                <a:sym typeface="Times New Roman" pitchFamily="18" charset="0"/>
              </a:rPr>
              <a:t>ö</a:t>
            </a:r>
            <a:r>
              <a:rPr lang="cs-CZ" altLang="cs-CZ" sz="1800" b="1" dirty="0" err="1">
                <a:latin typeface="Arial" panose="020B0604020202020204" pitchFamily="34" charset="0"/>
                <a:cs typeface="Arial" panose="020B0604020202020204" pitchFamily="34" charset="0"/>
              </a:rPr>
              <a:t>dingerova</a:t>
            </a:r>
            <a:r>
              <a:rPr lang="cs-CZ" altLang="cs-CZ" sz="1800" b="1" dirty="0">
                <a:latin typeface="Arial" panose="020B0604020202020204" pitchFamily="34" charset="0"/>
                <a:cs typeface="Arial" panose="020B0604020202020204" pitchFamily="34" charset="0"/>
              </a:rPr>
              <a:t> rovnice </a:t>
            </a:r>
            <a:r>
              <a:rPr lang="cs-CZ" altLang="cs-CZ" sz="1800" dirty="0">
                <a:latin typeface="Arial" panose="020B0604020202020204" pitchFamily="34" charset="0"/>
                <a:cs typeface="Arial" panose="020B0604020202020204" pitchFamily="34" charset="0"/>
              </a:rPr>
              <a:t>(</a:t>
            </a:r>
            <a:r>
              <a:rPr lang="cs-CZ" altLang="cs-CZ" sz="1800" dirty="0" err="1">
                <a:latin typeface="Arial" panose="020B0604020202020204" pitchFamily="34" charset="0"/>
                <a:cs typeface="Arial" panose="020B0604020202020204" pitchFamily="34" charset="0"/>
              </a:rPr>
              <a:t>Schr</a:t>
            </a:r>
            <a:r>
              <a:rPr lang="en-US" altLang="cs-CZ" sz="1800" dirty="0">
                <a:latin typeface="Arial" panose="020B0604020202020204" pitchFamily="34" charset="0"/>
                <a:cs typeface="Arial" panose="020B0604020202020204" pitchFamily="34" charset="0"/>
                <a:sym typeface="Times New Roman" pitchFamily="18" charset="0"/>
              </a:rPr>
              <a:t>ö</a:t>
            </a:r>
            <a:r>
              <a:rPr lang="cs-CZ" altLang="cs-CZ" sz="1800" dirty="0" err="1">
                <a:latin typeface="Arial" panose="020B0604020202020204" pitchFamily="34" charset="0"/>
                <a:cs typeface="Arial" panose="020B0604020202020204" pitchFamily="34" charset="0"/>
              </a:rPr>
              <a:t>dinger</a:t>
            </a:r>
            <a:r>
              <a:rPr lang="cs-CZ" altLang="cs-CZ" sz="1800" dirty="0">
                <a:latin typeface="Arial" panose="020B0604020202020204" pitchFamily="34" charset="0"/>
                <a:cs typeface="Arial" panose="020B0604020202020204" pitchFamily="34" charset="0"/>
              </a:rPr>
              <a:t>  1926)</a:t>
            </a:r>
            <a:r>
              <a:rPr lang="cs-CZ" altLang="cs-CZ" sz="1800" b="1" dirty="0">
                <a:latin typeface="Arial" panose="020B0604020202020204" pitchFamily="34" charset="0"/>
                <a:cs typeface="Arial" panose="020B0604020202020204" pitchFamily="34" charset="0"/>
              </a:rPr>
              <a:t>:</a:t>
            </a:r>
          </a:p>
          <a:p>
            <a:pPr marL="0" indent="0">
              <a:buNone/>
            </a:pPr>
            <a:endParaRPr lang="cs-CZ" altLang="cs-CZ" sz="18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1800" b="1" dirty="0">
                <a:latin typeface="Arial" panose="020B0604020202020204" pitchFamily="34" charset="0"/>
                <a:cs typeface="Arial" panose="020B0604020202020204" pitchFamily="34" charset="0"/>
              </a:rPr>
              <a:t>	 			</a:t>
            </a:r>
            <a:r>
              <a:rPr lang="en-US" altLang="cs-CZ" sz="2400" b="1" dirty="0">
                <a:latin typeface="Arial" panose="020B0604020202020204" pitchFamily="34" charset="0"/>
                <a:cs typeface="Arial" panose="020B0604020202020204" pitchFamily="34" charset="0"/>
              </a:rPr>
              <a:t>Ĥ</a:t>
            </a:r>
            <a:r>
              <a:rPr lang="cs-CZ" altLang="cs-CZ" sz="2400" b="1" i="1" dirty="0">
                <a:latin typeface="Arial" panose="020B0604020202020204" pitchFamily="34" charset="0"/>
                <a:cs typeface="Arial" panose="020B0604020202020204" pitchFamily="34" charset="0"/>
                <a:sym typeface="Symbol" pitchFamily="18" charset="2"/>
              </a:rPr>
              <a:t></a:t>
            </a:r>
            <a:r>
              <a:rPr lang="cs-CZ" altLang="cs-CZ" sz="2400" b="1" i="1" dirty="0">
                <a:latin typeface="Arial" panose="020B0604020202020204" pitchFamily="34" charset="0"/>
                <a:cs typeface="Arial" panose="020B0604020202020204" pitchFamily="34" charset="0"/>
              </a:rPr>
              <a:t> </a:t>
            </a:r>
            <a:r>
              <a:rPr lang="cs-CZ" altLang="cs-CZ" sz="2400" b="1" dirty="0">
                <a:latin typeface="Arial" panose="020B0604020202020204" pitchFamily="34" charset="0"/>
                <a:cs typeface="Arial" panose="020B0604020202020204" pitchFamily="34" charset="0"/>
              </a:rPr>
              <a:t> = E</a:t>
            </a:r>
            <a:r>
              <a:rPr lang="cs-CZ" altLang="cs-CZ" sz="2400" b="1" i="1" dirty="0">
                <a:latin typeface="Arial" panose="020B0604020202020204" pitchFamily="34" charset="0"/>
                <a:cs typeface="Arial" panose="020B0604020202020204" pitchFamily="34" charset="0"/>
                <a:sym typeface="Symbol" pitchFamily="18" charset="2"/>
              </a:rPr>
              <a:t></a:t>
            </a:r>
            <a:endParaRPr lang="cs-CZ" altLang="cs-CZ" sz="24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a:t>
            </a:r>
          </a:p>
          <a:p>
            <a:pPr algn="ctr" eaLnBrk="1" hangingPunct="1">
              <a:buFont typeface="Wingdings" pitchFamily="2" charset="2"/>
              <a:buNone/>
            </a:pPr>
            <a:r>
              <a:rPr lang="en-US" altLang="cs-CZ" sz="1800" dirty="0">
                <a:latin typeface="Arial" panose="020B0604020202020204" pitchFamily="34" charset="0"/>
                <a:cs typeface="Arial" panose="020B0604020202020204" pitchFamily="34" charset="0"/>
              </a:rPr>
              <a:t>Ĥ</a:t>
            </a:r>
            <a:r>
              <a:rPr lang="cs-CZ" altLang="cs-CZ" sz="1800" dirty="0">
                <a:latin typeface="Arial" panose="020B0604020202020204" pitchFamily="34" charset="0"/>
                <a:cs typeface="Arial" panose="020B0604020202020204" pitchFamily="34" charset="0"/>
              </a:rPr>
              <a:t> = -h</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/8p</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m (d</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/dx</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 +d</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/dy</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 +d</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/dz</a:t>
            </a:r>
            <a:r>
              <a:rPr lang="cs-CZ" altLang="cs-CZ" sz="1800" baseline="30000" dirty="0">
                <a:latin typeface="Arial" panose="020B0604020202020204" pitchFamily="34" charset="0"/>
                <a:cs typeface="Arial" panose="020B0604020202020204" pitchFamily="34" charset="0"/>
              </a:rPr>
              <a:t>2</a:t>
            </a:r>
            <a:r>
              <a:rPr lang="cs-CZ" altLang="cs-CZ" sz="1800" dirty="0">
                <a:latin typeface="Arial" panose="020B0604020202020204" pitchFamily="34" charset="0"/>
                <a:cs typeface="Arial" panose="020B0604020202020204" pitchFamily="34" charset="0"/>
              </a:rPr>
              <a:t>) + </a:t>
            </a:r>
            <a:r>
              <a:rPr lang="cs-CZ" altLang="cs-CZ" sz="1800" dirty="0" err="1">
                <a:latin typeface="Arial" panose="020B0604020202020204" pitchFamily="34" charset="0"/>
                <a:cs typeface="Arial" panose="020B0604020202020204" pitchFamily="34" charset="0"/>
              </a:rPr>
              <a:t>E</a:t>
            </a:r>
            <a:r>
              <a:rPr lang="cs-CZ" altLang="cs-CZ" sz="1800" baseline="-25000" dirty="0" err="1">
                <a:latin typeface="Arial" panose="020B0604020202020204" pitchFamily="34" charset="0"/>
                <a:cs typeface="Arial" panose="020B0604020202020204" pitchFamily="34" charset="0"/>
              </a:rPr>
              <a:t>p</a:t>
            </a:r>
            <a:r>
              <a:rPr lang="cs-CZ" altLang="cs-CZ" sz="1800" dirty="0">
                <a:latin typeface="Arial" panose="020B0604020202020204" pitchFamily="34" charset="0"/>
                <a:cs typeface="Arial" panose="020B0604020202020204" pitchFamily="34" charset="0"/>
              </a:rPr>
              <a:t> </a:t>
            </a:r>
          </a:p>
          <a:p>
            <a:pPr marL="0" indent="0" algn="just" eaLnBrk="1" hangingPunct="1">
              <a:buNone/>
            </a:pPr>
            <a:endParaRPr lang="cs-CZ" altLang="cs-CZ" sz="1800" dirty="0">
              <a:latin typeface="Arial" panose="020B0604020202020204" pitchFamily="34" charset="0"/>
              <a:cs typeface="Arial" panose="020B0604020202020204" pitchFamily="34" charset="0"/>
            </a:endParaRPr>
          </a:p>
          <a:p>
            <a:pPr marL="0" indent="0" algn="just" eaLnBrk="1" hangingPunct="1">
              <a:buNone/>
            </a:pPr>
            <a:r>
              <a:rPr lang="en-US" altLang="cs-CZ" sz="1800" dirty="0" err="1">
                <a:latin typeface="Arial" panose="020B0604020202020204" pitchFamily="34" charset="0"/>
                <a:cs typeface="Arial" panose="020B0604020202020204" pitchFamily="34" charset="0"/>
              </a:rPr>
              <a:t>Lze</a:t>
            </a:r>
            <a:r>
              <a:rPr lang="en-US" altLang="cs-CZ" sz="1800" dirty="0">
                <a:latin typeface="Arial" panose="020B0604020202020204" pitchFamily="34" charset="0"/>
                <a:cs typeface="Arial" panose="020B0604020202020204" pitchFamily="34" charset="0"/>
              </a:rPr>
              <a:t> u</a:t>
            </a:r>
            <a:r>
              <a:rPr lang="cs-CZ" altLang="cs-CZ" sz="1800" dirty="0" err="1">
                <a:latin typeface="Arial" panose="020B0604020202020204" pitchFamily="34" charset="0"/>
                <a:cs typeface="Arial" panose="020B0604020202020204" pitchFamily="34" charset="0"/>
              </a:rPr>
              <a:t>rč</a:t>
            </a:r>
            <a:r>
              <a:rPr lang="en-US" altLang="cs-CZ" sz="1800" dirty="0">
                <a:latin typeface="Arial" panose="020B0604020202020204" pitchFamily="34" charset="0"/>
                <a:cs typeface="Arial" panose="020B0604020202020204" pitchFamily="34" charset="0"/>
              </a:rPr>
              <a:t>it</a:t>
            </a:r>
            <a:r>
              <a:rPr lang="cs-CZ" altLang="cs-CZ" sz="1800" dirty="0">
                <a:latin typeface="Arial" panose="020B0604020202020204" pitchFamily="34" charset="0"/>
                <a:cs typeface="Arial" panose="020B0604020202020204" pitchFamily="34" charset="0"/>
              </a:rPr>
              <a:t> energii a prostor. uspořádání elektronu  x jen pro proton + elektron (atom H)</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pro  „vyšší atomy“ změna kvantity </a:t>
            </a:r>
            <a:r>
              <a:rPr lang="cs-CZ" altLang="cs-CZ" sz="1800" dirty="0" err="1">
                <a:latin typeface="Arial" panose="020B0604020202020204" pitchFamily="34" charset="0"/>
                <a:cs typeface="Arial" panose="020B0604020202020204" pitchFamily="34" charset="0"/>
              </a:rPr>
              <a:t>fyz</a:t>
            </a:r>
            <a:r>
              <a:rPr lang="cs-CZ" altLang="cs-CZ" sz="1800" dirty="0">
                <a:latin typeface="Arial" panose="020B0604020202020204" pitchFamily="34" charset="0"/>
                <a:cs typeface="Arial" panose="020B0604020202020204" pitchFamily="34" charset="0"/>
              </a:rPr>
              <a:t>. vztahů  jádro - elektron + repulsní síly mezi elektrony.</a:t>
            </a:r>
          </a:p>
          <a:p>
            <a:pPr marL="0" indent="0" algn="just" eaLnBrk="1" hangingPunct="1">
              <a:buNone/>
            </a:pPr>
            <a:endParaRPr lang="cs-CZ" altLang="cs-CZ" sz="1800" dirty="0">
              <a:latin typeface="Arial" panose="020B0604020202020204" pitchFamily="34" charset="0"/>
              <a:cs typeface="Arial" panose="020B0604020202020204" pitchFamily="34" charset="0"/>
            </a:endParaRPr>
          </a:p>
          <a:p>
            <a:pPr marL="0" indent="0">
              <a:buNone/>
            </a:pPr>
            <a:r>
              <a:rPr lang="cs-CZ" altLang="cs-CZ" sz="1800" dirty="0">
                <a:latin typeface="Arial" panose="020B0604020202020204" pitchFamily="34" charset="0"/>
                <a:cs typeface="Arial" panose="020B0604020202020204" pitchFamily="34" charset="0"/>
              </a:rPr>
              <a:t>Řešením </a:t>
            </a:r>
            <a:r>
              <a:rPr lang="cs-CZ" altLang="cs-CZ" sz="1800" dirty="0" err="1">
                <a:latin typeface="Arial" panose="020B0604020202020204" pitchFamily="34" charset="0"/>
                <a:cs typeface="Arial" panose="020B0604020202020204" pitchFamily="34" charset="0"/>
              </a:rPr>
              <a:t>Schr</a:t>
            </a:r>
            <a:r>
              <a:rPr lang="en-US" altLang="cs-CZ" sz="1800" dirty="0">
                <a:latin typeface="Arial" panose="020B0604020202020204" pitchFamily="34" charset="0"/>
                <a:cs typeface="Arial" panose="020B0604020202020204" pitchFamily="34" charset="0"/>
                <a:sym typeface="Times New Roman" pitchFamily="18" charset="0"/>
              </a:rPr>
              <a:t>ö</a:t>
            </a:r>
            <a:r>
              <a:rPr lang="cs-CZ" altLang="cs-CZ" sz="1800" dirty="0" err="1">
                <a:latin typeface="Arial" panose="020B0604020202020204" pitchFamily="34" charset="0"/>
                <a:cs typeface="Arial" panose="020B0604020202020204" pitchFamily="34" charset="0"/>
              </a:rPr>
              <a:t>dingerovy</a:t>
            </a:r>
            <a:r>
              <a:rPr lang="cs-CZ" altLang="cs-CZ" sz="1800" dirty="0">
                <a:latin typeface="Arial" panose="020B0604020202020204" pitchFamily="34" charset="0"/>
                <a:cs typeface="Arial" panose="020B0604020202020204" pitchFamily="34" charset="0"/>
              </a:rPr>
              <a:t> rovnice pro orbitaly získáme 3 základní údaje: </a:t>
            </a:r>
          </a:p>
          <a:p>
            <a:pPr marL="457200" indent="-457200">
              <a:buAutoNum type="arabicParenR"/>
            </a:pPr>
            <a:r>
              <a:rPr lang="cs-CZ" altLang="cs-CZ" sz="1800" dirty="0">
                <a:latin typeface="Arial" panose="020B0604020202020204" pitchFamily="34" charset="0"/>
                <a:cs typeface="Arial" panose="020B0604020202020204" pitchFamily="34" charset="0"/>
              </a:rPr>
              <a:t>vlnové funkce atomových orbitalů (AO) charakterizovaných kvantovými čísly </a:t>
            </a:r>
            <a:r>
              <a:rPr lang="cs-CZ" altLang="cs-CZ" sz="1800" b="1" i="1" dirty="0">
                <a:latin typeface="Arial" panose="020B0604020202020204" pitchFamily="34" charset="0"/>
                <a:cs typeface="Arial" panose="020B0604020202020204" pitchFamily="34" charset="0"/>
              </a:rPr>
              <a:t>n, l, m</a:t>
            </a:r>
            <a:r>
              <a:rPr lang="cs-CZ" altLang="cs-CZ" sz="1800" b="1" baseline="-25000" dirty="0">
                <a:latin typeface="Arial" panose="020B0604020202020204" pitchFamily="34" charset="0"/>
                <a:cs typeface="Arial" panose="020B0604020202020204" pitchFamily="34" charset="0"/>
              </a:rPr>
              <a:t>l</a:t>
            </a:r>
            <a:endParaRPr lang="cs-CZ" altLang="cs-CZ" sz="1800" baseline="-25000" dirty="0">
              <a:latin typeface="Arial" panose="020B0604020202020204" pitchFamily="34" charset="0"/>
              <a:cs typeface="Arial" panose="020B0604020202020204" pitchFamily="34" charset="0"/>
            </a:endParaRPr>
          </a:p>
          <a:p>
            <a:pPr marL="457200" indent="-457200">
              <a:buAutoNum type="arabicParenR"/>
            </a:pPr>
            <a:r>
              <a:rPr lang="cs-CZ" altLang="cs-CZ" sz="1800" dirty="0">
                <a:latin typeface="Arial" panose="020B0604020202020204" pitchFamily="34" charset="0"/>
                <a:cs typeface="Arial" panose="020B0604020202020204" pitchFamily="34" charset="0"/>
              </a:rPr>
              <a:t>hodnoty energie (vlastní) všech atomových orbitalů (AO)</a:t>
            </a:r>
          </a:p>
          <a:p>
            <a:pPr marL="457200" indent="-457200">
              <a:buAutoNum type="arabicParenR"/>
            </a:pPr>
            <a:endParaRPr lang="cs-CZ" altLang="cs-CZ" sz="1800" dirty="0">
              <a:latin typeface="Arial" panose="020B0604020202020204" pitchFamily="34" charset="0"/>
              <a:cs typeface="Arial" panose="020B0604020202020204" pitchFamily="34" charset="0"/>
            </a:endParaRPr>
          </a:p>
          <a:p>
            <a:pPr marL="0" indent="0">
              <a:buNone/>
            </a:pPr>
            <a:r>
              <a:rPr lang="cs-CZ" altLang="cs-CZ" sz="1800" dirty="0">
                <a:latin typeface="Arial" panose="020B0604020202020204" pitchFamily="34" charset="0"/>
                <a:cs typeface="Arial" panose="020B0604020202020204" pitchFamily="34" charset="0"/>
              </a:rPr>
              <a:t>3) </a:t>
            </a:r>
            <a:r>
              <a:rPr lang="en-US" altLang="cs-CZ" sz="1800"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průběh vlnové funkce </a:t>
            </a:r>
            <a:r>
              <a:rPr lang="cs-CZ" altLang="cs-CZ" sz="1800" b="1" i="1" dirty="0">
                <a:latin typeface="Arial" panose="020B0604020202020204" pitchFamily="34" charset="0"/>
                <a:cs typeface="Arial" panose="020B0604020202020204" pitchFamily="34" charset="0"/>
                <a:sym typeface="Symbol" pitchFamily="18" charset="2"/>
              </a:rPr>
              <a:t></a:t>
            </a:r>
            <a:r>
              <a:rPr lang="cs-CZ" altLang="cs-CZ" sz="1800" b="1" dirty="0">
                <a:latin typeface="Arial" panose="020B0604020202020204" pitchFamily="34" charset="0"/>
                <a:cs typeface="Arial" panose="020B0604020202020204" pitchFamily="34" charset="0"/>
              </a:rPr>
              <a:t>, </a:t>
            </a:r>
            <a:r>
              <a:rPr lang="cs-CZ" altLang="cs-CZ" sz="1800" b="1" i="1" dirty="0">
                <a:latin typeface="Arial" panose="020B0604020202020204" pitchFamily="34" charset="0"/>
                <a:cs typeface="Arial" panose="020B0604020202020204" pitchFamily="34" charset="0"/>
                <a:sym typeface="Symbol" pitchFamily="18" charset="2"/>
              </a:rPr>
              <a:t></a:t>
            </a:r>
            <a:r>
              <a:rPr lang="cs-CZ" altLang="cs-CZ" sz="1800" b="1" i="1" dirty="0">
                <a:latin typeface="Arial" panose="020B0604020202020204" pitchFamily="34" charset="0"/>
                <a:cs typeface="Arial" panose="020B0604020202020204" pitchFamily="34" charset="0"/>
              </a:rPr>
              <a:t> </a:t>
            </a:r>
            <a:r>
              <a:rPr lang="cs-CZ" altLang="cs-CZ" sz="1800" b="1" dirty="0">
                <a:latin typeface="Arial" panose="020B0604020202020204" pitchFamily="34" charset="0"/>
                <a:cs typeface="Arial" panose="020B0604020202020204" pitchFamily="34" charset="0"/>
              </a:rPr>
              <a:t>2 </a:t>
            </a:r>
            <a:r>
              <a:rPr lang="cs-CZ" altLang="cs-CZ" sz="1800" dirty="0">
                <a:latin typeface="Arial" panose="020B0604020202020204" pitchFamily="34" charset="0"/>
                <a:cs typeface="Arial" panose="020B0604020202020204" pitchFamily="34" charset="0"/>
              </a:rPr>
              <a:t>v závislosti na prostorových souřadnicích okolo jádra</a:t>
            </a:r>
          </a:p>
          <a:p>
            <a:pPr marL="0" indent="0" algn="just" eaLnBrk="1" hangingPunct="1">
              <a:buNone/>
            </a:pPr>
            <a:endParaRPr lang="cs-CZ" altLang="cs-CZ" sz="1800" dirty="0">
              <a:latin typeface="Arial" panose="020B0604020202020204" pitchFamily="34" charset="0"/>
              <a:cs typeface="Arial" panose="020B0604020202020204" pitchFamily="34" charset="0"/>
            </a:endParaRPr>
          </a:p>
        </p:txBody>
      </p:sp>
      <p:sp>
        <p:nvSpPr>
          <p:cNvPr id="2" name="TextovéPole 1"/>
          <p:cNvSpPr txBox="1"/>
          <p:nvPr/>
        </p:nvSpPr>
        <p:spPr>
          <a:xfrm>
            <a:off x="1447800" y="271790"/>
            <a:ext cx="5519011" cy="523220"/>
          </a:xfrm>
          <a:prstGeom prst="rect">
            <a:avLst/>
          </a:prstGeom>
          <a:noFill/>
        </p:spPr>
        <p:txBody>
          <a:bodyPr wrap="none" rtlCol="0">
            <a:spAutoFit/>
          </a:bodyPr>
          <a:lstStyle/>
          <a:p>
            <a:r>
              <a:rPr lang="en-US" sz="2800" b="1" dirty="0" err="1">
                <a:cs typeface="Arial" panose="020B0604020202020204" pitchFamily="34" charset="0"/>
              </a:rPr>
              <a:t>Kvantov</a:t>
            </a:r>
            <a:r>
              <a:rPr lang="cs-CZ" sz="2800" b="1" dirty="0">
                <a:cs typeface="Arial" panose="020B0604020202020204" pitchFamily="34" charset="0"/>
              </a:rPr>
              <a:t>ě-mechanický model atomu</a:t>
            </a:r>
          </a:p>
        </p:txBody>
      </p:sp>
    </p:spTree>
    <p:extLst>
      <p:ext uri="{BB962C8B-B14F-4D97-AF65-F5344CB8AC3E}">
        <p14:creationId xmlns:p14="http://schemas.microsoft.com/office/powerpoint/2010/main" val="2071897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Line 8"/>
          <p:cNvSpPr>
            <a:spLocks noChangeShapeType="1"/>
          </p:cNvSpPr>
          <p:nvPr/>
        </p:nvSpPr>
        <p:spPr bwMode="auto">
          <a:xfrm flipV="1">
            <a:off x="6781800" y="3581400"/>
            <a:ext cx="0" cy="1600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798" name="Line 9"/>
          <p:cNvSpPr>
            <a:spLocks noChangeShapeType="1"/>
          </p:cNvSpPr>
          <p:nvPr/>
        </p:nvSpPr>
        <p:spPr bwMode="auto">
          <a:xfrm>
            <a:off x="6781800" y="5181600"/>
            <a:ext cx="167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799" name="Line 10"/>
          <p:cNvSpPr>
            <a:spLocks noChangeShapeType="1"/>
          </p:cNvSpPr>
          <p:nvPr/>
        </p:nvSpPr>
        <p:spPr bwMode="auto">
          <a:xfrm flipH="1">
            <a:off x="5791200" y="5181600"/>
            <a:ext cx="990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0" name="Line 11"/>
          <p:cNvSpPr>
            <a:spLocks noChangeShapeType="1"/>
          </p:cNvSpPr>
          <p:nvPr/>
        </p:nvSpPr>
        <p:spPr bwMode="auto">
          <a:xfrm flipV="1">
            <a:off x="6781800" y="4267200"/>
            <a:ext cx="609600" cy="914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1" name="Oval 12"/>
          <p:cNvSpPr>
            <a:spLocks noChangeArrowheads="1"/>
          </p:cNvSpPr>
          <p:nvPr/>
        </p:nvSpPr>
        <p:spPr bwMode="auto">
          <a:xfrm>
            <a:off x="7391400" y="4191000"/>
            <a:ext cx="76200" cy="76200"/>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eaLnBrk="1" hangingPunct="1">
              <a:buFont typeface="Wingdings" pitchFamily="2" charset="2"/>
              <a:buNone/>
            </a:pPr>
            <a:endParaRPr lang="cs-CZ" altLang="en-US" sz="2400">
              <a:latin typeface="Times New Roman" pitchFamily="18" charset="0"/>
            </a:endParaRPr>
          </a:p>
        </p:txBody>
      </p:sp>
      <p:sp>
        <p:nvSpPr>
          <p:cNvPr id="33802" name="Oval 13"/>
          <p:cNvSpPr>
            <a:spLocks noChangeArrowheads="1"/>
          </p:cNvSpPr>
          <p:nvPr/>
        </p:nvSpPr>
        <p:spPr bwMode="auto">
          <a:xfrm>
            <a:off x="6705600" y="51054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eaLnBrk="1" hangingPunct="1">
              <a:buFont typeface="Wingdings" pitchFamily="2" charset="2"/>
              <a:buNone/>
            </a:pPr>
            <a:endParaRPr lang="cs-CZ" altLang="en-US" sz="2400">
              <a:latin typeface="Times New Roman" pitchFamily="18" charset="0"/>
            </a:endParaRPr>
          </a:p>
        </p:txBody>
      </p:sp>
      <p:sp>
        <p:nvSpPr>
          <p:cNvPr id="33803" name="Line 14"/>
          <p:cNvSpPr>
            <a:spLocks noChangeShapeType="1"/>
          </p:cNvSpPr>
          <p:nvPr/>
        </p:nvSpPr>
        <p:spPr bwMode="auto">
          <a:xfrm flipH="1">
            <a:off x="7391400" y="5181600"/>
            <a:ext cx="533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4" name="Line 15"/>
          <p:cNvSpPr>
            <a:spLocks noChangeShapeType="1"/>
          </p:cNvSpPr>
          <p:nvPr/>
        </p:nvSpPr>
        <p:spPr bwMode="auto">
          <a:xfrm flipH="1">
            <a:off x="6172200" y="5715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5" name="Line 16"/>
          <p:cNvSpPr>
            <a:spLocks noChangeShapeType="1"/>
          </p:cNvSpPr>
          <p:nvPr/>
        </p:nvSpPr>
        <p:spPr bwMode="auto">
          <a:xfrm flipV="1">
            <a:off x="7391400" y="42672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6" name="Line 17"/>
          <p:cNvSpPr>
            <a:spLocks noChangeShapeType="1"/>
          </p:cNvSpPr>
          <p:nvPr/>
        </p:nvSpPr>
        <p:spPr bwMode="auto">
          <a:xfrm>
            <a:off x="6858000" y="5257800"/>
            <a:ext cx="533400" cy="457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33807" name="AutoShape 18"/>
          <p:cNvCxnSpPr>
            <a:cxnSpLocks noChangeShapeType="1"/>
            <a:stCxn id="33799" idx="0"/>
            <a:endCxn id="33799" idx="0"/>
          </p:cNvCxnSpPr>
          <p:nvPr/>
        </p:nvCxnSpPr>
        <p:spPr bwMode="auto">
          <a:xfrm rot="5400000" flipV="1">
            <a:off x="6781800" y="5181600"/>
            <a:ext cx="1588" cy="1588"/>
          </a:xfrm>
          <a:prstGeom prst="curvedConnector3">
            <a:avLst>
              <a:gd name="adj1" fmla="val -1440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08" name="Rectangle 19"/>
          <p:cNvSpPr>
            <a:spLocks noChangeArrowheads="1"/>
          </p:cNvSpPr>
          <p:nvPr/>
        </p:nvSpPr>
        <p:spPr bwMode="auto">
          <a:xfrm>
            <a:off x="7010400" y="4572000"/>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algn="ctr">
              <a:spcBef>
                <a:spcPct val="0"/>
              </a:spcBef>
              <a:buClrTx/>
              <a:buSzTx/>
              <a:buFontTx/>
              <a:buNone/>
            </a:pPr>
            <a:r>
              <a:rPr lang="cs-CZ" altLang="cs-CZ" sz="2400" baseline="0">
                <a:sym typeface="Symbol" pitchFamily="18" charset="2"/>
              </a:rPr>
              <a:t>r</a:t>
            </a:r>
          </a:p>
        </p:txBody>
      </p:sp>
      <p:sp>
        <p:nvSpPr>
          <p:cNvPr id="33809" name="Rectangle 20"/>
          <p:cNvSpPr>
            <a:spLocks noChangeArrowheads="1"/>
          </p:cNvSpPr>
          <p:nvPr/>
        </p:nvSpPr>
        <p:spPr bwMode="auto">
          <a:xfrm>
            <a:off x="8305800" y="5105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algn="ctr">
              <a:spcBef>
                <a:spcPct val="0"/>
              </a:spcBef>
              <a:buClrTx/>
              <a:buSzTx/>
              <a:buFontTx/>
              <a:buNone/>
            </a:pPr>
            <a:r>
              <a:rPr lang="cs-CZ" altLang="cs-CZ" sz="2400" baseline="0">
                <a:sym typeface="Symbol" pitchFamily="18" charset="2"/>
              </a:rPr>
              <a:t>x</a:t>
            </a:r>
          </a:p>
        </p:txBody>
      </p:sp>
      <p:sp>
        <p:nvSpPr>
          <p:cNvPr id="33810" name="Rectangle 21"/>
          <p:cNvSpPr>
            <a:spLocks noChangeArrowheads="1"/>
          </p:cNvSpPr>
          <p:nvPr/>
        </p:nvSpPr>
        <p:spPr bwMode="auto">
          <a:xfrm>
            <a:off x="5918200" y="5867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algn="ctr">
              <a:spcBef>
                <a:spcPct val="0"/>
              </a:spcBef>
              <a:buClrTx/>
              <a:buSzTx/>
              <a:buFontTx/>
              <a:buNone/>
            </a:pPr>
            <a:r>
              <a:rPr lang="cs-CZ" altLang="cs-CZ" sz="2400" baseline="0">
                <a:sym typeface="Symbol" pitchFamily="18" charset="2"/>
              </a:rPr>
              <a:t>y</a:t>
            </a:r>
          </a:p>
        </p:txBody>
      </p:sp>
      <p:sp>
        <p:nvSpPr>
          <p:cNvPr id="33811" name="Rectangle 22"/>
          <p:cNvSpPr>
            <a:spLocks noChangeArrowheads="1"/>
          </p:cNvSpPr>
          <p:nvPr/>
        </p:nvSpPr>
        <p:spPr bwMode="auto">
          <a:xfrm>
            <a:off x="6527800" y="3657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algn="ctr">
              <a:spcBef>
                <a:spcPct val="0"/>
              </a:spcBef>
              <a:buClrTx/>
              <a:buSzTx/>
              <a:buFontTx/>
              <a:buNone/>
            </a:pPr>
            <a:r>
              <a:rPr lang="cs-CZ" altLang="cs-CZ" sz="2400" baseline="0">
                <a:sym typeface="Symbol" pitchFamily="18" charset="2"/>
              </a:rPr>
              <a:t>z</a:t>
            </a:r>
          </a:p>
        </p:txBody>
      </p:sp>
      <p:sp>
        <p:nvSpPr>
          <p:cNvPr id="33812" name="Line 23"/>
          <p:cNvSpPr>
            <a:spLocks noChangeShapeType="1"/>
          </p:cNvSpPr>
          <p:nvPr/>
        </p:nvSpPr>
        <p:spPr bwMode="auto">
          <a:xfrm>
            <a:off x="6781800" y="4343400"/>
            <a:ext cx="381000" cy="228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13" name="Line 24"/>
          <p:cNvSpPr>
            <a:spLocks noChangeShapeType="1"/>
          </p:cNvSpPr>
          <p:nvPr/>
        </p:nvSpPr>
        <p:spPr bwMode="auto">
          <a:xfrm>
            <a:off x="6553200" y="54102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14" name="Rectangle 25"/>
          <p:cNvSpPr>
            <a:spLocks noChangeArrowheads="1"/>
          </p:cNvSpPr>
          <p:nvPr/>
        </p:nvSpPr>
        <p:spPr bwMode="auto">
          <a:xfrm>
            <a:off x="6858000" y="4114800"/>
            <a:ext cx="34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algn="ctr">
              <a:spcBef>
                <a:spcPct val="0"/>
              </a:spcBef>
              <a:buClrTx/>
              <a:buSzTx/>
              <a:buFontTx/>
              <a:buNone/>
            </a:pPr>
            <a:r>
              <a:rPr lang="cs-CZ" altLang="cs-CZ" sz="2400" baseline="0" dirty="0">
                <a:latin typeface="Symbol" pitchFamily="18" charset="2"/>
                <a:sym typeface="Symbol" pitchFamily="18" charset="2"/>
              </a:rPr>
              <a:t>q</a:t>
            </a:r>
          </a:p>
        </p:txBody>
      </p:sp>
      <p:sp>
        <p:nvSpPr>
          <p:cNvPr id="33815" name="Rectangle 26"/>
          <p:cNvSpPr>
            <a:spLocks noChangeArrowheads="1"/>
          </p:cNvSpPr>
          <p:nvPr/>
        </p:nvSpPr>
        <p:spPr bwMode="auto">
          <a:xfrm>
            <a:off x="6565900" y="5257800"/>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algn="ctr">
              <a:spcBef>
                <a:spcPct val="0"/>
              </a:spcBef>
              <a:buClrTx/>
              <a:buSzTx/>
              <a:buFontTx/>
              <a:buNone/>
            </a:pPr>
            <a:r>
              <a:rPr lang="cs-CZ" altLang="cs-CZ" sz="2400" baseline="0">
                <a:latin typeface="Symbol" pitchFamily="18" charset="2"/>
                <a:sym typeface="Symbol" pitchFamily="18" charset="2"/>
              </a:rPr>
              <a:t>j</a:t>
            </a:r>
          </a:p>
        </p:txBody>
      </p:sp>
      <p:sp>
        <p:nvSpPr>
          <p:cNvPr id="33818" name="Rectangle 29"/>
          <p:cNvSpPr>
            <a:spLocks noChangeArrowheads="1"/>
          </p:cNvSpPr>
          <p:nvPr/>
        </p:nvSpPr>
        <p:spPr bwMode="auto">
          <a:xfrm>
            <a:off x="460376" y="315845"/>
            <a:ext cx="7051674"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buChar char="n"/>
              <a:defRPr sz="2000">
                <a:solidFill>
                  <a:schemeClr val="tx1"/>
                </a:solidFill>
                <a:latin typeface="Arial" charset="0"/>
              </a:defRPr>
            </a:lvl1pPr>
            <a:lvl2pPr marL="742950" indent="-285750" eaLnBrk="0" hangingPunct="0">
              <a:buClr>
                <a:schemeClr val="accent2"/>
              </a:buClr>
              <a:buSzPct val="80000"/>
              <a:buChar char="¨"/>
              <a:defRPr>
                <a:solidFill>
                  <a:schemeClr val="tx1"/>
                </a:solidFill>
                <a:latin typeface="Arial" charset="0"/>
              </a:defRPr>
            </a:lvl2pPr>
            <a:lvl3pPr marL="1143000" indent="-228600" eaLnBrk="0" hangingPunct="0">
              <a:buSzPct val="65000"/>
              <a:buChar char="n"/>
              <a:defRPr sz="1600">
                <a:solidFill>
                  <a:schemeClr val="tx1"/>
                </a:solidFill>
                <a:latin typeface="Arial" charset="0"/>
              </a:defRPr>
            </a:lvl3pPr>
            <a:lvl4pPr marL="1600200" indent="-228600" eaLnBrk="0" hangingPunct="0">
              <a:buClr>
                <a:schemeClr val="accent2"/>
              </a:buClr>
              <a:buSzPct val="70000"/>
              <a:buChar char="¨"/>
              <a:defRPr sz="1400">
                <a:solidFill>
                  <a:schemeClr val="tx1"/>
                </a:solidFill>
                <a:latin typeface="Arial" charset="0"/>
              </a:defRPr>
            </a:lvl4pPr>
            <a:lvl5pPr marL="2057400" indent="-228600" eaLnBrk="0" hangingPunct="0">
              <a:buChar char="§"/>
              <a:defRPr sz="14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1400">
                <a:solidFill>
                  <a:schemeClr val="tx1"/>
                </a:solidFill>
                <a:latin typeface="Arial" charset="0"/>
              </a:defRPr>
            </a:lvl9pPr>
          </a:lstStyle>
          <a:p>
            <a:pPr marL="0" indent="0" eaLnBrk="1" hangingPunct="1">
              <a:buNone/>
            </a:pPr>
            <a:r>
              <a:rPr lang="cs-CZ" altLang="cs-CZ" sz="1800" b="1" dirty="0">
                <a:latin typeface="Arial" panose="020B0604020202020204" pitchFamily="34" charset="0"/>
                <a:cs typeface="Arial" panose="020B0604020202020204" pitchFamily="34" charset="0"/>
              </a:rPr>
              <a:t>Atomový orbital  </a:t>
            </a:r>
            <a:r>
              <a:rPr lang="cs-CZ" altLang="cs-CZ" sz="1800" dirty="0">
                <a:latin typeface="Arial" panose="020B0604020202020204" pitchFamily="34" charset="0"/>
                <a:cs typeface="Arial" panose="020B0604020202020204" pitchFamily="34" charset="0"/>
              </a:rPr>
              <a:t>= </a:t>
            </a:r>
            <a:r>
              <a:rPr lang="cs-CZ" altLang="cs-CZ" sz="1800" baseline="0" dirty="0">
                <a:latin typeface="Arial" panose="020B0604020202020204" pitchFamily="34" charset="0"/>
                <a:cs typeface="Arial" panose="020B0604020202020204" pitchFamily="34" charset="0"/>
              </a:rPr>
              <a:t>existenční oblast elektronu v atomu</a:t>
            </a:r>
          </a:p>
          <a:p>
            <a:pPr eaLnBrk="1" hangingPunct="1">
              <a:buFont typeface="Wingdings" pitchFamily="2" charset="2"/>
              <a:buNone/>
            </a:pPr>
            <a:r>
              <a:rPr lang="cs-CZ" altLang="cs-CZ" sz="1800" baseline="0" dirty="0">
                <a:latin typeface="Arial" panose="020B0604020202020204" pitchFamily="34" charset="0"/>
                <a:cs typeface="Arial" panose="020B0604020202020204" pitchFamily="34" charset="0"/>
              </a:rPr>
              <a:t>                                 </a:t>
            </a:r>
            <a:endParaRPr lang="en-US" altLang="cs-CZ" sz="1800" baseline="0"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1800" baseline="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cs-CZ" sz="1800" b="1" i="1" baseline="0" dirty="0">
                <a:latin typeface="Arial" panose="020B0604020202020204" pitchFamily="34" charset="0"/>
                <a:cs typeface="Arial" panose="020B0604020202020204" pitchFamily="34" charset="0"/>
                <a:sym typeface="Symbol" pitchFamily="18" charset="2"/>
              </a:rPr>
              <a:t>		</a:t>
            </a:r>
            <a:r>
              <a:rPr lang="cs-CZ" altLang="cs-CZ" sz="1800" b="1" baseline="0" dirty="0">
                <a:latin typeface="Arial" panose="020B0604020202020204" pitchFamily="34" charset="0"/>
                <a:cs typeface="Arial" panose="020B0604020202020204" pitchFamily="34" charset="0"/>
              </a:rPr>
              <a:t> (</a:t>
            </a:r>
            <a:r>
              <a:rPr lang="cs-CZ" altLang="cs-CZ" sz="1800" b="1" baseline="0" dirty="0" err="1">
                <a:latin typeface="Arial" panose="020B0604020202020204" pitchFamily="34" charset="0"/>
                <a:cs typeface="Arial" panose="020B0604020202020204" pitchFamily="34" charset="0"/>
              </a:rPr>
              <a:t>x,y,z</a:t>
            </a:r>
            <a:r>
              <a:rPr lang="cs-CZ" altLang="cs-CZ" sz="1800" b="1" baseline="0" dirty="0">
                <a:latin typeface="Arial" panose="020B0604020202020204" pitchFamily="34" charset="0"/>
                <a:cs typeface="Arial" panose="020B0604020202020204" pitchFamily="34" charset="0"/>
              </a:rPr>
              <a:t>)    </a:t>
            </a:r>
            <a:r>
              <a:rPr lang="cs-CZ" altLang="cs-CZ" sz="1800" baseline="0" dirty="0">
                <a:latin typeface="Arial" panose="020B0604020202020204" pitchFamily="34" charset="0"/>
                <a:cs typeface="Arial" panose="020B0604020202020204" pitchFamily="34" charset="0"/>
              </a:rPr>
              <a:t>kartézské souřadnice</a:t>
            </a:r>
            <a:endParaRPr lang="cs-CZ" altLang="cs-CZ" sz="1800" i="1" baseline="0" dirty="0">
              <a:latin typeface="Arial" panose="020B0604020202020204" pitchFamily="34" charset="0"/>
              <a:cs typeface="Arial" panose="020B0604020202020204" pitchFamily="34" charset="0"/>
            </a:endParaRPr>
          </a:p>
          <a:p>
            <a:pPr marL="0" indent="0" eaLnBrk="1" hangingPunct="1">
              <a:buNone/>
            </a:pPr>
            <a:r>
              <a:rPr lang="cs-CZ" altLang="cs-CZ" sz="1800" b="1" i="1" baseline="0" dirty="0">
                <a:latin typeface="Arial" panose="020B0604020202020204" pitchFamily="34" charset="0"/>
                <a:cs typeface="Arial" panose="020B0604020202020204" pitchFamily="34" charset="0"/>
              </a:rPr>
              <a:t>       	</a:t>
            </a:r>
            <a:r>
              <a:rPr lang="cs-CZ" altLang="cs-CZ" sz="1800" b="1" i="1" baseline="0" dirty="0">
                <a:latin typeface="Arial" panose="020B0604020202020204" pitchFamily="34" charset="0"/>
                <a:cs typeface="Arial" panose="020B0604020202020204" pitchFamily="34" charset="0"/>
                <a:sym typeface="Symbol" pitchFamily="18" charset="2"/>
              </a:rPr>
              <a:t></a:t>
            </a:r>
            <a:r>
              <a:rPr lang="cs-CZ" altLang="cs-CZ" sz="1800" b="1" baseline="0" dirty="0">
                <a:latin typeface="Arial" panose="020B0604020202020204" pitchFamily="34" charset="0"/>
                <a:cs typeface="Arial" panose="020B0604020202020204" pitchFamily="34" charset="0"/>
              </a:rPr>
              <a:t> (r,</a:t>
            </a:r>
            <a:r>
              <a:rPr lang="cs-CZ" altLang="cs-CZ" sz="1800" b="1" baseline="0" dirty="0">
                <a:latin typeface="Arial" panose="020B0604020202020204" pitchFamily="34" charset="0"/>
                <a:cs typeface="Arial" panose="020B0604020202020204" pitchFamily="34" charset="0"/>
                <a:sym typeface="Symbol" pitchFamily="18" charset="2"/>
              </a:rPr>
              <a:t></a:t>
            </a:r>
            <a:r>
              <a:rPr lang="cs-CZ" altLang="cs-CZ" sz="1800" b="1" baseline="0" dirty="0">
                <a:latin typeface="Arial" panose="020B0604020202020204" pitchFamily="34" charset="0"/>
                <a:cs typeface="Arial" panose="020B0604020202020204" pitchFamily="34" charset="0"/>
              </a:rPr>
              <a:t>,</a:t>
            </a:r>
            <a:r>
              <a:rPr lang="cs-CZ" altLang="cs-CZ" sz="1800" b="1" baseline="0" dirty="0">
                <a:latin typeface="Arial" panose="020B0604020202020204" pitchFamily="34" charset="0"/>
                <a:cs typeface="Arial" panose="020B0604020202020204" pitchFamily="34" charset="0"/>
                <a:sym typeface="Symbol" pitchFamily="18" charset="2"/>
              </a:rPr>
              <a:t></a:t>
            </a:r>
            <a:r>
              <a:rPr lang="cs-CZ" altLang="cs-CZ" sz="1800" b="1" baseline="0" dirty="0">
                <a:latin typeface="Arial" panose="020B0604020202020204" pitchFamily="34" charset="0"/>
                <a:cs typeface="Arial" panose="020B0604020202020204" pitchFamily="34" charset="0"/>
              </a:rPr>
              <a:t>)   </a:t>
            </a:r>
            <a:r>
              <a:rPr lang="cs-CZ" altLang="cs-CZ" sz="1800" baseline="0" dirty="0">
                <a:latin typeface="Arial" panose="020B0604020202020204" pitchFamily="34" charset="0"/>
                <a:cs typeface="Arial" panose="020B0604020202020204" pitchFamily="34" charset="0"/>
              </a:rPr>
              <a:t>sférické </a:t>
            </a:r>
            <a:r>
              <a:rPr lang="cs-CZ" altLang="cs-CZ" sz="1800" dirty="0">
                <a:latin typeface="Arial" panose="020B0604020202020204" pitchFamily="34" charset="0"/>
                <a:cs typeface="Arial" panose="020B0604020202020204" pitchFamily="34" charset="0"/>
              </a:rPr>
              <a:t>souřadnice</a:t>
            </a:r>
            <a:endParaRPr lang="cs-CZ" altLang="cs-CZ" sz="1800" i="1" dirty="0">
              <a:latin typeface="Arial" panose="020B0604020202020204" pitchFamily="34" charset="0"/>
              <a:cs typeface="Arial" panose="020B0604020202020204" pitchFamily="34" charset="0"/>
            </a:endParaRPr>
          </a:p>
        </p:txBody>
      </p:sp>
      <p:sp>
        <p:nvSpPr>
          <p:cNvPr id="3" name="AutoShape 2" descr="VÃ½sledek obrÃ¡zku pro atomic orbitals schrodinger equ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4" descr="VÃ½sledek obrÃ¡zku pro atomic orbitals schrodinger equ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83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075" y="1762302"/>
            <a:ext cx="25431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68" y="2472091"/>
            <a:ext cx="5570808" cy="386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48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7200" y="152400"/>
            <a:ext cx="8229600" cy="639762"/>
          </a:xfrm>
        </p:spPr>
        <p:txBody>
          <a:bodyPr>
            <a:normAutofit/>
          </a:bodyPr>
          <a:lstStyle/>
          <a:p>
            <a:pPr eaLnBrk="1" hangingPunct="1"/>
            <a:r>
              <a:rPr lang="cs-CZ" altLang="cs-CZ" sz="2800" b="1" dirty="0">
                <a:latin typeface="+mn-lt"/>
              </a:rPr>
              <a:t>Kvantová   čísla</a:t>
            </a:r>
          </a:p>
        </p:txBody>
      </p:sp>
      <p:sp>
        <p:nvSpPr>
          <p:cNvPr id="36868" name="Rectangle 3"/>
          <p:cNvSpPr>
            <a:spLocks noGrp="1" noChangeArrowheads="1"/>
          </p:cNvSpPr>
          <p:nvPr>
            <p:ph type="body" idx="1"/>
          </p:nvPr>
        </p:nvSpPr>
        <p:spPr>
          <a:xfrm>
            <a:off x="152400" y="990600"/>
            <a:ext cx="8915400" cy="5638800"/>
          </a:xfrm>
        </p:spPr>
        <p:txBody>
          <a:bodyPr>
            <a:noAutofit/>
          </a:bodyPr>
          <a:lstStyle/>
          <a:p>
            <a:pPr eaLnBrk="1" hangingPunct="1"/>
            <a:r>
              <a:rPr lang="cs-CZ" altLang="cs-CZ" sz="2000" dirty="0">
                <a:cs typeface="Arial" panose="020B0604020202020204" pitchFamily="34" charset="0"/>
              </a:rPr>
              <a:t>nabývají celočíselných hodnot</a:t>
            </a:r>
          </a:p>
          <a:p>
            <a:pPr eaLnBrk="1" hangingPunct="1"/>
            <a:endParaRPr lang="cs-CZ" altLang="cs-CZ" sz="2000" dirty="0">
              <a:cs typeface="Arial" panose="020B0604020202020204" pitchFamily="34" charset="0"/>
            </a:endParaRPr>
          </a:p>
          <a:p>
            <a:pPr eaLnBrk="1" hangingPunct="1"/>
            <a:r>
              <a:rPr lang="cs-CZ" altLang="cs-CZ" sz="2000" dirty="0">
                <a:cs typeface="Arial" panose="020B0604020202020204" pitchFamily="34" charset="0"/>
              </a:rPr>
              <a:t>každá kombinace definuje jediný AO: </a:t>
            </a:r>
          </a:p>
          <a:p>
            <a:pPr marL="0" indent="0" eaLnBrk="1" hangingPunct="1">
              <a:buNone/>
            </a:pPr>
            <a:r>
              <a:rPr lang="cs-CZ" altLang="cs-CZ" sz="2000" dirty="0">
                <a:cs typeface="Arial" panose="020B0604020202020204" pitchFamily="34" charset="0"/>
              </a:rPr>
              <a:t> </a:t>
            </a:r>
          </a:p>
          <a:p>
            <a:pPr eaLnBrk="1" hangingPunct="1">
              <a:buFont typeface="Wingdings" pitchFamily="2" charset="2"/>
              <a:buNone/>
            </a:pPr>
            <a:r>
              <a:rPr lang="cs-CZ" altLang="cs-CZ" sz="2000" b="1" i="1" dirty="0">
                <a:cs typeface="Arial" panose="020B0604020202020204" pitchFamily="34" charset="0"/>
                <a:sym typeface="Symbol" pitchFamily="18" charset="2"/>
              </a:rPr>
              <a:t>	                       </a:t>
            </a:r>
            <a:r>
              <a:rPr lang="cs-CZ" altLang="cs-CZ" sz="2000" b="1" i="1" dirty="0">
                <a:cs typeface="Arial" panose="020B0604020202020204" pitchFamily="34" charset="0"/>
              </a:rPr>
              <a:t> </a:t>
            </a:r>
            <a:r>
              <a:rPr lang="cs-CZ" altLang="cs-CZ" sz="2000" dirty="0">
                <a:cs typeface="Arial" panose="020B0604020202020204" pitchFamily="34" charset="0"/>
              </a:rPr>
              <a:t>(AO) = </a:t>
            </a:r>
            <a:r>
              <a:rPr lang="cs-CZ" altLang="cs-CZ" sz="2000" b="1" i="1" dirty="0">
                <a:cs typeface="Arial" panose="020B0604020202020204" pitchFamily="34" charset="0"/>
                <a:sym typeface="Symbol" pitchFamily="18" charset="2"/>
              </a:rPr>
              <a:t></a:t>
            </a:r>
            <a:r>
              <a:rPr lang="cs-CZ" altLang="cs-CZ" sz="2000" b="1" baseline="-25000" dirty="0" err="1">
                <a:cs typeface="Arial" panose="020B0604020202020204" pitchFamily="34" charset="0"/>
              </a:rPr>
              <a:t>n,l,ml</a:t>
            </a:r>
            <a:r>
              <a:rPr lang="cs-CZ" altLang="cs-CZ" sz="2000" dirty="0">
                <a:cs typeface="Arial" panose="020B0604020202020204" pitchFamily="34" charset="0"/>
              </a:rPr>
              <a:t> (</a:t>
            </a:r>
            <a:r>
              <a:rPr lang="cs-CZ" altLang="cs-CZ" sz="2000" i="1" dirty="0">
                <a:cs typeface="Arial" panose="020B0604020202020204" pitchFamily="34" charset="0"/>
              </a:rPr>
              <a:t>r</a:t>
            </a:r>
            <a:r>
              <a:rPr lang="cs-CZ" altLang="cs-CZ" sz="2000" dirty="0">
                <a:cs typeface="Arial" panose="020B0604020202020204" pitchFamily="34" charset="0"/>
              </a:rPr>
              <a:t>,</a:t>
            </a:r>
            <a:r>
              <a:rPr lang="cs-CZ" altLang="cs-CZ" sz="2000" i="1" dirty="0">
                <a:cs typeface="Arial" panose="020B0604020202020204" pitchFamily="34" charset="0"/>
                <a:sym typeface="Symbol" pitchFamily="18" charset="2"/>
              </a:rPr>
              <a:t></a:t>
            </a:r>
            <a:r>
              <a:rPr lang="cs-CZ" altLang="cs-CZ" sz="2000" dirty="0">
                <a:cs typeface="Arial" panose="020B0604020202020204" pitchFamily="34" charset="0"/>
              </a:rPr>
              <a:t>,</a:t>
            </a:r>
            <a:r>
              <a:rPr lang="cs-CZ" altLang="cs-CZ" sz="2000" i="1" dirty="0">
                <a:cs typeface="Arial" panose="020B0604020202020204" pitchFamily="34" charset="0"/>
                <a:sym typeface="Symbol" pitchFamily="18" charset="2"/>
              </a:rPr>
              <a:t></a:t>
            </a:r>
            <a:r>
              <a:rPr lang="cs-CZ" altLang="cs-CZ" sz="2000" dirty="0">
                <a:cs typeface="Arial" panose="020B0604020202020204" pitchFamily="34" charset="0"/>
              </a:rPr>
              <a:t>)</a:t>
            </a:r>
          </a:p>
          <a:p>
            <a:pPr eaLnBrk="1" hangingPunct="1">
              <a:buFont typeface="Wingdings" pitchFamily="2" charset="2"/>
              <a:buNone/>
            </a:pPr>
            <a:endParaRPr lang="cs-CZ" altLang="cs-CZ" sz="2000" dirty="0">
              <a:cs typeface="Arial" panose="020B0604020202020204" pitchFamily="34" charset="0"/>
            </a:endParaRPr>
          </a:p>
          <a:p>
            <a:pPr marL="0" indent="0" algn="just">
              <a:buNone/>
            </a:pPr>
            <a:r>
              <a:rPr lang="cs-CZ" altLang="cs-CZ" sz="2000" b="1" i="1" dirty="0">
                <a:cs typeface="Arial" panose="020B0604020202020204" pitchFamily="34" charset="0"/>
              </a:rPr>
              <a:t>hlavní kvantové číslo</a:t>
            </a:r>
            <a:r>
              <a:rPr lang="cs-CZ" altLang="cs-CZ" sz="2000" dirty="0">
                <a:cs typeface="Arial" panose="020B0604020202020204" pitchFamily="34" charset="0"/>
              </a:rPr>
              <a:t>   </a:t>
            </a:r>
            <a:r>
              <a:rPr lang="cs-CZ" altLang="cs-CZ" sz="2000" b="1" i="1" dirty="0">
                <a:cs typeface="Arial" panose="020B0604020202020204" pitchFamily="34" charset="0"/>
              </a:rPr>
              <a:t>n </a:t>
            </a:r>
            <a:r>
              <a:rPr lang="cs-CZ" altLang="cs-CZ" sz="2000" dirty="0">
                <a:cs typeface="Arial" panose="020B0604020202020204" pitchFamily="34" charset="0"/>
              </a:rPr>
              <a:t>= 1, 2, 3, 4 ... Vlnová funkce </a:t>
            </a:r>
            <a:r>
              <a:rPr lang="cs-CZ" altLang="cs-CZ" sz="2000" b="1" i="1" dirty="0">
                <a:cs typeface="Arial" panose="020B0604020202020204" pitchFamily="34" charset="0"/>
                <a:sym typeface="Symbol" pitchFamily="18" charset="2"/>
              </a:rPr>
              <a:t></a:t>
            </a:r>
            <a:r>
              <a:rPr lang="cs-CZ" altLang="cs-CZ" sz="2000" b="1" baseline="-25000" dirty="0" err="1">
                <a:cs typeface="Arial" panose="020B0604020202020204" pitchFamily="34" charset="0"/>
              </a:rPr>
              <a:t>n,l,m</a:t>
            </a:r>
            <a:r>
              <a:rPr lang="cs-CZ" altLang="cs-CZ" sz="2000" b="1" dirty="0">
                <a:cs typeface="Arial" panose="020B0604020202020204" pitchFamily="34" charset="0"/>
              </a:rPr>
              <a:t>  </a:t>
            </a:r>
            <a:r>
              <a:rPr lang="cs-CZ" altLang="cs-CZ" sz="2000" dirty="0">
                <a:cs typeface="Arial" panose="020B0604020202020204" pitchFamily="34" charset="0"/>
              </a:rPr>
              <a:t>je vlastní funkcí řešené </a:t>
            </a:r>
            <a:r>
              <a:rPr lang="cs-CZ" altLang="cs-CZ" sz="2000" dirty="0" err="1">
                <a:cs typeface="Arial" panose="020B0604020202020204" pitchFamily="34" charset="0"/>
              </a:rPr>
              <a:t>Schr</a:t>
            </a:r>
            <a:r>
              <a:rPr lang="en-US" altLang="cs-CZ" sz="2000" dirty="0">
                <a:cs typeface="Arial" panose="020B0604020202020204" pitchFamily="34" charset="0"/>
                <a:sym typeface="Times New Roman" pitchFamily="18" charset="0"/>
              </a:rPr>
              <a:t>ö</a:t>
            </a:r>
            <a:r>
              <a:rPr lang="cs-CZ" altLang="cs-CZ" sz="2000" dirty="0" err="1">
                <a:cs typeface="Arial" panose="020B0604020202020204" pitchFamily="34" charset="0"/>
              </a:rPr>
              <a:t>dingerovy</a:t>
            </a:r>
            <a:r>
              <a:rPr lang="cs-CZ" altLang="cs-CZ" sz="2000" dirty="0">
                <a:cs typeface="Arial" panose="020B0604020202020204" pitchFamily="34" charset="0"/>
              </a:rPr>
              <a:t>  rovnice pouze pro tyto hodnoty </a:t>
            </a:r>
            <a:r>
              <a:rPr lang="cs-CZ" altLang="cs-CZ" sz="2000" b="1" i="1" u="sng" dirty="0">
                <a:cs typeface="Arial" panose="020B0604020202020204" pitchFamily="34" charset="0"/>
              </a:rPr>
              <a:t>n</a:t>
            </a:r>
            <a:r>
              <a:rPr lang="cs-CZ" altLang="cs-CZ" sz="2000" dirty="0">
                <a:cs typeface="Arial" panose="020B0604020202020204" pitchFamily="34" charset="0"/>
              </a:rPr>
              <a:t>. Je </a:t>
            </a:r>
            <a:r>
              <a:rPr lang="cs-CZ" altLang="cs-CZ" sz="2000" u="sng" dirty="0">
                <a:cs typeface="Arial" panose="020B0604020202020204" pitchFamily="34" charset="0"/>
              </a:rPr>
              <a:t>rozhodující pro energii AO</a:t>
            </a:r>
            <a:r>
              <a:rPr lang="cs-CZ" altLang="cs-CZ" sz="2000" dirty="0">
                <a:cs typeface="Arial" panose="020B0604020202020204" pitchFamily="34" charset="0"/>
              </a:rPr>
              <a:t>. Orbitaly se stejným </a:t>
            </a:r>
            <a:r>
              <a:rPr lang="cs-CZ" altLang="cs-CZ" sz="2000" b="1" i="1" dirty="0">
                <a:cs typeface="Arial" panose="020B0604020202020204" pitchFamily="34" charset="0"/>
              </a:rPr>
              <a:t>n</a:t>
            </a:r>
            <a:r>
              <a:rPr lang="cs-CZ" altLang="cs-CZ" sz="2000" dirty="0">
                <a:cs typeface="Arial" panose="020B0604020202020204" pitchFamily="34" charset="0"/>
              </a:rPr>
              <a:t> tvoří </a:t>
            </a:r>
            <a:r>
              <a:rPr lang="cs-CZ" altLang="cs-CZ" sz="2000" i="1" dirty="0">
                <a:cs typeface="Arial" panose="020B0604020202020204" pitchFamily="34" charset="0"/>
              </a:rPr>
              <a:t>atomovou slupku </a:t>
            </a:r>
            <a:r>
              <a:rPr lang="cs-CZ" altLang="cs-CZ" sz="2000" dirty="0">
                <a:cs typeface="Arial" panose="020B0604020202020204" pitchFamily="34" charset="0"/>
              </a:rPr>
              <a:t>(</a:t>
            </a:r>
            <a:r>
              <a:rPr lang="cs-CZ" altLang="cs-CZ" sz="2000" dirty="0" err="1">
                <a:cs typeface="Arial" panose="020B0604020202020204" pitchFamily="34" charset="0"/>
              </a:rPr>
              <a:t>shell</a:t>
            </a:r>
            <a:r>
              <a:rPr lang="cs-CZ" altLang="cs-CZ" sz="2000" dirty="0">
                <a:cs typeface="Arial" panose="020B0604020202020204" pitchFamily="34" charset="0"/>
              </a:rPr>
              <a:t>).</a:t>
            </a:r>
          </a:p>
          <a:p>
            <a:pPr marL="0" indent="0" algn="just">
              <a:buNone/>
            </a:pPr>
            <a:endParaRPr lang="cs-CZ" altLang="cs-CZ" sz="800" dirty="0">
              <a:cs typeface="Arial" panose="020B0604020202020204" pitchFamily="34" charset="0"/>
            </a:endParaRPr>
          </a:p>
          <a:p>
            <a:pPr marL="0" indent="0" algn="just">
              <a:buNone/>
            </a:pPr>
            <a:r>
              <a:rPr lang="cs-CZ" altLang="cs-CZ" sz="2000" b="1" i="1" dirty="0">
                <a:cs typeface="Arial" panose="020B0604020202020204" pitchFamily="34" charset="0"/>
              </a:rPr>
              <a:t>vedlejší kvantové číslo</a:t>
            </a:r>
            <a:r>
              <a:rPr lang="cs-CZ" altLang="cs-CZ" sz="2000" dirty="0">
                <a:cs typeface="Arial" panose="020B0604020202020204" pitchFamily="34" charset="0"/>
              </a:rPr>
              <a:t>  </a:t>
            </a:r>
            <a:r>
              <a:rPr lang="cs-CZ" altLang="cs-CZ" sz="2000" b="1" i="1" dirty="0">
                <a:cs typeface="Arial" panose="020B0604020202020204" pitchFamily="34" charset="0"/>
              </a:rPr>
              <a:t> l</a:t>
            </a:r>
            <a:r>
              <a:rPr lang="cs-CZ" altLang="cs-CZ" sz="2000" dirty="0">
                <a:cs typeface="Arial" panose="020B0604020202020204" pitchFamily="34" charset="0"/>
              </a:rPr>
              <a:t> = 0,1,2.... </a:t>
            </a:r>
            <a:r>
              <a:rPr lang="cs-CZ" altLang="cs-CZ" sz="2000" b="1" i="1" u="sng" dirty="0">
                <a:cs typeface="Arial" panose="020B0604020202020204" pitchFamily="34" charset="0"/>
              </a:rPr>
              <a:t>n</a:t>
            </a:r>
            <a:r>
              <a:rPr lang="cs-CZ" altLang="cs-CZ" sz="2000" u="sng" dirty="0">
                <a:cs typeface="Arial" panose="020B0604020202020204" pitchFamily="34" charset="0"/>
              </a:rPr>
              <a:t> – 1</a:t>
            </a:r>
            <a:r>
              <a:rPr lang="cs-CZ" altLang="cs-CZ" sz="2000" dirty="0">
                <a:cs typeface="Arial" panose="020B0604020202020204" pitchFamily="34" charset="0"/>
              </a:rPr>
              <a:t>  (</a:t>
            </a:r>
            <a:r>
              <a:rPr lang="cs-CZ" altLang="cs-CZ" sz="2000" b="1" i="1" dirty="0">
                <a:cs typeface="Arial" panose="020B0604020202020204" pitchFamily="34" charset="0"/>
              </a:rPr>
              <a:t>l</a:t>
            </a:r>
            <a:r>
              <a:rPr lang="cs-CZ" altLang="cs-CZ" sz="2000" dirty="0">
                <a:cs typeface="Arial" panose="020B0604020202020204" pitchFamily="34" charset="0"/>
              </a:rPr>
              <a:t> ≤ </a:t>
            </a:r>
            <a:r>
              <a:rPr lang="cs-CZ" altLang="cs-CZ" sz="2000" b="1" i="1" dirty="0">
                <a:cs typeface="Arial" panose="020B0604020202020204" pitchFamily="34" charset="0"/>
              </a:rPr>
              <a:t>n</a:t>
            </a:r>
            <a:r>
              <a:rPr lang="cs-CZ" altLang="cs-CZ" sz="2000" dirty="0">
                <a:cs typeface="Arial" panose="020B0604020202020204" pitchFamily="34" charset="0"/>
              </a:rPr>
              <a:t> - 1)</a:t>
            </a:r>
          </a:p>
          <a:p>
            <a:pPr marL="0" indent="0" algn="just">
              <a:buNone/>
            </a:pPr>
            <a:r>
              <a:rPr lang="cs-CZ" altLang="cs-CZ" sz="2000" b="1" i="1" dirty="0">
                <a:cs typeface="Arial" panose="020B0604020202020204" pitchFamily="34" charset="0"/>
              </a:rPr>
              <a:t>			l</a:t>
            </a:r>
            <a:r>
              <a:rPr lang="cs-CZ" altLang="cs-CZ" sz="2000" dirty="0">
                <a:cs typeface="Arial" panose="020B0604020202020204" pitchFamily="34" charset="0"/>
              </a:rPr>
              <a:t> = </a:t>
            </a:r>
            <a:r>
              <a:rPr lang="cs-CZ" altLang="cs-CZ" sz="2000" i="1" dirty="0">
                <a:cs typeface="Arial" panose="020B0604020202020204" pitchFamily="34" charset="0"/>
              </a:rPr>
              <a:t>s, p, d, f, </a:t>
            </a:r>
            <a:r>
              <a:rPr lang="cs-CZ" altLang="cs-CZ" sz="2000" dirty="0">
                <a:cs typeface="Arial" panose="020B0604020202020204" pitchFamily="34" charset="0"/>
              </a:rPr>
              <a:t>…</a:t>
            </a:r>
          </a:p>
          <a:p>
            <a:pPr marL="0" indent="0" algn="just">
              <a:buNone/>
            </a:pPr>
            <a:r>
              <a:rPr lang="cs-CZ" altLang="cs-CZ" sz="2000" u="sng" dirty="0">
                <a:cs typeface="Arial" panose="020B0604020202020204" pitchFamily="34" charset="0"/>
              </a:rPr>
              <a:t>Určuje tvar a směrové vlastnosti AO </a:t>
            </a:r>
            <a:r>
              <a:rPr lang="cs-CZ" altLang="cs-CZ" sz="2000" dirty="0">
                <a:cs typeface="Arial" panose="020B0604020202020204" pitchFamily="34" charset="0"/>
              </a:rPr>
              <a:t>(u  složitějších atomů ovlivňují i energii AO). Orbital s daným </a:t>
            </a:r>
            <a:r>
              <a:rPr lang="cs-CZ" altLang="cs-CZ" sz="2000" b="1" i="1" dirty="0">
                <a:cs typeface="Arial" panose="020B0604020202020204" pitchFamily="34" charset="0"/>
              </a:rPr>
              <a:t>l</a:t>
            </a:r>
            <a:r>
              <a:rPr lang="cs-CZ" altLang="cs-CZ" sz="2000" dirty="0">
                <a:cs typeface="Arial" panose="020B0604020202020204" pitchFamily="34" charset="0"/>
              </a:rPr>
              <a:t> charakterizuje </a:t>
            </a:r>
            <a:r>
              <a:rPr lang="cs-CZ" altLang="cs-CZ" sz="2000" i="1" dirty="0">
                <a:cs typeface="Arial" panose="020B0604020202020204" pitchFamily="34" charset="0"/>
              </a:rPr>
              <a:t>atomovou </a:t>
            </a:r>
            <a:r>
              <a:rPr lang="cs-CZ" altLang="cs-CZ" sz="2000" i="1" dirty="0" err="1">
                <a:cs typeface="Arial" panose="020B0604020202020204" pitchFamily="34" charset="0"/>
              </a:rPr>
              <a:t>podslupku</a:t>
            </a:r>
            <a:r>
              <a:rPr lang="cs-CZ" altLang="cs-CZ" sz="2000" i="1" dirty="0">
                <a:cs typeface="Arial" panose="020B0604020202020204" pitchFamily="34" charset="0"/>
              </a:rPr>
              <a:t> </a:t>
            </a:r>
            <a:r>
              <a:rPr lang="cs-CZ" altLang="cs-CZ" sz="2000" dirty="0">
                <a:cs typeface="Arial" panose="020B0604020202020204" pitchFamily="34" charset="0"/>
              </a:rPr>
              <a:t>(</a:t>
            </a:r>
            <a:r>
              <a:rPr lang="cs-CZ" altLang="cs-CZ" sz="2000" dirty="0" err="1">
                <a:cs typeface="Arial" panose="020B0604020202020204" pitchFamily="34" charset="0"/>
              </a:rPr>
              <a:t>subshell</a:t>
            </a:r>
            <a:r>
              <a:rPr lang="cs-CZ" altLang="cs-CZ" sz="2000" dirty="0">
                <a:cs typeface="Arial" panose="020B0604020202020204" pitchFamily="34" charset="0"/>
              </a:rPr>
              <a:t>).</a:t>
            </a:r>
          </a:p>
          <a:p>
            <a:pPr marL="0" indent="0" algn="just" eaLnBrk="1" hangingPunct="1">
              <a:buNone/>
            </a:pPr>
            <a:endParaRPr lang="cs-CZ" altLang="cs-CZ" sz="800" dirty="0">
              <a:cs typeface="Arial" panose="020B0604020202020204" pitchFamily="34" charset="0"/>
            </a:endParaRPr>
          </a:p>
          <a:p>
            <a:pPr marL="0" indent="0" algn="just">
              <a:buNone/>
            </a:pPr>
            <a:r>
              <a:rPr lang="cs-CZ" altLang="cs-CZ" sz="2000" b="1" i="1" dirty="0">
                <a:cs typeface="Arial" panose="020B0604020202020204" pitchFamily="34" charset="0"/>
              </a:rPr>
              <a:t>magnetické kvantové číslo  m</a:t>
            </a:r>
            <a:r>
              <a:rPr lang="cs-CZ" altLang="cs-CZ" sz="2000" b="1" baseline="-25000" dirty="0">
                <a:cs typeface="Arial" panose="020B0604020202020204" pitchFamily="34" charset="0"/>
              </a:rPr>
              <a:t>l</a:t>
            </a:r>
            <a:r>
              <a:rPr lang="cs-CZ" altLang="cs-CZ" sz="2000" dirty="0">
                <a:cs typeface="Arial" panose="020B0604020202020204" pitchFamily="34" charset="0"/>
              </a:rPr>
              <a:t>  =  </a:t>
            </a:r>
            <a:r>
              <a:rPr lang="cs-CZ" altLang="cs-CZ" sz="2000" b="1" i="1" dirty="0">
                <a:cs typeface="Arial" panose="020B0604020202020204" pitchFamily="34" charset="0"/>
              </a:rPr>
              <a:t>-l</a:t>
            </a:r>
            <a:r>
              <a:rPr lang="cs-CZ" altLang="cs-CZ" sz="2000" dirty="0">
                <a:cs typeface="Arial" panose="020B0604020202020204" pitchFamily="34" charset="0"/>
              </a:rPr>
              <a:t>, </a:t>
            </a:r>
            <a:r>
              <a:rPr lang="cs-CZ" altLang="cs-CZ" sz="2000" b="1" i="1" dirty="0">
                <a:cs typeface="Arial" panose="020B0604020202020204" pitchFamily="34" charset="0"/>
              </a:rPr>
              <a:t>-l</a:t>
            </a:r>
            <a:r>
              <a:rPr lang="cs-CZ" altLang="cs-CZ" sz="2000" dirty="0">
                <a:cs typeface="Arial" panose="020B0604020202020204" pitchFamily="34" charset="0"/>
              </a:rPr>
              <a:t> + 1... 0, +1....</a:t>
            </a:r>
            <a:r>
              <a:rPr lang="cs-CZ" altLang="cs-CZ" sz="2000" b="1" i="1" dirty="0">
                <a:cs typeface="Arial" panose="020B0604020202020204" pitchFamily="34" charset="0"/>
              </a:rPr>
              <a:t>+l</a:t>
            </a:r>
            <a:r>
              <a:rPr lang="cs-CZ" altLang="cs-CZ" sz="2000" dirty="0">
                <a:cs typeface="Arial" panose="020B0604020202020204" pitchFamily="34" charset="0"/>
              </a:rPr>
              <a:t> - 1, ...</a:t>
            </a:r>
            <a:r>
              <a:rPr lang="cs-CZ" altLang="cs-CZ" sz="2000" b="1" i="1" dirty="0">
                <a:cs typeface="Arial" panose="020B0604020202020204" pitchFamily="34" charset="0"/>
              </a:rPr>
              <a:t>+l. </a:t>
            </a:r>
            <a:r>
              <a:rPr lang="cs-CZ" altLang="cs-CZ" sz="2000" dirty="0">
                <a:cs typeface="Arial" panose="020B0604020202020204" pitchFamily="34" charset="0"/>
              </a:rPr>
              <a:t>Určuje </a:t>
            </a:r>
            <a:r>
              <a:rPr lang="cs-CZ" altLang="cs-CZ" sz="2000" u="sng" dirty="0">
                <a:cs typeface="Arial" panose="020B0604020202020204" pitchFamily="34" charset="0"/>
              </a:rPr>
              <a:t>orientaci AO vzhledem k souřadnému systému</a:t>
            </a:r>
            <a:r>
              <a:rPr lang="cs-CZ" altLang="cs-CZ" sz="2000" dirty="0">
                <a:cs typeface="Arial" panose="020B0604020202020204" pitchFamily="34" charset="0"/>
              </a:rPr>
              <a:t>.</a:t>
            </a:r>
          </a:p>
        </p:txBody>
      </p:sp>
    </p:spTree>
    <p:extLst>
      <p:ext uri="{BB962C8B-B14F-4D97-AF65-F5344CB8AC3E}">
        <p14:creationId xmlns:p14="http://schemas.microsoft.com/office/powerpoint/2010/main" val="22032169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2800" b="1" dirty="0" err="1">
                <a:latin typeface="Arial" panose="020B0604020202020204" pitchFamily="34" charset="0"/>
                <a:cs typeface="Arial" panose="020B0604020202020204" pitchFamily="34" charset="0"/>
              </a:rPr>
              <a:t>Zeemanův</a:t>
            </a:r>
            <a:r>
              <a:rPr lang="cs-CZ" sz="2800" b="1" dirty="0">
                <a:latin typeface="Arial" panose="020B0604020202020204" pitchFamily="34" charset="0"/>
                <a:cs typeface="Arial" panose="020B0604020202020204" pitchFamily="34" charset="0"/>
              </a:rPr>
              <a:t> jev</a:t>
            </a:r>
            <a:endParaRPr lang="cs-CZ" sz="2800" dirty="0">
              <a:latin typeface="Arial" panose="020B0604020202020204" pitchFamily="34" charset="0"/>
              <a:cs typeface="Arial" panose="020B0604020202020204" pitchFamily="34" charset="0"/>
            </a:endParaRPr>
          </a:p>
        </p:txBody>
      </p:sp>
      <p:sp>
        <p:nvSpPr>
          <p:cNvPr id="4" name="Obdélník 3"/>
          <p:cNvSpPr/>
          <p:nvPr/>
        </p:nvSpPr>
        <p:spPr>
          <a:xfrm>
            <a:off x="266700" y="1295400"/>
            <a:ext cx="8610600" cy="1323439"/>
          </a:xfrm>
          <a:prstGeom prst="rect">
            <a:avLst/>
          </a:prstGeom>
        </p:spPr>
        <p:txBody>
          <a:bodyPr wrap="square">
            <a:spAutoFit/>
          </a:bodyPr>
          <a:lstStyle/>
          <a:p>
            <a:pPr algn="just"/>
            <a:r>
              <a:rPr lang="cs-CZ" sz="2000" dirty="0">
                <a:cs typeface="Arial" panose="020B0604020202020204" pitchFamily="34" charset="0"/>
              </a:rPr>
              <a:t> = štěpení </a:t>
            </a:r>
            <a:r>
              <a:rPr lang="en-US" sz="2000" dirty="0" err="1">
                <a:cs typeface="Arial" panose="020B0604020202020204" pitchFamily="34" charset="0"/>
              </a:rPr>
              <a:t>degenerovan</a:t>
            </a:r>
            <a:r>
              <a:rPr lang="cs-CZ" sz="2000" dirty="0">
                <a:cs typeface="Arial" panose="020B0604020202020204" pitchFamily="34" charset="0"/>
              </a:rPr>
              <a:t>ý</a:t>
            </a:r>
            <a:r>
              <a:rPr lang="en-US" sz="2000" dirty="0" err="1">
                <a:cs typeface="Arial" panose="020B0604020202020204" pitchFamily="34" charset="0"/>
              </a:rPr>
              <a:t>ch</a:t>
            </a:r>
            <a:r>
              <a:rPr lang="en-US" sz="2000" dirty="0">
                <a:cs typeface="Arial" panose="020B0604020202020204" pitchFamily="34" charset="0"/>
              </a:rPr>
              <a:t> </a:t>
            </a:r>
            <a:r>
              <a:rPr lang="cs-CZ" sz="2000" dirty="0">
                <a:cs typeface="Arial" panose="020B0604020202020204" pitchFamily="34" charset="0"/>
              </a:rPr>
              <a:t>energetických hladin atomů vlivem </a:t>
            </a:r>
            <a:r>
              <a:rPr lang="cs-CZ" sz="2000" u="sng" dirty="0">
                <a:cs typeface="Arial" panose="020B0604020202020204" pitchFamily="34" charset="0"/>
              </a:rPr>
              <a:t>přítomnosti</a:t>
            </a:r>
            <a:r>
              <a:rPr lang="cs-CZ" sz="2000" dirty="0">
                <a:cs typeface="Arial" panose="020B0604020202020204" pitchFamily="34" charset="0"/>
              </a:rPr>
              <a:t> </a:t>
            </a:r>
            <a:r>
              <a:rPr lang="cs-CZ" sz="2000" u="sng" dirty="0">
                <a:cs typeface="Arial" panose="020B0604020202020204" pitchFamily="34" charset="0"/>
              </a:rPr>
              <a:t>silného magnetického pole</a:t>
            </a:r>
            <a:r>
              <a:rPr lang="cs-CZ" sz="2000" dirty="0">
                <a:cs typeface="Arial" panose="020B0604020202020204" pitchFamily="34" charset="0"/>
              </a:rPr>
              <a:t>. V přítomnosti magnetického pole mají jednotlivé hladiny (</a:t>
            </a:r>
            <a:r>
              <a:rPr lang="cs-CZ" altLang="en-US" sz="2000" i="1" dirty="0">
                <a:cs typeface="Arial" panose="020B0604020202020204" pitchFamily="34" charset="0"/>
              </a:rPr>
              <a:t>m</a:t>
            </a:r>
            <a:r>
              <a:rPr lang="cs-CZ" altLang="en-US" sz="2000" i="1" baseline="-25000" dirty="0">
                <a:cs typeface="Arial" panose="020B0604020202020204" pitchFamily="34" charset="0"/>
              </a:rPr>
              <a:t>l </a:t>
            </a:r>
            <a:r>
              <a:rPr lang="cs-CZ" altLang="en-US" sz="2000" dirty="0">
                <a:cs typeface="Arial" panose="020B0604020202020204" pitchFamily="34" charset="0"/>
              </a:rPr>
              <a:t>= -1, 0, 1)</a:t>
            </a:r>
            <a:r>
              <a:rPr lang="cs-CZ" sz="2000" dirty="0">
                <a:cs typeface="Arial" panose="020B0604020202020204" pitchFamily="34" charset="0"/>
              </a:rPr>
              <a:t> již nepatrně odlišnou energii, která vede k rozštěpení jedné spektrální čáry na více čar.</a:t>
            </a:r>
          </a:p>
        </p:txBody>
      </p:sp>
      <p:pic>
        <p:nvPicPr>
          <p:cNvPr id="220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790763"/>
            <a:ext cx="6605078" cy="289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00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533400" y="304800"/>
            <a:ext cx="8229600" cy="563562"/>
          </a:xfrm>
        </p:spPr>
        <p:txBody>
          <a:bodyPr>
            <a:noAutofit/>
          </a:bodyPr>
          <a:lstStyle/>
          <a:p>
            <a:pPr eaLnBrk="1" hangingPunct="1"/>
            <a:r>
              <a:rPr lang="cs-CZ" altLang="cs-CZ" sz="2800" b="1" dirty="0">
                <a:latin typeface="+mn-lt"/>
                <a:cs typeface="Arial" panose="020B0604020202020204" pitchFamily="34" charset="0"/>
              </a:rPr>
              <a:t>Elektronový spin</a:t>
            </a:r>
          </a:p>
        </p:txBody>
      </p:sp>
      <p:sp>
        <p:nvSpPr>
          <p:cNvPr id="39940" name="Rectangle 3"/>
          <p:cNvSpPr>
            <a:spLocks noGrp="1" noChangeArrowheads="1"/>
          </p:cNvSpPr>
          <p:nvPr>
            <p:ph type="body" idx="1"/>
          </p:nvPr>
        </p:nvSpPr>
        <p:spPr>
          <a:xfrm>
            <a:off x="190500" y="1066800"/>
            <a:ext cx="8763000" cy="5410200"/>
          </a:xfrm>
        </p:spPr>
        <p:txBody>
          <a:bodyPr>
            <a:noAutofit/>
          </a:bodyPr>
          <a:lstStyle/>
          <a:p>
            <a:pPr eaLnBrk="1" hangingPunct="1">
              <a:buFont typeface="Wingdings" pitchFamily="2" charset="2"/>
              <a:buNone/>
            </a:pPr>
            <a:r>
              <a:rPr lang="cs-CZ" altLang="cs-CZ" sz="2000" dirty="0">
                <a:cs typeface="Arial" panose="020B0604020202020204" pitchFamily="34" charset="0"/>
              </a:rPr>
              <a:t> K popisu elektronu nestačí  </a:t>
            </a:r>
            <a:r>
              <a:rPr lang="cs-CZ" altLang="cs-CZ" sz="2000" b="1" i="1" dirty="0">
                <a:cs typeface="Arial" panose="020B0604020202020204" pitchFamily="34" charset="0"/>
                <a:sym typeface="Symbol" pitchFamily="18" charset="2"/>
              </a:rPr>
              <a:t></a:t>
            </a:r>
            <a:r>
              <a:rPr lang="cs-CZ" altLang="cs-CZ" sz="2000" b="1" baseline="-25000" dirty="0">
                <a:cs typeface="Arial" panose="020B0604020202020204" pitchFamily="34" charset="0"/>
              </a:rPr>
              <a:t>n, l, ml</a:t>
            </a:r>
            <a:r>
              <a:rPr lang="cs-CZ" altLang="cs-CZ" sz="2000" baseline="-25000" dirty="0">
                <a:cs typeface="Arial" panose="020B0604020202020204" pitchFamily="34" charset="0"/>
              </a:rPr>
              <a:t>, </a:t>
            </a:r>
            <a:r>
              <a:rPr lang="cs-CZ" altLang="cs-CZ" sz="2000" dirty="0">
                <a:cs typeface="Arial" panose="020B0604020202020204" pitchFamily="34" charset="0"/>
              </a:rPr>
              <a:t>nutno charakterizovat vnitřní moment hybnosti 	</a:t>
            </a:r>
            <a:r>
              <a:rPr lang="cs-CZ" altLang="cs-CZ" sz="2000" dirty="0">
                <a:cs typeface="Arial" panose="020B0604020202020204" pitchFamily="34" charset="0"/>
                <a:sym typeface="Symbol" pitchFamily="18" charset="2"/>
              </a:rPr>
              <a:t></a:t>
            </a:r>
            <a:r>
              <a:rPr lang="cs-CZ" altLang="cs-CZ" sz="2000" dirty="0">
                <a:cs typeface="Arial" panose="020B0604020202020204" pitchFamily="34" charset="0"/>
              </a:rPr>
              <a:t>  </a:t>
            </a:r>
            <a:r>
              <a:rPr lang="cs-CZ" altLang="cs-CZ" sz="2000" b="1" i="1" dirty="0">
                <a:cs typeface="Arial" panose="020B0604020202020204" pitchFamily="34" charset="0"/>
              </a:rPr>
              <a:t>spin        </a:t>
            </a:r>
            <a:r>
              <a:rPr lang="cs-CZ" altLang="cs-CZ" sz="2000" dirty="0">
                <a:cs typeface="Arial" panose="020B0604020202020204" pitchFamily="34" charset="0"/>
              </a:rPr>
              <a:t>(</a:t>
            </a:r>
            <a:r>
              <a:rPr lang="cs-CZ" altLang="cs-CZ" sz="2000" dirty="0" err="1">
                <a:cs typeface="Arial" panose="020B0604020202020204" pitchFamily="34" charset="0"/>
              </a:rPr>
              <a:t>Dirac</a:t>
            </a:r>
            <a:r>
              <a:rPr lang="cs-CZ" altLang="cs-CZ" sz="2000" dirty="0">
                <a:cs typeface="Arial" panose="020B0604020202020204" pitchFamily="34" charset="0"/>
              </a:rPr>
              <a:t> 1928)</a:t>
            </a:r>
          </a:p>
          <a:p>
            <a:pPr marL="0" indent="0" eaLnBrk="1" hangingPunct="1">
              <a:buNone/>
            </a:pPr>
            <a:r>
              <a:rPr lang="cs-CZ" altLang="cs-CZ" sz="2000" dirty="0">
                <a:cs typeface="Arial" panose="020B0604020202020204" pitchFamily="34" charset="0"/>
              </a:rPr>
              <a:t>2 diskrétní kvantové stavy - nutno zavést další souřadnici s , která formou spinové funkce charakterizuje stav elektronu v atomu. Funkce nabývá  dvou číselných hodnot:</a:t>
            </a:r>
          </a:p>
          <a:p>
            <a:pPr eaLnBrk="1" hangingPunct="1">
              <a:buFont typeface="Wingdings" pitchFamily="2" charset="2"/>
              <a:buNone/>
            </a:pPr>
            <a:r>
              <a:rPr lang="cs-CZ" altLang="cs-CZ" sz="2000" dirty="0">
                <a:cs typeface="Arial" panose="020B0604020202020204" pitchFamily="34" charset="0"/>
              </a:rPr>
              <a:t>                    s</a:t>
            </a:r>
            <a:r>
              <a:rPr lang="cs-CZ" altLang="cs-CZ" sz="2000" baseline="-25000" dirty="0">
                <a:cs typeface="Arial" panose="020B0604020202020204" pitchFamily="34" charset="0"/>
              </a:rPr>
              <a:t>1</a:t>
            </a:r>
            <a:r>
              <a:rPr lang="cs-CZ" altLang="cs-CZ" sz="2000" dirty="0">
                <a:cs typeface="Arial" panose="020B0604020202020204" pitchFamily="34" charset="0"/>
              </a:rPr>
              <a:t> = 1/2  h/2p               s</a:t>
            </a:r>
            <a:r>
              <a:rPr lang="cs-CZ" altLang="cs-CZ" sz="2000" baseline="-25000" dirty="0">
                <a:cs typeface="Arial" panose="020B0604020202020204" pitchFamily="34" charset="0"/>
              </a:rPr>
              <a:t>2</a:t>
            </a:r>
            <a:r>
              <a:rPr lang="cs-CZ" altLang="cs-CZ" sz="2000" dirty="0">
                <a:cs typeface="Arial" panose="020B0604020202020204" pitchFamily="34" charset="0"/>
              </a:rPr>
              <a:t> = -1/2  h/2p</a:t>
            </a:r>
          </a:p>
          <a:p>
            <a:pPr marL="0" indent="0">
              <a:buNone/>
            </a:pPr>
            <a:endParaRPr lang="cs-CZ" altLang="cs-CZ" sz="2000" b="1" i="1" dirty="0">
              <a:cs typeface="Arial" panose="020B0604020202020204" pitchFamily="34" charset="0"/>
            </a:endParaRPr>
          </a:p>
          <a:p>
            <a:pPr marL="0" indent="0">
              <a:buNone/>
            </a:pPr>
            <a:r>
              <a:rPr lang="cs-CZ" altLang="cs-CZ" sz="2000" b="1" i="1" dirty="0">
                <a:cs typeface="Arial" panose="020B0604020202020204" pitchFamily="34" charset="0"/>
              </a:rPr>
              <a:t>Spinové kvantové číslo</a:t>
            </a:r>
            <a:r>
              <a:rPr lang="cs-CZ" altLang="cs-CZ" sz="2000" dirty="0">
                <a:cs typeface="Arial" panose="020B0604020202020204" pitchFamily="34" charset="0"/>
              </a:rPr>
              <a:t> </a:t>
            </a:r>
            <a:r>
              <a:rPr lang="cs-CZ" altLang="cs-CZ" sz="2000" i="1" dirty="0" err="1">
                <a:cs typeface="Arial" panose="020B0604020202020204" pitchFamily="34" charset="0"/>
              </a:rPr>
              <a:t>m</a:t>
            </a:r>
            <a:r>
              <a:rPr lang="cs-CZ" altLang="cs-CZ" sz="2000" b="1" baseline="-25000" dirty="0" err="1">
                <a:cs typeface="Arial" panose="020B0604020202020204" pitchFamily="34" charset="0"/>
              </a:rPr>
              <a:t>s</a:t>
            </a:r>
            <a:r>
              <a:rPr lang="cs-CZ" altLang="cs-CZ" sz="2000" b="1" dirty="0">
                <a:cs typeface="Arial" panose="020B0604020202020204" pitchFamily="34" charset="0"/>
              </a:rPr>
              <a:t>  </a:t>
            </a:r>
            <a:r>
              <a:rPr lang="cs-CZ" altLang="cs-CZ" sz="2000" dirty="0">
                <a:cs typeface="Arial" panose="020B0604020202020204" pitchFamily="34" charset="0"/>
              </a:rPr>
              <a:t>(parametr spinové funkce)</a:t>
            </a:r>
            <a:endParaRPr lang="cs-CZ" altLang="cs-CZ" sz="2000" i="1" dirty="0">
              <a:cs typeface="Arial" panose="020B0604020202020204" pitchFamily="34" charset="0"/>
            </a:endParaRPr>
          </a:p>
          <a:p>
            <a:pPr marL="0" indent="0" eaLnBrk="1" hangingPunct="1">
              <a:buNone/>
            </a:pPr>
            <a:r>
              <a:rPr lang="cs-CZ" altLang="cs-CZ" sz="2000" i="1" dirty="0">
                <a:cs typeface="Arial" panose="020B0604020202020204" pitchFamily="34" charset="0"/>
              </a:rPr>
              <a:t>            	</a:t>
            </a:r>
            <a:r>
              <a:rPr lang="cs-CZ" altLang="cs-CZ" sz="2000" i="1" dirty="0" err="1">
                <a:cs typeface="Arial" panose="020B0604020202020204" pitchFamily="34" charset="0"/>
              </a:rPr>
              <a:t>m</a:t>
            </a:r>
            <a:r>
              <a:rPr lang="cs-CZ" altLang="cs-CZ" sz="2000" b="1" baseline="-25000" dirty="0" err="1">
                <a:cs typeface="Arial" panose="020B0604020202020204" pitchFamily="34" charset="0"/>
              </a:rPr>
              <a:t>s</a:t>
            </a:r>
            <a:r>
              <a:rPr lang="cs-CZ" altLang="cs-CZ" sz="2000" dirty="0">
                <a:cs typeface="Arial" panose="020B0604020202020204" pitchFamily="34" charset="0"/>
              </a:rPr>
              <a:t> = + 1/2 (</a:t>
            </a:r>
            <a:r>
              <a:rPr lang="cs-CZ" altLang="cs-CZ" sz="2000" dirty="0">
                <a:cs typeface="Arial" panose="020B0604020202020204" pitchFamily="34" charset="0"/>
                <a:sym typeface="Symbol" pitchFamily="18" charset="2"/>
              </a:rPr>
              <a:t></a:t>
            </a:r>
            <a:r>
              <a:rPr lang="cs-CZ" altLang="cs-CZ" sz="2000" dirty="0">
                <a:cs typeface="Arial" panose="020B0604020202020204" pitchFamily="34" charset="0"/>
              </a:rPr>
              <a:t>)           </a:t>
            </a:r>
            <a:r>
              <a:rPr lang="cs-CZ" altLang="cs-CZ" sz="2000" i="1" dirty="0" err="1">
                <a:cs typeface="Arial" panose="020B0604020202020204" pitchFamily="34" charset="0"/>
              </a:rPr>
              <a:t>m</a:t>
            </a:r>
            <a:r>
              <a:rPr lang="cs-CZ" altLang="cs-CZ" sz="2000" b="1" baseline="-25000" dirty="0" err="1">
                <a:cs typeface="Arial" panose="020B0604020202020204" pitchFamily="34" charset="0"/>
              </a:rPr>
              <a:t>s</a:t>
            </a:r>
            <a:r>
              <a:rPr lang="cs-CZ" altLang="cs-CZ" sz="2000" dirty="0">
                <a:cs typeface="Arial" panose="020B0604020202020204" pitchFamily="34" charset="0"/>
              </a:rPr>
              <a:t> = - 1/2 (</a:t>
            </a:r>
            <a:r>
              <a:rPr lang="cs-CZ" altLang="cs-CZ" sz="2000" dirty="0">
                <a:cs typeface="Arial" panose="020B0604020202020204" pitchFamily="34" charset="0"/>
                <a:sym typeface="Symbol" pitchFamily="18" charset="2"/>
              </a:rPr>
              <a:t></a:t>
            </a:r>
            <a:r>
              <a:rPr lang="cs-CZ" altLang="cs-CZ" sz="2000" dirty="0">
                <a:cs typeface="Arial" panose="020B0604020202020204" pitchFamily="34" charset="0"/>
              </a:rPr>
              <a:t>)</a:t>
            </a:r>
          </a:p>
          <a:p>
            <a:pPr marL="0" indent="0" eaLnBrk="1" hangingPunct="1">
              <a:buNone/>
            </a:pPr>
            <a:endParaRPr lang="cs-CZ" altLang="cs-CZ" sz="800" dirty="0">
              <a:cs typeface="Arial" panose="020B0604020202020204" pitchFamily="34" charset="0"/>
            </a:endParaRPr>
          </a:p>
          <a:p>
            <a:pPr marL="0" indent="0" algn="just">
              <a:buNone/>
            </a:pPr>
            <a:r>
              <a:rPr lang="cs-CZ" altLang="cs-CZ" sz="2000" dirty="0">
                <a:cs typeface="Arial" panose="020B0604020202020204" pitchFamily="34" charset="0"/>
              </a:rPr>
              <a:t>V AO </a:t>
            </a:r>
            <a:r>
              <a:rPr lang="cs-CZ" altLang="cs-CZ" sz="2000" b="1" i="1" dirty="0">
                <a:cs typeface="Arial" panose="020B0604020202020204" pitchFamily="34" charset="0"/>
                <a:sym typeface="Symbol" pitchFamily="18" charset="2"/>
              </a:rPr>
              <a:t></a:t>
            </a:r>
            <a:r>
              <a:rPr lang="cs-CZ" altLang="cs-CZ" sz="2000" b="1" baseline="-25000" dirty="0">
                <a:cs typeface="Arial" panose="020B0604020202020204" pitchFamily="34" charset="0"/>
              </a:rPr>
              <a:t>n, l, ml, </a:t>
            </a:r>
            <a:r>
              <a:rPr lang="cs-CZ" altLang="cs-CZ" sz="2000" b="1" baseline="-25000" dirty="0" err="1">
                <a:cs typeface="Arial" panose="020B0604020202020204" pitchFamily="34" charset="0"/>
              </a:rPr>
              <a:t>ms</a:t>
            </a:r>
            <a:r>
              <a:rPr lang="cs-CZ" altLang="cs-CZ" sz="2000" b="1" baseline="-25000" dirty="0">
                <a:cs typeface="Arial" panose="020B0604020202020204" pitchFamily="34" charset="0"/>
              </a:rPr>
              <a:t>  </a:t>
            </a:r>
            <a:r>
              <a:rPr lang="cs-CZ" altLang="cs-CZ" sz="2000" dirty="0">
                <a:cs typeface="Arial" panose="020B0604020202020204" pitchFamily="34" charset="0"/>
              </a:rPr>
              <a:t>se dva elektrony s rozdílnými spiny snaží přiblížit, dva elektrony se stejnými spiny se snaží zůstat oddělené </a:t>
            </a:r>
            <a:r>
              <a:rPr lang="cs-CZ" altLang="cs-CZ" sz="2000" dirty="0">
                <a:cs typeface="Arial" panose="020B0604020202020204" pitchFamily="34" charset="0"/>
                <a:sym typeface="Symbol" pitchFamily="18" charset="2"/>
              </a:rPr>
              <a:t></a:t>
            </a:r>
            <a:r>
              <a:rPr lang="cs-CZ" altLang="cs-CZ" sz="2000" dirty="0">
                <a:cs typeface="Arial" panose="020B0604020202020204" pitchFamily="34" charset="0"/>
              </a:rPr>
              <a:t> význam pro </a:t>
            </a:r>
            <a:r>
              <a:rPr lang="cs-CZ" altLang="cs-CZ" sz="2000" u="sng" dirty="0">
                <a:cs typeface="Arial" panose="020B0604020202020204" pitchFamily="34" charset="0"/>
              </a:rPr>
              <a:t>výstavbu elektronového obalu a vazbu.</a:t>
            </a:r>
          </a:p>
          <a:p>
            <a:pPr algn="just"/>
            <a:endParaRPr lang="cs-CZ" altLang="cs-CZ" sz="2000" b="1" i="1" dirty="0">
              <a:cs typeface="Arial" panose="020B0604020202020204" pitchFamily="34" charset="0"/>
            </a:endParaRPr>
          </a:p>
          <a:p>
            <a:pPr marL="0" indent="0" algn="just">
              <a:buNone/>
            </a:pPr>
            <a:r>
              <a:rPr lang="cs-CZ" altLang="cs-CZ" sz="2000" dirty="0">
                <a:cs typeface="Arial" panose="020B0604020202020204" pitchFamily="34" charset="0"/>
              </a:rPr>
              <a:t>2 elektrony v atomu nemohou existovat ve stejném kvantovém stavu (nutný rozdíl v hodnotě nejméně 1 kvantového čísla) = </a:t>
            </a:r>
            <a:r>
              <a:rPr lang="cs-CZ" altLang="cs-CZ" sz="2000" b="1" i="1" dirty="0">
                <a:cs typeface="Arial" panose="020B0604020202020204" pitchFamily="34" charset="0"/>
              </a:rPr>
              <a:t>Pauliho princip výlučnosti </a:t>
            </a:r>
            <a:r>
              <a:rPr lang="cs-CZ" altLang="cs-CZ" sz="2000" dirty="0">
                <a:cs typeface="Arial" panose="020B0604020202020204" pitchFamily="34" charset="0"/>
              </a:rPr>
              <a:t>(Pauli 1925)</a:t>
            </a:r>
          </a:p>
        </p:txBody>
      </p:sp>
    </p:spTree>
    <p:extLst>
      <p:ext uri="{BB962C8B-B14F-4D97-AF65-F5344CB8AC3E}">
        <p14:creationId xmlns:p14="http://schemas.microsoft.com/office/powerpoint/2010/main" val="381503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228600" y="914400"/>
            <a:ext cx="8686800" cy="5791200"/>
          </a:xfrm>
        </p:spPr>
        <p:txBody>
          <a:bodyPr>
            <a:normAutofit/>
          </a:bodyPr>
          <a:lstStyle/>
          <a:p>
            <a:pPr marL="0" indent="0" eaLnBrk="1" hangingPunct="1">
              <a:buNone/>
            </a:pPr>
            <a:r>
              <a:rPr lang="cs-CZ" altLang="cs-CZ" sz="2000" dirty="0">
                <a:latin typeface="Arial" panose="020B0604020202020204" pitchFamily="34" charset="0"/>
                <a:cs typeface="Arial" panose="020B0604020202020204" pitchFamily="34" charset="0"/>
              </a:rPr>
              <a:t>neužívá se kombinace </a:t>
            </a:r>
            <a:r>
              <a:rPr lang="cs-CZ" altLang="cs-CZ" sz="2000" i="1" dirty="0">
                <a:latin typeface="Arial" panose="020B0604020202020204" pitchFamily="34" charset="0"/>
                <a:cs typeface="Arial" panose="020B0604020202020204" pitchFamily="34" charset="0"/>
              </a:rPr>
              <a:t>n, l, m</a:t>
            </a:r>
            <a:r>
              <a:rPr lang="cs-CZ" altLang="cs-CZ" sz="2000" b="1" i="1" baseline="-25000" dirty="0">
                <a:latin typeface="Arial" panose="020B0604020202020204" pitchFamily="34" charset="0"/>
                <a:cs typeface="Arial" panose="020B0604020202020204" pitchFamily="34" charset="0"/>
              </a:rPr>
              <a:t>l</a:t>
            </a:r>
            <a:endParaRPr lang="cs-CZ" altLang="cs-CZ" sz="2000" i="1"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hlavní kvantové číslo + symbol pro vedl. kvant</a:t>
            </a:r>
            <a:r>
              <a:rPr lang="en-US" altLang="cs-CZ" sz="2000" dirty="0" err="1">
                <a:latin typeface="Arial" panose="020B0604020202020204" pitchFamily="34" charset="0"/>
                <a:cs typeface="Arial" panose="020B0604020202020204" pitchFamily="34" charset="0"/>
              </a:rPr>
              <a:t>ov</a:t>
            </a:r>
            <a:r>
              <a:rPr lang="cs-CZ" altLang="cs-CZ" sz="2000" dirty="0">
                <a:latin typeface="Arial" panose="020B0604020202020204" pitchFamily="34" charset="0"/>
                <a:cs typeface="Arial" panose="020B0604020202020204" pitchFamily="34" charset="0"/>
              </a:rPr>
              <a:t>é číslo</a:t>
            </a: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a:t>
            </a:r>
            <a:r>
              <a:rPr lang="en-US"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		l</a:t>
            </a:r>
            <a:r>
              <a:rPr lang="cs-CZ" altLang="cs-CZ" sz="2000" dirty="0">
                <a:latin typeface="Arial" panose="020B0604020202020204" pitchFamily="34" charset="0"/>
                <a:cs typeface="Arial" panose="020B0604020202020204" pitchFamily="34" charset="0"/>
              </a:rPr>
              <a:t> = 0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s</a:t>
            </a:r>
            <a:endParaRPr lang="cs-CZ" altLang="cs-CZ"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i="1" dirty="0">
                <a:latin typeface="Arial" panose="020B0604020202020204" pitchFamily="34" charset="0"/>
                <a:cs typeface="Arial" panose="020B0604020202020204" pitchFamily="34" charset="0"/>
              </a:rPr>
              <a:t>					l</a:t>
            </a:r>
            <a:r>
              <a:rPr lang="cs-CZ" altLang="cs-CZ" sz="2000" dirty="0">
                <a:latin typeface="Arial" panose="020B0604020202020204" pitchFamily="34" charset="0"/>
                <a:cs typeface="Arial" panose="020B0604020202020204" pitchFamily="34" charset="0"/>
              </a:rPr>
              <a:t> = 1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p</a:t>
            </a:r>
            <a:endParaRPr lang="cs-CZ" altLang="cs-CZ"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i="1" dirty="0">
                <a:latin typeface="Arial" panose="020B0604020202020204" pitchFamily="34" charset="0"/>
                <a:cs typeface="Arial" panose="020B0604020202020204" pitchFamily="34" charset="0"/>
              </a:rPr>
              <a:t>					l</a:t>
            </a:r>
            <a:r>
              <a:rPr lang="cs-CZ" altLang="cs-CZ" sz="2000" dirty="0">
                <a:latin typeface="Arial" panose="020B0604020202020204" pitchFamily="34" charset="0"/>
                <a:cs typeface="Arial" panose="020B0604020202020204" pitchFamily="34" charset="0"/>
              </a:rPr>
              <a:t> = 2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d</a:t>
            </a:r>
            <a:endParaRPr lang="cs-CZ" altLang="cs-CZ"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i="1" dirty="0">
                <a:latin typeface="Arial" panose="020B0604020202020204" pitchFamily="34" charset="0"/>
                <a:cs typeface="Arial" panose="020B0604020202020204" pitchFamily="34" charset="0"/>
              </a:rPr>
              <a:t>					l</a:t>
            </a:r>
            <a:r>
              <a:rPr lang="cs-CZ" altLang="cs-CZ" sz="2000" dirty="0">
                <a:latin typeface="Arial" panose="020B0604020202020204" pitchFamily="34" charset="0"/>
                <a:cs typeface="Arial" panose="020B0604020202020204" pitchFamily="34" charset="0"/>
              </a:rPr>
              <a:t> = 3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f</a:t>
            </a:r>
            <a:r>
              <a:rPr lang="cs-CZ" altLang="cs-CZ" sz="2000" dirty="0">
                <a:latin typeface="Arial" panose="020B0604020202020204" pitchFamily="34" charset="0"/>
                <a:cs typeface="Arial" panose="020B0604020202020204" pitchFamily="34" charset="0"/>
              </a:rPr>
              <a:t> </a:t>
            </a:r>
          </a:p>
          <a:p>
            <a:pPr>
              <a:buNone/>
            </a:pPr>
            <a:r>
              <a:rPr lang="cs-CZ" altLang="cs-CZ" sz="2000" i="1" dirty="0">
                <a:latin typeface="Arial" panose="020B0604020202020204" pitchFamily="34" charset="0"/>
                <a:cs typeface="Arial" panose="020B0604020202020204" pitchFamily="34" charset="0"/>
              </a:rPr>
              <a:t>m</a:t>
            </a:r>
            <a:r>
              <a:rPr lang="cs-CZ" altLang="cs-CZ" sz="2000" b="1" baseline="-25000" dirty="0">
                <a:latin typeface="Arial" panose="020B0604020202020204" pitchFamily="34" charset="0"/>
                <a:cs typeface="Arial" panose="020B0604020202020204" pitchFamily="34" charset="0"/>
              </a:rPr>
              <a:t>l</a:t>
            </a:r>
            <a:r>
              <a:rPr lang="cs-CZ" altLang="cs-CZ" sz="2000" b="1" i="1"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 neovlivňuje energii atomového orbitalu  </a:t>
            </a:r>
            <a:r>
              <a:rPr lang="cs-CZ" altLang="cs-CZ" sz="2000" dirty="0">
                <a:latin typeface="Arial" panose="020B0604020202020204" pitchFamily="34" charset="0"/>
                <a:cs typeface="Arial" panose="020B0604020202020204" pitchFamily="34" charset="0"/>
                <a:sym typeface="Symbol" pitchFamily="18" charset="2"/>
              </a:rPr>
              <a:t> </a:t>
            </a:r>
            <a:r>
              <a:rPr lang="cs-CZ" altLang="cs-CZ" sz="2000" dirty="0">
                <a:latin typeface="Arial" panose="020B0604020202020204" pitchFamily="34" charset="0"/>
                <a:cs typeface="Arial" panose="020B0604020202020204" pitchFamily="34" charset="0"/>
              </a:rPr>
              <a:t> orbitaly </a:t>
            </a:r>
          </a:p>
          <a:p>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s</a:t>
            </a:r>
            <a:r>
              <a:rPr lang="cs-CZ" altLang="cs-CZ" sz="2000" dirty="0">
                <a:latin typeface="Arial" panose="020B0604020202020204" pitchFamily="34" charset="0"/>
                <a:cs typeface="Arial" panose="020B0604020202020204" pitchFamily="34" charset="0"/>
              </a:rPr>
              <a:t>  nedegenerované</a:t>
            </a:r>
          </a:p>
          <a:p>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p</a:t>
            </a:r>
            <a:r>
              <a:rPr lang="cs-CZ" altLang="cs-CZ" sz="2000" dirty="0">
                <a:latin typeface="Arial" panose="020B0604020202020204" pitchFamily="34" charset="0"/>
                <a:cs typeface="Arial" panose="020B0604020202020204" pitchFamily="34" charset="0"/>
              </a:rPr>
              <a:t>  3x degenerované</a:t>
            </a:r>
          </a:p>
          <a:p>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d</a:t>
            </a:r>
            <a:r>
              <a:rPr lang="cs-CZ" altLang="cs-CZ" sz="2000" dirty="0">
                <a:latin typeface="Arial" panose="020B0604020202020204" pitchFamily="34" charset="0"/>
                <a:cs typeface="Arial" panose="020B0604020202020204" pitchFamily="34" charset="0"/>
              </a:rPr>
              <a:t>  5x degenerované</a:t>
            </a:r>
          </a:p>
          <a:p>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f </a:t>
            </a:r>
            <a:r>
              <a:rPr lang="cs-CZ" altLang="cs-CZ" sz="2000" dirty="0">
                <a:latin typeface="Arial" panose="020B0604020202020204" pitchFamily="34" charset="0"/>
                <a:cs typeface="Arial" panose="020B0604020202020204" pitchFamily="34" charset="0"/>
              </a:rPr>
              <a:t>  7x degenerované</a:t>
            </a:r>
          </a:p>
          <a:p>
            <a:pPr eaLnBrk="1" hangingPunct="1">
              <a:buFont typeface="Wingdings" pitchFamily="2" charset="2"/>
              <a:buNone/>
            </a:pPr>
            <a:endParaRPr lang="cs-CZ" altLang="cs-CZ" sz="2000" dirty="0">
              <a:latin typeface="Arial" panose="020B0604020202020204" pitchFamily="34" charset="0"/>
              <a:cs typeface="Arial" panose="020B0604020202020204" pitchFamily="34" charset="0"/>
            </a:endParaRPr>
          </a:p>
          <a:p>
            <a:pPr>
              <a:buNone/>
            </a:pPr>
            <a:r>
              <a:rPr lang="cs-CZ" altLang="cs-CZ" sz="2000" dirty="0">
                <a:latin typeface="Arial" panose="020B0604020202020204" pitchFamily="34" charset="0"/>
                <a:cs typeface="Arial" panose="020B0604020202020204" pitchFamily="34" charset="0"/>
              </a:rPr>
              <a:t>2</a:t>
            </a:r>
            <a:r>
              <a:rPr lang="cs-CZ" altLang="cs-CZ" sz="2000" i="1" dirty="0">
                <a:latin typeface="Arial" panose="020B0604020202020204" pitchFamily="34" charset="0"/>
                <a:cs typeface="Arial" panose="020B0604020202020204" pitchFamily="34" charset="0"/>
              </a:rPr>
              <a:t>s</a:t>
            </a:r>
            <a:r>
              <a:rPr lang="cs-CZ"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b="1" dirty="0">
                <a:latin typeface="Arial" panose="020B0604020202020204" pitchFamily="34" charset="0"/>
                <a:cs typeface="Arial" panose="020B0604020202020204" pitchFamily="34" charset="0"/>
              </a:rPr>
              <a:t>AO  </a:t>
            </a:r>
            <a:r>
              <a:rPr lang="cs-CZ" altLang="cs-CZ" sz="2000" dirty="0">
                <a:latin typeface="Arial" panose="020B0604020202020204" pitchFamily="34" charset="0"/>
                <a:cs typeface="Arial" panose="020B0604020202020204" pitchFamily="34" charset="0"/>
              </a:rPr>
              <a:t>s   </a:t>
            </a:r>
            <a:r>
              <a:rPr lang="cs-CZ" altLang="cs-CZ" sz="2000" i="1" dirty="0">
                <a:latin typeface="Arial" panose="020B0604020202020204" pitchFamily="34" charset="0"/>
                <a:cs typeface="Arial" panose="020B0604020202020204" pitchFamily="34" charset="0"/>
              </a:rPr>
              <a:t>n</a:t>
            </a:r>
            <a:r>
              <a:rPr lang="cs-CZ" altLang="cs-CZ" sz="2000" dirty="0">
                <a:latin typeface="Arial" panose="020B0604020202020204" pitchFamily="34" charset="0"/>
                <a:cs typeface="Arial" panose="020B0604020202020204" pitchFamily="34" charset="0"/>
              </a:rPr>
              <a:t> = 2, </a:t>
            </a:r>
            <a:r>
              <a:rPr lang="cs-CZ" altLang="cs-CZ" sz="2000" i="1" dirty="0">
                <a:latin typeface="Arial" panose="020B0604020202020204" pitchFamily="34" charset="0"/>
                <a:cs typeface="Arial" panose="020B0604020202020204" pitchFamily="34" charset="0"/>
              </a:rPr>
              <a:t>l</a:t>
            </a:r>
            <a:r>
              <a:rPr lang="cs-CZ" altLang="cs-CZ" sz="2000" dirty="0">
                <a:latin typeface="Arial" panose="020B0604020202020204" pitchFamily="34" charset="0"/>
                <a:cs typeface="Arial" panose="020B0604020202020204" pitchFamily="34" charset="0"/>
              </a:rPr>
              <a:t> = 0, </a:t>
            </a:r>
            <a:r>
              <a:rPr lang="cs-CZ" altLang="cs-CZ" sz="2000" i="1" dirty="0">
                <a:latin typeface="Arial" panose="020B0604020202020204" pitchFamily="34" charset="0"/>
                <a:cs typeface="Arial" panose="020B0604020202020204" pitchFamily="34" charset="0"/>
              </a:rPr>
              <a:t>m</a:t>
            </a:r>
            <a:r>
              <a:rPr lang="cs-CZ" altLang="cs-CZ" sz="2000" b="1" baseline="-25000" dirty="0">
                <a:latin typeface="Arial" panose="020B0604020202020204" pitchFamily="34" charset="0"/>
                <a:cs typeface="Arial" panose="020B0604020202020204" pitchFamily="34" charset="0"/>
              </a:rPr>
              <a:t>l</a:t>
            </a:r>
            <a:r>
              <a:rPr lang="cs-CZ" altLang="cs-CZ" sz="2000" dirty="0">
                <a:latin typeface="Arial" panose="020B0604020202020204" pitchFamily="34" charset="0"/>
                <a:cs typeface="Arial" panose="020B0604020202020204" pitchFamily="34" charset="0"/>
              </a:rPr>
              <a:t> = 0</a:t>
            </a:r>
          </a:p>
          <a:p>
            <a:pPr>
              <a:buNone/>
            </a:pPr>
            <a:r>
              <a:rPr lang="cs-CZ" altLang="cs-CZ" sz="2000" dirty="0">
                <a:latin typeface="Arial" panose="020B0604020202020204" pitchFamily="34" charset="0"/>
                <a:cs typeface="Arial" panose="020B0604020202020204" pitchFamily="34" charset="0"/>
              </a:rPr>
              <a:t>3</a:t>
            </a:r>
            <a:r>
              <a:rPr lang="cs-CZ" altLang="cs-CZ" sz="2000" i="1" dirty="0">
                <a:latin typeface="Arial" panose="020B0604020202020204" pitchFamily="34" charset="0"/>
                <a:cs typeface="Arial" panose="020B0604020202020204" pitchFamily="34" charset="0"/>
              </a:rPr>
              <a:t>d</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n</a:t>
            </a:r>
            <a:r>
              <a:rPr lang="cs-CZ" altLang="cs-CZ" sz="2000" dirty="0">
                <a:latin typeface="Arial" panose="020B0604020202020204" pitchFamily="34" charset="0"/>
                <a:cs typeface="Arial" panose="020B0604020202020204" pitchFamily="34" charset="0"/>
              </a:rPr>
              <a:t> = 3, </a:t>
            </a:r>
            <a:r>
              <a:rPr lang="cs-CZ" altLang="cs-CZ" sz="2000" i="1" dirty="0">
                <a:latin typeface="Arial" panose="020B0604020202020204" pitchFamily="34" charset="0"/>
                <a:cs typeface="Arial" panose="020B0604020202020204" pitchFamily="34" charset="0"/>
              </a:rPr>
              <a:t>l</a:t>
            </a:r>
            <a:r>
              <a:rPr lang="cs-CZ" altLang="cs-CZ" sz="2000" dirty="0">
                <a:latin typeface="Arial" panose="020B0604020202020204" pitchFamily="34" charset="0"/>
                <a:cs typeface="Arial" panose="020B0604020202020204" pitchFamily="34" charset="0"/>
              </a:rPr>
              <a:t> = 2, </a:t>
            </a:r>
            <a:r>
              <a:rPr lang="cs-CZ" altLang="cs-CZ" sz="2000" i="1" dirty="0">
                <a:latin typeface="Arial" panose="020B0604020202020204" pitchFamily="34" charset="0"/>
                <a:cs typeface="Arial" panose="020B0604020202020204" pitchFamily="34" charset="0"/>
              </a:rPr>
              <a:t>m</a:t>
            </a:r>
            <a:r>
              <a:rPr lang="cs-CZ" altLang="cs-CZ" sz="2000" b="1" baseline="-25000" dirty="0">
                <a:latin typeface="Arial" panose="020B0604020202020204" pitchFamily="34" charset="0"/>
                <a:cs typeface="Arial" panose="020B0604020202020204" pitchFamily="34" charset="0"/>
              </a:rPr>
              <a:t>l</a:t>
            </a:r>
            <a:r>
              <a:rPr lang="cs-CZ" altLang="cs-CZ" sz="2000" i="1"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 -2, -1, 0, +1, +2</a:t>
            </a:r>
          </a:p>
          <a:p>
            <a:pPr>
              <a:buNone/>
            </a:pPr>
            <a:r>
              <a:rPr lang="cs-CZ" altLang="cs-CZ" sz="2000" dirty="0">
                <a:latin typeface="Arial" panose="020B0604020202020204" pitchFamily="34" charset="0"/>
                <a:cs typeface="Arial" panose="020B0604020202020204" pitchFamily="34" charset="0"/>
              </a:rPr>
              <a:t>4</a:t>
            </a:r>
            <a:r>
              <a:rPr lang="cs-CZ" altLang="cs-CZ" sz="2000" i="1" dirty="0">
                <a:latin typeface="Arial" panose="020B0604020202020204" pitchFamily="34" charset="0"/>
                <a:cs typeface="Arial" panose="020B0604020202020204" pitchFamily="34" charset="0"/>
              </a:rPr>
              <a:t>p</a:t>
            </a:r>
            <a:r>
              <a:rPr lang="cs-CZ" altLang="cs-CZ" sz="2000" dirty="0">
                <a:latin typeface="Arial" panose="020B0604020202020204" pitchFamily="34" charset="0"/>
                <a:cs typeface="Arial" panose="020B0604020202020204" pitchFamily="34" charset="0"/>
              </a:rPr>
              <a:t>                  </a:t>
            </a:r>
            <a:r>
              <a:rPr lang="cs-CZ" altLang="cs-CZ" sz="2000" i="1" dirty="0">
                <a:latin typeface="Arial" panose="020B0604020202020204" pitchFamily="34" charset="0"/>
                <a:cs typeface="Arial" panose="020B0604020202020204" pitchFamily="34" charset="0"/>
              </a:rPr>
              <a:t>n</a:t>
            </a:r>
            <a:r>
              <a:rPr lang="cs-CZ" altLang="cs-CZ" sz="2000" dirty="0">
                <a:latin typeface="Arial" panose="020B0604020202020204" pitchFamily="34" charset="0"/>
                <a:cs typeface="Arial" panose="020B0604020202020204" pitchFamily="34" charset="0"/>
              </a:rPr>
              <a:t> = 4, </a:t>
            </a:r>
            <a:r>
              <a:rPr lang="cs-CZ" altLang="cs-CZ" sz="2000" i="1" dirty="0">
                <a:latin typeface="Arial" panose="020B0604020202020204" pitchFamily="34" charset="0"/>
                <a:cs typeface="Arial" panose="020B0604020202020204" pitchFamily="34" charset="0"/>
              </a:rPr>
              <a:t>l</a:t>
            </a:r>
            <a:r>
              <a:rPr lang="cs-CZ" altLang="cs-CZ" sz="2000" dirty="0">
                <a:latin typeface="Arial" panose="020B0604020202020204" pitchFamily="34" charset="0"/>
                <a:cs typeface="Arial" panose="020B0604020202020204" pitchFamily="34" charset="0"/>
              </a:rPr>
              <a:t> = 1, </a:t>
            </a:r>
            <a:r>
              <a:rPr lang="cs-CZ" altLang="cs-CZ" sz="2000" i="1" dirty="0">
                <a:latin typeface="Arial" panose="020B0604020202020204" pitchFamily="34" charset="0"/>
                <a:cs typeface="Arial" panose="020B0604020202020204" pitchFamily="34" charset="0"/>
              </a:rPr>
              <a:t>m</a:t>
            </a:r>
            <a:r>
              <a:rPr lang="cs-CZ" altLang="cs-CZ" sz="2000" b="1" baseline="-25000" dirty="0">
                <a:latin typeface="Arial" panose="020B0604020202020204" pitchFamily="34" charset="0"/>
                <a:cs typeface="Arial" panose="020B0604020202020204" pitchFamily="34" charset="0"/>
              </a:rPr>
              <a:t>l</a:t>
            </a:r>
            <a:r>
              <a:rPr lang="cs-CZ" altLang="cs-CZ" sz="2000" i="1"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 -1, 0, +1</a:t>
            </a:r>
            <a:endParaRPr lang="cs-CZ" altLang="cs-CZ" sz="24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cs-CZ" sz="2000" dirty="0">
              <a:latin typeface="Arial" panose="020B0604020202020204" pitchFamily="34" charset="0"/>
              <a:cs typeface="Arial" panose="020B0604020202020204" pitchFamily="34" charset="0"/>
            </a:endParaRPr>
          </a:p>
        </p:txBody>
      </p:sp>
      <p:sp>
        <p:nvSpPr>
          <p:cNvPr id="2" name="Obdélník 1"/>
          <p:cNvSpPr/>
          <p:nvPr/>
        </p:nvSpPr>
        <p:spPr>
          <a:xfrm>
            <a:off x="3858638" y="243191"/>
            <a:ext cx="2697598" cy="523220"/>
          </a:xfrm>
          <a:prstGeom prst="rect">
            <a:avLst/>
          </a:prstGeom>
        </p:spPr>
        <p:txBody>
          <a:bodyPr wrap="none">
            <a:spAutoFit/>
          </a:bodyPr>
          <a:lstStyle/>
          <a:p>
            <a:r>
              <a:rPr lang="cs-CZ" altLang="cs-CZ" sz="2800" b="1" dirty="0">
                <a:latin typeface="Times New Roman" pitchFamily="18" charset="0"/>
              </a:rPr>
              <a:t>Označování AO </a:t>
            </a:r>
          </a:p>
        </p:txBody>
      </p:sp>
    </p:spTree>
    <p:extLst>
      <p:ext uri="{BB962C8B-B14F-4D97-AF65-F5344CB8AC3E}">
        <p14:creationId xmlns:p14="http://schemas.microsoft.com/office/powerpoint/2010/main" val="20377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210728"/>
            <a:ext cx="8229600" cy="551272"/>
          </a:xfrm>
        </p:spPr>
        <p:txBody>
          <a:bodyPr>
            <a:normAutofit/>
          </a:bodyPr>
          <a:lstStyle/>
          <a:p>
            <a:r>
              <a:rPr lang="en-GB" altLang="en-US" sz="2800" b="1" dirty="0" err="1">
                <a:latin typeface="Arial" panose="020B0604020202020204" pitchFamily="34" charset="0"/>
                <a:cs typeface="Arial" panose="020B0604020202020204" pitchFamily="34" charset="0"/>
              </a:rPr>
              <a:t>Periodick</a:t>
            </a:r>
            <a:r>
              <a:rPr lang="cs-CZ" altLang="en-US" sz="2800" b="1" dirty="0">
                <a:latin typeface="Arial" panose="020B0604020202020204" pitchFamily="34" charset="0"/>
                <a:cs typeface="Arial" panose="020B0604020202020204" pitchFamily="34" charset="0"/>
              </a:rPr>
              <a:t>á soustava prvků</a:t>
            </a:r>
          </a:p>
        </p:txBody>
      </p:sp>
      <p:sp>
        <p:nvSpPr>
          <p:cNvPr id="4" name="Obdélník 3"/>
          <p:cNvSpPr/>
          <p:nvPr/>
        </p:nvSpPr>
        <p:spPr>
          <a:xfrm>
            <a:off x="228600" y="830230"/>
            <a:ext cx="8686799" cy="1938992"/>
          </a:xfrm>
          <a:prstGeom prst="rect">
            <a:avLst/>
          </a:prstGeom>
        </p:spPr>
        <p:txBody>
          <a:bodyPr wrap="square">
            <a:spAutoFit/>
          </a:bodyPr>
          <a:lstStyle/>
          <a:p>
            <a:pPr algn="just">
              <a:buNone/>
            </a:pPr>
            <a:r>
              <a:rPr lang="en-US" altLang="en-US" sz="2000" b="1" dirty="0">
                <a:cs typeface="Arial" panose="020B0604020202020204" pitchFamily="34" charset="0"/>
              </a:rPr>
              <a:t>P</a:t>
            </a:r>
            <a:r>
              <a:rPr lang="cs-CZ" altLang="en-US" sz="2000" b="1" dirty="0" err="1">
                <a:cs typeface="Arial" panose="020B0604020202020204" pitchFamily="34" charset="0"/>
              </a:rPr>
              <a:t>eriodická</a:t>
            </a:r>
            <a:r>
              <a:rPr lang="cs-CZ" altLang="en-US" sz="2000" b="1" dirty="0">
                <a:cs typeface="Arial" panose="020B0604020202020204" pitchFamily="34" charset="0"/>
              </a:rPr>
              <a:t> soustava (tabulka) prvků</a:t>
            </a:r>
            <a:r>
              <a:rPr lang="en-US" altLang="en-US" sz="2000" b="1" dirty="0">
                <a:cs typeface="Arial" panose="020B0604020202020204" pitchFamily="34" charset="0"/>
              </a:rPr>
              <a:t> = </a:t>
            </a:r>
            <a:r>
              <a:rPr lang="en-US" altLang="en-US" sz="2000" dirty="0">
                <a:cs typeface="Arial" panose="020B0604020202020204" pitchFamily="34" charset="0"/>
              </a:rPr>
              <a:t>g</a:t>
            </a:r>
            <a:r>
              <a:rPr lang="cs-CZ" altLang="en-US" sz="2000" dirty="0" err="1">
                <a:cs typeface="Arial" panose="020B0604020202020204" pitchFamily="34" charset="0"/>
              </a:rPr>
              <a:t>rafické</a:t>
            </a:r>
            <a:r>
              <a:rPr lang="cs-CZ" altLang="en-US" sz="2000" dirty="0">
                <a:cs typeface="Arial" panose="020B0604020202020204" pitchFamily="34" charset="0"/>
              </a:rPr>
              <a:t> vyjádření periodicity prvků</a:t>
            </a:r>
            <a:endParaRPr lang="cs-CZ" altLang="en-US" sz="2000" u="sng" dirty="0">
              <a:cs typeface="Arial" panose="020B0604020202020204" pitchFamily="34" charset="0"/>
            </a:endParaRPr>
          </a:p>
          <a:p>
            <a:pPr algn="just"/>
            <a:r>
              <a:rPr lang="cs-CZ" altLang="en-US" sz="2000" dirty="0">
                <a:cs typeface="Arial" panose="020B0604020202020204" pitchFamily="34" charset="0"/>
              </a:rPr>
              <a:t>nejobvyklejší podoba </a:t>
            </a:r>
            <a:r>
              <a:rPr lang="en-US" altLang="en-US" sz="2000" dirty="0">
                <a:cs typeface="Arial" panose="020B0604020202020204" pitchFamily="34" charset="0"/>
              </a:rPr>
              <a:t>=</a:t>
            </a:r>
            <a:r>
              <a:rPr lang="cs-CZ" altLang="en-US" sz="2000" dirty="0">
                <a:cs typeface="Arial" panose="020B0604020202020204" pitchFamily="34" charset="0"/>
              </a:rPr>
              <a:t> </a:t>
            </a:r>
            <a:r>
              <a:rPr lang="cs-CZ" altLang="en-US" sz="2000" i="1" dirty="0">
                <a:cs typeface="Arial" panose="020B0604020202020204" pitchFamily="34" charset="0"/>
              </a:rPr>
              <a:t>dlouhá tabulka</a:t>
            </a:r>
            <a:endParaRPr lang="cs-CZ" altLang="en-US" sz="2000" dirty="0">
              <a:cs typeface="Arial" panose="020B0604020202020204" pitchFamily="34" charset="0"/>
            </a:endParaRPr>
          </a:p>
          <a:p>
            <a:pPr algn="just"/>
            <a:r>
              <a:rPr lang="cs-CZ" altLang="en-US" sz="2000" dirty="0">
                <a:cs typeface="Arial" panose="020B0604020202020204" pitchFamily="34" charset="0"/>
              </a:rPr>
              <a:t>	- rozdělena na 7 period</a:t>
            </a:r>
          </a:p>
          <a:p>
            <a:pPr algn="just"/>
            <a:r>
              <a:rPr lang="cs-CZ" altLang="en-US" sz="2000" dirty="0">
                <a:cs typeface="Arial" panose="020B0604020202020204" pitchFamily="34" charset="0"/>
              </a:rPr>
              <a:t>	- prvek na počátku každé periody se vyznačuje tím, že v jeho atomu bylo zahájeno vytváření nové el. sféry</a:t>
            </a:r>
          </a:p>
          <a:p>
            <a:pPr algn="just"/>
            <a:r>
              <a:rPr lang="cs-CZ" altLang="en-US" sz="2000" dirty="0">
                <a:cs typeface="Arial" panose="020B0604020202020204" pitchFamily="34" charset="0"/>
              </a:rPr>
              <a:t>	- každá perioda ukončena vzácným plynem</a:t>
            </a:r>
          </a:p>
        </p:txBody>
      </p:sp>
      <p:pic>
        <p:nvPicPr>
          <p:cNvPr id="8" name="Picture 2" descr="VÃ½sledek obrÃ¡zku pro atomic mass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2766741"/>
            <a:ext cx="6180725" cy="3636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34FF65F6-597F-437C-B038-AADF0A08A738}"/>
              </a:ext>
            </a:extLst>
          </p:cNvPr>
          <p:cNvSpPr txBox="1"/>
          <p:nvPr/>
        </p:nvSpPr>
        <p:spPr>
          <a:xfrm>
            <a:off x="2400300" y="6443246"/>
            <a:ext cx="4572000" cy="338554"/>
          </a:xfrm>
          <a:prstGeom prst="rect">
            <a:avLst/>
          </a:prstGeom>
          <a:noFill/>
        </p:spPr>
        <p:txBody>
          <a:bodyPr wrap="square">
            <a:spAutoFit/>
          </a:bodyPr>
          <a:lstStyle/>
          <a:p>
            <a:r>
              <a:rPr lang="cs-CZ" sz="1600" i="1" dirty="0"/>
              <a:t>https://www.rsc.org/periodic-table/</a:t>
            </a:r>
          </a:p>
        </p:txBody>
      </p:sp>
    </p:spTree>
    <p:extLst>
      <p:ext uri="{BB962C8B-B14F-4D97-AF65-F5344CB8AC3E}">
        <p14:creationId xmlns:p14="http://schemas.microsoft.com/office/powerpoint/2010/main" val="9270630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66700" y="254135"/>
            <a:ext cx="86106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dirty="0">
                <a:ln>
                  <a:noFill/>
                </a:ln>
                <a:effectLst/>
                <a:latin typeface="+mn-lt"/>
                <a:cs typeface="Arial" pitchFamily="34" charset="0"/>
              </a:rPr>
              <a:t>Elektronové slupky</a:t>
            </a:r>
            <a:r>
              <a:rPr kumimoji="0" lang="cs-CZ" altLang="cs-CZ" sz="2400" b="0" i="0" u="none" strike="noStrike" cap="none" normalizeH="0" baseline="0" dirty="0">
                <a:ln>
                  <a:noFill/>
                </a:ln>
                <a:effectLst/>
                <a:latin typeface="+mn-lt"/>
                <a:cs typeface="Arial" pitchFamily="34" charset="0"/>
              </a:rPr>
              <a:t> a </a:t>
            </a:r>
            <a:r>
              <a:rPr kumimoji="0" lang="cs-CZ" altLang="cs-CZ" sz="2400" b="1" i="0" u="none" strike="noStrike" cap="none" normalizeH="0" baseline="0" dirty="0" err="1">
                <a:ln>
                  <a:noFill/>
                </a:ln>
                <a:effectLst/>
                <a:latin typeface="+mn-lt"/>
                <a:cs typeface="Arial" pitchFamily="34" charset="0"/>
              </a:rPr>
              <a:t>podslupky</a:t>
            </a:r>
            <a:r>
              <a:rPr kumimoji="0" lang="cs-CZ" altLang="cs-CZ" sz="2400" b="0" i="0" u="none" strike="noStrike" cap="none" normalizeH="0" baseline="0" dirty="0">
                <a:ln>
                  <a:noFill/>
                </a:ln>
                <a:effectLst/>
                <a:latin typeface="+mn-lt"/>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i="0" u="none" strike="noStrike" cap="none" normalizeH="0" baseline="0" dirty="0">
                <a:ln>
                  <a:noFill/>
                </a:ln>
                <a:effectLst/>
                <a:latin typeface="+mn-lt"/>
                <a:cs typeface="Arial" pitchFamily="34" charset="0"/>
              </a:rPr>
              <a:t>(</a:t>
            </a:r>
            <a:r>
              <a:rPr kumimoji="0" lang="cs-CZ" altLang="cs-CZ" sz="2000" i="0" u="none" strike="noStrike" cap="none" normalizeH="0" baseline="0" dirty="0" err="1">
                <a:ln>
                  <a:noFill/>
                </a:ln>
                <a:effectLst/>
                <a:latin typeface="+mn-lt"/>
                <a:cs typeface="Arial" pitchFamily="34" charset="0"/>
              </a:rPr>
              <a:t>energiové</a:t>
            </a:r>
            <a:r>
              <a:rPr kumimoji="0" lang="cs-CZ" altLang="cs-CZ" sz="2000" i="0" u="none" strike="noStrike" cap="none" normalizeH="0" baseline="0" dirty="0">
                <a:ln>
                  <a:noFill/>
                </a:ln>
                <a:effectLst/>
                <a:latin typeface="+mn-lt"/>
                <a:cs typeface="Arial" pitchFamily="34" charset="0"/>
              </a:rPr>
              <a:t> hladiny a </a:t>
            </a:r>
            <a:r>
              <a:rPr kumimoji="0" lang="cs-CZ" altLang="cs-CZ" sz="2000" i="0" u="none" strike="noStrike" cap="none" normalizeH="0" baseline="0" dirty="0" err="1">
                <a:ln>
                  <a:noFill/>
                </a:ln>
                <a:effectLst/>
                <a:latin typeface="+mn-lt"/>
                <a:cs typeface="Arial" pitchFamily="34" charset="0"/>
              </a:rPr>
              <a:t>podhladiny</a:t>
            </a:r>
            <a:r>
              <a:rPr kumimoji="0" lang="cs-CZ" altLang="cs-CZ" sz="2000" i="0" u="none" strike="noStrike" cap="none" normalizeH="0" baseline="0" dirty="0">
                <a:ln>
                  <a:noFill/>
                </a:ln>
                <a:effectLst/>
                <a:latin typeface="+mn-lt"/>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itchFamily="34" charset="0"/>
              </a:rPr>
              <a:t>- jsou určeny kvantovými čísly</a:t>
            </a:r>
            <a:r>
              <a:rPr lang="cs-CZ" altLang="cs-CZ" sz="2000" dirty="0">
                <a:latin typeface="+mn-lt"/>
              </a:rPr>
              <a:t>.</a:t>
            </a:r>
            <a:r>
              <a:rPr kumimoji="0" lang="cs-CZ" altLang="cs-CZ" sz="2000" b="0" i="0" u="none" strike="noStrike" cap="none" normalizeH="0" baseline="0" dirty="0">
                <a:ln>
                  <a:noFill/>
                </a:ln>
                <a:effectLst/>
                <a:latin typeface="+mn-lt"/>
                <a:cs typeface="Arial" pitchFamily="34" charset="0"/>
              </a:rPr>
              <a:t> U velkých atomů se slupky mohou překrývat.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cs typeface="Arial" pitchFamily="34" charset="0"/>
              </a:rPr>
              <a:t>Elektrony se stejným </a:t>
            </a:r>
            <a:r>
              <a:rPr kumimoji="0" lang="cs-CZ" altLang="cs-CZ" sz="2000" b="0" i="1" u="none" strike="noStrike" cap="none" normalizeH="0" baseline="0" dirty="0">
                <a:ln>
                  <a:noFill/>
                </a:ln>
                <a:solidFill>
                  <a:srgbClr val="222222"/>
                </a:solidFill>
                <a:effectLst/>
                <a:latin typeface="+mn-lt"/>
                <a:cs typeface="Arial" pitchFamily="34" charset="0"/>
              </a:rPr>
              <a:t>n</a:t>
            </a:r>
            <a:r>
              <a:rPr kumimoji="0" lang="cs-CZ" altLang="cs-CZ" sz="2000" b="0" i="0" u="none" strike="noStrike" cap="none" normalizeH="0" baseline="0" dirty="0">
                <a:ln>
                  <a:noFill/>
                </a:ln>
                <a:solidFill>
                  <a:srgbClr val="222222"/>
                </a:solidFill>
                <a:effectLst/>
                <a:latin typeface="+mn-lt"/>
                <a:cs typeface="Arial" pitchFamily="34" charset="0"/>
              </a:rPr>
              <a:t> leží ve stejné </a:t>
            </a:r>
            <a:r>
              <a:rPr kumimoji="0" lang="cs-CZ" altLang="cs-CZ" sz="2000" b="0" i="0" u="sng" strike="noStrike" cap="none" normalizeH="0" baseline="0" dirty="0">
                <a:ln>
                  <a:noFill/>
                </a:ln>
                <a:solidFill>
                  <a:srgbClr val="222222"/>
                </a:solidFill>
                <a:effectLst/>
                <a:latin typeface="+mn-lt"/>
                <a:cs typeface="Arial" pitchFamily="34" charset="0"/>
              </a:rPr>
              <a:t>elektronové slupce</a:t>
            </a:r>
            <a:r>
              <a:rPr kumimoji="0" lang="cs-CZ" altLang="cs-CZ" sz="2000" b="0" i="0" u="none" strike="noStrike" cap="none" normalizeH="0" baseline="0" dirty="0">
                <a:ln>
                  <a:noFill/>
                </a:ln>
                <a:solidFill>
                  <a:srgbClr val="222222"/>
                </a:solidFill>
                <a:effectLst/>
                <a:latin typeface="+mn-lt"/>
                <a:cs typeface="Arial" pitchFamily="34" charset="0"/>
              </a:rPr>
              <a:t>. </a:t>
            </a:r>
            <a:endParaRPr kumimoji="0" lang="cs-CZ" altLang="cs-CZ" sz="2000" b="0" i="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solidFill>
                <a:srgbClr val="222222"/>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cs typeface="Arial" pitchFamily="34" charset="0"/>
              </a:rPr>
              <a:t>Elektrony se stejným </a:t>
            </a:r>
            <a:r>
              <a:rPr kumimoji="0" lang="cs-CZ" altLang="cs-CZ" sz="2000" b="0" i="1" u="none" strike="noStrike" cap="none" normalizeH="0" baseline="0" dirty="0">
                <a:ln>
                  <a:noFill/>
                </a:ln>
                <a:solidFill>
                  <a:srgbClr val="222222"/>
                </a:solidFill>
                <a:effectLst/>
                <a:latin typeface="+mn-lt"/>
                <a:cs typeface="Arial" pitchFamily="34" charset="0"/>
              </a:rPr>
              <a:t>n</a:t>
            </a:r>
            <a:r>
              <a:rPr kumimoji="0" lang="cs-CZ" altLang="cs-CZ" sz="2000" b="0" i="0" u="none" strike="noStrike" cap="none" normalizeH="0" baseline="0" dirty="0">
                <a:ln>
                  <a:noFill/>
                </a:ln>
                <a:solidFill>
                  <a:srgbClr val="222222"/>
                </a:solidFill>
                <a:effectLst/>
                <a:latin typeface="+mn-lt"/>
                <a:cs typeface="Arial" pitchFamily="34" charset="0"/>
              </a:rPr>
              <a:t> i </a:t>
            </a:r>
            <a:r>
              <a:rPr kumimoji="0" lang="cs-CZ" altLang="cs-CZ" sz="2000" b="0" i="1" u="none" strike="noStrike" cap="none" normalizeH="0" baseline="0" dirty="0">
                <a:ln>
                  <a:noFill/>
                </a:ln>
                <a:solidFill>
                  <a:srgbClr val="222222"/>
                </a:solidFill>
                <a:effectLst/>
                <a:latin typeface="+mn-lt"/>
                <a:cs typeface="Arial" pitchFamily="34" charset="0"/>
              </a:rPr>
              <a:t>l</a:t>
            </a:r>
            <a:r>
              <a:rPr kumimoji="0" lang="cs-CZ" altLang="cs-CZ" sz="2000" b="0" i="0" u="none" strike="noStrike" cap="none" normalizeH="0" baseline="0" dirty="0">
                <a:ln>
                  <a:noFill/>
                </a:ln>
                <a:solidFill>
                  <a:srgbClr val="222222"/>
                </a:solidFill>
                <a:effectLst/>
                <a:latin typeface="+mn-lt"/>
                <a:cs typeface="Arial" pitchFamily="34" charset="0"/>
              </a:rPr>
              <a:t> leží ve stejné </a:t>
            </a:r>
            <a:r>
              <a:rPr kumimoji="0" lang="cs-CZ" altLang="cs-CZ" sz="2000" b="0" i="0" u="sng" strike="noStrike" cap="none" normalizeH="0" baseline="0" dirty="0">
                <a:ln>
                  <a:noFill/>
                </a:ln>
                <a:solidFill>
                  <a:srgbClr val="222222"/>
                </a:solidFill>
                <a:effectLst/>
                <a:latin typeface="+mn-lt"/>
                <a:cs typeface="Arial" pitchFamily="34" charset="0"/>
              </a:rPr>
              <a:t>elektronové </a:t>
            </a:r>
            <a:r>
              <a:rPr kumimoji="0" lang="cs-CZ" altLang="cs-CZ" sz="2000" b="0" i="0" u="sng" strike="noStrike" cap="none" normalizeH="0" baseline="0" dirty="0" err="1">
                <a:ln>
                  <a:noFill/>
                </a:ln>
                <a:solidFill>
                  <a:srgbClr val="222222"/>
                </a:solidFill>
                <a:effectLst/>
                <a:latin typeface="+mn-lt"/>
                <a:cs typeface="Arial" pitchFamily="34" charset="0"/>
              </a:rPr>
              <a:t>podslupce</a:t>
            </a:r>
            <a:r>
              <a:rPr kumimoji="0" lang="cs-CZ" altLang="cs-CZ" sz="2000" b="0" i="0" u="none" strike="noStrike" cap="none" normalizeH="0" baseline="0" dirty="0">
                <a:ln>
                  <a:noFill/>
                </a:ln>
                <a:solidFill>
                  <a:srgbClr val="222222"/>
                </a:solidFill>
                <a:effectLst/>
                <a:latin typeface="+mn-lt"/>
                <a:cs typeface="Arial" pitchFamily="34" charset="0"/>
              </a:rPr>
              <a:t>. </a:t>
            </a:r>
            <a:endParaRPr kumimoji="0" lang="cs-CZ" altLang="cs-CZ" sz="2000" b="0" i="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solidFill>
                <a:srgbClr val="222222"/>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cs typeface="Arial" pitchFamily="34" charset="0"/>
              </a:rPr>
              <a:t>Elektrony, které mají stejné </a:t>
            </a:r>
            <a:r>
              <a:rPr kumimoji="0" lang="cs-CZ" altLang="cs-CZ" sz="2000" b="0" i="1" u="none" strike="noStrike" cap="none" normalizeH="0" baseline="0" dirty="0">
                <a:ln>
                  <a:noFill/>
                </a:ln>
                <a:solidFill>
                  <a:srgbClr val="222222"/>
                </a:solidFill>
                <a:effectLst/>
                <a:latin typeface="+mn-lt"/>
                <a:cs typeface="Arial" pitchFamily="34" charset="0"/>
              </a:rPr>
              <a:t>n</a:t>
            </a:r>
            <a:r>
              <a:rPr kumimoji="0" lang="cs-CZ" altLang="cs-CZ" sz="2000" b="0" i="0" u="none" strike="noStrike" cap="none" normalizeH="0" baseline="0" dirty="0">
                <a:ln>
                  <a:noFill/>
                </a:ln>
                <a:solidFill>
                  <a:srgbClr val="222222"/>
                </a:solidFill>
                <a:effectLst/>
                <a:latin typeface="+mn-lt"/>
                <a:cs typeface="Arial" pitchFamily="34" charset="0"/>
              </a:rPr>
              <a:t>, </a:t>
            </a:r>
            <a:r>
              <a:rPr kumimoji="0" lang="cs-CZ" altLang="cs-CZ" sz="2000" b="0" i="1" u="none" strike="noStrike" cap="none" normalizeH="0" baseline="0" dirty="0">
                <a:ln>
                  <a:noFill/>
                </a:ln>
                <a:solidFill>
                  <a:srgbClr val="222222"/>
                </a:solidFill>
                <a:effectLst/>
                <a:latin typeface="+mn-lt"/>
                <a:cs typeface="Arial" pitchFamily="34" charset="0"/>
              </a:rPr>
              <a:t>l</a:t>
            </a:r>
            <a:r>
              <a:rPr kumimoji="0" lang="cs-CZ" altLang="cs-CZ" sz="2000" b="0" i="0" u="none" strike="noStrike" cap="none" normalizeH="0" baseline="0" dirty="0">
                <a:ln>
                  <a:noFill/>
                </a:ln>
                <a:solidFill>
                  <a:srgbClr val="222222"/>
                </a:solidFill>
                <a:effectLst/>
                <a:latin typeface="+mn-lt"/>
                <a:cs typeface="Arial" pitchFamily="34" charset="0"/>
              </a:rPr>
              <a:t> i </a:t>
            </a:r>
            <a:r>
              <a:rPr kumimoji="0" lang="cs-CZ" altLang="cs-CZ" sz="2000" b="0" i="1" u="none" strike="noStrike" cap="none" normalizeH="0" baseline="0" dirty="0">
                <a:ln>
                  <a:noFill/>
                </a:ln>
                <a:solidFill>
                  <a:srgbClr val="222222"/>
                </a:solidFill>
                <a:effectLst/>
                <a:latin typeface="+mn-lt"/>
                <a:cs typeface="Arial" pitchFamily="34" charset="0"/>
              </a:rPr>
              <a:t>m</a:t>
            </a:r>
            <a:r>
              <a:rPr kumimoji="0" lang="cs-CZ" altLang="cs-CZ" sz="2000" b="0" i="0" u="none" strike="noStrike" cap="none" normalizeH="0" baseline="0" dirty="0">
                <a:ln>
                  <a:noFill/>
                </a:ln>
                <a:solidFill>
                  <a:srgbClr val="222222"/>
                </a:solidFill>
                <a:effectLst/>
                <a:latin typeface="+mn-lt"/>
                <a:cs typeface="Arial" pitchFamily="34" charset="0"/>
              </a:rPr>
              <a:t> leží ve stejném </a:t>
            </a:r>
            <a:r>
              <a:rPr kumimoji="0" lang="cs-CZ" altLang="cs-CZ" sz="2000" b="0" i="0" u="sng" strike="noStrike" cap="none" normalizeH="0" baseline="0" dirty="0">
                <a:ln>
                  <a:noFill/>
                </a:ln>
                <a:solidFill>
                  <a:srgbClr val="222222"/>
                </a:solidFill>
                <a:effectLst/>
                <a:latin typeface="+mn-lt"/>
                <a:cs typeface="Arial" pitchFamily="34" charset="0"/>
              </a:rPr>
              <a:t>orbitalu</a:t>
            </a:r>
            <a:r>
              <a:rPr kumimoji="0" lang="cs-CZ" altLang="cs-CZ" sz="2000" b="0" i="0" u="none" strike="noStrike" cap="none" normalizeH="0" baseline="0" dirty="0">
                <a:ln>
                  <a:noFill/>
                </a:ln>
                <a:solidFill>
                  <a:srgbClr val="222222"/>
                </a:solidFill>
                <a:effectLst/>
                <a:latin typeface="+mn-lt"/>
                <a:cs typeface="Arial" pitchFamily="34" charset="0"/>
              </a:rPr>
              <a:t>. </a:t>
            </a:r>
            <a:endParaRPr kumimoji="0" lang="cs-CZ" altLang="cs-CZ" sz="2000" b="0" i="0" u="none" strike="noStrike" cap="none" normalizeH="0" baseline="0" dirty="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1000" b="0" i="0" u="none" strike="noStrike" cap="none" normalizeH="0" baseline="0" dirty="0">
              <a:ln>
                <a:noFill/>
              </a:ln>
              <a:solidFill>
                <a:srgbClr val="222222"/>
              </a:solidFill>
              <a:effectLst/>
              <a:latin typeface="+mn-lt"/>
              <a:cs typeface="Arial" pitchFamily="34" charset="0"/>
            </a:endParaRPr>
          </a:p>
          <a:p>
            <a:pPr algn="just" eaLnBrk="0" hangingPunct="0"/>
            <a:r>
              <a:rPr lang="cs-CZ" sz="2000" dirty="0">
                <a:latin typeface="+mn-lt"/>
              </a:rPr>
              <a:t>Degenerované orbitaly jsou orbitaly, které jsou popsány stejným hlavním kvantovým číslem a stejným vedlejším kvantovým číslem. Navzájem se tedy liší pouze magnetickým kvantovým číslem. </a:t>
            </a:r>
          </a:p>
          <a:p>
            <a:pPr algn="just" eaLnBrk="0" hangingPunct="0"/>
            <a:endParaRPr lang="cs-CZ" altLang="cs-CZ" sz="1000" dirty="0">
              <a:solidFill>
                <a:srgbClr val="222222"/>
              </a:solidFill>
              <a:latin typeface="+mn-lt"/>
            </a:endParaRPr>
          </a:p>
          <a:p>
            <a:pPr lvl="0" algn="just" eaLnBrk="0" hangingPunct="0"/>
            <a:r>
              <a:rPr lang="cs-CZ" altLang="cs-CZ" sz="2000" dirty="0">
                <a:solidFill>
                  <a:srgbClr val="222222"/>
                </a:solidFill>
                <a:latin typeface="+mn-lt"/>
              </a:rPr>
              <a:t>Protože existují pouze dvě hodnoty spinu elektronu, mohou být v každém orbitalu pouze </a:t>
            </a:r>
            <a:r>
              <a:rPr lang="cs-CZ" altLang="cs-CZ" sz="2000" b="1" dirty="0">
                <a:solidFill>
                  <a:srgbClr val="222222"/>
                </a:solidFill>
                <a:latin typeface="+mn-lt"/>
              </a:rPr>
              <a:t>dva elektrony</a:t>
            </a:r>
            <a:r>
              <a:rPr lang="cs-CZ" altLang="cs-CZ" sz="2000" dirty="0">
                <a:solidFill>
                  <a:srgbClr val="222222"/>
                </a:solidFill>
                <a:latin typeface="+mn-lt"/>
              </a:rPr>
              <a:t>. </a:t>
            </a:r>
            <a:endParaRPr lang="en-US" altLang="cs-CZ" sz="2000" dirty="0">
              <a:solidFill>
                <a:srgbClr val="222222"/>
              </a:solidFill>
              <a:latin typeface="+mn-lt"/>
            </a:endParaRPr>
          </a:p>
          <a:p>
            <a:pPr lvl="0" algn="just" eaLnBrk="0" hangingPunct="0"/>
            <a:endParaRPr lang="en-US" altLang="cs-CZ" sz="1000" dirty="0">
              <a:solidFill>
                <a:srgbClr val="222222"/>
              </a:solidFill>
              <a:latin typeface="+mn-lt"/>
            </a:endParaRPr>
          </a:p>
          <a:p>
            <a:pPr lvl="0"/>
            <a:endParaRPr lang="cs-CZ" altLang="cs-CZ" sz="800" b="1" dirty="0">
              <a:latin typeface="+mn-lt"/>
            </a:endParaRPr>
          </a:p>
          <a:p>
            <a:pPr lvl="0"/>
            <a:r>
              <a:rPr lang="cs-CZ" altLang="cs-CZ" sz="2000" b="1" dirty="0">
                <a:latin typeface="+mn-lt"/>
              </a:rPr>
              <a:t>Elektronová konfigurace </a:t>
            </a:r>
            <a:r>
              <a:rPr lang="cs-CZ" altLang="cs-CZ" sz="2000" dirty="0">
                <a:latin typeface="+mn-lt"/>
              </a:rPr>
              <a:t>=</a:t>
            </a:r>
            <a:r>
              <a:rPr lang="cs-CZ" altLang="cs-CZ" sz="2000" b="1" dirty="0">
                <a:latin typeface="+mn-lt"/>
              </a:rPr>
              <a:t> </a:t>
            </a:r>
            <a:r>
              <a:rPr lang="cs-CZ" altLang="cs-CZ" sz="2000" dirty="0">
                <a:latin typeface="+mn-lt"/>
              </a:rPr>
              <a:t>vrstva (</a:t>
            </a:r>
            <a:r>
              <a:rPr lang="cs-CZ" altLang="cs-CZ" sz="2000" i="1" dirty="0">
                <a:latin typeface="+mn-lt"/>
              </a:rPr>
              <a:t>n</a:t>
            </a:r>
            <a:r>
              <a:rPr lang="cs-CZ" altLang="cs-CZ" sz="2000" dirty="0">
                <a:latin typeface="+mn-lt"/>
              </a:rPr>
              <a:t>) + </a:t>
            </a:r>
            <a:r>
              <a:rPr lang="cs-CZ" altLang="cs-CZ" sz="2000" dirty="0" err="1">
                <a:latin typeface="+mn-lt"/>
              </a:rPr>
              <a:t>podslupka</a:t>
            </a:r>
            <a:r>
              <a:rPr lang="cs-CZ" altLang="cs-CZ" sz="2000" dirty="0">
                <a:latin typeface="+mn-lt"/>
              </a:rPr>
              <a:t> (</a:t>
            </a:r>
            <a:r>
              <a:rPr lang="en-US" altLang="cs-CZ" sz="2000" i="1" dirty="0">
                <a:latin typeface="+mn-lt"/>
              </a:rPr>
              <a:t>l</a:t>
            </a:r>
            <a:r>
              <a:rPr lang="cs-CZ" altLang="cs-CZ" sz="2000" dirty="0">
                <a:latin typeface="+mn-lt"/>
              </a:rPr>
              <a:t>) + počet elektronů </a:t>
            </a:r>
          </a:p>
        </p:txBody>
      </p:sp>
      <p:sp>
        <p:nvSpPr>
          <p:cNvPr id="5" name="AutoShape 3" descr="4l+2"/>
          <p:cNvSpPr>
            <a:spLocks noChangeAspect="1" noChangeArrowheads="1"/>
          </p:cNvSpPr>
          <p:nvPr/>
        </p:nvSpPr>
        <p:spPr bwMode="auto">
          <a:xfrm>
            <a:off x="9348788" y="3571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2n^{2}"/>
          <p:cNvSpPr>
            <a:spLocks noChangeAspect="1" noChangeArrowheads="1"/>
          </p:cNvSpPr>
          <p:nvPr/>
        </p:nvSpPr>
        <p:spPr bwMode="auto">
          <a:xfrm>
            <a:off x="13122275" y="3571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Electronic Configuration And Its Rules | AtomsTalk">
            <a:extLst>
              <a:ext uri="{FF2B5EF4-FFF2-40B4-BE49-F238E27FC236}">
                <a16:creationId xmlns:a16="http://schemas.microsoft.com/office/drawing/2014/main" id="{66AF87FA-B8D4-4D50-8F3F-A1491E0D6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301671"/>
            <a:ext cx="2577128" cy="147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688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45104" y="381000"/>
            <a:ext cx="8853791"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kumimoji="0" lang="cs-CZ" altLang="cs-CZ" sz="2000" b="0" i="0" u="none" strike="noStrike" cap="none" normalizeH="0" baseline="0" dirty="0">
                <a:ln>
                  <a:noFill/>
                </a:ln>
                <a:effectLst/>
                <a:latin typeface="+mn-lt"/>
              </a:rPr>
              <a:t>Obsazení jednotlivých orbitalů se řídí pravidly: </a:t>
            </a:r>
          </a:p>
          <a:p>
            <a:pPr marL="0" marR="0" lvl="0" indent="0" algn="just" defTabSz="914400" rtl="0" eaLnBrk="1" fontAlgn="base" latinLnBrk="0" hangingPunct="1">
              <a:lnSpc>
                <a:spcPct val="100000"/>
              </a:lnSpc>
              <a:spcBef>
                <a:spcPct val="0"/>
              </a:spcBef>
              <a:spcAft>
                <a:spcPct val="0"/>
              </a:spcAft>
              <a:buClrTx/>
              <a:buSzTx/>
              <a:buFontTx/>
              <a:buNone/>
              <a:tabLst/>
            </a:pPr>
            <a:endParaRPr lang="cs-CZ" altLang="cs-CZ" sz="1000" dirty="0">
              <a:latin typeface="+mn-lt"/>
            </a:endParaRPr>
          </a:p>
          <a:p>
            <a:r>
              <a:rPr lang="cs-CZ" sz="2000" b="1" dirty="0">
                <a:latin typeface="+mn-lt"/>
              </a:rPr>
              <a:t>Princip minima energie</a:t>
            </a:r>
            <a:br>
              <a:rPr lang="cs-CZ" sz="2000" dirty="0">
                <a:latin typeface="+mn-lt"/>
              </a:rPr>
            </a:br>
            <a:r>
              <a:rPr lang="cs-CZ" sz="2000" dirty="0">
                <a:latin typeface="+mn-lt"/>
              </a:rPr>
              <a:t>atom nepodléhající vnějšímu působení přechází samovolnými procesy do stavu s nejnižší možnou energií.</a:t>
            </a:r>
            <a:endParaRPr lang="en-US" sz="2000" dirty="0">
              <a:latin typeface="+mn-lt"/>
            </a:endParaRPr>
          </a:p>
          <a:p>
            <a:pPr lvl="0"/>
            <a:endParaRPr lang="cs-CZ" sz="1000" b="1" dirty="0">
              <a:latin typeface="+mn-lt"/>
            </a:endParaRPr>
          </a:p>
          <a:p>
            <a:pPr lvl="0"/>
            <a:r>
              <a:rPr lang="cs-CZ" sz="2000" b="1" dirty="0">
                <a:latin typeface="+mn-lt"/>
              </a:rPr>
              <a:t>Výstavbový princip</a:t>
            </a:r>
            <a:br>
              <a:rPr lang="cs-CZ" sz="2000" dirty="0">
                <a:latin typeface="+mn-lt"/>
              </a:rPr>
            </a:br>
            <a:r>
              <a:rPr lang="cs-CZ" sz="2000" dirty="0">
                <a:latin typeface="+mn-lt"/>
              </a:rPr>
              <a:t>orbitaly s energií nižší se zaplňují dříve než orbitaly s energií vyšší, energie orbitalů se zvyšuje s rostoucí hodnotou součtu hlavního a vedlejšího kvantového čísla.</a:t>
            </a:r>
          </a:p>
          <a:p>
            <a:pPr lvl="0"/>
            <a:endParaRPr kumimoji="0" lang="cs-CZ" altLang="cs-CZ" sz="1000" b="0" i="1" u="none" strike="noStrike" cap="none" normalizeH="0" baseline="0" dirty="0">
              <a:ln>
                <a:noFill/>
              </a:ln>
              <a:effectLst/>
              <a:latin typeface="+mn-lt"/>
            </a:endParaRPr>
          </a:p>
          <a:p>
            <a:r>
              <a:rPr lang="cs-CZ" sz="2000" b="1" dirty="0">
                <a:latin typeface="+mn-lt"/>
              </a:rPr>
              <a:t>Pauliho princip výlučnosti</a:t>
            </a:r>
            <a:br>
              <a:rPr lang="cs-CZ" sz="2000" dirty="0">
                <a:latin typeface="+mn-lt"/>
              </a:rPr>
            </a:br>
            <a:r>
              <a:rPr lang="cs-CZ" sz="2000" dirty="0">
                <a:latin typeface="+mn-lt"/>
              </a:rPr>
              <a:t>Dva elektrony</a:t>
            </a:r>
            <a:r>
              <a:rPr lang="en-US" sz="2000" dirty="0">
                <a:latin typeface="+mn-lt"/>
              </a:rPr>
              <a:t> </a:t>
            </a:r>
            <a:r>
              <a:rPr lang="cs-CZ" sz="2000" dirty="0">
                <a:latin typeface="+mn-lt"/>
              </a:rPr>
              <a:t> se nemohou nacházet ve stejném stavu, jejich stavy se musí lišit alespoň v jednom kvantovém čísle. V elektronovém obalu nemohou být žádné dva elektrony se všemi čtyřmi kvantovými čísly stejnými, v jednom orbitalu mohou být maximálně dva elektrony s opačným spinem.</a:t>
            </a:r>
          </a:p>
          <a:p>
            <a:pPr lvl="0"/>
            <a:endParaRPr kumimoji="0" lang="cs-CZ" altLang="cs-CZ" sz="1000" b="0" i="0" u="none" strike="noStrike" cap="none" normalizeH="0" baseline="0" dirty="0">
              <a:ln>
                <a:noFill/>
              </a:ln>
              <a:effectLst/>
              <a:latin typeface="+mn-lt"/>
            </a:endParaRPr>
          </a:p>
          <a:p>
            <a:pPr lvl="0"/>
            <a:r>
              <a:rPr lang="cs-CZ" sz="2000" b="1" dirty="0" err="1">
                <a:latin typeface="+mn-lt"/>
              </a:rPr>
              <a:t>Hundovo</a:t>
            </a:r>
            <a:r>
              <a:rPr lang="cs-CZ" sz="2000" b="1" dirty="0">
                <a:latin typeface="+mn-lt"/>
              </a:rPr>
              <a:t> pravidlo maximální multiplicity</a:t>
            </a:r>
            <a:br>
              <a:rPr lang="cs-CZ" sz="2000" dirty="0">
                <a:latin typeface="+mn-lt"/>
              </a:rPr>
            </a:br>
            <a:r>
              <a:rPr lang="cs-CZ" sz="2000" dirty="0">
                <a:latin typeface="+mn-lt"/>
              </a:rPr>
              <a:t>V degenerovaných orbitalech vznikají elektronové páry teprve po obsazení každého orbitalu jedním elektronem, nespárované elektrony mají stejný spin.</a:t>
            </a:r>
          </a:p>
          <a:p>
            <a:pPr lvl="0"/>
            <a:r>
              <a:rPr lang="cs-CZ" sz="2000" dirty="0">
                <a:latin typeface="+mn-lt"/>
              </a:rPr>
              <a:t>Součet magnetických spinových čísel  všech elektronů v </a:t>
            </a:r>
            <a:r>
              <a:rPr lang="cs-CZ" sz="2000" dirty="0" err="1">
                <a:latin typeface="+mn-lt"/>
              </a:rPr>
              <a:t>podslupce</a:t>
            </a:r>
            <a:r>
              <a:rPr lang="cs-CZ" sz="2000" dirty="0">
                <a:latin typeface="+mn-lt"/>
              </a:rPr>
              <a:t>, resp. tzv. multiplicita, musí být maximální. </a:t>
            </a:r>
            <a:endParaRPr kumimoji="0" lang="cs-CZ" altLang="cs-CZ" sz="2000" b="0" i="0" u="none" strike="noStrike" cap="none" normalizeH="0" baseline="0" dirty="0">
              <a:ln>
                <a:noFill/>
              </a:ln>
              <a:effectLst/>
              <a:latin typeface="+mn-lt"/>
            </a:endParaRPr>
          </a:p>
        </p:txBody>
      </p:sp>
    </p:spTree>
    <p:extLst>
      <p:ext uri="{BB962C8B-B14F-4D97-AF65-F5344CB8AC3E}">
        <p14:creationId xmlns:p14="http://schemas.microsoft.com/office/powerpoint/2010/main" val="3613801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Quantum Mechanical Model of Atom - Study Material for IIT ...">
            <a:extLst>
              <a:ext uri="{FF2B5EF4-FFF2-40B4-BE49-F238E27FC236}">
                <a16:creationId xmlns:a16="http://schemas.microsoft.com/office/drawing/2014/main" id="{0732D969-1105-4CD9-9E2D-A3B733C2B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4800"/>
            <a:ext cx="5511329" cy="2895600"/>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2"/>
          <p:cNvSpPr>
            <a:spLocks noGrp="1" noChangeArrowheads="1"/>
          </p:cNvSpPr>
          <p:nvPr>
            <p:ph type="title"/>
          </p:nvPr>
        </p:nvSpPr>
        <p:spPr>
          <a:xfrm>
            <a:off x="533400" y="228600"/>
            <a:ext cx="3952875" cy="639762"/>
          </a:xfrm>
        </p:spPr>
        <p:txBody>
          <a:bodyPr>
            <a:normAutofit/>
          </a:bodyPr>
          <a:lstStyle/>
          <a:p>
            <a:pPr eaLnBrk="1" hangingPunct="1"/>
            <a:r>
              <a:rPr lang="cs-CZ" altLang="cs-CZ" sz="2800" b="1" dirty="0">
                <a:latin typeface="+mn-lt"/>
              </a:rPr>
              <a:t>Obsazení  AO  elektrony</a:t>
            </a:r>
          </a:p>
        </p:txBody>
      </p:sp>
      <p:pic>
        <p:nvPicPr>
          <p:cNvPr id="12" name="Picture 8" descr="Chapter 2 - Chemistry 101">
            <a:extLst>
              <a:ext uri="{FF2B5EF4-FFF2-40B4-BE49-F238E27FC236}">
                <a16:creationId xmlns:a16="http://schemas.microsoft.com/office/drawing/2014/main" id="{807A0EB1-E337-4E17-AC01-72E121163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581400"/>
            <a:ext cx="7185787"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63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466725" y="188059"/>
            <a:ext cx="8229600" cy="639762"/>
          </a:xfrm>
        </p:spPr>
        <p:txBody>
          <a:bodyPr>
            <a:normAutofit/>
          </a:bodyPr>
          <a:lstStyle/>
          <a:p>
            <a:pPr eaLnBrk="1" hangingPunct="1"/>
            <a:r>
              <a:rPr lang="cs-CZ" altLang="cs-CZ" sz="2800" b="1" dirty="0">
                <a:latin typeface="+mn-lt"/>
              </a:rPr>
              <a:t>Obsazení  AO  elektrony</a:t>
            </a:r>
          </a:p>
        </p:txBody>
      </p:sp>
      <p:sp>
        <p:nvSpPr>
          <p:cNvPr id="41988" name="Rectangle 3"/>
          <p:cNvSpPr>
            <a:spLocks noGrp="1" noChangeArrowheads="1"/>
          </p:cNvSpPr>
          <p:nvPr>
            <p:ph type="body" idx="1"/>
          </p:nvPr>
        </p:nvSpPr>
        <p:spPr>
          <a:xfrm>
            <a:off x="76200" y="914400"/>
            <a:ext cx="8915400" cy="4525963"/>
          </a:xfrm>
        </p:spPr>
        <p:txBody>
          <a:bodyPr>
            <a:normAutofit/>
          </a:bodyPr>
          <a:lstStyle/>
          <a:p>
            <a:pPr marL="0" indent="0" eaLnBrk="1" hangingPunct="1">
              <a:buNone/>
            </a:pPr>
            <a:r>
              <a:rPr lang="cs-CZ" altLang="cs-CZ" sz="1800" dirty="0">
                <a:latin typeface="Arial" panose="020B0604020202020204" pitchFamily="34" charset="0"/>
                <a:cs typeface="Arial" panose="020B0604020202020204" pitchFamily="34" charset="0"/>
              </a:rPr>
              <a:t>Max. počet elektronů na degenerovaných orbitalech  =</a:t>
            </a:r>
            <a:r>
              <a:rPr lang="cs-CZ" altLang="cs-CZ" sz="1800" i="1"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2-násobek počtu degenerovaných orbitalů</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a:t>
            </a:r>
            <a:r>
              <a:rPr lang="cs-CZ" altLang="cs-CZ" sz="1800" i="1" dirty="0">
                <a:latin typeface="Arial" panose="020B0604020202020204" pitchFamily="34" charset="0"/>
                <a:cs typeface="Arial" panose="020B0604020202020204" pitchFamily="34" charset="0"/>
              </a:rPr>
              <a:t>p</a:t>
            </a:r>
            <a:r>
              <a:rPr lang="cs-CZ" altLang="cs-CZ" sz="1800" dirty="0">
                <a:latin typeface="Arial" panose="020B0604020202020204" pitchFamily="34" charset="0"/>
                <a:cs typeface="Arial" panose="020B0604020202020204" pitchFamily="34" charset="0"/>
              </a:rPr>
              <a:t>   -   6e,   </a:t>
            </a:r>
            <a:r>
              <a:rPr lang="cs-CZ" altLang="cs-CZ" sz="1800" i="1" dirty="0">
                <a:latin typeface="Arial" panose="020B0604020202020204" pitchFamily="34" charset="0"/>
                <a:cs typeface="Arial" panose="020B0604020202020204" pitchFamily="34" charset="0"/>
              </a:rPr>
              <a:t>d  </a:t>
            </a:r>
            <a:r>
              <a:rPr lang="cs-CZ" altLang="cs-CZ" sz="1800" dirty="0">
                <a:latin typeface="Arial" panose="020B0604020202020204" pitchFamily="34" charset="0"/>
                <a:cs typeface="Arial" panose="020B0604020202020204" pitchFamily="34" charset="0"/>
              </a:rPr>
              <a:t> -  10e,   </a:t>
            </a:r>
            <a:r>
              <a:rPr lang="cs-CZ" altLang="cs-CZ" sz="1800" i="1" dirty="0">
                <a:latin typeface="Arial" panose="020B0604020202020204" pitchFamily="34" charset="0"/>
                <a:cs typeface="Arial" panose="020B0604020202020204" pitchFamily="34" charset="0"/>
              </a:rPr>
              <a:t>f </a:t>
            </a:r>
            <a:r>
              <a:rPr lang="cs-CZ" altLang="cs-CZ" sz="1800" dirty="0">
                <a:latin typeface="Arial" panose="020B0604020202020204" pitchFamily="34" charset="0"/>
                <a:cs typeface="Arial" panose="020B0604020202020204" pitchFamily="34" charset="0"/>
              </a:rPr>
              <a:t>  -  14e</a:t>
            </a:r>
          </a:p>
          <a:p>
            <a:pPr marL="0" indent="0" eaLnBrk="1" hangingPunct="1">
              <a:buNone/>
            </a:pPr>
            <a:r>
              <a:rPr lang="cs-CZ" altLang="cs-CZ" sz="1800" dirty="0">
                <a:latin typeface="Arial" panose="020B0604020202020204" pitchFamily="34" charset="0"/>
                <a:cs typeface="Arial" panose="020B0604020202020204" pitchFamily="34" charset="0"/>
              </a:rPr>
              <a:t>Obsazení orbitalů elektrony vyjadřuje exponent</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			3</a:t>
            </a:r>
            <a:r>
              <a:rPr lang="cs-CZ" altLang="cs-CZ" sz="1800" i="1" dirty="0">
                <a:latin typeface="Arial" panose="020B0604020202020204" pitchFamily="34" charset="0"/>
                <a:cs typeface="Arial" panose="020B0604020202020204" pitchFamily="34" charset="0"/>
              </a:rPr>
              <a:t>d</a:t>
            </a:r>
            <a:r>
              <a:rPr lang="cs-CZ" altLang="cs-CZ" sz="1800" b="1" baseline="30000" dirty="0">
                <a:latin typeface="Arial" panose="020B0604020202020204" pitchFamily="34" charset="0"/>
                <a:cs typeface="Arial" panose="020B0604020202020204" pitchFamily="34" charset="0"/>
              </a:rPr>
              <a:t>0  </a:t>
            </a:r>
            <a:r>
              <a:rPr lang="cs-CZ" altLang="cs-CZ" sz="1800" dirty="0">
                <a:latin typeface="Arial" panose="020B0604020202020204" pitchFamily="34" charset="0"/>
                <a:cs typeface="Arial" panose="020B0604020202020204" pitchFamily="34" charset="0"/>
              </a:rPr>
              <a:t>4</a:t>
            </a:r>
            <a:r>
              <a:rPr lang="cs-CZ" altLang="cs-CZ" sz="1800" i="1" dirty="0">
                <a:latin typeface="Arial" panose="020B0604020202020204" pitchFamily="34" charset="0"/>
                <a:cs typeface="Arial" panose="020B0604020202020204" pitchFamily="34" charset="0"/>
              </a:rPr>
              <a:t>s</a:t>
            </a:r>
            <a:r>
              <a:rPr lang="cs-CZ" altLang="cs-CZ" sz="1800" b="1" baseline="30000" dirty="0">
                <a:latin typeface="Arial" panose="020B0604020202020204" pitchFamily="34" charset="0"/>
                <a:cs typeface="Arial" panose="020B0604020202020204" pitchFamily="34" charset="0"/>
              </a:rPr>
              <a:t>1  </a:t>
            </a:r>
            <a:r>
              <a:rPr lang="cs-CZ" altLang="cs-CZ" sz="1800" dirty="0">
                <a:latin typeface="Arial" panose="020B0604020202020204" pitchFamily="34" charset="0"/>
                <a:cs typeface="Arial" panose="020B0604020202020204" pitchFamily="34" charset="0"/>
              </a:rPr>
              <a:t>5</a:t>
            </a:r>
            <a:r>
              <a:rPr lang="cs-CZ" altLang="cs-CZ" sz="1800" i="1" dirty="0">
                <a:latin typeface="Arial" panose="020B0604020202020204" pitchFamily="34" charset="0"/>
                <a:cs typeface="Arial" panose="020B0604020202020204" pitchFamily="34" charset="0"/>
              </a:rPr>
              <a:t>p</a:t>
            </a:r>
            <a:r>
              <a:rPr lang="cs-CZ" altLang="cs-CZ" sz="1800" b="1" baseline="30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cs-CZ" sz="1800" dirty="0">
                <a:latin typeface="Arial" panose="020B0604020202020204" pitchFamily="34" charset="0"/>
                <a:cs typeface="Arial" panose="020B0604020202020204" pitchFamily="34" charset="0"/>
              </a:rPr>
              <a:t>3</a:t>
            </a:r>
            <a:r>
              <a:rPr lang="cs-CZ" altLang="cs-CZ" sz="1800" i="1" dirty="0">
                <a:latin typeface="Arial" panose="020B0604020202020204" pitchFamily="34" charset="0"/>
                <a:cs typeface="Arial" panose="020B0604020202020204" pitchFamily="34" charset="0"/>
              </a:rPr>
              <a:t>d</a:t>
            </a:r>
            <a:r>
              <a:rPr lang="cs-CZ" altLang="cs-CZ" sz="1800" b="1" baseline="30000" dirty="0">
                <a:latin typeface="Arial" panose="020B0604020202020204" pitchFamily="34" charset="0"/>
                <a:cs typeface="Arial" panose="020B0604020202020204" pitchFamily="34" charset="0"/>
              </a:rPr>
              <a:t>0</a:t>
            </a:r>
            <a:r>
              <a:rPr lang="cs-CZ" altLang="cs-CZ" sz="1800" b="1" dirty="0">
                <a:latin typeface="Arial" panose="020B0604020202020204" pitchFamily="34" charset="0"/>
                <a:cs typeface="Arial" panose="020B0604020202020204" pitchFamily="34" charset="0"/>
              </a:rPr>
              <a:t> </a:t>
            </a:r>
            <a:r>
              <a:rPr lang="cs-CZ" altLang="cs-CZ" sz="1800" dirty="0">
                <a:latin typeface="Arial" panose="020B0604020202020204" pitchFamily="34" charset="0"/>
                <a:cs typeface="Arial" panose="020B0604020202020204" pitchFamily="34" charset="0"/>
              </a:rPr>
              <a:t> - tzv. </a:t>
            </a:r>
            <a:r>
              <a:rPr lang="cs-CZ" altLang="cs-CZ" sz="1800" u="sng" dirty="0" err="1">
                <a:latin typeface="Arial" panose="020B0604020202020204" pitchFamily="34" charset="0"/>
                <a:cs typeface="Arial" panose="020B0604020202020204" pitchFamily="34" charset="0"/>
              </a:rPr>
              <a:t>vakantní</a:t>
            </a:r>
            <a:r>
              <a:rPr lang="cs-CZ" altLang="cs-CZ" sz="1800" u="sng" dirty="0">
                <a:latin typeface="Arial" panose="020B0604020202020204" pitchFamily="34" charset="0"/>
                <a:cs typeface="Arial" panose="020B0604020202020204" pitchFamily="34" charset="0"/>
              </a:rPr>
              <a:t> (</a:t>
            </a:r>
            <a:r>
              <a:rPr lang="cs-CZ" altLang="cs-CZ" sz="1800" u="sng" dirty="0" err="1">
                <a:latin typeface="Arial" panose="020B0604020202020204" pitchFamily="34" charset="0"/>
                <a:cs typeface="Arial" panose="020B0604020202020204" pitchFamily="34" charset="0"/>
              </a:rPr>
              <a:t>neobsaz</a:t>
            </a:r>
            <a:r>
              <a:rPr lang="en-US" altLang="cs-CZ" sz="1800" u="sng" dirty="0">
                <a:latin typeface="Arial" panose="020B0604020202020204" pitchFamily="34" charset="0"/>
                <a:cs typeface="Arial" panose="020B0604020202020204" pitchFamily="34" charset="0"/>
              </a:rPr>
              <a:t>e</a:t>
            </a:r>
            <a:r>
              <a:rPr lang="cs-CZ" altLang="cs-CZ" sz="1800" u="sng" dirty="0">
                <a:latin typeface="Arial" panose="020B0604020202020204" pitchFamily="34" charset="0"/>
                <a:cs typeface="Arial" panose="020B0604020202020204" pitchFamily="34" charset="0"/>
              </a:rPr>
              <a:t>ný) orbital </a:t>
            </a:r>
            <a:r>
              <a:rPr lang="cs-CZ" altLang="cs-CZ" sz="1800" dirty="0">
                <a:latin typeface="Arial" panose="020B0604020202020204" pitchFamily="34" charset="0"/>
                <a:cs typeface="Arial" panose="020B0604020202020204" pitchFamily="34" charset="0"/>
              </a:rPr>
              <a:t>- nemá fyzikální význam, = pomyslné vyjádření místa pro elektron.</a:t>
            </a:r>
          </a:p>
        </p:txBody>
      </p:sp>
      <p:sp>
        <p:nvSpPr>
          <p:cNvPr id="2" name="Obdélník 1"/>
          <p:cNvSpPr/>
          <p:nvPr/>
        </p:nvSpPr>
        <p:spPr>
          <a:xfrm>
            <a:off x="152400" y="3231991"/>
            <a:ext cx="8839200" cy="1477328"/>
          </a:xfrm>
          <a:prstGeom prst="rect">
            <a:avLst/>
          </a:prstGeom>
        </p:spPr>
        <p:txBody>
          <a:bodyPr wrap="square">
            <a:spAutoFit/>
          </a:bodyPr>
          <a:lstStyle/>
          <a:p>
            <a:r>
              <a:rPr lang="cs-CZ" altLang="cs-CZ" dirty="0">
                <a:latin typeface="Arial" panose="020B0604020202020204" pitchFamily="34" charset="0"/>
                <a:cs typeface="Arial" panose="020B0604020202020204" pitchFamily="34" charset="0"/>
              </a:rPr>
              <a:t>Sdružování dle </a:t>
            </a:r>
            <a:r>
              <a:rPr lang="cs-CZ" altLang="cs-CZ" i="1" dirty="0">
                <a:latin typeface="Arial" panose="020B0604020202020204" pitchFamily="34" charset="0"/>
                <a:cs typeface="Arial" panose="020B0604020202020204" pitchFamily="34" charset="0"/>
              </a:rPr>
              <a:t>n </a:t>
            </a:r>
            <a:r>
              <a:rPr lang="cs-CZ" altLang="cs-CZ" dirty="0">
                <a:latin typeface="Arial" panose="020B0604020202020204" pitchFamily="34" charset="0"/>
                <a:cs typeface="Arial" panose="020B0604020202020204" pitchFamily="34" charset="0"/>
              </a:rPr>
              <a:t>(kvantové sféry):</a:t>
            </a: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1: 2e</a:t>
            </a: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2: 2</a:t>
            </a:r>
            <a:r>
              <a:rPr lang="en-US" altLang="cs-CZ" dirty="0">
                <a:latin typeface="Arial" panose="020B0604020202020204" pitchFamily="34" charset="0"/>
                <a:cs typeface="Arial" panose="020B0604020202020204" pitchFamily="34" charset="0"/>
              </a:rPr>
              <a:t>e + </a:t>
            </a:r>
            <a:r>
              <a:rPr lang="cs-CZ" altLang="cs-CZ" dirty="0">
                <a:latin typeface="Arial" panose="020B0604020202020204" pitchFamily="34" charset="0"/>
                <a:cs typeface="Arial" panose="020B0604020202020204" pitchFamily="34" charset="0"/>
              </a:rPr>
              <a:t>6</a:t>
            </a:r>
            <a:r>
              <a:rPr lang="en-US" altLang="cs-CZ" dirty="0">
                <a:latin typeface="Arial" panose="020B0604020202020204" pitchFamily="34" charset="0"/>
                <a:cs typeface="Arial" panose="020B0604020202020204" pitchFamily="34" charset="0"/>
              </a:rPr>
              <a:t>e</a:t>
            </a:r>
            <a:r>
              <a:rPr lang="cs-CZ" altLang="cs-CZ" dirty="0">
                <a:latin typeface="Arial" panose="020B0604020202020204" pitchFamily="34" charset="0"/>
                <a:cs typeface="Arial" panose="020B0604020202020204" pitchFamily="34" charset="0"/>
              </a:rPr>
              <a:t> = 8e</a:t>
            </a:r>
            <a:r>
              <a:rPr lang="en-US" altLang="cs-CZ" dirty="0">
                <a:latin typeface="Arial" panose="020B0604020202020204" pitchFamily="34" charset="0"/>
                <a:cs typeface="Arial" panose="020B0604020202020204" pitchFamily="34" charset="0"/>
              </a:rPr>
              <a:t>,     </a:t>
            </a:r>
            <a:r>
              <a:rPr lang="cs-CZ" altLang="cs-CZ" dirty="0">
                <a:latin typeface="Arial" panose="020B0604020202020204" pitchFamily="34" charset="0"/>
                <a:cs typeface="Arial" panose="020B0604020202020204" pitchFamily="34" charset="0"/>
              </a:rPr>
              <a:t>  </a:t>
            </a: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3</a:t>
            </a:r>
            <a:r>
              <a:rPr lang="en-US" altLang="cs-CZ" dirty="0">
                <a:latin typeface="Arial" panose="020B0604020202020204" pitchFamily="34" charset="0"/>
                <a:cs typeface="Arial" panose="020B0604020202020204" pitchFamily="34" charset="0"/>
              </a:rPr>
              <a:t>: </a:t>
            </a:r>
            <a:r>
              <a:rPr lang="cs-CZ" altLang="cs-CZ" dirty="0">
                <a:latin typeface="Arial" panose="020B0604020202020204" pitchFamily="34" charset="0"/>
                <a:cs typeface="Arial" panose="020B0604020202020204" pitchFamily="34" charset="0"/>
              </a:rPr>
              <a:t>2</a:t>
            </a:r>
            <a:r>
              <a:rPr lang="en-US" altLang="cs-CZ" dirty="0">
                <a:latin typeface="Arial" panose="020B0604020202020204" pitchFamily="34" charset="0"/>
                <a:cs typeface="Arial" panose="020B0604020202020204" pitchFamily="34" charset="0"/>
              </a:rPr>
              <a:t>e + </a:t>
            </a:r>
            <a:r>
              <a:rPr lang="cs-CZ" altLang="cs-CZ" dirty="0">
                <a:latin typeface="Arial" panose="020B0604020202020204" pitchFamily="34" charset="0"/>
                <a:cs typeface="Arial" panose="020B0604020202020204" pitchFamily="34" charset="0"/>
              </a:rPr>
              <a:t>6</a:t>
            </a:r>
            <a:r>
              <a:rPr lang="en-US" altLang="cs-CZ" dirty="0">
                <a:latin typeface="Arial" panose="020B0604020202020204" pitchFamily="34" charset="0"/>
                <a:cs typeface="Arial" panose="020B0604020202020204" pitchFamily="34" charset="0"/>
              </a:rPr>
              <a:t>e + 10</a:t>
            </a:r>
            <a:r>
              <a:rPr lang="cs-CZ" altLang="cs-CZ" dirty="0">
                <a:latin typeface="Arial" panose="020B0604020202020204" pitchFamily="34" charset="0"/>
                <a:cs typeface="Arial" panose="020B0604020202020204" pitchFamily="34" charset="0"/>
              </a:rPr>
              <a:t>e = 18e</a:t>
            </a:r>
            <a:r>
              <a:rPr lang="en-US" altLang="cs-CZ" dirty="0">
                <a:latin typeface="Arial" panose="020B0604020202020204" pitchFamily="34" charset="0"/>
                <a:cs typeface="Arial" panose="020B0604020202020204" pitchFamily="34" charset="0"/>
              </a:rPr>
              <a:t>,</a:t>
            </a:r>
            <a:r>
              <a:rPr lang="cs-CZ" altLang="cs-CZ" dirty="0">
                <a:latin typeface="Arial" panose="020B0604020202020204" pitchFamily="34" charset="0"/>
                <a:cs typeface="Arial" panose="020B0604020202020204" pitchFamily="34" charset="0"/>
              </a:rPr>
              <a:t>   </a:t>
            </a:r>
            <a:r>
              <a:rPr lang="en-US" altLang="cs-CZ" i="1" dirty="0">
                <a:latin typeface="Arial" panose="020B0604020202020204" pitchFamily="34" charset="0"/>
                <a:cs typeface="Arial" panose="020B0604020202020204" pitchFamily="34" charset="0"/>
              </a:rPr>
              <a:t> </a:t>
            </a:r>
            <a:endParaRPr lang="cs-CZ" altLang="cs-CZ" i="1" dirty="0">
              <a:latin typeface="Arial" panose="020B0604020202020204" pitchFamily="34" charset="0"/>
              <a:cs typeface="Arial" panose="020B0604020202020204" pitchFamily="34" charset="0"/>
            </a:endParaRPr>
          </a:p>
          <a:p>
            <a:pPr>
              <a:buNone/>
            </a:pPr>
            <a:r>
              <a:rPr lang="cs-CZ" altLang="cs-CZ" i="1" dirty="0">
                <a:latin typeface="Arial" panose="020B0604020202020204" pitchFamily="34" charset="0"/>
                <a:cs typeface="Arial" panose="020B0604020202020204" pitchFamily="34" charset="0"/>
              </a:rPr>
              <a:t>n</a:t>
            </a:r>
            <a:r>
              <a:rPr lang="cs-CZ" altLang="cs-CZ" dirty="0">
                <a:latin typeface="Arial" panose="020B0604020202020204" pitchFamily="34" charset="0"/>
                <a:cs typeface="Arial" panose="020B0604020202020204" pitchFamily="34" charset="0"/>
              </a:rPr>
              <a:t> = 4</a:t>
            </a:r>
            <a:r>
              <a:rPr lang="en-US" altLang="cs-CZ" dirty="0">
                <a:latin typeface="Arial" panose="020B0604020202020204" pitchFamily="34" charset="0"/>
                <a:cs typeface="Arial" panose="020B0604020202020204" pitchFamily="34" charset="0"/>
              </a:rPr>
              <a:t> : </a:t>
            </a:r>
            <a:r>
              <a:rPr lang="cs-CZ" altLang="cs-CZ" dirty="0">
                <a:latin typeface="Arial" panose="020B0604020202020204" pitchFamily="34" charset="0"/>
                <a:cs typeface="Arial" panose="020B0604020202020204" pitchFamily="34" charset="0"/>
              </a:rPr>
              <a:t>2</a:t>
            </a:r>
            <a:r>
              <a:rPr lang="en-US" altLang="cs-CZ" dirty="0">
                <a:latin typeface="Arial" panose="020B0604020202020204" pitchFamily="34" charset="0"/>
                <a:cs typeface="Arial" panose="020B0604020202020204" pitchFamily="34" charset="0"/>
              </a:rPr>
              <a:t>e + </a:t>
            </a:r>
            <a:r>
              <a:rPr lang="cs-CZ" altLang="cs-CZ" dirty="0">
                <a:latin typeface="Arial" panose="020B0604020202020204" pitchFamily="34" charset="0"/>
                <a:cs typeface="Arial" panose="020B0604020202020204" pitchFamily="34" charset="0"/>
              </a:rPr>
              <a:t>6</a:t>
            </a:r>
            <a:r>
              <a:rPr lang="en-US" altLang="cs-CZ" dirty="0">
                <a:latin typeface="Arial" panose="020B0604020202020204" pitchFamily="34" charset="0"/>
                <a:cs typeface="Arial" panose="020B0604020202020204" pitchFamily="34" charset="0"/>
              </a:rPr>
              <a:t>e + 10</a:t>
            </a:r>
            <a:r>
              <a:rPr lang="cs-CZ" altLang="cs-CZ" dirty="0">
                <a:latin typeface="Arial" panose="020B0604020202020204" pitchFamily="34" charset="0"/>
                <a:cs typeface="Arial" panose="020B0604020202020204" pitchFamily="34" charset="0"/>
              </a:rPr>
              <a:t>e </a:t>
            </a:r>
            <a:r>
              <a:rPr lang="en-US" altLang="cs-CZ" dirty="0">
                <a:latin typeface="Arial" panose="020B0604020202020204" pitchFamily="34" charset="0"/>
                <a:cs typeface="Arial" panose="020B0604020202020204" pitchFamily="34" charset="0"/>
              </a:rPr>
              <a:t>+ 14</a:t>
            </a:r>
            <a:r>
              <a:rPr lang="cs-CZ" altLang="cs-CZ" dirty="0">
                <a:latin typeface="Arial" panose="020B0604020202020204" pitchFamily="34" charset="0"/>
                <a:cs typeface="Arial" panose="020B0604020202020204" pitchFamily="34" charset="0"/>
              </a:rPr>
              <a:t>e = 32e</a:t>
            </a:r>
          </a:p>
        </p:txBody>
      </p:sp>
      <p:sp>
        <p:nvSpPr>
          <p:cNvPr id="10" name="Obdélník 9">
            <a:extLst>
              <a:ext uri="{FF2B5EF4-FFF2-40B4-BE49-F238E27FC236}">
                <a16:creationId xmlns:a16="http://schemas.microsoft.com/office/drawing/2014/main" id="{E054B4AA-1262-4521-96E4-9193516A6C3B}"/>
              </a:ext>
            </a:extLst>
          </p:cNvPr>
          <p:cNvSpPr/>
          <p:nvPr/>
        </p:nvSpPr>
        <p:spPr>
          <a:xfrm>
            <a:off x="161925" y="4971227"/>
            <a:ext cx="8839200" cy="1631216"/>
          </a:xfrm>
          <a:prstGeom prst="rect">
            <a:avLst/>
          </a:prstGeom>
        </p:spPr>
        <p:txBody>
          <a:bodyPr wrap="square">
            <a:spAutoFit/>
          </a:bodyPr>
          <a:lstStyle/>
          <a:p>
            <a:pPr algn="just"/>
            <a:r>
              <a:rPr lang="en-US" sz="2000" i="1" dirty="0"/>
              <a:t>Maxim</a:t>
            </a:r>
            <a:r>
              <a:rPr lang="cs-CZ" sz="2000" i="1" dirty="0" err="1"/>
              <a:t>ální</a:t>
            </a:r>
            <a:r>
              <a:rPr lang="cs-CZ" sz="2000" i="1" dirty="0"/>
              <a:t> počet</a:t>
            </a:r>
            <a:r>
              <a:rPr lang="en-US" sz="2000" i="1" dirty="0"/>
              <a:t> </a:t>
            </a:r>
            <a:r>
              <a:rPr lang="en-US" sz="2000" i="1" dirty="0" err="1"/>
              <a:t>ele</a:t>
            </a:r>
            <a:r>
              <a:rPr lang="cs-CZ" sz="2000" i="1" dirty="0"/>
              <a:t>k</a:t>
            </a:r>
            <a:r>
              <a:rPr lang="en-US" sz="2000" i="1" dirty="0" err="1"/>
              <a:t>tron</a:t>
            </a:r>
            <a:r>
              <a:rPr lang="cs-CZ" sz="2000" i="1" dirty="0"/>
              <a:t>ů</a:t>
            </a:r>
            <a:r>
              <a:rPr lang="en-US" sz="2000" i="1" dirty="0"/>
              <a:t> </a:t>
            </a:r>
            <a:r>
              <a:rPr lang="cs-CZ" sz="2000" i="1" dirty="0"/>
              <a:t>v každé slupce</a:t>
            </a:r>
            <a:r>
              <a:rPr lang="en-US" sz="2000" i="1" dirty="0"/>
              <a:t> </a:t>
            </a:r>
            <a:r>
              <a:rPr lang="cs-CZ" sz="2000" dirty="0"/>
              <a:t>(n = 1, 2, 3, …) je</a:t>
            </a:r>
            <a:r>
              <a:rPr lang="en-US" sz="2000" dirty="0"/>
              <a:t> </a:t>
            </a:r>
            <a:r>
              <a:rPr lang="en-US" sz="2000" dirty="0">
                <a:highlight>
                  <a:srgbClr val="FFFF00"/>
                </a:highlight>
              </a:rPr>
              <a:t>2</a:t>
            </a:r>
            <a:r>
              <a:rPr lang="en-US" sz="2000" i="1" dirty="0">
                <a:highlight>
                  <a:srgbClr val="FFFF00"/>
                </a:highlight>
              </a:rPr>
              <a:t>n</a:t>
            </a:r>
            <a:r>
              <a:rPr lang="en-US" sz="2000" baseline="30000" dirty="0">
                <a:highlight>
                  <a:srgbClr val="FFFF00"/>
                </a:highlight>
              </a:rPr>
              <a:t>2</a:t>
            </a:r>
            <a:r>
              <a:rPr lang="en-US" sz="2000" dirty="0"/>
              <a:t>, </a:t>
            </a:r>
            <a:r>
              <a:rPr lang="cs-CZ" sz="2000" dirty="0" err="1"/>
              <a:t>kd</a:t>
            </a:r>
            <a:r>
              <a:rPr lang="en-US" sz="2000" dirty="0"/>
              <a:t>e </a:t>
            </a:r>
            <a:r>
              <a:rPr lang="en-US" sz="2000" i="1" dirty="0"/>
              <a:t>n</a:t>
            </a:r>
            <a:r>
              <a:rPr lang="en-US" sz="2000" dirty="0"/>
              <a:t> </a:t>
            </a:r>
            <a:r>
              <a:rPr lang="cs-CZ" sz="2000" dirty="0"/>
              <a:t>je hlavní kvantové číslo (</a:t>
            </a:r>
            <a:r>
              <a:rPr lang="cs-CZ" altLang="cs-CZ" sz="2000" b="1" dirty="0" err="1">
                <a:cs typeface="Arial" panose="020B0604020202020204" pitchFamily="34" charset="0"/>
              </a:rPr>
              <a:t>Stonerovo</a:t>
            </a:r>
            <a:r>
              <a:rPr lang="cs-CZ" altLang="cs-CZ" sz="2000" b="1" dirty="0">
                <a:cs typeface="Arial" panose="020B0604020202020204" pitchFamily="34" charset="0"/>
              </a:rPr>
              <a:t> pravidlo</a:t>
            </a:r>
            <a:r>
              <a:rPr lang="cs-CZ" sz="2000" dirty="0"/>
              <a:t>)</a:t>
            </a:r>
            <a:r>
              <a:rPr lang="en-US" sz="2000" dirty="0"/>
              <a:t>. </a:t>
            </a:r>
            <a:endParaRPr lang="cs-CZ" sz="2000" dirty="0"/>
          </a:p>
          <a:p>
            <a:pPr algn="just"/>
            <a:endParaRPr lang="cs-CZ" sz="2000" dirty="0"/>
          </a:p>
          <a:p>
            <a:pPr algn="just"/>
            <a:r>
              <a:rPr lang="cs-CZ" sz="2000" i="1" dirty="0"/>
              <a:t>M</a:t>
            </a:r>
            <a:r>
              <a:rPr lang="en-US" sz="2000" i="1" dirty="0" err="1"/>
              <a:t>axim</a:t>
            </a:r>
            <a:r>
              <a:rPr lang="cs-CZ" sz="2000" i="1" dirty="0" err="1"/>
              <a:t>ální</a:t>
            </a:r>
            <a:r>
              <a:rPr lang="en-US" sz="2000" i="1" dirty="0"/>
              <a:t> </a:t>
            </a:r>
            <a:r>
              <a:rPr lang="cs-CZ" sz="2000" i="1" dirty="0"/>
              <a:t>počet</a:t>
            </a:r>
            <a:r>
              <a:rPr lang="en-US" sz="2000" i="1" dirty="0"/>
              <a:t> </a:t>
            </a:r>
            <a:r>
              <a:rPr lang="en-US" sz="2000" i="1" dirty="0" err="1"/>
              <a:t>ele</a:t>
            </a:r>
            <a:r>
              <a:rPr lang="cs-CZ" sz="2000" i="1" dirty="0"/>
              <a:t>k</a:t>
            </a:r>
            <a:r>
              <a:rPr lang="en-US" sz="2000" i="1" dirty="0" err="1"/>
              <a:t>tron</a:t>
            </a:r>
            <a:r>
              <a:rPr lang="cs-CZ" sz="2000" i="1" dirty="0"/>
              <a:t>ů</a:t>
            </a:r>
            <a:r>
              <a:rPr lang="en-US" sz="2000" i="1" dirty="0"/>
              <a:t> </a:t>
            </a:r>
            <a:r>
              <a:rPr lang="cs-CZ" sz="2000" i="1" dirty="0"/>
              <a:t>v každé </a:t>
            </a:r>
            <a:r>
              <a:rPr lang="cs-CZ" sz="2000" i="1" dirty="0" err="1"/>
              <a:t>podslupce</a:t>
            </a:r>
            <a:r>
              <a:rPr lang="en-US" sz="2000" i="1" dirty="0"/>
              <a:t> </a:t>
            </a:r>
            <a:r>
              <a:rPr lang="en-US" sz="2000" dirty="0"/>
              <a:t>(s, p, d </a:t>
            </a:r>
            <a:r>
              <a:rPr lang="cs-CZ" sz="2000" dirty="0"/>
              <a:t>nebo</a:t>
            </a:r>
            <a:r>
              <a:rPr lang="en-US" sz="2000" dirty="0"/>
              <a:t> f) </a:t>
            </a:r>
            <a:r>
              <a:rPr lang="cs-CZ" sz="2000" dirty="0"/>
              <a:t>je </a:t>
            </a:r>
            <a:r>
              <a:rPr lang="en-US" sz="2000" dirty="0">
                <a:highlight>
                  <a:srgbClr val="FFFF00"/>
                </a:highlight>
              </a:rPr>
              <a:t>2(2ℓ+1)</a:t>
            </a:r>
            <a:r>
              <a:rPr lang="cs-CZ" sz="2000" dirty="0"/>
              <a:t>,</a:t>
            </a:r>
            <a:r>
              <a:rPr lang="en-US" sz="2000" dirty="0"/>
              <a:t> </a:t>
            </a:r>
            <a:r>
              <a:rPr lang="cs-CZ" sz="2000" dirty="0" err="1"/>
              <a:t>kd</a:t>
            </a:r>
            <a:r>
              <a:rPr lang="en-US" sz="2000" dirty="0"/>
              <a:t>e ℓ = 0, 1, 2, 3... </a:t>
            </a:r>
            <a:endParaRPr lang="cs-CZ" sz="2000" dirty="0"/>
          </a:p>
        </p:txBody>
      </p:sp>
    </p:spTree>
    <p:extLst>
      <p:ext uri="{BB962C8B-B14F-4D97-AF65-F5344CB8AC3E}">
        <p14:creationId xmlns:p14="http://schemas.microsoft.com/office/powerpoint/2010/main" val="2342914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uantum Numbers, Orbitals, and Probability Patterns | CK ...">
            <a:extLst>
              <a:ext uri="{FF2B5EF4-FFF2-40B4-BE49-F238E27FC236}">
                <a16:creationId xmlns:a16="http://schemas.microsoft.com/office/drawing/2014/main" id="{7D781193-07B5-459F-B4CF-1BF039D9A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778" y="282896"/>
            <a:ext cx="6321396" cy="228082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6C59BA97-2693-4A9F-A2AD-49738D06376E}"/>
              </a:ext>
            </a:extLst>
          </p:cNvPr>
          <p:cNvPicPr>
            <a:picLocks noChangeAspect="1"/>
          </p:cNvPicPr>
          <p:nvPr/>
        </p:nvPicPr>
        <p:blipFill>
          <a:blip r:embed="rId3"/>
          <a:stretch>
            <a:fillRect/>
          </a:stretch>
        </p:blipFill>
        <p:spPr>
          <a:xfrm>
            <a:off x="1007364" y="2798308"/>
            <a:ext cx="6682225" cy="3967225"/>
          </a:xfrm>
          <a:prstGeom prst="rect">
            <a:avLst/>
          </a:prstGeom>
        </p:spPr>
      </p:pic>
    </p:spTree>
    <p:extLst>
      <p:ext uri="{BB962C8B-B14F-4D97-AF65-F5344CB8AC3E}">
        <p14:creationId xmlns:p14="http://schemas.microsoft.com/office/powerpoint/2010/main" val="25122737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364CC97-5111-443E-B5B8-DCAA6A790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61404"/>
            <a:ext cx="8515350" cy="613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71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tomic Number | Chemistry for Non-Majors">
            <a:extLst>
              <a:ext uri="{FF2B5EF4-FFF2-40B4-BE49-F238E27FC236}">
                <a16:creationId xmlns:a16="http://schemas.microsoft.com/office/drawing/2014/main" id="{A9FFBAD4-9212-413E-9E33-E28318CE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33" y="2057400"/>
            <a:ext cx="7890933" cy="4438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D30D53AD-4E4A-4F48-A272-C4BCB16045A9}"/>
              </a:ext>
            </a:extLst>
          </p:cNvPr>
          <p:cNvSpPr txBox="1"/>
          <p:nvPr/>
        </p:nvSpPr>
        <p:spPr>
          <a:xfrm>
            <a:off x="353222" y="2667000"/>
            <a:ext cx="393056" cy="2708434"/>
          </a:xfrm>
          <a:prstGeom prst="rect">
            <a:avLst/>
          </a:prstGeom>
          <a:noFill/>
        </p:spPr>
        <p:txBody>
          <a:bodyPr wrap="none" rtlCol="0">
            <a:spAutoFit/>
          </a:bodyPr>
          <a:lstStyle/>
          <a:p>
            <a:r>
              <a:rPr lang="cs-CZ" sz="1600" b="1" dirty="0">
                <a:solidFill>
                  <a:srgbClr val="FF0000"/>
                </a:solidFill>
              </a:rPr>
              <a:t> 2</a:t>
            </a:r>
          </a:p>
          <a:p>
            <a:endParaRPr lang="cs-CZ" sz="1000" b="1" dirty="0">
              <a:solidFill>
                <a:srgbClr val="FF0000"/>
              </a:solidFill>
            </a:endParaRPr>
          </a:p>
          <a:p>
            <a:r>
              <a:rPr lang="cs-CZ" sz="1600" b="1" dirty="0">
                <a:solidFill>
                  <a:srgbClr val="FF0000"/>
                </a:solidFill>
              </a:rPr>
              <a:t> 8</a:t>
            </a:r>
          </a:p>
          <a:p>
            <a:endParaRPr lang="cs-CZ" sz="1000" b="1" dirty="0">
              <a:solidFill>
                <a:srgbClr val="FF0000"/>
              </a:solidFill>
            </a:endParaRPr>
          </a:p>
          <a:p>
            <a:r>
              <a:rPr lang="cs-CZ" sz="1600" b="1" dirty="0">
                <a:solidFill>
                  <a:srgbClr val="FF0000"/>
                </a:solidFill>
              </a:rPr>
              <a:t> 8</a:t>
            </a:r>
          </a:p>
          <a:p>
            <a:endParaRPr lang="cs-CZ" sz="8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32</a:t>
            </a:r>
          </a:p>
          <a:p>
            <a:endParaRPr lang="cs-CZ" sz="1000" b="1" dirty="0">
              <a:solidFill>
                <a:srgbClr val="FF0000"/>
              </a:solidFill>
            </a:endParaRPr>
          </a:p>
          <a:p>
            <a:r>
              <a:rPr lang="cs-CZ" sz="1600" b="1" dirty="0">
                <a:solidFill>
                  <a:srgbClr val="FF0000"/>
                </a:solidFill>
              </a:rPr>
              <a:t>32</a:t>
            </a:r>
          </a:p>
        </p:txBody>
      </p:sp>
      <p:sp>
        <p:nvSpPr>
          <p:cNvPr id="2" name="TextovéPole 1">
            <a:extLst>
              <a:ext uri="{FF2B5EF4-FFF2-40B4-BE49-F238E27FC236}">
                <a16:creationId xmlns:a16="http://schemas.microsoft.com/office/drawing/2014/main" id="{5DA7FB59-2AAC-449D-A1D2-15DD170C4C1A}"/>
              </a:ext>
            </a:extLst>
          </p:cNvPr>
          <p:cNvSpPr txBox="1"/>
          <p:nvPr/>
        </p:nvSpPr>
        <p:spPr>
          <a:xfrm>
            <a:off x="195378" y="247650"/>
            <a:ext cx="4325095" cy="461665"/>
          </a:xfrm>
          <a:prstGeom prst="rect">
            <a:avLst/>
          </a:prstGeom>
          <a:noFill/>
        </p:spPr>
        <p:txBody>
          <a:bodyPr wrap="none" rtlCol="0">
            <a:spAutoFit/>
          </a:bodyPr>
          <a:lstStyle/>
          <a:p>
            <a:r>
              <a:rPr lang="cs-CZ" sz="2400" b="1" dirty="0"/>
              <a:t>Určení atomového čísla:  s-prvky</a:t>
            </a:r>
          </a:p>
        </p:txBody>
      </p:sp>
      <p:sp>
        <p:nvSpPr>
          <p:cNvPr id="13" name="TextovéPole 12">
            <a:extLst>
              <a:ext uri="{FF2B5EF4-FFF2-40B4-BE49-F238E27FC236}">
                <a16:creationId xmlns:a16="http://schemas.microsoft.com/office/drawing/2014/main" id="{E50717E7-1259-474D-85C9-676C9B21B0A1}"/>
              </a:ext>
            </a:extLst>
          </p:cNvPr>
          <p:cNvSpPr txBox="1"/>
          <p:nvPr/>
        </p:nvSpPr>
        <p:spPr>
          <a:xfrm>
            <a:off x="195378" y="825490"/>
            <a:ext cx="8853372" cy="1477328"/>
          </a:xfrm>
          <a:prstGeom prst="rect">
            <a:avLst/>
          </a:prstGeom>
          <a:noFill/>
        </p:spPr>
        <p:txBody>
          <a:bodyPr wrap="square" rtlCol="0">
            <a:spAutoFit/>
          </a:bodyPr>
          <a:lstStyle/>
          <a:p>
            <a:r>
              <a:rPr lang="cs-CZ" b="1" i="1" dirty="0"/>
              <a:t>Atomová čísla</a:t>
            </a:r>
          </a:p>
          <a:p>
            <a:r>
              <a:rPr lang="cs-CZ" i="1" dirty="0"/>
              <a:t>2. perioda</a:t>
            </a:r>
            <a:r>
              <a:rPr lang="cs-CZ" dirty="0"/>
              <a:t>: 		Z = č. skupiny + 2   </a:t>
            </a:r>
          </a:p>
          <a:p>
            <a:r>
              <a:rPr lang="cs-CZ" dirty="0"/>
              <a:t>3</a:t>
            </a:r>
            <a:r>
              <a:rPr lang="cs-CZ" i="1" dirty="0"/>
              <a:t>. a vyšší perioda</a:t>
            </a:r>
            <a:r>
              <a:rPr lang="cs-CZ" dirty="0"/>
              <a:t>: 	Z = Z prvku předchozí periody v téže </a:t>
            </a:r>
            <a:r>
              <a:rPr lang="en-US" dirty="0" err="1"/>
              <a:t>skupin</a:t>
            </a:r>
            <a:r>
              <a:rPr lang="cs-CZ" dirty="0"/>
              <a:t>ě + počet prvků v předchozí periodě</a:t>
            </a:r>
          </a:p>
          <a:p>
            <a:endParaRPr lang="cs-CZ" dirty="0"/>
          </a:p>
        </p:txBody>
      </p:sp>
      <p:sp>
        <p:nvSpPr>
          <p:cNvPr id="19" name="Šipka: ohnutá 18">
            <a:extLst>
              <a:ext uri="{FF2B5EF4-FFF2-40B4-BE49-F238E27FC236}">
                <a16:creationId xmlns:a16="http://schemas.microsoft.com/office/drawing/2014/main" id="{5A9C2B37-5370-405E-BB99-DD8E246DAF6D}"/>
              </a:ext>
            </a:extLst>
          </p:cNvPr>
          <p:cNvSpPr/>
          <p:nvPr/>
        </p:nvSpPr>
        <p:spPr>
          <a:xfrm rot="14189293" flipH="1">
            <a:off x="754310" y="4118898"/>
            <a:ext cx="551740" cy="3156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3917657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tomic Number | Chemistry for Non-Majors">
            <a:extLst>
              <a:ext uri="{FF2B5EF4-FFF2-40B4-BE49-F238E27FC236}">
                <a16:creationId xmlns:a16="http://schemas.microsoft.com/office/drawing/2014/main" id="{A9FFBAD4-9212-413E-9E33-E28318CE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08" y="2276475"/>
            <a:ext cx="7890933" cy="4438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EF3EA30-902B-45F8-9439-6C2893D7CDCF}"/>
              </a:ext>
            </a:extLst>
          </p:cNvPr>
          <p:cNvSpPr txBox="1"/>
          <p:nvPr/>
        </p:nvSpPr>
        <p:spPr>
          <a:xfrm>
            <a:off x="195378" y="825490"/>
            <a:ext cx="8853372" cy="1200329"/>
          </a:xfrm>
          <a:prstGeom prst="rect">
            <a:avLst/>
          </a:prstGeom>
          <a:noFill/>
        </p:spPr>
        <p:txBody>
          <a:bodyPr wrap="square" rtlCol="0">
            <a:spAutoFit/>
          </a:bodyPr>
          <a:lstStyle/>
          <a:p>
            <a:pPr algn="just"/>
            <a:r>
              <a:rPr lang="cs-CZ" b="1" i="1" dirty="0"/>
              <a:t>Atomová čísla</a:t>
            </a:r>
          </a:p>
          <a:p>
            <a:pPr algn="just"/>
            <a:r>
              <a:rPr lang="cs-CZ" i="1" dirty="0"/>
              <a:t>2. perioda</a:t>
            </a:r>
            <a:r>
              <a:rPr lang="cs-CZ" dirty="0"/>
              <a:t>: 		Z = č. skupiny – 8   (pro číslování řad dle IUPAC)</a:t>
            </a:r>
          </a:p>
          <a:p>
            <a:pPr algn="just"/>
            <a:r>
              <a:rPr lang="cs-CZ" dirty="0"/>
              <a:t>3</a:t>
            </a:r>
            <a:r>
              <a:rPr lang="cs-CZ" i="1" dirty="0"/>
              <a:t>. a vyšší perioda</a:t>
            </a:r>
            <a:r>
              <a:rPr lang="cs-CZ" dirty="0"/>
              <a:t>: 	Z = Z prvku předchozí periody v téže </a:t>
            </a:r>
            <a:r>
              <a:rPr lang="en-US" dirty="0" err="1"/>
              <a:t>skupin</a:t>
            </a:r>
            <a:r>
              <a:rPr lang="cs-CZ" dirty="0"/>
              <a:t>ě + počet prvků v periodě</a:t>
            </a:r>
          </a:p>
          <a:p>
            <a:pPr algn="just"/>
            <a:endParaRPr lang="cs-CZ" dirty="0"/>
          </a:p>
        </p:txBody>
      </p:sp>
      <p:sp>
        <p:nvSpPr>
          <p:cNvPr id="8" name="TextovéPole 7">
            <a:extLst>
              <a:ext uri="{FF2B5EF4-FFF2-40B4-BE49-F238E27FC236}">
                <a16:creationId xmlns:a16="http://schemas.microsoft.com/office/drawing/2014/main" id="{8397BD86-2956-4F00-95AB-D838E524BA70}"/>
              </a:ext>
            </a:extLst>
          </p:cNvPr>
          <p:cNvSpPr txBox="1"/>
          <p:nvPr/>
        </p:nvSpPr>
        <p:spPr>
          <a:xfrm>
            <a:off x="8248236" y="2849373"/>
            <a:ext cx="393056" cy="2677656"/>
          </a:xfrm>
          <a:prstGeom prst="rect">
            <a:avLst/>
          </a:prstGeom>
          <a:noFill/>
        </p:spPr>
        <p:txBody>
          <a:bodyPr wrap="none" rtlCol="0">
            <a:spAutoFit/>
          </a:bodyPr>
          <a:lstStyle/>
          <a:p>
            <a:r>
              <a:rPr lang="cs-CZ" sz="1600" b="1" dirty="0">
                <a:solidFill>
                  <a:srgbClr val="FF0000"/>
                </a:solidFill>
              </a:rPr>
              <a:t> 2</a:t>
            </a:r>
          </a:p>
          <a:p>
            <a:r>
              <a:rPr lang="cs-CZ" sz="800" b="1" dirty="0">
                <a:solidFill>
                  <a:srgbClr val="FF0000"/>
                </a:solidFill>
              </a:rPr>
              <a:t> </a:t>
            </a:r>
          </a:p>
          <a:p>
            <a:r>
              <a:rPr lang="cs-CZ" sz="1600" b="1" dirty="0">
                <a:solidFill>
                  <a:srgbClr val="FF0000"/>
                </a:solidFill>
              </a:rPr>
              <a:t> 8</a:t>
            </a:r>
          </a:p>
          <a:p>
            <a:endParaRPr lang="cs-CZ" sz="1000" b="1" dirty="0">
              <a:solidFill>
                <a:srgbClr val="FF0000"/>
              </a:solidFill>
            </a:endParaRPr>
          </a:p>
          <a:p>
            <a:r>
              <a:rPr lang="cs-CZ" sz="1600" b="1" dirty="0">
                <a:solidFill>
                  <a:srgbClr val="FF0000"/>
                </a:solidFill>
              </a:rPr>
              <a:t> 8</a:t>
            </a:r>
          </a:p>
          <a:p>
            <a:endParaRPr lang="cs-CZ" sz="8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32</a:t>
            </a:r>
          </a:p>
          <a:p>
            <a:endParaRPr lang="cs-CZ" sz="1000" b="1" dirty="0">
              <a:solidFill>
                <a:srgbClr val="FF0000"/>
              </a:solidFill>
            </a:endParaRPr>
          </a:p>
          <a:p>
            <a:r>
              <a:rPr lang="cs-CZ" sz="1600" b="1" dirty="0">
                <a:solidFill>
                  <a:srgbClr val="FF0000"/>
                </a:solidFill>
              </a:rPr>
              <a:t>32</a:t>
            </a:r>
          </a:p>
        </p:txBody>
      </p:sp>
      <p:sp>
        <p:nvSpPr>
          <p:cNvPr id="7" name="TextovéPole 6">
            <a:extLst>
              <a:ext uri="{FF2B5EF4-FFF2-40B4-BE49-F238E27FC236}">
                <a16:creationId xmlns:a16="http://schemas.microsoft.com/office/drawing/2014/main" id="{34FF5EED-4858-40B4-A38D-EBA2A5771144}"/>
              </a:ext>
            </a:extLst>
          </p:cNvPr>
          <p:cNvSpPr txBox="1"/>
          <p:nvPr/>
        </p:nvSpPr>
        <p:spPr>
          <a:xfrm>
            <a:off x="195378" y="142875"/>
            <a:ext cx="4297843" cy="461665"/>
          </a:xfrm>
          <a:prstGeom prst="rect">
            <a:avLst/>
          </a:prstGeom>
          <a:noFill/>
        </p:spPr>
        <p:txBody>
          <a:bodyPr wrap="none" rtlCol="0">
            <a:spAutoFit/>
          </a:bodyPr>
          <a:lstStyle/>
          <a:p>
            <a:r>
              <a:rPr lang="cs-CZ" sz="2400" b="1" dirty="0"/>
              <a:t>Určení atomového čísla: p-prvky</a:t>
            </a:r>
          </a:p>
        </p:txBody>
      </p:sp>
      <p:sp>
        <p:nvSpPr>
          <p:cNvPr id="15" name="Šipka: ohnutá 14">
            <a:extLst>
              <a:ext uri="{FF2B5EF4-FFF2-40B4-BE49-F238E27FC236}">
                <a16:creationId xmlns:a16="http://schemas.microsoft.com/office/drawing/2014/main" id="{25EA7E67-361A-43E9-A93A-A2E13C4A68B0}"/>
              </a:ext>
            </a:extLst>
          </p:cNvPr>
          <p:cNvSpPr/>
          <p:nvPr/>
        </p:nvSpPr>
        <p:spPr>
          <a:xfrm rot="20222070" flipH="1" flipV="1">
            <a:off x="7980952" y="3795377"/>
            <a:ext cx="242823" cy="4908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5638946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tomic Number | Chemistry for Non-Majors">
            <a:extLst>
              <a:ext uri="{FF2B5EF4-FFF2-40B4-BE49-F238E27FC236}">
                <a16:creationId xmlns:a16="http://schemas.microsoft.com/office/drawing/2014/main" id="{A9FFBAD4-9212-413E-9E33-E28318CE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96" y="2190751"/>
            <a:ext cx="7890933" cy="4438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D30D53AD-4E4A-4F48-A272-C4BCB16045A9}"/>
              </a:ext>
            </a:extLst>
          </p:cNvPr>
          <p:cNvSpPr txBox="1"/>
          <p:nvPr/>
        </p:nvSpPr>
        <p:spPr>
          <a:xfrm>
            <a:off x="824585" y="3910595"/>
            <a:ext cx="393056" cy="1538883"/>
          </a:xfrm>
          <a:prstGeom prst="rect">
            <a:avLst/>
          </a:prstGeom>
          <a:noFill/>
        </p:spPr>
        <p:txBody>
          <a:bodyPr wrap="none" rtlCol="0">
            <a:spAutoFit/>
          </a:bodyPr>
          <a:lstStyle/>
          <a:p>
            <a:r>
              <a:rPr lang="cs-CZ" sz="1600" b="1" dirty="0">
                <a:solidFill>
                  <a:srgbClr val="FF0000"/>
                </a:solidFill>
              </a:rPr>
              <a:t>18</a:t>
            </a:r>
          </a:p>
          <a:p>
            <a:endParaRPr lang="cs-CZ" sz="1000" b="1" dirty="0">
              <a:solidFill>
                <a:srgbClr val="FF0000"/>
              </a:solidFill>
            </a:endParaRPr>
          </a:p>
          <a:p>
            <a:r>
              <a:rPr lang="cs-CZ" sz="1600" b="1" dirty="0">
                <a:solidFill>
                  <a:srgbClr val="FF0000"/>
                </a:solidFill>
              </a:rPr>
              <a:t>18</a:t>
            </a:r>
          </a:p>
          <a:p>
            <a:endParaRPr lang="cs-CZ" sz="1000" b="1" dirty="0">
              <a:solidFill>
                <a:srgbClr val="FF0000"/>
              </a:solidFill>
            </a:endParaRPr>
          </a:p>
          <a:p>
            <a:r>
              <a:rPr lang="cs-CZ" sz="1600" b="1" dirty="0">
                <a:solidFill>
                  <a:srgbClr val="FF0000"/>
                </a:solidFill>
              </a:rPr>
              <a:t>32</a:t>
            </a:r>
          </a:p>
          <a:p>
            <a:endParaRPr lang="cs-CZ" sz="1000" b="1" dirty="0">
              <a:solidFill>
                <a:srgbClr val="FF0000"/>
              </a:solidFill>
            </a:endParaRPr>
          </a:p>
          <a:p>
            <a:r>
              <a:rPr lang="cs-CZ" sz="1600" b="1" dirty="0">
                <a:solidFill>
                  <a:srgbClr val="FF0000"/>
                </a:solidFill>
              </a:rPr>
              <a:t>32</a:t>
            </a:r>
          </a:p>
        </p:txBody>
      </p:sp>
      <p:sp>
        <p:nvSpPr>
          <p:cNvPr id="7" name="TextovéPole 6">
            <a:extLst>
              <a:ext uri="{FF2B5EF4-FFF2-40B4-BE49-F238E27FC236}">
                <a16:creationId xmlns:a16="http://schemas.microsoft.com/office/drawing/2014/main" id="{34FF5EED-4858-40B4-A38D-EBA2A5771144}"/>
              </a:ext>
            </a:extLst>
          </p:cNvPr>
          <p:cNvSpPr txBox="1"/>
          <p:nvPr/>
        </p:nvSpPr>
        <p:spPr>
          <a:xfrm>
            <a:off x="195378" y="247650"/>
            <a:ext cx="4297843" cy="461665"/>
          </a:xfrm>
          <a:prstGeom prst="rect">
            <a:avLst/>
          </a:prstGeom>
          <a:noFill/>
        </p:spPr>
        <p:txBody>
          <a:bodyPr wrap="none" rtlCol="0">
            <a:spAutoFit/>
          </a:bodyPr>
          <a:lstStyle/>
          <a:p>
            <a:r>
              <a:rPr lang="cs-CZ" sz="2400" b="1" dirty="0"/>
              <a:t>Určení atomového čísla: d-prvky</a:t>
            </a:r>
          </a:p>
        </p:txBody>
      </p:sp>
      <p:sp>
        <p:nvSpPr>
          <p:cNvPr id="11" name="TextovéPole 10">
            <a:extLst>
              <a:ext uri="{FF2B5EF4-FFF2-40B4-BE49-F238E27FC236}">
                <a16:creationId xmlns:a16="http://schemas.microsoft.com/office/drawing/2014/main" id="{D4E37901-FA03-44A4-86D3-B3B80734CCB3}"/>
              </a:ext>
            </a:extLst>
          </p:cNvPr>
          <p:cNvSpPr txBox="1"/>
          <p:nvPr/>
        </p:nvSpPr>
        <p:spPr>
          <a:xfrm>
            <a:off x="95250" y="2109371"/>
            <a:ext cx="2244782" cy="338554"/>
          </a:xfrm>
          <a:prstGeom prst="rect">
            <a:avLst/>
          </a:prstGeom>
          <a:noFill/>
        </p:spPr>
        <p:txBody>
          <a:bodyPr wrap="none" rtlCol="0">
            <a:spAutoFit/>
          </a:bodyPr>
          <a:lstStyle/>
          <a:p>
            <a:r>
              <a:rPr lang="en-US" sz="1600" i="1" dirty="0">
                <a:solidFill>
                  <a:srgbClr val="FF0000"/>
                </a:solidFill>
              </a:rPr>
              <a:t>Po</a:t>
            </a:r>
            <a:r>
              <a:rPr lang="cs-CZ" sz="1600" i="1" dirty="0">
                <a:solidFill>
                  <a:srgbClr val="FF0000"/>
                </a:solidFill>
              </a:rPr>
              <a:t>čet prvků v periodách</a:t>
            </a:r>
          </a:p>
        </p:txBody>
      </p:sp>
      <p:sp>
        <p:nvSpPr>
          <p:cNvPr id="13" name="TextovéPole 12">
            <a:extLst>
              <a:ext uri="{FF2B5EF4-FFF2-40B4-BE49-F238E27FC236}">
                <a16:creationId xmlns:a16="http://schemas.microsoft.com/office/drawing/2014/main" id="{3AAF73F1-B035-43AC-B3AB-881351FCD696}"/>
              </a:ext>
            </a:extLst>
          </p:cNvPr>
          <p:cNvSpPr txBox="1"/>
          <p:nvPr/>
        </p:nvSpPr>
        <p:spPr>
          <a:xfrm>
            <a:off x="195378" y="825490"/>
            <a:ext cx="8853372" cy="923330"/>
          </a:xfrm>
          <a:prstGeom prst="rect">
            <a:avLst/>
          </a:prstGeom>
          <a:noFill/>
        </p:spPr>
        <p:txBody>
          <a:bodyPr wrap="square" rtlCol="0">
            <a:spAutoFit/>
          </a:bodyPr>
          <a:lstStyle/>
          <a:p>
            <a:r>
              <a:rPr lang="cs-CZ" b="1" i="1" dirty="0"/>
              <a:t>Atomová čísla</a:t>
            </a:r>
          </a:p>
          <a:p>
            <a:r>
              <a:rPr lang="cs-CZ" i="1" dirty="0"/>
              <a:t>4. perioda</a:t>
            </a:r>
            <a:r>
              <a:rPr lang="cs-CZ" dirty="0"/>
              <a:t>: 		Z = č. skupiny + 18   (pro číslování řad dle IUPAC)</a:t>
            </a:r>
          </a:p>
          <a:p>
            <a:r>
              <a:rPr lang="cs-CZ" dirty="0"/>
              <a:t>5</a:t>
            </a:r>
            <a:r>
              <a:rPr lang="cs-CZ" i="1" dirty="0"/>
              <a:t>. a vyšší perioda</a:t>
            </a:r>
            <a:r>
              <a:rPr lang="cs-CZ" dirty="0"/>
              <a:t>: 	Z = Z prvku předchozí periody v téže </a:t>
            </a:r>
            <a:r>
              <a:rPr lang="en-US" dirty="0" err="1"/>
              <a:t>skupin</a:t>
            </a:r>
            <a:r>
              <a:rPr lang="cs-CZ" dirty="0"/>
              <a:t>ě + počet prvků v periodě</a:t>
            </a:r>
          </a:p>
        </p:txBody>
      </p:sp>
      <p:sp>
        <p:nvSpPr>
          <p:cNvPr id="14" name="Šipka: ohnutá 13">
            <a:extLst>
              <a:ext uri="{FF2B5EF4-FFF2-40B4-BE49-F238E27FC236}">
                <a16:creationId xmlns:a16="http://schemas.microsoft.com/office/drawing/2014/main" id="{209D8AAB-728E-46DE-BF3F-570C778690DF}"/>
              </a:ext>
            </a:extLst>
          </p:cNvPr>
          <p:cNvSpPr/>
          <p:nvPr/>
        </p:nvSpPr>
        <p:spPr>
          <a:xfrm rot="1420623" flipV="1">
            <a:off x="2534925" y="4408622"/>
            <a:ext cx="296286" cy="5428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2815728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CB43F6E-4AEB-4662-8393-76A322438E83}"/>
              </a:ext>
            </a:extLst>
          </p:cNvPr>
          <p:cNvSpPr txBox="1"/>
          <p:nvPr/>
        </p:nvSpPr>
        <p:spPr>
          <a:xfrm>
            <a:off x="3124199" y="1736229"/>
            <a:ext cx="4543423" cy="1692771"/>
          </a:xfrm>
          <a:prstGeom prst="rect">
            <a:avLst/>
          </a:prstGeom>
          <a:noFill/>
        </p:spPr>
        <p:txBody>
          <a:bodyPr wrap="square" rtlCol="0">
            <a:spAutoFit/>
          </a:bodyPr>
          <a:lstStyle/>
          <a:p>
            <a:r>
              <a:rPr lang="cs-CZ" sz="2000" baseline="-25000" dirty="0"/>
              <a:t>6</a:t>
            </a:r>
            <a:r>
              <a:rPr lang="cs-CZ" sz="2000" dirty="0"/>
              <a:t>C:		14 - 8 = 6</a:t>
            </a:r>
          </a:p>
          <a:p>
            <a:endParaRPr lang="cs-CZ" sz="800" dirty="0"/>
          </a:p>
          <a:p>
            <a:r>
              <a:rPr lang="cs-CZ" sz="2000" baseline="-25000" dirty="0"/>
              <a:t>9</a:t>
            </a:r>
            <a:r>
              <a:rPr lang="cs-CZ" sz="2000" dirty="0"/>
              <a:t>F: 		17 - 8 = 9</a:t>
            </a:r>
          </a:p>
          <a:p>
            <a:endParaRPr lang="cs-CZ" sz="800" dirty="0"/>
          </a:p>
          <a:p>
            <a:r>
              <a:rPr lang="cs-CZ" sz="2000" baseline="-25000" dirty="0"/>
              <a:t>34</a:t>
            </a:r>
            <a:r>
              <a:rPr lang="cs-CZ" sz="2000" dirty="0"/>
              <a:t>Se:		16 (pro </a:t>
            </a:r>
            <a:r>
              <a:rPr lang="cs-CZ" sz="2000" baseline="-25000" dirty="0"/>
              <a:t>16</a:t>
            </a:r>
            <a:r>
              <a:rPr lang="cs-CZ" sz="2000" dirty="0"/>
              <a:t>S) + 18 = 34</a:t>
            </a:r>
          </a:p>
          <a:p>
            <a:endParaRPr lang="cs-CZ" sz="800" dirty="0"/>
          </a:p>
          <a:p>
            <a:r>
              <a:rPr lang="cs-CZ" sz="2000" baseline="-25000" dirty="0"/>
              <a:t>82</a:t>
            </a:r>
            <a:r>
              <a:rPr lang="cs-CZ" sz="2000" dirty="0"/>
              <a:t>Pb:		50 (pro </a:t>
            </a:r>
            <a:r>
              <a:rPr lang="cs-CZ" sz="2000" baseline="-25000" dirty="0"/>
              <a:t>50</a:t>
            </a:r>
            <a:r>
              <a:rPr lang="cs-CZ" sz="2000" dirty="0"/>
              <a:t>Sn) + 32 = 82</a:t>
            </a:r>
          </a:p>
        </p:txBody>
      </p:sp>
      <p:sp>
        <p:nvSpPr>
          <p:cNvPr id="6" name="TextovéPole 5">
            <a:extLst>
              <a:ext uri="{FF2B5EF4-FFF2-40B4-BE49-F238E27FC236}">
                <a16:creationId xmlns:a16="http://schemas.microsoft.com/office/drawing/2014/main" id="{D6EDD00B-1268-4A26-BF49-DAF343D88B48}"/>
              </a:ext>
            </a:extLst>
          </p:cNvPr>
          <p:cNvSpPr txBox="1"/>
          <p:nvPr/>
        </p:nvSpPr>
        <p:spPr>
          <a:xfrm>
            <a:off x="152400" y="6353860"/>
            <a:ext cx="8839200" cy="338554"/>
          </a:xfrm>
          <a:prstGeom prst="rect">
            <a:avLst/>
          </a:prstGeom>
          <a:noFill/>
        </p:spPr>
        <p:txBody>
          <a:bodyPr wrap="square">
            <a:spAutoFit/>
          </a:bodyPr>
          <a:lstStyle/>
          <a:p>
            <a:r>
              <a:rPr lang="cs-CZ" sz="1600" dirty="0"/>
              <a:t>https://www.youtube.com/watch?v=nQ-zWCI2bjo&amp;ab_channel=SimplifiedBio-Chem</a:t>
            </a:r>
          </a:p>
        </p:txBody>
      </p:sp>
      <p:sp>
        <p:nvSpPr>
          <p:cNvPr id="5" name="TextovéPole 4">
            <a:extLst>
              <a:ext uri="{FF2B5EF4-FFF2-40B4-BE49-F238E27FC236}">
                <a16:creationId xmlns:a16="http://schemas.microsoft.com/office/drawing/2014/main" id="{ECB25EC9-AD6D-43DE-A3D7-C90FBB94451E}"/>
              </a:ext>
            </a:extLst>
          </p:cNvPr>
          <p:cNvSpPr txBox="1"/>
          <p:nvPr/>
        </p:nvSpPr>
        <p:spPr>
          <a:xfrm>
            <a:off x="3124200" y="196109"/>
            <a:ext cx="4543423" cy="1261884"/>
          </a:xfrm>
          <a:prstGeom prst="rect">
            <a:avLst/>
          </a:prstGeom>
          <a:noFill/>
        </p:spPr>
        <p:txBody>
          <a:bodyPr wrap="square" rtlCol="0">
            <a:spAutoFit/>
          </a:bodyPr>
          <a:lstStyle/>
          <a:p>
            <a:r>
              <a:rPr lang="cs-CZ" sz="2000" baseline="-25000" dirty="0"/>
              <a:t>3</a:t>
            </a:r>
            <a:r>
              <a:rPr lang="cs-CZ" sz="2000" dirty="0"/>
              <a:t>Li:		1 + 2 = 3</a:t>
            </a:r>
          </a:p>
          <a:p>
            <a:endParaRPr lang="cs-CZ" sz="800" dirty="0"/>
          </a:p>
          <a:p>
            <a:r>
              <a:rPr lang="cs-CZ" sz="2000" baseline="-25000" dirty="0"/>
              <a:t>38</a:t>
            </a:r>
            <a:r>
              <a:rPr lang="cs-CZ" sz="2000" dirty="0"/>
              <a:t>Sr:		20 (pro </a:t>
            </a:r>
            <a:r>
              <a:rPr lang="cs-CZ" sz="2000" baseline="-25000" dirty="0"/>
              <a:t>20</a:t>
            </a:r>
            <a:r>
              <a:rPr lang="cs-CZ" sz="2000" dirty="0"/>
              <a:t>Ca) + 18 = 38</a:t>
            </a:r>
          </a:p>
          <a:p>
            <a:endParaRPr lang="cs-CZ" sz="800" dirty="0"/>
          </a:p>
          <a:p>
            <a:r>
              <a:rPr lang="cs-CZ" sz="2000" baseline="-25000" dirty="0"/>
              <a:t>87</a:t>
            </a:r>
            <a:r>
              <a:rPr lang="cs-CZ" sz="2000" dirty="0"/>
              <a:t>Fr:		55 (pro </a:t>
            </a:r>
            <a:r>
              <a:rPr lang="cs-CZ" sz="2000" baseline="-25000" dirty="0"/>
              <a:t>55</a:t>
            </a:r>
            <a:r>
              <a:rPr lang="cs-CZ" sz="2000" dirty="0"/>
              <a:t>Cs) + 32 = 87</a:t>
            </a:r>
          </a:p>
        </p:txBody>
      </p:sp>
      <p:sp>
        <p:nvSpPr>
          <p:cNvPr id="2" name="TextovéPole 1">
            <a:extLst>
              <a:ext uri="{FF2B5EF4-FFF2-40B4-BE49-F238E27FC236}">
                <a16:creationId xmlns:a16="http://schemas.microsoft.com/office/drawing/2014/main" id="{7E2340CC-285C-4D07-A41D-88427CA2BED1}"/>
              </a:ext>
            </a:extLst>
          </p:cNvPr>
          <p:cNvSpPr txBox="1"/>
          <p:nvPr/>
        </p:nvSpPr>
        <p:spPr>
          <a:xfrm>
            <a:off x="219075" y="555247"/>
            <a:ext cx="1047082" cy="400110"/>
          </a:xfrm>
          <a:prstGeom prst="rect">
            <a:avLst/>
          </a:prstGeom>
          <a:noFill/>
        </p:spPr>
        <p:txBody>
          <a:bodyPr wrap="none" rtlCol="0">
            <a:spAutoFit/>
          </a:bodyPr>
          <a:lstStyle/>
          <a:p>
            <a:r>
              <a:rPr lang="cs-CZ" sz="2000" b="1" dirty="0"/>
              <a:t>Příklady</a:t>
            </a:r>
          </a:p>
        </p:txBody>
      </p:sp>
      <p:sp>
        <p:nvSpPr>
          <p:cNvPr id="7" name="TextovéPole 6">
            <a:extLst>
              <a:ext uri="{FF2B5EF4-FFF2-40B4-BE49-F238E27FC236}">
                <a16:creationId xmlns:a16="http://schemas.microsoft.com/office/drawing/2014/main" id="{B3CF93FB-EAE2-43AA-81B6-CD67B91A1050}"/>
              </a:ext>
            </a:extLst>
          </p:cNvPr>
          <p:cNvSpPr txBox="1"/>
          <p:nvPr/>
        </p:nvSpPr>
        <p:spPr>
          <a:xfrm>
            <a:off x="3238498" y="3877687"/>
            <a:ext cx="4543423" cy="2123658"/>
          </a:xfrm>
          <a:prstGeom prst="rect">
            <a:avLst/>
          </a:prstGeom>
          <a:noFill/>
        </p:spPr>
        <p:txBody>
          <a:bodyPr wrap="square" rtlCol="0">
            <a:spAutoFit/>
          </a:bodyPr>
          <a:lstStyle/>
          <a:p>
            <a:r>
              <a:rPr lang="cs-CZ" sz="2000" baseline="-25000" dirty="0"/>
              <a:t>24</a:t>
            </a:r>
            <a:r>
              <a:rPr lang="cs-CZ" sz="2000" dirty="0"/>
              <a:t>Cr:		6 + 18 = 24</a:t>
            </a:r>
          </a:p>
          <a:p>
            <a:endParaRPr lang="cs-CZ" sz="800" dirty="0"/>
          </a:p>
          <a:p>
            <a:r>
              <a:rPr lang="cs-CZ" sz="2000" baseline="-25000" dirty="0"/>
              <a:t>32</a:t>
            </a:r>
            <a:r>
              <a:rPr lang="cs-CZ" sz="2000" dirty="0"/>
              <a:t>Ge: 		14 + 18 = 32</a:t>
            </a:r>
          </a:p>
          <a:p>
            <a:endParaRPr lang="cs-CZ" sz="800" dirty="0"/>
          </a:p>
          <a:p>
            <a:r>
              <a:rPr lang="cs-CZ" sz="2000" baseline="-25000" dirty="0"/>
              <a:t>19</a:t>
            </a:r>
            <a:r>
              <a:rPr lang="cs-CZ" sz="2000" dirty="0"/>
              <a:t>K: 		 1 + 18 = 19</a:t>
            </a:r>
          </a:p>
          <a:p>
            <a:endParaRPr lang="cs-CZ" sz="800" dirty="0"/>
          </a:p>
          <a:p>
            <a:r>
              <a:rPr lang="cs-CZ" sz="2000" baseline="-25000" dirty="0"/>
              <a:t>78</a:t>
            </a:r>
            <a:r>
              <a:rPr lang="cs-CZ" sz="2000" dirty="0"/>
              <a:t>Pt:		46 (pro </a:t>
            </a:r>
            <a:r>
              <a:rPr lang="cs-CZ" sz="2000" baseline="-25000" dirty="0"/>
              <a:t>16</a:t>
            </a:r>
            <a:r>
              <a:rPr lang="cs-CZ" sz="2000" dirty="0"/>
              <a:t>Pd) + 32 = 78</a:t>
            </a:r>
          </a:p>
          <a:p>
            <a:endParaRPr lang="cs-CZ" sz="800" dirty="0"/>
          </a:p>
          <a:p>
            <a:r>
              <a:rPr lang="cs-CZ" sz="2000" baseline="-25000" dirty="0"/>
              <a:t>47</a:t>
            </a:r>
            <a:r>
              <a:rPr lang="cs-CZ" sz="2000" dirty="0"/>
              <a:t>Ag:		29 (pro </a:t>
            </a:r>
            <a:r>
              <a:rPr lang="cs-CZ" sz="2000" baseline="-25000" dirty="0"/>
              <a:t>29</a:t>
            </a:r>
            <a:r>
              <a:rPr lang="cs-CZ" sz="2000" dirty="0"/>
              <a:t>Cu) + 18 = 47</a:t>
            </a:r>
          </a:p>
        </p:txBody>
      </p:sp>
    </p:spTree>
    <p:extLst>
      <p:ext uri="{BB962C8B-B14F-4D97-AF65-F5344CB8AC3E}">
        <p14:creationId xmlns:p14="http://schemas.microsoft.com/office/powerpoint/2010/main" val="472019841"/>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40744</TotalTime>
  <Words>12393</Words>
  <Application>Microsoft Office PowerPoint</Application>
  <PresentationFormat>Předvádění na obrazovce (4:3)</PresentationFormat>
  <Paragraphs>1147</Paragraphs>
  <Slides>172</Slides>
  <Notes>4</Notes>
  <HiddenSlides>0</HiddenSlides>
  <MMClips>0</MMClips>
  <ScaleCrop>false</ScaleCrop>
  <HeadingPairs>
    <vt:vector size="8" baseType="variant">
      <vt:variant>
        <vt:lpstr>Použitá písma</vt:lpstr>
      </vt:variant>
      <vt:variant>
        <vt:i4>11</vt:i4>
      </vt:variant>
      <vt:variant>
        <vt:lpstr>Motiv</vt:lpstr>
      </vt:variant>
      <vt:variant>
        <vt:i4>1</vt:i4>
      </vt:variant>
      <vt:variant>
        <vt:lpstr>Vložené servery OLE</vt:lpstr>
      </vt:variant>
      <vt:variant>
        <vt:i4>1</vt:i4>
      </vt:variant>
      <vt:variant>
        <vt:lpstr>Nadpisy snímků</vt:lpstr>
      </vt:variant>
      <vt:variant>
        <vt:i4>172</vt:i4>
      </vt:variant>
    </vt:vector>
  </HeadingPairs>
  <TitlesOfParts>
    <vt:vector size="185" baseType="lpstr">
      <vt:lpstr>Arial</vt:lpstr>
      <vt:lpstr>Arial</vt:lpstr>
      <vt:lpstr>Calibri</vt:lpstr>
      <vt:lpstr>Cavolini</vt:lpstr>
      <vt:lpstr>Georgia</vt:lpstr>
      <vt:lpstr>Gotham</vt:lpstr>
      <vt:lpstr>Open Sans</vt:lpstr>
      <vt:lpstr>source sans pro</vt:lpstr>
      <vt:lpstr>Symbol</vt:lpstr>
      <vt:lpstr>Times New Roman</vt:lpstr>
      <vt:lpstr>Wingdings</vt:lpstr>
      <vt:lpstr>Motiv systému Office</vt:lpstr>
      <vt:lpstr>Rovnice</vt:lpstr>
      <vt:lpstr>Prezentace aplikace PowerPoint</vt:lpstr>
      <vt:lpstr>Prezentace aplikace PowerPoint</vt:lpstr>
      <vt:lpstr>Prezentace aplikace PowerPoint</vt:lpstr>
      <vt:lpstr>Prezentace aplikace PowerPoint</vt:lpstr>
      <vt:lpstr>Prezentace aplikace PowerPoint</vt:lpstr>
      <vt:lpstr>Periodický zákon</vt:lpstr>
      <vt:lpstr>Mendělejevův periodický systém</vt:lpstr>
      <vt:lpstr>Prezentace aplikace PowerPoint</vt:lpstr>
      <vt:lpstr>Periodická soustava prvků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Atomová hmotnost</vt:lpstr>
      <vt:lpstr>Prezentace aplikace PowerPoint</vt:lpstr>
      <vt:lpstr>Prezentace aplikace PowerPoint</vt:lpstr>
      <vt:lpstr>Prezentace aplikace PowerPoint</vt:lpstr>
      <vt:lpstr>Atomové jádro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Stabilita atomovych jader</vt:lpstr>
      <vt:lpstr>Prezentace aplikace PowerPoint</vt:lpstr>
      <vt:lpstr>Stabilita atomových jader</vt:lpstr>
      <vt:lpstr>Stabilita atomových jader</vt:lpstr>
      <vt:lpstr>Prezentace aplikace PowerPoint</vt:lpstr>
      <vt:lpstr>Poměr hodnot neutronového a protonového čísla</vt:lpstr>
      <vt:lpstr>Prezentace aplikace PowerPoint</vt:lpstr>
      <vt:lpstr>Prezentace aplikace PowerPoint</vt:lpstr>
      <vt:lpstr>Stabilita atomovych jader a Bethe-Weizsäckerova rovnice </vt:lpstr>
      <vt:lpstr>Prezentace aplikace PowerPoint</vt:lpstr>
      <vt:lpstr>Predikce stability atomových jader</vt:lpstr>
      <vt:lpstr>Predikce stability atomových jader</vt:lpstr>
      <vt:lpstr>Prezentace aplikace PowerPoint</vt:lpstr>
      <vt:lpstr>Prezentace aplikace PowerPoint</vt:lpstr>
      <vt:lpstr>Magická čísla</vt:lpstr>
      <vt:lpstr>Magická čísla</vt:lpstr>
      <vt:lpstr>Prezentace aplikace PowerPoint</vt:lpstr>
      <vt:lpstr>Prezentace aplikace PowerPoint</vt:lpstr>
      <vt:lpstr>Magická čísla</vt:lpstr>
      <vt:lpstr>Prezentace aplikace PowerPoint</vt:lpstr>
      <vt:lpstr>Prezentace aplikace PowerPoint</vt:lpstr>
      <vt:lpstr>Prezentace aplikace PowerPoint</vt:lpstr>
      <vt:lpstr>Typy radioaktivního rozpadu</vt:lpstr>
      <vt:lpstr>Pravidla posunu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Vznik prvků</vt:lpstr>
      <vt:lpstr>Prezentace aplikace PowerPoint</vt:lpstr>
      <vt:lpstr>Prezentace aplikace PowerPoint</vt:lpstr>
      <vt:lpstr>Prezentace aplikace PowerPoint</vt:lpstr>
      <vt:lpstr>Uměle připravené prvky</vt:lpstr>
      <vt:lpstr>Prezentace aplikace PowerPoint</vt:lpstr>
      <vt:lpstr>Prezentace aplikace PowerPoint</vt:lpstr>
      <vt:lpstr>Prezentace aplikace PowerPoint</vt:lpstr>
      <vt:lpstr>Prezentace aplikace PowerPoint</vt:lpstr>
      <vt:lpstr>Prezentace aplikace PowerPoint</vt:lpstr>
      <vt:lpstr>Kvantová   čísla</vt:lpstr>
      <vt:lpstr>Zeemanův jev</vt:lpstr>
      <vt:lpstr>Elektronový spin</vt:lpstr>
      <vt:lpstr>Prezentace aplikace PowerPoint</vt:lpstr>
      <vt:lpstr>Prezentace aplikace PowerPoint</vt:lpstr>
      <vt:lpstr>Prezentace aplikace PowerPoint</vt:lpstr>
      <vt:lpstr>Obsazení  AO  elektrony</vt:lpstr>
      <vt:lpstr>Obsazení  AO  elektrony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Stínění elektronů a efektivní  náboj  jádra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Důsledky stínění elektronů</vt:lpstr>
      <vt:lpstr>Prezentace aplikace PowerPoint</vt:lpstr>
      <vt:lpstr>Relativistické efekty</vt:lpstr>
      <vt:lpstr>Relativistické efekty</vt:lpstr>
      <vt:lpstr>Prezentace aplikace PowerPoint</vt:lpstr>
      <vt:lpstr>Prezentace aplikace PowerPoint</vt:lpstr>
      <vt:lpstr>Výstavbový (Aufbau) princip</vt:lpstr>
      <vt:lpstr>Prezentace aplikace PowerPoint</vt:lpstr>
      <vt:lpstr>Prezentace aplikace PowerPoint</vt:lpstr>
      <vt:lpstr>Wisweserova metoda</vt:lpstr>
      <vt:lpstr>Prezentace aplikace PowerPoint</vt:lpstr>
      <vt:lpstr>Energie atomových  orbitalů</vt:lpstr>
      <vt:lpstr>Prezentace aplikace PowerPoint</vt:lpstr>
      <vt:lpstr>Hundovo pravidlo</vt:lpstr>
      <vt:lpstr>Prezentace aplikace PowerPoint</vt:lpstr>
      <vt:lpstr>Multiplicita</vt:lpstr>
      <vt:lpstr>Prezentace aplikace PowerPoint</vt:lpstr>
      <vt:lpstr>Určování  elektronové konfigurace</vt:lpstr>
      <vt:lpstr>Prezentace aplikace PowerPoint</vt:lpstr>
      <vt:lpstr>Porušení  výstavbového  principu</vt:lpstr>
      <vt:lpstr>Prezentace aplikace PowerPoint</vt:lpstr>
      <vt:lpstr>Prezentace aplikace PowerPoint</vt:lpstr>
      <vt:lpstr>Prezentace aplikace PowerPoint</vt:lpstr>
      <vt:lpstr>Valenční  sféra  atomu a periodická soustava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Počet electronů ve valenční sféře</vt:lpstr>
      <vt:lpstr>Prezentace aplikace PowerPoint</vt:lpstr>
      <vt:lpstr>Atomový poloměr</vt:lpstr>
      <vt:lpstr>Prezentace aplikace PowerPoint</vt:lpstr>
      <vt:lpstr>Prezentace aplikace PowerPoint</vt:lpstr>
      <vt:lpstr>Atomový poloměr</vt:lpstr>
      <vt:lpstr>Atomový poloměr</vt:lpstr>
      <vt:lpstr>Prezentace aplikace PowerPoint</vt:lpstr>
      <vt:lpstr>Kontrakce d-bloku</vt:lpstr>
      <vt:lpstr>Prezentace aplikace PowerPoint</vt:lpstr>
      <vt:lpstr>Lanthanoidová kontrakce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Magnetický moment</vt:lpstr>
      <vt:lpstr>Prezentace aplikace PowerPoint</vt:lpstr>
      <vt:lpstr>Prezentace aplikace PowerPoint</vt:lpstr>
      <vt:lpstr>Magnetické vlastnosti</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1476</cp:revision>
  <cp:lastPrinted>2021-03-10T15:40:23Z</cp:lastPrinted>
  <dcterms:created xsi:type="dcterms:W3CDTF">2019-02-04T12:50:00Z</dcterms:created>
  <dcterms:modified xsi:type="dcterms:W3CDTF">2022-02-14T22:42:15Z</dcterms:modified>
</cp:coreProperties>
</file>