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3"/>
  </p:notesMasterIdLst>
  <p:sldIdLst>
    <p:sldId id="256" r:id="rId2"/>
    <p:sldId id="273" r:id="rId3"/>
    <p:sldId id="270" r:id="rId4"/>
    <p:sldId id="911" r:id="rId5"/>
    <p:sldId id="394" r:id="rId6"/>
    <p:sldId id="909" r:id="rId7"/>
    <p:sldId id="1037" r:id="rId8"/>
    <p:sldId id="258" r:id="rId9"/>
    <p:sldId id="259" r:id="rId10"/>
    <p:sldId id="1038" r:id="rId11"/>
    <p:sldId id="1039" r:id="rId12"/>
    <p:sldId id="912" r:id="rId13"/>
    <p:sldId id="400" r:id="rId14"/>
    <p:sldId id="404" r:id="rId15"/>
    <p:sldId id="425" r:id="rId16"/>
    <p:sldId id="424" r:id="rId17"/>
    <p:sldId id="915" r:id="rId18"/>
    <p:sldId id="731" r:id="rId19"/>
    <p:sldId id="454" r:id="rId20"/>
    <p:sldId id="914" r:id="rId21"/>
    <p:sldId id="826" r:id="rId22"/>
    <p:sldId id="863" r:id="rId23"/>
    <p:sldId id="857" r:id="rId24"/>
    <p:sldId id="862" r:id="rId25"/>
    <p:sldId id="744" r:id="rId26"/>
    <p:sldId id="882" r:id="rId27"/>
    <p:sldId id="743" r:id="rId28"/>
    <p:sldId id="452" r:id="rId29"/>
    <p:sldId id="822" r:id="rId30"/>
    <p:sldId id="864" r:id="rId31"/>
    <p:sldId id="1040" r:id="rId32"/>
    <p:sldId id="866" r:id="rId33"/>
    <p:sldId id="874" r:id="rId34"/>
    <p:sldId id="867" r:id="rId35"/>
    <p:sldId id="407" r:id="rId36"/>
    <p:sldId id="268" r:id="rId37"/>
    <p:sldId id="1041" r:id="rId38"/>
    <p:sldId id="263" r:id="rId39"/>
    <p:sldId id="1042" r:id="rId40"/>
    <p:sldId id="471" r:id="rId41"/>
    <p:sldId id="865" r:id="rId42"/>
    <p:sldId id="409" r:id="rId43"/>
    <p:sldId id="756" r:id="rId44"/>
    <p:sldId id="312" r:id="rId45"/>
    <p:sldId id="757" r:id="rId46"/>
    <p:sldId id="1043" r:id="rId47"/>
    <p:sldId id="897" r:id="rId48"/>
    <p:sldId id="411" r:id="rId49"/>
    <p:sldId id="437" r:id="rId50"/>
    <p:sldId id="895" r:id="rId51"/>
    <p:sldId id="749" r:id="rId52"/>
    <p:sldId id="413" r:id="rId53"/>
    <p:sldId id="868" r:id="rId54"/>
    <p:sldId id="894" r:id="rId55"/>
    <p:sldId id="429" r:id="rId56"/>
    <p:sldId id="282" r:id="rId57"/>
    <p:sldId id="885" r:id="rId58"/>
    <p:sldId id="1044" r:id="rId59"/>
    <p:sldId id="415" r:id="rId60"/>
    <p:sldId id="821" r:id="rId61"/>
    <p:sldId id="428" r:id="rId62"/>
    <p:sldId id="734" r:id="rId63"/>
    <p:sldId id="871" r:id="rId64"/>
    <p:sldId id="745" r:id="rId65"/>
    <p:sldId id="735" r:id="rId66"/>
    <p:sldId id="736" r:id="rId67"/>
    <p:sldId id="742" r:id="rId68"/>
    <p:sldId id="1045" r:id="rId69"/>
    <p:sldId id="741" r:id="rId70"/>
    <p:sldId id="1046" r:id="rId71"/>
    <p:sldId id="1047" r:id="rId72"/>
    <p:sldId id="1048" r:id="rId73"/>
    <p:sldId id="883" r:id="rId74"/>
    <p:sldId id="884" r:id="rId75"/>
    <p:sldId id="289" r:id="rId76"/>
    <p:sldId id="1049" r:id="rId77"/>
    <p:sldId id="491" r:id="rId78"/>
    <p:sldId id="343" r:id="rId79"/>
    <p:sldId id="655" r:id="rId80"/>
    <p:sldId id="581" r:id="rId81"/>
    <p:sldId id="870" r:id="rId82"/>
    <p:sldId id="890" r:id="rId83"/>
    <p:sldId id="891" r:id="rId84"/>
    <p:sldId id="833" r:id="rId85"/>
    <p:sldId id="829" r:id="rId86"/>
    <p:sldId id="873" r:id="rId87"/>
    <p:sldId id="872" r:id="rId88"/>
    <p:sldId id="687" r:id="rId89"/>
    <p:sldId id="688" r:id="rId90"/>
    <p:sldId id="689" r:id="rId91"/>
    <p:sldId id="879" r:id="rId92"/>
    <p:sldId id="1036" r:id="rId93"/>
    <p:sldId id="869" r:id="rId94"/>
    <p:sldId id="875" r:id="rId95"/>
    <p:sldId id="924" r:id="rId96"/>
    <p:sldId id="506" r:id="rId97"/>
    <p:sldId id="836" r:id="rId98"/>
    <p:sldId id="925" r:id="rId99"/>
    <p:sldId id="838" r:id="rId100"/>
    <p:sldId id="839" r:id="rId101"/>
    <p:sldId id="767" r:id="rId102"/>
    <p:sldId id="637" r:id="rId103"/>
    <p:sldId id="622" r:id="rId104"/>
    <p:sldId id="729" r:id="rId105"/>
    <p:sldId id="1014" r:id="rId106"/>
    <p:sldId id="317" r:id="rId107"/>
    <p:sldId id="318" r:id="rId108"/>
    <p:sldId id="321" r:id="rId109"/>
    <p:sldId id="347" r:id="rId110"/>
    <p:sldId id="330" r:id="rId111"/>
    <p:sldId id="840" r:id="rId112"/>
    <p:sldId id="887" r:id="rId113"/>
    <p:sldId id="690" r:id="rId114"/>
    <p:sldId id="701" r:id="rId115"/>
    <p:sldId id="888" r:id="rId116"/>
    <p:sldId id="920" r:id="rId117"/>
    <p:sldId id="921" r:id="rId118"/>
    <p:sldId id="922" r:id="rId119"/>
    <p:sldId id="843" r:id="rId120"/>
    <p:sldId id="287" r:id="rId121"/>
    <p:sldId id="844" r:id="rId122"/>
    <p:sldId id="310" r:id="rId123"/>
    <p:sldId id="291" r:id="rId124"/>
    <p:sldId id="966" r:id="rId125"/>
    <p:sldId id="703" r:id="rId126"/>
    <p:sldId id="704" r:id="rId127"/>
    <p:sldId id="705" r:id="rId128"/>
    <p:sldId id="288" r:id="rId129"/>
    <p:sldId id="998" r:id="rId130"/>
    <p:sldId id="859" r:id="rId131"/>
    <p:sldId id="860" r:id="rId132"/>
    <p:sldId id="706" r:id="rId133"/>
    <p:sldId id="707" r:id="rId134"/>
    <p:sldId id="708" r:id="rId135"/>
    <p:sldId id="1017" r:id="rId136"/>
    <p:sldId id="1029" r:id="rId137"/>
    <p:sldId id="877" r:id="rId138"/>
    <p:sldId id="1019" r:id="rId139"/>
    <p:sldId id="1018" r:id="rId140"/>
    <p:sldId id="1031" r:id="rId141"/>
    <p:sldId id="295" r:id="rId142"/>
    <p:sldId id="1016" r:id="rId143"/>
    <p:sldId id="296" r:id="rId144"/>
    <p:sldId id="297" r:id="rId145"/>
    <p:sldId id="272" r:id="rId146"/>
    <p:sldId id="974" r:id="rId147"/>
    <p:sldId id="260" r:id="rId148"/>
    <p:sldId id="876" r:id="rId149"/>
    <p:sldId id="299" r:id="rId150"/>
    <p:sldId id="631" r:id="rId151"/>
    <p:sldId id="1000" r:id="rId152"/>
    <p:sldId id="1026" r:id="rId153"/>
    <p:sldId id="630" r:id="rId154"/>
    <p:sldId id="629" r:id="rId155"/>
    <p:sldId id="632" r:id="rId156"/>
    <p:sldId id="1021" r:id="rId157"/>
    <p:sldId id="1022" r:id="rId158"/>
    <p:sldId id="709" r:id="rId159"/>
    <p:sldId id="710" r:id="rId160"/>
    <p:sldId id="1030" r:id="rId161"/>
    <p:sldId id="711" r:id="rId162"/>
    <p:sldId id="845" r:id="rId163"/>
    <p:sldId id="949" r:id="rId164"/>
    <p:sldId id="257" r:id="rId165"/>
    <p:sldId id="702" r:id="rId166"/>
    <p:sldId id="1023" r:id="rId167"/>
    <p:sldId id="1024" r:id="rId168"/>
    <p:sldId id="1025" r:id="rId169"/>
    <p:sldId id="972" r:id="rId170"/>
    <p:sldId id="994" r:id="rId171"/>
    <p:sldId id="973" r:id="rId172"/>
    <p:sldId id="847" r:id="rId173"/>
    <p:sldId id="725" r:id="rId174"/>
    <p:sldId id="646" r:id="rId175"/>
    <p:sldId id="585" r:id="rId176"/>
    <p:sldId id="850" r:id="rId177"/>
    <p:sldId id="851" r:id="rId178"/>
    <p:sldId id="653" r:id="rId179"/>
    <p:sldId id="1035" r:id="rId180"/>
    <p:sldId id="926" r:id="rId181"/>
    <p:sldId id="855" r:id="rId182"/>
    <p:sldId id="832" r:id="rId183"/>
    <p:sldId id="967" r:id="rId184"/>
    <p:sldId id="489" r:id="rId185"/>
    <p:sldId id="965" r:id="rId186"/>
    <p:sldId id="300" r:id="rId187"/>
    <p:sldId id="943" r:id="rId188"/>
    <p:sldId id="355" r:id="rId189"/>
    <p:sldId id="356" r:id="rId190"/>
    <p:sldId id="927" r:id="rId191"/>
    <p:sldId id="334" r:id="rId192"/>
    <p:sldId id="831" r:id="rId193"/>
    <p:sldId id="663" r:id="rId194"/>
    <p:sldId id="366" r:id="rId195"/>
    <p:sldId id="853" r:id="rId196"/>
    <p:sldId id="918" r:id="rId197"/>
    <p:sldId id="261" r:id="rId198"/>
    <p:sldId id="262" r:id="rId199"/>
    <p:sldId id="493" r:id="rId200"/>
    <p:sldId id="372" r:id="rId201"/>
    <p:sldId id="932" r:id="rId202"/>
    <p:sldId id="373" r:id="rId203"/>
    <p:sldId id="1015" r:id="rId204"/>
    <p:sldId id="1007" r:id="rId205"/>
    <p:sldId id="1012" r:id="rId206"/>
    <p:sldId id="1011" r:id="rId207"/>
    <p:sldId id="1008" r:id="rId208"/>
    <p:sldId id="1001" r:id="rId209"/>
    <p:sldId id="1010" r:id="rId210"/>
    <p:sldId id="1006" r:id="rId211"/>
    <p:sldId id="1002" r:id="rId212"/>
    <p:sldId id="1005" r:id="rId213"/>
    <p:sldId id="1004" r:id="rId214"/>
    <p:sldId id="497" r:id="rId215"/>
    <p:sldId id="841" r:id="rId216"/>
    <p:sldId id="930" r:id="rId217"/>
    <p:sldId id="842" r:id="rId218"/>
    <p:sldId id="933" r:id="rId219"/>
    <p:sldId id="496" r:id="rId220"/>
    <p:sldId id="1003" r:id="rId221"/>
    <p:sldId id="728" r:id="rId22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60"/>
  </p:normalViewPr>
  <p:slideViewPr>
    <p:cSldViewPr>
      <p:cViewPr varScale="1">
        <p:scale>
          <a:sx n="62" d="100"/>
          <a:sy n="62" d="100"/>
        </p:scale>
        <p:origin x="1348"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65D543-3435-40DD-9A76-942AAF7B4534}" type="datetimeFigureOut">
              <a:rPr lang="cs-CZ" smtClean="0"/>
              <a:t>22.02.2022</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58EB3B-77B4-449E-BC78-8464668EB4DE}" type="slidenum">
              <a:rPr lang="cs-CZ" smtClean="0"/>
              <a:t>‹#›</a:t>
            </a:fld>
            <a:endParaRPr lang="cs-CZ"/>
          </a:p>
        </p:txBody>
      </p:sp>
    </p:spTree>
    <p:extLst>
      <p:ext uri="{BB962C8B-B14F-4D97-AF65-F5344CB8AC3E}">
        <p14:creationId xmlns:p14="http://schemas.microsoft.com/office/powerpoint/2010/main" val="2376015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9pPr>
          </a:lstStyle>
          <a:p>
            <a:pPr eaLnBrk="1"/>
            <a:fld id="{78E05D35-16BF-408D-8CB5-D72CA087FC2C}" type="slidenum">
              <a:rPr lang="en-GB" altLang="cs-CZ" smtClean="0">
                <a:solidFill>
                  <a:srgbClr val="000000"/>
                </a:solidFill>
                <a:latin typeface="Times New Roman" pitchFamily="18" charset="0"/>
              </a:rPr>
              <a:pPr eaLnBrk="1"/>
              <a:t>60</a:t>
            </a:fld>
            <a:endParaRPr lang="en-GB" altLang="cs-CZ">
              <a:solidFill>
                <a:srgbClr val="000000"/>
              </a:solidFill>
              <a:latin typeface="Times New Roman" pitchFamily="18" charset="0"/>
            </a:endParaRPr>
          </a:p>
        </p:txBody>
      </p:sp>
      <p:sp>
        <p:nvSpPr>
          <p:cNvPr id="6144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a:xfrm>
            <a:off x="685512" y="4343231"/>
            <a:ext cx="5486976" cy="403775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115564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12">
            <a:extLst>
              <a:ext uri="{FF2B5EF4-FFF2-40B4-BE49-F238E27FC236}">
                <a16:creationId xmlns:a16="http://schemas.microsoft.com/office/drawing/2014/main" id="{A0F20A0B-C13F-45EF-A978-BD53E7AA0B8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5pPr>
            <a:lvl6pPr marL="2388116" indent="-217101" defTabSz="426665" eaLnBrk="0" fontAlgn="base" hangingPunct="0">
              <a:spcBef>
                <a:spcPct val="30000"/>
              </a:spcBef>
              <a:spcAft>
                <a:spcPct val="0"/>
              </a:spcAft>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6pPr>
            <a:lvl7pPr marL="2822318" indent="-217101" defTabSz="426665" eaLnBrk="0" fontAlgn="base" hangingPunct="0">
              <a:spcBef>
                <a:spcPct val="30000"/>
              </a:spcBef>
              <a:spcAft>
                <a:spcPct val="0"/>
              </a:spcAft>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7pPr>
            <a:lvl8pPr marL="3256521" indent="-217101" defTabSz="426665" eaLnBrk="0" fontAlgn="base" hangingPunct="0">
              <a:spcBef>
                <a:spcPct val="30000"/>
              </a:spcBef>
              <a:spcAft>
                <a:spcPct val="0"/>
              </a:spcAft>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8pPr>
            <a:lvl9pPr marL="3690724" indent="-217101" defTabSz="426665" eaLnBrk="0" fontAlgn="base" hangingPunct="0">
              <a:spcBef>
                <a:spcPct val="30000"/>
              </a:spcBef>
              <a:spcAft>
                <a:spcPct val="0"/>
              </a:spcAft>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9pPr>
          </a:lstStyle>
          <a:p>
            <a:pPr>
              <a:spcBef>
                <a:spcPct val="0"/>
              </a:spcBef>
              <a:buClrTx/>
              <a:buFontTx/>
              <a:buNone/>
            </a:pPr>
            <a:fld id="{8411B24C-9E7C-4FB2-94DE-95D9F98AFA58}" type="slidenum">
              <a:rPr lang="en-GB" altLang="cs-CZ" sz="1300"/>
              <a:pPr>
                <a:spcBef>
                  <a:spcPct val="0"/>
                </a:spcBef>
                <a:buClrTx/>
                <a:buFontTx/>
                <a:buNone/>
              </a:pPr>
              <a:t>184</a:t>
            </a:fld>
            <a:endParaRPr lang="en-GB" altLang="cs-CZ" sz="1300"/>
          </a:p>
        </p:txBody>
      </p:sp>
      <p:sp>
        <p:nvSpPr>
          <p:cNvPr id="109571" name="Rectangle 1">
            <a:extLst>
              <a:ext uri="{FF2B5EF4-FFF2-40B4-BE49-F238E27FC236}">
                <a16:creationId xmlns:a16="http://schemas.microsoft.com/office/drawing/2014/main" id="{81198D86-AC9C-465D-8DF8-4EE528D4D870}"/>
              </a:ext>
            </a:extLst>
          </p:cNvPr>
          <p:cNvSpPr>
            <a:spLocks noGrp="1" noRot="1" noChangeAspect="1" noChangeArrowheads="1" noTextEdit="1"/>
          </p:cNvSpPr>
          <p:nvPr>
            <p:ph type="sldImg"/>
          </p:nvPr>
        </p:nvSpPr>
        <p:spPr>
          <a:xfrm>
            <a:off x="992188" y="777875"/>
            <a:ext cx="5113337" cy="38354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a:extLst>
              <a:ext uri="{FF2B5EF4-FFF2-40B4-BE49-F238E27FC236}">
                <a16:creationId xmlns:a16="http://schemas.microsoft.com/office/drawing/2014/main" id="{FF984909-4C50-4A47-8BD2-AA2758A910FD}"/>
              </a:ext>
            </a:extLst>
          </p:cNvPr>
          <p:cNvSpPr>
            <a:spLocks noGrp="1" noChangeArrowheads="1"/>
          </p:cNvSpPr>
          <p:nvPr>
            <p:ph type="body" idx="1"/>
          </p:nvPr>
        </p:nvSpPr>
        <p:spPr>
          <a:xfrm>
            <a:off x="709632" y="4861251"/>
            <a:ext cx="5675564" cy="460139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674440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9pPr>
          </a:lstStyle>
          <a:p>
            <a:pPr eaLnBrk="1"/>
            <a:fld id="{B231522A-A1B5-48B6-9833-9BAC530C46B6}" type="slidenum">
              <a:rPr lang="en-GB" altLang="cs-CZ" smtClean="0">
                <a:solidFill>
                  <a:srgbClr val="000000"/>
                </a:solidFill>
                <a:latin typeface="Times New Roman" pitchFamily="18" charset="0"/>
              </a:rPr>
              <a:pPr eaLnBrk="1"/>
              <a:t>186</a:t>
            </a:fld>
            <a:endParaRPr lang="en-GB" altLang="cs-CZ">
              <a:solidFill>
                <a:srgbClr val="000000"/>
              </a:solidFill>
              <a:latin typeface="Times New Roman" pitchFamily="18" charset="0"/>
            </a:endParaRPr>
          </a:p>
        </p:txBody>
      </p:sp>
      <p:sp>
        <p:nvSpPr>
          <p:cNvPr id="6144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a:xfrm>
            <a:off x="685512" y="4343231"/>
            <a:ext cx="5486976" cy="403775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2648880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01DDD9-772D-4580-9DE3-77448D96493F}"/>
              </a:ext>
            </a:extLst>
          </p:cNvPr>
          <p:cNvSpPr>
            <a:spLocks noGrp="1" noChangeArrowheads="1"/>
          </p:cNvSpPr>
          <p:nvPr>
            <p:ph type="sldNum" sz="quarter" idx="5"/>
          </p:nvPr>
        </p:nvSpPr>
        <p:spPr>
          <a:ln/>
        </p:spPr>
        <p:txBody>
          <a:bodyPr/>
          <a:lstStyle/>
          <a:p>
            <a:fld id="{408B95DE-98D8-4F4D-A06A-C98ADDFC5C9F}" type="slidenum">
              <a:rPr lang="cs-CZ" altLang="en-US"/>
              <a:pPr/>
              <a:t>188</a:t>
            </a:fld>
            <a:endParaRPr lang="cs-CZ" altLang="en-US"/>
          </a:p>
        </p:txBody>
      </p:sp>
      <p:sp>
        <p:nvSpPr>
          <p:cNvPr id="263170" name="Rectangle 2">
            <a:extLst>
              <a:ext uri="{FF2B5EF4-FFF2-40B4-BE49-F238E27FC236}">
                <a16:creationId xmlns:a16="http://schemas.microsoft.com/office/drawing/2014/main" id="{16296004-BAD1-4AE8-B064-0DFD2986B2F4}"/>
              </a:ext>
            </a:extLst>
          </p:cNvPr>
          <p:cNvSpPr>
            <a:spLocks noGrp="1" noRot="1" noChangeAspect="1" noChangeArrowheads="1" noTextEdit="1"/>
          </p:cNvSpPr>
          <p:nvPr>
            <p:ph type="sldImg"/>
          </p:nvPr>
        </p:nvSpPr>
        <p:spPr>
          <a:ln/>
        </p:spPr>
      </p:sp>
      <p:sp>
        <p:nvSpPr>
          <p:cNvPr id="263171" name="Rectangle 3">
            <a:extLst>
              <a:ext uri="{FF2B5EF4-FFF2-40B4-BE49-F238E27FC236}">
                <a16:creationId xmlns:a16="http://schemas.microsoft.com/office/drawing/2014/main" id="{6AF1D12C-0664-4025-9490-33D5B33651D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7825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226FA5-26BB-412F-A474-854EA9DC5C94}"/>
              </a:ext>
            </a:extLst>
          </p:cNvPr>
          <p:cNvSpPr>
            <a:spLocks noGrp="1" noChangeArrowheads="1"/>
          </p:cNvSpPr>
          <p:nvPr>
            <p:ph type="sldNum" sz="quarter" idx="5"/>
          </p:nvPr>
        </p:nvSpPr>
        <p:spPr>
          <a:ln/>
        </p:spPr>
        <p:txBody>
          <a:bodyPr/>
          <a:lstStyle/>
          <a:p>
            <a:fld id="{AEEF8D78-0A69-4FC8-85B1-AD4F834ED212}" type="slidenum">
              <a:rPr lang="cs-CZ" altLang="en-US"/>
              <a:pPr/>
              <a:t>189</a:t>
            </a:fld>
            <a:endParaRPr lang="cs-CZ" altLang="en-US"/>
          </a:p>
        </p:txBody>
      </p:sp>
      <p:sp>
        <p:nvSpPr>
          <p:cNvPr id="297986" name="Rectangle 2">
            <a:extLst>
              <a:ext uri="{FF2B5EF4-FFF2-40B4-BE49-F238E27FC236}">
                <a16:creationId xmlns:a16="http://schemas.microsoft.com/office/drawing/2014/main" id="{95DD2821-82A8-4450-A946-DC943FBE5CBA}"/>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D3347EBF-BEA8-4B9F-8B5F-B1B69CCC021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34000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392FF4-4BFC-4095-8CC4-12124045F46C}"/>
              </a:ext>
            </a:extLst>
          </p:cNvPr>
          <p:cNvSpPr>
            <a:spLocks noGrp="1" noChangeArrowheads="1"/>
          </p:cNvSpPr>
          <p:nvPr>
            <p:ph type="sldNum" sz="quarter" idx="5"/>
          </p:nvPr>
        </p:nvSpPr>
        <p:spPr>
          <a:ln/>
        </p:spPr>
        <p:txBody>
          <a:bodyPr/>
          <a:lstStyle/>
          <a:p>
            <a:fld id="{CCDC3F28-F8F6-47DD-8B07-026C337CD71D}" type="slidenum">
              <a:rPr lang="cs-CZ" altLang="en-US"/>
              <a:pPr/>
              <a:t>190</a:t>
            </a:fld>
            <a:endParaRPr lang="cs-CZ" altLang="en-US"/>
          </a:p>
        </p:txBody>
      </p:sp>
      <p:sp>
        <p:nvSpPr>
          <p:cNvPr id="312322" name="Rectangle 2">
            <a:extLst>
              <a:ext uri="{FF2B5EF4-FFF2-40B4-BE49-F238E27FC236}">
                <a16:creationId xmlns:a16="http://schemas.microsoft.com/office/drawing/2014/main" id="{68D2F02D-F640-455F-BD1F-F413CBB3ABD7}"/>
              </a:ext>
            </a:extLst>
          </p:cNvPr>
          <p:cNvSpPr>
            <a:spLocks noGrp="1" noRot="1" noChangeAspect="1" noChangeArrowheads="1" noTextEdit="1"/>
          </p:cNvSpPr>
          <p:nvPr>
            <p:ph type="sldImg"/>
          </p:nvPr>
        </p:nvSpPr>
        <p:spPr>
          <a:ln/>
        </p:spPr>
      </p:sp>
      <p:sp>
        <p:nvSpPr>
          <p:cNvPr id="312323" name="Rectangle 3">
            <a:extLst>
              <a:ext uri="{FF2B5EF4-FFF2-40B4-BE49-F238E27FC236}">
                <a16:creationId xmlns:a16="http://schemas.microsoft.com/office/drawing/2014/main" id="{644B7DC8-1F72-41C2-BE2F-EAD1D311840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77483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C4F699-0B85-41FF-85BD-AC5B37AC4662}"/>
              </a:ext>
            </a:extLst>
          </p:cNvPr>
          <p:cNvSpPr>
            <a:spLocks noGrp="1" noChangeArrowheads="1"/>
          </p:cNvSpPr>
          <p:nvPr>
            <p:ph type="sldNum" sz="quarter" idx="5"/>
          </p:nvPr>
        </p:nvSpPr>
        <p:spPr>
          <a:ln/>
        </p:spPr>
        <p:txBody>
          <a:bodyPr/>
          <a:lstStyle/>
          <a:p>
            <a:fld id="{C41C9F82-478D-465E-BF39-F63DD0DBBE71}" type="slidenum">
              <a:rPr lang="cs-CZ" altLang="en-US"/>
              <a:pPr/>
              <a:t>194</a:t>
            </a:fld>
            <a:endParaRPr lang="cs-CZ" altLang="en-US"/>
          </a:p>
        </p:txBody>
      </p:sp>
      <p:sp>
        <p:nvSpPr>
          <p:cNvPr id="306178" name="Rectangle 2">
            <a:extLst>
              <a:ext uri="{FF2B5EF4-FFF2-40B4-BE49-F238E27FC236}">
                <a16:creationId xmlns:a16="http://schemas.microsoft.com/office/drawing/2014/main" id="{C4E85246-9705-428D-8C01-E76F5D2523B9}"/>
              </a:ext>
            </a:extLst>
          </p:cNvPr>
          <p:cNvSpPr>
            <a:spLocks noGrp="1" noRot="1" noChangeAspect="1" noChangeArrowheads="1" noTextEdit="1"/>
          </p:cNvSpPr>
          <p:nvPr>
            <p:ph type="sldImg"/>
          </p:nvPr>
        </p:nvSpPr>
        <p:spPr>
          <a:ln/>
        </p:spPr>
      </p:sp>
      <p:sp>
        <p:nvSpPr>
          <p:cNvPr id="306179" name="Rectangle 3">
            <a:extLst>
              <a:ext uri="{FF2B5EF4-FFF2-40B4-BE49-F238E27FC236}">
                <a16:creationId xmlns:a16="http://schemas.microsoft.com/office/drawing/2014/main" id="{51B4C759-AB9D-416C-A1F0-D889B525C87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27237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206</a:t>
            </a:fld>
            <a:endParaRPr lang="cs-CZ"/>
          </a:p>
        </p:txBody>
      </p:sp>
    </p:spTree>
    <p:extLst>
      <p:ext uri="{BB962C8B-B14F-4D97-AF65-F5344CB8AC3E}">
        <p14:creationId xmlns:p14="http://schemas.microsoft.com/office/powerpoint/2010/main" val="897173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210</a:t>
            </a:fld>
            <a:endParaRPr lang="cs-CZ"/>
          </a:p>
        </p:txBody>
      </p:sp>
    </p:spTree>
    <p:extLst>
      <p:ext uri="{BB962C8B-B14F-4D97-AF65-F5344CB8AC3E}">
        <p14:creationId xmlns:p14="http://schemas.microsoft.com/office/powerpoint/2010/main" val="2522787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213</a:t>
            </a:fld>
            <a:endParaRPr lang="cs-CZ"/>
          </a:p>
        </p:txBody>
      </p:sp>
    </p:spTree>
    <p:extLst>
      <p:ext uri="{BB962C8B-B14F-4D97-AF65-F5344CB8AC3E}">
        <p14:creationId xmlns:p14="http://schemas.microsoft.com/office/powerpoint/2010/main" val="738439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219</a:t>
            </a:fld>
            <a:endParaRPr lang="cs-CZ"/>
          </a:p>
        </p:txBody>
      </p:sp>
    </p:spTree>
    <p:extLst>
      <p:ext uri="{BB962C8B-B14F-4D97-AF65-F5344CB8AC3E}">
        <p14:creationId xmlns:p14="http://schemas.microsoft.com/office/powerpoint/2010/main" val="285066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70799A-9228-4B75-8785-B2FDA66FAC00}" type="slidenum">
              <a:rPr lang="cs-CZ" altLang="cs-CZ"/>
              <a:pPr/>
              <a:t>84</a:t>
            </a:fld>
            <a:endParaRPr lang="cs-CZ" altLang="cs-CZ"/>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14597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E56CF9-2958-4F91-8045-27EA92EC1534}" type="slidenum">
              <a:rPr lang="cs-CZ" altLang="cs-CZ"/>
              <a:pPr/>
              <a:t>99</a:t>
            </a:fld>
            <a:endParaRPr lang="cs-CZ" altLang="cs-CZ"/>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44098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ln>
        </p:spPr>
      </p:sp>
      <p:sp>
        <p:nvSpPr>
          <p:cNvPr id="37891" name="Zástupný symbol pro poznámky 2"/>
          <p:cNvSpPr txBox="1">
            <a:spLocks noGrp="1"/>
          </p:cNvSpPr>
          <p:nvPr>
            <p:ph type="body" sz="quarter" idx="1"/>
          </p:nvPr>
        </p:nvSpPr>
        <p:spPr bwMode="auto">
          <a:xfrm>
            <a:off x="685512" y="4343231"/>
            <a:ext cx="5486976" cy="40377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altLang="cs-CZ">
              <a:solidFill>
                <a:srgbClr val="000000"/>
              </a:solidFill>
              <a:latin typeface="Arial" pitchFamily="34" charset="0"/>
              <a:cs typeface="Mangal" pitchFamily="18" charset="0"/>
            </a:endParaRPr>
          </a:p>
        </p:txBody>
      </p:sp>
    </p:spTree>
    <p:extLst>
      <p:ext uri="{BB962C8B-B14F-4D97-AF65-F5344CB8AC3E}">
        <p14:creationId xmlns:p14="http://schemas.microsoft.com/office/powerpoint/2010/main" val="3630591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647A45-39F6-4232-8A48-9B023C6E686A}" type="slidenum">
              <a:rPr lang="cs-CZ" altLang="cs-CZ"/>
              <a:pPr/>
              <a:t>119</a:t>
            </a:fld>
            <a:endParaRPr lang="cs-CZ" altLang="cs-CZ"/>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79072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A71F109-BF73-434C-A56D-E16A5E2F73ED}" type="slidenum">
              <a:rPr lang="cs-CZ" smtClean="0"/>
              <a:t>120</a:t>
            </a:fld>
            <a:endParaRPr lang="cs-CZ"/>
          </a:p>
        </p:txBody>
      </p:sp>
    </p:spTree>
    <p:extLst>
      <p:ext uri="{BB962C8B-B14F-4D97-AF65-F5344CB8AC3E}">
        <p14:creationId xmlns:p14="http://schemas.microsoft.com/office/powerpoint/2010/main" val="4013097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9pPr>
          </a:lstStyle>
          <a:p>
            <a:pPr eaLnBrk="1"/>
            <a:fld id="{B231522A-A1B5-48B6-9833-9BAC530C46B6}" type="slidenum">
              <a:rPr lang="en-GB" altLang="cs-CZ" smtClean="0">
                <a:solidFill>
                  <a:srgbClr val="000000"/>
                </a:solidFill>
                <a:latin typeface="Times New Roman" pitchFamily="18" charset="0"/>
              </a:rPr>
              <a:pPr eaLnBrk="1"/>
              <a:t>181</a:t>
            </a:fld>
            <a:endParaRPr lang="en-GB" altLang="cs-CZ">
              <a:solidFill>
                <a:srgbClr val="000000"/>
              </a:solidFill>
              <a:latin typeface="Times New Roman" pitchFamily="18" charset="0"/>
            </a:endParaRPr>
          </a:p>
        </p:txBody>
      </p:sp>
      <p:sp>
        <p:nvSpPr>
          <p:cNvPr id="6144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a:xfrm>
            <a:off x="685512" y="4343231"/>
            <a:ext cx="5486976" cy="403775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3271186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9pPr>
          </a:lstStyle>
          <a:p>
            <a:pPr eaLnBrk="1"/>
            <a:fld id="{63D9E328-29BC-4C64-BFB6-E8CB3667B982}" type="slidenum">
              <a:rPr lang="en-GB" altLang="cs-CZ" smtClean="0">
                <a:solidFill>
                  <a:srgbClr val="000000"/>
                </a:solidFill>
                <a:latin typeface="Times New Roman" pitchFamily="18" charset="0"/>
              </a:rPr>
              <a:pPr eaLnBrk="1"/>
              <a:t>182</a:t>
            </a:fld>
            <a:endParaRPr lang="en-GB" altLang="cs-CZ">
              <a:solidFill>
                <a:srgbClr val="000000"/>
              </a:solidFill>
              <a:latin typeface="Times New Roman" pitchFamily="18" charset="0"/>
            </a:endParaRPr>
          </a:p>
        </p:txBody>
      </p:sp>
      <p:sp>
        <p:nvSpPr>
          <p:cNvPr id="64515"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Rectangle 2"/>
          <p:cNvSpPr>
            <a:spLocks noGrp="1" noChangeArrowheads="1"/>
          </p:cNvSpPr>
          <p:nvPr>
            <p:ph type="body" idx="1"/>
          </p:nvPr>
        </p:nvSpPr>
        <p:spPr>
          <a:xfrm>
            <a:off x="685512" y="4343231"/>
            <a:ext cx="5486976" cy="403775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2681816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12">
            <a:extLst>
              <a:ext uri="{FF2B5EF4-FFF2-40B4-BE49-F238E27FC236}">
                <a16:creationId xmlns:a16="http://schemas.microsoft.com/office/drawing/2014/main" id="{A0F20A0B-C13F-45EF-A978-BD53E7AA0B8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5pPr>
            <a:lvl6pPr marL="2204470" indent="-200406" defTabSz="393854" eaLnBrk="0" fontAlgn="base" hangingPunct="0">
              <a:spcBef>
                <a:spcPct val="30000"/>
              </a:spcBef>
              <a:spcAft>
                <a:spcPct val="0"/>
              </a:spcAft>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6pPr>
            <a:lvl7pPr marL="2605282" indent="-200406" defTabSz="393854" eaLnBrk="0" fontAlgn="base" hangingPunct="0">
              <a:spcBef>
                <a:spcPct val="30000"/>
              </a:spcBef>
              <a:spcAft>
                <a:spcPct val="0"/>
              </a:spcAft>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7pPr>
            <a:lvl8pPr marL="3006095" indent="-200406" defTabSz="393854" eaLnBrk="0" fontAlgn="base" hangingPunct="0">
              <a:spcBef>
                <a:spcPct val="30000"/>
              </a:spcBef>
              <a:spcAft>
                <a:spcPct val="0"/>
              </a:spcAft>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8pPr>
            <a:lvl9pPr marL="3406907" indent="-200406" defTabSz="393854" eaLnBrk="0" fontAlgn="base" hangingPunct="0">
              <a:spcBef>
                <a:spcPct val="30000"/>
              </a:spcBef>
              <a:spcAft>
                <a:spcPct val="0"/>
              </a:spcAft>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9pPr>
          </a:lstStyle>
          <a:p>
            <a:pPr>
              <a:spcBef>
                <a:spcPct val="0"/>
              </a:spcBef>
              <a:buClrTx/>
              <a:buFontTx/>
              <a:buNone/>
            </a:pPr>
            <a:fld id="{8411B24C-9E7C-4FB2-94DE-95D9F98AFA58}" type="slidenum">
              <a:rPr lang="en-GB" altLang="cs-CZ" sz="1200"/>
              <a:pPr>
                <a:spcBef>
                  <a:spcPct val="0"/>
                </a:spcBef>
                <a:buClrTx/>
                <a:buFontTx/>
                <a:buNone/>
              </a:pPr>
              <a:t>183</a:t>
            </a:fld>
            <a:endParaRPr lang="en-GB" altLang="cs-CZ" sz="1200"/>
          </a:p>
        </p:txBody>
      </p:sp>
      <p:sp>
        <p:nvSpPr>
          <p:cNvPr id="109571" name="Rectangle 1">
            <a:extLst>
              <a:ext uri="{FF2B5EF4-FFF2-40B4-BE49-F238E27FC236}">
                <a16:creationId xmlns:a16="http://schemas.microsoft.com/office/drawing/2014/main" id="{81198D86-AC9C-465D-8DF8-4EE528D4D870}"/>
              </a:ext>
            </a:extLst>
          </p:cNvPr>
          <p:cNvSpPr>
            <a:spLocks noGrp="1" noRot="1" noChangeAspect="1" noChangeArrowheads="1" noTextEdit="1"/>
          </p:cNvSpPr>
          <p:nvPr>
            <p:ph type="sldImg"/>
          </p:nvPr>
        </p:nvSpPr>
        <p:spPr>
          <a:xfrm>
            <a:off x="1144588" y="695325"/>
            <a:ext cx="4567237"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a:extLst>
              <a:ext uri="{FF2B5EF4-FFF2-40B4-BE49-F238E27FC236}">
                <a16:creationId xmlns:a16="http://schemas.microsoft.com/office/drawing/2014/main" id="{FF984909-4C50-4A47-8BD2-AA2758A910FD}"/>
              </a:ext>
            </a:extLst>
          </p:cNvPr>
          <p:cNvSpPr>
            <a:spLocks noGrp="1" noChangeArrowheads="1"/>
          </p:cNvSpPr>
          <p:nvPr>
            <p:ph type="body" idx="1"/>
          </p:nvPr>
        </p:nvSpPr>
        <p:spPr>
          <a:xfrm>
            <a:off x="685512" y="4343231"/>
            <a:ext cx="5482656" cy="411106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dirty="0">
              <a:latin typeface="Times New Roman" panose="02020603050405020304" pitchFamily="18" charset="0"/>
            </a:endParaRPr>
          </a:p>
        </p:txBody>
      </p:sp>
    </p:spTree>
    <p:extLst>
      <p:ext uri="{BB962C8B-B14F-4D97-AF65-F5344CB8AC3E}">
        <p14:creationId xmlns:p14="http://schemas.microsoft.com/office/powerpoint/2010/main" val="2780762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D42118FD-68AA-4AF5-8F8B-A9897D4BA62B}" type="datetimeFigureOut">
              <a:rPr lang="cs-CZ" smtClean="0"/>
              <a:t>22.02.2022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280439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42118FD-68AA-4AF5-8F8B-A9897D4BA62B}" type="datetimeFigureOut">
              <a:rPr lang="cs-CZ" smtClean="0"/>
              <a:t>22.02.2022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236650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42118FD-68AA-4AF5-8F8B-A9897D4BA62B}" type="datetimeFigureOut">
              <a:rPr lang="cs-CZ" smtClean="0"/>
              <a:t>22.02.2022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65748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333375"/>
            <a:ext cx="8229600" cy="625475"/>
          </a:xfrm>
        </p:spPr>
        <p:txBody>
          <a:bodyPr/>
          <a:lstStyle/>
          <a:p>
            <a:r>
              <a:rPr lang="cs-CZ"/>
              <a:t>Kliknutím lze upravit styl.</a:t>
            </a:r>
          </a:p>
        </p:txBody>
      </p:sp>
      <p:sp>
        <p:nvSpPr>
          <p:cNvPr id="3" name="Zástupný symbol pro text 2"/>
          <p:cNvSpPr>
            <a:spLocks noGrp="1"/>
          </p:cNvSpPr>
          <p:nvPr>
            <p:ph type="body" sz="half" idx="1"/>
          </p:nvPr>
        </p:nvSpPr>
        <p:spPr>
          <a:xfrm>
            <a:off x="457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cs-CZ"/>
              <a:t>Anorganick</a:t>
            </a:r>
            <a:r>
              <a:rPr lang="cs-CZ" altLang="cs-CZ"/>
              <a:t>á chemie pro KATA</a:t>
            </a:r>
            <a:endParaRPr lang="en-US" altLang="cs-CZ"/>
          </a:p>
        </p:txBody>
      </p:sp>
      <p:sp>
        <p:nvSpPr>
          <p:cNvPr id="6" name="Rectangle 3"/>
          <p:cNvSpPr>
            <a:spLocks noGrp="1" noChangeArrowheads="1"/>
          </p:cNvSpPr>
          <p:nvPr>
            <p:ph type="sldNum" sz="quarter" idx="11"/>
          </p:nvPr>
        </p:nvSpPr>
        <p:spPr>
          <a:ln/>
        </p:spPr>
        <p:txBody>
          <a:bodyPr/>
          <a:lstStyle>
            <a:lvl1pPr>
              <a:defRPr/>
            </a:lvl1pPr>
          </a:lstStyle>
          <a:p>
            <a:pPr>
              <a:defRPr/>
            </a:pPr>
            <a:fld id="{39248E80-BD54-466A-9A20-5D76B962379C}" type="slidenum">
              <a:rPr lang="en-US" altLang="cs-CZ"/>
              <a:pPr>
                <a:defRPr/>
              </a:pPr>
              <a:t>‹#›</a:t>
            </a:fld>
            <a:endParaRPr lang="en-US" altLang="cs-CZ"/>
          </a:p>
        </p:txBody>
      </p:sp>
      <p:sp>
        <p:nvSpPr>
          <p:cNvPr id="7" name="Rectangle 16"/>
          <p:cNvSpPr>
            <a:spLocks noGrp="1" noChangeArrowheads="1"/>
          </p:cNvSpPr>
          <p:nvPr>
            <p:ph type="dt" sz="half" idx="12"/>
          </p:nvPr>
        </p:nvSpPr>
        <p:spPr>
          <a:ln/>
        </p:spPr>
        <p:txBody>
          <a:bodyPr/>
          <a:lstStyle>
            <a:lvl1pPr>
              <a:defRPr/>
            </a:lvl1pPr>
          </a:lstStyle>
          <a:p>
            <a:pPr>
              <a:defRPr/>
            </a:pPr>
            <a:r>
              <a:rPr lang="cs-CZ" altLang="cs-CZ"/>
              <a:t>Praha 2007</a:t>
            </a:r>
            <a:endParaRPr lang="en-US" altLang="cs-CZ"/>
          </a:p>
        </p:txBody>
      </p:sp>
    </p:spTree>
    <p:extLst>
      <p:ext uri="{BB962C8B-B14F-4D97-AF65-F5344CB8AC3E}">
        <p14:creationId xmlns:p14="http://schemas.microsoft.com/office/powerpoint/2010/main" val="4077224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40"/>
            <a:ext cx="8229600" cy="58515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59ECE43C-316B-4564-8D9F-66721D8C4E55}" type="slidenum">
              <a:rPr lang="cs-CZ"/>
              <a:pPr>
                <a:defRPr/>
              </a:pPr>
              <a:t>‹#›</a:t>
            </a:fld>
            <a:endParaRPr lang="cs-CZ"/>
          </a:p>
        </p:txBody>
      </p:sp>
    </p:spTree>
    <p:extLst>
      <p:ext uri="{BB962C8B-B14F-4D97-AF65-F5344CB8AC3E}">
        <p14:creationId xmlns:p14="http://schemas.microsoft.com/office/powerpoint/2010/main" val="407802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42118FD-68AA-4AF5-8F8B-A9897D4BA62B}" type="datetimeFigureOut">
              <a:rPr lang="cs-CZ" smtClean="0"/>
              <a:t>22.02.2022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248577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D42118FD-68AA-4AF5-8F8B-A9897D4BA62B}" type="datetimeFigureOut">
              <a:rPr lang="cs-CZ" smtClean="0"/>
              <a:t>22.02.2022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403287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42118FD-68AA-4AF5-8F8B-A9897D4BA62B}" type="datetimeFigureOut">
              <a:rPr lang="cs-CZ" smtClean="0"/>
              <a:t>22.02.2022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324642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42118FD-68AA-4AF5-8F8B-A9897D4BA62B}" type="datetimeFigureOut">
              <a:rPr lang="cs-CZ" smtClean="0"/>
              <a:t>22.02.2022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210245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42118FD-68AA-4AF5-8F8B-A9897D4BA62B}" type="datetimeFigureOut">
              <a:rPr lang="cs-CZ" smtClean="0"/>
              <a:t>22.02.2022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70826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42118FD-68AA-4AF5-8F8B-A9897D4BA62B}" type="datetimeFigureOut">
              <a:rPr lang="cs-CZ" smtClean="0"/>
              <a:t>22.02.2022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799934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42118FD-68AA-4AF5-8F8B-A9897D4BA62B}" type="datetimeFigureOut">
              <a:rPr lang="cs-CZ" smtClean="0"/>
              <a:t>22.02.2022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31131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42118FD-68AA-4AF5-8F8B-A9897D4BA62B}" type="datetimeFigureOut">
              <a:rPr lang="cs-CZ" smtClean="0"/>
              <a:t>22.02.2022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3958607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118FD-68AA-4AF5-8F8B-A9897D4BA62B}" type="datetimeFigureOut">
              <a:rPr lang="cs-CZ" smtClean="0"/>
              <a:t>22.02.2022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75173-54CC-4F6C-9445-C1F4AB82B18F}" type="slidenum">
              <a:rPr lang="cs-CZ" smtClean="0"/>
              <a:t>‹#›</a:t>
            </a:fld>
            <a:endParaRPr lang="cs-CZ"/>
          </a:p>
        </p:txBody>
      </p:sp>
    </p:spTree>
    <p:extLst>
      <p:ext uri="{BB962C8B-B14F-4D97-AF65-F5344CB8AC3E}">
        <p14:creationId xmlns:p14="http://schemas.microsoft.com/office/powerpoint/2010/main" val="2441958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gif"/><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0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6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173.gif"/><Relationship Id="rId4" Type="http://schemas.openxmlformats.org/officeDocument/2006/relationships/image" Target="../media/image172.png"/></Relationships>
</file>

<file path=ppt/slides/_rels/slide10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0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2.xml"/><Relationship Id="rId4" Type="http://schemas.openxmlformats.org/officeDocument/2006/relationships/image" Target="../media/image182.jpeg"/></Relationships>
</file>

<file path=ppt/slides/_rels/slide11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1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89.jpeg"/><Relationship Id="rId4" Type="http://schemas.openxmlformats.org/officeDocument/2006/relationships/image" Target="../media/image188.emf"/></Relationships>
</file>

<file path=ppt/slides/_rels/slide11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92.gif"/><Relationship Id="rId2" Type="http://schemas.openxmlformats.org/officeDocument/2006/relationships/image" Target="../media/image191.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125.xml.rels><?xml version="1.0" encoding="UTF-8" standalone="yes"?>
<Relationships xmlns="http://schemas.openxmlformats.org/package/2006/relationships"><Relationship Id="rId3" Type="http://schemas.openxmlformats.org/officeDocument/2006/relationships/hyperlink" Target="http://abulafia.mt.ic.ac.uk/shannon/" TargetMode="External"/><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14.gif"/><Relationship Id="rId2" Type="http://schemas.openxmlformats.org/officeDocument/2006/relationships/image" Target="../media/image213.png"/><Relationship Id="rId1" Type="http://schemas.openxmlformats.org/officeDocument/2006/relationships/slideLayout" Target="../slideLayouts/slideLayout2.xml"/><Relationship Id="rId5" Type="http://schemas.openxmlformats.org/officeDocument/2006/relationships/image" Target="../media/image216.gif"/><Relationship Id="rId4" Type="http://schemas.openxmlformats.org/officeDocument/2006/relationships/image" Target="../media/image215.png"/></Relationships>
</file>

<file path=ppt/slides/_rels/slide136.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0.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 Id="rId5" Type="http://schemas.openxmlformats.org/officeDocument/2006/relationships/image" Target="../media/image227.png"/><Relationship Id="rId4" Type="http://schemas.openxmlformats.org/officeDocument/2006/relationships/image" Target="../media/image22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gif"/><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33.gif"/><Relationship Id="rId2" Type="http://schemas.openxmlformats.org/officeDocument/2006/relationships/hyperlink" Target="https://www.google.com/url?sa=i&amp;url=http%3A%2F%2Flibrary.tedankara.k12.tr%2Fchemistry%2Fvol3%2FHydrogen%2520chemistry%2520and%2520nonmetal%2520oxidation%2520numbers%2F&amp;psig=AOvVaw1icFu1gVCOpXokAQPTUDxk&amp;ust=1582143651415000&amp;source=images&amp;cd=vfe&amp;ved=0CAIQjRxqFwoTCIjvitH22-cCFQAAAAAdAAAAABAO"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36.gif"/><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jpg"/><Relationship Id="rId1" Type="http://schemas.openxmlformats.org/officeDocument/2006/relationships/slideLayout" Target="../slideLayouts/slideLayout2.xml"/><Relationship Id="rId5" Type="http://schemas.openxmlformats.org/officeDocument/2006/relationships/image" Target="../media/image240.png"/><Relationship Id="rId4" Type="http://schemas.openxmlformats.org/officeDocument/2006/relationships/image" Target="../media/image239.png"/></Relationships>
</file>

<file path=ppt/slides/_rels/slide151.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44.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emf"/><Relationship Id="rId1" Type="http://schemas.openxmlformats.org/officeDocument/2006/relationships/slideLayout" Target="../slideLayouts/slideLayout2.xml"/><Relationship Id="rId4" Type="http://schemas.openxmlformats.org/officeDocument/2006/relationships/image" Target="../media/image254.png"/></Relationships>
</file>

<file path=ppt/slides/_rels/slide161.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58.gif"/><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66.gif"/><Relationship Id="rId2" Type="http://schemas.openxmlformats.org/officeDocument/2006/relationships/image" Target="../media/image265.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0.jpeg"/><Relationship Id="rId7" Type="http://schemas.openxmlformats.org/officeDocument/2006/relationships/image" Target="../media/image274.jpeg"/><Relationship Id="rId2" Type="http://schemas.openxmlformats.org/officeDocument/2006/relationships/image" Target="../media/image269.png"/><Relationship Id="rId1" Type="http://schemas.openxmlformats.org/officeDocument/2006/relationships/slideLayout" Target="../slideLayouts/slideLayout7.xml"/><Relationship Id="rId6" Type="http://schemas.openxmlformats.org/officeDocument/2006/relationships/image" Target="../media/image273.png"/><Relationship Id="rId5" Type="http://schemas.openxmlformats.org/officeDocument/2006/relationships/image" Target="../media/image272.jpeg"/><Relationship Id="rId4" Type="http://schemas.openxmlformats.org/officeDocument/2006/relationships/image" Target="../media/image271.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jpeg"/><Relationship Id="rId1" Type="http://schemas.openxmlformats.org/officeDocument/2006/relationships/slideLayout" Target="../slideLayouts/slideLayout2.xml"/><Relationship Id="rId5" Type="http://schemas.openxmlformats.org/officeDocument/2006/relationships/image" Target="../media/image279.jpeg"/><Relationship Id="rId4" Type="http://schemas.openxmlformats.org/officeDocument/2006/relationships/image" Target="../media/image278.gif"/></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80.wmf"/></Relationships>
</file>

<file path=ppt/slides/_rels/slide181.xml.rels><?xml version="1.0" encoding="UTF-8" standalone="yes"?>
<Relationships xmlns="http://schemas.openxmlformats.org/package/2006/relationships"><Relationship Id="rId3" Type="http://schemas.openxmlformats.org/officeDocument/2006/relationships/image" Target="../media/image281.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82.png"/></Relationships>
</file>

<file path=ppt/slides/_rels/slide18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84.pn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8.png"/></Relationships>
</file>

<file path=ppt/slides/_rels/slide189.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2.xml"/><Relationship Id="rId4" Type="http://schemas.openxmlformats.org/officeDocument/2006/relationships/image" Target="../media/image299.png"/></Relationships>
</file>

<file path=ppt/slides/_rels/slide198.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2.xml"/><Relationship Id="rId4" Type="http://schemas.openxmlformats.org/officeDocument/2006/relationships/image" Target="../media/image302.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2.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jpeg"/></Relationships>
</file>

<file path=ppt/slides/_rels/slide20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09.png"/><Relationship Id="rId4" Type="http://schemas.openxmlformats.org/officeDocument/2006/relationships/image" Target="../media/image308.png"/></Relationships>
</file>

<file path=ppt/slides/_rels/slide202.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6.png"/><Relationship Id="rId4" Type="http://schemas.openxmlformats.org/officeDocument/2006/relationships/image" Target="../media/image315.jpeg"/></Relationships>
</file>

<file path=ppt/slides/_rels/slide207.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jpeg"/><Relationship Id="rId1" Type="http://schemas.openxmlformats.org/officeDocument/2006/relationships/slideLayout" Target="../slideLayouts/slideLayout2.xml"/><Relationship Id="rId4" Type="http://schemas.openxmlformats.org/officeDocument/2006/relationships/image" Target="../media/image319.jpeg"/></Relationships>
</file>

<file path=ppt/slides/_rels/slide208.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7.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2.xml"/><Relationship Id="rId5" Type="http://schemas.openxmlformats.org/officeDocument/2006/relationships/image" Target="../media/image324.png"/><Relationship Id="rId4" Type="http://schemas.openxmlformats.org/officeDocument/2006/relationships/image" Target="../media/image3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10.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6.png"/></Relationships>
</file>

<file path=ppt/slides/_rels/slide211.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gif"/><Relationship Id="rId1" Type="http://schemas.openxmlformats.org/officeDocument/2006/relationships/slideLayout" Target="../slideLayouts/slideLayout2.xml"/><Relationship Id="rId6" Type="http://schemas.openxmlformats.org/officeDocument/2006/relationships/image" Target="../media/image331.png"/><Relationship Id="rId5" Type="http://schemas.openxmlformats.org/officeDocument/2006/relationships/image" Target="../media/image330.png"/><Relationship Id="rId4" Type="http://schemas.openxmlformats.org/officeDocument/2006/relationships/image" Target="../media/image329.png"/></Relationships>
</file>

<file path=ppt/slides/_rels/slide212.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jpeg"/><Relationship Id="rId1" Type="http://schemas.openxmlformats.org/officeDocument/2006/relationships/slideLayout" Target="../slideLayouts/slideLayout2.xml"/><Relationship Id="rId4" Type="http://schemas.openxmlformats.org/officeDocument/2006/relationships/image" Target="../media/image334.png"/></Relationships>
</file>

<file path=ppt/slides/_rels/slide213.xml.rels><?xml version="1.0" encoding="UTF-8" standalone="yes"?>
<Relationships xmlns="http://schemas.openxmlformats.org/package/2006/relationships"><Relationship Id="rId3" Type="http://schemas.openxmlformats.org/officeDocument/2006/relationships/image" Target="../media/image335.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336.emf"/><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338.gif"/><Relationship Id="rId2" Type="http://schemas.openxmlformats.org/officeDocument/2006/relationships/image" Target="../media/image337.gif"/><Relationship Id="rId1" Type="http://schemas.openxmlformats.org/officeDocument/2006/relationships/slideLayout" Target="../slideLayouts/slideLayout13.xml"/><Relationship Id="rId5" Type="http://schemas.openxmlformats.org/officeDocument/2006/relationships/image" Target="../media/image340.gif"/><Relationship Id="rId4" Type="http://schemas.openxmlformats.org/officeDocument/2006/relationships/image" Target="../media/image339.gif"/></Relationships>
</file>

<file path=ppt/slides/_rels/slide217.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4.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0.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png"/><Relationship Id="rId1" Type="http://schemas.openxmlformats.org/officeDocument/2006/relationships/slideLayout" Target="../slideLayouts/slideLayout2.xml"/><Relationship Id="rId4" Type="http://schemas.openxmlformats.org/officeDocument/2006/relationships/image" Target="../media/image348.png"/></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chembio.uoguelph.ca/educmat/atomdata/shield/shield.ht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emf"/><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3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jpg"/><Relationship Id="rId5" Type="http://schemas.openxmlformats.org/officeDocument/2006/relationships/image" Target="../media/image124.jpeg"/><Relationship Id="rId4" Type="http://schemas.openxmlformats.org/officeDocument/2006/relationships/image" Target="../media/image123.jpg"/></Relationships>
</file>

<file path=ppt/slides/_rels/slide7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gif"/><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8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gif"/><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50.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Teoretická a</a:t>
            </a:r>
            <a:r>
              <a:rPr lang="en-US" dirty="0"/>
              <a:t>no</a:t>
            </a:r>
            <a:r>
              <a:rPr lang="cs-CZ" dirty="0"/>
              <a:t>r</a:t>
            </a:r>
            <a:r>
              <a:rPr lang="en-US" dirty="0" err="1"/>
              <a:t>ganick</a:t>
            </a:r>
            <a:r>
              <a:rPr lang="cs-CZ" dirty="0"/>
              <a:t>á chemie</a:t>
            </a:r>
          </a:p>
        </p:txBody>
      </p:sp>
      <p:sp>
        <p:nvSpPr>
          <p:cNvPr id="3" name="Podnadpis 2"/>
          <p:cNvSpPr>
            <a:spLocks noGrp="1"/>
          </p:cNvSpPr>
          <p:nvPr>
            <p:ph type="subTitle" idx="1"/>
          </p:nvPr>
        </p:nvSpPr>
        <p:spPr/>
        <p:txBody>
          <a:bodyPr/>
          <a:lstStyle/>
          <a:p>
            <a:r>
              <a:rPr lang="cs-CZ" dirty="0"/>
              <a:t>2. část</a:t>
            </a:r>
          </a:p>
        </p:txBody>
      </p:sp>
    </p:spTree>
    <p:extLst>
      <p:ext uri="{BB962C8B-B14F-4D97-AF65-F5344CB8AC3E}">
        <p14:creationId xmlns:p14="http://schemas.microsoft.com/office/powerpoint/2010/main" val="538169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tomic Number | Chemistry for Non-Majors">
            <a:extLst>
              <a:ext uri="{FF2B5EF4-FFF2-40B4-BE49-F238E27FC236}">
                <a16:creationId xmlns:a16="http://schemas.microsoft.com/office/drawing/2014/main" id="{A9FFBAD4-9212-413E-9E33-E28318CEA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596" y="2190751"/>
            <a:ext cx="7890933" cy="443865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D30D53AD-4E4A-4F48-A272-C4BCB16045A9}"/>
              </a:ext>
            </a:extLst>
          </p:cNvPr>
          <p:cNvSpPr txBox="1"/>
          <p:nvPr/>
        </p:nvSpPr>
        <p:spPr>
          <a:xfrm>
            <a:off x="824585" y="3910595"/>
            <a:ext cx="393056" cy="1538883"/>
          </a:xfrm>
          <a:prstGeom prst="rect">
            <a:avLst/>
          </a:prstGeom>
          <a:noFill/>
        </p:spPr>
        <p:txBody>
          <a:bodyPr wrap="none" rtlCol="0">
            <a:spAutoFit/>
          </a:bodyPr>
          <a:lstStyle/>
          <a:p>
            <a:r>
              <a:rPr lang="cs-CZ" sz="1600" b="1" dirty="0">
                <a:solidFill>
                  <a:srgbClr val="FF0000"/>
                </a:solidFill>
              </a:rPr>
              <a:t>18</a:t>
            </a:r>
          </a:p>
          <a:p>
            <a:endParaRPr lang="cs-CZ" sz="1000" b="1" dirty="0">
              <a:solidFill>
                <a:srgbClr val="FF0000"/>
              </a:solidFill>
            </a:endParaRPr>
          </a:p>
          <a:p>
            <a:r>
              <a:rPr lang="cs-CZ" sz="1600" b="1" dirty="0">
                <a:solidFill>
                  <a:srgbClr val="FF0000"/>
                </a:solidFill>
              </a:rPr>
              <a:t>18</a:t>
            </a:r>
          </a:p>
          <a:p>
            <a:endParaRPr lang="cs-CZ" sz="1000" b="1" dirty="0">
              <a:solidFill>
                <a:srgbClr val="FF0000"/>
              </a:solidFill>
            </a:endParaRPr>
          </a:p>
          <a:p>
            <a:r>
              <a:rPr lang="cs-CZ" sz="1600" b="1" dirty="0">
                <a:solidFill>
                  <a:srgbClr val="FF0000"/>
                </a:solidFill>
              </a:rPr>
              <a:t>32</a:t>
            </a:r>
          </a:p>
          <a:p>
            <a:endParaRPr lang="cs-CZ" sz="1000" b="1" dirty="0">
              <a:solidFill>
                <a:srgbClr val="FF0000"/>
              </a:solidFill>
            </a:endParaRPr>
          </a:p>
          <a:p>
            <a:r>
              <a:rPr lang="cs-CZ" sz="1600" b="1" dirty="0">
                <a:solidFill>
                  <a:srgbClr val="FF0000"/>
                </a:solidFill>
              </a:rPr>
              <a:t>32</a:t>
            </a:r>
          </a:p>
        </p:txBody>
      </p:sp>
      <p:sp>
        <p:nvSpPr>
          <p:cNvPr id="7" name="TextovéPole 6">
            <a:extLst>
              <a:ext uri="{FF2B5EF4-FFF2-40B4-BE49-F238E27FC236}">
                <a16:creationId xmlns:a16="http://schemas.microsoft.com/office/drawing/2014/main" id="{34FF5EED-4858-40B4-A38D-EBA2A5771144}"/>
              </a:ext>
            </a:extLst>
          </p:cNvPr>
          <p:cNvSpPr txBox="1"/>
          <p:nvPr/>
        </p:nvSpPr>
        <p:spPr>
          <a:xfrm>
            <a:off x="195378" y="247650"/>
            <a:ext cx="4297843" cy="461665"/>
          </a:xfrm>
          <a:prstGeom prst="rect">
            <a:avLst/>
          </a:prstGeom>
          <a:noFill/>
        </p:spPr>
        <p:txBody>
          <a:bodyPr wrap="none" rtlCol="0">
            <a:spAutoFit/>
          </a:bodyPr>
          <a:lstStyle/>
          <a:p>
            <a:r>
              <a:rPr lang="cs-CZ" sz="2400" b="1" dirty="0"/>
              <a:t>Určení atomového čísla: d-prvky</a:t>
            </a:r>
          </a:p>
        </p:txBody>
      </p:sp>
      <p:sp>
        <p:nvSpPr>
          <p:cNvPr id="11" name="TextovéPole 10">
            <a:extLst>
              <a:ext uri="{FF2B5EF4-FFF2-40B4-BE49-F238E27FC236}">
                <a16:creationId xmlns:a16="http://schemas.microsoft.com/office/drawing/2014/main" id="{D4E37901-FA03-44A4-86D3-B3B80734CCB3}"/>
              </a:ext>
            </a:extLst>
          </p:cNvPr>
          <p:cNvSpPr txBox="1"/>
          <p:nvPr/>
        </p:nvSpPr>
        <p:spPr>
          <a:xfrm>
            <a:off x="95250" y="2109371"/>
            <a:ext cx="2244782" cy="338554"/>
          </a:xfrm>
          <a:prstGeom prst="rect">
            <a:avLst/>
          </a:prstGeom>
          <a:noFill/>
        </p:spPr>
        <p:txBody>
          <a:bodyPr wrap="none" rtlCol="0">
            <a:spAutoFit/>
          </a:bodyPr>
          <a:lstStyle/>
          <a:p>
            <a:r>
              <a:rPr lang="en-US" sz="1600" i="1" dirty="0">
                <a:solidFill>
                  <a:srgbClr val="FF0000"/>
                </a:solidFill>
              </a:rPr>
              <a:t>Po</a:t>
            </a:r>
            <a:r>
              <a:rPr lang="cs-CZ" sz="1600" i="1" dirty="0">
                <a:solidFill>
                  <a:srgbClr val="FF0000"/>
                </a:solidFill>
              </a:rPr>
              <a:t>čet prvků v periodách</a:t>
            </a:r>
          </a:p>
        </p:txBody>
      </p:sp>
      <p:sp>
        <p:nvSpPr>
          <p:cNvPr id="13" name="TextovéPole 12">
            <a:extLst>
              <a:ext uri="{FF2B5EF4-FFF2-40B4-BE49-F238E27FC236}">
                <a16:creationId xmlns:a16="http://schemas.microsoft.com/office/drawing/2014/main" id="{3AAF73F1-B035-43AC-B3AB-881351FCD696}"/>
              </a:ext>
            </a:extLst>
          </p:cNvPr>
          <p:cNvSpPr txBox="1"/>
          <p:nvPr/>
        </p:nvSpPr>
        <p:spPr>
          <a:xfrm>
            <a:off x="195378" y="825490"/>
            <a:ext cx="8853372" cy="923330"/>
          </a:xfrm>
          <a:prstGeom prst="rect">
            <a:avLst/>
          </a:prstGeom>
          <a:noFill/>
        </p:spPr>
        <p:txBody>
          <a:bodyPr wrap="square" rtlCol="0">
            <a:spAutoFit/>
          </a:bodyPr>
          <a:lstStyle/>
          <a:p>
            <a:r>
              <a:rPr lang="cs-CZ" b="1" i="1" dirty="0"/>
              <a:t>Atomová čísla</a:t>
            </a:r>
          </a:p>
          <a:p>
            <a:r>
              <a:rPr lang="cs-CZ" i="1" dirty="0"/>
              <a:t>4. perioda</a:t>
            </a:r>
            <a:r>
              <a:rPr lang="cs-CZ" dirty="0"/>
              <a:t>: 		Z = č. skupiny + 18   (pro číslování řad dle IUPAC)</a:t>
            </a:r>
          </a:p>
          <a:p>
            <a:r>
              <a:rPr lang="cs-CZ" dirty="0"/>
              <a:t>5</a:t>
            </a:r>
            <a:r>
              <a:rPr lang="cs-CZ" i="1" dirty="0"/>
              <a:t>. a vyšší perioda</a:t>
            </a:r>
            <a:r>
              <a:rPr lang="cs-CZ" dirty="0"/>
              <a:t>: 	Z = Z prvku předchozí periody v téže </a:t>
            </a:r>
            <a:r>
              <a:rPr lang="en-US" dirty="0" err="1"/>
              <a:t>skupin</a:t>
            </a:r>
            <a:r>
              <a:rPr lang="cs-CZ" dirty="0"/>
              <a:t>ě + počet prvků v periodě</a:t>
            </a:r>
          </a:p>
        </p:txBody>
      </p:sp>
      <p:sp>
        <p:nvSpPr>
          <p:cNvPr id="14" name="Šipka: ohnutá 13">
            <a:extLst>
              <a:ext uri="{FF2B5EF4-FFF2-40B4-BE49-F238E27FC236}">
                <a16:creationId xmlns:a16="http://schemas.microsoft.com/office/drawing/2014/main" id="{209D8AAB-728E-46DE-BF3F-570C778690DF}"/>
              </a:ext>
            </a:extLst>
          </p:cNvPr>
          <p:cNvSpPr/>
          <p:nvPr/>
        </p:nvSpPr>
        <p:spPr>
          <a:xfrm rot="1420623" flipV="1">
            <a:off x="2534925" y="4408622"/>
            <a:ext cx="296286" cy="54283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28157288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VÃ½sledek obrÃ¡zku pro bond length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53" y="573932"/>
            <a:ext cx="8797967" cy="601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8986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452939E-8D5B-440D-80E6-35C116A69A88}"/>
              </a:ext>
            </a:extLst>
          </p:cNvPr>
          <p:cNvSpPr/>
          <p:nvPr/>
        </p:nvSpPr>
        <p:spPr>
          <a:xfrm>
            <a:off x="1219200" y="228600"/>
            <a:ext cx="6247672" cy="461665"/>
          </a:xfrm>
          <a:prstGeom prst="rect">
            <a:avLst/>
          </a:prstGeom>
        </p:spPr>
        <p:txBody>
          <a:bodyPr wrap="none">
            <a:spAutoFit/>
          </a:bodyPr>
          <a:lstStyle/>
          <a:p>
            <a:r>
              <a:rPr lang="en-US" sz="2400" b="1" dirty="0" err="1">
                <a:solidFill>
                  <a:srgbClr val="000000"/>
                </a:solidFill>
              </a:rPr>
              <a:t>Výpočet</a:t>
            </a:r>
            <a:r>
              <a:rPr lang="en-US" sz="2400" b="1" dirty="0">
                <a:solidFill>
                  <a:srgbClr val="000000"/>
                </a:solidFill>
              </a:rPr>
              <a:t> </a:t>
            </a:r>
            <a:r>
              <a:rPr lang="en-US" sz="2400" b="1" dirty="0" err="1">
                <a:solidFill>
                  <a:srgbClr val="000000"/>
                </a:solidFill>
              </a:rPr>
              <a:t>reakčních</a:t>
            </a:r>
            <a:r>
              <a:rPr lang="en-US" sz="2400" b="1" dirty="0">
                <a:solidFill>
                  <a:srgbClr val="000000"/>
                </a:solidFill>
              </a:rPr>
              <a:t> </a:t>
            </a:r>
            <a:r>
              <a:rPr lang="en-US" sz="2400" b="1" dirty="0" err="1">
                <a:solidFill>
                  <a:srgbClr val="000000"/>
                </a:solidFill>
              </a:rPr>
              <a:t>enthalpi</a:t>
            </a:r>
            <a:r>
              <a:rPr lang="cs-CZ" sz="2400" b="1" dirty="0">
                <a:solidFill>
                  <a:srgbClr val="000000"/>
                </a:solidFill>
              </a:rPr>
              <a:t>í</a:t>
            </a:r>
            <a:r>
              <a:rPr lang="en-US" sz="2400" b="1" dirty="0">
                <a:solidFill>
                  <a:srgbClr val="000000"/>
                </a:solidFill>
              </a:rPr>
              <a:t> z </a:t>
            </a:r>
            <a:r>
              <a:rPr lang="cs-CZ" sz="2400" b="1" dirty="0">
                <a:solidFill>
                  <a:srgbClr val="000000"/>
                </a:solidFill>
              </a:rPr>
              <a:t>v</a:t>
            </a:r>
            <a:r>
              <a:rPr lang="en-US" sz="2400" b="1" dirty="0">
                <a:solidFill>
                  <a:srgbClr val="000000"/>
                </a:solidFill>
              </a:rPr>
              <a:t>a</a:t>
            </a:r>
            <a:r>
              <a:rPr lang="cs-CZ" sz="2400" b="1" dirty="0">
                <a:solidFill>
                  <a:srgbClr val="000000"/>
                </a:solidFill>
              </a:rPr>
              <a:t>zeb</a:t>
            </a:r>
            <a:r>
              <a:rPr lang="en-US" sz="2400" b="1" dirty="0" err="1">
                <a:solidFill>
                  <a:srgbClr val="000000"/>
                </a:solidFill>
              </a:rPr>
              <a:t>ných</a:t>
            </a:r>
            <a:r>
              <a:rPr lang="en-US" sz="2400" b="1" dirty="0">
                <a:solidFill>
                  <a:srgbClr val="000000"/>
                </a:solidFill>
              </a:rPr>
              <a:t> </a:t>
            </a:r>
            <a:r>
              <a:rPr lang="cs-CZ" sz="2400" b="1" dirty="0">
                <a:solidFill>
                  <a:srgbClr val="000000"/>
                </a:solidFill>
              </a:rPr>
              <a:t>energií</a:t>
            </a:r>
            <a:endParaRPr lang="en-US" sz="2400" dirty="0"/>
          </a:p>
        </p:txBody>
      </p:sp>
      <p:sp>
        <p:nvSpPr>
          <p:cNvPr id="5" name="Obdélník 4">
            <a:extLst>
              <a:ext uri="{FF2B5EF4-FFF2-40B4-BE49-F238E27FC236}">
                <a16:creationId xmlns:a16="http://schemas.microsoft.com/office/drawing/2014/main" id="{FBB63B17-9702-4D3F-99F3-C544D53C512E}"/>
              </a:ext>
            </a:extLst>
          </p:cNvPr>
          <p:cNvSpPr/>
          <p:nvPr/>
        </p:nvSpPr>
        <p:spPr>
          <a:xfrm>
            <a:off x="311350" y="1141133"/>
            <a:ext cx="8768687" cy="2677656"/>
          </a:xfrm>
          <a:prstGeom prst="rect">
            <a:avLst/>
          </a:prstGeom>
        </p:spPr>
        <p:txBody>
          <a:bodyPr wrap="square">
            <a:spAutoFit/>
          </a:bodyPr>
          <a:lstStyle/>
          <a:p>
            <a:r>
              <a:rPr lang="en-US" sz="2000" dirty="0" err="1"/>
              <a:t>Při</a:t>
            </a:r>
            <a:r>
              <a:rPr lang="en-US" sz="2000" dirty="0"/>
              <a:t> </a:t>
            </a:r>
            <a:r>
              <a:rPr lang="en-US" sz="2000" dirty="0" err="1"/>
              <a:t>vzniku</a:t>
            </a:r>
            <a:r>
              <a:rPr lang="en-US" sz="2000" dirty="0"/>
              <a:t> </a:t>
            </a:r>
            <a:r>
              <a:rPr lang="en-US" sz="2000" dirty="0" err="1"/>
              <a:t>chemické</a:t>
            </a:r>
            <a:r>
              <a:rPr lang="en-US" sz="2000" dirty="0"/>
              <a:t> </a:t>
            </a:r>
            <a:r>
              <a:rPr lang="en-US" sz="2000" dirty="0" err="1"/>
              <a:t>vazby</a:t>
            </a:r>
            <a:r>
              <a:rPr lang="en-US" sz="2000" dirty="0"/>
              <a:t> se </a:t>
            </a:r>
            <a:r>
              <a:rPr lang="en-US" sz="2000" dirty="0" err="1"/>
              <a:t>energie</a:t>
            </a:r>
            <a:r>
              <a:rPr lang="en-US" sz="2000" dirty="0"/>
              <a:t> </a:t>
            </a:r>
            <a:r>
              <a:rPr lang="en-US" sz="2000" dirty="0" err="1"/>
              <a:t>uvolňuje</a:t>
            </a:r>
            <a:r>
              <a:rPr lang="en-US" sz="2000" dirty="0"/>
              <a:t> ( </a:t>
            </a:r>
            <a:r>
              <a:rPr lang="en-US" sz="2000" dirty="0" err="1"/>
              <a:t>vazebná</a:t>
            </a:r>
            <a:r>
              <a:rPr lang="en-US" sz="2000" dirty="0"/>
              <a:t> </a:t>
            </a:r>
            <a:r>
              <a:rPr lang="en-US" sz="2000" dirty="0" err="1"/>
              <a:t>energie</a:t>
            </a:r>
            <a:r>
              <a:rPr lang="en-US" sz="2000" dirty="0"/>
              <a:t> ) a </a:t>
            </a:r>
            <a:r>
              <a:rPr lang="en-US" sz="2000" dirty="0" err="1"/>
              <a:t>při</a:t>
            </a:r>
            <a:r>
              <a:rPr lang="en-US" sz="2000" dirty="0"/>
              <a:t> </a:t>
            </a:r>
            <a:r>
              <a:rPr lang="en-US" sz="2000" dirty="0" err="1"/>
              <a:t>štěpení</a:t>
            </a:r>
            <a:r>
              <a:rPr lang="en-US" sz="2000" dirty="0"/>
              <a:t> </a:t>
            </a:r>
            <a:r>
              <a:rPr lang="en-US" sz="2000" dirty="0" err="1"/>
              <a:t>chemických</a:t>
            </a:r>
            <a:r>
              <a:rPr lang="en-US" sz="2000" dirty="0"/>
              <a:t> </a:t>
            </a:r>
            <a:r>
              <a:rPr lang="en-US" sz="2000" dirty="0" err="1"/>
              <a:t>vazeb</a:t>
            </a:r>
            <a:r>
              <a:rPr lang="en-US" sz="2000" dirty="0"/>
              <a:t> se </a:t>
            </a:r>
            <a:r>
              <a:rPr lang="en-US" sz="2000" dirty="0" err="1"/>
              <a:t>musí</a:t>
            </a:r>
            <a:r>
              <a:rPr lang="en-US" sz="2000" dirty="0"/>
              <a:t> </a:t>
            </a:r>
            <a:r>
              <a:rPr lang="en-US" sz="2000" dirty="0" err="1"/>
              <a:t>energie</a:t>
            </a:r>
            <a:r>
              <a:rPr lang="en-US" sz="2000" dirty="0"/>
              <a:t> </a:t>
            </a:r>
            <a:r>
              <a:rPr lang="en-US" sz="2000" dirty="0" err="1"/>
              <a:t>dodávat</a:t>
            </a:r>
            <a:r>
              <a:rPr lang="en-US" sz="2000" dirty="0"/>
              <a:t>. (</a:t>
            </a:r>
            <a:r>
              <a:rPr lang="en-US" sz="2000" dirty="0" err="1"/>
              <a:t>disociační</a:t>
            </a:r>
            <a:r>
              <a:rPr lang="en-US" sz="2000" dirty="0"/>
              <a:t> </a:t>
            </a:r>
            <a:r>
              <a:rPr lang="en-US" sz="2000" dirty="0" err="1"/>
              <a:t>energie</a:t>
            </a:r>
            <a:r>
              <a:rPr lang="en-US" sz="2000" dirty="0"/>
              <a:t>). </a:t>
            </a:r>
            <a:endParaRPr lang="cs-CZ" sz="2000" dirty="0"/>
          </a:p>
          <a:p>
            <a:endParaRPr lang="cs-CZ" sz="2000" dirty="0"/>
          </a:p>
          <a:p>
            <a:endParaRPr lang="cs-CZ" dirty="0"/>
          </a:p>
          <a:p>
            <a:endParaRPr lang="cs-CZ" dirty="0"/>
          </a:p>
          <a:p>
            <a:endParaRPr lang="cs-CZ" dirty="0"/>
          </a:p>
          <a:p>
            <a:endParaRPr lang="cs-CZ" dirty="0"/>
          </a:p>
          <a:p>
            <a:endParaRPr lang="cs-CZ" dirty="0"/>
          </a:p>
          <a:p>
            <a:endParaRPr lang="en-US" dirty="0"/>
          </a:p>
        </p:txBody>
      </p:sp>
      <p:pic>
        <p:nvPicPr>
          <p:cNvPr id="10" name="Obrázek 9" descr="Obsah obrázku snímek obrazovky&#10;&#10;Popis byl vytvořen automaticky">
            <a:extLst>
              <a:ext uri="{FF2B5EF4-FFF2-40B4-BE49-F238E27FC236}">
                <a16:creationId xmlns:a16="http://schemas.microsoft.com/office/drawing/2014/main" id="{BEB3B5A5-0519-4C96-BA37-EBD7749F5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7" y="3124200"/>
            <a:ext cx="5674505" cy="3249587"/>
          </a:xfrm>
          <a:prstGeom prst="rect">
            <a:avLst/>
          </a:prstGeom>
        </p:spPr>
      </p:pic>
      <p:pic>
        <p:nvPicPr>
          <p:cNvPr id="12" name="Obrázek 11">
            <a:extLst>
              <a:ext uri="{FF2B5EF4-FFF2-40B4-BE49-F238E27FC236}">
                <a16:creationId xmlns:a16="http://schemas.microsoft.com/office/drawing/2014/main" id="{183CEA5F-031B-4589-A797-B38EC7274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2819400"/>
            <a:ext cx="3092514" cy="3650405"/>
          </a:xfrm>
          <a:prstGeom prst="rect">
            <a:avLst/>
          </a:prstGeom>
        </p:spPr>
      </p:pic>
      <p:pic>
        <p:nvPicPr>
          <p:cNvPr id="14" name="Obrázek 13">
            <a:extLst>
              <a:ext uri="{FF2B5EF4-FFF2-40B4-BE49-F238E27FC236}">
                <a16:creationId xmlns:a16="http://schemas.microsoft.com/office/drawing/2014/main" id="{CA2E86A3-3319-44D5-8900-CFAEA50046C5}"/>
              </a:ext>
            </a:extLst>
          </p:cNvPr>
          <p:cNvPicPr>
            <a:picLocks noChangeAspect="1"/>
          </p:cNvPicPr>
          <p:nvPr/>
        </p:nvPicPr>
        <p:blipFill>
          <a:blip r:embed="rId4"/>
          <a:stretch>
            <a:fillRect/>
          </a:stretch>
        </p:blipFill>
        <p:spPr>
          <a:xfrm>
            <a:off x="381000" y="2209800"/>
            <a:ext cx="5486400" cy="466101"/>
          </a:xfrm>
          <a:prstGeom prst="rect">
            <a:avLst/>
          </a:prstGeom>
        </p:spPr>
      </p:pic>
    </p:spTree>
    <p:extLst>
      <p:ext uri="{BB962C8B-B14F-4D97-AF65-F5344CB8AC3E}">
        <p14:creationId xmlns:p14="http://schemas.microsoft.com/office/powerpoint/2010/main" val="29116769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8102520" cy="34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ovéPole 4"/>
          <p:cNvSpPr txBox="1">
            <a:spLocks noChangeArrowheads="1"/>
          </p:cNvSpPr>
          <p:nvPr/>
        </p:nvSpPr>
        <p:spPr bwMode="auto">
          <a:xfrm>
            <a:off x="1447800" y="228600"/>
            <a:ext cx="5211711" cy="51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eaLnBrk="1" hangingPunct="1">
              <a:spcAft>
                <a:spcPct val="0"/>
              </a:spcAft>
            </a:pPr>
            <a:r>
              <a:rPr lang="cs-CZ" altLang="cs-CZ" sz="2800" b="1" dirty="0">
                <a:latin typeface="Calibri" pitchFamily="34" charset="0"/>
                <a:cs typeface="Arial" pitchFamily="34" charset="0"/>
              </a:rPr>
              <a:t>Slučovací </a:t>
            </a:r>
            <a:r>
              <a:rPr lang="cs-CZ" altLang="cs-CZ" sz="2800" b="1" dirty="0" err="1">
                <a:latin typeface="Calibri" pitchFamily="34" charset="0"/>
                <a:cs typeface="Arial" pitchFamily="34" charset="0"/>
              </a:rPr>
              <a:t>enthalpie</a:t>
            </a:r>
            <a:r>
              <a:rPr lang="cs-CZ" altLang="cs-CZ" sz="2800" b="1" dirty="0">
                <a:latin typeface="Calibri" pitchFamily="34" charset="0"/>
                <a:cs typeface="Arial" pitchFamily="34" charset="0"/>
              </a:rPr>
              <a:t>, Hessův zákon</a:t>
            </a:r>
          </a:p>
        </p:txBody>
      </p:sp>
      <p:sp>
        <p:nvSpPr>
          <p:cNvPr id="22532" name="Obdélník 5"/>
          <p:cNvSpPr>
            <a:spLocks noChangeArrowheads="1"/>
          </p:cNvSpPr>
          <p:nvPr/>
        </p:nvSpPr>
        <p:spPr bwMode="auto">
          <a:xfrm>
            <a:off x="457200" y="1066800"/>
            <a:ext cx="8501760" cy="100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eaLnBrk="1" hangingPunct="1">
              <a:spcAft>
                <a:spcPct val="0"/>
              </a:spcAft>
            </a:pPr>
            <a:r>
              <a:rPr lang="cs-CZ" altLang="cs-CZ" sz="2000" dirty="0">
                <a:latin typeface="Calibri" pitchFamily="34" charset="0"/>
                <a:cs typeface="Arial" pitchFamily="34" charset="0"/>
              </a:rPr>
              <a:t>Celkové reakční teplo reakce (</a:t>
            </a:r>
            <a:r>
              <a:rPr lang="cs-CZ" altLang="cs-CZ" sz="2000" dirty="0" err="1">
                <a:latin typeface="Calibri" pitchFamily="34" charset="0"/>
                <a:cs typeface="Arial" pitchFamily="34" charset="0"/>
              </a:rPr>
              <a:t>enthalpie</a:t>
            </a:r>
            <a:r>
              <a:rPr lang="cs-CZ" altLang="cs-CZ" sz="2000" dirty="0">
                <a:latin typeface="Calibri" pitchFamily="34" charset="0"/>
                <a:cs typeface="Arial" pitchFamily="34" charset="0"/>
              </a:rPr>
              <a:t>), kterou vzniká určitý produkt, nezávisí na způsobu, jak tento produkt z výchozích látek vzniká. </a:t>
            </a:r>
            <a:br>
              <a:rPr lang="cs-CZ" altLang="cs-CZ" sz="2000" dirty="0">
                <a:latin typeface="Calibri" pitchFamily="34" charset="0"/>
                <a:cs typeface="Arial" pitchFamily="34" charset="0"/>
              </a:rPr>
            </a:br>
            <a:endParaRPr lang="cs-CZ" altLang="cs-CZ" sz="2000" dirty="0">
              <a:latin typeface="Calibri" pitchFamily="34" charset="0"/>
              <a:cs typeface="Arial" pitchFamily="34" charset="0"/>
            </a:endParaRPr>
          </a:p>
        </p:txBody>
      </p:sp>
      <p:pic>
        <p:nvPicPr>
          <p:cNvPr id="22533" name="Picture 2" descr="\Delta H^0_{298} = \sum(\Delta H^0_{sl})_{prod.} - \sum(\Delta H^0_{sl})_{reak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840" y="5026128"/>
            <a:ext cx="5352480" cy="46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Delta H^0_{298} = \sum(\Delta H^0_{sp})_{reakt.} - \sum(\Delta H^0_{sp})_{pr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3680" y="5875817"/>
            <a:ext cx="5460480" cy="41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ovéPole 6"/>
          <p:cNvSpPr txBox="1">
            <a:spLocks noChangeArrowheads="1"/>
          </p:cNvSpPr>
          <p:nvPr/>
        </p:nvSpPr>
        <p:spPr bwMode="auto">
          <a:xfrm>
            <a:off x="424800" y="4867711"/>
            <a:ext cx="1382400" cy="143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eaLnBrk="1" hangingPunct="1">
              <a:spcAft>
                <a:spcPct val="0"/>
              </a:spcAft>
            </a:pPr>
            <a:r>
              <a:rPr lang="cs-CZ" altLang="cs-CZ" sz="2200" b="1">
                <a:latin typeface="Calibri" pitchFamily="34" charset="0"/>
                <a:cs typeface="Arial" pitchFamily="34" charset="0"/>
              </a:rPr>
              <a:t>Slučovací:</a:t>
            </a:r>
          </a:p>
          <a:p>
            <a:pPr eaLnBrk="1" hangingPunct="1">
              <a:spcAft>
                <a:spcPct val="0"/>
              </a:spcAft>
            </a:pPr>
            <a:endParaRPr lang="cs-CZ" altLang="cs-CZ" sz="2200" b="1">
              <a:latin typeface="Calibri" pitchFamily="34" charset="0"/>
              <a:cs typeface="Arial" pitchFamily="34" charset="0"/>
            </a:endParaRPr>
          </a:p>
          <a:p>
            <a:pPr eaLnBrk="1" hangingPunct="1">
              <a:spcAft>
                <a:spcPct val="0"/>
              </a:spcAft>
            </a:pPr>
            <a:endParaRPr lang="cs-CZ" altLang="cs-CZ" sz="2200" b="1">
              <a:latin typeface="Calibri" pitchFamily="34" charset="0"/>
              <a:cs typeface="Arial" pitchFamily="34" charset="0"/>
            </a:endParaRPr>
          </a:p>
          <a:p>
            <a:pPr eaLnBrk="1" hangingPunct="1">
              <a:spcAft>
                <a:spcPct val="0"/>
              </a:spcAft>
            </a:pPr>
            <a:r>
              <a:rPr lang="cs-CZ" altLang="cs-CZ" sz="2200" b="1">
                <a:latin typeface="Calibri" pitchFamily="34" charset="0"/>
                <a:cs typeface="Arial" pitchFamily="34" charset="0"/>
              </a:rPr>
              <a:t>Spalné:</a:t>
            </a:r>
          </a:p>
        </p:txBody>
      </p:sp>
    </p:spTree>
    <p:extLst>
      <p:ext uri="{BB962C8B-B14F-4D97-AF65-F5344CB8AC3E}">
        <p14:creationId xmlns:p14="http://schemas.microsoft.com/office/powerpoint/2010/main" val="2589468571"/>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9762"/>
          </a:xfrm>
        </p:spPr>
        <p:txBody>
          <a:bodyPr>
            <a:normAutofit/>
          </a:bodyPr>
          <a:lstStyle/>
          <a:p>
            <a:r>
              <a:rPr lang="cs-CZ" sz="2800" b="1" dirty="0">
                <a:latin typeface="+mn-lt"/>
              </a:rPr>
              <a:t>Stabilita sloučenin</a:t>
            </a:r>
          </a:p>
        </p:txBody>
      </p:sp>
      <p:sp>
        <p:nvSpPr>
          <p:cNvPr id="4" name="TextovéPole 3"/>
          <p:cNvSpPr txBox="1"/>
          <p:nvPr/>
        </p:nvSpPr>
        <p:spPr>
          <a:xfrm>
            <a:off x="269700" y="1208145"/>
            <a:ext cx="8610600" cy="707886"/>
          </a:xfrm>
          <a:prstGeom prst="rect">
            <a:avLst/>
          </a:prstGeom>
          <a:noFill/>
        </p:spPr>
        <p:txBody>
          <a:bodyPr wrap="square" rtlCol="0">
            <a:spAutoFit/>
          </a:bodyPr>
          <a:lstStyle/>
          <a:p>
            <a:r>
              <a:rPr lang="cs-CZ" sz="2000" dirty="0">
                <a:cs typeface="Arial" panose="020B0604020202020204" pitchFamily="34" charset="0"/>
              </a:rPr>
              <a:t>  Velká záporná hodnota slučovacího tepla (slučovací entalpie)  = velká odolnost proti rozkladu na prvky. </a:t>
            </a:r>
          </a:p>
        </p:txBody>
      </p:sp>
      <p:sp>
        <p:nvSpPr>
          <p:cNvPr id="5" name="TextovéPole 4"/>
          <p:cNvSpPr txBox="1"/>
          <p:nvPr/>
        </p:nvSpPr>
        <p:spPr>
          <a:xfrm>
            <a:off x="1783920" y="1942820"/>
            <a:ext cx="5125121" cy="400110"/>
          </a:xfrm>
          <a:prstGeom prst="rect">
            <a:avLst/>
          </a:prstGeom>
          <a:noFill/>
        </p:spPr>
        <p:txBody>
          <a:bodyPr wrap="none" rtlCol="0">
            <a:spAutoFit/>
          </a:bodyPr>
          <a:lstStyle/>
          <a:p>
            <a:r>
              <a:rPr lang="en-US" sz="2000" dirty="0"/>
              <a:t>4 </a:t>
            </a:r>
            <a:r>
              <a:rPr lang="cs-CZ" sz="2000" dirty="0"/>
              <a:t>Al</a:t>
            </a:r>
            <a:r>
              <a:rPr lang="en-US" sz="2000" dirty="0"/>
              <a:t> + 3 O</a:t>
            </a:r>
            <a:r>
              <a:rPr lang="en-US" sz="2000" baseline="-25000" dirty="0"/>
              <a:t>2</a:t>
            </a:r>
            <a:r>
              <a:rPr lang="en-US" sz="2000" dirty="0"/>
              <a:t> = 2 Al</a:t>
            </a:r>
            <a:r>
              <a:rPr lang="en-US" sz="2000" baseline="-25000" dirty="0"/>
              <a:t>2</a:t>
            </a:r>
            <a:r>
              <a:rPr lang="en-US" sz="2000" dirty="0"/>
              <a:t>O</a:t>
            </a:r>
            <a:r>
              <a:rPr lang="en-US" sz="2000" baseline="-25000" dirty="0"/>
              <a:t>3</a:t>
            </a:r>
            <a:r>
              <a:rPr lang="en-US" sz="2000" dirty="0"/>
              <a:t>       </a:t>
            </a:r>
            <a:r>
              <a:rPr lang="el-GR" sz="2000" dirty="0"/>
              <a:t>Δ</a:t>
            </a:r>
            <a:r>
              <a:rPr lang="en-US" sz="2000" dirty="0"/>
              <a:t>H</a:t>
            </a:r>
            <a:r>
              <a:rPr lang="en-US" sz="2000" baseline="-25000" dirty="0"/>
              <a:t>298</a:t>
            </a:r>
            <a:r>
              <a:rPr lang="en-US" sz="2000" dirty="0"/>
              <a:t> = - 3351.4  kJ/</a:t>
            </a:r>
            <a:r>
              <a:rPr lang="en-US" sz="2000" dirty="0" err="1"/>
              <a:t>mol</a:t>
            </a:r>
            <a:endParaRPr lang="en-US" sz="2000" dirty="0"/>
          </a:p>
        </p:txBody>
      </p:sp>
      <p:sp>
        <p:nvSpPr>
          <p:cNvPr id="8" name="Obdélník 7"/>
          <p:cNvSpPr/>
          <p:nvPr/>
        </p:nvSpPr>
        <p:spPr>
          <a:xfrm>
            <a:off x="509080" y="2500806"/>
            <a:ext cx="5618654" cy="400110"/>
          </a:xfrm>
          <a:prstGeom prst="rect">
            <a:avLst/>
          </a:prstGeom>
        </p:spPr>
        <p:txBody>
          <a:bodyPr wrap="none">
            <a:spAutoFit/>
          </a:bodyPr>
          <a:lstStyle/>
          <a:p>
            <a:r>
              <a:rPr lang="cs-CZ" sz="2000" dirty="0">
                <a:cs typeface="Arial" panose="020B0604020202020204" pitchFamily="34" charset="0"/>
              </a:rPr>
              <a:t>slučovací </a:t>
            </a:r>
            <a:r>
              <a:rPr lang="cs-CZ" sz="2000" dirty="0" err="1">
                <a:cs typeface="Arial" panose="020B0604020202020204" pitchFamily="34" charset="0"/>
              </a:rPr>
              <a:t>tepl</a:t>
            </a:r>
            <a:r>
              <a:rPr lang="en-US" sz="2000" dirty="0">
                <a:cs typeface="Arial" panose="020B0604020202020204" pitchFamily="34" charset="0"/>
              </a:rPr>
              <a:t>o </a:t>
            </a:r>
            <a:r>
              <a:rPr lang="en-US" sz="2000" dirty="0"/>
              <a:t>Al</a:t>
            </a:r>
            <a:r>
              <a:rPr lang="en-US" sz="2000" baseline="-25000" dirty="0"/>
              <a:t>2</a:t>
            </a:r>
            <a:r>
              <a:rPr lang="en-US" sz="2000" dirty="0"/>
              <a:t>O</a:t>
            </a:r>
            <a:r>
              <a:rPr lang="en-US" sz="2000" baseline="-25000" dirty="0"/>
              <a:t>3</a:t>
            </a:r>
            <a:r>
              <a:rPr lang="en-US" sz="2000" dirty="0"/>
              <a:t> :      </a:t>
            </a:r>
            <a:r>
              <a:rPr lang="el-GR" sz="2000" dirty="0"/>
              <a:t>Δ</a:t>
            </a:r>
            <a:r>
              <a:rPr lang="en-US" sz="2000" dirty="0"/>
              <a:t>H</a:t>
            </a:r>
            <a:r>
              <a:rPr lang="en-US" sz="2000" baseline="-25000" dirty="0"/>
              <a:t>298</a:t>
            </a:r>
            <a:r>
              <a:rPr lang="en-US" sz="2000" dirty="0"/>
              <a:t> /2  = - 1675.7  kJ/</a:t>
            </a:r>
            <a:r>
              <a:rPr lang="en-US" sz="2000" dirty="0" err="1"/>
              <a:t>mol</a:t>
            </a:r>
            <a:endParaRPr lang="en-US" sz="2000" dirty="0"/>
          </a:p>
        </p:txBody>
      </p:sp>
      <p:sp>
        <p:nvSpPr>
          <p:cNvPr id="9" name="TextovéPole 8"/>
          <p:cNvSpPr txBox="1"/>
          <p:nvPr/>
        </p:nvSpPr>
        <p:spPr>
          <a:xfrm>
            <a:off x="541506" y="3200400"/>
            <a:ext cx="2452916" cy="2031325"/>
          </a:xfrm>
          <a:prstGeom prst="rect">
            <a:avLst/>
          </a:prstGeom>
          <a:noFill/>
        </p:spPr>
        <p:txBody>
          <a:bodyPr wrap="none" rtlCol="0">
            <a:spAutoFit/>
          </a:bodyPr>
          <a:lstStyle/>
          <a:p>
            <a:r>
              <a:rPr lang="en-US" b="1" i="1" dirty="0"/>
              <a:t>St</a:t>
            </a:r>
            <a:r>
              <a:rPr lang="cs-CZ" b="1" i="1" dirty="0" err="1"/>
              <a:t>abilní</a:t>
            </a:r>
            <a:r>
              <a:rPr lang="cs-CZ" b="1" dirty="0"/>
              <a:t>:</a:t>
            </a:r>
          </a:p>
          <a:p>
            <a:endParaRPr lang="cs-CZ" dirty="0"/>
          </a:p>
          <a:p>
            <a:r>
              <a:rPr lang="en-US" b="1" dirty="0"/>
              <a:t>Al</a:t>
            </a:r>
            <a:r>
              <a:rPr lang="en-US" b="1" baseline="-25000" dirty="0"/>
              <a:t>2</a:t>
            </a:r>
            <a:r>
              <a:rPr lang="en-US" b="1" dirty="0"/>
              <a:t>O</a:t>
            </a:r>
            <a:r>
              <a:rPr lang="en-US" b="1" baseline="-25000" dirty="0"/>
              <a:t>3</a:t>
            </a:r>
            <a:r>
              <a:rPr lang="en-US" b="1" dirty="0"/>
              <a:t> </a:t>
            </a:r>
            <a:r>
              <a:rPr lang="en-US" dirty="0"/>
              <a:t>: </a:t>
            </a:r>
            <a:r>
              <a:rPr lang="cs-CZ" dirty="0"/>
              <a:t>  </a:t>
            </a:r>
            <a:r>
              <a:rPr lang="en-US" dirty="0"/>
              <a:t>- 1675.7  kJ/</a:t>
            </a:r>
            <a:r>
              <a:rPr lang="en-US" dirty="0" err="1"/>
              <a:t>mol</a:t>
            </a:r>
            <a:endParaRPr lang="en-US" dirty="0"/>
          </a:p>
          <a:p>
            <a:endParaRPr lang="cs-CZ" dirty="0"/>
          </a:p>
          <a:p>
            <a:r>
              <a:rPr lang="cs-CZ" b="1" dirty="0" err="1"/>
              <a:t>NaCl</a:t>
            </a:r>
            <a:r>
              <a:rPr lang="en-US" b="1" dirty="0"/>
              <a:t> </a:t>
            </a:r>
            <a:r>
              <a:rPr lang="en-US" dirty="0"/>
              <a:t>: </a:t>
            </a:r>
            <a:r>
              <a:rPr lang="cs-CZ" dirty="0"/>
              <a:t>      </a:t>
            </a:r>
            <a:r>
              <a:rPr lang="en-US" dirty="0"/>
              <a:t>- </a:t>
            </a:r>
            <a:r>
              <a:rPr lang="cs-CZ" dirty="0"/>
              <a:t>411</a:t>
            </a:r>
            <a:r>
              <a:rPr lang="en-US" dirty="0"/>
              <a:t>  kJ/</a:t>
            </a:r>
            <a:r>
              <a:rPr lang="en-US" dirty="0" err="1"/>
              <a:t>mol</a:t>
            </a:r>
            <a:r>
              <a:rPr lang="cs-CZ" dirty="0"/>
              <a:t> </a:t>
            </a:r>
          </a:p>
          <a:p>
            <a:endParaRPr lang="cs-CZ" dirty="0"/>
          </a:p>
          <a:p>
            <a:r>
              <a:rPr lang="cs-CZ" b="1" dirty="0"/>
              <a:t>HF</a:t>
            </a:r>
            <a:r>
              <a:rPr lang="cs-CZ" dirty="0"/>
              <a:t>:     </a:t>
            </a:r>
            <a:r>
              <a:rPr lang="en-US" dirty="0"/>
              <a:t> </a:t>
            </a:r>
            <a:r>
              <a:rPr lang="cs-CZ" dirty="0"/>
              <a:t>  </a:t>
            </a:r>
            <a:r>
              <a:rPr lang="en-US" dirty="0"/>
              <a:t>- </a:t>
            </a:r>
            <a:r>
              <a:rPr lang="cs-CZ" dirty="0"/>
              <a:t>271</a:t>
            </a:r>
            <a:r>
              <a:rPr lang="en-US" dirty="0"/>
              <a:t>.</a:t>
            </a:r>
            <a:r>
              <a:rPr lang="cs-CZ" dirty="0"/>
              <a:t>1</a:t>
            </a:r>
            <a:r>
              <a:rPr lang="en-US" dirty="0"/>
              <a:t>  kJ/</a:t>
            </a:r>
            <a:r>
              <a:rPr lang="en-US" dirty="0" err="1"/>
              <a:t>mol</a:t>
            </a:r>
            <a:endParaRPr lang="cs-CZ" dirty="0"/>
          </a:p>
        </p:txBody>
      </p:sp>
      <p:sp>
        <p:nvSpPr>
          <p:cNvPr id="10" name="TextovéPole 9"/>
          <p:cNvSpPr txBox="1"/>
          <p:nvPr/>
        </p:nvSpPr>
        <p:spPr>
          <a:xfrm>
            <a:off x="4247745" y="3302675"/>
            <a:ext cx="2533066" cy="2031325"/>
          </a:xfrm>
          <a:prstGeom prst="rect">
            <a:avLst/>
          </a:prstGeom>
          <a:noFill/>
        </p:spPr>
        <p:txBody>
          <a:bodyPr wrap="none" rtlCol="0">
            <a:spAutoFit/>
          </a:bodyPr>
          <a:lstStyle/>
          <a:p>
            <a:r>
              <a:rPr lang="cs-CZ" b="1" i="1" dirty="0"/>
              <a:t>Nes</a:t>
            </a:r>
            <a:r>
              <a:rPr lang="en-US" b="1" i="1" dirty="0"/>
              <a:t>t</a:t>
            </a:r>
            <a:r>
              <a:rPr lang="cs-CZ" b="1" i="1" dirty="0" err="1"/>
              <a:t>abilní</a:t>
            </a:r>
            <a:r>
              <a:rPr lang="cs-CZ" b="1" dirty="0"/>
              <a:t>:</a:t>
            </a:r>
          </a:p>
          <a:p>
            <a:endParaRPr lang="cs-CZ" dirty="0"/>
          </a:p>
          <a:p>
            <a:r>
              <a:rPr lang="cs-CZ" b="1" dirty="0"/>
              <a:t>C</a:t>
            </a:r>
            <a:r>
              <a:rPr lang="en-US" b="1" dirty="0"/>
              <a:t>l</a:t>
            </a:r>
            <a:r>
              <a:rPr lang="en-US" b="1" baseline="-25000" dirty="0"/>
              <a:t>2</a:t>
            </a:r>
            <a:r>
              <a:rPr lang="en-US" b="1" dirty="0"/>
              <a:t>O</a:t>
            </a:r>
            <a:r>
              <a:rPr lang="cs-CZ" b="1" baseline="-25000" dirty="0"/>
              <a:t>7</a:t>
            </a:r>
            <a:r>
              <a:rPr lang="en-US" b="1" dirty="0"/>
              <a:t> </a:t>
            </a:r>
            <a:r>
              <a:rPr lang="en-US" dirty="0"/>
              <a:t>: </a:t>
            </a:r>
            <a:r>
              <a:rPr lang="cs-CZ" dirty="0"/>
              <a:t>  </a:t>
            </a:r>
            <a:r>
              <a:rPr lang="en-US" dirty="0"/>
              <a:t>+75.7</a:t>
            </a:r>
            <a:r>
              <a:rPr lang="cs-CZ" dirty="0"/>
              <a:t>3</a:t>
            </a:r>
            <a:r>
              <a:rPr lang="en-US" dirty="0"/>
              <a:t>  kJ/</a:t>
            </a:r>
            <a:r>
              <a:rPr lang="en-US" dirty="0" err="1"/>
              <a:t>mol</a:t>
            </a:r>
            <a:endParaRPr lang="en-US" dirty="0"/>
          </a:p>
          <a:p>
            <a:endParaRPr lang="cs-CZ" dirty="0"/>
          </a:p>
          <a:p>
            <a:r>
              <a:rPr lang="cs-CZ" b="1" dirty="0" err="1"/>
              <a:t>NCl</a:t>
            </a:r>
            <a:r>
              <a:rPr lang="en-US" b="1" baseline="-25000" dirty="0"/>
              <a:t>3</a:t>
            </a:r>
            <a:r>
              <a:rPr lang="en-US" dirty="0"/>
              <a:t>: </a:t>
            </a:r>
            <a:r>
              <a:rPr lang="cs-CZ" dirty="0"/>
              <a:t>      </a:t>
            </a:r>
            <a:r>
              <a:rPr lang="en-US" dirty="0"/>
              <a:t>+ 230  kJ/</a:t>
            </a:r>
            <a:r>
              <a:rPr lang="en-US" dirty="0" err="1"/>
              <a:t>mol</a:t>
            </a:r>
            <a:r>
              <a:rPr lang="cs-CZ" dirty="0"/>
              <a:t> </a:t>
            </a:r>
          </a:p>
          <a:p>
            <a:endParaRPr lang="cs-CZ" dirty="0"/>
          </a:p>
          <a:p>
            <a:r>
              <a:rPr lang="en-US" b="1" dirty="0"/>
              <a:t>SnH</a:t>
            </a:r>
            <a:r>
              <a:rPr lang="en-US" b="1" baseline="-25000" dirty="0"/>
              <a:t>4</a:t>
            </a:r>
            <a:r>
              <a:rPr lang="cs-CZ" dirty="0"/>
              <a:t>:     </a:t>
            </a:r>
            <a:r>
              <a:rPr lang="en-US" dirty="0"/>
              <a:t> </a:t>
            </a:r>
            <a:r>
              <a:rPr lang="cs-CZ" dirty="0"/>
              <a:t>  </a:t>
            </a:r>
            <a:r>
              <a:rPr lang="en-US" dirty="0"/>
              <a:t>+162.8  kJ/</a:t>
            </a:r>
            <a:r>
              <a:rPr lang="en-US" dirty="0" err="1"/>
              <a:t>mol</a:t>
            </a:r>
            <a:endParaRPr lang="cs-CZ" dirty="0"/>
          </a:p>
        </p:txBody>
      </p:sp>
      <p:sp>
        <p:nvSpPr>
          <p:cNvPr id="11" name="TextovéPole 10"/>
          <p:cNvSpPr txBox="1"/>
          <p:nvPr/>
        </p:nvSpPr>
        <p:spPr>
          <a:xfrm>
            <a:off x="256857" y="5749746"/>
            <a:ext cx="8665723" cy="707886"/>
          </a:xfrm>
          <a:prstGeom prst="rect">
            <a:avLst/>
          </a:prstGeom>
          <a:noFill/>
        </p:spPr>
        <p:txBody>
          <a:bodyPr wrap="square" rtlCol="0">
            <a:spAutoFit/>
          </a:bodyPr>
          <a:lstStyle/>
          <a:p>
            <a:r>
              <a:rPr lang="en-US" sz="2000" dirty="0">
                <a:cs typeface="Arial" panose="020B0604020202020204" pitchFamily="34" charset="0"/>
              </a:rPr>
              <a:t>St</a:t>
            </a:r>
            <a:r>
              <a:rPr lang="cs-CZ" sz="2000" dirty="0" err="1">
                <a:cs typeface="Arial" panose="020B0604020202020204" pitchFamily="34" charset="0"/>
              </a:rPr>
              <a:t>álé</a:t>
            </a:r>
            <a:r>
              <a:rPr lang="cs-CZ" sz="2000" dirty="0">
                <a:cs typeface="Arial" panose="020B0604020202020204" pitchFamily="34" charset="0"/>
              </a:rPr>
              <a:t> sloučeniny lze rozložit elektrolyticky, nestálé se rozkládají při mírném zahřátí nebo za chladu, někdy explozívně. </a:t>
            </a:r>
          </a:p>
        </p:txBody>
      </p:sp>
    </p:spTree>
    <p:extLst>
      <p:ext uri="{BB962C8B-B14F-4D97-AF65-F5344CB8AC3E}">
        <p14:creationId xmlns:p14="http://schemas.microsoft.com/office/powerpoint/2010/main" val="28697020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81000"/>
            <a:ext cx="8229600" cy="563562"/>
          </a:xfrm>
        </p:spPr>
        <p:txBody>
          <a:bodyPr>
            <a:normAutofit/>
          </a:bodyPr>
          <a:lstStyle/>
          <a:p>
            <a:r>
              <a:rPr lang="cs-CZ" altLang="en-US" sz="2800" b="1" dirty="0">
                <a:latin typeface="+mn-lt"/>
                <a:cs typeface="Arial" panose="020B0604020202020204" pitchFamily="34" charset="0"/>
              </a:rPr>
              <a:t>Řád vazby</a:t>
            </a:r>
            <a:endParaRPr lang="cs-CZ" sz="2800" dirty="0">
              <a:latin typeface="+mn-lt"/>
              <a:cs typeface="Arial" panose="020B0604020202020204" pitchFamily="34" charset="0"/>
            </a:endParaRPr>
          </a:p>
        </p:txBody>
      </p:sp>
      <p:pic>
        <p:nvPicPr>
          <p:cNvPr id="152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53" y="2362200"/>
            <a:ext cx="8580694"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a:extLst>
              <a:ext uri="{FF2B5EF4-FFF2-40B4-BE49-F238E27FC236}">
                <a16:creationId xmlns:a16="http://schemas.microsoft.com/office/drawing/2014/main" id="{72D902D0-606A-4812-9A67-04B24187E6E3}"/>
              </a:ext>
            </a:extLst>
          </p:cNvPr>
          <p:cNvSpPr txBox="1"/>
          <p:nvPr/>
        </p:nvSpPr>
        <p:spPr>
          <a:xfrm>
            <a:off x="319355" y="1219200"/>
            <a:ext cx="8626988" cy="707886"/>
          </a:xfrm>
          <a:prstGeom prst="rect">
            <a:avLst/>
          </a:prstGeom>
          <a:noFill/>
        </p:spPr>
        <p:txBody>
          <a:bodyPr wrap="square" rtlCol="0">
            <a:spAutoFit/>
          </a:bodyPr>
          <a:lstStyle/>
          <a:p>
            <a:r>
              <a:rPr lang="cs-CZ" sz="2000" dirty="0"/>
              <a:t>= „násobnost“ vazby. </a:t>
            </a:r>
            <a:r>
              <a:rPr lang="cs-CZ" sz="2000" dirty="0">
                <a:cs typeface="Arial" panose="020B0604020202020204" pitchFamily="34" charset="0"/>
              </a:rPr>
              <a:t>Charakterizuje počet elektronových párů sdílených mezi atomy (nemusí být nutně celočíselný). </a:t>
            </a:r>
            <a:r>
              <a:rPr lang="cs-CZ" sz="2000" dirty="0"/>
              <a:t>Je parametrem stability molekul. </a:t>
            </a:r>
            <a:endParaRPr lang="cs-CZ" sz="2000" dirty="0">
              <a:cs typeface="Arial" panose="020B0604020202020204" pitchFamily="34" charset="0"/>
            </a:endParaRPr>
          </a:p>
        </p:txBody>
      </p:sp>
    </p:spTree>
    <p:extLst>
      <p:ext uri="{BB962C8B-B14F-4D97-AF65-F5344CB8AC3E}">
        <p14:creationId xmlns:p14="http://schemas.microsoft.com/office/powerpoint/2010/main" val="33195819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365104"/>
            <a:ext cx="3888432" cy="2298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47056"/>
            <a:ext cx="5584290" cy="3279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4325927"/>
            <a:ext cx="4790560" cy="226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VÃ½sledek obrÃ¡zku pro MO H2">
            <a:extLst>
              <a:ext uri="{FF2B5EF4-FFF2-40B4-BE49-F238E27FC236}">
                <a16:creationId xmlns:a16="http://schemas.microsoft.com/office/drawing/2014/main" id="{E86CF823-12C7-4778-9C71-C306A1A209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167" y="1639637"/>
            <a:ext cx="2466833" cy="2286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1055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37043"/>
            <a:ext cx="6387902" cy="35026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C602548F-0124-480F-8035-EF56B7401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150" y="218296"/>
            <a:ext cx="4800628" cy="2725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descr="SouvisejÃ­cÃ­ obrÃ¡zek">
            <a:extLst>
              <a:ext uri="{FF2B5EF4-FFF2-40B4-BE49-F238E27FC236}">
                <a16:creationId xmlns:a16="http://schemas.microsoft.com/office/drawing/2014/main" id="{80A1851A-1E9B-4E8B-965E-5FAD507569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00316"/>
            <a:ext cx="20574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726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VÃ½sledek obrÃ¡zku pro Innovative Mnemonics in Chemical Educ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Ã½sledek obrÃ¡zku pro Innovative Mnemonics in Chemical Educ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Obdélník 5"/>
          <p:cNvSpPr/>
          <p:nvPr/>
        </p:nvSpPr>
        <p:spPr>
          <a:xfrm>
            <a:off x="1219200" y="1040494"/>
            <a:ext cx="5924442" cy="461665"/>
          </a:xfrm>
          <a:prstGeom prst="rect">
            <a:avLst/>
          </a:prstGeom>
          <a:ln>
            <a:solidFill>
              <a:schemeClr val="tx1"/>
            </a:solidFill>
          </a:ln>
        </p:spPr>
        <p:txBody>
          <a:bodyPr wrap="none">
            <a:spAutoFit/>
          </a:bodyPr>
          <a:lstStyle/>
          <a:p>
            <a:r>
              <a:rPr lang="cs-CZ" sz="2400" b="1" dirty="0"/>
              <a:t>B.O. = 3  – 0,5.</a:t>
            </a:r>
            <a:r>
              <a:rPr lang="en-US" sz="2400" b="1" dirty="0"/>
              <a:t>(</a:t>
            </a:r>
            <a:r>
              <a:rPr lang="cs-CZ" sz="2400" b="1" dirty="0"/>
              <a:t>celkový počet</a:t>
            </a:r>
            <a:r>
              <a:rPr lang="en-US" sz="2400" b="1" dirty="0"/>
              <a:t> </a:t>
            </a:r>
            <a:r>
              <a:rPr lang="en-US" sz="2400" b="1" dirty="0" err="1"/>
              <a:t>ele</a:t>
            </a:r>
            <a:r>
              <a:rPr lang="cs-CZ" sz="2400" b="1" dirty="0"/>
              <a:t>k</a:t>
            </a:r>
            <a:r>
              <a:rPr lang="en-US" sz="2400" b="1" dirty="0" err="1"/>
              <a:t>tron</a:t>
            </a:r>
            <a:r>
              <a:rPr lang="cs-CZ" sz="2400" b="1" dirty="0"/>
              <a:t>ů</a:t>
            </a:r>
            <a:r>
              <a:rPr lang="en-US" sz="2400" b="1" dirty="0"/>
              <a:t> - 14)</a:t>
            </a:r>
            <a:endParaRPr lang="cs-CZ" sz="2400" b="1" dirty="0"/>
          </a:p>
        </p:txBody>
      </p:sp>
      <p:pic>
        <p:nvPicPr>
          <p:cNvPr id="1536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005585"/>
            <a:ext cx="3982297" cy="3004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bdélník 8"/>
          <p:cNvSpPr/>
          <p:nvPr/>
        </p:nvSpPr>
        <p:spPr>
          <a:xfrm>
            <a:off x="3352800" y="4204592"/>
            <a:ext cx="5331788" cy="400110"/>
          </a:xfrm>
          <a:prstGeom prst="rect">
            <a:avLst/>
          </a:prstGeom>
        </p:spPr>
        <p:txBody>
          <a:bodyPr wrap="square">
            <a:spAutoFit/>
          </a:bodyPr>
          <a:lstStyle/>
          <a:p>
            <a:r>
              <a:rPr lang="cs-CZ" sz="2000" dirty="0"/>
              <a:t>M</a:t>
            </a:r>
            <a:r>
              <a:rPr lang="en-US" sz="2000" dirty="0" err="1"/>
              <a:t>etod</a:t>
            </a:r>
            <a:r>
              <a:rPr lang="cs-CZ" sz="2000" dirty="0"/>
              <a:t>a funguje pro prvky s </a:t>
            </a:r>
            <a:r>
              <a:rPr lang="en-US" sz="2000" u="sng" dirty="0"/>
              <a:t>10 </a:t>
            </a:r>
            <a:r>
              <a:rPr lang="cs-CZ" sz="2000" u="sng" dirty="0"/>
              <a:t>až</a:t>
            </a:r>
            <a:r>
              <a:rPr lang="en-US" sz="2000" u="sng" dirty="0"/>
              <a:t> 18 </a:t>
            </a:r>
            <a:r>
              <a:rPr lang="en-US" sz="2000" u="sng" dirty="0" err="1"/>
              <a:t>ele</a:t>
            </a:r>
            <a:r>
              <a:rPr lang="cs-CZ" sz="2000" u="sng" dirty="0"/>
              <a:t>k</a:t>
            </a:r>
            <a:r>
              <a:rPr lang="en-US" sz="2000" u="sng" dirty="0" err="1"/>
              <a:t>tron</a:t>
            </a:r>
            <a:r>
              <a:rPr lang="cs-CZ" sz="2000" u="sng" dirty="0"/>
              <a:t>y</a:t>
            </a:r>
            <a:r>
              <a:rPr lang="en-US" sz="2000" dirty="0"/>
              <a:t>.  </a:t>
            </a:r>
          </a:p>
        </p:txBody>
      </p:sp>
      <p:sp>
        <p:nvSpPr>
          <p:cNvPr id="10" name="Obdélník 9"/>
          <p:cNvSpPr/>
          <p:nvPr/>
        </p:nvSpPr>
        <p:spPr>
          <a:xfrm>
            <a:off x="3150537" y="2427371"/>
            <a:ext cx="5772472" cy="400110"/>
          </a:xfrm>
          <a:prstGeom prst="rect">
            <a:avLst/>
          </a:prstGeom>
        </p:spPr>
        <p:txBody>
          <a:bodyPr wrap="square">
            <a:spAutoFit/>
          </a:bodyPr>
          <a:lstStyle/>
          <a:p>
            <a:r>
              <a:rPr lang="cs-CZ" sz="2000" dirty="0"/>
              <a:t>Celkový počet</a:t>
            </a:r>
            <a:r>
              <a:rPr lang="en-US" sz="2000" dirty="0"/>
              <a:t> </a:t>
            </a:r>
            <a:r>
              <a:rPr lang="en-US" sz="2000" dirty="0" err="1"/>
              <a:t>ele</a:t>
            </a:r>
            <a:r>
              <a:rPr lang="cs-CZ" sz="2000" dirty="0"/>
              <a:t>k</a:t>
            </a:r>
            <a:r>
              <a:rPr lang="en-US" sz="2000" dirty="0" err="1"/>
              <a:t>tron</a:t>
            </a:r>
            <a:r>
              <a:rPr lang="cs-CZ" sz="2000" dirty="0"/>
              <a:t>ů</a:t>
            </a:r>
            <a:r>
              <a:rPr lang="en-US" sz="2000" dirty="0"/>
              <a:t> </a:t>
            </a:r>
            <a:r>
              <a:rPr lang="cs-CZ" sz="2000" dirty="0"/>
              <a:t>= suma Z obou prvků - náboj</a:t>
            </a:r>
          </a:p>
        </p:txBody>
      </p:sp>
      <p:sp>
        <p:nvSpPr>
          <p:cNvPr id="11" name="Obdélník 10"/>
          <p:cNvSpPr/>
          <p:nvPr/>
        </p:nvSpPr>
        <p:spPr>
          <a:xfrm>
            <a:off x="387659" y="5407319"/>
            <a:ext cx="8548193" cy="707886"/>
          </a:xfrm>
          <a:prstGeom prst="rect">
            <a:avLst/>
          </a:prstGeom>
        </p:spPr>
        <p:txBody>
          <a:bodyPr wrap="square">
            <a:spAutoFit/>
          </a:bodyPr>
          <a:lstStyle/>
          <a:p>
            <a:r>
              <a:rPr lang="en-US" sz="2000" b="1" dirty="0"/>
              <a:t>N</a:t>
            </a:r>
            <a:r>
              <a:rPr lang="en-US" sz="2000" b="1" baseline="-25000" dirty="0"/>
              <a:t>2</a:t>
            </a:r>
            <a:r>
              <a:rPr lang="en-US" sz="2000" b="1" dirty="0"/>
              <a:t> </a:t>
            </a:r>
            <a:r>
              <a:rPr lang="cs-CZ" sz="2000" b="1" dirty="0"/>
              <a:t>má</a:t>
            </a:r>
            <a:r>
              <a:rPr lang="en-US" sz="2000" b="1" dirty="0"/>
              <a:t> 14 </a:t>
            </a:r>
            <a:r>
              <a:rPr lang="en-US" sz="2000" b="1" dirty="0" err="1"/>
              <a:t>ele</a:t>
            </a:r>
            <a:r>
              <a:rPr lang="cs-CZ" sz="2000" b="1" dirty="0"/>
              <a:t>k</a:t>
            </a:r>
            <a:r>
              <a:rPr lang="en-US" sz="2000" b="1" dirty="0" err="1"/>
              <a:t>tron</a:t>
            </a:r>
            <a:r>
              <a:rPr lang="cs-CZ" sz="2000" b="1" dirty="0"/>
              <a:t>ů</a:t>
            </a:r>
            <a:r>
              <a:rPr lang="en-US" sz="2000" b="1" dirty="0"/>
              <a:t> a</a:t>
            </a:r>
            <a:r>
              <a:rPr lang="cs-CZ" sz="2000" b="1" dirty="0"/>
              <a:t> řád vazby </a:t>
            </a:r>
            <a:r>
              <a:rPr lang="en-US" sz="2000" b="1" dirty="0"/>
              <a:t>3. </a:t>
            </a:r>
            <a:r>
              <a:rPr lang="cs-CZ" sz="2000" dirty="0"/>
              <a:t>Každý</a:t>
            </a:r>
            <a:r>
              <a:rPr lang="en-US" sz="2000" dirty="0"/>
              <a:t> </a:t>
            </a:r>
            <a:r>
              <a:rPr lang="en-US" sz="2000" dirty="0" err="1"/>
              <a:t>ele</a:t>
            </a:r>
            <a:r>
              <a:rPr lang="cs-CZ" sz="2000" dirty="0"/>
              <a:t>k</a:t>
            </a:r>
            <a:r>
              <a:rPr lang="en-US" sz="2000" dirty="0" err="1"/>
              <a:t>tron</a:t>
            </a:r>
            <a:r>
              <a:rPr lang="en-US" sz="2000" dirty="0"/>
              <a:t> </a:t>
            </a:r>
            <a:r>
              <a:rPr lang="cs-CZ" sz="2000" dirty="0"/>
              <a:t>přidaný nebo </a:t>
            </a:r>
            <a:r>
              <a:rPr lang="en-US" sz="2000" dirty="0"/>
              <a:t>o</a:t>
            </a:r>
            <a:r>
              <a:rPr lang="cs-CZ" sz="2000" dirty="0" err="1"/>
              <a:t>dečtený</a:t>
            </a:r>
            <a:r>
              <a:rPr lang="cs-CZ" sz="2000" dirty="0"/>
              <a:t> od</a:t>
            </a:r>
            <a:r>
              <a:rPr lang="en-US" sz="2000" dirty="0"/>
              <a:t> 14, </a:t>
            </a:r>
            <a:r>
              <a:rPr lang="cs-CZ" sz="2000" dirty="0"/>
              <a:t>snižuje</a:t>
            </a:r>
            <a:r>
              <a:rPr lang="en-US" sz="2000" dirty="0"/>
              <a:t> </a:t>
            </a:r>
            <a:r>
              <a:rPr lang="cs-CZ" sz="2000" dirty="0"/>
              <a:t>řád vazby o </a:t>
            </a:r>
            <a:r>
              <a:rPr lang="en-US" sz="2000" dirty="0"/>
              <a:t>0.5.</a:t>
            </a:r>
            <a:endParaRPr lang="cs-CZ" sz="2000" dirty="0"/>
          </a:p>
        </p:txBody>
      </p:sp>
      <p:sp>
        <p:nvSpPr>
          <p:cNvPr id="12" name="Obdélník 11">
            <a:extLst>
              <a:ext uri="{FF2B5EF4-FFF2-40B4-BE49-F238E27FC236}">
                <a16:creationId xmlns:a16="http://schemas.microsoft.com/office/drawing/2014/main" id="{3D46965D-D7ED-4630-AB4D-7A547EC558F8}"/>
              </a:ext>
            </a:extLst>
          </p:cNvPr>
          <p:cNvSpPr/>
          <p:nvPr/>
        </p:nvSpPr>
        <p:spPr>
          <a:xfrm>
            <a:off x="460375" y="6289283"/>
            <a:ext cx="8360097" cy="307777"/>
          </a:xfrm>
          <a:prstGeom prst="rect">
            <a:avLst/>
          </a:prstGeom>
        </p:spPr>
        <p:txBody>
          <a:bodyPr wrap="square">
            <a:spAutoFit/>
          </a:bodyPr>
          <a:lstStyle/>
          <a:p>
            <a:r>
              <a:rPr lang="cs-CZ" sz="1400" dirty="0"/>
              <a:t>https://bustingjeemain.com/shortcut-tricks/shortcut-tricks-find-bond-order-quickly</a:t>
            </a:r>
          </a:p>
        </p:txBody>
      </p:sp>
      <p:sp>
        <p:nvSpPr>
          <p:cNvPr id="14" name="Nadpis 1">
            <a:extLst>
              <a:ext uri="{FF2B5EF4-FFF2-40B4-BE49-F238E27FC236}">
                <a16:creationId xmlns:a16="http://schemas.microsoft.com/office/drawing/2014/main" id="{4AC70BE3-ED51-40F3-8F86-E52A8FD19A2E}"/>
              </a:ext>
            </a:extLst>
          </p:cNvPr>
          <p:cNvSpPr>
            <a:spLocks noGrp="1"/>
          </p:cNvSpPr>
          <p:nvPr>
            <p:ph type="title"/>
          </p:nvPr>
        </p:nvSpPr>
        <p:spPr>
          <a:xfrm>
            <a:off x="454988" y="170962"/>
            <a:ext cx="8229600" cy="563562"/>
          </a:xfrm>
        </p:spPr>
        <p:txBody>
          <a:bodyPr>
            <a:normAutofit fontScale="90000"/>
          </a:bodyPr>
          <a:lstStyle/>
          <a:p>
            <a:r>
              <a:rPr lang="cs-CZ" altLang="en-US" sz="3200" b="1" dirty="0">
                <a:latin typeface="Arial" panose="020B0604020202020204" pitchFamily="34" charset="0"/>
                <a:cs typeface="Arial" panose="020B0604020202020204" pitchFamily="34" charset="0"/>
              </a:rPr>
              <a:t>Řád vazby</a:t>
            </a:r>
            <a:endParaRPr lang="cs-CZ"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0416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VÃ½sledek obrÃ¡zku pro Innovative Mnemonics in Chemical Educ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Ã½sledek obrÃ¡zku pro Innovative Mnemonics in Chemical Educ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Obdélník 7"/>
          <p:cNvSpPr/>
          <p:nvPr/>
        </p:nvSpPr>
        <p:spPr>
          <a:xfrm>
            <a:off x="460375" y="1052736"/>
            <a:ext cx="8360097" cy="4832092"/>
          </a:xfrm>
          <a:prstGeom prst="rect">
            <a:avLst/>
          </a:prstGeom>
        </p:spPr>
        <p:txBody>
          <a:bodyPr wrap="square">
            <a:spAutoFit/>
          </a:bodyPr>
          <a:lstStyle/>
          <a:p>
            <a:r>
              <a:rPr lang="en-US" sz="2000" b="1" dirty="0"/>
              <a:t>CO</a:t>
            </a:r>
          </a:p>
          <a:p>
            <a:r>
              <a:rPr lang="cs-CZ" sz="2000" dirty="0"/>
              <a:t>Celkový počet</a:t>
            </a:r>
            <a:r>
              <a:rPr lang="en-US" sz="2000" dirty="0"/>
              <a:t> </a:t>
            </a:r>
            <a:r>
              <a:rPr lang="en-US" sz="2000" dirty="0" err="1"/>
              <a:t>ele</a:t>
            </a:r>
            <a:r>
              <a:rPr lang="cs-CZ" sz="2000" dirty="0"/>
              <a:t>k</a:t>
            </a:r>
            <a:r>
              <a:rPr lang="en-US" sz="2000" dirty="0" err="1"/>
              <a:t>tron</a:t>
            </a:r>
            <a:r>
              <a:rPr lang="cs-CZ" sz="2000" dirty="0"/>
              <a:t>ů</a:t>
            </a:r>
            <a:r>
              <a:rPr lang="en-US" sz="2000" dirty="0"/>
              <a:t> = 6 + 8 = 14. </a:t>
            </a:r>
          </a:p>
          <a:p>
            <a:r>
              <a:rPr lang="en-US" sz="2000" dirty="0"/>
              <a:t>B.O. = 3</a:t>
            </a:r>
          </a:p>
          <a:p>
            <a:endParaRPr lang="cs-CZ" sz="2000" dirty="0"/>
          </a:p>
          <a:p>
            <a:endParaRPr lang="en-US" sz="2000" dirty="0"/>
          </a:p>
          <a:p>
            <a:r>
              <a:rPr lang="en-US" sz="2000" b="1" dirty="0"/>
              <a:t>O</a:t>
            </a:r>
            <a:r>
              <a:rPr lang="en-US" sz="2000" b="1" baseline="-25000" dirty="0"/>
              <a:t>2</a:t>
            </a:r>
            <a:r>
              <a:rPr lang="en-US" sz="2000" b="1" baseline="30000" dirty="0"/>
              <a:t>2-</a:t>
            </a:r>
            <a:endParaRPr lang="en-US" sz="2000" b="1" dirty="0"/>
          </a:p>
          <a:p>
            <a:r>
              <a:rPr lang="cs-CZ" sz="2000" dirty="0"/>
              <a:t>Celkový počet</a:t>
            </a:r>
            <a:r>
              <a:rPr lang="en-US" sz="2000" dirty="0"/>
              <a:t> </a:t>
            </a:r>
            <a:r>
              <a:rPr lang="en-US" sz="2000" dirty="0" err="1"/>
              <a:t>ele</a:t>
            </a:r>
            <a:r>
              <a:rPr lang="cs-CZ" sz="2000" dirty="0"/>
              <a:t>k</a:t>
            </a:r>
            <a:r>
              <a:rPr lang="en-US" sz="2000" dirty="0" err="1"/>
              <a:t>tron</a:t>
            </a:r>
            <a:r>
              <a:rPr lang="cs-CZ" sz="2000" dirty="0"/>
              <a:t>ů</a:t>
            </a:r>
            <a:r>
              <a:rPr lang="en-US" sz="2000" dirty="0"/>
              <a:t> = 8 x 2 + 2( – </a:t>
            </a:r>
            <a:r>
              <a:rPr lang="cs-CZ" sz="2000" dirty="0"/>
              <a:t>náboj</a:t>
            </a:r>
            <a:r>
              <a:rPr lang="en-US" sz="2000" dirty="0"/>
              <a:t>) = 18.</a:t>
            </a:r>
          </a:p>
          <a:p>
            <a:r>
              <a:rPr lang="en-US" sz="2000" dirty="0"/>
              <a:t>B.O. = 3 – 0.5 x 4 = 1</a:t>
            </a:r>
            <a:endParaRPr lang="cs-CZ" sz="2000" dirty="0"/>
          </a:p>
          <a:p>
            <a:endParaRPr lang="en-US" sz="2000" dirty="0"/>
          </a:p>
          <a:p>
            <a:r>
              <a:rPr lang="cs-CZ" sz="2000" dirty="0"/>
              <a:t>O</a:t>
            </a:r>
            <a:r>
              <a:rPr lang="cs-CZ" sz="2000" baseline="-25000" dirty="0"/>
              <a:t>2</a:t>
            </a:r>
            <a:r>
              <a:rPr lang="cs-CZ" sz="2000" baseline="30000" dirty="0"/>
              <a:t>2+</a:t>
            </a:r>
            <a:r>
              <a:rPr lang="cs-CZ" sz="2000" dirty="0"/>
              <a:t>    14 elektronů, B.O = 3</a:t>
            </a:r>
            <a:endParaRPr lang="en-US" sz="2000" dirty="0"/>
          </a:p>
          <a:p>
            <a:r>
              <a:rPr lang="cs-CZ" sz="2000" dirty="0"/>
              <a:t>O</a:t>
            </a:r>
            <a:r>
              <a:rPr lang="cs-CZ" sz="2000" baseline="-25000" dirty="0"/>
              <a:t>2</a:t>
            </a:r>
            <a:r>
              <a:rPr lang="cs-CZ" sz="2000" baseline="30000" dirty="0"/>
              <a:t>–</a:t>
            </a:r>
            <a:r>
              <a:rPr lang="cs-CZ" sz="2000" dirty="0"/>
              <a:t>     17 elektronů, B.O. = 1.5</a:t>
            </a:r>
          </a:p>
          <a:p>
            <a:r>
              <a:rPr lang="cs-CZ" sz="2000" dirty="0"/>
              <a:t>O</a:t>
            </a:r>
            <a:r>
              <a:rPr lang="cs-CZ" sz="2000" baseline="-25000" dirty="0"/>
              <a:t>2</a:t>
            </a:r>
            <a:r>
              <a:rPr lang="cs-CZ" sz="2000" dirty="0"/>
              <a:t>       16 elektronů, B.O. = 2</a:t>
            </a:r>
          </a:p>
          <a:p>
            <a:r>
              <a:rPr lang="cs-CZ" sz="2000" dirty="0"/>
              <a:t>O</a:t>
            </a:r>
            <a:r>
              <a:rPr lang="cs-CZ" sz="2000" baseline="-25000" dirty="0"/>
              <a:t>2</a:t>
            </a:r>
            <a:r>
              <a:rPr lang="cs-CZ" sz="2000" baseline="30000" dirty="0"/>
              <a:t>+</a:t>
            </a:r>
            <a:r>
              <a:rPr lang="cs-CZ" sz="2000" dirty="0"/>
              <a:t>      15 elektronů, B.O. = 2.5</a:t>
            </a:r>
          </a:p>
          <a:p>
            <a:r>
              <a:rPr lang="cs-CZ" sz="2000" dirty="0"/>
              <a:t>O</a:t>
            </a:r>
            <a:r>
              <a:rPr lang="cs-CZ" sz="2000" baseline="-25000" dirty="0"/>
              <a:t>2</a:t>
            </a:r>
            <a:r>
              <a:rPr lang="cs-CZ" sz="2000" baseline="30000" dirty="0"/>
              <a:t>2-</a:t>
            </a:r>
            <a:r>
              <a:rPr lang="cs-CZ" sz="2000" dirty="0"/>
              <a:t>      18 elektronů. B.O = 1.</a:t>
            </a:r>
          </a:p>
          <a:p>
            <a:endParaRPr lang="en-US" sz="2000" dirty="0"/>
          </a:p>
        </p:txBody>
      </p:sp>
      <p:sp>
        <p:nvSpPr>
          <p:cNvPr id="2" name="TextovéPole 1">
            <a:extLst>
              <a:ext uri="{FF2B5EF4-FFF2-40B4-BE49-F238E27FC236}">
                <a16:creationId xmlns:a16="http://schemas.microsoft.com/office/drawing/2014/main" id="{8C6DC6D2-D67F-49FC-A95A-6CFB328E7BE0}"/>
              </a:ext>
            </a:extLst>
          </p:cNvPr>
          <p:cNvSpPr txBox="1"/>
          <p:nvPr/>
        </p:nvSpPr>
        <p:spPr>
          <a:xfrm>
            <a:off x="307975" y="260940"/>
            <a:ext cx="1947937" cy="461665"/>
          </a:xfrm>
          <a:prstGeom prst="rect">
            <a:avLst/>
          </a:prstGeom>
          <a:noFill/>
        </p:spPr>
        <p:txBody>
          <a:bodyPr wrap="square" rtlCol="0">
            <a:spAutoFit/>
          </a:bodyPr>
          <a:lstStyle/>
          <a:p>
            <a:r>
              <a:rPr lang="cs-CZ" sz="2400" b="1" dirty="0"/>
              <a:t>Příklad</a:t>
            </a:r>
          </a:p>
        </p:txBody>
      </p:sp>
    </p:spTree>
    <p:extLst>
      <p:ext uri="{BB962C8B-B14F-4D97-AF65-F5344CB8AC3E}">
        <p14:creationId xmlns:p14="http://schemas.microsoft.com/office/powerpoint/2010/main" val="17981104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3860127E-AFC5-4BAC-8860-C2113A5D37A1}"/>
              </a:ext>
            </a:extLst>
          </p:cNvPr>
          <p:cNvPicPr>
            <a:picLocks noChangeAspect="1"/>
          </p:cNvPicPr>
          <p:nvPr/>
        </p:nvPicPr>
        <p:blipFill>
          <a:blip r:embed="rId2"/>
          <a:stretch>
            <a:fillRect/>
          </a:stretch>
        </p:blipFill>
        <p:spPr>
          <a:xfrm>
            <a:off x="152400" y="2971800"/>
            <a:ext cx="4544930" cy="1826626"/>
          </a:xfrm>
          <a:prstGeom prst="rect">
            <a:avLst/>
          </a:prstGeom>
        </p:spPr>
      </p:pic>
      <p:sp>
        <p:nvSpPr>
          <p:cNvPr id="5" name="Obdélník 4">
            <a:extLst>
              <a:ext uri="{FF2B5EF4-FFF2-40B4-BE49-F238E27FC236}">
                <a16:creationId xmlns:a16="http://schemas.microsoft.com/office/drawing/2014/main" id="{54E3D8A2-8598-4CA7-BC07-E715790452F1}"/>
              </a:ext>
            </a:extLst>
          </p:cNvPr>
          <p:cNvSpPr/>
          <p:nvPr/>
        </p:nvSpPr>
        <p:spPr>
          <a:xfrm>
            <a:off x="4953001" y="1143000"/>
            <a:ext cx="4114799" cy="5078313"/>
          </a:xfrm>
          <a:prstGeom prst="rect">
            <a:avLst/>
          </a:prstGeom>
        </p:spPr>
        <p:txBody>
          <a:bodyPr wrap="square">
            <a:spAutoFit/>
          </a:bodyPr>
          <a:lstStyle/>
          <a:p>
            <a:pPr algn="just"/>
            <a:r>
              <a:rPr lang="en-US" b="1" dirty="0">
                <a:solidFill>
                  <a:srgbClr val="000000"/>
                </a:solidFill>
              </a:rPr>
              <a:t>Mole</a:t>
            </a:r>
            <a:r>
              <a:rPr lang="cs-CZ" b="1" dirty="0">
                <a:solidFill>
                  <a:srgbClr val="000000"/>
                </a:solidFill>
              </a:rPr>
              <a:t>k</a:t>
            </a:r>
            <a:r>
              <a:rPr lang="en-US" b="1" dirty="0">
                <a:solidFill>
                  <a:srgbClr val="000000"/>
                </a:solidFill>
              </a:rPr>
              <a:t>ul</a:t>
            </a:r>
            <a:r>
              <a:rPr lang="cs-CZ" b="1" dirty="0">
                <a:solidFill>
                  <a:srgbClr val="000000"/>
                </a:solidFill>
              </a:rPr>
              <a:t>y</a:t>
            </a:r>
            <a:r>
              <a:rPr lang="en-US" b="1" dirty="0">
                <a:solidFill>
                  <a:srgbClr val="000000"/>
                </a:solidFill>
              </a:rPr>
              <a:t> a ion</a:t>
            </a:r>
            <a:r>
              <a:rPr lang="cs-CZ" b="1" dirty="0">
                <a:solidFill>
                  <a:srgbClr val="000000"/>
                </a:solidFill>
              </a:rPr>
              <a:t>ty</a:t>
            </a:r>
            <a:r>
              <a:rPr lang="en-US" b="1" dirty="0">
                <a:solidFill>
                  <a:srgbClr val="000000"/>
                </a:solidFill>
              </a:rPr>
              <a:t> </a:t>
            </a:r>
            <a:r>
              <a:rPr lang="cs-CZ" b="1" dirty="0">
                <a:solidFill>
                  <a:srgbClr val="000000"/>
                </a:solidFill>
              </a:rPr>
              <a:t>s </a:t>
            </a:r>
            <a:r>
              <a:rPr lang="cs-CZ" b="1" i="1" dirty="0">
                <a:solidFill>
                  <a:srgbClr val="000000"/>
                </a:solidFill>
              </a:rPr>
              <a:t>n</a:t>
            </a:r>
            <a:r>
              <a:rPr lang="cs-CZ" b="1" dirty="0">
                <a:solidFill>
                  <a:srgbClr val="000000"/>
                </a:solidFill>
              </a:rPr>
              <a:t> = </a:t>
            </a:r>
            <a:r>
              <a:rPr lang="en-US" b="1" dirty="0">
                <a:solidFill>
                  <a:srgbClr val="000000"/>
                </a:solidFill>
              </a:rPr>
              <a:t>1-2:</a:t>
            </a:r>
            <a:endParaRPr lang="en-US" dirty="0">
              <a:solidFill>
                <a:srgbClr val="000000"/>
              </a:solidFill>
            </a:endParaRPr>
          </a:p>
          <a:p>
            <a:pPr algn="just"/>
            <a:r>
              <a:rPr lang="cs-CZ" b="1" dirty="0">
                <a:solidFill>
                  <a:srgbClr val="FF0000"/>
                </a:solidFill>
              </a:rPr>
              <a:t>	</a:t>
            </a:r>
            <a:r>
              <a:rPr lang="cs-CZ" b="1" dirty="0">
                <a:solidFill>
                  <a:srgbClr val="0070C0"/>
                </a:solidFill>
              </a:rPr>
              <a:t>B.O.</a:t>
            </a:r>
            <a:r>
              <a:rPr lang="en-US" b="1" dirty="0">
                <a:solidFill>
                  <a:srgbClr val="0070C0"/>
                </a:solidFill>
              </a:rPr>
              <a:t> = </a:t>
            </a:r>
            <a:r>
              <a:rPr lang="en-US" b="1" i="1" dirty="0">
                <a:solidFill>
                  <a:srgbClr val="0070C0"/>
                </a:solidFill>
              </a:rPr>
              <a:t>n</a:t>
            </a:r>
            <a:r>
              <a:rPr lang="en-US" b="1" dirty="0">
                <a:solidFill>
                  <a:srgbClr val="0070C0"/>
                </a:solidFill>
              </a:rPr>
              <a:t>/2</a:t>
            </a:r>
            <a:endParaRPr lang="cs-CZ" b="1" dirty="0">
              <a:solidFill>
                <a:srgbClr val="0070C0"/>
              </a:solidFill>
            </a:endParaRPr>
          </a:p>
          <a:p>
            <a:pPr algn="just"/>
            <a:r>
              <a:rPr lang="cs-CZ" dirty="0">
                <a:solidFill>
                  <a:srgbClr val="000000"/>
                </a:solidFill>
              </a:rPr>
              <a:t>Např.</a:t>
            </a:r>
            <a:r>
              <a:rPr lang="en-US" dirty="0">
                <a:solidFill>
                  <a:srgbClr val="000000"/>
                </a:solidFill>
              </a:rPr>
              <a:t>. H</a:t>
            </a:r>
            <a:r>
              <a:rPr lang="en-US" baseline="-25000" dirty="0">
                <a:solidFill>
                  <a:srgbClr val="000000"/>
                </a:solidFill>
              </a:rPr>
              <a:t>2</a:t>
            </a:r>
            <a:r>
              <a:rPr lang="en-US" dirty="0">
                <a:solidFill>
                  <a:srgbClr val="000000"/>
                </a:solidFill>
              </a:rPr>
              <a:t> (</a:t>
            </a:r>
            <a:r>
              <a:rPr lang="en-US" i="1" dirty="0">
                <a:solidFill>
                  <a:srgbClr val="000000"/>
                </a:solidFill>
              </a:rPr>
              <a:t>n</a:t>
            </a:r>
            <a:r>
              <a:rPr lang="en-US" dirty="0">
                <a:solidFill>
                  <a:srgbClr val="000000"/>
                </a:solidFill>
              </a:rPr>
              <a:t> = 2), </a:t>
            </a:r>
            <a:r>
              <a:rPr lang="cs-CZ" dirty="0">
                <a:solidFill>
                  <a:srgbClr val="000000"/>
                </a:solidFill>
              </a:rPr>
              <a:t>tudíž</a:t>
            </a:r>
            <a:r>
              <a:rPr lang="en-US" dirty="0">
                <a:solidFill>
                  <a:srgbClr val="000000"/>
                </a:solidFill>
              </a:rPr>
              <a:t> B.O. = n/2 = 2/2 = 1 </a:t>
            </a:r>
          </a:p>
          <a:p>
            <a:pPr algn="just"/>
            <a:endParaRPr lang="cs-CZ" b="1" dirty="0">
              <a:solidFill>
                <a:srgbClr val="000000"/>
              </a:solidFill>
            </a:endParaRPr>
          </a:p>
          <a:p>
            <a:pPr algn="just"/>
            <a:r>
              <a:rPr lang="en-US" b="1" dirty="0">
                <a:solidFill>
                  <a:srgbClr val="000000"/>
                </a:solidFill>
              </a:rPr>
              <a:t>Mole</a:t>
            </a:r>
            <a:r>
              <a:rPr lang="cs-CZ" b="1" dirty="0">
                <a:solidFill>
                  <a:srgbClr val="000000"/>
                </a:solidFill>
              </a:rPr>
              <a:t>k</a:t>
            </a:r>
            <a:r>
              <a:rPr lang="en-US" b="1" dirty="0">
                <a:solidFill>
                  <a:srgbClr val="000000"/>
                </a:solidFill>
              </a:rPr>
              <a:t>ul</a:t>
            </a:r>
            <a:r>
              <a:rPr lang="cs-CZ" b="1" dirty="0">
                <a:solidFill>
                  <a:srgbClr val="000000"/>
                </a:solidFill>
              </a:rPr>
              <a:t>y</a:t>
            </a:r>
            <a:r>
              <a:rPr lang="en-US" b="1" dirty="0">
                <a:solidFill>
                  <a:srgbClr val="000000"/>
                </a:solidFill>
              </a:rPr>
              <a:t> a ion</a:t>
            </a:r>
            <a:r>
              <a:rPr lang="cs-CZ" b="1" dirty="0">
                <a:solidFill>
                  <a:srgbClr val="000000"/>
                </a:solidFill>
              </a:rPr>
              <a:t>ty</a:t>
            </a:r>
            <a:r>
              <a:rPr lang="en-US" b="1" dirty="0">
                <a:solidFill>
                  <a:srgbClr val="000000"/>
                </a:solidFill>
              </a:rPr>
              <a:t> </a:t>
            </a:r>
            <a:r>
              <a:rPr lang="cs-CZ" b="1" dirty="0">
                <a:solidFill>
                  <a:srgbClr val="000000"/>
                </a:solidFill>
              </a:rPr>
              <a:t>s </a:t>
            </a:r>
            <a:r>
              <a:rPr lang="cs-CZ" b="1" i="1" dirty="0">
                <a:solidFill>
                  <a:srgbClr val="000000"/>
                </a:solidFill>
              </a:rPr>
              <a:t>n</a:t>
            </a:r>
            <a:r>
              <a:rPr lang="cs-CZ" b="1" dirty="0">
                <a:solidFill>
                  <a:srgbClr val="000000"/>
                </a:solidFill>
              </a:rPr>
              <a:t> = </a:t>
            </a:r>
            <a:r>
              <a:rPr lang="en-US" b="1" dirty="0">
                <a:solidFill>
                  <a:srgbClr val="000000"/>
                </a:solidFill>
              </a:rPr>
              <a:t>2-6:</a:t>
            </a:r>
            <a:endParaRPr lang="cs-CZ" dirty="0">
              <a:solidFill>
                <a:srgbClr val="000000"/>
              </a:solidFill>
            </a:endParaRPr>
          </a:p>
          <a:p>
            <a:pPr algn="just"/>
            <a:r>
              <a:rPr lang="cs-CZ" b="1" dirty="0">
                <a:solidFill>
                  <a:srgbClr val="000000"/>
                </a:solidFill>
              </a:rPr>
              <a:t>	</a:t>
            </a:r>
            <a:r>
              <a:rPr lang="cs-CZ" b="1" dirty="0">
                <a:solidFill>
                  <a:srgbClr val="0070C0"/>
                </a:solidFill>
              </a:rPr>
              <a:t> B.O. </a:t>
            </a:r>
            <a:r>
              <a:rPr lang="en-US" b="1" dirty="0">
                <a:solidFill>
                  <a:srgbClr val="0070C0"/>
                </a:solidFill>
              </a:rPr>
              <a:t>= </a:t>
            </a:r>
            <a:r>
              <a:rPr lang="en-US" dirty="0">
                <a:solidFill>
                  <a:srgbClr val="0070C0"/>
                </a:solidFill>
              </a:rPr>
              <a:t>I</a:t>
            </a:r>
            <a:r>
              <a:rPr lang="en-US" b="1" dirty="0">
                <a:solidFill>
                  <a:srgbClr val="0070C0"/>
                </a:solidFill>
              </a:rPr>
              <a:t>4</a:t>
            </a:r>
            <a:r>
              <a:rPr lang="cs-CZ" b="1" dirty="0">
                <a:solidFill>
                  <a:srgbClr val="0070C0"/>
                </a:solidFill>
              </a:rPr>
              <a:t> </a:t>
            </a:r>
            <a:r>
              <a:rPr lang="en-US" b="1" dirty="0">
                <a:solidFill>
                  <a:srgbClr val="0070C0"/>
                </a:solidFill>
              </a:rPr>
              <a:t>- </a:t>
            </a:r>
            <a:r>
              <a:rPr lang="en-US" b="1" i="1" dirty="0" err="1">
                <a:solidFill>
                  <a:srgbClr val="0070C0"/>
                </a:solidFill>
              </a:rPr>
              <a:t>n</a:t>
            </a:r>
            <a:r>
              <a:rPr lang="en-US" dirty="0" err="1">
                <a:solidFill>
                  <a:srgbClr val="0070C0"/>
                </a:solidFill>
              </a:rPr>
              <a:t>I</a:t>
            </a:r>
            <a:r>
              <a:rPr lang="en-US" dirty="0">
                <a:solidFill>
                  <a:srgbClr val="0070C0"/>
                </a:solidFill>
              </a:rPr>
              <a:t> </a:t>
            </a:r>
            <a:r>
              <a:rPr lang="en-US" b="1" dirty="0">
                <a:solidFill>
                  <a:srgbClr val="0070C0"/>
                </a:solidFill>
              </a:rPr>
              <a:t>/ 2 </a:t>
            </a:r>
            <a:endParaRPr lang="cs-CZ" b="1" dirty="0">
              <a:solidFill>
                <a:srgbClr val="0070C0"/>
              </a:solidFill>
            </a:endParaRPr>
          </a:p>
          <a:p>
            <a:pPr algn="just"/>
            <a:r>
              <a:rPr lang="cs-CZ" dirty="0">
                <a:solidFill>
                  <a:srgbClr val="000000"/>
                </a:solidFill>
              </a:rPr>
              <a:t>Např.</a:t>
            </a:r>
            <a:r>
              <a:rPr lang="en-US" dirty="0">
                <a:solidFill>
                  <a:srgbClr val="000000"/>
                </a:solidFill>
              </a:rPr>
              <a:t> Li</a:t>
            </a:r>
            <a:r>
              <a:rPr lang="en-US" baseline="-25000" dirty="0">
                <a:solidFill>
                  <a:srgbClr val="000000"/>
                </a:solidFill>
              </a:rPr>
              <a:t>2</a:t>
            </a:r>
            <a:r>
              <a:rPr lang="en-US" baseline="30000" dirty="0">
                <a:solidFill>
                  <a:srgbClr val="000000"/>
                </a:solidFill>
              </a:rPr>
              <a:t>+</a:t>
            </a:r>
            <a:r>
              <a:rPr lang="en-US" dirty="0">
                <a:solidFill>
                  <a:srgbClr val="000000"/>
                </a:solidFill>
              </a:rPr>
              <a:t>(</a:t>
            </a:r>
            <a:r>
              <a:rPr lang="cs-CZ" i="1" dirty="0">
                <a:solidFill>
                  <a:srgbClr val="000000"/>
                </a:solidFill>
              </a:rPr>
              <a:t>n</a:t>
            </a:r>
            <a:r>
              <a:rPr lang="cs-CZ" dirty="0">
                <a:solidFill>
                  <a:srgbClr val="000000"/>
                </a:solidFill>
              </a:rPr>
              <a:t> = 5</a:t>
            </a:r>
            <a:r>
              <a:rPr lang="en-US" dirty="0">
                <a:solidFill>
                  <a:srgbClr val="000000"/>
                </a:solidFill>
              </a:rPr>
              <a:t>)</a:t>
            </a:r>
            <a:r>
              <a:rPr lang="cs-CZ" dirty="0">
                <a:solidFill>
                  <a:srgbClr val="000000"/>
                </a:solidFill>
              </a:rPr>
              <a:t>,</a:t>
            </a:r>
            <a:r>
              <a:rPr lang="en-US" dirty="0">
                <a:solidFill>
                  <a:srgbClr val="000000"/>
                </a:solidFill>
              </a:rPr>
              <a:t> </a:t>
            </a:r>
            <a:r>
              <a:rPr lang="cs-CZ" dirty="0">
                <a:solidFill>
                  <a:srgbClr val="000000"/>
                </a:solidFill>
              </a:rPr>
              <a:t>tudíž</a:t>
            </a:r>
            <a:r>
              <a:rPr lang="en-US" dirty="0">
                <a:solidFill>
                  <a:srgbClr val="000000"/>
                </a:solidFill>
              </a:rPr>
              <a:t> B.O. = I4-5I / 2 = 1/2 = 0.5</a:t>
            </a:r>
          </a:p>
          <a:p>
            <a:pPr algn="just"/>
            <a:endParaRPr lang="cs-CZ" b="1" dirty="0">
              <a:solidFill>
                <a:srgbClr val="000000"/>
              </a:solidFill>
            </a:endParaRPr>
          </a:p>
          <a:p>
            <a:pPr algn="just"/>
            <a:r>
              <a:rPr lang="en-US" b="1" dirty="0">
                <a:solidFill>
                  <a:srgbClr val="000000"/>
                </a:solidFill>
              </a:rPr>
              <a:t>Mole</a:t>
            </a:r>
            <a:r>
              <a:rPr lang="cs-CZ" b="1" dirty="0">
                <a:solidFill>
                  <a:srgbClr val="000000"/>
                </a:solidFill>
              </a:rPr>
              <a:t>k</a:t>
            </a:r>
            <a:r>
              <a:rPr lang="en-US" b="1" dirty="0">
                <a:solidFill>
                  <a:srgbClr val="000000"/>
                </a:solidFill>
              </a:rPr>
              <a:t>ul</a:t>
            </a:r>
            <a:r>
              <a:rPr lang="cs-CZ" b="1" dirty="0">
                <a:solidFill>
                  <a:srgbClr val="000000"/>
                </a:solidFill>
              </a:rPr>
              <a:t>y</a:t>
            </a:r>
            <a:r>
              <a:rPr lang="en-US" b="1" dirty="0">
                <a:solidFill>
                  <a:srgbClr val="000000"/>
                </a:solidFill>
              </a:rPr>
              <a:t> a ion</a:t>
            </a:r>
            <a:r>
              <a:rPr lang="cs-CZ" b="1" dirty="0">
                <a:solidFill>
                  <a:srgbClr val="000000"/>
                </a:solidFill>
              </a:rPr>
              <a:t>ty</a:t>
            </a:r>
            <a:r>
              <a:rPr lang="en-US" b="1" dirty="0">
                <a:solidFill>
                  <a:srgbClr val="000000"/>
                </a:solidFill>
              </a:rPr>
              <a:t> </a:t>
            </a:r>
            <a:r>
              <a:rPr lang="cs-CZ" b="1" dirty="0">
                <a:solidFill>
                  <a:srgbClr val="000000"/>
                </a:solidFill>
              </a:rPr>
              <a:t>s </a:t>
            </a:r>
            <a:r>
              <a:rPr lang="cs-CZ" b="1" i="1" dirty="0">
                <a:solidFill>
                  <a:srgbClr val="000000"/>
                </a:solidFill>
              </a:rPr>
              <a:t>n</a:t>
            </a:r>
            <a:r>
              <a:rPr lang="cs-CZ" b="1" dirty="0">
                <a:solidFill>
                  <a:srgbClr val="000000"/>
                </a:solidFill>
              </a:rPr>
              <a:t> = </a:t>
            </a:r>
            <a:r>
              <a:rPr lang="en-US" b="1" dirty="0">
                <a:solidFill>
                  <a:srgbClr val="000000"/>
                </a:solidFill>
              </a:rPr>
              <a:t>6-14:</a:t>
            </a:r>
            <a:endParaRPr lang="cs-CZ" dirty="0">
              <a:solidFill>
                <a:srgbClr val="000000"/>
              </a:solidFill>
            </a:endParaRPr>
          </a:p>
          <a:p>
            <a:pPr algn="just"/>
            <a:r>
              <a:rPr lang="cs-CZ" b="1" dirty="0">
                <a:solidFill>
                  <a:srgbClr val="000000"/>
                </a:solidFill>
              </a:rPr>
              <a:t>	</a:t>
            </a:r>
            <a:r>
              <a:rPr lang="cs-CZ" b="1" dirty="0">
                <a:solidFill>
                  <a:srgbClr val="0070C0"/>
                </a:solidFill>
              </a:rPr>
              <a:t> B.O. </a:t>
            </a:r>
            <a:r>
              <a:rPr lang="en-US" b="1" dirty="0">
                <a:solidFill>
                  <a:srgbClr val="0070C0"/>
                </a:solidFill>
              </a:rPr>
              <a:t>= </a:t>
            </a:r>
            <a:r>
              <a:rPr lang="en-US" dirty="0">
                <a:solidFill>
                  <a:srgbClr val="0070C0"/>
                </a:solidFill>
              </a:rPr>
              <a:t>I</a:t>
            </a:r>
            <a:r>
              <a:rPr lang="en-US" b="1" dirty="0">
                <a:solidFill>
                  <a:srgbClr val="0070C0"/>
                </a:solidFill>
              </a:rPr>
              <a:t>8</a:t>
            </a:r>
            <a:r>
              <a:rPr lang="cs-CZ" b="1" dirty="0">
                <a:solidFill>
                  <a:srgbClr val="0070C0"/>
                </a:solidFill>
              </a:rPr>
              <a:t> </a:t>
            </a:r>
            <a:r>
              <a:rPr lang="en-US" b="1" dirty="0">
                <a:solidFill>
                  <a:srgbClr val="0070C0"/>
                </a:solidFill>
              </a:rPr>
              <a:t>-</a:t>
            </a:r>
            <a:r>
              <a:rPr lang="cs-CZ" b="1" dirty="0">
                <a:solidFill>
                  <a:srgbClr val="0070C0"/>
                </a:solidFill>
              </a:rPr>
              <a:t> </a:t>
            </a:r>
            <a:r>
              <a:rPr lang="en-US" b="1" i="1" dirty="0" err="1">
                <a:solidFill>
                  <a:srgbClr val="0070C0"/>
                </a:solidFill>
              </a:rPr>
              <a:t>n</a:t>
            </a:r>
            <a:r>
              <a:rPr lang="en-US" dirty="0" err="1">
                <a:solidFill>
                  <a:srgbClr val="0070C0"/>
                </a:solidFill>
              </a:rPr>
              <a:t>I</a:t>
            </a:r>
            <a:r>
              <a:rPr lang="en-US" dirty="0">
                <a:solidFill>
                  <a:srgbClr val="0070C0"/>
                </a:solidFill>
              </a:rPr>
              <a:t> </a:t>
            </a:r>
            <a:r>
              <a:rPr lang="en-US" b="1" dirty="0">
                <a:solidFill>
                  <a:srgbClr val="0070C0"/>
                </a:solidFill>
              </a:rPr>
              <a:t>/ 2</a:t>
            </a:r>
            <a:endParaRPr lang="en-US" dirty="0">
              <a:solidFill>
                <a:srgbClr val="0070C0"/>
              </a:solidFill>
            </a:endParaRPr>
          </a:p>
          <a:p>
            <a:pPr algn="just"/>
            <a:r>
              <a:rPr lang="cs-CZ" dirty="0">
                <a:solidFill>
                  <a:srgbClr val="000000"/>
                </a:solidFill>
              </a:rPr>
              <a:t>Např.</a:t>
            </a:r>
            <a:r>
              <a:rPr lang="en-US" dirty="0">
                <a:solidFill>
                  <a:srgbClr val="000000"/>
                </a:solidFill>
              </a:rPr>
              <a:t>: CO (</a:t>
            </a:r>
            <a:r>
              <a:rPr lang="cs-CZ" i="1" dirty="0">
                <a:solidFill>
                  <a:srgbClr val="000000"/>
                </a:solidFill>
              </a:rPr>
              <a:t>n</a:t>
            </a:r>
            <a:r>
              <a:rPr lang="en-US" dirty="0">
                <a:solidFill>
                  <a:srgbClr val="000000"/>
                </a:solidFill>
              </a:rPr>
              <a:t> = 6</a:t>
            </a:r>
            <a:r>
              <a:rPr lang="cs-CZ" dirty="0">
                <a:solidFill>
                  <a:srgbClr val="000000"/>
                </a:solidFill>
              </a:rPr>
              <a:t> </a:t>
            </a:r>
            <a:r>
              <a:rPr lang="en-US" dirty="0">
                <a:solidFill>
                  <a:srgbClr val="000000"/>
                </a:solidFill>
              </a:rPr>
              <a:t>+</a:t>
            </a:r>
            <a:r>
              <a:rPr lang="cs-CZ" dirty="0">
                <a:solidFill>
                  <a:srgbClr val="000000"/>
                </a:solidFill>
              </a:rPr>
              <a:t> </a:t>
            </a:r>
            <a:r>
              <a:rPr lang="en-US" dirty="0">
                <a:solidFill>
                  <a:srgbClr val="000000"/>
                </a:solidFill>
              </a:rPr>
              <a:t>8</a:t>
            </a:r>
            <a:r>
              <a:rPr lang="cs-CZ" dirty="0">
                <a:solidFill>
                  <a:srgbClr val="000000"/>
                </a:solidFill>
              </a:rPr>
              <a:t> </a:t>
            </a:r>
            <a:r>
              <a:rPr lang="en-US" dirty="0">
                <a:solidFill>
                  <a:srgbClr val="000000"/>
                </a:solidFill>
              </a:rPr>
              <a:t>=</a:t>
            </a:r>
            <a:r>
              <a:rPr lang="cs-CZ" dirty="0">
                <a:solidFill>
                  <a:srgbClr val="000000"/>
                </a:solidFill>
              </a:rPr>
              <a:t> </a:t>
            </a:r>
            <a:r>
              <a:rPr lang="en-US" dirty="0">
                <a:solidFill>
                  <a:srgbClr val="000000"/>
                </a:solidFill>
              </a:rPr>
              <a:t>14), </a:t>
            </a:r>
            <a:r>
              <a:rPr lang="cs-CZ" dirty="0">
                <a:solidFill>
                  <a:srgbClr val="000000"/>
                </a:solidFill>
              </a:rPr>
              <a:t>tudíž</a:t>
            </a:r>
            <a:r>
              <a:rPr lang="en-US" dirty="0">
                <a:solidFill>
                  <a:srgbClr val="000000"/>
                </a:solidFill>
              </a:rPr>
              <a:t> B.O.</a:t>
            </a:r>
            <a:r>
              <a:rPr lang="cs-CZ" dirty="0">
                <a:solidFill>
                  <a:srgbClr val="000000"/>
                </a:solidFill>
              </a:rPr>
              <a:t> </a:t>
            </a:r>
            <a:r>
              <a:rPr lang="en-US" dirty="0">
                <a:solidFill>
                  <a:srgbClr val="000000"/>
                </a:solidFill>
              </a:rPr>
              <a:t>= I8</a:t>
            </a:r>
            <a:r>
              <a:rPr lang="cs-CZ" dirty="0">
                <a:solidFill>
                  <a:srgbClr val="000000"/>
                </a:solidFill>
              </a:rPr>
              <a:t> </a:t>
            </a:r>
            <a:r>
              <a:rPr lang="en-US" dirty="0">
                <a:solidFill>
                  <a:srgbClr val="000000"/>
                </a:solidFill>
              </a:rPr>
              <a:t>-</a:t>
            </a:r>
            <a:r>
              <a:rPr lang="cs-CZ" dirty="0">
                <a:solidFill>
                  <a:srgbClr val="000000"/>
                </a:solidFill>
              </a:rPr>
              <a:t> </a:t>
            </a:r>
            <a:r>
              <a:rPr lang="en-US" dirty="0">
                <a:solidFill>
                  <a:srgbClr val="000000"/>
                </a:solidFill>
              </a:rPr>
              <a:t>14I / 2 = 3</a:t>
            </a:r>
          </a:p>
          <a:p>
            <a:pPr algn="just"/>
            <a:endParaRPr lang="cs-CZ" b="1" dirty="0">
              <a:solidFill>
                <a:srgbClr val="000000"/>
              </a:solidFill>
            </a:endParaRPr>
          </a:p>
          <a:p>
            <a:pPr algn="just"/>
            <a:r>
              <a:rPr lang="en-US" b="1" dirty="0">
                <a:solidFill>
                  <a:srgbClr val="000000"/>
                </a:solidFill>
              </a:rPr>
              <a:t>Mole</a:t>
            </a:r>
            <a:r>
              <a:rPr lang="cs-CZ" b="1" dirty="0">
                <a:solidFill>
                  <a:srgbClr val="000000"/>
                </a:solidFill>
              </a:rPr>
              <a:t>k</a:t>
            </a:r>
            <a:r>
              <a:rPr lang="en-US" b="1" dirty="0">
                <a:solidFill>
                  <a:srgbClr val="000000"/>
                </a:solidFill>
              </a:rPr>
              <a:t>ul</a:t>
            </a:r>
            <a:r>
              <a:rPr lang="cs-CZ" b="1" dirty="0">
                <a:solidFill>
                  <a:srgbClr val="000000"/>
                </a:solidFill>
              </a:rPr>
              <a:t>y</a:t>
            </a:r>
            <a:r>
              <a:rPr lang="en-US" b="1" dirty="0">
                <a:solidFill>
                  <a:srgbClr val="000000"/>
                </a:solidFill>
              </a:rPr>
              <a:t> a ion</a:t>
            </a:r>
            <a:r>
              <a:rPr lang="cs-CZ" b="1" dirty="0">
                <a:solidFill>
                  <a:srgbClr val="000000"/>
                </a:solidFill>
              </a:rPr>
              <a:t>ty</a:t>
            </a:r>
            <a:r>
              <a:rPr lang="en-US" b="1" dirty="0">
                <a:solidFill>
                  <a:srgbClr val="000000"/>
                </a:solidFill>
              </a:rPr>
              <a:t> </a:t>
            </a:r>
            <a:r>
              <a:rPr lang="cs-CZ" b="1" dirty="0">
                <a:solidFill>
                  <a:srgbClr val="000000"/>
                </a:solidFill>
              </a:rPr>
              <a:t>s </a:t>
            </a:r>
            <a:r>
              <a:rPr lang="cs-CZ" b="1" i="1" dirty="0">
                <a:solidFill>
                  <a:srgbClr val="000000"/>
                </a:solidFill>
              </a:rPr>
              <a:t>n</a:t>
            </a:r>
            <a:r>
              <a:rPr lang="cs-CZ" b="1" dirty="0">
                <a:solidFill>
                  <a:srgbClr val="000000"/>
                </a:solidFill>
              </a:rPr>
              <a:t> = </a:t>
            </a:r>
            <a:r>
              <a:rPr lang="en-US" b="1" dirty="0">
                <a:solidFill>
                  <a:srgbClr val="000000"/>
                </a:solidFill>
              </a:rPr>
              <a:t>14-20:</a:t>
            </a:r>
            <a:endParaRPr lang="en-US" dirty="0">
              <a:solidFill>
                <a:srgbClr val="000000"/>
              </a:solidFill>
            </a:endParaRPr>
          </a:p>
          <a:p>
            <a:pPr algn="just"/>
            <a:r>
              <a:rPr lang="cs-CZ" b="1" dirty="0">
                <a:solidFill>
                  <a:srgbClr val="FF0000"/>
                </a:solidFill>
              </a:rPr>
              <a:t>	</a:t>
            </a:r>
            <a:r>
              <a:rPr lang="cs-CZ" b="1" dirty="0">
                <a:solidFill>
                  <a:srgbClr val="0070C0"/>
                </a:solidFill>
              </a:rPr>
              <a:t> B.O. </a:t>
            </a:r>
            <a:r>
              <a:rPr lang="en-US" b="1" dirty="0">
                <a:solidFill>
                  <a:srgbClr val="0070C0"/>
                </a:solidFill>
              </a:rPr>
              <a:t>= (20</a:t>
            </a:r>
            <a:r>
              <a:rPr lang="cs-CZ" b="1" dirty="0">
                <a:solidFill>
                  <a:srgbClr val="0070C0"/>
                </a:solidFill>
              </a:rPr>
              <a:t> </a:t>
            </a:r>
            <a:r>
              <a:rPr lang="en-US" b="1" dirty="0">
                <a:solidFill>
                  <a:srgbClr val="0070C0"/>
                </a:solidFill>
              </a:rPr>
              <a:t>-</a:t>
            </a:r>
            <a:r>
              <a:rPr lang="cs-CZ" b="1" dirty="0">
                <a:solidFill>
                  <a:srgbClr val="0070C0"/>
                </a:solidFill>
              </a:rPr>
              <a:t> </a:t>
            </a:r>
            <a:r>
              <a:rPr lang="en-US" b="1" i="1" dirty="0">
                <a:solidFill>
                  <a:srgbClr val="0070C0"/>
                </a:solidFill>
              </a:rPr>
              <a:t>n</a:t>
            </a:r>
            <a:r>
              <a:rPr lang="en-US" b="1" dirty="0">
                <a:solidFill>
                  <a:srgbClr val="0070C0"/>
                </a:solidFill>
              </a:rPr>
              <a:t>) / 2</a:t>
            </a:r>
            <a:endParaRPr lang="cs-CZ" b="1" dirty="0">
              <a:solidFill>
                <a:srgbClr val="0070C0"/>
              </a:solidFill>
            </a:endParaRPr>
          </a:p>
          <a:p>
            <a:pPr algn="just"/>
            <a:r>
              <a:rPr lang="cs-CZ" dirty="0">
                <a:solidFill>
                  <a:srgbClr val="000000"/>
                </a:solidFill>
              </a:rPr>
              <a:t>Např</a:t>
            </a:r>
            <a:r>
              <a:rPr lang="en-US" dirty="0">
                <a:solidFill>
                  <a:srgbClr val="000000"/>
                </a:solidFill>
              </a:rPr>
              <a:t>. NO (</a:t>
            </a:r>
            <a:r>
              <a:rPr lang="cs-CZ" i="1" dirty="0">
                <a:solidFill>
                  <a:srgbClr val="000000"/>
                </a:solidFill>
              </a:rPr>
              <a:t>n</a:t>
            </a:r>
            <a:r>
              <a:rPr lang="en-US" dirty="0">
                <a:solidFill>
                  <a:srgbClr val="000000"/>
                </a:solidFill>
              </a:rPr>
              <a:t> = 15), </a:t>
            </a:r>
            <a:r>
              <a:rPr lang="cs-CZ" dirty="0">
                <a:solidFill>
                  <a:srgbClr val="000000"/>
                </a:solidFill>
              </a:rPr>
              <a:t>tudíž</a:t>
            </a:r>
            <a:r>
              <a:rPr lang="en-US" dirty="0">
                <a:solidFill>
                  <a:srgbClr val="000000"/>
                </a:solidFill>
              </a:rPr>
              <a:t> B.O. = 20</a:t>
            </a:r>
            <a:r>
              <a:rPr lang="cs-CZ" dirty="0">
                <a:solidFill>
                  <a:srgbClr val="000000"/>
                </a:solidFill>
              </a:rPr>
              <a:t> </a:t>
            </a:r>
            <a:r>
              <a:rPr lang="en-US" dirty="0">
                <a:solidFill>
                  <a:srgbClr val="000000"/>
                </a:solidFill>
              </a:rPr>
              <a:t>-</a:t>
            </a:r>
            <a:r>
              <a:rPr lang="cs-CZ" dirty="0">
                <a:solidFill>
                  <a:srgbClr val="000000"/>
                </a:solidFill>
              </a:rPr>
              <a:t> </a:t>
            </a:r>
            <a:r>
              <a:rPr lang="en-US" dirty="0">
                <a:solidFill>
                  <a:srgbClr val="000000"/>
                </a:solidFill>
              </a:rPr>
              <a:t>15/2 = 2.5</a:t>
            </a:r>
          </a:p>
        </p:txBody>
      </p:sp>
      <p:sp>
        <p:nvSpPr>
          <p:cNvPr id="7" name="Obdélník 6">
            <a:extLst>
              <a:ext uri="{FF2B5EF4-FFF2-40B4-BE49-F238E27FC236}">
                <a16:creationId xmlns:a16="http://schemas.microsoft.com/office/drawing/2014/main" id="{B1955F4B-6894-4551-A0EA-E54749C969CC}"/>
              </a:ext>
            </a:extLst>
          </p:cNvPr>
          <p:cNvSpPr/>
          <p:nvPr/>
        </p:nvSpPr>
        <p:spPr>
          <a:xfrm>
            <a:off x="457200" y="5029200"/>
            <a:ext cx="4039311" cy="584775"/>
          </a:xfrm>
          <a:prstGeom prst="rect">
            <a:avLst/>
          </a:prstGeom>
        </p:spPr>
        <p:txBody>
          <a:bodyPr wrap="none">
            <a:spAutoFit/>
          </a:bodyPr>
          <a:lstStyle/>
          <a:p>
            <a:r>
              <a:rPr lang="en-US" sz="1600" i="1" dirty="0">
                <a:solidFill>
                  <a:srgbClr val="000000"/>
                </a:solidFill>
              </a:rPr>
              <a:t>n</a:t>
            </a:r>
            <a:r>
              <a:rPr lang="en-US" sz="1600" dirty="0">
                <a:solidFill>
                  <a:srgbClr val="000000"/>
                </a:solidFill>
              </a:rPr>
              <a:t> = </a:t>
            </a:r>
            <a:r>
              <a:rPr lang="cs-CZ" sz="1600" dirty="0">
                <a:solidFill>
                  <a:srgbClr val="000000"/>
                </a:solidFill>
              </a:rPr>
              <a:t>celkový počet elektronů v molekule (iontu)</a:t>
            </a:r>
          </a:p>
          <a:p>
            <a:r>
              <a:rPr lang="en-US" sz="1600" dirty="0">
                <a:solidFill>
                  <a:srgbClr val="000000"/>
                </a:solidFill>
              </a:rPr>
              <a:t>I</a:t>
            </a:r>
            <a:r>
              <a:rPr lang="cs-CZ" sz="1600" dirty="0">
                <a:solidFill>
                  <a:srgbClr val="000000"/>
                </a:solidFill>
              </a:rPr>
              <a:t>x</a:t>
            </a:r>
            <a:r>
              <a:rPr lang="en-US" sz="1600" dirty="0">
                <a:solidFill>
                  <a:srgbClr val="000000"/>
                </a:solidFill>
              </a:rPr>
              <a:t>I </a:t>
            </a:r>
            <a:r>
              <a:rPr lang="cs-CZ" sz="1600" dirty="0">
                <a:solidFill>
                  <a:srgbClr val="000000"/>
                </a:solidFill>
              </a:rPr>
              <a:t>=</a:t>
            </a:r>
            <a:r>
              <a:rPr lang="en-US" sz="1600" dirty="0">
                <a:solidFill>
                  <a:srgbClr val="000000"/>
                </a:solidFill>
              </a:rPr>
              <a:t> </a:t>
            </a:r>
            <a:r>
              <a:rPr lang="cs-CZ" sz="1600" dirty="0">
                <a:solidFill>
                  <a:srgbClr val="000000"/>
                </a:solidFill>
              </a:rPr>
              <a:t>absolutní hodnota x</a:t>
            </a:r>
            <a:endParaRPr lang="en-US" sz="1600" dirty="0"/>
          </a:p>
        </p:txBody>
      </p:sp>
      <p:sp>
        <p:nvSpPr>
          <p:cNvPr id="9" name="TextovéPole 8">
            <a:extLst>
              <a:ext uri="{FF2B5EF4-FFF2-40B4-BE49-F238E27FC236}">
                <a16:creationId xmlns:a16="http://schemas.microsoft.com/office/drawing/2014/main" id="{48BA7A3D-AE9A-4E98-B3E1-DB2C0EE3DFCB}"/>
              </a:ext>
            </a:extLst>
          </p:cNvPr>
          <p:cNvSpPr txBox="1"/>
          <p:nvPr/>
        </p:nvSpPr>
        <p:spPr>
          <a:xfrm>
            <a:off x="304800" y="6324600"/>
            <a:ext cx="4508029" cy="307777"/>
          </a:xfrm>
          <a:prstGeom prst="rect">
            <a:avLst/>
          </a:prstGeom>
          <a:noFill/>
        </p:spPr>
        <p:txBody>
          <a:bodyPr wrap="none" rtlCol="0">
            <a:spAutoFit/>
          </a:bodyPr>
          <a:lstStyle/>
          <a:p>
            <a:r>
              <a:rPr lang="cs-CZ" sz="1400" dirty="0" err="1"/>
              <a:t>Das</a:t>
            </a:r>
            <a:r>
              <a:rPr lang="cs-CZ" sz="1400" dirty="0"/>
              <a:t>, A.: </a:t>
            </a:r>
            <a:r>
              <a:rPr lang="en-US" sz="1400" dirty="0"/>
              <a:t> </a:t>
            </a:r>
            <a:r>
              <a:rPr lang="en-US" sz="1400" i="1" dirty="0"/>
              <a:t>Indian Journal of Applied Research </a:t>
            </a:r>
            <a:r>
              <a:rPr lang="en-US" sz="1400" dirty="0"/>
              <a:t>3, 2013, 41-43.</a:t>
            </a:r>
            <a:r>
              <a:rPr lang="cs-CZ" sz="1400" dirty="0"/>
              <a:t> </a:t>
            </a:r>
            <a:endParaRPr lang="en-US" sz="1400" dirty="0"/>
          </a:p>
        </p:txBody>
      </p:sp>
      <p:sp>
        <p:nvSpPr>
          <p:cNvPr id="11" name="TextovéPole 10">
            <a:extLst>
              <a:ext uri="{FF2B5EF4-FFF2-40B4-BE49-F238E27FC236}">
                <a16:creationId xmlns:a16="http://schemas.microsoft.com/office/drawing/2014/main" id="{74D4768D-68DC-4C86-857C-118AB82884DC}"/>
              </a:ext>
            </a:extLst>
          </p:cNvPr>
          <p:cNvSpPr txBox="1"/>
          <p:nvPr/>
        </p:nvSpPr>
        <p:spPr>
          <a:xfrm>
            <a:off x="228600" y="1371600"/>
            <a:ext cx="4343400" cy="1015663"/>
          </a:xfrm>
          <a:prstGeom prst="rect">
            <a:avLst/>
          </a:prstGeom>
          <a:noFill/>
        </p:spPr>
        <p:txBody>
          <a:bodyPr wrap="square" rtlCol="0">
            <a:spAutoFit/>
          </a:bodyPr>
          <a:lstStyle/>
          <a:p>
            <a:r>
              <a:rPr lang="cs-CZ" sz="2000" dirty="0"/>
              <a:t>Pro dvojatomové molekuly (ionty) lze provést výpočet z celkového počtu elektronů (</a:t>
            </a:r>
            <a:r>
              <a:rPr lang="cs-CZ" sz="2000" i="1" dirty="0"/>
              <a:t>n</a:t>
            </a:r>
            <a:r>
              <a:rPr lang="cs-CZ" sz="2000" dirty="0"/>
              <a:t>):</a:t>
            </a:r>
            <a:endParaRPr lang="en-US" sz="2000" dirty="0"/>
          </a:p>
        </p:txBody>
      </p:sp>
      <p:sp>
        <p:nvSpPr>
          <p:cNvPr id="8" name="Nadpis 1">
            <a:extLst>
              <a:ext uri="{FF2B5EF4-FFF2-40B4-BE49-F238E27FC236}">
                <a16:creationId xmlns:a16="http://schemas.microsoft.com/office/drawing/2014/main" id="{C7608819-0EEE-4078-A68D-277293194027}"/>
              </a:ext>
            </a:extLst>
          </p:cNvPr>
          <p:cNvSpPr>
            <a:spLocks noGrp="1"/>
          </p:cNvSpPr>
          <p:nvPr>
            <p:ph type="title"/>
          </p:nvPr>
        </p:nvSpPr>
        <p:spPr>
          <a:xfrm>
            <a:off x="457200" y="274638"/>
            <a:ext cx="8229600" cy="563562"/>
          </a:xfrm>
        </p:spPr>
        <p:txBody>
          <a:bodyPr>
            <a:normAutofit fontScale="90000"/>
          </a:bodyPr>
          <a:lstStyle/>
          <a:p>
            <a:r>
              <a:rPr lang="cs-CZ" altLang="en-US" sz="3200" b="1" dirty="0">
                <a:latin typeface="Arial" panose="020B0604020202020204" pitchFamily="34" charset="0"/>
                <a:cs typeface="Arial" panose="020B0604020202020204" pitchFamily="34" charset="0"/>
              </a:rPr>
              <a:t>Řád vazby</a:t>
            </a:r>
            <a:endParaRPr lang="cs-CZ"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20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CB43F6E-4AEB-4662-8393-76A322438E83}"/>
              </a:ext>
            </a:extLst>
          </p:cNvPr>
          <p:cNvSpPr txBox="1"/>
          <p:nvPr/>
        </p:nvSpPr>
        <p:spPr>
          <a:xfrm>
            <a:off x="3124199" y="1736229"/>
            <a:ext cx="4543423" cy="1692771"/>
          </a:xfrm>
          <a:prstGeom prst="rect">
            <a:avLst/>
          </a:prstGeom>
          <a:noFill/>
        </p:spPr>
        <p:txBody>
          <a:bodyPr wrap="square" rtlCol="0">
            <a:spAutoFit/>
          </a:bodyPr>
          <a:lstStyle/>
          <a:p>
            <a:r>
              <a:rPr lang="cs-CZ" sz="2000" baseline="-25000" dirty="0"/>
              <a:t>6</a:t>
            </a:r>
            <a:r>
              <a:rPr lang="cs-CZ" sz="2000" dirty="0"/>
              <a:t>C:		14 - 8 = 6</a:t>
            </a:r>
          </a:p>
          <a:p>
            <a:endParaRPr lang="cs-CZ" sz="800" dirty="0"/>
          </a:p>
          <a:p>
            <a:r>
              <a:rPr lang="cs-CZ" sz="2000" baseline="-25000" dirty="0"/>
              <a:t>9</a:t>
            </a:r>
            <a:r>
              <a:rPr lang="cs-CZ" sz="2000" dirty="0"/>
              <a:t>F: 		17 - 8 = 9</a:t>
            </a:r>
          </a:p>
          <a:p>
            <a:endParaRPr lang="cs-CZ" sz="800" dirty="0"/>
          </a:p>
          <a:p>
            <a:r>
              <a:rPr lang="cs-CZ" sz="2000" baseline="-25000" dirty="0"/>
              <a:t>34</a:t>
            </a:r>
            <a:r>
              <a:rPr lang="cs-CZ" sz="2000" dirty="0"/>
              <a:t>Se:		16 (pro </a:t>
            </a:r>
            <a:r>
              <a:rPr lang="cs-CZ" sz="2000" baseline="-25000" dirty="0"/>
              <a:t>16</a:t>
            </a:r>
            <a:r>
              <a:rPr lang="cs-CZ" sz="2000" dirty="0"/>
              <a:t>S) + 18 = 34</a:t>
            </a:r>
          </a:p>
          <a:p>
            <a:endParaRPr lang="cs-CZ" sz="800" dirty="0"/>
          </a:p>
          <a:p>
            <a:r>
              <a:rPr lang="cs-CZ" sz="2000" baseline="-25000" dirty="0"/>
              <a:t>82</a:t>
            </a:r>
            <a:r>
              <a:rPr lang="cs-CZ" sz="2000" dirty="0"/>
              <a:t>Pb:		50 (pro </a:t>
            </a:r>
            <a:r>
              <a:rPr lang="cs-CZ" sz="2000" baseline="-25000" dirty="0"/>
              <a:t>50</a:t>
            </a:r>
            <a:r>
              <a:rPr lang="cs-CZ" sz="2000" dirty="0"/>
              <a:t>Sn) + 32 = 82</a:t>
            </a:r>
          </a:p>
        </p:txBody>
      </p:sp>
      <p:sp>
        <p:nvSpPr>
          <p:cNvPr id="6" name="TextovéPole 5">
            <a:extLst>
              <a:ext uri="{FF2B5EF4-FFF2-40B4-BE49-F238E27FC236}">
                <a16:creationId xmlns:a16="http://schemas.microsoft.com/office/drawing/2014/main" id="{D6EDD00B-1268-4A26-BF49-DAF343D88B48}"/>
              </a:ext>
            </a:extLst>
          </p:cNvPr>
          <p:cNvSpPr txBox="1"/>
          <p:nvPr/>
        </p:nvSpPr>
        <p:spPr>
          <a:xfrm>
            <a:off x="152400" y="6353860"/>
            <a:ext cx="8839200" cy="338554"/>
          </a:xfrm>
          <a:prstGeom prst="rect">
            <a:avLst/>
          </a:prstGeom>
          <a:noFill/>
        </p:spPr>
        <p:txBody>
          <a:bodyPr wrap="square">
            <a:spAutoFit/>
          </a:bodyPr>
          <a:lstStyle/>
          <a:p>
            <a:r>
              <a:rPr lang="cs-CZ" sz="1600" dirty="0"/>
              <a:t>https://www.youtube.com/watch?v=nQ-zWCI2bjo&amp;ab_channel=SimplifiedBio-Chem</a:t>
            </a:r>
          </a:p>
        </p:txBody>
      </p:sp>
      <p:sp>
        <p:nvSpPr>
          <p:cNvPr id="5" name="TextovéPole 4">
            <a:extLst>
              <a:ext uri="{FF2B5EF4-FFF2-40B4-BE49-F238E27FC236}">
                <a16:creationId xmlns:a16="http://schemas.microsoft.com/office/drawing/2014/main" id="{ECB25EC9-AD6D-43DE-A3D7-C90FBB94451E}"/>
              </a:ext>
            </a:extLst>
          </p:cNvPr>
          <p:cNvSpPr txBox="1"/>
          <p:nvPr/>
        </p:nvSpPr>
        <p:spPr>
          <a:xfrm>
            <a:off x="3124200" y="196109"/>
            <a:ext cx="4543423" cy="1261884"/>
          </a:xfrm>
          <a:prstGeom prst="rect">
            <a:avLst/>
          </a:prstGeom>
          <a:noFill/>
        </p:spPr>
        <p:txBody>
          <a:bodyPr wrap="square" rtlCol="0">
            <a:spAutoFit/>
          </a:bodyPr>
          <a:lstStyle/>
          <a:p>
            <a:r>
              <a:rPr lang="cs-CZ" sz="2000" baseline="-25000" dirty="0"/>
              <a:t>3</a:t>
            </a:r>
            <a:r>
              <a:rPr lang="cs-CZ" sz="2000" dirty="0"/>
              <a:t>Li:		1 + 2 = 3</a:t>
            </a:r>
          </a:p>
          <a:p>
            <a:endParaRPr lang="cs-CZ" sz="800" dirty="0"/>
          </a:p>
          <a:p>
            <a:r>
              <a:rPr lang="cs-CZ" sz="2000" baseline="-25000" dirty="0"/>
              <a:t>38</a:t>
            </a:r>
            <a:r>
              <a:rPr lang="cs-CZ" sz="2000" dirty="0"/>
              <a:t>Sr:		20 (pro </a:t>
            </a:r>
            <a:r>
              <a:rPr lang="cs-CZ" sz="2000" baseline="-25000" dirty="0"/>
              <a:t>20</a:t>
            </a:r>
            <a:r>
              <a:rPr lang="cs-CZ" sz="2000" dirty="0"/>
              <a:t>Ca) + 18 = 38</a:t>
            </a:r>
          </a:p>
          <a:p>
            <a:endParaRPr lang="cs-CZ" sz="800" dirty="0"/>
          </a:p>
          <a:p>
            <a:r>
              <a:rPr lang="cs-CZ" sz="2000" baseline="-25000" dirty="0"/>
              <a:t>87</a:t>
            </a:r>
            <a:r>
              <a:rPr lang="cs-CZ" sz="2000" dirty="0"/>
              <a:t>Fr:		55 (pro </a:t>
            </a:r>
            <a:r>
              <a:rPr lang="cs-CZ" sz="2000" baseline="-25000" dirty="0"/>
              <a:t>55</a:t>
            </a:r>
            <a:r>
              <a:rPr lang="cs-CZ" sz="2000" dirty="0"/>
              <a:t>Cs) + 32 = 87</a:t>
            </a:r>
          </a:p>
        </p:txBody>
      </p:sp>
      <p:sp>
        <p:nvSpPr>
          <p:cNvPr id="2" name="TextovéPole 1">
            <a:extLst>
              <a:ext uri="{FF2B5EF4-FFF2-40B4-BE49-F238E27FC236}">
                <a16:creationId xmlns:a16="http://schemas.microsoft.com/office/drawing/2014/main" id="{7E2340CC-285C-4D07-A41D-88427CA2BED1}"/>
              </a:ext>
            </a:extLst>
          </p:cNvPr>
          <p:cNvSpPr txBox="1"/>
          <p:nvPr/>
        </p:nvSpPr>
        <p:spPr>
          <a:xfrm>
            <a:off x="219075" y="555247"/>
            <a:ext cx="1047082" cy="400110"/>
          </a:xfrm>
          <a:prstGeom prst="rect">
            <a:avLst/>
          </a:prstGeom>
          <a:noFill/>
        </p:spPr>
        <p:txBody>
          <a:bodyPr wrap="none" rtlCol="0">
            <a:spAutoFit/>
          </a:bodyPr>
          <a:lstStyle/>
          <a:p>
            <a:r>
              <a:rPr lang="cs-CZ" sz="2000" b="1" dirty="0"/>
              <a:t>Příklady</a:t>
            </a:r>
          </a:p>
        </p:txBody>
      </p:sp>
      <p:sp>
        <p:nvSpPr>
          <p:cNvPr id="7" name="TextovéPole 6">
            <a:extLst>
              <a:ext uri="{FF2B5EF4-FFF2-40B4-BE49-F238E27FC236}">
                <a16:creationId xmlns:a16="http://schemas.microsoft.com/office/drawing/2014/main" id="{B3CF93FB-EAE2-43AA-81B6-CD67B91A1050}"/>
              </a:ext>
            </a:extLst>
          </p:cNvPr>
          <p:cNvSpPr txBox="1"/>
          <p:nvPr/>
        </p:nvSpPr>
        <p:spPr>
          <a:xfrm>
            <a:off x="3238498" y="3877687"/>
            <a:ext cx="4543423" cy="2123658"/>
          </a:xfrm>
          <a:prstGeom prst="rect">
            <a:avLst/>
          </a:prstGeom>
          <a:noFill/>
        </p:spPr>
        <p:txBody>
          <a:bodyPr wrap="square" rtlCol="0">
            <a:spAutoFit/>
          </a:bodyPr>
          <a:lstStyle/>
          <a:p>
            <a:r>
              <a:rPr lang="cs-CZ" sz="2000" baseline="-25000" dirty="0"/>
              <a:t>24</a:t>
            </a:r>
            <a:r>
              <a:rPr lang="cs-CZ" sz="2000" dirty="0"/>
              <a:t>Cr:		6 + 18 = 24</a:t>
            </a:r>
          </a:p>
          <a:p>
            <a:endParaRPr lang="cs-CZ" sz="800" dirty="0"/>
          </a:p>
          <a:p>
            <a:r>
              <a:rPr lang="cs-CZ" sz="2000" baseline="-25000" dirty="0"/>
              <a:t>32</a:t>
            </a:r>
            <a:r>
              <a:rPr lang="cs-CZ" sz="2000" dirty="0"/>
              <a:t>Ge: 		14 + 18 = 32</a:t>
            </a:r>
          </a:p>
          <a:p>
            <a:endParaRPr lang="cs-CZ" sz="800" dirty="0"/>
          </a:p>
          <a:p>
            <a:r>
              <a:rPr lang="cs-CZ" sz="2000" baseline="-25000" dirty="0"/>
              <a:t>19</a:t>
            </a:r>
            <a:r>
              <a:rPr lang="cs-CZ" sz="2000" dirty="0"/>
              <a:t>K: 		 1 + 18 = 19</a:t>
            </a:r>
          </a:p>
          <a:p>
            <a:endParaRPr lang="cs-CZ" sz="800" dirty="0"/>
          </a:p>
          <a:p>
            <a:r>
              <a:rPr lang="cs-CZ" sz="2000" baseline="-25000" dirty="0"/>
              <a:t>78</a:t>
            </a:r>
            <a:r>
              <a:rPr lang="cs-CZ" sz="2000" dirty="0"/>
              <a:t>Pt:		46 (pro </a:t>
            </a:r>
            <a:r>
              <a:rPr lang="cs-CZ" sz="2000" baseline="-25000" dirty="0"/>
              <a:t>16</a:t>
            </a:r>
            <a:r>
              <a:rPr lang="cs-CZ" sz="2000" dirty="0"/>
              <a:t>Pd) + 32 = 78</a:t>
            </a:r>
          </a:p>
          <a:p>
            <a:endParaRPr lang="cs-CZ" sz="800" dirty="0"/>
          </a:p>
          <a:p>
            <a:r>
              <a:rPr lang="cs-CZ" sz="2000" baseline="-25000" dirty="0"/>
              <a:t>47</a:t>
            </a:r>
            <a:r>
              <a:rPr lang="cs-CZ" sz="2000" dirty="0"/>
              <a:t>Ag:		29 (pro </a:t>
            </a:r>
            <a:r>
              <a:rPr lang="cs-CZ" sz="2000" baseline="-25000" dirty="0"/>
              <a:t>29</a:t>
            </a:r>
            <a:r>
              <a:rPr lang="cs-CZ" sz="2000" dirty="0"/>
              <a:t>Cu) + 18 = 47</a:t>
            </a:r>
          </a:p>
        </p:txBody>
      </p:sp>
    </p:spTree>
    <p:extLst>
      <p:ext uri="{BB962C8B-B14F-4D97-AF65-F5344CB8AC3E}">
        <p14:creationId xmlns:p14="http://schemas.microsoft.com/office/powerpoint/2010/main" val="4720198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ubs.sciepub.com/wjce/5/4/2/image/tab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93" y="214814"/>
            <a:ext cx="8282871" cy="6454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9250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4447" y="228600"/>
            <a:ext cx="1954061" cy="523220"/>
          </a:xfrm>
          <a:prstGeom prst="rect">
            <a:avLst/>
          </a:prstGeom>
          <a:noFill/>
        </p:spPr>
        <p:txBody>
          <a:bodyPr wrap="none" rtlCol="0">
            <a:spAutoFit/>
          </a:bodyPr>
          <a:lstStyle/>
          <a:p>
            <a:r>
              <a:rPr lang="en-US" altLang="en-US" sz="2800" b="1" dirty="0">
                <a:cs typeface="Arial" panose="020B0604020202020204" pitchFamily="34" charset="0"/>
              </a:rPr>
              <a:t>D</a:t>
            </a:r>
            <a:r>
              <a:rPr lang="cs-CZ" altLang="en-US" sz="2800" b="1" dirty="0">
                <a:cs typeface="Arial" panose="020B0604020202020204" pitchFamily="34" charset="0"/>
              </a:rPr>
              <a:t>é</a:t>
            </a:r>
            <a:r>
              <a:rPr lang="en-US" altLang="en-US" sz="2800" b="1" dirty="0" err="1">
                <a:cs typeface="Arial" panose="020B0604020202020204" pitchFamily="34" charset="0"/>
              </a:rPr>
              <a:t>lka</a:t>
            </a:r>
            <a:r>
              <a:rPr lang="en-US" altLang="en-US" sz="2800" b="1" dirty="0">
                <a:cs typeface="Arial" panose="020B0604020202020204" pitchFamily="34" charset="0"/>
              </a:rPr>
              <a:t> </a:t>
            </a:r>
            <a:r>
              <a:rPr lang="en-US" altLang="en-US" sz="2800" b="1" dirty="0" err="1">
                <a:cs typeface="Arial" panose="020B0604020202020204" pitchFamily="34" charset="0"/>
              </a:rPr>
              <a:t>vazby</a:t>
            </a:r>
            <a:endParaRPr lang="cs-CZ" sz="2800" b="1" dirty="0">
              <a:cs typeface="Arial" panose="020B0604020202020204" pitchFamily="34" charset="0"/>
            </a:endParaRPr>
          </a:p>
        </p:txBody>
      </p:sp>
      <p:pic>
        <p:nvPicPr>
          <p:cNvPr id="193540" name="Picture 4" descr="VÃ½sledek obrÃ¡zku pro bond leng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600200"/>
            <a:ext cx="2895600" cy="257927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VÃ½sledek obrÃ¡zku pro bond length defin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8" descr="VÃ½sledek obrÃ¡zku pro bond length defini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10" descr="VÃ½sledek obrÃ¡zku pro bond length defini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93550" name="Picture 14" descr="VÃ½sledek obrÃ¡zku pro bond length electronegativity relation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724400"/>
            <a:ext cx="4891566" cy="1609726"/>
          </a:xfrm>
          <a:prstGeom prst="rect">
            <a:avLst/>
          </a:prstGeom>
          <a:noFill/>
          <a:extLst>
            <a:ext uri="{909E8E84-426E-40DD-AFC4-6F175D3DCCD1}">
              <a14:hiddenFill xmlns:a14="http://schemas.microsoft.com/office/drawing/2010/main">
                <a:solidFill>
                  <a:srgbClr val="FFFFFF"/>
                </a:solidFill>
              </a14:hiddenFill>
            </a:ext>
          </a:extLst>
        </p:spPr>
      </p:pic>
      <p:pic>
        <p:nvPicPr>
          <p:cNvPr id="193554" name="Picture 18" descr="VÃ½sledek obrÃ¡zku pro electronegativity and bond leng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752600"/>
            <a:ext cx="4620965" cy="2724151"/>
          </a:xfrm>
          <a:prstGeom prst="rect">
            <a:avLst/>
          </a:prstGeom>
          <a:noFill/>
          <a:extLst>
            <a:ext uri="{909E8E84-426E-40DD-AFC4-6F175D3DCCD1}">
              <a14:hiddenFill xmlns:a14="http://schemas.microsoft.com/office/drawing/2010/main">
                <a:solidFill>
                  <a:srgbClr val="FFFFFF"/>
                </a:solidFill>
              </a14:hiddenFill>
            </a:ext>
          </a:extLst>
        </p:spPr>
      </p:pic>
      <p:sp>
        <p:nvSpPr>
          <p:cNvPr id="16" name="Obdélník 15"/>
          <p:cNvSpPr/>
          <p:nvPr/>
        </p:nvSpPr>
        <p:spPr>
          <a:xfrm>
            <a:off x="291762" y="914400"/>
            <a:ext cx="8534400" cy="707886"/>
          </a:xfrm>
          <a:prstGeom prst="rect">
            <a:avLst/>
          </a:prstGeom>
        </p:spPr>
        <p:txBody>
          <a:bodyPr wrap="square">
            <a:spAutoFit/>
          </a:bodyPr>
          <a:lstStyle/>
          <a:p>
            <a:r>
              <a:rPr lang="en-US" sz="2000" dirty="0">
                <a:cs typeface="Arial" panose="020B0604020202020204" pitchFamily="34" charset="0"/>
              </a:rPr>
              <a:t> </a:t>
            </a:r>
            <a:r>
              <a:rPr lang="cs-CZ" sz="2000" dirty="0">
                <a:cs typeface="Arial" panose="020B0604020202020204" pitchFamily="34" charset="0"/>
              </a:rPr>
              <a:t>souvisí s řádem vazby</a:t>
            </a:r>
            <a:r>
              <a:rPr lang="en-US" sz="2000" dirty="0">
                <a:cs typeface="Arial" panose="020B0604020202020204" pitchFamily="34" charset="0"/>
              </a:rPr>
              <a:t>: </a:t>
            </a:r>
            <a:r>
              <a:rPr lang="cs-CZ" sz="2000" dirty="0">
                <a:cs typeface="Arial" panose="020B0604020202020204" pitchFamily="34" charset="0"/>
              </a:rPr>
              <a:t>čím více elektronů se vazby účastní, tím je vazba kratší</a:t>
            </a:r>
            <a:r>
              <a:rPr lang="en-US" sz="2000" dirty="0">
                <a:cs typeface="Arial" panose="020B0604020202020204" pitchFamily="34" charset="0"/>
              </a:rPr>
              <a:t>. </a:t>
            </a:r>
            <a:r>
              <a:rPr lang="cs-CZ" sz="2000" dirty="0">
                <a:cs typeface="Arial" panose="020B0604020202020204" pitchFamily="34" charset="0"/>
              </a:rPr>
              <a:t>Je ta</a:t>
            </a:r>
            <a:r>
              <a:rPr lang="en-US" sz="2000" dirty="0">
                <a:cs typeface="Arial" panose="020B0604020202020204" pitchFamily="34" charset="0"/>
              </a:rPr>
              <a:t>k</a:t>
            </a:r>
            <a:r>
              <a:rPr lang="cs-CZ" sz="2000" dirty="0">
                <a:cs typeface="Arial" panose="020B0604020202020204" pitchFamily="34" charset="0"/>
              </a:rPr>
              <a:t>é nepřímo úměrná síle vazby a </a:t>
            </a:r>
            <a:r>
              <a:rPr lang="en-US" sz="2000" dirty="0" err="1">
                <a:cs typeface="Arial" panose="020B0604020202020204" pitchFamily="34" charset="0"/>
              </a:rPr>
              <a:t>disocia</a:t>
            </a:r>
            <a:r>
              <a:rPr lang="cs-CZ" sz="2000" dirty="0">
                <a:cs typeface="Arial" panose="020B0604020202020204" pitchFamily="34" charset="0"/>
              </a:rPr>
              <a:t>ční</a:t>
            </a:r>
            <a:r>
              <a:rPr lang="en-US" sz="2000" dirty="0">
                <a:cs typeface="Arial" panose="020B0604020202020204" pitchFamily="34" charset="0"/>
              </a:rPr>
              <a:t> </a:t>
            </a:r>
            <a:r>
              <a:rPr lang="en-US" sz="2000" dirty="0" err="1">
                <a:cs typeface="Arial" panose="020B0604020202020204" pitchFamily="34" charset="0"/>
              </a:rPr>
              <a:t>energ</a:t>
            </a:r>
            <a:r>
              <a:rPr lang="cs-CZ" sz="2000" dirty="0" err="1">
                <a:cs typeface="Arial" panose="020B0604020202020204" pitchFamily="34" charset="0"/>
              </a:rPr>
              <a:t>ii</a:t>
            </a:r>
            <a:r>
              <a:rPr lang="cs-CZ" sz="2000" dirty="0">
                <a:cs typeface="Arial" panose="020B0604020202020204" pitchFamily="34" charset="0"/>
              </a:rPr>
              <a:t> vazby.</a:t>
            </a:r>
          </a:p>
        </p:txBody>
      </p:sp>
      <p:sp>
        <p:nvSpPr>
          <p:cNvPr id="6" name="TextovéPole 5"/>
          <p:cNvSpPr txBox="1"/>
          <p:nvPr/>
        </p:nvSpPr>
        <p:spPr>
          <a:xfrm>
            <a:off x="5715000" y="4191000"/>
            <a:ext cx="3200400" cy="2174954"/>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r</a:t>
            </a:r>
            <a:r>
              <a:rPr lang="en-US" sz="2000" baseline="-25000" dirty="0" err="1">
                <a:latin typeface="Arial" panose="020B0604020202020204" pitchFamily="34" charset="0"/>
                <a:cs typeface="Arial" panose="020B0604020202020204" pitchFamily="34" charset="0"/>
              </a:rPr>
              <a:t>AB</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t>
            </a:r>
            <a:r>
              <a:rPr lang="cs-CZ" sz="2000" baseline="-25000" dirty="0" err="1">
                <a:latin typeface="Arial" panose="020B0604020202020204" pitchFamily="34" charset="0"/>
                <a:cs typeface="Arial" panose="020B0604020202020204" pitchFamily="34" charset="0"/>
              </a:rPr>
              <a:t>A</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t>
            </a:r>
            <a:r>
              <a:rPr lang="en-US" sz="2000" baseline="-25000" dirty="0" err="1">
                <a:latin typeface="Arial" panose="020B0604020202020204" pitchFamily="34" charset="0"/>
                <a:cs typeface="Arial" panose="020B0604020202020204" pitchFamily="34" charset="0"/>
              </a:rPr>
              <a:t>B</a:t>
            </a:r>
            <a:endParaRPr lang="en-US" sz="2000" baseline="-25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b="1" i="1" dirty="0">
                <a:latin typeface="Arial" panose="020B0604020202020204" pitchFamily="34" charset="0"/>
                <a:cs typeface="Arial" panose="020B0604020202020204" pitchFamily="34" charset="0"/>
              </a:rPr>
              <a:t>Vliv elektronegativity</a:t>
            </a:r>
            <a:endParaRPr lang="en-US" b="1" i="1" dirty="0">
              <a:latin typeface="Arial" panose="020B0604020202020204" pitchFamily="34" charset="0"/>
              <a:cs typeface="Arial" panose="020B0604020202020204" pitchFamily="34" charset="0"/>
            </a:endParaRPr>
          </a:p>
          <a:p>
            <a:endParaRPr lang="cs-CZ" sz="8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r</a:t>
            </a:r>
            <a:r>
              <a:rPr lang="en-US" sz="2000" baseline="-25000" dirty="0" err="1">
                <a:latin typeface="Arial" panose="020B0604020202020204" pitchFamily="34" charset="0"/>
                <a:cs typeface="Arial" panose="020B0604020202020204" pitchFamily="34" charset="0"/>
              </a:rPr>
              <a:t>AB</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t>
            </a:r>
            <a:r>
              <a:rPr lang="cs-CZ" sz="2000" baseline="-25000" dirty="0" err="1">
                <a:latin typeface="Arial" panose="020B0604020202020204" pitchFamily="34" charset="0"/>
                <a:cs typeface="Arial" panose="020B0604020202020204" pitchFamily="34" charset="0"/>
              </a:rPr>
              <a:t>A</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t>
            </a:r>
            <a:r>
              <a:rPr lang="en-US" sz="2000" baseline="-25000" dirty="0" err="1">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 – 0.09(</a:t>
            </a:r>
            <a:r>
              <a:rPr lang="en-US" sz="2000" i="1" dirty="0">
                <a:latin typeface="Arial" panose="020B0604020202020204" pitchFamily="34" charset="0"/>
                <a:cs typeface="Arial" panose="020B0604020202020204" pitchFamily="34" charset="0"/>
              </a:rPr>
              <a:t>X</a:t>
            </a:r>
            <a:r>
              <a:rPr lang="en-US" sz="2000" baseline="-25000"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X</a:t>
            </a:r>
            <a:r>
              <a:rPr lang="en-US" sz="2000" baseline="-25000" dirty="0">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endParaRPr lang="cs-CZ" sz="2000" baseline="-25000" dirty="0">
              <a:latin typeface="Arial" panose="020B0604020202020204" pitchFamily="34" charset="0"/>
              <a:cs typeface="Arial" panose="020B0604020202020204" pitchFamily="34" charset="0"/>
            </a:endParaRPr>
          </a:p>
          <a:p>
            <a:r>
              <a:rPr lang="cs-CZ" sz="1600" dirty="0">
                <a:latin typeface="Arial" panose="020B0604020202020204" pitchFamily="34" charset="0"/>
                <a:cs typeface="Arial" panose="020B0604020202020204" pitchFamily="34" charset="0"/>
              </a:rPr>
              <a:t>(</a:t>
            </a:r>
            <a:r>
              <a:rPr lang="cs-CZ" sz="1600" dirty="0" err="1">
                <a:latin typeface="Arial" panose="020B0604020202020204" pitchFamily="34" charset="0"/>
                <a:cs typeface="Arial" panose="020B0604020202020204" pitchFamily="34" charset="0"/>
              </a:rPr>
              <a:t>Schoenmaker</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Stevenson</a:t>
            </a:r>
            <a:r>
              <a:rPr lang="cs-CZ" sz="1600" dirty="0">
                <a:latin typeface="Arial" panose="020B0604020202020204" pitchFamily="34" charset="0"/>
                <a:cs typeface="Arial" panose="020B0604020202020204" pitchFamily="34" charset="0"/>
              </a:rPr>
              <a:t>)</a:t>
            </a:r>
          </a:p>
        </p:txBody>
      </p:sp>
      <p:sp>
        <p:nvSpPr>
          <p:cNvPr id="7" name="AutoShape 2" descr="VÃ½sledek obrÃ¡zku pro ionisation dissociation bon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1985838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86B77E-B24E-45A8-8B47-72512812F203}"/>
              </a:ext>
            </a:extLst>
          </p:cNvPr>
          <p:cNvSpPr>
            <a:spLocks noGrp="1"/>
          </p:cNvSpPr>
          <p:nvPr>
            <p:ph type="title"/>
          </p:nvPr>
        </p:nvSpPr>
        <p:spPr>
          <a:xfrm>
            <a:off x="478871" y="372787"/>
            <a:ext cx="8229600" cy="563562"/>
          </a:xfrm>
        </p:spPr>
        <p:txBody>
          <a:bodyPr>
            <a:normAutofit/>
          </a:bodyPr>
          <a:lstStyle/>
          <a:p>
            <a:r>
              <a:rPr lang="en-US" sz="2800" b="1" dirty="0" err="1">
                <a:latin typeface="+mn-lt"/>
              </a:rPr>
              <a:t>Polarita</a:t>
            </a:r>
            <a:r>
              <a:rPr lang="en-US" sz="2800" b="1" dirty="0">
                <a:latin typeface="+mn-lt"/>
              </a:rPr>
              <a:t> </a:t>
            </a:r>
            <a:r>
              <a:rPr lang="en-US" sz="2800" b="1" dirty="0" err="1">
                <a:latin typeface="+mn-lt"/>
              </a:rPr>
              <a:t>vazby</a:t>
            </a:r>
            <a:endParaRPr lang="en-US" sz="2800" b="1" dirty="0">
              <a:latin typeface="+mn-lt"/>
            </a:endParaRPr>
          </a:p>
        </p:txBody>
      </p:sp>
      <p:sp>
        <p:nvSpPr>
          <p:cNvPr id="3" name="TextovéPole 2">
            <a:extLst>
              <a:ext uri="{FF2B5EF4-FFF2-40B4-BE49-F238E27FC236}">
                <a16:creationId xmlns:a16="http://schemas.microsoft.com/office/drawing/2014/main" id="{C5B3C0F5-346F-4169-90FB-E8EDB243CF0D}"/>
              </a:ext>
            </a:extLst>
          </p:cNvPr>
          <p:cNvSpPr txBox="1"/>
          <p:nvPr/>
        </p:nvSpPr>
        <p:spPr>
          <a:xfrm>
            <a:off x="190500" y="1332616"/>
            <a:ext cx="8806342" cy="1015663"/>
          </a:xfrm>
          <a:prstGeom prst="rect">
            <a:avLst/>
          </a:prstGeom>
          <a:noFill/>
        </p:spPr>
        <p:txBody>
          <a:bodyPr wrap="square" rtlCol="0">
            <a:spAutoFit/>
          </a:bodyPr>
          <a:lstStyle/>
          <a:p>
            <a:pPr algn="just"/>
            <a:r>
              <a:rPr lang="cs-CZ" sz="2000" dirty="0"/>
              <a:t>Distribuce elektronů bývá v </a:t>
            </a:r>
            <a:r>
              <a:rPr lang="cs-CZ" sz="2000" dirty="0" err="1"/>
              <a:t>heteronukleárních</a:t>
            </a:r>
            <a:r>
              <a:rPr lang="cs-CZ" sz="2000" dirty="0"/>
              <a:t> </a:t>
            </a:r>
            <a:r>
              <a:rPr lang="cs-CZ" sz="2000" dirty="0" err="1"/>
              <a:t>biatomických</a:t>
            </a:r>
            <a:r>
              <a:rPr lang="cs-CZ" sz="2000" dirty="0"/>
              <a:t> molekulách nerovnoměrně rozdělena  mezi oba atomy. To vede ke vzniku polární vazby (nerovnoměrné sdílení elektronového páru dvěma atomy).</a:t>
            </a:r>
          </a:p>
        </p:txBody>
      </p:sp>
      <p:pic>
        <p:nvPicPr>
          <p:cNvPr id="91140" name="Picture 4" descr="Image result for hydrogen fluoride">
            <a:extLst>
              <a:ext uri="{FF2B5EF4-FFF2-40B4-BE49-F238E27FC236}">
                <a16:creationId xmlns:a16="http://schemas.microsoft.com/office/drawing/2014/main" id="{867CFF0F-6B69-4600-834E-0B37C30520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695600"/>
            <a:ext cx="799750" cy="488362"/>
          </a:xfrm>
          <a:prstGeom prst="rect">
            <a:avLst/>
          </a:prstGeom>
          <a:noFill/>
          <a:extLst>
            <a:ext uri="{909E8E84-426E-40DD-AFC4-6F175D3DCCD1}">
              <a14:hiddenFill xmlns:a14="http://schemas.microsoft.com/office/drawing/2010/main">
                <a:solidFill>
                  <a:srgbClr val="FFFFFF"/>
                </a:solidFill>
              </a14:hiddenFill>
            </a:ext>
          </a:extLst>
        </p:spPr>
      </p:pic>
      <p:pic>
        <p:nvPicPr>
          <p:cNvPr id="91142" name="Picture 6" descr="Image result for hydrogen fluoride">
            <a:extLst>
              <a:ext uri="{FF2B5EF4-FFF2-40B4-BE49-F238E27FC236}">
                <a16:creationId xmlns:a16="http://schemas.microsoft.com/office/drawing/2014/main" id="{E6C06BF4-FE18-45DC-AE71-C5EF17012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67213"/>
            <a:ext cx="4297761" cy="2888563"/>
          </a:xfrm>
          <a:prstGeom prst="rect">
            <a:avLst/>
          </a:prstGeom>
          <a:noFill/>
          <a:extLst>
            <a:ext uri="{909E8E84-426E-40DD-AFC4-6F175D3DCCD1}">
              <a14:hiddenFill xmlns:a14="http://schemas.microsoft.com/office/drawing/2010/main">
                <a:solidFill>
                  <a:srgbClr val="FFFFFF"/>
                </a:solidFill>
              </a14:hiddenFill>
            </a:ext>
          </a:extLst>
        </p:spPr>
      </p:pic>
      <p:pic>
        <p:nvPicPr>
          <p:cNvPr id="91138" name="Picture 2" descr="Image result for hydrogen fluoride">
            <a:extLst>
              <a:ext uri="{FF2B5EF4-FFF2-40B4-BE49-F238E27FC236}">
                <a16:creationId xmlns:a16="http://schemas.microsoft.com/office/drawing/2014/main" id="{F0CBF5A1-187C-4290-94A2-E4BA3EF90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7294" y="5570221"/>
            <a:ext cx="1767976" cy="79744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21EC4EC9-5C20-43A1-A668-C554DEE7CE39}"/>
              </a:ext>
            </a:extLst>
          </p:cNvPr>
          <p:cNvSpPr txBox="1"/>
          <p:nvPr/>
        </p:nvSpPr>
        <p:spPr>
          <a:xfrm>
            <a:off x="274239" y="3124200"/>
            <a:ext cx="3924300" cy="2062103"/>
          </a:xfrm>
          <a:prstGeom prst="rect">
            <a:avLst/>
          </a:prstGeom>
          <a:noFill/>
        </p:spPr>
        <p:txBody>
          <a:bodyPr wrap="square">
            <a:spAutoFit/>
          </a:bodyPr>
          <a:lstStyle/>
          <a:p>
            <a:pPr algn="just"/>
            <a:r>
              <a:rPr lang="cs-CZ" sz="2000" b="1" dirty="0"/>
              <a:t>Příklad</a:t>
            </a:r>
            <a:r>
              <a:rPr lang="cs-CZ" sz="2000" dirty="0"/>
              <a:t>:</a:t>
            </a:r>
          </a:p>
          <a:p>
            <a:pPr algn="just"/>
            <a:endParaRPr lang="cs-CZ" sz="800" dirty="0"/>
          </a:p>
          <a:p>
            <a:pPr algn="just"/>
            <a:r>
              <a:rPr lang="cs-CZ" sz="2000" dirty="0"/>
              <a:t>Vazba v molekule HF je polární, s elektronovým párem lokalizovaným blíže atomu F. Atom fluoru nese parciální  záporný a atom vodíku parciální kladný náboj.</a:t>
            </a:r>
          </a:p>
        </p:txBody>
      </p:sp>
    </p:spTree>
    <p:extLst>
      <p:ext uri="{BB962C8B-B14F-4D97-AF65-F5344CB8AC3E}">
        <p14:creationId xmlns:p14="http://schemas.microsoft.com/office/powerpoint/2010/main" val="38968288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971800" y="345260"/>
            <a:ext cx="2743201" cy="609600"/>
          </a:xfrm>
        </p:spPr>
        <p:txBody>
          <a:bodyPr>
            <a:normAutofit/>
          </a:bodyPr>
          <a:lstStyle/>
          <a:p>
            <a:r>
              <a:rPr lang="cs-CZ" sz="3200" b="1" dirty="0"/>
              <a:t>Polarita vazby</a:t>
            </a:r>
          </a:p>
        </p:txBody>
      </p:sp>
      <p:pic>
        <p:nvPicPr>
          <p:cNvPr id="4" name="Picture 1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99" y="1371600"/>
            <a:ext cx="5384091" cy="236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3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329" y="3962400"/>
            <a:ext cx="7287030" cy="265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5891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t>Kovalentní/iontový charakter vazby</a:t>
            </a:r>
          </a:p>
        </p:txBody>
      </p:sp>
      <p:graphicFrame>
        <p:nvGraphicFramePr>
          <p:cNvPr id="5" name="Objekt 4"/>
          <p:cNvGraphicFramePr>
            <a:graphicFrameLocks noGrp="1" noChangeAspect="1"/>
          </p:cNvGraphicFramePr>
          <p:nvPr/>
        </p:nvGraphicFramePr>
        <p:xfrm>
          <a:off x="609600" y="3504208"/>
          <a:ext cx="7129463" cy="525463"/>
        </p:xfrm>
        <a:graphic>
          <a:graphicData uri="http://schemas.openxmlformats.org/presentationml/2006/ole">
            <mc:AlternateContent xmlns:mc="http://schemas.openxmlformats.org/markup-compatibility/2006">
              <mc:Choice xmlns:v="urn:schemas-microsoft-com:vml" Requires="v">
                <p:oleObj spid="_x0000_s6166" name="Rovnice" r:id="rId3" imgW="3606757" imgH="254058" progId="Equation.3">
                  <p:embed/>
                </p:oleObj>
              </mc:Choice>
              <mc:Fallback>
                <p:oleObj name="Rovnice" r:id="rId3" imgW="3606757" imgH="254058" progId="Equation.3">
                  <p:embed/>
                  <p:pic>
                    <p:nvPicPr>
                      <p:cNvPr id="5" name="Objek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504208"/>
                        <a:ext cx="7129463" cy="525463"/>
                      </a:xfrm>
                      <a:prstGeom prst="rect">
                        <a:avLst/>
                      </a:prstGeom>
                      <a:solidFill>
                        <a:srgbClr val="3366F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Obdélník 5"/>
          <p:cNvSpPr/>
          <p:nvPr/>
        </p:nvSpPr>
        <p:spPr>
          <a:xfrm>
            <a:off x="304800" y="1905000"/>
            <a:ext cx="7895618" cy="1015663"/>
          </a:xfrm>
          <a:prstGeom prst="rect">
            <a:avLst/>
          </a:prstGeom>
        </p:spPr>
        <p:txBody>
          <a:bodyPr wrap="square">
            <a:spAutoFit/>
          </a:bodyPr>
          <a:lstStyle/>
          <a:p>
            <a:r>
              <a:rPr lang="cs-CZ" altLang="en-US" sz="2000" dirty="0">
                <a:cs typeface="Arial" panose="020B0604020202020204" pitchFamily="34" charset="0"/>
              </a:rPr>
              <a:t>= z rozdílu elektronegativit</a:t>
            </a:r>
          </a:p>
          <a:p>
            <a:endParaRPr lang="cs-CZ" altLang="en-US" sz="2000" dirty="0">
              <a:cs typeface="Arial" panose="020B0604020202020204" pitchFamily="34" charset="0"/>
            </a:endParaRPr>
          </a:p>
          <a:p>
            <a:r>
              <a:rPr lang="cs-CZ" altLang="en-US" sz="2000" dirty="0">
                <a:cs typeface="Arial" panose="020B0604020202020204" pitchFamily="34" charset="0"/>
              </a:rPr>
              <a:t>Elektronegativita </a:t>
            </a:r>
            <a:r>
              <a:rPr lang="cs-CZ" altLang="en-US" sz="2000" b="1" dirty="0">
                <a:effectLst>
                  <a:outerShdw blurRad="38100" dist="38100" dir="2700000" algn="tl">
                    <a:srgbClr val="C0C0C0"/>
                  </a:outerShdw>
                </a:effectLst>
                <a:cs typeface="Arial" panose="020B0604020202020204" pitchFamily="34" charset="0"/>
                <a:sym typeface="Symbol" pitchFamily="18" charset="2"/>
              </a:rPr>
              <a:t> </a:t>
            </a:r>
            <a:r>
              <a:rPr lang="cs-CZ" altLang="en-US" sz="2000" dirty="0">
                <a:cs typeface="Arial" panose="020B0604020202020204" pitchFamily="34" charset="0"/>
                <a:sym typeface="Symbol" pitchFamily="18" charset="2"/>
              </a:rPr>
              <a:t>=</a:t>
            </a:r>
            <a:r>
              <a:rPr lang="cs-CZ" altLang="en-US" sz="2000" b="1" dirty="0">
                <a:effectLst>
                  <a:outerShdw blurRad="38100" dist="38100" dir="2700000" algn="tl">
                    <a:srgbClr val="C0C0C0"/>
                  </a:outerShdw>
                </a:effectLst>
                <a:cs typeface="Arial" panose="020B0604020202020204" pitchFamily="34" charset="0"/>
                <a:sym typeface="Symbol" pitchFamily="18" charset="2"/>
              </a:rPr>
              <a:t> </a:t>
            </a:r>
            <a:r>
              <a:rPr lang="cs-CZ" altLang="en-US" sz="2000" dirty="0">
                <a:cs typeface="Arial" panose="020B0604020202020204" pitchFamily="34" charset="0"/>
              </a:rPr>
              <a:t>schopnost přitahovat vaz. elektrony (</a:t>
            </a:r>
            <a:r>
              <a:rPr lang="cs-CZ" altLang="en-US" sz="2000" dirty="0" err="1">
                <a:cs typeface="Arial" panose="020B0604020202020204" pitchFamily="34" charset="0"/>
              </a:rPr>
              <a:t>Pauling</a:t>
            </a:r>
            <a:r>
              <a:rPr lang="cs-CZ" altLang="en-US" sz="2000" dirty="0">
                <a:cs typeface="Arial" panose="020B0604020202020204" pitchFamily="34" charset="0"/>
              </a:rPr>
              <a:t>)</a:t>
            </a:r>
          </a:p>
        </p:txBody>
      </p:sp>
      <p:pic>
        <p:nvPicPr>
          <p:cNvPr id="211992" name="Picture 24" descr="VÃ½sledek obrÃ¡zku pro dipol polÃ¡rnÃ­ vazb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1219200"/>
            <a:ext cx="1674100" cy="113752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A9634EC6-2840-4585-8F95-6F68C3E8DF68}"/>
              </a:ext>
            </a:extLst>
          </p:cNvPr>
          <p:cNvSpPr txBox="1"/>
          <p:nvPr/>
        </p:nvSpPr>
        <p:spPr>
          <a:xfrm>
            <a:off x="419100" y="4613216"/>
            <a:ext cx="8305800" cy="1631216"/>
          </a:xfrm>
          <a:prstGeom prst="rect">
            <a:avLst/>
          </a:prstGeom>
          <a:noFill/>
        </p:spPr>
        <p:txBody>
          <a:bodyPr wrap="square" rtlCol="0">
            <a:spAutoFit/>
          </a:bodyPr>
          <a:lstStyle/>
          <a:p>
            <a:r>
              <a:rPr lang="en-US" sz="2000" dirty="0" err="1"/>
              <a:t>Iontovost</a:t>
            </a:r>
            <a:r>
              <a:rPr lang="en-US" sz="2000" dirty="0"/>
              <a:t> </a:t>
            </a:r>
            <a:r>
              <a:rPr lang="en-US" sz="2000" dirty="0" err="1"/>
              <a:t>vazby</a:t>
            </a:r>
            <a:r>
              <a:rPr lang="en-US" sz="2000" dirty="0"/>
              <a:t> NaCl:</a:t>
            </a:r>
          </a:p>
          <a:p>
            <a:r>
              <a:rPr lang="cs-CZ" sz="2000" dirty="0"/>
              <a:t>				</a:t>
            </a:r>
            <a:r>
              <a:rPr lang="en-US" sz="2000" dirty="0" err="1"/>
              <a:t>X</a:t>
            </a:r>
            <a:r>
              <a:rPr lang="en-US" sz="2000" baseline="-25000" dirty="0" err="1"/>
              <a:t>Na</a:t>
            </a:r>
            <a:r>
              <a:rPr lang="en-US" sz="2000" dirty="0"/>
              <a:t> = 0.9, </a:t>
            </a:r>
            <a:r>
              <a:rPr lang="en-US" sz="2000" dirty="0" err="1"/>
              <a:t>X</a:t>
            </a:r>
            <a:r>
              <a:rPr lang="en-US" sz="2000" baseline="-25000" dirty="0" err="1"/>
              <a:t>Cl</a:t>
            </a:r>
            <a:r>
              <a:rPr lang="en-US" sz="2000" dirty="0"/>
              <a:t> = 3.1, I = 0.64 &gt; 0.5</a:t>
            </a:r>
          </a:p>
          <a:p>
            <a:endParaRPr lang="en-US" sz="2000" dirty="0"/>
          </a:p>
          <a:p>
            <a:r>
              <a:rPr lang="en-US" sz="2000" dirty="0" err="1"/>
              <a:t>Iontovost</a:t>
            </a:r>
            <a:r>
              <a:rPr lang="en-US" sz="2000" dirty="0"/>
              <a:t> </a:t>
            </a:r>
            <a:r>
              <a:rPr lang="en-US" sz="2000" dirty="0" err="1"/>
              <a:t>vazby</a:t>
            </a:r>
            <a:r>
              <a:rPr lang="en-US" sz="2000" dirty="0"/>
              <a:t> HCl:</a:t>
            </a:r>
          </a:p>
          <a:p>
            <a:r>
              <a:rPr lang="cs-CZ" sz="2000" dirty="0"/>
              <a:t>				</a:t>
            </a:r>
            <a:r>
              <a:rPr lang="en-US" sz="2000" dirty="0"/>
              <a:t>X</a:t>
            </a:r>
            <a:r>
              <a:rPr lang="en-US" sz="2000" baseline="-25000" dirty="0"/>
              <a:t>H</a:t>
            </a:r>
            <a:r>
              <a:rPr lang="en-US" sz="2000" dirty="0"/>
              <a:t> = 2.15, </a:t>
            </a:r>
            <a:r>
              <a:rPr lang="en-US" sz="2000" dirty="0" err="1"/>
              <a:t>X</a:t>
            </a:r>
            <a:r>
              <a:rPr lang="en-US" sz="2000" baseline="-25000" dirty="0" err="1"/>
              <a:t>Cl</a:t>
            </a:r>
            <a:r>
              <a:rPr lang="en-US" sz="2000" dirty="0"/>
              <a:t> = 3.1, I = 0.18 &lt; 0.5</a:t>
            </a:r>
          </a:p>
        </p:txBody>
      </p:sp>
    </p:spTree>
    <p:extLst>
      <p:ext uri="{BB962C8B-B14F-4D97-AF65-F5344CB8AC3E}">
        <p14:creationId xmlns:p14="http://schemas.microsoft.com/office/powerpoint/2010/main" val="37628604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6C58F6-82AA-44A5-B182-582DAE55EF22}"/>
              </a:ext>
            </a:extLst>
          </p:cNvPr>
          <p:cNvSpPr>
            <a:spLocks noGrp="1"/>
          </p:cNvSpPr>
          <p:nvPr>
            <p:ph type="title"/>
          </p:nvPr>
        </p:nvSpPr>
        <p:spPr>
          <a:xfrm>
            <a:off x="457200" y="274638"/>
            <a:ext cx="8229600" cy="639762"/>
          </a:xfrm>
        </p:spPr>
        <p:txBody>
          <a:bodyPr>
            <a:normAutofit/>
          </a:bodyPr>
          <a:lstStyle/>
          <a:p>
            <a:r>
              <a:rPr lang="en-US" sz="2800" b="1" dirty="0" err="1">
                <a:latin typeface="+mn-lt"/>
              </a:rPr>
              <a:t>Iontovost</a:t>
            </a:r>
            <a:r>
              <a:rPr lang="en-US" sz="2800" b="1" dirty="0">
                <a:latin typeface="+mn-lt"/>
              </a:rPr>
              <a:t> </a:t>
            </a:r>
            <a:r>
              <a:rPr lang="en-US" sz="2800" b="1" dirty="0" err="1">
                <a:latin typeface="+mn-lt"/>
              </a:rPr>
              <a:t>vazby</a:t>
            </a:r>
            <a:endParaRPr lang="en-US" sz="2800" b="1" dirty="0">
              <a:latin typeface="+mn-lt"/>
            </a:endParaRPr>
          </a:p>
        </p:txBody>
      </p:sp>
      <p:sp>
        <p:nvSpPr>
          <p:cNvPr id="4" name="TextovéPole 3">
            <a:extLst>
              <a:ext uri="{FF2B5EF4-FFF2-40B4-BE49-F238E27FC236}">
                <a16:creationId xmlns:a16="http://schemas.microsoft.com/office/drawing/2014/main" id="{53818322-CF25-4CAF-B99B-EBCCC3E89799}"/>
              </a:ext>
            </a:extLst>
          </p:cNvPr>
          <p:cNvSpPr txBox="1"/>
          <p:nvPr/>
        </p:nvSpPr>
        <p:spPr>
          <a:xfrm>
            <a:off x="457200" y="1143000"/>
            <a:ext cx="8289449" cy="400110"/>
          </a:xfrm>
          <a:prstGeom prst="rect">
            <a:avLst/>
          </a:prstGeom>
          <a:noFill/>
        </p:spPr>
        <p:txBody>
          <a:bodyPr wrap="none" rtlCol="0">
            <a:spAutoFit/>
          </a:bodyPr>
          <a:lstStyle/>
          <a:p>
            <a:r>
              <a:rPr lang="cs-CZ" sz="2000" dirty="0"/>
              <a:t>Mezi iontovým a kovalentním charakterem vazby je plynulý přechod (</a:t>
            </a:r>
            <a:r>
              <a:rPr lang="en-US" sz="2000" dirty="0"/>
              <a:t>Pauling</a:t>
            </a:r>
            <a:r>
              <a:rPr lang="cs-CZ" sz="2000" dirty="0"/>
              <a:t>):</a:t>
            </a:r>
            <a:endParaRPr lang="en-US" sz="2000" dirty="0"/>
          </a:p>
        </p:txBody>
      </p:sp>
      <p:sp>
        <p:nvSpPr>
          <p:cNvPr id="9" name="TextovéPole 8">
            <a:extLst>
              <a:ext uri="{FF2B5EF4-FFF2-40B4-BE49-F238E27FC236}">
                <a16:creationId xmlns:a16="http://schemas.microsoft.com/office/drawing/2014/main" id="{D831227F-8C20-437A-ABBA-11D147D6E2C9}"/>
              </a:ext>
            </a:extLst>
          </p:cNvPr>
          <p:cNvSpPr txBox="1"/>
          <p:nvPr/>
        </p:nvSpPr>
        <p:spPr>
          <a:xfrm>
            <a:off x="2971800" y="1600200"/>
            <a:ext cx="2892267" cy="461665"/>
          </a:xfrm>
          <a:prstGeom prst="rect">
            <a:avLst/>
          </a:prstGeom>
          <a:noFill/>
        </p:spPr>
        <p:txBody>
          <a:bodyPr wrap="none" rtlCol="0">
            <a:spAutoFit/>
          </a:bodyPr>
          <a:lstStyle/>
          <a:p>
            <a:r>
              <a:rPr lang="en-US" sz="2400" dirty="0" err="1"/>
              <a:t>i</a:t>
            </a:r>
            <a:r>
              <a:rPr lang="en-US" sz="2400" dirty="0"/>
              <a:t> = exp[-0.21(X</a:t>
            </a:r>
            <a:r>
              <a:rPr lang="en-US" sz="2400" baseline="-25000" dirty="0"/>
              <a:t>A</a:t>
            </a:r>
            <a:r>
              <a:rPr lang="en-US" sz="2400" dirty="0"/>
              <a:t> - X</a:t>
            </a:r>
            <a:r>
              <a:rPr lang="en-US" sz="2400" baseline="-25000" dirty="0"/>
              <a:t>B</a:t>
            </a:r>
            <a:r>
              <a:rPr lang="en-US" sz="2400" dirty="0"/>
              <a:t>)</a:t>
            </a:r>
            <a:r>
              <a:rPr lang="en-US" sz="2400" baseline="30000" dirty="0"/>
              <a:t>2</a:t>
            </a:r>
            <a:r>
              <a:rPr lang="en-US" sz="2400" dirty="0"/>
              <a:t>]</a:t>
            </a:r>
          </a:p>
        </p:txBody>
      </p:sp>
      <p:pic>
        <p:nvPicPr>
          <p:cNvPr id="11" name="Picture 2" descr="SouvisejÃ­cÃ­ obrÃ¡zek">
            <a:extLst>
              <a:ext uri="{FF2B5EF4-FFF2-40B4-BE49-F238E27FC236}">
                <a16:creationId xmlns:a16="http://schemas.microsoft.com/office/drawing/2014/main" id="{25F78398-F4B1-4B9C-9339-BBAE69358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0"/>
            <a:ext cx="5495345" cy="32766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E839DEEE-3B4A-4B67-9F0A-C198CE22EEF5}"/>
              </a:ext>
            </a:extLst>
          </p:cNvPr>
          <p:cNvSpPr/>
          <p:nvPr/>
        </p:nvSpPr>
        <p:spPr>
          <a:xfrm>
            <a:off x="152400" y="5715000"/>
            <a:ext cx="8839200" cy="1015663"/>
          </a:xfrm>
          <a:prstGeom prst="rect">
            <a:avLst/>
          </a:prstGeom>
        </p:spPr>
        <p:txBody>
          <a:bodyPr wrap="square">
            <a:spAutoFit/>
          </a:bodyPr>
          <a:lstStyle/>
          <a:p>
            <a:r>
              <a:rPr lang="en-US" sz="2000" dirty="0"/>
              <a:t>S </a:t>
            </a:r>
            <a:r>
              <a:rPr lang="en-US" sz="2000" b="1" dirty="0" err="1"/>
              <a:t>rostoucím</a:t>
            </a:r>
            <a:r>
              <a:rPr lang="en-US" sz="2000" b="1" dirty="0"/>
              <a:t> </a:t>
            </a:r>
            <a:r>
              <a:rPr lang="en-US" sz="2000" b="1" dirty="0" err="1"/>
              <a:t>iontovým</a:t>
            </a:r>
            <a:r>
              <a:rPr lang="en-US" sz="2000" b="1" dirty="0"/>
              <a:t> </a:t>
            </a:r>
            <a:r>
              <a:rPr lang="en-US" sz="2000" b="1" dirty="0" err="1"/>
              <a:t>charakterem</a:t>
            </a:r>
            <a:r>
              <a:rPr lang="en-US" sz="2000" b="1" dirty="0"/>
              <a:t> </a:t>
            </a:r>
            <a:r>
              <a:rPr lang="en-US" sz="2000" b="1" dirty="0" err="1"/>
              <a:t>vazby</a:t>
            </a:r>
            <a:r>
              <a:rPr lang="en-US" sz="2000" b="1" dirty="0"/>
              <a:t> </a:t>
            </a:r>
            <a:r>
              <a:rPr lang="en-US" sz="2000" dirty="0"/>
              <a:t>se </a:t>
            </a:r>
            <a:r>
              <a:rPr lang="en-US" sz="2000" dirty="0" err="1"/>
              <a:t>zpravidla</a:t>
            </a:r>
            <a:r>
              <a:rPr lang="en-US" sz="2000" dirty="0"/>
              <a:t> </a:t>
            </a:r>
            <a:r>
              <a:rPr lang="en-US" sz="2000" dirty="0" err="1"/>
              <a:t>mění</a:t>
            </a:r>
            <a:r>
              <a:rPr lang="en-US" sz="2000" dirty="0"/>
              <a:t> </a:t>
            </a:r>
            <a:r>
              <a:rPr lang="en-US" sz="2000" dirty="0" err="1"/>
              <a:t>fyzikální</a:t>
            </a:r>
            <a:r>
              <a:rPr lang="en-US" sz="2000" dirty="0"/>
              <a:t> </a:t>
            </a:r>
            <a:r>
              <a:rPr lang="en-US" sz="2000" dirty="0" err="1"/>
              <a:t>vlastnosti</a:t>
            </a:r>
            <a:r>
              <a:rPr lang="en-US" sz="2000" dirty="0"/>
              <a:t>: </a:t>
            </a:r>
            <a:r>
              <a:rPr lang="en-US" sz="2000" dirty="0" err="1"/>
              <a:t>roste</a:t>
            </a:r>
            <a:r>
              <a:rPr lang="en-US" sz="2000" dirty="0"/>
              <a:t> </a:t>
            </a:r>
            <a:r>
              <a:rPr lang="en-US" sz="2000" dirty="0" err="1"/>
              <a:t>teplota</a:t>
            </a:r>
            <a:r>
              <a:rPr lang="en-US" sz="2000" dirty="0"/>
              <a:t> </a:t>
            </a:r>
            <a:r>
              <a:rPr lang="en-US" sz="2000" dirty="0" err="1"/>
              <a:t>tání</a:t>
            </a:r>
            <a:r>
              <a:rPr lang="en-US" sz="2000" dirty="0"/>
              <a:t> a </a:t>
            </a:r>
            <a:r>
              <a:rPr lang="en-US" sz="2000" dirty="0" err="1"/>
              <a:t>varu</a:t>
            </a:r>
            <a:r>
              <a:rPr lang="en-US" sz="2000" dirty="0"/>
              <a:t>, </a:t>
            </a:r>
            <a:r>
              <a:rPr lang="en-US" sz="2000" dirty="0" err="1"/>
              <a:t>roste</a:t>
            </a:r>
            <a:r>
              <a:rPr lang="en-US" sz="2000" dirty="0"/>
              <a:t> </a:t>
            </a:r>
            <a:r>
              <a:rPr lang="en-US" sz="2000" dirty="0" err="1"/>
              <a:t>rozpustnost</a:t>
            </a:r>
            <a:r>
              <a:rPr lang="en-US" sz="2000" dirty="0"/>
              <a:t> </a:t>
            </a:r>
            <a:r>
              <a:rPr lang="en-US" sz="2000" dirty="0" err="1"/>
              <a:t>ve</a:t>
            </a:r>
            <a:r>
              <a:rPr lang="en-US" sz="2000" dirty="0"/>
              <a:t> </a:t>
            </a:r>
            <a:r>
              <a:rPr lang="en-US" sz="2000" dirty="0" err="1"/>
              <a:t>vodě</a:t>
            </a:r>
            <a:r>
              <a:rPr lang="en-US" sz="2000" dirty="0"/>
              <a:t>, </a:t>
            </a:r>
            <a:r>
              <a:rPr lang="en-US" sz="2000" dirty="0" err="1"/>
              <a:t>klesá</a:t>
            </a:r>
            <a:r>
              <a:rPr lang="en-US" sz="2000" dirty="0"/>
              <a:t> </a:t>
            </a:r>
            <a:r>
              <a:rPr lang="en-US" sz="2000" dirty="0" err="1"/>
              <a:t>rozpustnost</a:t>
            </a:r>
            <a:r>
              <a:rPr lang="en-US" sz="2000" dirty="0"/>
              <a:t> v </a:t>
            </a:r>
            <a:r>
              <a:rPr lang="en-US" sz="2000" dirty="0" err="1"/>
              <a:t>nepolárních</a:t>
            </a:r>
            <a:r>
              <a:rPr lang="en-US" sz="2000" dirty="0"/>
              <a:t> </a:t>
            </a:r>
            <a:r>
              <a:rPr lang="en-US" sz="2000" dirty="0" err="1"/>
              <a:t>rozpouštědlech</a:t>
            </a:r>
            <a:r>
              <a:rPr lang="en-US" sz="2000" dirty="0"/>
              <a:t>.</a:t>
            </a:r>
          </a:p>
        </p:txBody>
      </p:sp>
    </p:spTree>
    <p:extLst>
      <p:ext uri="{BB962C8B-B14F-4D97-AF65-F5344CB8AC3E}">
        <p14:creationId xmlns:p14="http://schemas.microsoft.com/office/powerpoint/2010/main" val="4170745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10;&#10;Popis byl vytvořen automaticky">
            <a:extLst>
              <a:ext uri="{FF2B5EF4-FFF2-40B4-BE49-F238E27FC236}">
                <a16:creationId xmlns:a16="http://schemas.microsoft.com/office/drawing/2014/main" id="{27DFF6E4-9EF6-44FE-B836-39708BA00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667000"/>
            <a:ext cx="4913270" cy="4038600"/>
          </a:xfrm>
          <a:prstGeom prst="rect">
            <a:avLst/>
          </a:prstGeom>
        </p:spPr>
      </p:pic>
      <p:pic>
        <p:nvPicPr>
          <p:cNvPr id="7" name="Obrázek 6" descr="Obsah obrázku text&#10;&#10;Popis byl vytvořen automaticky">
            <a:extLst>
              <a:ext uri="{FF2B5EF4-FFF2-40B4-BE49-F238E27FC236}">
                <a16:creationId xmlns:a16="http://schemas.microsoft.com/office/drawing/2014/main" id="{3BBDD0D5-0C40-40CC-8471-0A6F89B71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895600"/>
            <a:ext cx="3333750" cy="3505200"/>
          </a:xfrm>
          <a:prstGeom prst="rect">
            <a:avLst/>
          </a:prstGeom>
        </p:spPr>
      </p:pic>
      <p:sp>
        <p:nvSpPr>
          <p:cNvPr id="8" name="Obdélník 7">
            <a:extLst>
              <a:ext uri="{FF2B5EF4-FFF2-40B4-BE49-F238E27FC236}">
                <a16:creationId xmlns:a16="http://schemas.microsoft.com/office/drawing/2014/main" id="{0FAD2252-2422-4D61-AA02-FCECD9A234D3}"/>
              </a:ext>
            </a:extLst>
          </p:cNvPr>
          <p:cNvSpPr/>
          <p:nvPr/>
        </p:nvSpPr>
        <p:spPr>
          <a:xfrm>
            <a:off x="1828800" y="457200"/>
            <a:ext cx="4587218" cy="461665"/>
          </a:xfrm>
          <a:prstGeom prst="rect">
            <a:avLst/>
          </a:prstGeom>
        </p:spPr>
        <p:txBody>
          <a:bodyPr wrap="none">
            <a:spAutoFit/>
          </a:bodyPr>
          <a:lstStyle/>
          <a:p>
            <a:r>
              <a:rPr lang="en-US" sz="2400" b="1" dirty="0">
                <a:solidFill>
                  <a:srgbClr val="000000"/>
                </a:solidFill>
              </a:rPr>
              <a:t>van </a:t>
            </a:r>
            <a:r>
              <a:rPr lang="en-US" sz="2400" b="1" dirty="0" err="1">
                <a:solidFill>
                  <a:srgbClr val="000000"/>
                </a:solidFill>
              </a:rPr>
              <a:t>Arkel</a:t>
            </a:r>
            <a:r>
              <a:rPr lang="cs-CZ" sz="2400" b="1" dirty="0">
                <a:solidFill>
                  <a:srgbClr val="000000"/>
                </a:solidFill>
              </a:rPr>
              <a:t> </a:t>
            </a:r>
            <a:r>
              <a:rPr lang="en-US" sz="2400" b="1" dirty="0">
                <a:solidFill>
                  <a:srgbClr val="000000"/>
                </a:solidFill>
              </a:rPr>
              <a:t>–</a:t>
            </a:r>
            <a:r>
              <a:rPr lang="cs-CZ" sz="2400" b="1" dirty="0">
                <a:solidFill>
                  <a:srgbClr val="000000"/>
                </a:solidFill>
              </a:rPr>
              <a:t> </a:t>
            </a:r>
            <a:r>
              <a:rPr lang="en-US" sz="2400" b="1" dirty="0" err="1">
                <a:solidFill>
                  <a:srgbClr val="000000"/>
                </a:solidFill>
              </a:rPr>
              <a:t>Ketelaar</a:t>
            </a:r>
            <a:r>
              <a:rPr lang="cs-CZ" sz="2400" b="1" dirty="0" err="1">
                <a:solidFill>
                  <a:srgbClr val="000000"/>
                </a:solidFill>
              </a:rPr>
              <a:t>ův</a:t>
            </a:r>
            <a:r>
              <a:rPr lang="cs-CZ" sz="2400" b="1" dirty="0">
                <a:solidFill>
                  <a:srgbClr val="000000"/>
                </a:solidFill>
              </a:rPr>
              <a:t> trojúhelník</a:t>
            </a:r>
            <a:r>
              <a:rPr lang="en-US" sz="2400" b="1" dirty="0">
                <a:solidFill>
                  <a:srgbClr val="000000"/>
                </a:solidFill>
              </a:rPr>
              <a:t> </a:t>
            </a:r>
            <a:endParaRPr lang="en-US" sz="2400" dirty="0"/>
          </a:p>
        </p:txBody>
      </p:sp>
      <p:sp>
        <p:nvSpPr>
          <p:cNvPr id="9" name="TextovéPole 8">
            <a:extLst>
              <a:ext uri="{FF2B5EF4-FFF2-40B4-BE49-F238E27FC236}">
                <a16:creationId xmlns:a16="http://schemas.microsoft.com/office/drawing/2014/main" id="{31CE7BEC-3F67-47EF-908C-E6CC5C574B9C}"/>
              </a:ext>
            </a:extLst>
          </p:cNvPr>
          <p:cNvSpPr txBox="1"/>
          <p:nvPr/>
        </p:nvSpPr>
        <p:spPr>
          <a:xfrm>
            <a:off x="381000" y="1371600"/>
            <a:ext cx="7282058" cy="400110"/>
          </a:xfrm>
          <a:prstGeom prst="rect">
            <a:avLst/>
          </a:prstGeom>
          <a:noFill/>
        </p:spPr>
        <p:txBody>
          <a:bodyPr wrap="none" rtlCol="0">
            <a:spAutoFit/>
          </a:bodyPr>
          <a:lstStyle/>
          <a:p>
            <a:r>
              <a:rPr lang="cs-CZ" sz="2000" dirty="0"/>
              <a:t>Vztah mezi elektronegativitou a typem vazby. Pouze pro s- a p-prvky.</a:t>
            </a:r>
            <a:endParaRPr lang="en-US" sz="2000" dirty="0"/>
          </a:p>
        </p:txBody>
      </p:sp>
    </p:spTree>
    <p:extLst>
      <p:ext uri="{BB962C8B-B14F-4D97-AF65-F5344CB8AC3E}">
        <p14:creationId xmlns:p14="http://schemas.microsoft.com/office/powerpoint/2010/main" val="12915987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EEAFE222-BD57-46E6-989F-B8FDD45B4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1999"/>
            <a:ext cx="7645400" cy="5324475"/>
          </a:xfrm>
          <a:prstGeom prst="rect">
            <a:avLst/>
          </a:prstGeom>
        </p:spPr>
      </p:pic>
    </p:spTree>
    <p:extLst>
      <p:ext uri="{BB962C8B-B14F-4D97-AF65-F5344CB8AC3E}">
        <p14:creationId xmlns:p14="http://schemas.microsoft.com/office/powerpoint/2010/main" val="27684921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mapa&#10;&#10;Popis byl vytvořen automaticky">
            <a:extLst>
              <a:ext uri="{FF2B5EF4-FFF2-40B4-BE49-F238E27FC236}">
                <a16:creationId xmlns:a16="http://schemas.microsoft.com/office/drawing/2014/main" id="{78D234FA-9BC4-4471-99FC-417FE998E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28600"/>
            <a:ext cx="5401215" cy="3345415"/>
          </a:xfrm>
          <a:prstGeom prst="rect">
            <a:avLst/>
          </a:prstGeom>
        </p:spPr>
      </p:pic>
      <p:pic>
        <p:nvPicPr>
          <p:cNvPr id="9" name="Obrázek 8" descr="Obsah obrázku mapa&#10;&#10;Popis byl vytvořen automaticky">
            <a:extLst>
              <a:ext uri="{FF2B5EF4-FFF2-40B4-BE49-F238E27FC236}">
                <a16:creationId xmlns:a16="http://schemas.microsoft.com/office/drawing/2014/main" id="{9A79E95B-8D7A-4731-81AB-C3D3925F8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3581400"/>
            <a:ext cx="4771000" cy="3166404"/>
          </a:xfrm>
          <a:prstGeom prst="rect">
            <a:avLst/>
          </a:prstGeom>
        </p:spPr>
      </p:pic>
    </p:spTree>
    <p:extLst>
      <p:ext uri="{BB962C8B-B14F-4D97-AF65-F5344CB8AC3E}">
        <p14:creationId xmlns:p14="http://schemas.microsoft.com/office/powerpoint/2010/main" val="7133512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3014799" y="152400"/>
            <a:ext cx="36377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3200" b="1" dirty="0">
                <a:latin typeface="Book Antiqua" pitchFamily="18" charset="0"/>
              </a:rPr>
              <a:t>Iontová vazba</a:t>
            </a:r>
            <a:endParaRPr lang="cs-CZ" altLang="cs-CZ" sz="3200" dirty="0">
              <a:latin typeface="Times New Roman" pitchFamily="18" charset="0"/>
            </a:endParaRPr>
          </a:p>
        </p:txBody>
      </p:sp>
      <p:sp>
        <p:nvSpPr>
          <p:cNvPr id="231430" name="Rectangle 6"/>
          <p:cNvSpPr>
            <a:spLocks noChangeArrowheads="1"/>
          </p:cNvSpPr>
          <p:nvPr/>
        </p:nvSpPr>
        <p:spPr bwMode="auto">
          <a:xfrm>
            <a:off x="152400" y="762000"/>
            <a:ext cx="88392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lgn="just">
              <a:buNone/>
            </a:pPr>
            <a:r>
              <a:rPr lang="cs-CZ" altLang="cs-CZ" sz="2000" dirty="0">
                <a:latin typeface="+mn-lt"/>
                <a:cs typeface="Arial" panose="020B0604020202020204" pitchFamily="34" charset="0"/>
              </a:rPr>
              <a:t>=</a:t>
            </a:r>
            <a:r>
              <a:rPr lang="cs-CZ" altLang="cs-CZ" sz="2000" dirty="0">
                <a:solidFill>
                  <a:srgbClr val="FF0000"/>
                </a:solidFill>
                <a:latin typeface="+mn-lt"/>
                <a:cs typeface="Arial" panose="020B0604020202020204" pitchFamily="34" charset="0"/>
              </a:rPr>
              <a:t> </a:t>
            </a:r>
            <a:r>
              <a:rPr lang="cs-CZ" altLang="cs-CZ" sz="2000" dirty="0">
                <a:latin typeface="+mn-lt"/>
                <a:cs typeface="Arial" panose="020B0604020202020204" pitchFamily="34" charset="0"/>
              </a:rPr>
              <a:t>založená na elektrostatickém přitahování </a:t>
            </a:r>
            <a:r>
              <a:rPr lang="cs-CZ" altLang="cs-CZ" sz="2000">
                <a:latin typeface="+mn-lt"/>
                <a:cs typeface="Arial" panose="020B0604020202020204" pitchFamily="34" charset="0"/>
              </a:rPr>
              <a:t>opačně nabitých </a:t>
            </a:r>
            <a:r>
              <a:rPr lang="cs-CZ" altLang="cs-CZ" sz="2000" dirty="0">
                <a:latin typeface="+mn-lt"/>
                <a:cs typeface="Arial" panose="020B0604020202020204" pitchFamily="34" charset="0"/>
              </a:rPr>
              <a:t>iontů.</a:t>
            </a:r>
            <a:endParaRPr lang="cs-CZ" altLang="cs-CZ" sz="2000" dirty="0">
              <a:solidFill>
                <a:srgbClr val="FF0000"/>
              </a:solidFill>
              <a:latin typeface="+mn-lt"/>
              <a:cs typeface="Arial" panose="020B0604020202020204" pitchFamily="34" charset="0"/>
            </a:endParaRPr>
          </a:p>
          <a:p>
            <a:pPr marL="0" indent="0" algn="just">
              <a:buNone/>
            </a:pPr>
            <a:r>
              <a:rPr lang="cs-CZ" altLang="cs-CZ" sz="2000" dirty="0">
                <a:latin typeface="+mn-lt"/>
              </a:rPr>
              <a:t>Ve sloučenině s iontovou vazbou existují kladně a záporně nabité ionty (kationty a anionty), které si navzájem kompenzují náboj – sloučenina </a:t>
            </a:r>
            <a:r>
              <a:rPr lang="cs-CZ" altLang="cs-CZ" sz="2000">
                <a:latin typeface="+mn-lt"/>
              </a:rPr>
              <a:t>musí být </a:t>
            </a:r>
            <a:r>
              <a:rPr lang="cs-CZ" altLang="cs-CZ" sz="2000" dirty="0">
                <a:latin typeface="+mn-lt"/>
              </a:rPr>
              <a:t>elektroneutrální</a:t>
            </a:r>
            <a:r>
              <a:rPr lang="en-US" altLang="cs-CZ" sz="2000" dirty="0">
                <a:latin typeface="+mn-lt"/>
              </a:rPr>
              <a:t>. </a:t>
            </a:r>
            <a:r>
              <a:rPr lang="cs-CZ" altLang="cs-CZ" sz="2000" dirty="0">
                <a:latin typeface="+mn-lt"/>
              </a:rPr>
              <a:t>Iontovou vazbu lze chápat jako kombinaci neutrálních atomů, při které dojde k transferu jednoho nebo více elektronů od jednoho atomu k druhému (popř. k několika). </a:t>
            </a:r>
          </a:p>
          <a:p>
            <a:pPr marL="0" indent="0" algn="just">
              <a:buNone/>
            </a:pPr>
            <a:endParaRPr lang="cs-CZ" altLang="cs-CZ" sz="2000" dirty="0">
              <a:latin typeface="+mn-lt"/>
            </a:endParaRPr>
          </a:p>
          <a:p>
            <a:pPr marL="0" indent="0" algn="just">
              <a:buNone/>
            </a:pPr>
            <a:endParaRPr lang="cs-CZ" altLang="cs-CZ" sz="2000" dirty="0">
              <a:latin typeface="+mn-lt"/>
            </a:endParaRPr>
          </a:p>
          <a:p>
            <a:pPr marL="0" indent="0" algn="just">
              <a:buNone/>
            </a:pPr>
            <a:endParaRPr lang="cs-CZ" altLang="cs-CZ" sz="2000" dirty="0">
              <a:latin typeface="+mn-lt"/>
            </a:endParaRPr>
          </a:p>
          <a:p>
            <a:pPr marL="0" indent="0" algn="just">
              <a:buNone/>
            </a:pPr>
            <a:endParaRPr lang="cs-CZ" altLang="cs-CZ" sz="2000" dirty="0">
              <a:latin typeface="+mn-lt"/>
            </a:endParaRPr>
          </a:p>
          <a:p>
            <a:pPr marL="0" indent="0" algn="just">
              <a:buNone/>
            </a:pPr>
            <a:endParaRPr lang="cs-CZ" altLang="cs-CZ" sz="2000" dirty="0">
              <a:latin typeface="+mn-lt"/>
            </a:endParaRPr>
          </a:p>
          <a:p>
            <a:pPr marL="0" indent="0" algn="just">
              <a:buNone/>
            </a:pPr>
            <a:endParaRPr lang="en-US" altLang="cs-CZ" sz="2000" dirty="0">
              <a:latin typeface="+mn-lt"/>
            </a:endParaRPr>
          </a:p>
        </p:txBody>
      </p:sp>
      <p:grpSp>
        <p:nvGrpSpPr>
          <p:cNvPr id="5" name="Group 4"/>
          <p:cNvGrpSpPr>
            <a:grpSpLocks/>
          </p:cNvGrpSpPr>
          <p:nvPr/>
        </p:nvGrpSpPr>
        <p:grpSpPr bwMode="auto">
          <a:xfrm>
            <a:off x="1752600" y="3505200"/>
            <a:ext cx="412750" cy="400050"/>
            <a:chOff x="896" y="1177"/>
            <a:chExt cx="260" cy="252"/>
          </a:xfrm>
        </p:grpSpPr>
        <p:sp>
          <p:nvSpPr>
            <p:cNvPr id="6" name="Text Box 5"/>
            <p:cNvSpPr txBox="1">
              <a:spLocks noChangeArrowheads="1"/>
            </p:cNvSpPr>
            <p:nvPr/>
          </p:nvSpPr>
          <p:spPr bwMode="auto">
            <a:xfrm>
              <a:off x="956" y="1177"/>
              <a:ext cx="20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cs-CZ" sz="2000"/>
                <a:t>K</a:t>
              </a:r>
              <a:endParaRPr lang="en-US" altLang="cs-CZ" sz="2000"/>
            </a:p>
          </p:txBody>
        </p:sp>
        <p:sp>
          <p:nvSpPr>
            <p:cNvPr id="7" name="Oval 6"/>
            <p:cNvSpPr>
              <a:spLocks noChangeArrowheads="1"/>
            </p:cNvSpPr>
            <p:nvPr/>
          </p:nvSpPr>
          <p:spPr bwMode="auto">
            <a:xfrm>
              <a:off x="896" y="126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nvGrpSpPr>
          <p:cNvPr id="8" name="Group 7"/>
          <p:cNvGrpSpPr>
            <a:grpSpLocks/>
          </p:cNvGrpSpPr>
          <p:nvPr/>
        </p:nvGrpSpPr>
        <p:grpSpPr bwMode="auto">
          <a:xfrm>
            <a:off x="2209798" y="3505201"/>
            <a:ext cx="825500" cy="469900"/>
            <a:chOff x="1248" y="432"/>
            <a:chExt cx="520" cy="296"/>
          </a:xfrm>
        </p:grpSpPr>
        <p:sp>
          <p:nvSpPr>
            <p:cNvPr id="9" name="Text Box 8"/>
            <p:cNvSpPr txBox="1">
              <a:spLocks noChangeArrowheads="1"/>
            </p:cNvSpPr>
            <p:nvPr/>
          </p:nvSpPr>
          <p:spPr bwMode="auto">
            <a:xfrm>
              <a:off x="1248" y="432"/>
              <a:ext cx="19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t>+</a:t>
              </a:r>
            </a:p>
          </p:txBody>
        </p:sp>
        <p:grpSp>
          <p:nvGrpSpPr>
            <p:cNvPr id="10" name="Group 9"/>
            <p:cNvGrpSpPr>
              <a:grpSpLocks/>
            </p:cNvGrpSpPr>
            <p:nvPr/>
          </p:nvGrpSpPr>
          <p:grpSpPr bwMode="auto">
            <a:xfrm>
              <a:off x="1488" y="432"/>
              <a:ext cx="280" cy="296"/>
              <a:chOff x="1440" y="2320"/>
              <a:chExt cx="280" cy="296"/>
            </a:xfrm>
          </p:grpSpPr>
          <p:sp>
            <p:nvSpPr>
              <p:cNvPr id="11" name="Text Box 10"/>
              <p:cNvSpPr txBox="1">
                <a:spLocks noChangeArrowheads="1"/>
              </p:cNvSpPr>
              <p:nvPr/>
            </p:nvSpPr>
            <p:spPr bwMode="auto">
              <a:xfrm>
                <a:off x="1489" y="2329"/>
                <a:ext cx="19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t>F</a:t>
                </a:r>
              </a:p>
            </p:txBody>
          </p:sp>
          <p:grpSp>
            <p:nvGrpSpPr>
              <p:cNvPr id="12" name="Group 11"/>
              <p:cNvGrpSpPr>
                <a:grpSpLocks/>
              </p:cNvGrpSpPr>
              <p:nvPr/>
            </p:nvGrpSpPr>
            <p:grpSpPr bwMode="auto">
              <a:xfrm>
                <a:off x="1440" y="2400"/>
                <a:ext cx="48" cy="144"/>
                <a:chOff x="1440" y="2400"/>
                <a:chExt cx="48" cy="144"/>
              </a:xfrm>
            </p:grpSpPr>
            <p:sp>
              <p:nvSpPr>
                <p:cNvPr id="20" name="Oval 12"/>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21" name="Oval 13"/>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sp>
            <p:nvSpPr>
              <p:cNvPr id="13" name="Oval 14"/>
              <p:cNvSpPr>
                <a:spLocks noChangeArrowheads="1"/>
              </p:cNvSpPr>
              <p:nvPr/>
            </p:nvSpPr>
            <p:spPr bwMode="auto">
              <a:xfrm>
                <a:off x="1672"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nvGrpSpPr>
              <p:cNvPr id="14" name="Group 15"/>
              <p:cNvGrpSpPr>
                <a:grpSpLocks/>
              </p:cNvGrpSpPr>
              <p:nvPr/>
            </p:nvGrpSpPr>
            <p:grpSpPr bwMode="auto">
              <a:xfrm rot="5400000">
                <a:off x="1552" y="2272"/>
                <a:ext cx="48" cy="144"/>
                <a:chOff x="1440" y="2400"/>
                <a:chExt cx="48" cy="144"/>
              </a:xfrm>
            </p:grpSpPr>
            <p:sp>
              <p:nvSpPr>
                <p:cNvPr id="18" name="Oval 16"/>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19" name="Oval 17"/>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nvGrpSpPr>
              <p:cNvPr id="15" name="Group 18"/>
              <p:cNvGrpSpPr>
                <a:grpSpLocks/>
              </p:cNvGrpSpPr>
              <p:nvPr/>
            </p:nvGrpSpPr>
            <p:grpSpPr bwMode="auto">
              <a:xfrm rot="5400000">
                <a:off x="1552" y="2520"/>
                <a:ext cx="48" cy="144"/>
                <a:chOff x="1440" y="2400"/>
                <a:chExt cx="48" cy="144"/>
              </a:xfrm>
            </p:grpSpPr>
            <p:sp>
              <p:nvSpPr>
                <p:cNvPr id="16" name="Oval 19"/>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17" name="Oval 20"/>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grpSp>
      <p:sp>
        <p:nvSpPr>
          <p:cNvPr id="22" name="Text Box 21"/>
          <p:cNvSpPr txBox="1">
            <a:spLocks noChangeArrowheads="1"/>
          </p:cNvSpPr>
          <p:nvPr/>
        </p:nvSpPr>
        <p:spPr bwMode="auto">
          <a:xfrm>
            <a:off x="5000106" y="3505200"/>
            <a:ext cx="4026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cs-CZ" sz="2000"/>
              <a:t>K</a:t>
            </a:r>
            <a:r>
              <a:rPr lang="en-US" altLang="cs-CZ" sz="2000" baseline="30000"/>
              <a:t>+</a:t>
            </a:r>
            <a:endParaRPr lang="en-US" altLang="cs-CZ" sz="2000"/>
          </a:p>
        </p:txBody>
      </p:sp>
      <p:sp>
        <p:nvSpPr>
          <p:cNvPr id="23" name="Line 22"/>
          <p:cNvSpPr>
            <a:spLocks noChangeShapeType="1"/>
          </p:cNvSpPr>
          <p:nvPr/>
        </p:nvSpPr>
        <p:spPr bwMode="auto">
          <a:xfrm>
            <a:off x="3352800" y="3733800"/>
            <a:ext cx="1503362" cy="1587"/>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2000"/>
          </a:p>
        </p:txBody>
      </p:sp>
      <p:grpSp>
        <p:nvGrpSpPr>
          <p:cNvPr id="24" name="Group 23"/>
          <p:cNvGrpSpPr>
            <a:grpSpLocks/>
          </p:cNvGrpSpPr>
          <p:nvPr/>
        </p:nvGrpSpPr>
        <p:grpSpPr bwMode="auto">
          <a:xfrm>
            <a:off x="5414962" y="3379787"/>
            <a:ext cx="679450" cy="595313"/>
            <a:chOff x="2856" y="353"/>
            <a:chExt cx="428" cy="375"/>
          </a:xfrm>
        </p:grpSpPr>
        <p:sp>
          <p:nvSpPr>
            <p:cNvPr id="25" name="Oval 24"/>
            <p:cNvSpPr>
              <a:spLocks noChangeArrowheads="1"/>
            </p:cNvSpPr>
            <p:nvPr/>
          </p:nvSpPr>
          <p:spPr bwMode="auto">
            <a:xfrm>
              <a:off x="3088" y="60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nvGrpSpPr>
            <p:cNvPr id="26" name="Group 25"/>
            <p:cNvGrpSpPr>
              <a:grpSpLocks/>
            </p:cNvGrpSpPr>
            <p:nvPr/>
          </p:nvGrpSpPr>
          <p:grpSpPr bwMode="auto">
            <a:xfrm>
              <a:off x="2856" y="432"/>
              <a:ext cx="280" cy="296"/>
              <a:chOff x="1440" y="2320"/>
              <a:chExt cx="280" cy="296"/>
            </a:xfrm>
          </p:grpSpPr>
          <p:sp>
            <p:nvSpPr>
              <p:cNvPr id="28" name="Text Box 26"/>
              <p:cNvSpPr txBox="1">
                <a:spLocks noChangeArrowheads="1"/>
              </p:cNvSpPr>
              <p:nvPr/>
            </p:nvSpPr>
            <p:spPr bwMode="auto">
              <a:xfrm>
                <a:off x="1489" y="2329"/>
                <a:ext cx="19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t>F</a:t>
                </a:r>
              </a:p>
            </p:txBody>
          </p:sp>
          <p:grpSp>
            <p:nvGrpSpPr>
              <p:cNvPr id="29" name="Group 27"/>
              <p:cNvGrpSpPr>
                <a:grpSpLocks/>
              </p:cNvGrpSpPr>
              <p:nvPr/>
            </p:nvGrpSpPr>
            <p:grpSpPr bwMode="auto">
              <a:xfrm>
                <a:off x="1440" y="2400"/>
                <a:ext cx="48" cy="144"/>
                <a:chOff x="1440" y="2400"/>
                <a:chExt cx="48" cy="144"/>
              </a:xfrm>
            </p:grpSpPr>
            <p:sp>
              <p:nvSpPr>
                <p:cNvPr id="37" name="Oval 28"/>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38" name="Oval 29"/>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sp>
            <p:nvSpPr>
              <p:cNvPr id="30" name="Oval 30"/>
              <p:cNvSpPr>
                <a:spLocks noChangeArrowheads="1"/>
              </p:cNvSpPr>
              <p:nvPr/>
            </p:nvSpPr>
            <p:spPr bwMode="auto">
              <a:xfrm>
                <a:off x="1672"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nvGrpSpPr>
              <p:cNvPr id="31" name="Group 31"/>
              <p:cNvGrpSpPr>
                <a:grpSpLocks/>
              </p:cNvGrpSpPr>
              <p:nvPr/>
            </p:nvGrpSpPr>
            <p:grpSpPr bwMode="auto">
              <a:xfrm rot="5400000">
                <a:off x="1552" y="2272"/>
                <a:ext cx="48" cy="144"/>
                <a:chOff x="1440" y="2400"/>
                <a:chExt cx="48" cy="144"/>
              </a:xfrm>
            </p:grpSpPr>
            <p:sp>
              <p:nvSpPr>
                <p:cNvPr id="35" name="Oval 32"/>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36" name="Oval 33"/>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nvGrpSpPr>
              <p:cNvPr id="32" name="Group 34"/>
              <p:cNvGrpSpPr>
                <a:grpSpLocks/>
              </p:cNvGrpSpPr>
              <p:nvPr/>
            </p:nvGrpSpPr>
            <p:grpSpPr bwMode="auto">
              <a:xfrm rot="5400000">
                <a:off x="1552" y="2520"/>
                <a:ext cx="48" cy="144"/>
                <a:chOff x="1440" y="2400"/>
                <a:chExt cx="48" cy="144"/>
              </a:xfrm>
            </p:grpSpPr>
            <p:sp>
              <p:nvSpPr>
                <p:cNvPr id="33" name="Oval 35"/>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34" name="Oval 36"/>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sp>
          <p:nvSpPr>
            <p:cNvPr id="27" name="Text Box 37"/>
            <p:cNvSpPr txBox="1">
              <a:spLocks noChangeArrowheads="1"/>
            </p:cNvSpPr>
            <p:nvPr/>
          </p:nvSpPr>
          <p:spPr bwMode="auto">
            <a:xfrm>
              <a:off x="3118" y="353"/>
              <a:ext cx="16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t>-</a:t>
              </a:r>
            </a:p>
          </p:txBody>
        </p:sp>
      </p:grpSp>
      <p:sp>
        <p:nvSpPr>
          <p:cNvPr id="39" name="Text Box 38"/>
          <p:cNvSpPr txBox="1">
            <a:spLocks noChangeArrowheads="1"/>
          </p:cNvSpPr>
          <p:nvPr/>
        </p:nvSpPr>
        <p:spPr bwMode="auto">
          <a:xfrm>
            <a:off x="656958" y="2943225"/>
            <a:ext cx="21563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dirty="0"/>
              <a:t>1s</a:t>
            </a:r>
            <a:r>
              <a:rPr lang="en-US" altLang="cs-CZ" sz="2000" baseline="30000" dirty="0"/>
              <a:t>2</a:t>
            </a:r>
            <a:r>
              <a:rPr lang="en-US" altLang="cs-CZ" sz="2000" dirty="0"/>
              <a:t>2s</a:t>
            </a:r>
            <a:r>
              <a:rPr lang="cs-CZ" altLang="cs-CZ" sz="2000" baseline="30000" dirty="0"/>
              <a:t>2</a:t>
            </a:r>
            <a:r>
              <a:rPr lang="cs-CZ" altLang="cs-CZ" sz="2000" dirty="0"/>
              <a:t>2p</a:t>
            </a:r>
            <a:r>
              <a:rPr lang="cs-CZ" altLang="cs-CZ" sz="2000" baseline="30000" dirty="0"/>
              <a:t>6</a:t>
            </a:r>
            <a:r>
              <a:rPr lang="cs-CZ" altLang="cs-CZ" sz="2000" dirty="0"/>
              <a:t>3s</a:t>
            </a:r>
            <a:r>
              <a:rPr lang="cs-CZ" altLang="cs-CZ" sz="2000" baseline="30000" dirty="0"/>
              <a:t>2</a:t>
            </a:r>
            <a:r>
              <a:rPr lang="cs-CZ" altLang="cs-CZ" sz="2000" dirty="0"/>
              <a:t>3p</a:t>
            </a:r>
            <a:r>
              <a:rPr lang="cs-CZ" altLang="cs-CZ" sz="2000" baseline="30000" dirty="0"/>
              <a:t>6</a:t>
            </a:r>
            <a:r>
              <a:rPr lang="cs-CZ" altLang="cs-CZ" sz="2000" dirty="0"/>
              <a:t>4s</a:t>
            </a:r>
            <a:r>
              <a:rPr lang="cs-CZ" altLang="cs-CZ" sz="2000" baseline="30000" dirty="0"/>
              <a:t>1</a:t>
            </a:r>
            <a:endParaRPr lang="en-US" altLang="cs-CZ" sz="2000" dirty="0"/>
          </a:p>
        </p:txBody>
      </p:sp>
      <p:sp>
        <p:nvSpPr>
          <p:cNvPr id="40" name="Text Box 41"/>
          <p:cNvSpPr txBox="1">
            <a:spLocks noChangeArrowheads="1"/>
          </p:cNvSpPr>
          <p:nvPr/>
        </p:nvSpPr>
        <p:spPr bwMode="auto">
          <a:xfrm>
            <a:off x="6693108" y="2943225"/>
            <a:ext cx="5806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solidFill>
                  <a:srgbClr val="FF0000"/>
                </a:solidFill>
              </a:rPr>
              <a:t>[</a:t>
            </a:r>
            <a:r>
              <a:rPr lang="cs-CZ" altLang="cs-CZ" sz="2000">
                <a:solidFill>
                  <a:srgbClr val="FF0000"/>
                </a:solidFill>
              </a:rPr>
              <a:t>Ar</a:t>
            </a:r>
            <a:r>
              <a:rPr lang="en-US" altLang="cs-CZ" sz="2000">
                <a:solidFill>
                  <a:srgbClr val="FF0000"/>
                </a:solidFill>
              </a:rPr>
              <a:t>]</a:t>
            </a:r>
          </a:p>
        </p:txBody>
      </p:sp>
      <p:sp>
        <p:nvSpPr>
          <p:cNvPr id="41" name="Line 115"/>
          <p:cNvSpPr>
            <a:spLocks noChangeShapeType="1"/>
          </p:cNvSpPr>
          <p:nvPr/>
        </p:nvSpPr>
        <p:spPr bwMode="auto">
          <a:xfrm>
            <a:off x="2754312" y="3108325"/>
            <a:ext cx="1981200" cy="1587"/>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2000"/>
          </a:p>
        </p:txBody>
      </p:sp>
      <p:sp>
        <p:nvSpPr>
          <p:cNvPr id="42" name="Text Box 117"/>
          <p:cNvSpPr txBox="1">
            <a:spLocks noChangeArrowheads="1"/>
          </p:cNvSpPr>
          <p:nvPr/>
        </p:nvSpPr>
        <p:spPr bwMode="auto">
          <a:xfrm>
            <a:off x="4917755" y="2943225"/>
            <a:ext cx="18389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dirty="0"/>
              <a:t>1s</a:t>
            </a:r>
            <a:r>
              <a:rPr lang="en-US" altLang="cs-CZ" sz="2000" baseline="30000" dirty="0"/>
              <a:t>2</a:t>
            </a:r>
            <a:r>
              <a:rPr lang="en-US" altLang="cs-CZ" sz="2000" dirty="0"/>
              <a:t>2s</a:t>
            </a:r>
            <a:r>
              <a:rPr lang="cs-CZ" altLang="cs-CZ" sz="2000" baseline="30000" dirty="0"/>
              <a:t>2</a:t>
            </a:r>
            <a:r>
              <a:rPr lang="cs-CZ" altLang="cs-CZ" sz="2000" dirty="0"/>
              <a:t>2p</a:t>
            </a:r>
            <a:r>
              <a:rPr lang="cs-CZ" altLang="cs-CZ" sz="2000" baseline="30000" dirty="0"/>
              <a:t>6</a:t>
            </a:r>
            <a:r>
              <a:rPr lang="cs-CZ" altLang="cs-CZ" sz="2000" dirty="0"/>
              <a:t>3s</a:t>
            </a:r>
            <a:r>
              <a:rPr lang="cs-CZ" altLang="cs-CZ" sz="2000" baseline="30000" dirty="0"/>
              <a:t>2</a:t>
            </a:r>
            <a:r>
              <a:rPr lang="cs-CZ" altLang="cs-CZ" sz="2000" dirty="0"/>
              <a:t>3p</a:t>
            </a:r>
            <a:r>
              <a:rPr lang="cs-CZ" altLang="cs-CZ" sz="2000" baseline="30000" dirty="0"/>
              <a:t>6</a:t>
            </a:r>
            <a:endParaRPr lang="en-US" altLang="cs-CZ" sz="2000" dirty="0"/>
          </a:p>
        </p:txBody>
      </p:sp>
      <p:pic>
        <p:nvPicPr>
          <p:cNvPr id="166914" name="Picture 2" descr="VÃ½sledek obrÃ¡zku pro ionic b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326743"/>
            <a:ext cx="4043035" cy="240076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34857ADA-7446-4B0E-8D04-860F987A6A4B}"/>
              </a:ext>
            </a:extLst>
          </p:cNvPr>
          <p:cNvSpPr/>
          <p:nvPr/>
        </p:nvSpPr>
        <p:spPr>
          <a:xfrm>
            <a:off x="228600" y="4572000"/>
            <a:ext cx="4191000" cy="1323439"/>
          </a:xfrm>
          <a:prstGeom prst="rect">
            <a:avLst/>
          </a:prstGeom>
        </p:spPr>
        <p:txBody>
          <a:bodyPr wrap="square">
            <a:spAutoFit/>
          </a:bodyPr>
          <a:lstStyle/>
          <a:p>
            <a:pPr algn="just"/>
            <a:r>
              <a:rPr lang="cs-CZ" altLang="cs-CZ" sz="2000" dirty="0"/>
              <a:t>Sloučeniny s iontovou vazbou jsou </a:t>
            </a:r>
          </a:p>
          <a:p>
            <a:pPr algn="just"/>
            <a:r>
              <a:rPr lang="cs-CZ" altLang="cs-CZ" sz="2000" dirty="0"/>
              <a:t>typicky soli, tvořící </a:t>
            </a:r>
            <a:r>
              <a:rPr lang="cs-CZ" altLang="cs-CZ" sz="2000"/>
              <a:t>za běžných </a:t>
            </a:r>
            <a:endParaRPr lang="cs-CZ" altLang="cs-CZ" sz="2000" dirty="0"/>
          </a:p>
          <a:p>
            <a:pPr algn="just"/>
            <a:r>
              <a:rPr lang="cs-CZ" altLang="cs-CZ" sz="2000" dirty="0"/>
              <a:t>podmínek krystaly s </a:t>
            </a:r>
          </a:p>
          <a:p>
            <a:pPr algn="just"/>
            <a:r>
              <a:rPr lang="cs-CZ" altLang="cs-CZ" sz="2000" dirty="0"/>
              <a:t>vysokou teplotou tání</a:t>
            </a:r>
            <a:r>
              <a:rPr lang="en-US" altLang="cs-CZ" sz="2000" dirty="0"/>
              <a:t>.  </a:t>
            </a:r>
          </a:p>
        </p:txBody>
      </p:sp>
    </p:spTree>
    <p:extLst>
      <p:ext uri="{BB962C8B-B14F-4D97-AF65-F5344CB8AC3E}">
        <p14:creationId xmlns:p14="http://schemas.microsoft.com/office/powerpoint/2010/main" val="4185736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Skupina 10">
            <a:extLst>
              <a:ext uri="{FF2B5EF4-FFF2-40B4-BE49-F238E27FC236}">
                <a16:creationId xmlns:a16="http://schemas.microsoft.com/office/drawing/2014/main" id="{C82A0638-B62A-4B5E-8ED7-5E74E5F26584}"/>
              </a:ext>
            </a:extLst>
          </p:cNvPr>
          <p:cNvGrpSpPr/>
          <p:nvPr/>
        </p:nvGrpSpPr>
        <p:grpSpPr>
          <a:xfrm>
            <a:off x="152400" y="3272939"/>
            <a:ext cx="7022456" cy="3425683"/>
            <a:chOff x="171450" y="3101489"/>
            <a:chExt cx="7022456" cy="3425683"/>
          </a:xfrm>
        </p:grpSpPr>
        <p:pic>
          <p:nvPicPr>
            <p:cNvPr id="3" name="Obrázek 2">
              <a:extLst>
                <a:ext uri="{FF2B5EF4-FFF2-40B4-BE49-F238E27FC236}">
                  <a16:creationId xmlns:a16="http://schemas.microsoft.com/office/drawing/2014/main" id="{A45DDE30-4C6B-4664-85E0-7E87E22DC237}"/>
                </a:ext>
              </a:extLst>
            </p:cNvPr>
            <p:cNvPicPr>
              <a:picLocks noChangeAspect="1"/>
            </p:cNvPicPr>
            <p:nvPr/>
          </p:nvPicPr>
          <p:blipFill>
            <a:blip r:embed="rId2"/>
            <a:stretch>
              <a:fillRect/>
            </a:stretch>
          </p:blipFill>
          <p:spPr>
            <a:xfrm>
              <a:off x="171450" y="3101489"/>
              <a:ext cx="6629400" cy="3425683"/>
            </a:xfrm>
            <a:prstGeom prst="rect">
              <a:avLst/>
            </a:prstGeom>
          </p:spPr>
        </p:pic>
        <p:sp>
          <p:nvSpPr>
            <p:cNvPr id="9" name="TextovéPole 8">
              <a:extLst>
                <a:ext uri="{FF2B5EF4-FFF2-40B4-BE49-F238E27FC236}">
                  <a16:creationId xmlns:a16="http://schemas.microsoft.com/office/drawing/2014/main" id="{CC3C2B49-BC2E-43B2-ADF5-6EE782E9CD9C}"/>
                </a:ext>
              </a:extLst>
            </p:cNvPr>
            <p:cNvSpPr txBox="1"/>
            <p:nvPr/>
          </p:nvSpPr>
          <p:spPr>
            <a:xfrm>
              <a:off x="6800850" y="3505200"/>
              <a:ext cx="393056" cy="2108269"/>
            </a:xfrm>
            <a:prstGeom prst="rect">
              <a:avLst/>
            </a:prstGeom>
            <a:noFill/>
          </p:spPr>
          <p:txBody>
            <a:bodyPr wrap="square" rtlCol="0">
              <a:spAutoFit/>
            </a:bodyPr>
            <a:lstStyle/>
            <a:p>
              <a:endParaRPr lang="cs-CZ" sz="500" b="1" dirty="0">
                <a:solidFill>
                  <a:srgbClr val="FF0000"/>
                </a:solidFill>
              </a:endParaRPr>
            </a:p>
            <a:p>
              <a:r>
                <a:rPr lang="cs-CZ" sz="1600" b="1" dirty="0">
                  <a:solidFill>
                    <a:srgbClr val="FF0000"/>
                  </a:solidFill>
                </a:rPr>
                <a:t> 8</a:t>
              </a:r>
            </a:p>
            <a:p>
              <a:endParaRPr lang="cs-CZ" sz="500" b="1" dirty="0">
                <a:solidFill>
                  <a:srgbClr val="FF0000"/>
                </a:solidFill>
              </a:endParaRPr>
            </a:p>
            <a:p>
              <a:r>
                <a:rPr lang="cs-CZ" sz="1600" b="1" dirty="0">
                  <a:solidFill>
                    <a:srgbClr val="FF0000"/>
                  </a:solidFill>
                </a:rPr>
                <a:t> 8</a:t>
              </a:r>
            </a:p>
            <a:p>
              <a:endParaRPr lang="cs-CZ" sz="500" b="1" dirty="0">
                <a:solidFill>
                  <a:srgbClr val="FF0000"/>
                </a:solidFill>
              </a:endParaRPr>
            </a:p>
            <a:p>
              <a:r>
                <a:rPr lang="cs-CZ" sz="1600" b="1" dirty="0">
                  <a:solidFill>
                    <a:srgbClr val="FF0000"/>
                  </a:solidFill>
                </a:rPr>
                <a:t>18</a:t>
              </a:r>
            </a:p>
            <a:p>
              <a:endParaRPr lang="cs-CZ" sz="500" b="1" dirty="0">
                <a:solidFill>
                  <a:srgbClr val="FF0000"/>
                </a:solidFill>
              </a:endParaRPr>
            </a:p>
            <a:p>
              <a:r>
                <a:rPr lang="cs-CZ" sz="1600" b="1" dirty="0">
                  <a:solidFill>
                    <a:srgbClr val="FF0000"/>
                  </a:solidFill>
                </a:rPr>
                <a:t>18</a:t>
              </a:r>
            </a:p>
            <a:p>
              <a:endParaRPr lang="cs-CZ" sz="500" b="1" dirty="0">
                <a:solidFill>
                  <a:srgbClr val="FF0000"/>
                </a:solidFill>
              </a:endParaRPr>
            </a:p>
            <a:p>
              <a:r>
                <a:rPr lang="cs-CZ" sz="1600" b="1" dirty="0">
                  <a:solidFill>
                    <a:srgbClr val="FF0000"/>
                  </a:solidFill>
                </a:rPr>
                <a:t>32</a:t>
              </a:r>
            </a:p>
            <a:p>
              <a:endParaRPr lang="cs-CZ" sz="500" b="1" dirty="0">
                <a:solidFill>
                  <a:srgbClr val="FF0000"/>
                </a:solidFill>
              </a:endParaRPr>
            </a:p>
            <a:p>
              <a:r>
                <a:rPr lang="cs-CZ" sz="1600" b="1" dirty="0">
                  <a:solidFill>
                    <a:srgbClr val="FF0000"/>
                  </a:solidFill>
                </a:rPr>
                <a:t>32</a:t>
              </a:r>
            </a:p>
          </p:txBody>
        </p:sp>
      </p:grpSp>
      <p:sp>
        <p:nvSpPr>
          <p:cNvPr id="8" name="TextovéPole 7">
            <a:extLst>
              <a:ext uri="{FF2B5EF4-FFF2-40B4-BE49-F238E27FC236}">
                <a16:creationId xmlns:a16="http://schemas.microsoft.com/office/drawing/2014/main" id="{D0D80DB8-83B0-498A-BA04-1F8A43222430}"/>
              </a:ext>
            </a:extLst>
          </p:cNvPr>
          <p:cNvSpPr txBox="1"/>
          <p:nvPr/>
        </p:nvSpPr>
        <p:spPr>
          <a:xfrm flipH="1">
            <a:off x="152400" y="607070"/>
            <a:ext cx="8858250" cy="707886"/>
          </a:xfrm>
          <a:prstGeom prst="rect">
            <a:avLst/>
          </a:prstGeom>
          <a:noFill/>
        </p:spPr>
        <p:txBody>
          <a:bodyPr wrap="square" rtlCol="0">
            <a:spAutoFit/>
          </a:bodyPr>
          <a:lstStyle/>
          <a:p>
            <a:r>
              <a:rPr lang="cs-CZ" sz="2000" dirty="0"/>
              <a:t>Ion X</a:t>
            </a:r>
            <a:r>
              <a:rPr lang="cs-CZ" sz="2000" baseline="30000" dirty="0"/>
              <a:t>3+</a:t>
            </a:r>
            <a:r>
              <a:rPr lang="cs-CZ" sz="2000" dirty="0"/>
              <a:t> obsahuje 55 elektronů. Určete prvek X. Ve kterém bloku periodické tabulky se nachází?</a:t>
            </a:r>
          </a:p>
        </p:txBody>
      </p:sp>
      <p:sp>
        <p:nvSpPr>
          <p:cNvPr id="14" name="TextovéPole 13">
            <a:extLst>
              <a:ext uri="{FF2B5EF4-FFF2-40B4-BE49-F238E27FC236}">
                <a16:creationId xmlns:a16="http://schemas.microsoft.com/office/drawing/2014/main" id="{8467A42B-163B-4F4A-8B7C-429A0E1F9F5E}"/>
              </a:ext>
            </a:extLst>
          </p:cNvPr>
          <p:cNvSpPr txBox="1"/>
          <p:nvPr/>
        </p:nvSpPr>
        <p:spPr>
          <a:xfrm>
            <a:off x="214312" y="1870754"/>
            <a:ext cx="8734425" cy="1200329"/>
          </a:xfrm>
          <a:prstGeom prst="rect">
            <a:avLst/>
          </a:prstGeom>
          <a:noFill/>
        </p:spPr>
        <p:txBody>
          <a:bodyPr wrap="square">
            <a:spAutoFit/>
          </a:bodyPr>
          <a:lstStyle/>
          <a:p>
            <a:r>
              <a:rPr lang="cs-CZ" dirty="0"/>
              <a:t>Ion X</a:t>
            </a:r>
            <a:r>
              <a:rPr lang="cs-CZ" baseline="30000" dirty="0"/>
              <a:t>3+</a:t>
            </a:r>
            <a:r>
              <a:rPr lang="cs-CZ" dirty="0"/>
              <a:t> 					55 elektronů</a:t>
            </a:r>
          </a:p>
          <a:p>
            <a:r>
              <a:rPr lang="cs-CZ" dirty="0"/>
              <a:t>Prvek X 					55 + 3 = 58 elektronů</a:t>
            </a:r>
          </a:p>
          <a:p>
            <a:r>
              <a:rPr lang="cs-CZ" dirty="0"/>
              <a:t>Nejblíže nižší vzácný plyn	54 elektronů (</a:t>
            </a:r>
            <a:r>
              <a:rPr lang="cs-CZ" baseline="-25000" dirty="0"/>
              <a:t>54</a:t>
            </a:r>
            <a:r>
              <a:rPr lang="cs-CZ" dirty="0"/>
              <a:t>Xe, 5. perioda)</a:t>
            </a:r>
          </a:p>
          <a:p>
            <a:r>
              <a:rPr lang="cs-CZ" dirty="0"/>
              <a:t>6. perioda = zahrnuje f-prvky	58 - 54 = 4</a:t>
            </a:r>
          </a:p>
        </p:txBody>
      </p:sp>
      <p:sp>
        <p:nvSpPr>
          <p:cNvPr id="2" name="Ovál 1">
            <a:extLst>
              <a:ext uri="{FF2B5EF4-FFF2-40B4-BE49-F238E27FC236}">
                <a16:creationId xmlns:a16="http://schemas.microsoft.com/office/drawing/2014/main" id="{6149E84C-260E-40D0-9FA6-C3F146BD29DA}"/>
              </a:ext>
            </a:extLst>
          </p:cNvPr>
          <p:cNvSpPr/>
          <p:nvPr/>
        </p:nvSpPr>
        <p:spPr>
          <a:xfrm>
            <a:off x="1600200" y="5972175"/>
            <a:ext cx="438150" cy="42862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10F76DA3-06F1-42B4-AEEB-631A41B51F4B}"/>
              </a:ext>
            </a:extLst>
          </p:cNvPr>
          <p:cNvSpPr txBox="1"/>
          <p:nvPr/>
        </p:nvSpPr>
        <p:spPr>
          <a:xfrm>
            <a:off x="152400" y="159378"/>
            <a:ext cx="925253" cy="400110"/>
          </a:xfrm>
          <a:prstGeom prst="rect">
            <a:avLst/>
          </a:prstGeom>
          <a:noFill/>
        </p:spPr>
        <p:txBody>
          <a:bodyPr wrap="none" rtlCol="0">
            <a:spAutoFit/>
          </a:bodyPr>
          <a:lstStyle/>
          <a:p>
            <a:r>
              <a:rPr lang="cs-CZ" sz="2000" b="1" dirty="0"/>
              <a:t>Příklad</a:t>
            </a:r>
          </a:p>
        </p:txBody>
      </p:sp>
    </p:spTree>
    <p:extLst>
      <p:ext uri="{BB962C8B-B14F-4D97-AF65-F5344CB8AC3E}">
        <p14:creationId xmlns:p14="http://schemas.microsoft.com/office/powerpoint/2010/main" val="15649198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577174"/>
            <a:ext cx="8555886" cy="2554545"/>
          </a:xfrm>
          <a:prstGeom prst="rect">
            <a:avLst/>
          </a:prstGeom>
        </p:spPr>
        <p:txBody>
          <a:bodyPr wrap="square">
            <a:spAutoFit/>
          </a:bodyPr>
          <a:lstStyle/>
          <a:p>
            <a:pPr algn="just"/>
            <a:r>
              <a:rPr lang="en-US" sz="2000" dirty="0">
                <a:cs typeface="Arial" panose="020B0604020202020204" pitchFamily="34" charset="0"/>
              </a:rPr>
              <a:t>     </a:t>
            </a:r>
            <a:r>
              <a:rPr lang="cs-CZ" sz="2000" dirty="0">
                <a:cs typeface="Arial" panose="020B0604020202020204" pitchFamily="34" charset="0"/>
              </a:rPr>
              <a:t>Pomocí </a:t>
            </a:r>
            <a:r>
              <a:rPr lang="cs-CZ" sz="2000" dirty="0" err="1">
                <a:cs typeface="Arial" panose="020B0604020202020204" pitchFamily="34" charset="0"/>
              </a:rPr>
              <a:t>Hundova</a:t>
            </a:r>
            <a:r>
              <a:rPr lang="cs-CZ" sz="2000" dirty="0">
                <a:cs typeface="Arial" panose="020B0604020202020204" pitchFamily="34" charset="0"/>
              </a:rPr>
              <a:t> pravidla lze zobrazit také elektronové konfigurace iontů - jak kladně nabitých iontů (kationty), tak záporně nabitých iontů (anionty). </a:t>
            </a:r>
          </a:p>
          <a:p>
            <a:pPr algn="just"/>
            <a:r>
              <a:rPr lang="en-US" sz="2000" dirty="0">
                <a:cs typeface="Arial" panose="020B0604020202020204" pitchFamily="34" charset="0"/>
              </a:rPr>
              <a:t>     </a:t>
            </a:r>
            <a:r>
              <a:rPr lang="cs-CZ" sz="2000" dirty="0">
                <a:cs typeface="Arial" panose="020B0604020202020204" pitchFamily="34" charset="0"/>
              </a:rPr>
              <a:t>1.    </a:t>
            </a:r>
            <a:r>
              <a:rPr lang="cs-CZ" sz="2000" u="sng" dirty="0">
                <a:cs typeface="Arial" panose="020B0604020202020204" pitchFamily="34" charset="0"/>
              </a:rPr>
              <a:t>kationt</a:t>
            </a:r>
            <a:r>
              <a:rPr lang="cs-CZ" sz="2000" dirty="0">
                <a:cs typeface="Arial" panose="020B0604020202020204" pitchFamily="34" charset="0"/>
              </a:rPr>
              <a:t> vzniká tak, že z elektroneutrálního atomu je odtržen jeden nebo více elektronů; v atomovém obalu má tedy kationt příslušného prvku o daný počet elektronů méně, než má elektroneutrální atom</a:t>
            </a:r>
            <a:r>
              <a:rPr lang="en-US" sz="2000" dirty="0">
                <a:cs typeface="Arial" panose="020B0604020202020204" pitchFamily="34" charset="0"/>
              </a:rPr>
              <a:t>.</a:t>
            </a:r>
            <a:endParaRPr lang="cs-CZ" sz="2000" dirty="0">
              <a:cs typeface="Arial" panose="020B0604020202020204" pitchFamily="34" charset="0"/>
            </a:endParaRPr>
          </a:p>
          <a:p>
            <a:pPr algn="just"/>
            <a:r>
              <a:rPr lang="en-US" sz="2000" dirty="0">
                <a:cs typeface="Arial" panose="020B0604020202020204" pitchFamily="34" charset="0"/>
              </a:rPr>
              <a:t>      </a:t>
            </a:r>
            <a:r>
              <a:rPr lang="cs-CZ" sz="2000" dirty="0">
                <a:cs typeface="Arial" panose="020B0604020202020204" pitchFamily="34" charset="0"/>
              </a:rPr>
              <a:t>2.    </a:t>
            </a:r>
            <a:r>
              <a:rPr lang="cs-CZ" sz="2000" u="sng" dirty="0">
                <a:cs typeface="Arial" panose="020B0604020202020204" pitchFamily="34" charset="0"/>
              </a:rPr>
              <a:t>aniont</a:t>
            </a:r>
            <a:r>
              <a:rPr lang="cs-CZ" sz="2000" dirty="0">
                <a:cs typeface="Arial" panose="020B0604020202020204" pitchFamily="34" charset="0"/>
              </a:rPr>
              <a:t> vzniká tak, že elektroneutrální atom přijme jeden nebo více elektronů; v atomovém obalu má tedy aniont příslušného prvku o daný počet elektronů více, než má elektroneutrální atom.  </a:t>
            </a:r>
            <a:endParaRPr lang="en-US" sz="2000" dirty="0">
              <a:cs typeface="Arial" panose="020B0604020202020204" pitchFamily="34"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662" y="5331977"/>
            <a:ext cx="4820738" cy="93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581400" y="53954"/>
            <a:ext cx="1401602" cy="523220"/>
          </a:xfrm>
          <a:prstGeom prst="rect">
            <a:avLst/>
          </a:prstGeom>
          <a:noFill/>
        </p:spPr>
        <p:txBody>
          <a:bodyPr wrap="none" rtlCol="0">
            <a:spAutoFit/>
          </a:bodyPr>
          <a:lstStyle/>
          <a:p>
            <a:r>
              <a:rPr lang="cs-CZ" sz="2800" b="1" dirty="0"/>
              <a:t>Ionizace</a:t>
            </a:r>
          </a:p>
        </p:txBody>
      </p:sp>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294" y="3276600"/>
            <a:ext cx="4141824" cy="1557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a:extLst>
              <a:ext uri="{FF2B5EF4-FFF2-40B4-BE49-F238E27FC236}">
                <a16:creationId xmlns:a16="http://schemas.microsoft.com/office/drawing/2014/main" id="{DAF641C1-02CB-42DE-9618-55C92334632B}"/>
              </a:ext>
            </a:extLst>
          </p:cNvPr>
          <p:cNvSpPr txBox="1"/>
          <p:nvPr/>
        </p:nvSpPr>
        <p:spPr>
          <a:xfrm>
            <a:off x="273121" y="5199387"/>
            <a:ext cx="3352800" cy="1200329"/>
          </a:xfrm>
          <a:prstGeom prst="rect">
            <a:avLst/>
          </a:prstGeom>
          <a:noFill/>
        </p:spPr>
        <p:txBody>
          <a:bodyPr wrap="square">
            <a:spAutoFit/>
          </a:bodyPr>
          <a:lstStyle/>
          <a:p>
            <a:pPr algn="just"/>
            <a:r>
              <a:rPr lang="cs-CZ" sz="1800" b="1" dirty="0">
                <a:cs typeface="Arial" panose="020B0604020202020204" pitchFamily="34" charset="0"/>
              </a:rPr>
              <a:t>U přechodných kovů se při ionizaci odštěpují elektrony z </a:t>
            </a:r>
            <a:r>
              <a:rPr lang="cs-CZ" sz="1800" b="1" dirty="0" err="1">
                <a:cs typeface="Arial" panose="020B0604020202020204" pitchFamily="34" charset="0"/>
              </a:rPr>
              <a:t>n</a:t>
            </a:r>
            <a:r>
              <a:rPr lang="cs-CZ" sz="1800" b="1" i="1" dirty="0" err="1">
                <a:cs typeface="Arial" panose="020B0604020202020204" pitchFamily="34" charset="0"/>
              </a:rPr>
              <a:t>s</a:t>
            </a:r>
            <a:r>
              <a:rPr lang="cs-CZ" sz="1800" b="1" i="1" dirty="0">
                <a:cs typeface="Arial" panose="020B0604020202020204" pitchFamily="34" charset="0"/>
              </a:rPr>
              <a:t> </a:t>
            </a:r>
            <a:r>
              <a:rPr lang="cs-CZ" sz="1800" b="1" dirty="0">
                <a:cs typeface="Arial" panose="020B0604020202020204" pitchFamily="34" charset="0"/>
              </a:rPr>
              <a:t>orbitalů dříve než z (n-1)</a:t>
            </a:r>
            <a:r>
              <a:rPr lang="cs-CZ" sz="1800" b="1" i="1" dirty="0">
                <a:cs typeface="Arial" panose="020B0604020202020204" pitchFamily="34" charset="0"/>
              </a:rPr>
              <a:t>d</a:t>
            </a:r>
            <a:r>
              <a:rPr lang="cs-CZ" sz="1800" b="1" dirty="0">
                <a:cs typeface="Arial" panose="020B0604020202020204" pitchFamily="34" charset="0"/>
              </a:rPr>
              <a:t> orbitalů.</a:t>
            </a:r>
          </a:p>
        </p:txBody>
      </p:sp>
      <p:sp>
        <p:nvSpPr>
          <p:cNvPr id="9" name="TextovéPole 8">
            <a:extLst>
              <a:ext uri="{FF2B5EF4-FFF2-40B4-BE49-F238E27FC236}">
                <a16:creationId xmlns:a16="http://schemas.microsoft.com/office/drawing/2014/main" id="{4FCFD824-CE35-4711-B450-9CB50A311EC2}"/>
              </a:ext>
            </a:extLst>
          </p:cNvPr>
          <p:cNvSpPr txBox="1"/>
          <p:nvPr/>
        </p:nvSpPr>
        <p:spPr>
          <a:xfrm>
            <a:off x="273121" y="3429000"/>
            <a:ext cx="3475198" cy="923330"/>
          </a:xfrm>
          <a:prstGeom prst="rect">
            <a:avLst/>
          </a:prstGeom>
          <a:noFill/>
        </p:spPr>
        <p:txBody>
          <a:bodyPr wrap="square">
            <a:spAutoFit/>
          </a:bodyPr>
          <a:lstStyle/>
          <a:p>
            <a:pPr algn="just"/>
            <a:r>
              <a:rPr lang="cs-CZ" sz="1800" b="1" dirty="0">
                <a:cs typeface="Arial" panose="020B0604020202020204" pitchFamily="34" charset="0"/>
              </a:rPr>
              <a:t>Ionty nepřechodných prvků nabývají konfigurace nejbližšího vzácného plynu.</a:t>
            </a:r>
          </a:p>
        </p:txBody>
      </p:sp>
    </p:spTree>
    <p:extLst>
      <p:ext uri="{BB962C8B-B14F-4D97-AF65-F5344CB8AC3E}">
        <p14:creationId xmlns:p14="http://schemas.microsoft.com/office/powerpoint/2010/main" val="26417721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04801" y="228600"/>
            <a:ext cx="8610600" cy="6463308"/>
          </a:xfrm>
          <a:prstGeom prst="rect">
            <a:avLst/>
          </a:prstGeom>
          <a:noFill/>
        </p:spPr>
        <p:txBody>
          <a:bodyPr wrap="square" rtlCol="0">
            <a:spAutoFit/>
          </a:bodyPr>
          <a:lstStyle/>
          <a:p>
            <a:pPr marL="342900" indent="-342900">
              <a:buAutoNum type="arabicPeriod"/>
            </a:pPr>
            <a:r>
              <a:rPr lang="en-US" b="1" dirty="0" err="1">
                <a:latin typeface="Arial" panose="020B0604020202020204" pitchFamily="34" charset="0"/>
                <a:cs typeface="Arial" panose="020B0604020202020204" pitchFamily="34" charset="0"/>
              </a:rPr>
              <a:t>Konfigu</a:t>
            </a:r>
            <a:r>
              <a:rPr lang="cs-CZ" b="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ace </a:t>
            </a:r>
            <a:r>
              <a:rPr lang="cs-CZ" b="1" dirty="0">
                <a:latin typeface="Arial" panose="020B0604020202020204" pitchFamily="34" charset="0"/>
                <a:cs typeface="Arial" panose="020B0604020202020204" pitchFamily="34" charset="0"/>
              </a:rPr>
              <a:t>vzácného plynu</a:t>
            </a:r>
            <a:r>
              <a:rPr lang="en-US" b="1" dirty="0">
                <a:latin typeface="Arial" panose="020B0604020202020204" pitchFamily="34" charset="0"/>
                <a:cs typeface="Arial" panose="020B0604020202020204" pitchFamily="34" charset="0"/>
              </a:rPr>
              <a:t> (ns</a:t>
            </a:r>
            <a:r>
              <a:rPr lang="en-US" b="1" baseline="30000"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np</a:t>
            </a:r>
            <a:r>
              <a:rPr lang="en-US" b="1" baseline="30000" dirty="0">
                <a:latin typeface="Arial" panose="020B0604020202020204" pitchFamily="34" charset="0"/>
                <a:cs typeface="Arial" panose="020B0604020202020204" pitchFamily="34" charset="0"/>
              </a:rPr>
              <a:t>6</a:t>
            </a:r>
            <a:r>
              <a:rPr lang="en-US" b="1" dirty="0">
                <a:latin typeface="Arial" panose="020B0604020202020204" pitchFamily="34" charset="0"/>
                <a:cs typeface="Arial" panose="020B0604020202020204" pitchFamily="34" charset="0"/>
              </a:rPr>
              <a:t>)</a:t>
            </a:r>
            <a:endParaRPr lang="cs-CZ" b="1"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He: </a:t>
            </a:r>
            <a:r>
              <a:rPr lang="en-US" dirty="0">
                <a:latin typeface="Arial" panose="020B0604020202020204" pitchFamily="34" charset="0"/>
                <a:cs typeface="Arial" panose="020B0604020202020204" pitchFamily="34" charset="0"/>
              </a:rPr>
              <a:t>  Be</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Li</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a:t>
            </a:r>
            <a:r>
              <a:rPr lang="en-US" baseline="30000"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Ne:   Al</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Mg</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Na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F-, O</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N</a:t>
            </a:r>
            <a:r>
              <a:rPr lang="en-US" baseline="30000" dirty="0">
                <a:latin typeface="Arial" panose="020B0604020202020204" pitchFamily="34" charset="0"/>
                <a:cs typeface="Arial" panose="020B0604020202020204" pitchFamily="34" charset="0"/>
              </a:rPr>
              <a:t>3-</a:t>
            </a:r>
          </a:p>
          <a:p>
            <a:r>
              <a:rPr lang="en-US" dirty="0" err="1">
                <a:latin typeface="Arial" panose="020B0604020202020204" pitchFamily="34" charset="0"/>
                <a:cs typeface="Arial" panose="020B0604020202020204" pitchFamily="34" charset="0"/>
              </a:rPr>
              <a:t>Ar</a:t>
            </a:r>
            <a:r>
              <a:rPr lang="en-US" dirty="0">
                <a:latin typeface="Arial" panose="020B0604020202020204" pitchFamily="34" charset="0"/>
                <a:cs typeface="Arial" panose="020B0604020202020204" pitchFamily="34" charset="0"/>
              </a:rPr>
              <a:t>:    Sc</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Ca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K</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Cl</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a:t>
            </a:r>
            <a:r>
              <a:rPr lang="en-US" baseline="30000" dirty="0">
                <a:latin typeface="Arial" panose="020B0604020202020204" pitchFamily="34" charset="0"/>
                <a:cs typeface="Arial" panose="020B0604020202020204" pitchFamily="34" charset="0"/>
              </a:rPr>
              <a:t>2-</a:t>
            </a:r>
          </a:p>
          <a:p>
            <a:r>
              <a:rPr lang="en-US" dirty="0">
                <a:latin typeface="Arial" panose="020B0604020202020204" pitchFamily="34" charset="0"/>
                <a:cs typeface="Arial" panose="020B0604020202020204" pitchFamily="34" charset="0"/>
              </a:rPr>
              <a:t>Kr:    Y</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Sr</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Rb</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Br</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Se</a:t>
            </a:r>
            <a:r>
              <a:rPr lang="en-US" baseline="30000" dirty="0">
                <a:latin typeface="Arial" panose="020B0604020202020204" pitchFamily="34" charset="0"/>
                <a:cs typeface="Arial" panose="020B0604020202020204" pitchFamily="34" charset="0"/>
              </a:rPr>
              <a:t>2-</a:t>
            </a:r>
          </a:p>
          <a:p>
            <a:r>
              <a:rPr lang="en-US" dirty="0" err="1">
                <a:latin typeface="Arial" panose="020B0604020202020204" pitchFamily="34" charset="0"/>
                <a:cs typeface="Arial" panose="020B0604020202020204" pitchFamily="34" charset="0"/>
              </a:rPr>
              <a:t>Xe</a:t>
            </a:r>
            <a:r>
              <a:rPr lang="en-US" dirty="0">
                <a:latin typeface="Arial" panose="020B0604020202020204" pitchFamily="34" charset="0"/>
                <a:cs typeface="Arial" panose="020B0604020202020204" pitchFamily="34" charset="0"/>
              </a:rPr>
              <a:t>:    Ce</a:t>
            </a:r>
            <a:r>
              <a:rPr lang="en-US" baseline="30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La</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Ba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Cs</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Te</a:t>
            </a:r>
            <a:r>
              <a:rPr lang="en-US" baseline="30000" dirty="0">
                <a:latin typeface="Arial" panose="020B0604020202020204" pitchFamily="34" charset="0"/>
                <a:cs typeface="Arial" panose="020B0604020202020204" pitchFamily="34" charset="0"/>
              </a:rPr>
              <a:t>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2. </a:t>
            </a:r>
            <a:r>
              <a:rPr lang="en-US" b="1" dirty="0" err="1">
                <a:latin typeface="Arial" panose="020B0604020202020204" pitchFamily="34" charset="0"/>
                <a:cs typeface="Arial" panose="020B0604020202020204" pitchFamily="34" charset="0"/>
              </a:rPr>
              <a:t>Konfigu</a:t>
            </a:r>
            <a:r>
              <a:rPr lang="cs-CZ" b="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ace pseudo</a:t>
            </a:r>
            <a:r>
              <a:rPr lang="cs-CZ" b="1" dirty="0">
                <a:latin typeface="Arial" panose="020B0604020202020204" pitchFamily="34" charset="0"/>
                <a:cs typeface="Arial" panose="020B0604020202020204" pitchFamily="34" charset="0"/>
              </a:rPr>
              <a:t>vzácného plynu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ele</a:t>
            </a:r>
            <a:r>
              <a:rPr lang="cs-CZ" b="1" dirty="0">
                <a:latin typeface="Arial" panose="020B0604020202020204" pitchFamily="34" charset="0"/>
                <a:cs typeface="Arial" panose="020B0604020202020204" pitchFamily="34" charset="0"/>
              </a:rPr>
              <a:t>k</a:t>
            </a:r>
            <a:r>
              <a:rPr lang="en-US" b="1" dirty="0">
                <a:latin typeface="Arial" panose="020B0604020202020204" pitchFamily="34" charset="0"/>
                <a:cs typeface="Arial" panose="020B0604020202020204" pitchFamily="34" charset="0"/>
              </a:rPr>
              <a:t>t</a:t>
            </a:r>
            <a:r>
              <a:rPr lang="cs-CZ" b="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ono</a:t>
            </a:r>
            <a:r>
              <a:rPr lang="cs-CZ" b="1" dirty="0" err="1">
                <a:latin typeface="Arial" panose="020B0604020202020204" pitchFamily="34" charset="0"/>
                <a:cs typeface="Arial" panose="020B0604020202020204" pitchFamily="34" charset="0"/>
              </a:rPr>
              <a:t>vá</a:t>
            </a:r>
            <a:r>
              <a:rPr lang="cs-CZ" b="1" dirty="0">
                <a:latin typeface="Arial" panose="020B0604020202020204" pitchFamily="34" charset="0"/>
                <a:cs typeface="Arial" panose="020B0604020202020204" pitchFamily="34" charset="0"/>
              </a:rPr>
              <a:t> 18; </a:t>
            </a:r>
            <a:r>
              <a:rPr lang="en-US" b="1" dirty="0">
                <a:latin typeface="Arial" panose="020B0604020202020204" pitchFamily="34" charset="0"/>
                <a:cs typeface="Arial" panose="020B0604020202020204" pitchFamily="34" charset="0"/>
              </a:rPr>
              <a:t> ns</a:t>
            </a:r>
            <a:r>
              <a:rPr lang="en-US" b="1" baseline="30000"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np</a:t>
            </a:r>
            <a:r>
              <a:rPr lang="en-US" b="1" baseline="30000" dirty="0">
                <a:latin typeface="Arial" panose="020B0604020202020204" pitchFamily="34" charset="0"/>
                <a:cs typeface="Arial" panose="020B0604020202020204" pitchFamily="34" charset="0"/>
              </a:rPr>
              <a:t>6  </a:t>
            </a:r>
            <a:r>
              <a:rPr lang="en-US" b="1" dirty="0">
                <a:latin typeface="Arial" panose="020B0604020202020204" pitchFamily="34" charset="0"/>
                <a:cs typeface="Arial" panose="020B0604020202020204" pitchFamily="34" charset="0"/>
              </a:rPr>
              <a:t>nd</a:t>
            </a:r>
            <a:r>
              <a:rPr lang="en-US" b="1" baseline="30000" dirty="0">
                <a:latin typeface="Arial" panose="020B0604020202020204" pitchFamily="34" charset="0"/>
                <a:cs typeface="Arial" panose="020B0604020202020204" pitchFamily="34" charset="0"/>
              </a:rPr>
              <a:t>10</a:t>
            </a:r>
            <a:r>
              <a:rPr lang="en-US" b="1" dirty="0">
                <a:latin typeface="Arial" panose="020B0604020202020204" pitchFamily="34" charset="0"/>
                <a:cs typeface="Arial" panose="020B0604020202020204" pitchFamily="34" charset="0"/>
              </a:rPr>
              <a:t>)</a:t>
            </a:r>
            <a:endParaRPr lang="cs-CZ"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 = 3: Cu</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Zn</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Ga</a:t>
            </a:r>
            <a:r>
              <a:rPr lang="en-US" baseline="30000" dirty="0">
                <a:latin typeface="Arial" panose="020B0604020202020204" pitchFamily="34" charset="0"/>
                <a:cs typeface="Arial" panose="020B0604020202020204" pitchFamily="34" charset="0"/>
              </a:rPr>
              <a:t>3+</a:t>
            </a:r>
          </a:p>
          <a:p>
            <a:r>
              <a:rPr lang="en-US" dirty="0">
                <a:latin typeface="Arial" panose="020B0604020202020204" pitchFamily="34" charset="0"/>
                <a:cs typeface="Arial" panose="020B0604020202020204" pitchFamily="34" charset="0"/>
              </a:rPr>
              <a:t>n = 4: Ag</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Cd</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In</a:t>
            </a:r>
            <a:r>
              <a:rPr lang="en-US" baseline="30000" dirty="0">
                <a:latin typeface="Arial" panose="020B0604020202020204" pitchFamily="34" charset="0"/>
                <a:cs typeface="Arial" panose="020B0604020202020204" pitchFamily="34" charset="0"/>
              </a:rPr>
              <a:t>3+</a:t>
            </a:r>
          </a:p>
          <a:p>
            <a:r>
              <a:rPr lang="en-US" dirty="0">
                <a:latin typeface="Arial" panose="020B0604020202020204" pitchFamily="34" charset="0"/>
                <a:cs typeface="Arial" panose="020B0604020202020204" pitchFamily="34" charset="0"/>
              </a:rPr>
              <a:t>n = 5: Au</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Hg</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Tl</a:t>
            </a:r>
            <a:r>
              <a:rPr lang="en-US" baseline="30000" dirty="0">
                <a:latin typeface="Arial" panose="020B0604020202020204" pitchFamily="34" charset="0"/>
                <a:cs typeface="Arial" panose="020B0604020202020204" pitchFamily="34" charset="0"/>
              </a:rPr>
              <a:t>3+</a:t>
            </a:r>
            <a:endParaRPr lang="cs-CZ" baseline="30000" dirty="0">
              <a:latin typeface="Arial" panose="020B0604020202020204" pitchFamily="34" charset="0"/>
              <a:cs typeface="Arial" panose="020B0604020202020204" pitchFamily="34" charset="0"/>
            </a:endParaRPr>
          </a:p>
          <a:p>
            <a:endParaRPr lang="cs-CZ"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Konfigu</a:t>
            </a:r>
            <a:r>
              <a:rPr lang="cs-CZ" b="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ace pseudo</a:t>
            </a:r>
            <a:r>
              <a:rPr lang="cs-CZ" b="1" dirty="0">
                <a:latin typeface="Arial" panose="020B0604020202020204" pitchFamily="34" charset="0"/>
                <a:cs typeface="Arial" panose="020B0604020202020204" pitchFamily="34" charset="0"/>
              </a:rPr>
              <a:t>vzácného plynu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ele</a:t>
            </a:r>
            <a:r>
              <a:rPr lang="cs-CZ" b="1" dirty="0">
                <a:latin typeface="Arial" panose="020B0604020202020204" pitchFamily="34" charset="0"/>
                <a:cs typeface="Arial" panose="020B0604020202020204" pitchFamily="34" charset="0"/>
              </a:rPr>
              <a:t>k</a:t>
            </a:r>
            <a:r>
              <a:rPr lang="en-US" b="1" dirty="0">
                <a:latin typeface="Arial" panose="020B0604020202020204" pitchFamily="34" charset="0"/>
                <a:cs typeface="Arial" panose="020B0604020202020204" pitchFamily="34" charset="0"/>
              </a:rPr>
              <a:t>t</a:t>
            </a:r>
            <a:r>
              <a:rPr lang="cs-CZ" b="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ono</a:t>
            </a:r>
            <a:r>
              <a:rPr lang="cs-CZ" b="1" dirty="0" err="1">
                <a:latin typeface="Arial" panose="020B0604020202020204" pitchFamily="34" charset="0"/>
                <a:cs typeface="Arial" panose="020B0604020202020204" pitchFamily="34" charset="0"/>
              </a:rPr>
              <a:t>vá</a:t>
            </a:r>
            <a:r>
              <a:rPr lang="cs-CZ" b="1" dirty="0">
                <a:latin typeface="Arial" panose="020B0604020202020204" pitchFamily="34" charset="0"/>
                <a:cs typeface="Arial" panose="020B0604020202020204" pitchFamily="34" charset="0"/>
              </a:rPr>
              <a:t> 20; </a:t>
            </a:r>
            <a:r>
              <a:rPr lang="en-US" b="1" dirty="0">
                <a:latin typeface="Arial" panose="020B0604020202020204" pitchFamily="34" charset="0"/>
                <a:cs typeface="Arial" panose="020B0604020202020204" pitchFamily="34" charset="0"/>
              </a:rPr>
              <a:t> ns</a:t>
            </a:r>
            <a:r>
              <a:rPr lang="en-US" b="1" baseline="30000"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np</a:t>
            </a:r>
            <a:r>
              <a:rPr lang="en-US" b="1" baseline="30000" dirty="0">
                <a:latin typeface="Arial" panose="020B0604020202020204" pitchFamily="34" charset="0"/>
                <a:cs typeface="Arial" panose="020B0604020202020204" pitchFamily="34" charset="0"/>
              </a:rPr>
              <a:t>6  </a:t>
            </a:r>
            <a:r>
              <a:rPr lang="en-US" b="1" dirty="0">
                <a:latin typeface="Arial" panose="020B0604020202020204" pitchFamily="34" charset="0"/>
                <a:cs typeface="Arial" panose="020B0604020202020204" pitchFamily="34" charset="0"/>
              </a:rPr>
              <a:t>nd</a:t>
            </a:r>
            <a:r>
              <a:rPr lang="en-US" b="1" baseline="30000" dirty="0">
                <a:latin typeface="Arial" panose="020B0604020202020204" pitchFamily="34" charset="0"/>
                <a:cs typeface="Arial" panose="020B0604020202020204" pitchFamily="34" charset="0"/>
              </a:rPr>
              <a:t>10</a:t>
            </a:r>
            <a:r>
              <a:rPr lang="cs-CZ" b="1" dirty="0">
                <a:latin typeface="Arial" panose="020B0604020202020204" pitchFamily="34" charset="0"/>
                <a:cs typeface="Arial" panose="020B0604020202020204" pitchFamily="34" charset="0"/>
              </a:rPr>
              <a:t>(n+1</a:t>
            </a:r>
            <a:r>
              <a:rPr lang="en-US" b="1" dirty="0">
                <a:latin typeface="Arial" panose="020B0604020202020204" pitchFamily="34" charset="0"/>
                <a:cs typeface="Arial" panose="020B0604020202020204" pitchFamily="34" charset="0"/>
              </a:rPr>
              <a:t>)</a:t>
            </a:r>
            <a:r>
              <a:rPr lang="cs-CZ" b="1" dirty="0">
                <a:latin typeface="Arial" panose="020B0604020202020204" pitchFamily="34" charset="0"/>
                <a:cs typeface="Arial" panose="020B0604020202020204" pitchFamily="34" charset="0"/>
              </a:rPr>
              <a:t>s</a:t>
            </a:r>
            <a:r>
              <a:rPr lang="cs-CZ" b="1" baseline="30000" dirty="0">
                <a:latin typeface="Arial" panose="020B0604020202020204" pitchFamily="34" charset="0"/>
                <a:cs typeface="Arial" panose="020B0604020202020204" pitchFamily="34" charset="0"/>
              </a:rPr>
              <a:t>2</a:t>
            </a:r>
            <a:r>
              <a:rPr lang="cs-CZ" b="1"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n = 3: Ga</a:t>
            </a:r>
            <a:r>
              <a:rPr lang="en-US" baseline="30000"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n = 4: In</a:t>
            </a:r>
            <a:r>
              <a:rPr lang="en-US" baseline="30000"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Sn</a:t>
            </a:r>
            <a:r>
              <a:rPr lang="cs-CZ" baseline="30000" dirty="0">
                <a:latin typeface="Arial" panose="020B0604020202020204" pitchFamily="34" charset="0"/>
                <a:cs typeface="Arial" panose="020B0604020202020204" pitchFamily="34" charset="0"/>
              </a:rPr>
              <a:t>2</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Sb</a:t>
            </a:r>
            <a:r>
              <a:rPr lang="en-US" baseline="30000" dirty="0">
                <a:latin typeface="Arial" panose="020B0604020202020204" pitchFamily="34" charset="0"/>
                <a:cs typeface="Arial" panose="020B0604020202020204" pitchFamily="34" charset="0"/>
              </a:rPr>
              <a:t>3+</a:t>
            </a:r>
          </a:p>
          <a:p>
            <a:r>
              <a:rPr lang="en-US" dirty="0">
                <a:latin typeface="Arial" panose="020B0604020202020204" pitchFamily="34" charset="0"/>
                <a:cs typeface="Arial" panose="020B0604020202020204" pitchFamily="34" charset="0"/>
              </a:rPr>
              <a:t>n = 5: Tl</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Pb</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Bi</a:t>
            </a:r>
            <a:r>
              <a:rPr lang="en-US" baseline="30000" dirty="0">
                <a:latin typeface="Arial" panose="020B0604020202020204" pitchFamily="34" charset="0"/>
                <a:cs typeface="Arial" panose="020B0604020202020204" pitchFamily="34" charset="0"/>
              </a:rPr>
              <a:t>3+      </a:t>
            </a:r>
          </a:p>
          <a:p>
            <a:r>
              <a:rPr lang="en-US" dirty="0">
                <a:latin typeface="Arial" panose="020B0604020202020204" pitchFamily="34" charset="0"/>
                <a:cs typeface="Arial" panose="020B0604020202020204" pitchFamily="34" charset="0"/>
              </a:rPr>
              <a:t>[Hg-Hg]</a:t>
            </a:r>
            <a:r>
              <a:rPr lang="en-US" baseline="30000" dirty="0">
                <a:latin typeface="Arial" panose="020B0604020202020204" pitchFamily="34" charset="0"/>
                <a:cs typeface="Arial" panose="020B0604020202020204" pitchFamily="34" charset="0"/>
              </a:rPr>
              <a:t>2+</a:t>
            </a:r>
          </a:p>
          <a:p>
            <a:endParaRPr lang="en-US"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Nepravidelná k</a:t>
            </a:r>
            <a:r>
              <a:rPr lang="en-US" b="1" dirty="0" err="1">
                <a:latin typeface="Arial" panose="020B0604020202020204" pitchFamily="34" charset="0"/>
                <a:cs typeface="Arial" panose="020B0604020202020204" pitchFamily="34" charset="0"/>
              </a:rPr>
              <a:t>onfigu</a:t>
            </a:r>
            <a:r>
              <a:rPr lang="cs-CZ" b="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ace </a:t>
            </a:r>
            <a:r>
              <a:rPr lang="cs-CZ" b="1" dirty="0">
                <a:latin typeface="Arial" panose="020B0604020202020204" pitchFamily="34" charset="0"/>
                <a:cs typeface="Arial" panose="020B0604020202020204" pitchFamily="34" charset="0"/>
              </a:rPr>
              <a:t> s neúplně obsazenými (n-1</a:t>
            </a:r>
            <a:r>
              <a:rPr lang="en-US" b="1" dirty="0">
                <a:latin typeface="Arial" panose="020B0604020202020204" pitchFamily="34" charset="0"/>
                <a:cs typeface="Arial" panose="020B0604020202020204" pitchFamily="34" charset="0"/>
              </a:rPr>
              <a:t>)</a:t>
            </a:r>
            <a:r>
              <a:rPr lang="cs-CZ" b="1" dirty="0">
                <a:latin typeface="Arial" panose="020B0604020202020204" pitchFamily="34" charset="0"/>
                <a:cs typeface="Arial" panose="020B0604020202020204" pitchFamily="34" charset="0"/>
              </a:rPr>
              <a:t>d orbitaly</a:t>
            </a:r>
          </a:p>
          <a:p>
            <a:r>
              <a:rPr lang="cs-CZ" dirty="0">
                <a:latin typeface="Arial" panose="020B0604020202020204" pitchFamily="34" charset="0"/>
                <a:cs typeface="Arial" panose="020B0604020202020204" pitchFamily="34" charset="0"/>
              </a:rPr>
              <a:t>n = 3: Ti</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Cr</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Mn</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Fe</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Fe</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Co</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Ni</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Cu</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aj</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5. </a:t>
            </a:r>
            <a:r>
              <a:rPr lang="cs-CZ" b="1" dirty="0">
                <a:latin typeface="Arial" panose="020B0604020202020204" pitchFamily="34" charset="0"/>
                <a:cs typeface="Arial" panose="020B0604020202020204" pitchFamily="34" charset="0"/>
              </a:rPr>
              <a:t>Nepravidelná k</a:t>
            </a:r>
            <a:r>
              <a:rPr lang="en-US" b="1" dirty="0" err="1">
                <a:latin typeface="Arial" panose="020B0604020202020204" pitchFamily="34" charset="0"/>
                <a:cs typeface="Arial" panose="020B0604020202020204" pitchFamily="34" charset="0"/>
              </a:rPr>
              <a:t>onfigu</a:t>
            </a:r>
            <a:r>
              <a:rPr lang="cs-CZ" b="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ace s </a:t>
            </a:r>
            <a:r>
              <a:rPr lang="en-US" b="1" dirty="0" err="1">
                <a:latin typeface="Arial" panose="020B0604020202020204" pitchFamily="34" charset="0"/>
                <a:cs typeface="Arial" panose="020B0604020202020204" pitchFamily="34" charset="0"/>
              </a:rPr>
              <a:t>obsazovan</a:t>
            </a:r>
            <a:r>
              <a:rPr lang="cs-CZ" b="1" dirty="0">
                <a:latin typeface="Arial" panose="020B0604020202020204" pitchFamily="34" charset="0"/>
                <a:cs typeface="Arial" panose="020B0604020202020204" pitchFamily="34" charset="0"/>
              </a:rPr>
              <a:t>ý</a:t>
            </a:r>
            <a:r>
              <a:rPr lang="en-US" b="1" dirty="0">
                <a:latin typeface="Arial" panose="020B0604020202020204" pitchFamily="34" charset="0"/>
                <a:cs typeface="Arial" panose="020B0604020202020204" pitchFamily="34" charset="0"/>
              </a:rPr>
              <a:t>mi 4f a 5f </a:t>
            </a:r>
            <a:r>
              <a:rPr lang="en-US" b="1" dirty="0" err="1">
                <a:latin typeface="Arial" panose="020B0604020202020204" pitchFamily="34" charset="0"/>
                <a:cs typeface="Arial" panose="020B0604020202020204" pitchFamily="34" charset="0"/>
              </a:rPr>
              <a:t>orbitaly</a:t>
            </a:r>
            <a:endParaRPr lang="cs-CZ" b="1" dirty="0">
              <a:latin typeface="Arial" panose="020B0604020202020204" pitchFamily="34" charset="0"/>
              <a:cs typeface="Arial" panose="020B0604020202020204" pitchFamily="34" charset="0"/>
            </a:endParaRPr>
          </a:p>
          <a:p>
            <a:r>
              <a:rPr lang="cs-CZ" b="1"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Ce</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Gd</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Eu</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Am</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aj</a:t>
            </a:r>
            <a:r>
              <a:rPr lang="en-US" dirty="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10896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Ã½sledek obrÃ¡zku pro multiplicity elect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710495" cy="6134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2408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38" y="76200"/>
            <a:ext cx="88392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8733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VÃ½sledek obrÃ¡zku pro fe 2+ electron configu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00400"/>
            <a:ext cx="3134448" cy="322328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4610100"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0757" y="1854736"/>
            <a:ext cx="3352800" cy="455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2428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15962"/>
          </a:xfrm>
        </p:spPr>
        <p:txBody>
          <a:bodyPr>
            <a:normAutofit/>
          </a:bodyPr>
          <a:lstStyle/>
          <a:p>
            <a:r>
              <a:rPr lang="cs-CZ" sz="3200" b="1"/>
              <a:t>Iontový </a:t>
            </a:r>
            <a:r>
              <a:rPr lang="cs-CZ" sz="3200" b="1" dirty="0"/>
              <a:t>poloměr</a:t>
            </a:r>
          </a:p>
        </p:txBody>
      </p:sp>
      <p:pic>
        <p:nvPicPr>
          <p:cNvPr id="4" name="Picture 2" descr="http://perso.numericable.fr/vincent.hedberg/periodicity/periodicity_Page_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572500" cy="488632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4E7DB1F4-088B-4C7B-AD8D-18CAC694A45B}"/>
              </a:ext>
            </a:extLst>
          </p:cNvPr>
          <p:cNvSpPr/>
          <p:nvPr/>
        </p:nvSpPr>
        <p:spPr>
          <a:xfrm>
            <a:off x="4419600" y="5867400"/>
            <a:ext cx="3624903" cy="369332"/>
          </a:xfrm>
          <a:prstGeom prst="rect">
            <a:avLst/>
          </a:prstGeom>
        </p:spPr>
        <p:txBody>
          <a:bodyPr wrap="none">
            <a:spAutoFit/>
          </a:bodyPr>
          <a:lstStyle/>
          <a:p>
            <a:r>
              <a:rPr lang="en-US" dirty="0">
                <a:hlinkClick r:id="rId3"/>
              </a:rPr>
              <a:t>http://abulafia.mt.ic.ac.uk/shannon/</a:t>
            </a:r>
            <a:endParaRPr lang="en-US" dirty="0"/>
          </a:p>
        </p:txBody>
      </p:sp>
    </p:spTree>
    <p:extLst>
      <p:ext uri="{BB962C8B-B14F-4D97-AF65-F5344CB8AC3E}">
        <p14:creationId xmlns:p14="http://schemas.microsoft.com/office/powerpoint/2010/main" val="34161243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VÃ½sledek obrÃ¡zku pro ionic rad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698"/>
            <a:ext cx="8686800" cy="651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3278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chem college ionic radius perfect periodic table ions best of chem college ionic radius ionic siz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43000"/>
            <a:ext cx="880794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0894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274638"/>
            <a:ext cx="8229600" cy="411162"/>
          </a:xfrm>
        </p:spPr>
        <p:txBody>
          <a:bodyPr>
            <a:normAutofit fontScale="90000"/>
          </a:bodyPr>
          <a:lstStyle/>
          <a:p>
            <a:pPr eaLnBrk="1" hangingPunct="1"/>
            <a:r>
              <a:rPr lang="cs-CZ" altLang="en-US" sz="3200" b="1" dirty="0">
                <a:latin typeface="Arial" panose="020B0604020202020204" pitchFamily="34" charset="0"/>
                <a:cs typeface="Arial" panose="020B0604020202020204" pitchFamily="34" charset="0"/>
              </a:rPr>
              <a:t>Diagonální analogie</a:t>
            </a:r>
          </a:p>
        </p:txBody>
      </p:sp>
      <p:sp>
        <p:nvSpPr>
          <p:cNvPr id="11268" name="Rectangle 3"/>
          <p:cNvSpPr>
            <a:spLocks noGrp="1" noChangeArrowheads="1"/>
          </p:cNvSpPr>
          <p:nvPr>
            <p:ph type="body" idx="1"/>
          </p:nvPr>
        </p:nvSpPr>
        <p:spPr>
          <a:xfrm>
            <a:off x="204626" y="960438"/>
            <a:ext cx="8734746" cy="2468562"/>
          </a:xfrm>
        </p:spPr>
        <p:txBody>
          <a:bodyPr>
            <a:normAutofit lnSpcReduction="10000"/>
          </a:bodyPr>
          <a:lstStyle/>
          <a:p>
            <a:pPr marL="0" indent="0" eaLnBrk="1" hangingPunct="1">
              <a:lnSpc>
                <a:spcPct val="80000"/>
              </a:lnSpc>
              <a:buNone/>
            </a:pPr>
            <a:r>
              <a:rPr lang="cs-CZ" altLang="en-US" sz="2000" dirty="0">
                <a:latin typeface="Arial" panose="020B0604020202020204" pitchFamily="34" charset="0"/>
                <a:cs typeface="Arial" panose="020B0604020202020204" pitchFamily="34" charset="0"/>
              </a:rPr>
              <a:t>mezi prvky 2. a 3. periody je obdoba v chemickém chování po diagonále</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Li</a:t>
            </a:r>
            <a:r>
              <a:rPr lang="cs-CZ" altLang="en-US" sz="2000" dirty="0">
                <a:latin typeface="Arial" panose="020B0604020202020204" pitchFamily="34" charset="0"/>
                <a:cs typeface="Arial" panose="020B0604020202020204" pitchFamily="34" charset="0"/>
              </a:rPr>
              <a:t> - Mg </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Be</a:t>
            </a:r>
            <a:r>
              <a:rPr lang="cs-CZ" altLang="en-US" sz="2000" dirty="0">
                <a:latin typeface="Arial" panose="020B0604020202020204" pitchFamily="34" charset="0"/>
                <a:cs typeface="Arial" panose="020B0604020202020204" pitchFamily="34" charset="0"/>
              </a:rPr>
              <a:t> - Al</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B - Si</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C - P</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N - S</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O - Cl</a:t>
            </a:r>
          </a:p>
        </p:txBody>
      </p:sp>
      <p:pic>
        <p:nvPicPr>
          <p:cNvPr id="191490" name="Picture 2" descr="https://upload.wikimedia.org/wikipedia/commons/thumb/e/e7/DiagonalRelation.png/1280px-DiagonalRela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8703" y="1222625"/>
            <a:ext cx="327377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eriodic table - Wikipedia | WordDisk">
            <a:extLst>
              <a:ext uri="{FF2B5EF4-FFF2-40B4-BE49-F238E27FC236}">
                <a16:creationId xmlns:a16="http://schemas.microsoft.com/office/drawing/2014/main" id="{9B2AFDBC-C3A1-41B9-B46B-C0630D7FD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9" y="3703638"/>
            <a:ext cx="6585184" cy="266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12AE16E-DA58-4A77-A891-2DED8D6838F6}"/>
              </a:ext>
            </a:extLst>
          </p:cNvPr>
          <p:cNvSpPr txBox="1"/>
          <p:nvPr/>
        </p:nvSpPr>
        <p:spPr>
          <a:xfrm>
            <a:off x="6463955" y="1962619"/>
            <a:ext cx="2133600" cy="978729"/>
          </a:xfrm>
          <a:prstGeom prst="rect">
            <a:avLst/>
          </a:prstGeom>
          <a:noFill/>
        </p:spPr>
        <p:txBody>
          <a:bodyPr wrap="square">
            <a:spAutoFit/>
          </a:bodyPr>
          <a:lstStyle/>
          <a:p>
            <a:pPr marL="0" indent="0" eaLnBrk="1" hangingPunct="1">
              <a:lnSpc>
                <a:spcPct val="80000"/>
              </a:lnSpc>
              <a:buNone/>
            </a:pPr>
            <a:r>
              <a:rPr lang="cs-CZ" altLang="en-US" sz="1800" dirty="0">
                <a:latin typeface="Arial" panose="020B0604020202020204" pitchFamily="34" charset="0"/>
                <a:cs typeface="Arial" panose="020B0604020202020204" pitchFamily="34" charset="0"/>
              </a:rPr>
              <a:t>podobné elektronegativity, obdobná hustota náboje</a:t>
            </a:r>
          </a:p>
        </p:txBody>
      </p:sp>
    </p:spTree>
    <p:extLst>
      <p:ext uri="{BB962C8B-B14F-4D97-AF65-F5344CB8AC3E}">
        <p14:creationId xmlns:p14="http://schemas.microsoft.com/office/powerpoint/2010/main" val="41742221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1A75D06-27A5-4B46-8F7D-FBB5785F33FD}"/>
              </a:ext>
            </a:extLst>
          </p:cNvPr>
          <p:cNvPicPr>
            <a:picLocks noChangeAspect="1"/>
          </p:cNvPicPr>
          <p:nvPr/>
        </p:nvPicPr>
        <p:blipFill>
          <a:blip r:embed="rId2"/>
          <a:stretch>
            <a:fillRect/>
          </a:stretch>
        </p:blipFill>
        <p:spPr>
          <a:xfrm>
            <a:off x="7239000" y="73038"/>
            <a:ext cx="1546477" cy="927886"/>
          </a:xfrm>
          <a:prstGeom prst="rect">
            <a:avLst/>
          </a:prstGeom>
        </p:spPr>
      </p:pic>
      <p:sp>
        <p:nvSpPr>
          <p:cNvPr id="7" name="TextovéPole 6">
            <a:extLst>
              <a:ext uri="{FF2B5EF4-FFF2-40B4-BE49-F238E27FC236}">
                <a16:creationId xmlns:a16="http://schemas.microsoft.com/office/drawing/2014/main" id="{934DBB33-33AA-4491-9C3F-403B15B13ED8}"/>
              </a:ext>
            </a:extLst>
          </p:cNvPr>
          <p:cNvSpPr txBox="1"/>
          <p:nvPr/>
        </p:nvSpPr>
        <p:spPr>
          <a:xfrm>
            <a:off x="154112" y="1000924"/>
            <a:ext cx="8835775" cy="3970318"/>
          </a:xfrm>
          <a:prstGeom prst="rect">
            <a:avLst/>
          </a:prstGeom>
          <a:noFill/>
        </p:spPr>
        <p:txBody>
          <a:bodyPr wrap="square">
            <a:spAutoFit/>
          </a:bodyPr>
          <a:lstStyle/>
          <a:p>
            <a:pPr algn="l"/>
            <a:r>
              <a:rPr lang="cs-CZ" b="0" i="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Li a Mg </a:t>
            </a:r>
            <a:r>
              <a:rPr lang="cs-CZ" b="0" i="0" dirty="0">
                <a:solidFill>
                  <a:srgbClr val="202122"/>
                </a:solidFill>
                <a:effectLst/>
                <a:latin typeface="Arial" panose="020B0604020202020204" pitchFamily="34" charset="0"/>
              </a:rPr>
              <a:t>tvoří s kyslíkem pouze oxidy, </a:t>
            </a:r>
            <a:r>
              <a:rPr lang="cs-CZ" dirty="0">
                <a:solidFill>
                  <a:srgbClr val="202122"/>
                </a:solidFill>
                <a:latin typeface="Arial" panose="020B0604020202020204" pitchFamily="34" charset="0"/>
              </a:rPr>
              <a:t>z</a:t>
            </a:r>
            <a:r>
              <a:rPr lang="cs-CZ" b="0" i="0" dirty="0">
                <a:solidFill>
                  <a:srgbClr val="202122"/>
                </a:solidFill>
                <a:effectLst/>
                <a:latin typeface="Arial" panose="020B0604020202020204" pitchFamily="34" charset="0"/>
              </a:rPr>
              <a:t>atímco </a:t>
            </a:r>
            <a:r>
              <a:rPr lang="en-US" b="0" i="0" dirty="0">
                <a:solidFill>
                  <a:srgbClr val="202122"/>
                </a:solidFill>
                <a:effectLst/>
                <a:latin typeface="Arial" panose="020B0604020202020204" pitchFamily="34" charset="0"/>
              </a:rPr>
              <a:t>Na </a:t>
            </a:r>
            <a:r>
              <a:rPr lang="cs-CZ" b="0" i="0" dirty="0">
                <a:solidFill>
                  <a:srgbClr val="202122"/>
                </a:solidFill>
                <a:effectLst/>
                <a:latin typeface="Arial" panose="020B0604020202020204" pitchFamily="34" charset="0"/>
              </a:rPr>
              <a:t>tvoří peroxidy a ostatní alkalické kovy tvoří také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superoxid</a:t>
            </a:r>
            <a:r>
              <a:rPr lang="cs-CZ" b="0" i="0" dirty="0">
                <a:solidFill>
                  <a:srgbClr val="202122"/>
                </a:solidFill>
                <a:effectLst/>
                <a:latin typeface="Arial" panose="020B0604020202020204" pitchFamily="34" charset="0"/>
              </a:rPr>
              <a:t>y</a:t>
            </a:r>
            <a:r>
              <a:rPr lang="en-US" b="0" i="0" dirty="0">
                <a:solidFill>
                  <a:srgbClr val="202122"/>
                </a:solidFill>
                <a:effectLst/>
                <a:latin typeface="Arial" panose="020B0604020202020204" pitchFamily="34" charset="0"/>
              </a:rPr>
              <a:t>.</a:t>
            </a:r>
          </a:p>
          <a:p>
            <a:pPr algn="just"/>
            <a:r>
              <a:rPr lang="cs-CZ" dirty="0">
                <a:solidFill>
                  <a:srgbClr val="202122"/>
                </a:solidFill>
                <a:latin typeface="Arial" panose="020B0604020202020204" pitchFamily="34" charset="0"/>
              </a:rPr>
              <a:t>   </a:t>
            </a:r>
            <a:r>
              <a:rPr lang="en-US" b="0" i="0" dirty="0">
                <a:solidFill>
                  <a:srgbClr val="202122"/>
                </a:solidFill>
                <a:effectLst/>
                <a:latin typeface="Arial" panose="020B0604020202020204" pitchFamily="34" charset="0"/>
              </a:rPr>
              <a:t>Li </a:t>
            </a:r>
            <a:r>
              <a:rPr lang="cs-CZ" b="0" i="0" dirty="0">
                <a:solidFill>
                  <a:srgbClr val="202122"/>
                </a:solidFill>
                <a:effectLst/>
                <a:latin typeface="Arial" panose="020B0604020202020204" pitchFamily="34" charset="0"/>
              </a:rPr>
              <a:t>je jediný prvek 1. skupiny tvořící stabilní nitrid </a:t>
            </a:r>
            <a:r>
              <a:rPr lang="en-US" b="0" i="0" dirty="0">
                <a:solidFill>
                  <a:srgbClr val="202122"/>
                </a:solidFill>
                <a:effectLst/>
                <a:latin typeface="Arial" panose="020B0604020202020204" pitchFamily="34" charset="0"/>
              </a:rPr>
              <a:t>Li</a:t>
            </a:r>
            <a:r>
              <a:rPr lang="en-US" b="0" i="0" baseline="-25000" dirty="0">
                <a:solidFill>
                  <a:srgbClr val="202122"/>
                </a:solidFill>
                <a:effectLst/>
                <a:latin typeface="Arial" panose="020B0604020202020204" pitchFamily="34" charset="0"/>
              </a:rPr>
              <a:t>3</a:t>
            </a:r>
            <a:r>
              <a:rPr lang="en-US" b="0" i="0" dirty="0">
                <a:solidFill>
                  <a:srgbClr val="202122"/>
                </a:solidFill>
                <a:effectLst/>
                <a:latin typeface="Arial" panose="020B0604020202020204" pitchFamily="34" charset="0"/>
              </a:rPr>
              <a:t>N.</a:t>
            </a:r>
            <a:r>
              <a:rPr lang="cs-CZ" b="0" i="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Mg, </a:t>
            </a:r>
            <a:r>
              <a:rPr lang="cs-CZ" b="0" i="0" dirty="0">
                <a:solidFill>
                  <a:srgbClr val="202122"/>
                </a:solidFill>
                <a:effectLst/>
                <a:latin typeface="Arial" panose="020B0604020202020204" pitchFamily="34" charset="0"/>
              </a:rPr>
              <a:t>stejně jako ostatní prvky 2. skupiny, také tvoří nitridy.</a:t>
            </a:r>
            <a:endParaRPr lang="cs-CZ" dirty="0">
              <a:solidFill>
                <a:srgbClr val="202122"/>
              </a:solidFill>
              <a:latin typeface="Arial" panose="020B0604020202020204" pitchFamily="34" charset="0"/>
            </a:endParaRPr>
          </a:p>
          <a:p>
            <a:pPr algn="just"/>
            <a:r>
              <a:rPr lang="cs-CZ" b="0" i="0" dirty="0">
                <a:solidFill>
                  <a:srgbClr val="202122"/>
                </a:solidFill>
                <a:effectLst/>
                <a:latin typeface="Arial" panose="020B0604020202020204" pitchFamily="34" charset="0"/>
              </a:rPr>
              <a:t>   Uhličitan, fosforečnan a fluorid lithný jsou špatně rozpustné ve vodě (na rozdíl od ostatních prvků 1. skupiny)</a:t>
            </a:r>
            <a:r>
              <a:rPr lang="en-US" b="0" i="0" dirty="0">
                <a:solidFill>
                  <a:srgbClr val="202122"/>
                </a:solidFill>
                <a:effectLst/>
                <a:latin typeface="Arial" panose="020B0604020202020204" pitchFamily="34" charset="0"/>
              </a:rPr>
              <a:t>. </a:t>
            </a:r>
            <a:r>
              <a:rPr lang="cs-CZ" b="0" i="0" dirty="0">
                <a:solidFill>
                  <a:srgbClr val="202122"/>
                </a:solidFill>
                <a:effectLst/>
                <a:latin typeface="Arial" panose="020B0604020202020204" pitchFamily="34" charset="0"/>
              </a:rPr>
              <a:t>Odpovídající soli prvků 2. skupiny jsou nerozpustné</a:t>
            </a:r>
            <a:r>
              <a:rPr lang="en-US" b="0" i="0" dirty="0">
                <a:solidFill>
                  <a:srgbClr val="202122"/>
                </a:solidFill>
                <a:effectLst/>
                <a:latin typeface="Arial" panose="020B0604020202020204" pitchFamily="34" charset="0"/>
              </a:rPr>
              <a:t> (</a:t>
            </a:r>
            <a:r>
              <a:rPr lang="cs-CZ" b="0" i="0" dirty="0">
                <a:solidFill>
                  <a:srgbClr val="202122"/>
                </a:solidFill>
                <a:effectLst/>
                <a:latin typeface="Arial" panose="020B0604020202020204" pitchFamily="34" charset="0"/>
              </a:rPr>
              <a:t>nízké mřížkové a </a:t>
            </a:r>
            <a:r>
              <a:rPr lang="cs-CZ" b="0" i="0" dirty="0" err="1">
                <a:solidFill>
                  <a:srgbClr val="202122"/>
                </a:solidFill>
                <a:effectLst/>
                <a:latin typeface="Arial" panose="020B0604020202020204" pitchFamily="34" charset="0"/>
              </a:rPr>
              <a:t>solvatační</a:t>
            </a:r>
            <a:r>
              <a:rPr lang="cs-CZ" b="0" i="0" dirty="0">
                <a:solidFill>
                  <a:srgbClr val="202122"/>
                </a:solidFill>
                <a:effectLst/>
                <a:latin typeface="Arial" panose="020B0604020202020204" pitchFamily="34" charset="0"/>
              </a:rPr>
              <a:t> energie</a:t>
            </a:r>
            <a:r>
              <a:rPr lang="en-US" b="0" i="0" dirty="0">
                <a:solidFill>
                  <a:srgbClr val="202122"/>
                </a:solidFill>
                <a:effectLst/>
                <a:latin typeface="Arial" panose="020B0604020202020204" pitchFamily="34" charset="0"/>
              </a:rPr>
              <a:t>).</a:t>
            </a:r>
            <a:endParaRPr lang="cs-CZ" dirty="0">
              <a:solidFill>
                <a:srgbClr val="202122"/>
              </a:solidFill>
              <a:latin typeface="Arial" panose="020B0604020202020204" pitchFamily="34" charset="0"/>
            </a:endParaRPr>
          </a:p>
          <a:p>
            <a:pPr algn="just"/>
            <a:r>
              <a:rPr lang="cs-CZ" b="0" i="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Li a Mg </a:t>
            </a:r>
            <a:r>
              <a:rPr lang="cs-CZ" b="0" i="0" dirty="0">
                <a:solidFill>
                  <a:srgbClr val="202122"/>
                </a:solidFill>
                <a:effectLst/>
                <a:latin typeface="Arial" panose="020B0604020202020204" pitchFamily="34" charset="0"/>
              </a:rPr>
              <a:t>tvoří k</a:t>
            </a:r>
            <a:r>
              <a:rPr lang="en-US" b="0" i="0" dirty="0" err="1">
                <a:solidFill>
                  <a:srgbClr val="202122"/>
                </a:solidFill>
                <a:effectLst/>
                <a:latin typeface="Arial" panose="020B0604020202020204" pitchFamily="34" charset="0"/>
              </a:rPr>
              <a:t>ovalent</a:t>
            </a:r>
            <a:r>
              <a:rPr lang="cs-CZ" b="0" i="0" dirty="0">
                <a:solidFill>
                  <a:srgbClr val="202122"/>
                </a:solidFill>
                <a:effectLst/>
                <a:latin typeface="Arial" panose="020B0604020202020204" pitchFamily="34" charset="0"/>
              </a:rPr>
              <a:t>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organo</a:t>
            </a:r>
            <a:r>
              <a:rPr lang="cs-CZ" b="0" i="0" dirty="0">
                <a:solidFill>
                  <a:srgbClr val="202122"/>
                </a:solidFill>
                <a:effectLst/>
                <a:latin typeface="Arial" panose="020B0604020202020204" pitchFamily="34" charset="0"/>
              </a:rPr>
              <a:t>kovové</a:t>
            </a:r>
            <a:r>
              <a:rPr lang="en-US" b="0" i="0" dirty="0">
                <a:solidFill>
                  <a:srgbClr val="202122"/>
                </a:solidFill>
                <a:effectLst/>
                <a:latin typeface="Arial" panose="020B0604020202020204" pitchFamily="34" charset="0"/>
              </a:rPr>
              <a:t> </a:t>
            </a:r>
            <a:r>
              <a:rPr lang="cs-CZ" b="0" i="0" dirty="0">
                <a:solidFill>
                  <a:srgbClr val="202122"/>
                </a:solidFill>
                <a:effectLst/>
                <a:latin typeface="Arial" panose="020B0604020202020204" pitchFamily="34" charset="0"/>
              </a:rPr>
              <a:t>sloučeniny</a:t>
            </a:r>
            <a:r>
              <a:rPr lang="en-US" b="0" i="0" dirty="0">
                <a:solidFill>
                  <a:srgbClr val="202122"/>
                </a:solidFill>
                <a:effectLst/>
                <a:latin typeface="Arial" panose="020B0604020202020204" pitchFamily="34" charset="0"/>
              </a:rPr>
              <a:t>. Li</a:t>
            </a:r>
            <a:r>
              <a:rPr lang="cs-CZ" b="0" i="0" dirty="0">
                <a:solidFill>
                  <a:srgbClr val="202122"/>
                </a:solidFill>
                <a:effectLst/>
                <a:latin typeface="Arial" panose="020B0604020202020204" pitchFamily="34" charset="0"/>
              </a:rPr>
              <a:t>(CH</a:t>
            </a:r>
            <a:r>
              <a:rPr lang="cs-CZ" b="0" i="0" baseline="-25000" dirty="0">
                <a:solidFill>
                  <a:srgbClr val="202122"/>
                </a:solidFill>
                <a:effectLst/>
                <a:latin typeface="Arial" panose="020B0604020202020204" pitchFamily="34" charset="0"/>
              </a:rPr>
              <a:t>3</a:t>
            </a:r>
            <a:r>
              <a:rPr lang="cs-CZ" b="0" i="0" dirty="0">
                <a:solidFill>
                  <a:srgbClr val="202122"/>
                </a:solidFill>
                <a:effectLst/>
                <a:latin typeface="Arial" panose="020B0604020202020204" pitchFamily="34" charset="0"/>
              </a:rPr>
              <a:t>)</a:t>
            </a:r>
            <a:r>
              <a:rPr lang="en-US" b="0" i="0" dirty="0">
                <a:solidFill>
                  <a:srgbClr val="202122"/>
                </a:solidFill>
                <a:effectLst/>
                <a:latin typeface="Arial" panose="020B0604020202020204" pitchFamily="34" charset="0"/>
              </a:rPr>
              <a:t> a Mg</a:t>
            </a:r>
            <a:r>
              <a:rPr lang="cs-CZ" b="0" i="0" dirty="0">
                <a:solidFill>
                  <a:srgbClr val="202122"/>
                </a:solidFill>
                <a:effectLst/>
                <a:latin typeface="Arial" panose="020B0604020202020204" pitchFamily="34" charset="0"/>
              </a:rPr>
              <a:t>(CH</a:t>
            </a:r>
            <a:r>
              <a:rPr lang="cs-CZ" b="0" i="0" baseline="-25000" dirty="0">
                <a:solidFill>
                  <a:srgbClr val="202122"/>
                </a:solidFill>
                <a:effectLst/>
                <a:latin typeface="Arial" panose="020B0604020202020204" pitchFamily="34" charset="0"/>
              </a:rPr>
              <a:t>3</a:t>
            </a:r>
            <a:r>
              <a:rPr lang="cs-CZ" b="0" i="0" dirty="0">
                <a:solidFill>
                  <a:srgbClr val="202122"/>
                </a:solidFill>
                <a:effectLst/>
                <a:latin typeface="Arial" panose="020B0604020202020204" pitchFamily="34" charset="0"/>
              </a:rPr>
              <a:t>)</a:t>
            </a:r>
            <a:r>
              <a:rPr lang="en-US" b="0" i="0" baseline="-25000" dirty="0">
                <a:solidFill>
                  <a:srgbClr val="202122"/>
                </a:solidFill>
                <a:effectLst/>
                <a:latin typeface="Arial" panose="020B0604020202020204" pitchFamily="34" charset="0"/>
              </a:rPr>
              <a:t>2</a:t>
            </a:r>
            <a:r>
              <a:rPr lang="en-US" b="0" i="0" dirty="0">
                <a:solidFill>
                  <a:srgbClr val="202122"/>
                </a:solidFill>
                <a:effectLst/>
                <a:latin typeface="Arial" panose="020B0604020202020204" pitchFamily="34" charset="0"/>
              </a:rPr>
              <a:t> </a:t>
            </a:r>
            <a:r>
              <a:rPr lang="cs-CZ" b="0" i="0" dirty="0">
                <a:solidFill>
                  <a:srgbClr val="202122"/>
                </a:solidFill>
                <a:effectLst/>
                <a:latin typeface="Arial" panose="020B0604020202020204" pitchFamily="34" charset="0"/>
              </a:rPr>
              <a:t>jsou používány jako činidla v organické syntéze</a:t>
            </a:r>
            <a:r>
              <a:rPr lang="en-US" b="0" i="0" dirty="0">
                <a:solidFill>
                  <a:srgbClr val="202122"/>
                </a:solidFill>
                <a:effectLst/>
                <a:latin typeface="Arial" panose="020B0604020202020204" pitchFamily="34" charset="0"/>
              </a:rPr>
              <a:t>. </a:t>
            </a:r>
            <a:r>
              <a:rPr lang="cs-CZ" b="0" i="0" dirty="0">
                <a:solidFill>
                  <a:srgbClr val="202122"/>
                </a:solidFill>
                <a:effectLst/>
                <a:latin typeface="Arial" panose="020B0604020202020204" pitchFamily="34" charset="0"/>
              </a:rPr>
              <a:t>Obdobné sloučeniny ostatních prvků 1. a 2. skupiny 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extr</a:t>
            </a:r>
            <a:r>
              <a:rPr lang="cs-CZ" b="0" i="0" dirty="0" err="1">
                <a:solidFill>
                  <a:srgbClr val="202122"/>
                </a:solidFill>
                <a:effectLst/>
                <a:latin typeface="Arial" panose="020B0604020202020204" pitchFamily="34" charset="0"/>
              </a:rPr>
              <a:t>émně</a:t>
            </a:r>
            <a:r>
              <a:rPr lang="en-US" b="0" i="0" dirty="0">
                <a:solidFill>
                  <a:srgbClr val="202122"/>
                </a:solidFill>
                <a:effectLst/>
                <a:latin typeface="Arial" panose="020B0604020202020204" pitchFamily="34" charset="0"/>
              </a:rPr>
              <a:t> rea</a:t>
            </a:r>
            <a:r>
              <a:rPr lang="cs-CZ" b="0" i="0" dirty="0">
                <a:solidFill>
                  <a:srgbClr val="202122"/>
                </a:solidFill>
                <a:effectLst/>
                <a:latin typeface="Arial" panose="020B0604020202020204" pitchFamily="34" charset="0"/>
              </a:rPr>
              <a:t>k</a:t>
            </a:r>
            <a:r>
              <a:rPr lang="en-US" b="0" i="0" dirty="0" err="1">
                <a:solidFill>
                  <a:srgbClr val="202122"/>
                </a:solidFill>
                <a:effectLst/>
                <a:latin typeface="Arial" panose="020B0604020202020204" pitchFamily="34" charset="0"/>
              </a:rPr>
              <a:t>tiv</a:t>
            </a:r>
            <a:r>
              <a:rPr lang="cs-CZ" b="0" i="0" dirty="0">
                <a:solidFill>
                  <a:srgbClr val="202122"/>
                </a:solidFill>
                <a:effectLst/>
                <a:latin typeface="Arial" panose="020B0604020202020204" pitchFamily="34" charset="0"/>
              </a:rPr>
              <a:t>ní </a:t>
            </a:r>
            <a:r>
              <a:rPr lang="en-US" b="0" i="0" dirty="0">
                <a:solidFill>
                  <a:srgbClr val="202122"/>
                </a:solidFill>
                <a:effectLst/>
                <a:latin typeface="Arial" panose="020B0604020202020204" pitchFamily="34" charset="0"/>
              </a:rPr>
              <a:t>ion</a:t>
            </a:r>
            <a:r>
              <a:rPr lang="cs-CZ" b="0" i="0" dirty="0" err="1">
                <a:solidFill>
                  <a:srgbClr val="202122"/>
                </a:solidFill>
                <a:effectLst/>
                <a:latin typeface="Arial" panose="020B0604020202020204" pitchFamily="34" charset="0"/>
              </a:rPr>
              <a:t>tové</a:t>
            </a:r>
            <a:r>
              <a:rPr lang="cs-CZ" dirty="0">
                <a:solidFill>
                  <a:srgbClr val="202122"/>
                </a:solidFill>
                <a:latin typeface="Arial" panose="020B0604020202020204" pitchFamily="34" charset="0"/>
              </a:rPr>
              <a:t> sloučeniny</a:t>
            </a:r>
            <a:r>
              <a:rPr lang="en-US" b="0" i="0" dirty="0">
                <a:solidFill>
                  <a:srgbClr val="202122"/>
                </a:solidFill>
                <a:effectLst/>
                <a:latin typeface="Arial" panose="020B0604020202020204" pitchFamily="34" charset="0"/>
              </a:rPr>
              <a:t>.</a:t>
            </a:r>
            <a:r>
              <a:rPr lang="en-US" b="0" i="0" u="none" strike="noStrike" baseline="30000" dirty="0">
                <a:solidFill>
                  <a:srgbClr val="0B0080"/>
                </a:solidFill>
                <a:effectLst/>
                <a:latin typeface="Arial" panose="020B0604020202020204" pitchFamily="34" charset="0"/>
              </a:rPr>
              <a:t> </a:t>
            </a:r>
            <a:endParaRPr lang="cs-CZ" baseline="30000" dirty="0">
              <a:solidFill>
                <a:srgbClr val="0B0080"/>
              </a:solidFill>
              <a:latin typeface="Arial" panose="020B0604020202020204" pitchFamily="34" charset="0"/>
            </a:endParaRPr>
          </a:p>
          <a:p>
            <a:pPr algn="just"/>
            <a:r>
              <a:rPr lang="cs-CZ" b="0" i="0" baseline="30000" dirty="0">
                <a:solidFill>
                  <a:srgbClr val="0B0080"/>
                </a:solidFill>
                <a:effectLst/>
                <a:latin typeface="Arial" panose="020B0604020202020204" pitchFamily="34" charset="0"/>
              </a:rPr>
              <a:t>   </a:t>
            </a:r>
            <a:r>
              <a:rPr lang="en-US" b="0" i="0" dirty="0" err="1">
                <a:solidFill>
                  <a:srgbClr val="202122"/>
                </a:solidFill>
                <a:effectLst/>
                <a:latin typeface="Arial" panose="020B0604020202020204" pitchFamily="34" charset="0"/>
              </a:rPr>
              <a:t>Chlorid</a:t>
            </a:r>
            <a:r>
              <a:rPr lang="cs-CZ" b="0" i="0" dirty="0">
                <a:solidFill>
                  <a:srgbClr val="202122"/>
                </a:solidFill>
                <a:effectLst/>
                <a:latin typeface="Arial" panose="020B0604020202020204" pitchFamily="34" charset="0"/>
              </a:rPr>
              <a:t>y</a:t>
            </a:r>
            <a:r>
              <a:rPr lang="en-US" b="0" i="0" dirty="0">
                <a:solidFill>
                  <a:srgbClr val="202122"/>
                </a:solidFill>
                <a:effectLst/>
                <a:latin typeface="Arial" panose="020B0604020202020204" pitchFamily="34" charset="0"/>
              </a:rPr>
              <a:t> Li a Mg </a:t>
            </a:r>
            <a:r>
              <a:rPr lang="cs-CZ" b="0" i="0" dirty="0">
                <a:solidFill>
                  <a:srgbClr val="202122"/>
                </a:solidFill>
                <a:effectLst/>
                <a:latin typeface="Arial" panose="020B0604020202020204" pitchFamily="34" charset="0"/>
              </a:rPr>
              <a:t>jsou rozpustné v </a:t>
            </a:r>
            <a:r>
              <a:rPr lang="en-US" b="0" i="0" dirty="0">
                <a:solidFill>
                  <a:srgbClr val="202122"/>
                </a:solidFill>
                <a:effectLst/>
                <a:latin typeface="Arial" panose="020B0604020202020204" pitchFamily="34" charset="0"/>
              </a:rPr>
              <a:t>al</a:t>
            </a:r>
            <a:r>
              <a:rPr lang="cs-CZ" b="0" i="0" dirty="0">
                <a:solidFill>
                  <a:srgbClr val="202122"/>
                </a:solidFill>
                <a:effectLst/>
                <a:latin typeface="Arial" panose="020B0604020202020204" pitchFamily="34" charset="0"/>
              </a:rPr>
              <a:t>k</a:t>
            </a:r>
            <a:r>
              <a:rPr lang="en-US" b="0" i="0" dirty="0" err="1">
                <a:solidFill>
                  <a:srgbClr val="202122"/>
                </a:solidFill>
                <a:effectLst/>
                <a:latin typeface="Arial" panose="020B0604020202020204" pitchFamily="34" charset="0"/>
              </a:rPr>
              <a:t>ohol</a:t>
            </a:r>
            <a:r>
              <a:rPr lang="cs-CZ" b="0" i="0" dirty="0">
                <a:solidFill>
                  <a:srgbClr val="202122"/>
                </a:solidFill>
                <a:effectLst/>
                <a:latin typeface="Arial" panose="020B0604020202020204" pitchFamily="34" charset="0"/>
              </a:rPr>
              <a:t>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pyridin</a:t>
            </a:r>
            <a:r>
              <a:rPr lang="cs-CZ" b="0" i="0" dirty="0">
                <a:solidFill>
                  <a:srgbClr val="202122"/>
                </a:solidFill>
                <a:effectLst/>
                <a:latin typeface="Arial" panose="020B0604020202020204" pitchFamily="34" charset="0"/>
              </a:rPr>
              <a:t>u, jsou hygroskopické (absorbují vlhkost s okolí) </a:t>
            </a:r>
            <a:r>
              <a:rPr lang="en-US" b="0" i="0" dirty="0">
                <a:solidFill>
                  <a:srgbClr val="202122"/>
                </a:solidFill>
                <a:effectLst/>
                <a:latin typeface="Arial" panose="020B0604020202020204" pitchFamily="34" charset="0"/>
              </a:rPr>
              <a:t>a</a:t>
            </a:r>
            <a:r>
              <a:rPr lang="cs-CZ" b="0" i="0" dirty="0">
                <a:solidFill>
                  <a:srgbClr val="202122"/>
                </a:solidFill>
                <a:effectLst/>
                <a:latin typeface="Arial" panose="020B0604020202020204" pitchFamily="34" charset="0"/>
              </a:rPr>
              <a:t> tvoří krystalické hydráty (</a:t>
            </a:r>
            <a:r>
              <a:rPr lang="en-US" b="0" i="0" dirty="0">
                <a:solidFill>
                  <a:srgbClr val="202122"/>
                </a:solidFill>
                <a:effectLst/>
                <a:latin typeface="Arial" panose="020B0604020202020204" pitchFamily="34" charset="0"/>
              </a:rPr>
              <a:t>LiCl·2H</a:t>
            </a:r>
            <a:r>
              <a:rPr lang="en-US" b="0" i="0" baseline="-25000" dirty="0">
                <a:solidFill>
                  <a:srgbClr val="202122"/>
                </a:solidFill>
                <a:effectLst/>
                <a:latin typeface="Arial" panose="020B0604020202020204" pitchFamily="34" charset="0"/>
              </a:rPr>
              <a:t>2</a:t>
            </a:r>
            <a:r>
              <a:rPr lang="en-US" b="0" i="0" dirty="0">
                <a:solidFill>
                  <a:srgbClr val="202122"/>
                </a:solidFill>
                <a:effectLst/>
                <a:latin typeface="Arial" panose="020B0604020202020204" pitchFamily="34" charset="0"/>
              </a:rPr>
              <a:t>O</a:t>
            </a:r>
            <a:r>
              <a:rPr lang="cs-CZ" b="0" i="0" dirty="0">
                <a:solidFill>
                  <a:srgbClr val="202122"/>
                </a:solidFill>
                <a:effectLst/>
                <a:latin typeface="Arial" panose="020B0604020202020204" pitchFamily="34" charset="0"/>
              </a:rPr>
              <a:t> resp. </a:t>
            </a:r>
            <a:r>
              <a:rPr lang="en-US" b="0" i="0" dirty="0">
                <a:solidFill>
                  <a:srgbClr val="202122"/>
                </a:solidFill>
                <a:effectLst/>
                <a:latin typeface="Arial" panose="020B0604020202020204" pitchFamily="34" charset="0"/>
              </a:rPr>
              <a:t>MgCl</a:t>
            </a:r>
            <a:r>
              <a:rPr lang="en-US" b="0" i="0" baseline="-25000" dirty="0">
                <a:solidFill>
                  <a:srgbClr val="202122"/>
                </a:solidFill>
                <a:effectLst/>
                <a:latin typeface="Arial" panose="020B0604020202020204" pitchFamily="34" charset="0"/>
              </a:rPr>
              <a:t>2</a:t>
            </a:r>
            <a:r>
              <a:rPr lang="en-US" b="0" i="0" dirty="0">
                <a:solidFill>
                  <a:srgbClr val="202122"/>
                </a:solidFill>
                <a:effectLst/>
                <a:latin typeface="Arial" panose="020B0604020202020204" pitchFamily="34" charset="0"/>
              </a:rPr>
              <a:t>·6H</a:t>
            </a:r>
            <a:r>
              <a:rPr lang="en-US" b="0" i="0" baseline="-25000" dirty="0">
                <a:solidFill>
                  <a:srgbClr val="202122"/>
                </a:solidFill>
                <a:effectLst/>
                <a:latin typeface="Arial" panose="020B0604020202020204" pitchFamily="34" charset="0"/>
              </a:rPr>
              <a:t>2</a:t>
            </a:r>
            <a:r>
              <a:rPr lang="en-US" b="0" i="0" dirty="0">
                <a:solidFill>
                  <a:srgbClr val="202122"/>
                </a:solidFill>
                <a:effectLst/>
                <a:latin typeface="Arial" panose="020B0604020202020204" pitchFamily="34" charset="0"/>
              </a:rPr>
              <a:t>O).</a:t>
            </a:r>
          </a:p>
          <a:p>
            <a:pPr algn="just"/>
            <a:r>
              <a:rPr lang="cs-CZ" b="0" i="0" dirty="0">
                <a:solidFill>
                  <a:srgbClr val="202122"/>
                </a:solidFill>
                <a:effectLst/>
                <a:latin typeface="Arial" panose="020B0604020202020204" pitchFamily="34" charset="0"/>
              </a:rPr>
              <a:t>   Uhličitan lithný i uhličitan hořečnatý jsou nestabilní, zahřátím vznikají příslušné oxidy a uvolňuje se CO</a:t>
            </a:r>
            <a:r>
              <a:rPr lang="cs-CZ" b="0" i="0" baseline="-25000" dirty="0">
                <a:solidFill>
                  <a:srgbClr val="202122"/>
                </a:solidFill>
                <a:effectLst/>
                <a:latin typeface="Arial" panose="020B0604020202020204" pitchFamily="34" charset="0"/>
              </a:rPr>
              <a:t>2</a:t>
            </a:r>
            <a:r>
              <a:rPr lang="en-US" b="0" i="0" dirty="0">
                <a:solidFill>
                  <a:srgbClr val="202122"/>
                </a:solidFill>
                <a:effectLst/>
                <a:latin typeface="Arial" panose="020B0604020202020204" pitchFamily="34" charset="0"/>
              </a:rPr>
              <a:t>.</a:t>
            </a:r>
          </a:p>
        </p:txBody>
      </p:sp>
      <p:sp>
        <p:nvSpPr>
          <p:cNvPr id="8" name="TextovéPole 7">
            <a:extLst>
              <a:ext uri="{FF2B5EF4-FFF2-40B4-BE49-F238E27FC236}">
                <a16:creationId xmlns:a16="http://schemas.microsoft.com/office/drawing/2014/main" id="{1AFFFB75-9441-49AE-908C-B78A67FBE703}"/>
              </a:ext>
            </a:extLst>
          </p:cNvPr>
          <p:cNvSpPr txBox="1"/>
          <p:nvPr/>
        </p:nvSpPr>
        <p:spPr>
          <a:xfrm>
            <a:off x="179797" y="631592"/>
            <a:ext cx="1136151" cy="369332"/>
          </a:xfrm>
          <a:prstGeom prst="rect">
            <a:avLst/>
          </a:prstGeom>
          <a:noFill/>
        </p:spPr>
        <p:txBody>
          <a:bodyPr wrap="square">
            <a:spAutoFit/>
          </a:bodyPr>
          <a:lstStyle/>
          <a:p>
            <a:r>
              <a:rPr lang="en-US" b="1" i="0" dirty="0">
                <a:solidFill>
                  <a:srgbClr val="202122"/>
                </a:solidFill>
                <a:effectLst/>
                <a:latin typeface="Arial" panose="020B0604020202020204" pitchFamily="34" charset="0"/>
              </a:rPr>
              <a:t>Li </a:t>
            </a:r>
            <a:r>
              <a:rPr lang="cs-CZ" altLang="en-US" sz="1800" b="1" dirty="0">
                <a:latin typeface="Arial" panose="020B0604020202020204" pitchFamily="34" charset="0"/>
                <a:cs typeface="Arial" panose="020B0604020202020204" pitchFamily="34" charset="0"/>
              </a:rPr>
              <a:t>–</a:t>
            </a:r>
            <a:r>
              <a:rPr lang="en-US" b="1" i="0" dirty="0">
                <a:solidFill>
                  <a:srgbClr val="202122"/>
                </a:solidFill>
                <a:effectLst/>
                <a:latin typeface="Arial" panose="020B0604020202020204" pitchFamily="34" charset="0"/>
              </a:rPr>
              <a:t> Mg </a:t>
            </a:r>
            <a:endParaRPr lang="cs-CZ" b="1" dirty="0"/>
          </a:p>
        </p:txBody>
      </p:sp>
      <p:sp>
        <p:nvSpPr>
          <p:cNvPr id="9" name="TextovéPole 8">
            <a:extLst>
              <a:ext uri="{FF2B5EF4-FFF2-40B4-BE49-F238E27FC236}">
                <a16:creationId xmlns:a16="http://schemas.microsoft.com/office/drawing/2014/main" id="{3C8C448B-4957-4FD8-89D9-A6C0C6E95F9E}"/>
              </a:ext>
            </a:extLst>
          </p:cNvPr>
          <p:cNvSpPr txBox="1"/>
          <p:nvPr/>
        </p:nvSpPr>
        <p:spPr>
          <a:xfrm>
            <a:off x="246578" y="5146112"/>
            <a:ext cx="8743309" cy="1421928"/>
          </a:xfrm>
          <a:prstGeom prst="rect">
            <a:avLst/>
          </a:prstGeom>
          <a:noFill/>
        </p:spPr>
        <p:txBody>
          <a:bodyPr wrap="square">
            <a:spAutoFit/>
          </a:bodyPr>
          <a:lstStyle/>
          <a:p>
            <a:pPr algn="just" eaLnBrk="1" hangingPunct="1">
              <a:lnSpc>
                <a:spcPct val="80000"/>
              </a:lnSpc>
              <a:buFontTx/>
              <a:buNone/>
            </a:pPr>
            <a:r>
              <a:rPr lang="cs-CZ" altLang="en-US" sz="1800" b="1" dirty="0" err="1">
                <a:latin typeface="Arial" panose="020B0604020202020204" pitchFamily="34" charset="0"/>
                <a:cs typeface="Arial" panose="020B0604020202020204" pitchFamily="34" charset="0"/>
              </a:rPr>
              <a:t>Be</a:t>
            </a:r>
            <a:r>
              <a:rPr lang="cs-CZ" altLang="en-US" sz="1800" b="1" dirty="0">
                <a:latin typeface="Arial" panose="020B0604020202020204" pitchFamily="34" charset="0"/>
                <a:cs typeface="Arial" panose="020B0604020202020204" pitchFamily="34" charset="0"/>
              </a:rPr>
              <a:t> – Al</a:t>
            </a:r>
          </a:p>
          <a:p>
            <a:pPr algn="just" eaLnBrk="1" hangingPunct="1">
              <a:lnSpc>
                <a:spcPct val="80000"/>
              </a:lnSpc>
              <a:buFontTx/>
              <a:buNone/>
            </a:pPr>
            <a:r>
              <a:rPr lang="cs-CZ" altLang="en-US" sz="1800" dirty="0">
                <a:latin typeface="Arial" panose="020B0604020202020204" pitchFamily="34" charset="0"/>
                <a:cs typeface="Arial" panose="020B0604020202020204" pitchFamily="34" charset="0"/>
              </a:rPr>
              <a:t>   tepelná nestálost uhličitanů a hydroxidů </a:t>
            </a:r>
            <a:r>
              <a:rPr lang="cs-CZ" altLang="en-US" sz="1800" dirty="0" err="1">
                <a:latin typeface="Arial" panose="020B0604020202020204" pitchFamily="34" charset="0"/>
                <a:cs typeface="Arial" panose="020B0604020202020204" pitchFamily="34" charset="0"/>
              </a:rPr>
              <a:t>Be</a:t>
            </a:r>
            <a:r>
              <a:rPr lang="cs-CZ" altLang="en-US" sz="1800" dirty="0">
                <a:latin typeface="Arial" panose="020B0604020202020204" pitchFamily="34" charset="0"/>
                <a:cs typeface="Arial" panose="020B0604020202020204" pitchFamily="34" charset="0"/>
              </a:rPr>
              <a:t> a Al.</a:t>
            </a:r>
          </a:p>
          <a:p>
            <a:pPr algn="just" eaLnBrk="1" hangingPunct="1">
              <a:lnSpc>
                <a:spcPct val="80000"/>
              </a:lnSpc>
              <a:buFontTx/>
              <a:buNone/>
            </a:pPr>
            <a:endParaRPr lang="cs-CZ" altLang="en-US" sz="1800" dirty="0">
              <a:latin typeface="Arial" panose="020B0604020202020204" pitchFamily="34" charset="0"/>
              <a:cs typeface="Arial" panose="020B0604020202020204" pitchFamily="34" charset="0"/>
            </a:endParaRPr>
          </a:p>
          <a:p>
            <a:pPr algn="just" eaLnBrk="1" hangingPunct="1">
              <a:lnSpc>
                <a:spcPct val="80000"/>
              </a:lnSpc>
              <a:buFontTx/>
              <a:buNone/>
            </a:pPr>
            <a:r>
              <a:rPr lang="cs-CZ" altLang="en-US" sz="1800" b="1" dirty="0">
                <a:latin typeface="Arial" panose="020B0604020202020204" pitchFamily="34" charset="0"/>
                <a:cs typeface="Arial" panose="020B0604020202020204" pitchFamily="34" charset="0"/>
              </a:rPr>
              <a:t>B – Si</a:t>
            </a:r>
          </a:p>
          <a:p>
            <a:pPr algn="just">
              <a:lnSpc>
                <a:spcPct val="80000"/>
              </a:lnSpc>
            </a:pPr>
            <a:r>
              <a:rPr lang="cs-CZ" altLang="en-US" sz="1800" dirty="0">
                <a:latin typeface="Arial" panose="020B0604020202020204" pitchFamily="34" charset="0"/>
                <a:cs typeface="Arial" panose="020B0604020202020204" pitchFamily="34" charset="0"/>
              </a:rPr>
              <a:t>   B a Si tvoří monomerní těkavé, reaktivní, samozápalné hydridy, polovodiče, kyselinotvorné oxidy atd.</a:t>
            </a:r>
          </a:p>
        </p:txBody>
      </p:sp>
    </p:spTree>
    <p:extLst>
      <p:ext uri="{BB962C8B-B14F-4D97-AF65-F5344CB8AC3E}">
        <p14:creationId xmlns:p14="http://schemas.microsoft.com/office/powerpoint/2010/main" val="3595986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228600" y="331764"/>
            <a:ext cx="8610600" cy="3281261"/>
          </a:xfrm>
        </p:spPr>
        <p:txBody>
          <a:bodyPr>
            <a:noAutofit/>
          </a:bodyPr>
          <a:lstStyle/>
          <a:p>
            <a:pPr>
              <a:buNone/>
            </a:pPr>
            <a:r>
              <a:rPr lang="cs-CZ" altLang="en-US" sz="2800" b="1" dirty="0">
                <a:cs typeface="Arial" panose="020B0604020202020204" pitchFamily="34" charset="0"/>
              </a:rPr>
              <a:t>s – orbitaly </a:t>
            </a:r>
            <a:r>
              <a:rPr lang="cs-CZ" altLang="en-US" sz="2800" dirty="0">
                <a:cs typeface="Arial" panose="020B0604020202020204" pitchFamily="34" charset="0"/>
              </a:rPr>
              <a:t>(</a:t>
            </a:r>
            <a:r>
              <a:rPr lang="cs-CZ" altLang="en-US" sz="2800" i="1" dirty="0">
                <a:cs typeface="Arial" panose="020B0604020202020204" pitchFamily="34" charset="0"/>
              </a:rPr>
              <a:t>l</a:t>
            </a:r>
            <a:r>
              <a:rPr lang="cs-CZ" altLang="en-US" sz="2800" dirty="0">
                <a:cs typeface="Arial" panose="020B0604020202020204" pitchFamily="34" charset="0"/>
              </a:rPr>
              <a:t> = 0)</a:t>
            </a:r>
            <a:r>
              <a:rPr lang="cs-CZ" altLang="en-US" sz="2800" i="1" dirty="0">
                <a:cs typeface="Arial" panose="020B0604020202020204" pitchFamily="34" charset="0"/>
              </a:rPr>
              <a:t> </a:t>
            </a:r>
          </a:p>
          <a:p>
            <a:pPr eaLnBrk="1" hangingPunct="1">
              <a:buFont typeface="Wingdings" pitchFamily="2" charset="2"/>
              <a:buNone/>
            </a:pPr>
            <a:endParaRPr lang="cs-CZ" altLang="en-US" sz="2000" b="1" dirty="0">
              <a:cs typeface="Arial" panose="020B0604020202020204" pitchFamily="34" charset="0"/>
            </a:endParaRPr>
          </a:p>
          <a:p>
            <a:pPr>
              <a:buNone/>
            </a:pPr>
            <a:r>
              <a:rPr lang="cs-CZ" altLang="en-US" sz="2000" i="1" dirty="0">
                <a:cs typeface="Arial" panose="020B0604020202020204" pitchFamily="34" charset="0"/>
              </a:rPr>
              <a:t>m</a:t>
            </a:r>
            <a:r>
              <a:rPr lang="cs-CZ" altLang="en-US" sz="2000" i="1" baseline="-25000" dirty="0">
                <a:cs typeface="Arial" panose="020B0604020202020204" pitchFamily="34" charset="0"/>
              </a:rPr>
              <a:t>l</a:t>
            </a:r>
            <a:r>
              <a:rPr lang="cs-CZ" altLang="en-US" sz="2000" dirty="0">
                <a:cs typeface="Arial" panose="020B0604020202020204" pitchFamily="34" charset="0"/>
              </a:rPr>
              <a:t> = 0</a:t>
            </a:r>
          </a:p>
          <a:p>
            <a:pPr>
              <a:buNone/>
            </a:pPr>
            <a:endParaRPr lang="cs-CZ" altLang="en-US" sz="2000" b="1"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kulovitý tvar</a:t>
            </a:r>
          </a:p>
          <a:p>
            <a:pPr eaLnBrk="1" hangingPunct="1">
              <a:buFont typeface="Wingdings" pitchFamily="2" charset="2"/>
              <a:buNone/>
            </a:pPr>
            <a:r>
              <a:rPr lang="cs-CZ" altLang="en-US" sz="2000" dirty="0">
                <a:cs typeface="Arial" panose="020B0604020202020204" pitchFamily="34" charset="0"/>
              </a:rPr>
              <a:t>				1</a:t>
            </a:r>
            <a:r>
              <a:rPr lang="cs-CZ" altLang="en-US" sz="2000" i="1" dirty="0">
                <a:cs typeface="Arial" panose="020B0604020202020204" pitchFamily="34" charset="0"/>
              </a:rPr>
              <a:t>s</a:t>
            </a:r>
            <a:r>
              <a:rPr lang="cs-CZ" altLang="en-US" sz="2000" dirty="0">
                <a:cs typeface="Arial" panose="020B0604020202020204" pitchFamily="34" charset="0"/>
              </a:rPr>
              <a:t>  -  bez nodálních ploch</a:t>
            </a:r>
          </a:p>
          <a:p>
            <a:pPr eaLnBrk="1" hangingPunct="1">
              <a:buFont typeface="Wingdings" pitchFamily="2" charset="2"/>
              <a:buNone/>
            </a:pPr>
            <a:r>
              <a:rPr lang="cs-CZ" altLang="en-US" sz="2000" dirty="0">
                <a:cs typeface="Arial" panose="020B0604020202020204" pitchFamily="34" charset="0"/>
              </a:rPr>
              <a:t>				2</a:t>
            </a:r>
            <a:r>
              <a:rPr lang="cs-CZ" altLang="en-US" sz="2000" i="1" dirty="0">
                <a:cs typeface="Arial" panose="020B0604020202020204" pitchFamily="34" charset="0"/>
              </a:rPr>
              <a:t>s  -  </a:t>
            </a:r>
            <a:r>
              <a:rPr lang="cs-CZ" altLang="en-US" sz="2000" dirty="0">
                <a:cs typeface="Arial" panose="020B0604020202020204" pitchFamily="34" charset="0"/>
              </a:rPr>
              <a:t>1 nodální plocha</a:t>
            </a:r>
          </a:p>
          <a:p>
            <a:pPr eaLnBrk="1" hangingPunct="1">
              <a:buFont typeface="Wingdings" pitchFamily="2" charset="2"/>
              <a:buNone/>
            </a:pPr>
            <a:r>
              <a:rPr lang="cs-CZ" altLang="en-US" sz="2000" dirty="0">
                <a:cs typeface="Arial" panose="020B0604020202020204" pitchFamily="34" charset="0"/>
              </a:rPr>
              <a:t>				3</a:t>
            </a:r>
            <a:r>
              <a:rPr lang="cs-CZ" altLang="en-US" sz="2000" i="1" dirty="0">
                <a:cs typeface="Arial" panose="020B0604020202020204" pitchFamily="34" charset="0"/>
              </a:rPr>
              <a:t>s</a:t>
            </a:r>
            <a:r>
              <a:rPr lang="cs-CZ" altLang="en-US" sz="2000" dirty="0">
                <a:cs typeface="Arial" panose="020B0604020202020204" pitchFamily="34" charset="0"/>
              </a:rPr>
              <a:t>  -  2 nodální plochy</a:t>
            </a:r>
          </a:p>
          <a:p>
            <a:pPr eaLnBrk="1" hangingPunct="1">
              <a:buFont typeface="Wingdings" pitchFamily="2" charset="2"/>
              <a:buNone/>
            </a:pPr>
            <a:r>
              <a:rPr lang="cs-CZ" altLang="en-US" sz="2000" dirty="0">
                <a:cs typeface="Arial" panose="020B0604020202020204" pitchFamily="34" charset="0"/>
              </a:rPr>
              <a:t>plocha ohraničuje objem zahrnující 90%  pravděpodobnosti výskytu elektronu</a:t>
            </a:r>
          </a:p>
          <a:p>
            <a:pPr eaLnBrk="1" hangingPunct="1"/>
            <a:endParaRPr lang="cs-CZ" altLang="en-US" sz="2000" dirty="0">
              <a:cs typeface="Arial" panose="020B0604020202020204" pitchFamily="34" charset="0"/>
            </a:endParaRPr>
          </a:p>
        </p:txBody>
      </p:sp>
      <p:grpSp>
        <p:nvGrpSpPr>
          <p:cNvPr id="120836" name="Group 4"/>
          <p:cNvGrpSpPr>
            <a:grpSpLocks/>
          </p:cNvGrpSpPr>
          <p:nvPr/>
        </p:nvGrpSpPr>
        <p:grpSpPr bwMode="auto">
          <a:xfrm>
            <a:off x="6172200" y="210989"/>
            <a:ext cx="2387356" cy="2495550"/>
            <a:chOff x="1968" y="624"/>
            <a:chExt cx="1749" cy="1968"/>
          </a:xfrm>
        </p:grpSpPr>
        <p:pic>
          <p:nvPicPr>
            <p:cNvPr id="4101" name="Picture 5" descr="fig011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 y="624"/>
              <a:ext cx="1749"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 Box 6"/>
            <p:cNvSpPr txBox="1">
              <a:spLocks noChangeArrowheads="1"/>
            </p:cNvSpPr>
            <p:nvPr/>
          </p:nvSpPr>
          <p:spPr bwMode="auto">
            <a:xfrm>
              <a:off x="1980" y="641"/>
              <a:ext cx="232" cy="211"/>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0" rIns="36000" bIns="36000">
              <a:spAutoFit/>
            </a:bodyPr>
            <a:lstStyle/>
            <a:p>
              <a:pPr algn="ctr" eaLnBrk="0" hangingPunct="0">
                <a:lnSpc>
                  <a:spcPct val="70000"/>
                </a:lnSpc>
                <a:spcBef>
                  <a:spcPct val="50000"/>
                </a:spcBef>
                <a:buClrTx/>
                <a:buSzTx/>
                <a:buFontTx/>
                <a:buNone/>
                <a:defRPr/>
              </a:pPr>
              <a:r>
                <a:rPr lang="cs-CZ" altLang="en-US" sz="2800" b="1" baseline="0">
                  <a:solidFill>
                    <a:srgbClr val="FF3300"/>
                  </a:solidFill>
                  <a:effectLst>
                    <a:outerShdw blurRad="38100" dist="38100" dir="2700000" algn="tl">
                      <a:srgbClr val="000000"/>
                    </a:outerShdw>
                  </a:effectLst>
                  <a:latin typeface="Arial" charset="0"/>
                </a:rPr>
                <a:t>s</a:t>
              </a:r>
              <a:endParaRPr lang="cs-CZ" altLang="en-US" sz="2800" b="1" i="1" baseline="-25000">
                <a:solidFill>
                  <a:srgbClr val="FF3300"/>
                </a:solidFill>
                <a:effectLst>
                  <a:outerShdw blurRad="38100" dist="38100" dir="2700000" algn="tl">
                    <a:srgbClr val="000000"/>
                  </a:outerShdw>
                </a:effectLst>
                <a:latin typeface="Arial" charset="0"/>
              </a:endParaRPr>
            </a:p>
          </p:txBody>
        </p:sp>
      </p:grpSp>
      <p:pic>
        <p:nvPicPr>
          <p:cNvPr id="3" name="Obrázek 2" descr="Obsah obrázku mapa&#10;&#10;Popis byl vytvořen automaticky">
            <a:extLst>
              <a:ext uri="{FF2B5EF4-FFF2-40B4-BE49-F238E27FC236}">
                <a16:creationId xmlns:a16="http://schemas.microsoft.com/office/drawing/2014/main" id="{7B96AB48-EE1F-48F6-A9BA-97124DA90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5" y="3733800"/>
            <a:ext cx="3981450" cy="2876550"/>
          </a:xfrm>
          <a:prstGeom prst="rect">
            <a:avLst/>
          </a:prstGeom>
        </p:spPr>
      </p:pic>
      <p:pic>
        <p:nvPicPr>
          <p:cNvPr id="7" name="Picture 10" descr="VÃ½sledek obrÃ¡zku pro atomic orbitals schrodinger equation">
            <a:extLst>
              <a:ext uri="{FF2B5EF4-FFF2-40B4-BE49-F238E27FC236}">
                <a16:creationId xmlns:a16="http://schemas.microsoft.com/office/drawing/2014/main" id="{C2AE2F35-95E9-400F-96CE-00999CE475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4825" y="3712243"/>
            <a:ext cx="4648200" cy="2715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1521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72073C1C-DCBC-42F5-8A08-656DAF7260DA}"/>
              </a:ext>
            </a:extLst>
          </p:cNvPr>
          <p:cNvSpPr/>
          <p:nvPr/>
        </p:nvSpPr>
        <p:spPr>
          <a:xfrm>
            <a:off x="152400" y="825579"/>
            <a:ext cx="8840372" cy="5755422"/>
          </a:xfrm>
          <a:prstGeom prst="rect">
            <a:avLst/>
          </a:prstGeom>
        </p:spPr>
        <p:txBody>
          <a:bodyPr wrap="square">
            <a:spAutoFit/>
          </a:bodyPr>
          <a:lstStyle/>
          <a:p>
            <a:r>
              <a:rPr lang="en-US" sz="2000" b="1" dirty="0"/>
              <a:t>Goldschmidt</a:t>
            </a:r>
            <a:r>
              <a:rPr lang="cs-CZ" sz="2000" b="1" dirty="0"/>
              <a:t>ova</a:t>
            </a:r>
            <a:r>
              <a:rPr lang="en-US" sz="2000" b="1" dirty="0"/>
              <a:t> </a:t>
            </a:r>
            <a:r>
              <a:rPr lang="cs-CZ" sz="2000" b="1" dirty="0"/>
              <a:t>pravidla (</a:t>
            </a:r>
            <a:r>
              <a:rPr lang="cs-CZ" sz="2000" b="1" dirty="0" err="1"/>
              <a:t>Goldschmidt</a:t>
            </a:r>
            <a:r>
              <a:rPr lang="cs-CZ" sz="2000" b="1" dirty="0"/>
              <a:t> 1937)</a:t>
            </a:r>
          </a:p>
          <a:p>
            <a:pPr marL="342900" indent="-342900">
              <a:buAutoNum type="arabicPeriod"/>
            </a:pPr>
            <a:r>
              <a:rPr lang="en-US" sz="2000" dirty="0"/>
              <a:t>Ion</a:t>
            </a:r>
            <a:r>
              <a:rPr lang="cs-CZ" sz="2000" dirty="0"/>
              <a:t>ty jednoho prvku mohou</a:t>
            </a:r>
            <a:r>
              <a:rPr lang="en-US" sz="2000" dirty="0"/>
              <a:t> </a:t>
            </a:r>
            <a:r>
              <a:rPr lang="cs-CZ" sz="2000" dirty="0"/>
              <a:t>v iontových krystalech </a:t>
            </a:r>
            <a:r>
              <a:rPr lang="en-US" sz="2000" dirty="0" err="1"/>
              <a:t>exten</a:t>
            </a:r>
            <a:r>
              <a:rPr lang="cs-CZ" sz="2000" dirty="0" err="1"/>
              <a:t>zívně</a:t>
            </a:r>
            <a:r>
              <a:rPr lang="cs-CZ" sz="2000" dirty="0"/>
              <a:t> nahrazovat jiné prvky, pokud jejich se jejich poloměry liší méně, než o zhruba </a:t>
            </a:r>
            <a:r>
              <a:rPr lang="en-US" sz="2000" dirty="0"/>
              <a:t>15</a:t>
            </a:r>
            <a:r>
              <a:rPr lang="cs-CZ" sz="2000" dirty="0"/>
              <a:t> </a:t>
            </a:r>
            <a:r>
              <a:rPr lang="en-US" sz="2000" dirty="0"/>
              <a:t>%. </a:t>
            </a:r>
            <a:endParaRPr lang="cs-CZ" sz="2000" dirty="0"/>
          </a:p>
          <a:p>
            <a:pPr marL="342900" indent="-342900">
              <a:buAutoNum type="arabicPeriod"/>
            </a:pPr>
            <a:r>
              <a:rPr lang="cs-CZ" sz="2000" dirty="0"/>
              <a:t>I</a:t>
            </a:r>
            <a:r>
              <a:rPr lang="en-US" sz="2000" dirty="0"/>
              <a:t>on</a:t>
            </a:r>
            <a:r>
              <a:rPr lang="cs-CZ" sz="2000" dirty="0"/>
              <a:t>ty jejichž náboje se liší o jednotku se snadno nahrazují</a:t>
            </a:r>
            <a:r>
              <a:rPr lang="en-US" sz="2000" dirty="0"/>
              <a:t> </a:t>
            </a:r>
            <a:r>
              <a:rPr lang="cs-CZ" sz="2000" dirty="0"/>
              <a:t>mezi sebou, pokud je zajištěna </a:t>
            </a:r>
            <a:r>
              <a:rPr lang="en-US" sz="2000" dirty="0" err="1"/>
              <a:t>ele</a:t>
            </a:r>
            <a:r>
              <a:rPr lang="cs-CZ" sz="2000" dirty="0" err="1"/>
              <a:t>ktro</a:t>
            </a:r>
            <a:r>
              <a:rPr lang="en-US" sz="2000" dirty="0" err="1"/>
              <a:t>neutralit</a:t>
            </a:r>
            <a:r>
              <a:rPr lang="cs-CZ" sz="2000" dirty="0"/>
              <a:t>a k</a:t>
            </a:r>
            <a:r>
              <a:rPr lang="en-US" sz="2000" dirty="0" err="1"/>
              <a:t>rystal</a:t>
            </a:r>
            <a:r>
              <a:rPr lang="cs-CZ" sz="2000" dirty="0"/>
              <a:t>u</a:t>
            </a:r>
            <a:r>
              <a:rPr lang="en-US" sz="2000" dirty="0"/>
              <a:t>. </a:t>
            </a:r>
            <a:r>
              <a:rPr lang="cs-CZ" sz="2000" dirty="0"/>
              <a:t>Pokud se náboje liší o víc než jednotku, je substituce nevýznamná</a:t>
            </a:r>
            <a:r>
              <a:rPr lang="en-US" sz="2000" dirty="0"/>
              <a:t>. </a:t>
            </a:r>
            <a:endParaRPr lang="cs-CZ" sz="2000" dirty="0"/>
          </a:p>
          <a:p>
            <a:pPr marL="342900" indent="-342900">
              <a:buAutoNum type="arabicPeriod"/>
            </a:pPr>
            <a:endParaRPr lang="cs-CZ" dirty="0"/>
          </a:p>
          <a:p>
            <a:r>
              <a:rPr lang="cs-CZ" b="1" dirty="0"/>
              <a:t>Příklad</a:t>
            </a:r>
            <a:r>
              <a:rPr lang="cs-CZ" dirty="0"/>
              <a:t>: náhrada </a:t>
            </a:r>
            <a:r>
              <a:rPr lang="en-US" dirty="0"/>
              <a:t>Ca</a:t>
            </a:r>
            <a:r>
              <a:rPr lang="en-US" baseline="30000" dirty="0"/>
              <a:t>2+ </a:t>
            </a:r>
            <a:r>
              <a:rPr lang="cs-CZ" dirty="0"/>
              <a:t>místo</a:t>
            </a:r>
            <a:r>
              <a:rPr lang="en-US" dirty="0"/>
              <a:t> Na</a:t>
            </a:r>
            <a:r>
              <a:rPr lang="en-US" baseline="30000" dirty="0"/>
              <a:t>+</a:t>
            </a:r>
            <a:r>
              <a:rPr lang="en-US" dirty="0"/>
              <a:t> </a:t>
            </a:r>
            <a:r>
              <a:rPr lang="cs-CZ" dirty="0"/>
              <a:t>v</a:t>
            </a:r>
            <a:r>
              <a:rPr lang="en-US" dirty="0"/>
              <a:t> </a:t>
            </a:r>
            <a:r>
              <a:rPr lang="cs-CZ" dirty="0"/>
              <a:t>nerostu </a:t>
            </a:r>
            <a:r>
              <a:rPr lang="en-US" dirty="0" err="1"/>
              <a:t>plagio</a:t>
            </a:r>
            <a:r>
              <a:rPr lang="cs-CZ" dirty="0"/>
              <a:t>k</a:t>
            </a:r>
            <a:r>
              <a:rPr lang="en-US" dirty="0"/>
              <a:t>las</a:t>
            </a:r>
            <a:r>
              <a:rPr lang="cs-CZ" dirty="0"/>
              <a:t>u</a:t>
            </a:r>
            <a:r>
              <a:rPr lang="en-US" dirty="0"/>
              <a:t> </a:t>
            </a:r>
            <a:r>
              <a:rPr lang="cs-CZ" dirty="0"/>
              <a:t>je  vyrovnána</a:t>
            </a:r>
            <a:r>
              <a:rPr lang="en-US" dirty="0"/>
              <a:t> </a:t>
            </a:r>
            <a:r>
              <a:rPr lang="en-US" dirty="0" err="1"/>
              <a:t>substitu</a:t>
            </a:r>
            <a:r>
              <a:rPr lang="cs-CZ" dirty="0" err="1"/>
              <a:t>cí</a:t>
            </a:r>
            <a:r>
              <a:rPr lang="en-US" dirty="0"/>
              <a:t> Al</a:t>
            </a:r>
            <a:r>
              <a:rPr lang="en-US" baseline="30000" dirty="0"/>
              <a:t>3+ </a:t>
            </a:r>
            <a:r>
              <a:rPr lang="cs-CZ" dirty="0"/>
              <a:t>místo</a:t>
            </a:r>
            <a:r>
              <a:rPr lang="en-US" dirty="0"/>
              <a:t> Si</a:t>
            </a:r>
            <a:r>
              <a:rPr lang="en-US" baseline="30000" dirty="0"/>
              <a:t>4+</a:t>
            </a:r>
            <a:r>
              <a:rPr lang="en-US" dirty="0"/>
              <a:t>).  </a:t>
            </a:r>
          </a:p>
          <a:p>
            <a:endParaRPr lang="cs-CZ" dirty="0"/>
          </a:p>
          <a:p>
            <a:r>
              <a:rPr lang="en-US" sz="2000" dirty="0"/>
              <a:t>3. </a:t>
            </a:r>
            <a:r>
              <a:rPr lang="cs-CZ" sz="2000" dirty="0"/>
              <a:t>Pokud dva různé ionty mohou obsadit určitou pozici v krystalové mřížce, je preferován ion s vyšší </a:t>
            </a:r>
            <a:r>
              <a:rPr lang="en-US" sz="2000" dirty="0" err="1"/>
              <a:t>ioni</a:t>
            </a:r>
            <a:r>
              <a:rPr lang="cs-CZ" sz="2000" dirty="0" err="1"/>
              <a:t>zační</a:t>
            </a:r>
            <a:r>
              <a:rPr lang="cs-CZ" sz="2000" dirty="0"/>
              <a:t> energií, tvořící silnější vazbu s okolními anionty</a:t>
            </a:r>
            <a:r>
              <a:rPr lang="en-US" sz="2000" dirty="0"/>
              <a:t>.</a:t>
            </a:r>
            <a:endParaRPr lang="cs-CZ" sz="2000" dirty="0"/>
          </a:p>
          <a:p>
            <a:pPr marL="342900" indent="-342900">
              <a:buAutoNum type="arabicPeriod"/>
            </a:pPr>
            <a:endParaRPr lang="cs-CZ" sz="2000" dirty="0"/>
          </a:p>
          <a:p>
            <a:endParaRPr lang="cs-CZ" sz="2000" dirty="0"/>
          </a:p>
          <a:p>
            <a:r>
              <a:rPr lang="en-US" sz="2000" b="1" dirty="0"/>
              <a:t>Ringwood</a:t>
            </a:r>
            <a:r>
              <a:rPr lang="cs-CZ" sz="2000" b="1" dirty="0" err="1"/>
              <a:t>ovo</a:t>
            </a:r>
            <a:r>
              <a:rPr lang="en-US" sz="2000" b="1" dirty="0"/>
              <a:t> </a:t>
            </a:r>
            <a:r>
              <a:rPr lang="cs-CZ" sz="2000" b="1" dirty="0"/>
              <a:t>doplnění G</a:t>
            </a:r>
            <a:r>
              <a:rPr lang="en-US" sz="2000" b="1" dirty="0" err="1"/>
              <a:t>oldschmidt</a:t>
            </a:r>
            <a:r>
              <a:rPr lang="cs-CZ" sz="2000" b="1" dirty="0" err="1"/>
              <a:t>ových</a:t>
            </a:r>
            <a:r>
              <a:rPr lang="cs-CZ" sz="2000" b="1" dirty="0"/>
              <a:t> pravidel (</a:t>
            </a:r>
            <a:r>
              <a:rPr lang="cs-CZ" sz="2000" b="1" dirty="0" err="1"/>
              <a:t>Ringwood</a:t>
            </a:r>
            <a:r>
              <a:rPr lang="cs-CZ" sz="2000" b="1" dirty="0"/>
              <a:t> 1955)</a:t>
            </a:r>
            <a:br>
              <a:rPr lang="en-US" sz="2000" dirty="0"/>
            </a:br>
            <a:r>
              <a:rPr lang="en-US" sz="2000" dirty="0"/>
              <a:t>4. </a:t>
            </a:r>
            <a:r>
              <a:rPr lang="en-US" sz="2000" dirty="0" err="1"/>
              <a:t>Substitu</a:t>
            </a:r>
            <a:r>
              <a:rPr lang="cs-CZ" sz="2000" dirty="0" err="1"/>
              <a:t>ce</a:t>
            </a:r>
            <a:r>
              <a:rPr lang="en-US" sz="2000" dirty="0"/>
              <a:t> </a:t>
            </a:r>
            <a:r>
              <a:rPr lang="cs-CZ" sz="2000" dirty="0"/>
              <a:t>je omezená v případě, pokud jsou sice splněna první dvě pravidla (velikost, náboj)</a:t>
            </a:r>
            <a:r>
              <a:rPr lang="en-US" sz="2000" dirty="0"/>
              <a:t>, </a:t>
            </a:r>
            <a:r>
              <a:rPr lang="cs-CZ" sz="2000" dirty="0"/>
              <a:t>ale ionty mají </a:t>
            </a:r>
            <a:r>
              <a:rPr lang="cs-CZ" sz="2000" u="sng" dirty="0"/>
              <a:t>rozdílnou elektronegativitu</a:t>
            </a:r>
            <a:r>
              <a:rPr lang="en-US" sz="2000" dirty="0"/>
              <a:t>. </a:t>
            </a:r>
            <a:endParaRPr lang="cs-CZ" sz="2000" dirty="0"/>
          </a:p>
          <a:p>
            <a:endParaRPr lang="cs-CZ" dirty="0"/>
          </a:p>
          <a:p>
            <a:r>
              <a:rPr lang="cs-CZ" b="1" dirty="0"/>
              <a:t>Příklad</a:t>
            </a:r>
            <a:r>
              <a:rPr lang="cs-CZ" dirty="0"/>
              <a:t>:</a:t>
            </a:r>
            <a:r>
              <a:rPr lang="en-US" dirty="0"/>
              <a:t> Na</a:t>
            </a:r>
            <a:r>
              <a:rPr lang="en-US" baseline="30000" dirty="0"/>
              <a:t>+</a:t>
            </a:r>
            <a:r>
              <a:rPr lang="en-US" dirty="0"/>
              <a:t> a Cu</a:t>
            </a:r>
            <a:r>
              <a:rPr lang="en-US" baseline="30000" dirty="0"/>
              <a:t>+</a:t>
            </a:r>
            <a:r>
              <a:rPr lang="en-US" dirty="0"/>
              <a:t> </a:t>
            </a:r>
            <a:r>
              <a:rPr lang="cs-CZ" dirty="0"/>
              <a:t>mají obdobný poloměr i náboj, ale díky rozdílným elektronegativitám ke vzájemné substituci nedochází.</a:t>
            </a:r>
            <a:endParaRPr lang="en-US" dirty="0"/>
          </a:p>
        </p:txBody>
      </p:sp>
      <p:sp>
        <p:nvSpPr>
          <p:cNvPr id="2" name="Obdélník 1">
            <a:extLst>
              <a:ext uri="{FF2B5EF4-FFF2-40B4-BE49-F238E27FC236}">
                <a16:creationId xmlns:a16="http://schemas.microsoft.com/office/drawing/2014/main" id="{B52D510F-F8C7-41C1-AA97-6BB30B1924E6}"/>
              </a:ext>
            </a:extLst>
          </p:cNvPr>
          <p:cNvSpPr/>
          <p:nvPr/>
        </p:nvSpPr>
        <p:spPr>
          <a:xfrm>
            <a:off x="2438400" y="152400"/>
            <a:ext cx="3965829" cy="523220"/>
          </a:xfrm>
          <a:prstGeom prst="rect">
            <a:avLst/>
          </a:prstGeom>
        </p:spPr>
        <p:txBody>
          <a:bodyPr wrap="none">
            <a:spAutoFit/>
          </a:bodyPr>
          <a:lstStyle/>
          <a:p>
            <a:r>
              <a:rPr lang="en-US" sz="2800" b="1" dirty="0"/>
              <a:t>Goldschmidt</a:t>
            </a:r>
            <a:r>
              <a:rPr lang="cs-CZ" sz="2800" b="1" dirty="0"/>
              <a:t>ova</a:t>
            </a:r>
            <a:r>
              <a:rPr lang="en-US" sz="2800" b="1" dirty="0"/>
              <a:t> </a:t>
            </a:r>
            <a:r>
              <a:rPr lang="cs-CZ" sz="2800" b="1" dirty="0"/>
              <a:t>pravidla </a:t>
            </a:r>
            <a:endParaRPr lang="en-US" sz="2800" dirty="0"/>
          </a:p>
        </p:txBody>
      </p:sp>
    </p:spTree>
    <p:extLst>
      <p:ext uri="{BB962C8B-B14F-4D97-AF65-F5344CB8AC3E}">
        <p14:creationId xmlns:p14="http://schemas.microsoft.com/office/powerpoint/2010/main" val="57745627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3A0F2CCA-AB56-4BF3-899F-A6FD0AFD5020}"/>
              </a:ext>
            </a:extLst>
          </p:cNvPr>
          <p:cNvSpPr/>
          <p:nvPr/>
        </p:nvSpPr>
        <p:spPr>
          <a:xfrm>
            <a:off x="193497" y="228600"/>
            <a:ext cx="8763000" cy="2677656"/>
          </a:xfrm>
          <a:prstGeom prst="rect">
            <a:avLst/>
          </a:prstGeom>
        </p:spPr>
        <p:txBody>
          <a:bodyPr wrap="square">
            <a:spAutoFit/>
          </a:bodyPr>
          <a:lstStyle/>
          <a:p>
            <a:pPr algn="just"/>
            <a:r>
              <a:rPr lang="cs-CZ" sz="2000" dirty="0" err="1">
                <a:solidFill>
                  <a:srgbClr val="000000"/>
                </a:solidFill>
              </a:rPr>
              <a:t>Živcovitý</a:t>
            </a:r>
            <a:r>
              <a:rPr lang="cs-CZ" sz="2000" dirty="0">
                <a:solidFill>
                  <a:srgbClr val="000000"/>
                </a:solidFill>
              </a:rPr>
              <a:t> </a:t>
            </a:r>
            <a:r>
              <a:rPr lang="en-US" sz="2000" dirty="0">
                <a:solidFill>
                  <a:srgbClr val="000000"/>
                </a:solidFill>
              </a:rPr>
              <a:t>miner</a:t>
            </a:r>
            <a:r>
              <a:rPr lang="cs-CZ" sz="2000" dirty="0">
                <a:solidFill>
                  <a:srgbClr val="000000"/>
                </a:solidFill>
              </a:rPr>
              <a:t>á</a:t>
            </a:r>
            <a:r>
              <a:rPr lang="en-US" sz="2000" dirty="0">
                <a:solidFill>
                  <a:srgbClr val="000000"/>
                </a:solidFill>
              </a:rPr>
              <a:t>l </a:t>
            </a:r>
            <a:r>
              <a:rPr lang="cs-CZ" sz="2000" b="1" dirty="0">
                <a:solidFill>
                  <a:srgbClr val="000000"/>
                </a:solidFill>
              </a:rPr>
              <a:t>p</a:t>
            </a:r>
            <a:r>
              <a:rPr lang="en-US" sz="2000" b="1" dirty="0" err="1">
                <a:solidFill>
                  <a:srgbClr val="000000"/>
                </a:solidFill>
              </a:rPr>
              <a:t>lagio</a:t>
            </a:r>
            <a:r>
              <a:rPr lang="cs-CZ" sz="2000" b="1" dirty="0">
                <a:solidFill>
                  <a:srgbClr val="000000"/>
                </a:solidFill>
              </a:rPr>
              <a:t>k</a:t>
            </a:r>
            <a:r>
              <a:rPr lang="en-US" sz="2000" b="1" dirty="0">
                <a:solidFill>
                  <a:srgbClr val="000000"/>
                </a:solidFill>
              </a:rPr>
              <a:t>las </a:t>
            </a:r>
            <a:r>
              <a:rPr lang="cs-CZ" sz="2000" dirty="0">
                <a:solidFill>
                  <a:srgbClr val="000000"/>
                </a:solidFill>
              </a:rPr>
              <a:t>se vyskytuje ve variantách s různými chemickými vzorci, od </a:t>
            </a:r>
            <a:r>
              <a:rPr lang="en-US" sz="2000" dirty="0">
                <a:solidFill>
                  <a:srgbClr val="000000"/>
                </a:solidFill>
              </a:rPr>
              <a:t>Ca</a:t>
            </a:r>
            <a:r>
              <a:rPr lang="en-US" sz="2000" baseline="-25000" dirty="0">
                <a:solidFill>
                  <a:srgbClr val="000000"/>
                </a:solidFill>
              </a:rPr>
              <a:t>2</a:t>
            </a:r>
            <a:r>
              <a:rPr lang="en-US" sz="2000" dirty="0">
                <a:solidFill>
                  <a:srgbClr val="000000"/>
                </a:solidFill>
              </a:rPr>
              <a:t>Al</a:t>
            </a:r>
            <a:r>
              <a:rPr lang="en-US" sz="2000" baseline="-25000" dirty="0">
                <a:solidFill>
                  <a:srgbClr val="000000"/>
                </a:solidFill>
              </a:rPr>
              <a:t>2</a:t>
            </a:r>
            <a:r>
              <a:rPr lang="en-US" sz="2000" dirty="0">
                <a:solidFill>
                  <a:srgbClr val="000000"/>
                </a:solidFill>
              </a:rPr>
              <a:t>Si</a:t>
            </a:r>
            <a:r>
              <a:rPr lang="en-US" sz="2000" baseline="-25000" dirty="0">
                <a:solidFill>
                  <a:srgbClr val="000000"/>
                </a:solidFill>
              </a:rPr>
              <a:t>2</a:t>
            </a:r>
            <a:r>
              <a:rPr lang="en-US" sz="2000" dirty="0">
                <a:solidFill>
                  <a:srgbClr val="000000"/>
                </a:solidFill>
              </a:rPr>
              <a:t>O</a:t>
            </a:r>
            <a:r>
              <a:rPr lang="en-US" sz="2000" baseline="-25000" dirty="0">
                <a:solidFill>
                  <a:srgbClr val="000000"/>
                </a:solidFill>
              </a:rPr>
              <a:t>8</a:t>
            </a:r>
            <a:r>
              <a:rPr lang="en-US" sz="2000" dirty="0">
                <a:solidFill>
                  <a:srgbClr val="000000"/>
                </a:solidFill>
              </a:rPr>
              <a:t> (</a:t>
            </a:r>
            <a:r>
              <a:rPr lang="cs-CZ" sz="2000" dirty="0">
                <a:solidFill>
                  <a:srgbClr val="000000"/>
                </a:solidFill>
              </a:rPr>
              <a:t>a</a:t>
            </a:r>
            <a:r>
              <a:rPr lang="en-US" sz="2000" dirty="0" err="1">
                <a:solidFill>
                  <a:srgbClr val="000000"/>
                </a:solidFill>
              </a:rPr>
              <a:t>northit</a:t>
            </a:r>
            <a:r>
              <a:rPr lang="en-US" sz="2000" dirty="0">
                <a:solidFill>
                  <a:srgbClr val="000000"/>
                </a:solidFill>
              </a:rPr>
              <a:t>) </a:t>
            </a:r>
            <a:r>
              <a:rPr lang="cs-CZ" sz="2000" dirty="0">
                <a:solidFill>
                  <a:srgbClr val="000000"/>
                </a:solidFill>
              </a:rPr>
              <a:t>až po</a:t>
            </a:r>
            <a:r>
              <a:rPr lang="en-US" sz="2000" dirty="0">
                <a:solidFill>
                  <a:srgbClr val="000000"/>
                </a:solidFill>
              </a:rPr>
              <a:t> NaAlSi</a:t>
            </a:r>
            <a:r>
              <a:rPr lang="en-US" sz="2000" baseline="-25000" dirty="0">
                <a:solidFill>
                  <a:srgbClr val="000000"/>
                </a:solidFill>
              </a:rPr>
              <a:t>3</a:t>
            </a:r>
            <a:r>
              <a:rPr lang="en-US" sz="2000" dirty="0">
                <a:solidFill>
                  <a:srgbClr val="000000"/>
                </a:solidFill>
              </a:rPr>
              <a:t>O</a:t>
            </a:r>
            <a:r>
              <a:rPr lang="en-US" sz="2000" baseline="-25000" dirty="0">
                <a:solidFill>
                  <a:srgbClr val="000000"/>
                </a:solidFill>
              </a:rPr>
              <a:t>8</a:t>
            </a:r>
            <a:r>
              <a:rPr lang="en-US" sz="2000" dirty="0">
                <a:solidFill>
                  <a:srgbClr val="000000"/>
                </a:solidFill>
              </a:rPr>
              <a:t> (</a:t>
            </a:r>
            <a:r>
              <a:rPr lang="cs-CZ" sz="2000" dirty="0">
                <a:solidFill>
                  <a:srgbClr val="000000"/>
                </a:solidFill>
              </a:rPr>
              <a:t>a</a:t>
            </a:r>
            <a:r>
              <a:rPr lang="en-US" sz="2000" dirty="0" err="1">
                <a:solidFill>
                  <a:srgbClr val="000000"/>
                </a:solidFill>
              </a:rPr>
              <a:t>lbit</a:t>
            </a:r>
            <a:r>
              <a:rPr lang="en-US" sz="2000" dirty="0">
                <a:solidFill>
                  <a:srgbClr val="000000"/>
                </a:solidFill>
              </a:rPr>
              <a:t>), </a:t>
            </a:r>
            <a:r>
              <a:rPr lang="cs-CZ" sz="2000" dirty="0">
                <a:solidFill>
                  <a:srgbClr val="000000"/>
                </a:solidFill>
              </a:rPr>
              <a:t>tyto dvě formy se vyskytují ve společných tuhých roztocích</a:t>
            </a:r>
            <a:r>
              <a:rPr lang="en-US" sz="2000" dirty="0">
                <a:solidFill>
                  <a:srgbClr val="000000"/>
                </a:solidFill>
              </a:rPr>
              <a:t>.</a:t>
            </a:r>
            <a:endParaRPr lang="cs-CZ" sz="2000" dirty="0">
              <a:solidFill>
                <a:srgbClr val="000000"/>
              </a:solidFill>
            </a:endParaRPr>
          </a:p>
          <a:p>
            <a:pPr algn="just"/>
            <a:endParaRPr lang="en-US" sz="800" dirty="0">
              <a:solidFill>
                <a:srgbClr val="000000"/>
              </a:solidFill>
            </a:endParaRPr>
          </a:p>
          <a:p>
            <a:pPr algn="just"/>
            <a:r>
              <a:rPr lang="cs-CZ" sz="2000" dirty="0" err="1">
                <a:solidFill>
                  <a:srgbClr val="000000"/>
                </a:solidFill>
              </a:rPr>
              <a:t>Živcovitý</a:t>
            </a:r>
            <a:r>
              <a:rPr lang="cs-CZ" sz="2000" dirty="0">
                <a:solidFill>
                  <a:srgbClr val="000000"/>
                </a:solidFill>
              </a:rPr>
              <a:t> </a:t>
            </a:r>
            <a:r>
              <a:rPr lang="en-US" sz="2000" dirty="0">
                <a:solidFill>
                  <a:srgbClr val="000000"/>
                </a:solidFill>
              </a:rPr>
              <a:t>miner</a:t>
            </a:r>
            <a:r>
              <a:rPr lang="cs-CZ" sz="2000" dirty="0">
                <a:solidFill>
                  <a:srgbClr val="000000"/>
                </a:solidFill>
              </a:rPr>
              <a:t>á</a:t>
            </a:r>
            <a:r>
              <a:rPr lang="en-US" sz="2000" dirty="0">
                <a:solidFill>
                  <a:srgbClr val="000000"/>
                </a:solidFill>
              </a:rPr>
              <a:t>l </a:t>
            </a:r>
            <a:r>
              <a:rPr lang="cs-CZ" sz="2000" b="1" dirty="0">
                <a:solidFill>
                  <a:srgbClr val="000000"/>
                </a:solidFill>
              </a:rPr>
              <a:t>o</a:t>
            </a:r>
            <a:r>
              <a:rPr lang="en-US" sz="2000" b="1" dirty="0" err="1">
                <a:solidFill>
                  <a:srgbClr val="000000"/>
                </a:solidFill>
              </a:rPr>
              <a:t>rto</a:t>
            </a:r>
            <a:r>
              <a:rPr lang="cs-CZ" sz="2000" b="1" dirty="0">
                <a:solidFill>
                  <a:srgbClr val="000000"/>
                </a:solidFill>
              </a:rPr>
              <a:t>k</a:t>
            </a:r>
            <a:r>
              <a:rPr lang="en-US" sz="2000" b="1" dirty="0">
                <a:solidFill>
                  <a:srgbClr val="000000"/>
                </a:solidFill>
              </a:rPr>
              <a:t>las</a:t>
            </a:r>
            <a:r>
              <a:rPr lang="cs-CZ" sz="2000" b="1" dirty="0">
                <a:solidFill>
                  <a:srgbClr val="000000"/>
                </a:solidFill>
              </a:rPr>
              <a:t> </a:t>
            </a:r>
            <a:r>
              <a:rPr lang="cs-CZ" sz="2000" dirty="0">
                <a:solidFill>
                  <a:srgbClr val="000000"/>
                </a:solidFill>
              </a:rPr>
              <a:t>se</a:t>
            </a:r>
            <a:r>
              <a:rPr lang="en-US" sz="2000" dirty="0">
                <a:solidFill>
                  <a:srgbClr val="000000"/>
                </a:solidFill>
              </a:rPr>
              <a:t> normal</a:t>
            </a:r>
            <a:r>
              <a:rPr lang="cs-CZ" sz="2000" dirty="0">
                <a:solidFill>
                  <a:srgbClr val="000000"/>
                </a:solidFill>
              </a:rPr>
              <a:t>ně vyskytuje jako</a:t>
            </a:r>
            <a:r>
              <a:rPr lang="en-US" sz="2000" dirty="0">
                <a:solidFill>
                  <a:srgbClr val="000000"/>
                </a:solidFill>
              </a:rPr>
              <a:t> KAlSi</a:t>
            </a:r>
            <a:r>
              <a:rPr lang="en-US" sz="2000" baseline="-25000" dirty="0">
                <a:solidFill>
                  <a:srgbClr val="000000"/>
                </a:solidFill>
              </a:rPr>
              <a:t>3</a:t>
            </a:r>
            <a:r>
              <a:rPr lang="en-US" sz="2000" dirty="0">
                <a:solidFill>
                  <a:srgbClr val="000000"/>
                </a:solidFill>
              </a:rPr>
              <a:t>O</a:t>
            </a:r>
            <a:r>
              <a:rPr lang="en-US" sz="2000" baseline="-25000" dirty="0">
                <a:solidFill>
                  <a:srgbClr val="000000"/>
                </a:solidFill>
              </a:rPr>
              <a:t>8</a:t>
            </a:r>
            <a:r>
              <a:rPr lang="en-US" sz="2000" dirty="0">
                <a:solidFill>
                  <a:srgbClr val="000000"/>
                </a:solidFill>
              </a:rPr>
              <a:t>, </a:t>
            </a:r>
            <a:r>
              <a:rPr lang="cs-CZ" sz="2000" dirty="0">
                <a:solidFill>
                  <a:srgbClr val="000000"/>
                </a:solidFill>
              </a:rPr>
              <a:t>zpravidla </a:t>
            </a:r>
            <a:r>
              <a:rPr lang="en-US" sz="2000" dirty="0" err="1">
                <a:solidFill>
                  <a:srgbClr val="000000"/>
                </a:solidFill>
              </a:rPr>
              <a:t>neobsahuj</a:t>
            </a:r>
            <a:r>
              <a:rPr lang="cs-CZ" sz="2000" dirty="0">
                <a:solidFill>
                  <a:srgbClr val="000000"/>
                </a:solidFill>
              </a:rPr>
              <a:t>e</a:t>
            </a:r>
            <a:r>
              <a:rPr lang="en-US" sz="2000" dirty="0">
                <a:solidFill>
                  <a:srgbClr val="000000"/>
                </a:solidFill>
              </a:rPr>
              <a:t> </a:t>
            </a:r>
            <a:r>
              <a:rPr lang="cs-CZ" sz="2000" dirty="0" err="1">
                <a:solidFill>
                  <a:srgbClr val="000000"/>
                </a:solidFill>
              </a:rPr>
              <a:t>žá</a:t>
            </a:r>
            <a:r>
              <a:rPr lang="en-US" sz="2000" dirty="0" err="1">
                <a:solidFill>
                  <a:srgbClr val="000000"/>
                </a:solidFill>
              </a:rPr>
              <a:t>dn</a:t>
            </a:r>
            <a:r>
              <a:rPr lang="cs-CZ" sz="2000" dirty="0">
                <a:solidFill>
                  <a:srgbClr val="000000"/>
                </a:solidFill>
              </a:rPr>
              <a:t>ý </a:t>
            </a:r>
            <a:r>
              <a:rPr lang="en-US" sz="2000" dirty="0">
                <a:solidFill>
                  <a:srgbClr val="000000"/>
                </a:solidFill>
              </a:rPr>
              <a:t>Na neb</a:t>
            </a:r>
            <a:r>
              <a:rPr lang="cs-CZ" sz="2000" dirty="0">
                <a:solidFill>
                  <a:srgbClr val="000000"/>
                </a:solidFill>
              </a:rPr>
              <a:t>o</a:t>
            </a:r>
            <a:r>
              <a:rPr lang="en-US" sz="2000" dirty="0">
                <a:solidFill>
                  <a:srgbClr val="000000"/>
                </a:solidFill>
              </a:rPr>
              <a:t> Ca. </a:t>
            </a:r>
            <a:r>
              <a:rPr lang="cs-CZ" sz="2000" dirty="0">
                <a:solidFill>
                  <a:srgbClr val="000000"/>
                </a:solidFill>
              </a:rPr>
              <a:t>Živce obsahující Ba</a:t>
            </a:r>
            <a:r>
              <a:rPr lang="en-US" sz="2000" dirty="0">
                <a:solidFill>
                  <a:srgbClr val="000000"/>
                </a:solidFill>
              </a:rPr>
              <a:t> </a:t>
            </a:r>
            <a:r>
              <a:rPr lang="cs-CZ" sz="2000" dirty="0">
                <a:solidFill>
                  <a:srgbClr val="000000"/>
                </a:solidFill>
              </a:rPr>
              <a:t>jsou poměrně vzácné, nicméně mohou tvořit tuhé roztoky s ortoklasem. </a:t>
            </a:r>
            <a:r>
              <a:rPr lang="en-US" sz="2000" dirty="0">
                <a:solidFill>
                  <a:srgbClr val="000000"/>
                </a:solidFill>
              </a:rPr>
              <a:t>Na</a:t>
            </a:r>
            <a:r>
              <a:rPr lang="en-US" sz="2000" baseline="30000" dirty="0">
                <a:solidFill>
                  <a:srgbClr val="000000"/>
                </a:solidFill>
              </a:rPr>
              <a:t>+</a:t>
            </a:r>
            <a:r>
              <a:rPr lang="en-US" sz="2000" dirty="0">
                <a:solidFill>
                  <a:srgbClr val="000000"/>
                </a:solidFill>
              </a:rPr>
              <a:t> ion </a:t>
            </a:r>
            <a:r>
              <a:rPr lang="cs-CZ" sz="2000" dirty="0">
                <a:solidFill>
                  <a:srgbClr val="000000"/>
                </a:solidFill>
              </a:rPr>
              <a:t>má tutéž velikost jako ion </a:t>
            </a:r>
            <a:r>
              <a:rPr lang="en-US" sz="2000" dirty="0">
                <a:solidFill>
                  <a:srgbClr val="000000"/>
                </a:solidFill>
              </a:rPr>
              <a:t>Ca</a:t>
            </a:r>
            <a:r>
              <a:rPr lang="en-US" sz="2000" baseline="30000" dirty="0">
                <a:solidFill>
                  <a:srgbClr val="000000"/>
                </a:solidFill>
              </a:rPr>
              <a:t>2+</a:t>
            </a:r>
            <a:r>
              <a:rPr lang="cs-CZ" sz="2000" dirty="0">
                <a:solidFill>
                  <a:srgbClr val="000000"/>
                </a:solidFill>
              </a:rPr>
              <a:t>, v důsledku odlišného náboje je však nezbytná dvojitá substituce. To řeší další dvojitá substituce:</a:t>
            </a:r>
            <a:r>
              <a:rPr lang="en-US" sz="2000" dirty="0">
                <a:solidFill>
                  <a:srgbClr val="000000"/>
                </a:solidFill>
              </a:rPr>
              <a:t> Si</a:t>
            </a:r>
            <a:r>
              <a:rPr lang="en-US" sz="2000" baseline="30000" dirty="0">
                <a:solidFill>
                  <a:srgbClr val="000000"/>
                </a:solidFill>
              </a:rPr>
              <a:t>4+</a:t>
            </a:r>
            <a:r>
              <a:rPr lang="en-US" sz="2000" dirty="0">
                <a:solidFill>
                  <a:srgbClr val="000000"/>
                </a:solidFill>
              </a:rPr>
              <a:t> </a:t>
            </a:r>
            <a:r>
              <a:rPr lang="cs-CZ" sz="2000" dirty="0">
                <a:solidFill>
                  <a:srgbClr val="000000"/>
                </a:solidFill>
              </a:rPr>
              <a:t>má také podobnou velikost jako </a:t>
            </a:r>
            <a:r>
              <a:rPr lang="en-US" sz="2000" dirty="0">
                <a:solidFill>
                  <a:srgbClr val="000000"/>
                </a:solidFill>
              </a:rPr>
              <a:t>Al</a:t>
            </a:r>
            <a:r>
              <a:rPr lang="en-US" sz="2000" baseline="30000" dirty="0">
                <a:solidFill>
                  <a:srgbClr val="000000"/>
                </a:solidFill>
              </a:rPr>
              <a:t>3+</a:t>
            </a:r>
            <a:r>
              <a:rPr lang="en-US" sz="2000" dirty="0">
                <a:solidFill>
                  <a:srgbClr val="000000"/>
                </a:solidFill>
              </a:rPr>
              <a:t>.</a:t>
            </a:r>
            <a:endParaRPr lang="cs-CZ" sz="2000" dirty="0">
              <a:solidFill>
                <a:srgbClr val="000000"/>
              </a:solidFill>
            </a:endParaRPr>
          </a:p>
        </p:txBody>
      </p:sp>
      <p:sp>
        <p:nvSpPr>
          <p:cNvPr id="3" name="Obdélník 2">
            <a:extLst>
              <a:ext uri="{FF2B5EF4-FFF2-40B4-BE49-F238E27FC236}">
                <a16:creationId xmlns:a16="http://schemas.microsoft.com/office/drawing/2014/main" id="{D949FBCE-13E4-4C3F-AF65-C30364780274}"/>
              </a:ext>
            </a:extLst>
          </p:cNvPr>
          <p:cNvSpPr/>
          <p:nvPr/>
        </p:nvSpPr>
        <p:spPr>
          <a:xfrm>
            <a:off x="164387" y="3124200"/>
            <a:ext cx="8763000" cy="3416320"/>
          </a:xfrm>
          <a:prstGeom prst="rect">
            <a:avLst/>
          </a:prstGeom>
        </p:spPr>
        <p:txBody>
          <a:bodyPr wrap="square">
            <a:spAutoFit/>
          </a:bodyPr>
          <a:lstStyle/>
          <a:p>
            <a:pPr algn="just"/>
            <a:r>
              <a:rPr lang="cs-CZ" sz="2000" dirty="0">
                <a:solidFill>
                  <a:srgbClr val="222222"/>
                </a:solidFill>
              </a:rPr>
              <a:t>S</a:t>
            </a:r>
            <a:r>
              <a:rPr lang="de-DE" sz="2000" dirty="0" err="1">
                <a:solidFill>
                  <a:srgbClr val="222222"/>
                </a:solidFill>
              </a:rPr>
              <a:t>topov</a:t>
            </a:r>
            <a:r>
              <a:rPr lang="cs-CZ" sz="2000" dirty="0">
                <a:solidFill>
                  <a:srgbClr val="222222"/>
                </a:solidFill>
              </a:rPr>
              <a:t>ý</a:t>
            </a:r>
            <a:r>
              <a:rPr lang="de-DE" sz="2000" dirty="0">
                <a:solidFill>
                  <a:srgbClr val="222222"/>
                </a:solidFill>
              </a:rPr>
              <a:t> </a:t>
            </a:r>
            <a:r>
              <a:rPr lang="de-DE" sz="2000" dirty="0" err="1">
                <a:solidFill>
                  <a:srgbClr val="222222"/>
                </a:solidFill>
              </a:rPr>
              <a:t>prvek</a:t>
            </a:r>
            <a:r>
              <a:rPr lang="de-DE" sz="2000" dirty="0">
                <a:solidFill>
                  <a:srgbClr val="222222"/>
                </a:solidFill>
              </a:rPr>
              <a:t> </a:t>
            </a:r>
            <a:r>
              <a:rPr lang="cs-CZ" sz="2000" b="1" dirty="0">
                <a:solidFill>
                  <a:srgbClr val="222222"/>
                </a:solidFill>
              </a:rPr>
              <a:t>r</a:t>
            </a:r>
            <a:r>
              <a:rPr lang="de-DE" sz="2000" b="1" dirty="0" err="1">
                <a:solidFill>
                  <a:srgbClr val="222222"/>
                </a:solidFill>
              </a:rPr>
              <a:t>ubidium</a:t>
            </a:r>
            <a:r>
              <a:rPr lang="de-DE" sz="2000" dirty="0">
                <a:solidFill>
                  <a:srgbClr val="222222"/>
                </a:solidFill>
              </a:rPr>
              <a:t> </a:t>
            </a:r>
            <a:r>
              <a:rPr lang="cs-CZ" sz="2000" dirty="0">
                <a:solidFill>
                  <a:srgbClr val="222222"/>
                </a:solidFill>
              </a:rPr>
              <a:t>v</a:t>
            </a:r>
            <a:r>
              <a:rPr lang="de-DE" sz="2000" dirty="0">
                <a:solidFill>
                  <a:srgbClr val="222222"/>
                </a:solidFill>
              </a:rPr>
              <a:t> </a:t>
            </a:r>
            <a:r>
              <a:rPr lang="cs-CZ" sz="2000" dirty="0">
                <a:solidFill>
                  <a:srgbClr val="222222"/>
                </a:solidFill>
              </a:rPr>
              <a:t>minerálech bohatých na draslík jako</a:t>
            </a:r>
            <a:r>
              <a:rPr lang="de-DE" sz="2000" dirty="0">
                <a:solidFill>
                  <a:srgbClr val="222222"/>
                </a:solidFill>
              </a:rPr>
              <a:t> </a:t>
            </a:r>
            <a:r>
              <a:rPr lang="cs-CZ" sz="2000" dirty="0">
                <a:solidFill>
                  <a:srgbClr val="222222"/>
                </a:solidFill>
              </a:rPr>
              <a:t>jsou draselný živec</a:t>
            </a:r>
            <a:r>
              <a:rPr lang="de-DE" sz="2000" dirty="0">
                <a:solidFill>
                  <a:srgbClr val="222222"/>
                </a:solidFill>
              </a:rPr>
              <a:t> </a:t>
            </a:r>
            <a:r>
              <a:rPr lang="cs-CZ" sz="2000" dirty="0">
                <a:solidFill>
                  <a:srgbClr val="222222"/>
                </a:solidFill>
              </a:rPr>
              <a:t>a</a:t>
            </a:r>
            <a:r>
              <a:rPr lang="de-DE" sz="2000" dirty="0">
                <a:solidFill>
                  <a:srgbClr val="222222"/>
                </a:solidFill>
              </a:rPr>
              <a:t> </a:t>
            </a:r>
            <a:r>
              <a:rPr lang="cs-CZ" sz="2000" dirty="0">
                <a:solidFill>
                  <a:srgbClr val="222222"/>
                </a:solidFill>
              </a:rPr>
              <a:t>slída</a:t>
            </a:r>
            <a:r>
              <a:rPr lang="de-DE" sz="2000" dirty="0">
                <a:solidFill>
                  <a:srgbClr val="222222"/>
                </a:solidFill>
              </a:rPr>
              <a:t> </a:t>
            </a:r>
            <a:r>
              <a:rPr lang="cs-CZ" sz="2000" dirty="0">
                <a:solidFill>
                  <a:srgbClr val="222222"/>
                </a:solidFill>
              </a:rPr>
              <a:t>může nahrazovat draslík.</a:t>
            </a:r>
          </a:p>
          <a:p>
            <a:pPr algn="just"/>
            <a:endParaRPr lang="cs-CZ" sz="800" dirty="0">
              <a:solidFill>
                <a:srgbClr val="222222"/>
              </a:solidFill>
            </a:endParaRPr>
          </a:p>
          <a:p>
            <a:pPr algn="just"/>
            <a:r>
              <a:rPr lang="de-DE" sz="2000" dirty="0">
                <a:solidFill>
                  <a:srgbClr val="222222"/>
                </a:solidFill>
              </a:rPr>
              <a:t> </a:t>
            </a:r>
            <a:r>
              <a:rPr lang="de-DE" sz="2000" b="1" dirty="0">
                <a:solidFill>
                  <a:srgbClr val="222222"/>
                </a:solidFill>
              </a:rPr>
              <a:t>Chrom</a:t>
            </a:r>
            <a:r>
              <a:rPr lang="de-DE" sz="2000" dirty="0">
                <a:solidFill>
                  <a:srgbClr val="222222"/>
                </a:solidFill>
              </a:rPr>
              <a:t> </a:t>
            </a:r>
            <a:r>
              <a:rPr lang="cs-CZ" sz="2000" dirty="0">
                <a:solidFill>
                  <a:srgbClr val="222222"/>
                </a:solidFill>
              </a:rPr>
              <a:t>a</a:t>
            </a:r>
            <a:r>
              <a:rPr lang="de-DE" sz="2000" dirty="0">
                <a:solidFill>
                  <a:srgbClr val="222222"/>
                </a:solidFill>
              </a:rPr>
              <a:t> </a:t>
            </a:r>
            <a:r>
              <a:rPr lang="cs-CZ" sz="2000" b="1" dirty="0">
                <a:solidFill>
                  <a:srgbClr val="222222"/>
                </a:solidFill>
              </a:rPr>
              <a:t>n</a:t>
            </a:r>
            <a:r>
              <a:rPr lang="de-DE" sz="2000" b="1" dirty="0" err="1">
                <a:solidFill>
                  <a:srgbClr val="222222"/>
                </a:solidFill>
              </a:rPr>
              <a:t>ikl</a:t>
            </a:r>
            <a:r>
              <a:rPr lang="de-DE" sz="2000" b="1" dirty="0">
                <a:solidFill>
                  <a:srgbClr val="222222"/>
                </a:solidFill>
              </a:rPr>
              <a:t> </a:t>
            </a:r>
            <a:r>
              <a:rPr lang="cs-CZ" sz="2000" dirty="0">
                <a:solidFill>
                  <a:srgbClr val="222222"/>
                </a:solidFill>
              </a:rPr>
              <a:t>v</a:t>
            </a:r>
            <a:r>
              <a:rPr lang="de-DE" sz="2000" dirty="0">
                <a:solidFill>
                  <a:srgbClr val="222222"/>
                </a:solidFill>
              </a:rPr>
              <a:t> </a:t>
            </a:r>
            <a:r>
              <a:rPr lang="cs-CZ" sz="2000" dirty="0">
                <a:solidFill>
                  <a:srgbClr val="222222"/>
                </a:solidFill>
              </a:rPr>
              <a:t>minerálech bohatých na hořčík, jako jsou o</a:t>
            </a:r>
            <a:r>
              <a:rPr lang="de-DE" sz="2000" dirty="0">
                <a:solidFill>
                  <a:srgbClr val="222222"/>
                </a:solidFill>
              </a:rPr>
              <a:t>liv</a:t>
            </a:r>
            <a:r>
              <a:rPr lang="cs-CZ" sz="2000" dirty="0">
                <a:solidFill>
                  <a:srgbClr val="222222"/>
                </a:solidFill>
              </a:rPr>
              <a:t>í</a:t>
            </a:r>
            <a:r>
              <a:rPr lang="de-DE" sz="2000" dirty="0">
                <a:solidFill>
                  <a:srgbClr val="222222"/>
                </a:solidFill>
              </a:rPr>
              <a:t>n </a:t>
            </a:r>
            <a:r>
              <a:rPr lang="cs-CZ" sz="2000" dirty="0">
                <a:solidFill>
                  <a:srgbClr val="222222"/>
                </a:solidFill>
              </a:rPr>
              <a:t>a p</a:t>
            </a:r>
            <a:r>
              <a:rPr lang="de-DE" sz="2000" dirty="0" err="1">
                <a:solidFill>
                  <a:srgbClr val="222222"/>
                </a:solidFill>
              </a:rPr>
              <a:t>yrox</a:t>
            </a:r>
            <a:r>
              <a:rPr lang="cs-CZ" sz="2000" dirty="0" err="1">
                <a:solidFill>
                  <a:srgbClr val="222222"/>
                </a:solidFill>
              </a:rPr>
              <a:t>eny</a:t>
            </a:r>
            <a:r>
              <a:rPr lang="cs-CZ" sz="2000" dirty="0">
                <a:solidFill>
                  <a:srgbClr val="222222"/>
                </a:solidFill>
              </a:rPr>
              <a:t>,</a:t>
            </a:r>
            <a:r>
              <a:rPr lang="de-DE" sz="2000" dirty="0">
                <a:solidFill>
                  <a:srgbClr val="222222"/>
                </a:solidFill>
              </a:rPr>
              <a:t> </a:t>
            </a:r>
            <a:r>
              <a:rPr lang="cs-CZ" sz="2000" dirty="0">
                <a:solidFill>
                  <a:srgbClr val="222222"/>
                </a:solidFill>
              </a:rPr>
              <a:t>mohou substituovat hořčík v krystalové mřížce</a:t>
            </a:r>
            <a:r>
              <a:rPr lang="de-DE" sz="2000" dirty="0">
                <a:solidFill>
                  <a:srgbClr val="222222"/>
                </a:solidFill>
              </a:rPr>
              <a:t>. </a:t>
            </a:r>
            <a:endParaRPr lang="cs-CZ" sz="2000" dirty="0">
              <a:solidFill>
                <a:srgbClr val="222222"/>
              </a:solidFill>
            </a:endParaRPr>
          </a:p>
          <a:p>
            <a:pPr algn="just"/>
            <a:endParaRPr lang="cs-CZ" sz="800" dirty="0">
              <a:solidFill>
                <a:srgbClr val="222222"/>
              </a:solidFill>
            </a:endParaRPr>
          </a:p>
          <a:p>
            <a:pPr algn="just"/>
            <a:r>
              <a:rPr lang="cs-CZ" sz="2000" dirty="0">
                <a:solidFill>
                  <a:srgbClr val="222222"/>
                </a:solidFill>
              </a:rPr>
              <a:t>  Substituce </a:t>
            </a:r>
            <a:r>
              <a:rPr lang="de-DE" sz="2000" b="1" dirty="0">
                <a:solidFill>
                  <a:srgbClr val="222222"/>
                </a:solidFill>
              </a:rPr>
              <a:t>Fe</a:t>
            </a:r>
            <a:r>
              <a:rPr lang="de-DE" sz="2000" b="1" baseline="30000" dirty="0">
                <a:solidFill>
                  <a:srgbClr val="222222"/>
                </a:solidFill>
              </a:rPr>
              <a:t>2+</a:t>
            </a:r>
            <a:r>
              <a:rPr lang="de-DE" sz="2000" dirty="0">
                <a:solidFill>
                  <a:srgbClr val="222222"/>
                </a:solidFill>
              </a:rPr>
              <a:t> </a:t>
            </a:r>
            <a:r>
              <a:rPr lang="cs-CZ" sz="2000" dirty="0">
                <a:solidFill>
                  <a:srgbClr val="222222"/>
                </a:solidFill>
              </a:rPr>
              <a:t>a</a:t>
            </a:r>
            <a:r>
              <a:rPr lang="de-DE" sz="2000" dirty="0">
                <a:solidFill>
                  <a:srgbClr val="222222"/>
                </a:solidFill>
              </a:rPr>
              <a:t> </a:t>
            </a:r>
            <a:r>
              <a:rPr lang="de-DE" sz="2000" b="1" dirty="0">
                <a:solidFill>
                  <a:srgbClr val="222222"/>
                </a:solidFill>
              </a:rPr>
              <a:t>Mg</a:t>
            </a:r>
            <a:r>
              <a:rPr lang="de-DE" sz="2000" b="1" baseline="30000" dirty="0">
                <a:solidFill>
                  <a:srgbClr val="222222"/>
                </a:solidFill>
              </a:rPr>
              <a:t>2+</a:t>
            </a:r>
            <a:r>
              <a:rPr lang="de-DE" sz="2000" dirty="0">
                <a:solidFill>
                  <a:srgbClr val="222222"/>
                </a:solidFill>
              </a:rPr>
              <a:t>, </a:t>
            </a:r>
            <a:r>
              <a:rPr lang="cs-CZ" sz="2000" dirty="0">
                <a:solidFill>
                  <a:srgbClr val="222222"/>
                </a:solidFill>
              </a:rPr>
              <a:t>se objevuje u minerálů jako jsou o</a:t>
            </a:r>
            <a:r>
              <a:rPr lang="de-DE" sz="2000" dirty="0">
                <a:solidFill>
                  <a:srgbClr val="222222"/>
                </a:solidFill>
              </a:rPr>
              <a:t>liv</a:t>
            </a:r>
            <a:r>
              <a:rPr lang="cs-CZ" sz="2000" dirty="0">
                <a:solidFill>
                  <a:srgbClr val="222222"/>
                </a:solidFill>
              </a:rPr>
              <a:t>í</a:t>
            </a:r>
            <a:r>
              <a:rPr lang="de-DE" sz="2000" dirty="0">
                <a:solidFill>
                  <a:srgbClr val="222222"/>
                </a:solidFill>
              </a:rPr>
              <a:t>n, </a:t>
            </a:r>
            <a:r>
              <a:rPr lang="cs-CZ" sz="2000" dirty="0">
                <a:solidFill>
                  <a:srgbClr val="222222"/>
                </a:solidFill>
              </a:rPr>
              <a:t>o</a:t>
            </a:r>
            <a:r>
              <a:rPr lang="de-DE" sz="2000" dirty="0" err="1">
                <a:solidFill>
                  <a:srgbClr val="222222"/>
                </a:solidFill>
              </a:rPr>
              <a:t>rthopyroxen</a:t>
            </a:r>
            <a:r>
              <a:rPr lang="de-DE" sz="2000" dirty="0">
                <a:solidFill>
                  <a:srgbClr val="222222"/>
                </a:solidFill>
              </a:rPr>
              <a:t>, </a:t>
            </a:r>
            <a:r>
              <a:rPr lang="cs-CZ" sz="2000" dirty="0">
                <a:solidFill>
                  <a:srgbClr val="222222"/>
                </a:solidFill>
              </a:rPr>
              <a:t>k</a:t>
            </a:r>
            <a:r>
              <a:rPr lang="de-DE" sz="2000" dirty="0" err="1">
                <a:solidFill>
                  <a:srgbClr val="222222"/>
                </a:solidFill>
              </a:rPr>
              <a:t>linopyroxen</a:t>
            </a:r>
            <a:r>
              <a:rPr lang="de-DE" sz="2000" dirty="0">
                <a:solidFill>
                  <a:srgbClr val="222222"/>
                </a:solidFill>
              </a:rPr>
              <a:t>, </a:t>
            </a:r>
            <a:r>
              <a:rPr lang="cs-CZ" sz="2000" dirty="0">
                <a:solidFill>
                  <a:srgbClr val="222222"/>
                </a:solidFill>
              </a:rPr>
              <a:t>g</a:t>
            </a:r>
            <a:r>
              <a:rPr lang="de-DE" sz="2000" dirty="0">
                <a:solidFill>
                  <a:srgbClr val="222222"/>
                </a:solidFill>
              </a:rPr>
              <a:t>ran</a:t>
            </a:r>
            <a:r>
              <a:rPr lang="cs-CZ" sz="2000" dirty="0">
                <a:solidFill>
                  <a:srgbClr val="222222"/>
                </a:solidFill>
              </a:rPr>
              <a:t>á</a:t>
            </a:r>
            <a:r>
              <a:rPr lang="de-DE" sz="2000" dirty="0">
                <a:solidFill>
                  <a:srgbClr val="222222"/>
                </a:solidFill>
              </a:rPr>
              <a:t>t </a:t>
            </a:r>
            <a:r>
              <a:rPr lang="cs-CZ" sz="2000" dirty="0">
                <a:solidFill>
                  <a:srgbClr val="222222"/>
                </a:solidFill>
              </a:rPr>
              <a:t>a</a:t>
            </a:r>
            <a:r>
              <a:rPr lang="de-DE" sz="2000" dirty="0">
                <a:solidFill>
                  <a:srgbClr val="222222"/>
                </a:solidFill>
              </a:rPr>
              <a:t> </a:t>
            </a:r>
            <a:r>
              <a:rPr lang="cs-CZ" sz="2000" dirty="0" err="1">
                <a:solidFill>
                  <a:srgbClr val="222222"/>
                </a:solidFill>
              </a:rPr>
              <a:t>inosilikátech</a:t>
            </a:r>
            <a:r>
              <a:rPr lang="cs-CZ" sz="2000" dirty="0">
                <a:solidFill>
                  <a:srgbClr val="222222"/>
                </a:solidFill>
              </a:rPr>
              <a:t> (h</a:t>
            </a:r>
            <a:r>
              <a:rPr lang="de-DE" sz="2000" dirty="0" err="1">
                <a:solidFill>
                  <a:srgbClr val="222222"/>
                </a:solidFill>
              </a:rPr>
              <a:t>ornblende</a:t>
            </a:r>
            <a:r>
              <a:rPr lang="cs-CZ" sz="2000" dirty="0">
                <a:solidFill>
                  <a:srgbClr val="222222"/>
                </a:solidFill>
              </a:rPr>
              <a:t>)</a:t>
            </a:r>
            <a:r>
              <a:rPr lang="de-DE" sz="2000" dirty="0">
                <a:solidFill>
                  <a:srgbClr val="222222"/>
                </a:solidFill>
              </a:rPr>
              <a:t>. </a:t>
            </a:r>
            <a:r>
              <a:rPr lang="cs-CZ" sz="2000" dirty="0">
                <a:solidFill>
                  <a:srgbClr val="222222"/>
                </a:solidFill>
              </a:rPr>
              <a:t>Všechny tyto minerály tvoří</a:t>
            </a:r>
            <a:r>
              <a:rPr lang="de-DE" sz="2000" dirty="0">
                <a:solidFill>
                  <a:srgbClr val="222222"/>
                </a:solidFill>
              </a:rPr>
              <a:t> </a:t>
            </a:r>
            <a:r>
              <a:rPr lang="cs-CZ" sz="2000" dirty="0">
                <a:solidFill>
                  <a:srgbClr val="222222"/>
                </a:solidFill>
              </a:rPr>
              <a:t>celou řadu směsných krystalů od těch bohatých na hořčík až po ty bohaté na železo. Protože právě</a:t>
            </a:r>
            <a:r>
              <a:rPr lang="de-DE" sz="2000" dirty="0">
                <a:solidFill>
                  <a:srgbClr val="222222"/>
                </a:solidFill>
              </a:rPr>
              <a:t> Fe</a:t>
            </a:r>
            <a:r>
              <a:rPr lang="de-DE" sz="2000" baseline="30000" dirty="0">
                <a:solidFill>
                  <a:srgbClr val="222222"/>
                </a:solidFill>
              </a:rPr>
              <a:t>2+ </a:t>
            </a:r>
            <a:r>
              <a:rPr lang="cs-CZ" sz="2000" dirty="0">
                <a:solidFill>
                  <a:srgbClr val="222222"/>
                </a:solidFill>
              </a:rPr>
              <a:t>a</a:t>
            </a:r>
            <a:r>
              <a:rPr lang="de-DE" sz="2000" dirty="0">
                <a:solidFill>
                  <a:srgbClr val="222222"/>
                </a:solidFill>
              </a:rPr>
              <a:t> Mg</a:t>
            </a:r>
            <a:r>
              <a:rPr lang="de-DE" sz="2000" baseline="30000" dirty="0">
                <a:solidFill>
                  <a:srgbClr val="222222"/>
                </a:solidFill>
              </a:rPr>
              <a:t>2+</a:t>
            </a:r>
            <a:r>
              <a:rPr lang="de-DE" sz="2000" dirty="0">
                <a:solidFill>
                  <a:srgbClr val="222222"/>
                </a:solidFill>
              </a:rPr>
              <a:t> </a:t>
            </a:r>
            <a:r>
              <a:rPr lang="cs-CZ" sz="2000" dirty="0">
                <a:solidFill>
                  <a:srgbClr val="222222"/>
                </a:solidFill>
              </a:rPr>
              <a:t>mají podobné chemické vlastnosti.</a:t>
            </a:r>
            <a:r>
              <a:rPr lang="de-DE" sz="2000" dirty="0">
                <a:solidFill>
                  <a:srgbClr val="222222"/>
                </a:solidFill>
              </a:rPr>
              <a:t> Fe</a:t>
            </a:r>
            <a:r>
              <a:rPr lang="de-DE" sz="2000" baseline="30000" dirty="0">
                <a:solidFill>
                  <a:srgbClr val="222222"/>
                </a:solidFill>
              </a:rPr>
              <a:t>2+</a:t>
            </a:r>
            <a:r>
              <a:rPr lang="de-DE" sz="2000" dirty="0">
                <a:solidFill>
                  <a:srgbClr val="222222"/>
                </a:solidFill>
              </a:rPr>
              <a:t> und Mg</a:t>
            </a:r>
            <a:r>
              <a:rPr lang="de-DE" sz="2000" baseline="30000" dirty="0">
                <a:solidFill>
                  <a:srgbClr val="222222"/>
                </a:solidFill>
              </a:rPr>
              <a:t>2+</a:t>
            </a:r>
            <a:r>
              <a:rPr lang="de-DE" sz="2000" dirty="0">
                <a:solidFill>
                  <a:srgbClr val="222222"/>
                </a:solidFill>
              </a:rPr>
              <a:t> </a:t>
            </a:r>
            <a:r>
              <a:rPr lang="cs-CZ" sz="2000" dirty="0">
                <a:solidFill>
                  <a:srgbClr val="222222"/>
                </a:solidFill>
              </a:rPr>
              <a:t>mohou být substituovány také ionty </a:t>
            </a:r>
            <a:r>
              <a:rPr lang="de-DE" sz="2000" dirty="0">
                <a:solidFill>
                  <a:srgbClr val="222222"/>
                </a:solidFill>
              </a:rPr>
              <a:t>Mn</a:t>
            </a:r>
            <a:r>
              <a:rPr lang="de-DE" sz="2000" baseline="30000" dirty="0">
                <a:solidFill>
                  <a:srgbClr val="222222"/>
                </a:solidFill>
              </a:rPr>
              <a:t>2+</a:t>
            </a:r>
            <a:r>
              <a:rPr lang="de-DE" sz="2000" dirty="0">
                <a:solidFill>
                  <a:srgbClr val="222222"/>
                </a:solidFill>
              </a:rPr>
              <a:t>, </a:t>
            </a:r>
            <a:r>
              <a:rPr lang="cs-CZ" sz="2000" dirty="0">
                <a:solidFill>
                  <a:srgbClr val="222222"/>
                </a:solidFill>
              </a:rPr>
              <a:t>k čemuž dochází pouze do určité míry, kvůli vzácnějšímu výskytu manganu</a:t>
            </a:r>
            <a:r>
              <a:rPr lang="de-DE" sz="2000" dirty="0">
                <a:solidFill>
                  <a:srgbClr val="222222"/>
                </a:solidFill>
              </a:rPr>
              <a:t>.</a:t>
            </a:r>
            <a:endParaRPr lang="en-US" sz="2000" dirty="0"/>
          </a:p>
        </p:txBody>
      </p:sp>
    </p:spTree>
    <p:extLst>
      <p:ext uri="{BB962C8B-B14F-4D97-AF65-F5344CB8AC3E}">
        <p14:creationId xmlns:p14="http://schemas.microsoft.com/office/powerpoint/2010/main" val="22789950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8"/>
          <p:cNvSpPr>
            <a:spLocks noGrp="1" noChangeArrowheads="1"/>
          </p:cNvSpPr>
          <p:nvPr>
            <p:ph type="title"/>
          </p:nvPr>
        </p:nvSpPr>
        <p:spPr>
          <a:xfrm>
            <a:off x="457200" y="333375"/>
            <a:ext cx="8435975" cy="625475"/>
          </a:xfrm>
        </p:spPr>
        <p:txBody>
          <a:bodyPr>
            <a:normAutofit/>
          </a:bodyPr>
          <a:lstStyle/>
          <a:p>
            <a:pPr eaLnBrk="1" hangingPunct="1"/>
            <a:r>
              <a:rPr lang="cs-CZ" altLang="en-US" sz="2800" b="1" dirty="0">
                <a:latin typeface="+mn-lt"/>
                <a:cs typeface="Arial" panose="020B0604020202020204" pitchFamily="34" charset="0"/>
              </a:rPr>
              <a:t>1. ionizační energie atomu</a:t>
            </a:r>
          </a:p>
        </p:txBody>
      </p:sp>
      <p:sp>
        <p:nvSpPr>
          <p:cNvPr id="21508" name="Text Box 14"/>
          <p:cNvSpPr txBox="1">
            <a:spLocks noChangeArrowheads="1"/>
          </p:cNvSpPr>
          <p:nvPr/>
        </p:nvSpPr>
        <p:spPr bwMode="auto">
          <a:xfrm>
            <a:off x="228600" y="1143000"/>
            <a:ext cx="8763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lgn="just" eaLnBrk="1" hangingPunct="1"/>
            <a:r>
              <a:rPr lang="cs-CZ" altLang="en-US" sz="2000" baseline="0" dirty="0">
                <a:latin typeface="+mn-lt"/>
                <a:cs typeface="Arial" panose="020B0604020202020204" pitchFamily="34" charset="0"/>
              </a:rPr>
              <a:t>= energie, kterou je nutno vynaložit, aby byl z atomu v zákl. stavu odtržen nejslaběji poutaný elektron (1. ionizační energie)</a:t>
            </a:r>
          </a:p>
          <a:p>
            <a:pPr algn="just" eaLnBrk="1" hangingPunct="1"/>
            <a:r>
              <a:rPr lang="cs-CZ" altLang="en-US" sz="2000" baseline="0" dirty="0">
                <a:latin typeface="+mn-lt"/>
                <a:cs typeface="Arial" panose="020B0604020202020204" pitchFamily="34" charset="0"/>
              </a:rPr>
              <a:t>(analogicky vyšší ionizační energie) </a:t>
            </a:r>
          </a:p>
          <a:p>
            <a:pPr algn="just" eaLnBrk="1" hangingPunct="1"/>
            <a:endParaRPr lang="cs-CZ" altLang="en-US" sz="2000" baseline="0" dirty="0">
              <a:latin typeface="+mn-lt"/>
              <a:cs typeface="Arial" panose="020B0604020202020204" pitchFamily="34" charset="0"/>
            </a:endParaRPr>
          </a:p>
          <a:p>
            <a:pPr algn="just" eaLnBrk="1" hangingPunct="1"/>
            <a:r>
              <a:rPr lang="cs-CZ" altLang="en-US" sz="2000" baseline="0" dirty="0">
                <a:latin typeface="+mn-lt"/>
                <a:cs typeface="Arial" panose="020B0604020202020204" pitchFamily="34" charset="0"/>
              </a:rPr>
              <a:t>= energie nejvyššího obsazeného orbitalu ovlivněna atom. číslem a elektron. konfigurací valenční sféry  </a:t>
            </a:r>
            <a:r>
              <a:rPr lang="cs-CZ" altLang="en-US" sz="2000" baseline="0" dirty="0">
                <a:latin typeface="+mn-lt"/>
                <a:cs typeface="Arial" panose="020B0604020202020204" pitchFamily="34" charset="0"/>
                <a:sym typeface="Symbol" pitchFamily="18" charset="2"/>
              </a:rPr>
              <a:t></a:t>
            </a:r>
            <a:r>
              <a:rPr lang="cs-CZ" altLang="en-US" sz="2000" baseline="0" dirty="0">
                <a:latin typeface="+mn-lt"/>
                <a:cs typeface="Arial" panose="020B0604020202020204" pitchFamily="34" charset="0"/>
              </a:rPr>
              <a:t>  periodický průběh </a:t>
            </a:r>
          </a:p>
          <a:p>
            <a:pPr algn="just" eaLnBrk="1" hangingPunct="1"/>
            <a:r>
              <a:rPr lang="cs-CZ" altLang="en-US" sz="2000" baseline="0" dirty="0">
                <a:latin typeface="+mn-lt"/>
                <a:cs typeface="Arial" panose="020B0604020202020204" pitchFamily="34" charset="0"/>
              </a:rPr>
              <a:t>závislosti  IE  na atomovém čísle </a:t>
            </a:r>
          </a:p>
        </p:txBody>
      </p:sp>
      <p:pic>
        <p:nvPicPr>
          <p:cNvPr id="10" name="Picture 2" descr="https://upload.wikimedia.org/wikipedia/commons/thumb/1/1d/First_Ionization_Energy.svg/1920px-First_Ionization_Energy.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81" y="3369012"/>
            <a:ext cx="8430638" cy="3372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273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11"/>
          <p:cNvSpPr txBox="1">
            <a:spLocks noChangeArrowheads="1"/>
          </p:cNvSpPr>
          <p:nvPr/>
        </p:nvSpPr>
        <p:spPr bwMode="auto">
          <a:xfrm>
            <a:off x="585653" y="381000"/>
            <a:ext cx="83232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cs-CZ" altLang="en-US" sz="2000" baseline="0" dirty="0">
                <a:latin typeface="+mn-lt"/>
              </a:rPr>
              <a:t>a)  vzrůst IE v periodách (zvyšuje se náboj jádra)</a:t>
            </a:r>
          </a:p>
          <a:p>
            <a:pPr eaLnBrk="1" hangingPunct="1"/>
            <a:r>
              <a:rPr lang="cs-CZ" altLang="en-US" sz="2000" baseline="0" dirty="0">
                <a:latin typeface="+mn-lt"/>
              </a:rPr>
              <a:t>b)  pokles IE ve skupinách (zvyšuje se vzdálenost valenčních elektronů od jádra)</a:t>
            </a:r>
          </a:p>
          <a:p>
            <a:pPr eaLnBrk="1" hangingPunct="1"/>
            <a:r>
              <a:rPr lang="cs-CZ" altLang="en-US" sz="2000" baseline="0" dirty="0">
                <a:latin typeface="+mn-lt"/>
              </a:rPr>
              <a:t>c)  podružná maxima důsledkem úplného nebo polovičního zaplnění orbitalů)</a:t>
            </a:r>
          </a:p>
        </p:txBody>
      </p:sp>
      <p:pic>
        <p:nvPicPr>
          <p:cNvPr id="7" name="Picture 2" descr="http://perso.numericable.fr/vincent.hedberg/periodicity/periodicity_Page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947456"/>
            <a:ext cx="8832715" cy="466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2843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9948" y="381000"/>
            <a:ext cx="4332051" cy="487362"/>
          </a:xfrm>
        </p:spPr>
        <p:txBody>
          <a:bodyPr>
            <a:normAutofit/>
          </a:bodyPr>
          <a:lstStyle/>
          <a:p>
            <a:r>
              <a:rPr lang="cs-CZ" sz="2400" b="1" dirty="0">
                <a:latin typeface="+mn-lt"/>
              </a:rPr>
              <a:t>1. i</a:t>
            </a:r>
            <a:r>
              <a:rPr lang="en-US" sz="2400" b="1" dirty="0" err="1">
                <a:latin typeface="+mn-lt"/>
              </a:rPr>
              <a:t>oniza</a:t>
            </a:r>
            <a:r>
              <a:rPr lang="cs-CZ" sz="2400" b="1" dirty="0">
                <a:latin typeface="+mn-lt"/>
              </a:rPr>
              <a:t>č</a:t>
            </a:r>
            <a:r>
              <a:rPr lang="en-US" sz="2400" b="1" dirty="0">
                <a:latin typeface="+mn-lt"/>
              </a:rPr>
              <a:t>n</a:t>
            </a:r>
            <a:r>
              <a:rPr lang="cs-CZ" sz="2400" b="1" dirty="0">
                <a:latin typeface="+mn-lt"/>
              </a:rPr>
              <a:t>í</a:t>
            </a:r>
            <a:r>
              <a:rPr lang="en-US" sz="2400" b="1" dirty="0">
                <a:latin typeface="+mn-lt"/>
              </a:rPr>
              <a:t> </a:t>
            </a:r>
            <a:r>
              <a:rPr lang="en-US" sz="2400" b="1" dirty="0" err="1">
                <a:latin typeface="+mn-lt"/>
              </a:rPr>
              <a:t>energie</a:t>
            </a:r>
            <a:endParaRPr lang="cs-CZ" sz="2400" b="1" dirty="0">
              <a:latin typeface="+mn-lt"/>
            </a:endParaRPr>
          </a:p>
        </p:txBody>
      </p:sp>
      <p:pic>
        <p:nvPicPr>
          <p:cNvPr id="27652" name="Picture 4" descr="VÃ½sledek obrÃ¡zku pro ionisation energy periodic t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017" y="1524000"/>
            <a:ext cx="7803965" cy="4550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3194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onisation Energy Periodic Table Trend | Decorations I Can ...">
            <a:extLst>
              <a:ext uri="{FF2B5EF4-FFF2-40B4-BE49-F238E27FC236}">
                <a16:creationId xmlns:a16="http://schemas.microsoft.com/office/drawing/2014/main" id="{5A975AE4-95E7-4C1B-A42C-9E5EE0C665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091340"/>
            <a:ext cx="3955015" cy="296677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TOMIC STRUCTURE">
            <a:extLst>
              <a:ext uri="{FF2B5EF4-FFF2-40B4-BE49-F238E27FC236}">
                <a16:creationId xmlns:a16="http://schemas.microsoft.com/office/drawing/2014/main" id="{61E8BDEF-BFBC-4239-86F8-22233D447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717" y="525447"/>
            <a:ext cx="2377009" cy="2708421"/>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D9916D6F-0C70-4C71-B030-AC1B94C48920}"/>
              </a:ext>
            </a:extLst>
          </p:cNvPr>
          <p:cNvPicPr>
            <a:picLocks noChangeAspect="1"/>
          </p:cNvPicPr>
          <p:nvPr/>
        </p:nvPicPr>
        <p:blipFill>
          <a:blip r:embed="rId4"/>
          <a:stretch>
            <a:fillRect/>
          </a:stretch>
        </p:blipFill>
        <p:spPr>
          <a:xfrm>
            <a:off x="609600" y="4154854"/>
            <a:ext cx="3383150" cy="2431639"/>
          </a:xfrm>
          <a:prstGeom prst="rect">
            <a:avLst/>
          </a:prstGeom>
        </p:spPr>
      </p:pic>
      <p:sp>
        <p:nvSpPr>
          <p:cNvPr id="5" name="Nadpis 1">
            <a:extLst>
              <a:ext uri="{FF2B5EF4-FFF2-40B4-BE49-F238E27FC236}">
                <a16:creationId xmlns:a16="http://schemas.microsoft.com/office/drawing/2014/main" id="{81522662-C1BB-4E03-9CD6-6CF89B82FC55}"/>
              </a:ext>
            </a:extLst>
          </p:cNvPr>
          <p:cNvSpPr>
            <a:spLocks noGrp="1"/>
          </p:cNvSpPr>
          <p:nvPr>
            <p:ph type="title"/>
          </p:nvPr>
        </p:nvSpPr>
        <p:spPr>
          <a:xfrm>
            <a:off x="322250" y="281766"/>
            <a:ext cx="4332051" cy="487362"/>
          </a:xfrm>
        </p:spPr>
        <p:txBody>
          <a:bodyPr>
            <a:normAutofit/>
          </a:bodyPr>
          <a:lstStyle/>
          <a:p>
            <a:r>
              <a:rPr lang="cs-CZ" sz="2400" b="1" dirty="0">
                <a:latin typeface="+mn-lt"/>
              </a:rPr>
              <a:t>1. i</a:t>
            </a:r>
            <a:r>
              <a:rPr lang="en-US" sz="2400" b="1" dirty="0" err="1">
                <a:latin typeface="+mn-lt"/>
              </a:rPr>
              <a:t>oniza</a:t>
            </a:r>
            <a:r>
              <a:rPr lang="cs-CZ" sz="2400" b="1" dirty="0">
                <a:latin typeface="+mn-lt"/>
              </a:rPr>
              <a:t>č</a:t>
            </a:r>
            <a:r>
              <a:rPr lang="en-US" sz="2400" b="1" dirty="0">
                <a:latin typeface="+mn-lt"/>
              </a:rPr>
              <a:t>n</a:t>
            </a:r>
            <a:r>
              <a:rPr lang="cs-CZ" sz="2400" b="1" dirty="0">
                <a:latin typeface="+mn-lt"/>
              </a:rPr>
              <a:t>í</a:t>
            </a:r>
            <a:r>
              <a:rPr lang="en-US" sz="2400" b="1" dirty="0">
                <a:latin typeface="+mn-lt"/>
              </a:rPr>
              <a:t> </a:t>
            </a:r>
            <a:r>
              <a:rPr lang="en-US" sz="2400" b="1" dirty="0" err="1">
                <a:latin typeface="+mn-lt"/>
              </a:rPr>
              <a:t>energie</a:t>
            </a:r>
            <a:endParaRPr lang="cs-CZ" sz="2400" b="1" dirty="0">
              <a:latin typeface="+mn-lt"/>
            </a:endParaRPr>
          </a:p>
        </p:txBody>
      </p:sp>
      <p:pic>
        <p:nvPicPr>
          <p:cNvPr id="7" name="Picture 4" descr="Periodicity: 5.23 - Ionisation energy and electron affinity">
            <a:extLst>
              <a:ext uri="{FF2B5EF4-FFF2-40B4-BE49-F238E27FC236}">
                <a16:creationId xmlns:a16="http://schemas.microsoft.com/office/drawing/2014/main" id="{C573EA0D-D58F-424A-8A56-414A53422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2822" y="3614300"/>
            <a:ext cx="4114800" cy="290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3368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51022782-BBFE-4B70-95F8-9223B90B29AC}"/>
              </a:ext>
            </a:extLst>
          </p:cNvPr>
          <p:cNvPicPr>
            <a:picLocks noChangeAspect="1"/>
          </p:cNvPicPr>
          <p:nvPr/>
        </p:nvPicPr>
        <p:blipFill>
          <a:blip r:embed="rId2"/>
          <a:stretch>
            <a:fillRect/>
          </a:stretch>
        </p:blipFill>
        <p:spPr>
          <a:xfrm>
            <a:off x="4322781" y="541467"/>
            <a:ext cx="4403685" cy="3562871"/>
          </a:xfrm>
          <a:prstGeom prst="rect">
            <a:avLst/>
          </a:prstGeom>
        </p:spPr>
      </p:pic>
      <p:sp>
        <p:nvSpPr>
          <p:cNvPr id="9" name="TextovéPole 8">
            <a:extLst>
              <a:ext uri="{FF2B5EF4-FFF2-40B4-BE49-F238E27FC236}">
                <a16:creationId xmlns:a16="http://schemas.microsoft.com/office/drawing/2014/main" id="{32AADB03-CA90-4806-B606-644BBFA56AB9}"/>
              </a:ext>
            </a:extLst>
          </p:cNvPr>
          <p:cNvSpPr txBox="1"/>
          <p:nvPr/>
        </p:nvSpPr>
        <p:spPr>
          <a:xfrm>
            <a:off x="130285" y="1060292"/>
            <a:ext cx="3829761" cy="1631216"/>
          </a:xfrm>
          <a:prstGeom prst="rect">
            <a:avLst/>
          </a:prstGeom>
          <a:noFill/>
        </p:spPr>
        <p:txBody>
          <a:bodyPr wrap="square">
            <a:spAutoFit/>
          </a:bodyPr>
          <a:lstStyle/>
          <a:p>
            <a:pPr marR="0" algn="just"/>
            <a:r>
              <a:rPr lang="en-US" sz="2000" b="0" i="1" u="none" strike="noStrike" baseline="0" dirty="0" err="1">
                <a:solidFill>
                  <a:srgbClr val="000000"/>
                </a:solidFill>
              </a:rPr>
              <a:t>Diskontinuita</a:t>
            </a:r>
            <a:r>
              <a:rPr lang="en-US" sz="2000" b="0" i="1" u="none" strike="noStrike" baseline="0" dirty="0">
                <a:solidFill>
                  <a:srgbClr val="000000"/>
                </a:solidFill>
              </a:rPr>
              <a:t> </a:t>
            </a:r>
            <a:r>
              <a:rPr lang="en-US" sz="2000" b="0" i="1" u="none" strike="noStrike" baseline="0" dirty="0" err="1">
                <a:solidFill>
                  <a:srgbClr val="000000"/>
                </a:solidFill>
              </a:rPr>
              <a:t>mezi</a:t>
            </a:r>
            <a:r>
              <a:rPr lang="en-US" sz="2000" b="0" i="1" u="none" strike="noStrike" baseline="0" dirty="0">
                <a:solidFill>
                  <a:srgbClr val="000000"/>
                </a:solidFill>
              </a:rPr>
              <a:t> </a:t>
            </a:r>
            <a:r>
              <a:rPr lang="en-US" sz="2000" b="0" i="1" u="none" strike="noStrike" baseline="0" dirty="0" err="1">
                <a:solidFill>
                  <a:srgbClr val="000000"/>
                </a:solidFill>
              </a:rPr>
              <a:t>skupinami</a:t>
            </a:r>
            <a:r>
              <a:rPr lang="en-US" sz="2000" b="0" i="1" u="none" strike="noStrike" baseline="0" dirty="0">
                <a:solidFill>
                  <a:srgbClr val="000000"/>
                </a:solidFill>
              </a:rPr>
              <a:t> IIA a IIIA</a:t>
            </a:r>
            <a:r>
              <a:rPr lang="en-US" sz="2000" b="0" i="0" u="none" strike="noStrike" baseline="0" dirty="0">
                <a:solidFill>
                  <a:srgbClr val="000000"/>
                </a:solidFill>
              </a:rPr>
              <a:t>: </a:t>
            </a:r>
            <a:r>
              <a:rPr lang="en-US" sz="2000" b="0" i="0" u="none" strike="noStrike" baseline="0" dirty="0" err="1">
                <a:solidFill>
                  <a:srgbClr val="000000"/>
                </a:solidFill>
              </a:rPr>
              <a:t>elektron</a:t>
            </a:r>
            <a:r>
              <a:rPr lang="en-US" sz="2000" b="0" i="0" u="none" strike="noStrike" baseline="0" dirty="0">
                <a:solidFill>
                  <a:srgbClr val="000000"/>
                </a:solidFill>
              </a:rPr>
              <a:t> je </a:t>
            </a:r>
            <a:r>
              <a:rPr lang="en-US" sz="2000" b="0" i="0" u="none" strike="noStrike" baseline="0" dirty="0" err="1">
                <a:solidFill>
                  <a:srgbClr val="000000"/>
                </a:solidFill>
              </a:rPr>
              <a:t>odebr</a:t>
            </a:r>
            <a:r>
              <a:rPr lang="cs-CZ" sz="2000" b="0" i="0" u="none" strike="noStrike" baseline="0" dirty="0">
                <a:solidFill>
                  <a:srgbClr val="000000"/>
                </a:solidFill>
              </a:rPr>
              <a:t>á</a:t>
            </a:r>
            <a:r>
              <a:rPr lang="en-US" sz="2000" b="0" i="0" u="none" strike="noStrike" baseline="0" dirty="0">
                <a:solidFill>
                  <a:srgbClr val="000000"/>
                </a:solidFill>
              </a:rPr>
              <a:t>n</a:t>
            </a:r>
            <a:r>
              <a:rPr lang="cs-CZ" sz="2000" b="0" i="0" u="none" strike="noStrike" baseline="0" dirty="0">
                <a:solidFill>
                  <a:srgbClr val="000000"/>
                </a:solidFill>
              </a:rPr>
              <a:t> z</a:t>
            </a:r>
            <a:r>
              <a:rPr lang="en-US" sz="2000" b="0" i="0" u="none" strike="noStrike" baseline="0" dirty="0">
                <a:solidFill>
                  <a:srgbClr val="000000"/>
                </a:solidFill>
              </a:rPr>
              <a:t> </a:t>
            </a:r>
            <a:r>
              <a:rPr lang="en-US" sz="2000" b="0" i="1" u="none" strike="noStrike" baseline="0" dirty="0">
                <a:solidFill>
                  <a:srgbClr val="000000"/>
                </a:solidFill>
              </a:rPr>
              <a:t>p</a:t>
            </a:r>
            <a:r>
              <a:rPr lang="en-US" sz="2000" b="0" i="0" u="none" strike="noStrike" baseline="0" dirty="0">
                <a:solidFill>
                  <a:srgbClr val="000000"/>
                </a:solidFill>
              </a:rPr>
              <a:t>-orbital</a:t>
            </a:r>
            <a:r>
              <a:rPr lang="cs-CZ" sz="2000" b="0" i="0" u="none" strike="noStrike" baseline="0" dirty="0">
                <a:solidFill>
                  <a:srgbClr val="000000"/>
                </a:solidFill>
              </a:rPr>
              <a:t>u, tj. z větší vzdálenosti od jádra než </a:t>
            </a:r>
            <a:r>
              <a:rPr lang="en-US" sz="2000" b="0" i="1" u="none" strike="noStrike" baseline="0" dirty="0">
                <a:solidFill>
                  <a:srgbClr val="000000"/>
                </a:solidFill>
              </a:rPr>
              <a:t>s</a:t>
            </a:r>
            <a:r>
              <a:rPr lang="en-US" sz="2000" b="0" i="0" u="none" strike="noStrike" baseline="0" dirty="0">
                <a:solidFill>
                  <a:srgbClr val="000000"/>
                </a:solidFill>
              </a:rPr>
              <a:t>-orbital</a:t>
            </a:r>
            <a:r>
              <a:rPr lang="cs-CZ" sz="2000" b="0" i="0" u="none" strike="noStrike" baseline="0" dirty="0">
                <a:solidFill>
                  <a:srgbClr val="000000"/>
                </a:solidFill>
              </a:rPr>
              <a:t>. Navíc může hrát roli i repulze s </a:t>
            </a:r>
            <a:r>
              <a:rPr lang="en-US" sz="2000" b="0" i="1" u="none" strike="noStrike" baseline="0" dirty="0">
                <a:solidFill>
                  <a:srgbClr val="000000"/>
                </a:solidFill>
              </a:rPr>
              <a:t>s</a:t>
            </a:r>
            <a:r>
              <a:rPr lang="cs-CZ" sz="2000" b="0" i="1" u="none" strike="noStrike" baseline="0" dirty="0">
                <a:solidFill>
                  <a:srgbClr val="000000"/>
                </a:solidFill>
              </a:rPr>
              <a:t>-</a:t>
            </a:r>
            <a:r>
              <a:rPr lang="en-US" sz="2000" b="0" i="0" u="none" strike="noStrike" baseline="0" dirty="0" err="1">
                <a:solidFill>
                  <a:srgbClr val="000000"/>
                </a:solidFill>
              </a:rPr>
              <a:t>ele</a:t>
            </a:r>
            <a:r>
              <a:rPr lang="cs-CZ" sz="2000" b="0" i="0" u="none" strike="noStrike" baseline="0" dirty="0">
                <a:solidFill>
                  <a:srgbClr val="000000"/>
                </a:solidFill>
              </a:rPr>
              <a:t>k</a:t>
            </a:r>
            <a:r>
              <a:rPr lang="en-US" sz="2000" b="0" i="0" u="none" strike="noStrike" baseline="0" dirty="0" err="1">
                <a:solidFill>
                  <a:srgbClr val="000000"/>
                </a:solidFill>
              </a:rPr>
              <a:t>tron</a:t>
            </a:r>
            <a:r>
              <a:rPr lang="cs-CZ" sz="2000" dirty="0">
                <a:solidFill>
                  <a:srgbClr val="000000"/>
                </a:solidFill>
              </a:rPr>
              <a:t>y</a:t>
            </a:r>
            <a:r>
              <a:rPr lang="en-US" sz="2000" b="0" i="0" u="none" strike="noStrike" baseline="0" dirty="0">
                <a:solidFill>
                  <a:srgbClr val="000000"/>
                </a:solidFill>
              </a:rPr>
              <a:t>.</a:t>
            </a:r>
          </a:p>
        </p:txBody>
      </p:sp>
      <p:pic>
        <p:nvPicPr>
          <p:cNvPr id="11" name="Obrázek 10">
            <a:extLst>
              <a:ext uri="{FF2B5EF4-FFF2-40B4-BE49-F238E27FC236}">
                <a16:creationId xmlns:a16="http://schemas.microsoft.com/office/drawing/2014/main" id="{31E13468-84DE-476D-ACD7-D6E51031D3EF}"/>
              </a:ext>
            </a:extLst>
          </p:cNvPr>
          <p:cNvPicPr>
            <a:picLocks noChangeAspect="1"/>
          </p:cNvPicPr>
          <p:nvPr/>
        </p:nvPicPr>
        <p:blipFill>
          <a:blip r:embed="rId2"/>
          <a:stretch>
            <a:fillRect/>
          </a:stretch>
        </p:blipFill>
        <p:spPr>
          <a:xfrm>
            <a:off x="93683" y="3429000"/>
            <a:ext cx="4213185" cy="3408744"/>
          </a:xfrm>
          <a:prstGeom prst="rect">
            <a:avLst/>
          </a:prstGeom>
        </p:spPr>
      </p:pic>
      <p:sp>
        <p:nvSpPr>
          <p:cNvPr id="12" name="Ovál 11">
            <a:extLst>
              <a:ext uri="{FF2B5EF4-FFF2-40B4-BE49-F238E27FC236}">
                <a16:creationId xmlns:a16="http://schemas.microsoft.com/office/drawing/2014/main" id="{A96BBD5C-913B-4D3C-9923-B74C8A4C1B16}"/>
              </a:ext>
            </a:extLst>
          </p:cNvPr>
          <p:cNvSpPr/>
          <p:nvPr/>
        </p:nvSpPr>
        <p:spPr>
          <a:xfrm>
            <a:off x="962025" y="4695825"/>
            <a:ext cx="285750" cy="48577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D5E6BED2-1523-4A9F-B6A5-6FD190D1E833}"/>
              </a:ext>
            </a:extLst>
          </p:cNvPr>
          <p:cNvSpPr/>
          <p:nvPr/>
        </p:nvSpPr>
        <p:spPr>
          <a:xfrm>
            <a:off x="1524000" y="5133372"/>
            <a:ext cx="285750" cy="48577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vál 13">
            <a:extLst>
              <a:ext uri="{FF2B5EF4-FFF2-40B4-BE49-F238E27FC236}">
                <a16:creationId xmlns:a16="http://schemas.microsoft.com/office/drawing/2014/main" id="{390AC1B3-B6ED-43EE-82FC-8A6E8F8BA546}"/>
              </a:ext>
            </a:extLst>
          </p:cNvPr>
          <p:cNvSpPr/>
          <p:nvPr/>
        </p:nvSpPr>
        <p:spPr>
          <a:xfrm>
            <a:off x="2701905" y="5133372"/>
            <a:ext cx="285750" cy="48577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vál 14">
            <a:extLst>
              <a:ext uri="{FF2B5EF4-FFF2-40B4-BE49-F238E27FC236}">
                <a16:creationId xmlns:a16="http://schemas.microsoft.com/office/drawing/2014/main" id="{28DDF698-45BE-49F4-A992-32C22B4CE538}"/>
              </a:ext>
            </a:extLst>
          </p:cNvPr>
          <p:cNvSpPr/>
          <p:nvPr/>
        </p:nvSpPr>
        <p:spPr>
          <a:xfrm>
            <a:off x="3914775" y="5257800"/>
            <a:ext cx="285750" cy="48577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vál 15">
            <a:extLst>
              <a:ext uri="{FF2B5EF4-FFF2-40B4-BE49-F238E27FC236}">
                <a16:creationId xmlns:a16="http://schemas.microsoft.com/office/drawing/2014/main" id="{9BF4CBC5-515A-41D1-989F-B90199688F3B}"/>
              </a:ext>
            </a:extLst>
          </p:cNvPr>
          <p:cNvSpPr/>
          <p:nvPr/>
        </p:nvSpPr>
        <p:spPr>
          <a:xfrm>
            <a:off x="5048250" y="2524125"/>
            <a:ext cx="285750" cy="48577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vál 16">
            <a:extLst>
              <a:ext uri="{FF2B5EF4-FFF2-40B4-BE49-F238E27FC236}">
                <a16:creationId xmlns:a16="http://schemas.microsoft.com/office/drawing/2014/main" id="{12AB6938-C9BD-4D4A-9930-1B9EC503853C}"/>
              </a:ext>
            </a:extLst>
          </p:cNvPr>
          <p:cNvSpPr/>
          <p:nvPr/>
        </p:nvSpPr>
        <p:spPr>
          <a:xfrm>
            <a:off x="5581650" y="2714625"/>
            <a:ext cx="285750" cy="48577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a:extLst>
              <a:ext uri="{FF2B5EF4-FFF2-40B4-BE49-F238E27FC236}">
                <a16:creationId xmlns:a16="http://schemas.microsoft.com/office/drawing/2014/main" id="{002FBC3C-38E7-4BBC-AADA-85541FECE65C}"/>
              </a:ext>
            </a:extLst>
          </p:cNvPr>
          <p:cNvSpPr txBox="1"/>
          <p:nvPr/>
        </p:nvSpPr>
        <p:spPr>
          <a:xfrm>
            <a:off x="4758504" y="4685079"/>
            <a:ext cx="3756168" cy="1631216"/>
          </a:xfrm>
          <a:prstGeom prst="rect">
            <a:avLst/>
          </a:prstGeom>
          <a:noFill/>
        </p:spPr>
        <p:txBody>
          <a:bodyPr wrap="square">
            <a:spAutoFit/>
          </a:bodyPr>
          <a:lstStyle/>
          <a:p>
            <a:pPr marR="0" algn="just"/>
            <a:r>
              <a:rPr lang="cs-CZ" sz="2000" b="0" i="1" u="none" strike="noStrike" baseline="0" dirty="0">
                <a:solidFill>
                  <a:srgbClr val="000000"/>
                </a:solidFill>
              </a:rPr>
              <a:t>Diskontinuita mezi skupinami </a:t>
            </a:r>
            <a:r>
              <a:rPr lang="en-US" sz="2000" b="0" i="1" u="none" strike="noStrike" baseline="0" dirty="0">
                <a:solidFill>
                  <a:srgbClr val="000000"/>
                </a:solidFill>
              </a:rPr>
              <a:t>VA a VIA</a:t>
            </a:r>
            <a:r>
              <a:rPr lang="cs-CZ" sz="2000" dirty="0">
                <a:solidFill>
                  <a:srgbClr val="000000"/>
                </a:solidFill>
              </a:rPr>
              <a:t>: </a:t>
            </a:r>
            <a:r>
              <a:rPr lang="cs-CZ" sz="2000" b="0" i="0" u="none" strike="noStrike" baseline="0" dirty="0">
                <a:solidFill>
                  <a:srgbClr val="000000"/>
                </a:solidFill>
              </a:rPr>
              <a:t>e</a:t>
            </a:r>
            <a:r>
              <a:rPr lang="en-US" sz="2000" b="0" i="0" u="none" strike="noStrike" baseline="0" dirty="0">
                <a:solidFill>
                  <a:srgbClr val="000000"/>
                </a:solidFill>
              </a:rPr>
              <a:t>le</a:t>
            </a:r>
            <a:r>
              <a:rPr lang="cs-CZ" sz="2000" b="0" i="0" u="none" strike="noStrike" baseline="0" dirty="0">
                <a:solidFill>
                  <a:srgbClr val="000000"/>
                </a:solidFill>
              </a:rPr>
              <a:t>k</a:t>
            </a:r>
            <a:r>
              <a:rPr lang="en-US" sz="2000" b="0" i="0" u="none" strike="noStrike" baseline="0" dirty="0" err="1">
                <a:solidFill>
                  <a:srgbClr val="000000"/>
                </a:solidFill>
              </a:rPr>
              <a:t>tron</a:t>
            </a:r>
            <a:r>
              <a:rPr lang="en-US" sz="2000" b="0" i="0" u="none" strike="noStrike" baseline="0" dirty="0">
                <a:solidFill>
                  <a:srgbClr val="000000"/>
                </a:solidFill>
              </a:rPr>
              <a:t> </a:t>
            </a:r>
            <a:r>
              <a:rPr lang="cs-CZ" sz="2000" b="0" i="0" u="none" strike="noStrike" baseline="0" dirty="0">
                <a:solidFill>
                  <a:srgbClr val="000000"/>
                </a:solidFill>
              </a:rPr>
              <a:t>je odebrán z dvojmo obsazeného </a:t>
            </a:r>
            <a:r>
              <a:rPr lang="en-US" sz="2000" b="0" i="0" u="none" strike="noStrike" baseline="0" dirty="0">
                <a:solidFill>
                  <a:srgbClr val="000000"/>
                </a:solidFill>
              </a:rPr>
              <a:t>orbital</a:t>
            </a:r>
            <a:r>
              <a:rPr lang="cs-CZ" sz="2000" b="0" i="0" u="none" strike="noStrike" baseline="0" dirty="0">
                <a:solidFill>
                  <a:srgbClr val="000000"/>
                </a:solidFill>
              </a:rPr>
              <a:t>u</a:t>
            </a:r>
            <a:r>
              <a:rPr lang="en-US" sz="2000" b="0" i="0" u="none" strike="noStrike" baseline="0" dirty="0">
                <a:solidFill>
                  <a:srgbClr val="000000"/>
                </a:solidFill>
              </a:rPr>
              <a:t>.</a:t>
            </a:r>
            <a:r>
              <a:rPr lang="cs-CZ" sz="2000" b="0" i="0" u="none" strike="noStrike" baseline="0" dirty="0">
                <a:solidFill>
                  <a:srgbClr val="000000"/>
                </a:solidFill>
              </a:rPr>
              <a:t> Repulze ostatních elektronů napomáhá odstranění elektronu.</a:t>
            </a:r>
            <a:endParaRPr lang="en-US" sz="2000" b="0" i="0" u="none" strike="noStrike" baseline="0" dirty="0">
              <a:solidFill>
                <a:srgbClr val="000000"/>
              </a:solidFill>
            </a:endParaRPr>
          </a:p>
        </p:txBody>
      </p:sp>
      <p:sp>
        <p:nvSpPr>
          <p:cNvPr id="20" name="Ovál 19">
            <a:extLst>
              <a:ext uri="{FF2B5EF4-FFF2-40B4-BE49-F238E27FC236}">
                <a16:creationId xmlns:a16="http://schemas.microsoft.com/office/drawing/2014/main" id="{92676117-C0B6-470F-90AB-DF8F9315F1D7}"/>
              </a:ext>
            </a:extLst>
          </p:cNvPr>
          <p:cNvSpPr/>
          <p:nvPr/>
        </p:nvSpPr>
        <p:spPr>
          <a:xfrm rot="4466435">
            <a:off x="6470594" y="2541682"/>
            <a:ext cx="331988" cy="120911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vál 20">
            <a:extLst>
              <a:ext uri="{FF2B5EF4-FFF2-40B4-BE49-F238E27FC236}">
                <a16:creationId xmlns:a16="http://schemas.microsoft.com/office/drawing/2014/main" id="{E63D0649-79F1-4758-8B94-F41B6325035F}"/>
              </a:ext>
            </a:extLst>
          </p:cNvPr>
          <p:cNvSpPr/>
          <p:nvPr/>
        </p:nvSpPr>
        <p:spPr>
          <a:xfrm rot="4753833">
            <a:off x="7685151" y="2543267"/>
            <a:ext cx="331988" cy="120911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081868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8ECE2E2-C4B1-4F8D-B450-BC6EC1DB372F}"/>
              </a:ext>
            </a:extLst>
          </p:cNvPr>
          <p:cNvSpPr/>
          <p:nvPr/>
        </p:nvSpPr>
        <p:spPr>
          <a:xfrm>
            <a:off x="178942" y="304800"/>
            <a:ext cx="8779565" cy="2554545"/>
          </a:xfrm>
          <a:prstGeom prst="rect">
            <a:avLst/>
          </a:prstGeom>
        </p:spPr>
        <p:txBody>
          <a:bodyPr wrap="square">
            <a:spAutoFit/>
          </a:bodyPr>
          <a:lstStyle/>
          <a:p>
            <a:r>
              <a:rPr lang="cs-CZ" sz="2000" b="1" dirty="0">
                <a:solidFill>
                  <a:srgbClr val="333333"/>
                </a:solidFill>
              </a:rPr>
              <a:t>Příklad</a:t>
            </a:r>
            <a:r>
              <a:rPr lang="cs-CZ" sz="2000" dirty="0">
                <a:solidFill>
                  <a:srgbClr val="333333"/>
                </a:solidFill>
              </a:rPr>
              <a:t>: První</a:t>
            </a:r>
            <a:r>
              <a:rPr lang="en-US" sz="2000" dirty="0">
                <a:solidFill>
                  <a:srgbClr val="333333"/>
                </a:solidFill>
              </a:rPr>
              <a:t> </a:t>
            </a:r>
            <a:r>
              <a:rPr lang="en-US" sz="2000" dirty="0" err="1">
                <a:solidFill>
                  <a:srgbClr val="333333"/>
                </a:solidFill>
              </a:rPr>
              <a:t>ioniza</a:t>
            </a:r>
            <a:r>
              <a:rPr lang="cs-CZ" sz="2000" dirty="0">
                <a:solidFill>
                  <a:srgbClr val="333333"/>
                </a:solidFill>
              </a:rPr>
              <a:t>č</a:t>
            </a:r>
            <a:r>
              <a:rPr lang="en-US" sz="2000" dirty="0">
                <a:solidFill>
                  <a:srgbClr val="333333"/>
                </a:solidFill>
              </a:rPr>
              <a:t>n</a:t>
            </a:r>
            <a:r>
              <a:rPr lang="cs-CZ" sz="2000" dirty="0">
                <a:solidFill>
                  <a:srgbClr val="333333"/>
                </a:solidFill>
              </a:rPr>
              <a:t>í</a:t>
            </a:r>
            <a:r>
              <a:rPr lang="en-US" sz="2000" dirty="0">
                <a:solidFill>
                  <a:srgbClr val="333333"/>
                </a:solidFill>
              </a:rPr>
              <a:t> </a:t>
            </a:r>
            <a:r>
              <a:rPr lang="en-US" sz="2000" dirty="0" err="1">
                <a:solidFill>
                  <a:srgbClr val="333333"/>
                </a:solidFill>
              </a:rPr>
              <a:t>energ</a:t>
            </a:r>
            <a:r>
              <a:rPr lang="cs-CZ" sz="2000" dirty="0" err="1">
                <a:solidFill>
                  <a:srgbClr val="333333"/>
                </a:solidFill>
              </a:rPr>
              <a:t>ie</a:t>
            </a:r>
            <a:r>
              <a:rPr lang="cs-CZ" sz="2000" dirty="0">
                <a:solidFill>
                  <a:srgbClr val="333333"/>
                </a:solidFill>
              </a:rPr>
              <a:t> (IE)</a:t>
            </a:r>
            <a:r>
              <a:rPr lang="en-US" sz="2000" dirty="0">
                <a:solidFill>
                  <a:srgbClr val="333333"/>
                </a:solidFill>
              </a:rPr>
              <a:t> </a:t>
            </a:r>
            <a:r>
              <a:rPr lang="cs-CZ" sz="2000" dirty="0">
                <a:solidFill>
                  <a:srgbClr val="333333"/>
                </a:solidFill>
              </a:rPr>
              <a:t>vodíku je</a:t>
            </a:r>
            <a:r>
              <a:rPr lang="en-US" sz="2000" dirty="0">
                <a:solidFill>
                  <a:srgbClr val="333333"/>
                </a:solidFill>
              </a:rPr>
              <a:t> 1310 </a:t>
            </a:r>
            <a:r>
              <a:rPr lang="en-US" sz="2000" dirty="0" err="1">
                <a:solidFill>
                  <a:srgbClr val="333333"/>
                </a:solidFill>
              </a:rPr>
              <a:t>kJ·mol</a:t>
            </a:r>
            <a:r>
              <a:rPr lang="en-US" sz="2000" baseline="30000" dirty="0">
                <a:solidFill>
                  <a:srgbClr val="333333"/>
                </a:solidFill>
              </a:rPr>
              <a:t>–1</a:t>
            </a:r>
            <a:r>
              <a:rPr lang="cs-CZ" sz="2000" dirty="0">
                <a:solidFill>
                  <a:srgbClr val="333333"/>
                </a:solidFill>
              </a:rPr>
              <a:t>, </a:t>
            </a:r>
            <a:r>
              <a:rPr lang="en-US" sz="2000" dirty="0">
                <a:solidFill>
                  <a:srgbClr val="333333"/>
                </a:solidFill>
              </a:rPr>
              <a:t> </a:t>
            </a:r>
            <a:r>
              <a:rPr lang="cs-CZ" sz="2000" dirty="0">
                <a:solidFill>
                  <a:srgbClr val="333333"/>
                </a:solidFill>
              </a:rPr>
              <a:t>zatímco</a:t>
            </a:r>
            <a:r>
              <a:rPr lang="en-US" sz="2000" dirty="0">
                <a:solidFill>
                  <a:srgbClr val="333333"/>
                </a:solidFill>
              </a:rPr>
              <a:t> </a:t>
            </a:r>
            <a:r>
              <a:rPr lang="cs-CZ" sz="2000" dirty="0">
                <a:solidFill>
                  <a:srgbClr val="333333"/>
                </a:solidFill>
              </a:rPr>
              <a:t>první</a:t>
            </a:r>
            <a:r>
              <a:rPr lang="en-US" sz="2000" dirty="0">
                <a:solidFill>
                  <a:srgbClr val="333333"/>
                </a:solidFill>
              </a:rPr>
              <a:t> </a:t>
            </a:r>
            <a:r>
              <a:rPr lang="en-US" sz="2000" dirty="0" err="1">
                <a:solidFill>
                  <a:srgbClr val="333333"/>
                </a:solidFill>
              </a:rPr>
              <a:t>ioniza</a:t>
            </a:r>
            <a:r>
              <a:rPr lang="cs-CZ" sz="2000" dirty="0">
                <a:solidFill>
                  <a:srgbClr val="333333"/>
                </a:solidFill>
              </a:rPr>
              <a:t>č</a:t>
            </a:r>
            <a:r>
              <a:rPr lang="en-US" sz="2000" dirty="0">
                <a:solidFill>
                  <a:srgbClr val="333333"/>
                </a:solidFill>
              </a:rPr>
              <a:t>n</a:t>
            </a:r>
            <a:r>
              <a:rPr lang="cs-CZ" sz="2000" dirty="0">
                <a:solidFill>
                  <a:srgbClr val="333333"/>
                </a:solidFill>
              </a:rPr>
              <a:t>í</a:t>
            </a:r>
            <a:r>
              <a:rPr lang="en-US" sz="2000" dirty="0">
                <a:solidFill>
                  <a:srgbClr val="333333"/>
                </a:solidFill>
              </a:rPr>
              <a:t> </a:t>
            </a:r>
            <a:r>
              <a:rPr lang="en-US" sz="2000" dirty="0" err="1">
                <a:solidFill>
                  <a:srgbClr val="333333"/>
                </a:solidFill>
              </a:rPr>
              <a:t>energ</a:t>
            </a:r>
            <a:r>
              <a:rPr lang="cs-CZ" sz="2000" dirty="0" err="1">
                <a:solidFill>
                  <a:srgbClr val="333333"/>
                </a:solidFill>
              </a:rPr>
              <a:t>ie</a:t>
            </a:r>
            <a:r>
              <a:rPr lang="en-US" sz="2000" dirty="0">
                <a:solidFill>
                  <a:srgbClr val="333333"/>
                </a:solidFill>
              </a:rPr>
              <a:t> </a:t>
            </a:r>
            <a:r>
              <a:rPr lang="en-US" sz="2000" dirty="0" err="1">
                <a:solidFill>
                  <a:srgbClr val="333333"/>
                </a:solidFill>
              </a:rPr>
              <a:t>lithi</a:t>
            </a:r>
            <a:r>
              <a:rPr lang="cs-CZ" sz="2000" dirty="0">
                <a:solidFill>
                  <a:srgbClr val="333333"/>
                </a:solidFill>
              </a:rPr>
              <a:t>a</a:t>
            </a:r>
            <a:r>
              <a:rPr lang="en-US" sz="2000" dirty="0">
                <a:solidFill>
                  <a:srgbClr val="333333"/>
                </a:solidFill>
              </a:rPr>
              <a:t> </a:t>
            </a:r>
            <a:r>
              <a:rPr lang="cs-CZ" sz="2000" dirty="0">
                <a:solidFill>
                  <a:srgbClr val="333333"/>
                </a:solidFill>
              </a:rPr>
              <a:t>je</a:t>
            </a:r>
            <a:r>
              <a:rPr lang="en-US" sz="2000" dirty="0">
                <a:solidFill>
                  <a:srgbClr val="333333"/>
                </a:solidFill>
              </a:rPr>
              <a:t> 520 </a:t>
            </a:r>
            <a:r>
              <a:rPr lang="en-US" sz="2000" dirty="0" err="1">
                <a:solidFill>
                  <a:srgbClr val="333333"/>
                </a:solidFill>
              </a:rPr>
              <a:t>kJ·mol</a:t>
            </a:r>
            <a:r>
              <a:rPr lang="en-US" sz="2000" baseline="30000" dirty="0">
                <a:solidFill>
                  <a:srgbClr val="333333"/>
                </a:solidFill>
              </a:rPr>
              <a:t>–1</a:t>
            </a:r>
            <a:r>
              <a:rPr lang="en-US" sz="2000" dirty="0">
                <a:solidFill>
                  <a:srgbClr val="333333"/>
                </a:solidFill>
              </a:rPr>
              <a:t>. </a:t>
            </a:r>
            <a:r>
              <a:rPr lang="cs-CZ" sz="2000" dirty="0">
                <a:solidFill>
                  <a:srgbClr val="333333"/>
                </a:solidFill>
              </a:rPr>
              <a:t>Proč?</a:t>
            </a:r>
          </a:p>
          <a:p>
            <a:endParaRPr lang="cs-CZ" sz="2000" dirty="0">
              <a:solidFill>
                <a:srgbClr val="333333"/>
              </a:solidFill>
            </a:endParaRPr>
          </a:p>
          <a:p>
            <a:r>
              <a:rPr lang="en-US" sz="2000" dirty="0">
                <a:solidFill>
                  <a:srgbClr val="333333"/>
                </a:solidFill>
              </a:rPr>
              <a:t>The IE </a:t>
            </a:r>
            <a:r>
              <a:rPr lang="en-US" sz="2000" dirty="0" err="1">
                <a:solidFill>
                  <a:srgbClr val="333333"/>
                </a:solidFill>
              </a:rPr>
              <a:t>lithi</a:t>
            </a:r>
            <a:r>
              <a:rPr lang="cs-CZ" sz="2000" dirty="0">
                <a:solidFill>
                  <a:srgbClr val="333333"/>
                </a:solidFill>
              </a:rPr>
              <a:t>a</a:t>
            </a:r>
            <a:r>
              <a:rPr lang="en-US" sz="2000" dirty="0">
                <a:solidFill>
                  <a:srgbClr val="333333"/>
                </a:solidFill>
              </a:rPr>
              <a:t> </a:t>
            </a:r>
            <a:r>
              <a:rPr lang="cs-CZ" sz="2000" dirty="0">
                <a:solidFill>
                  <a:srgbClr val="333333"/>
                </a:solidFill>
              </a:rPr>
              <a:t>je menší ze dvou důvodů:</a:t>
            </a:r>
            <a:endParaRPr lang="en-US" sz="2000" dirty="0">
              <a:solidFill>
                <a:srgbClr val="333333"/>
              </a:solidFill>
            </a:endParaRPr>
          </a:p>
          <a:p>
            <a:r>
              <a:rPr lang="cs-CZ" sz="2000" dirty="0">
                <a:solidFill>
                  <a:srgbClr val="333333"/>
                </a:solidFill>
              </a:rPr>
              <a:t>   </a:t>
            </a:r>
            <a:r>
              <a:rPr lang="en-US" sz="2000" dirty="0">
                <a:solidFill>
                  <a:srgbClr val="333333"/>
                </a:solidFill>
              </a:rPr>
              <a:t>1) </a:t>
            </a:r>
            <a:r>
              <a:rPr lang="cs-CZ" sz="2000" dirty="0">
                <a:solidFill>
                  <a:srgbClr val="333333"/>
                </a:solidFill>
              </a:rPr>
              <a:t>Průměrná vzdálenost od jádra je pro </a:t>
            </a:r>
            <a:r>
              <a:rPr lang="en-US" sz="2000" dirty="0">
                <a:solidFill>
                  <a:srgbClr val="333333"/>
                </a:solidFill>
              </a:rPr>
              <a:t>2</a:t>
            </a:r>
            <a:r>
              <a:rPr lang="en-US" sz="2000" i="1" dirty="0">
                <a:solidFill>
                  <a:srgbClr val="333333"/>
                </a:solidFill>
              </a:rPr>
              <a:t>s</a:t>
            </a:r>
            <a:r>
              <a:rPr lang="en-US" sz="2000" dirty="0">
                <a:solidFill>
                  <a:srgbClr val="333333"/>
                </a:solidFill>
              </a:rPr>
              <a:t>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en-US" sz="2000" dirty="0">
                <a:solidFill>
                  <a:srgbClr val="333333"/>
                </a:solidFill>
              </a:rPr>
              <a:t> </a:t>
            </a:r>
            <a:r>
              <a:rPr lang="cs-CZ" sz="2000" dirty="0">
                <a:solidFill>
                  <a:srgbClr val="333333"/>
                </a:solidFill>
              </a:rPr>
              <a:t>větší než pro </a:t>
            </a:r>
            <a:r>
              <a:rPr lang="en-US" sz="2000" dirty="0">
                <a:solidFill>
                  <a:srgbClr val="333333"/>
                </a:solidFill>
              </a:rPr>
              <a:t>1</a:t>
            </a:r>
            <a:r>
              <a:rPr lang="en-US" sz="2000" i="1" dirty="0">
                <a:solidFill>
                  <a:srgbClr val="333333"/>
                </a:solidFill>
              </a:rPr>
              <a:t>s</a:t>
            </a:r>
            <a:r>
              <a:rPr lang="en-US" sz="2000" dirty="0">
                <a:solidFill>
                  <a:srgbClr val="333333"/>
                </a:solidFill>
              </a:rPr>
              <a:t>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a:t>
            </a:r>
            <a:endParaRPr lang="en-US" sz="2000" dirty="0">
              <a:solidFill>
                <a:srgbClr val="333333"/>
              </a:solidFill>
            </a:endParaRPr>
          </a:p>
          <a:p>
            <a:r>
              <a:rPr lang="cs-CZ" sz="2000" dirty="0">
                <a:solidFill>
                  <a:srgbClr val="333333"/>
                </a:solidFill>
              </a:rPr>
              <a:t>   </a:t>
            </a:r>
            <a:r>
              <a:rPr lang="en-US" sz="2000" dirty="0"/>
              <a:t>2) 2</a:t>
            </a:r>
            <a:r>
              <a:rPr lang="en-US" sz="2000" i="1" dirty="0"/>
              <a:t>s</a:t>
            </a:r>
            <a:r>
              <a:rPr lang="en-US" sz="2000" baseline="30000" dirty="0"/>
              <a:t>1</a:t>
            </a:r>
            <a:r>
              <a:rPr lang="en-US" sz="2000" dirty="0"/>
              <a:t> </a:t>
            </a:r>
            <a:r>
              <a:rPr lang="en-US" sz="2000" dirty="0" err="1"/>
              <a:t>ele</a:t>
            </a:r>
            <a:r>
              <a:rPr lang="cs-CZ" sz="2000" dirty="0"/>
              <a:t>k</a:t>
            </a:r>
            <a:r>
              <a:rPr lang="en-US" sz="2000" dirty="0" err="1"/>
              <a:t>tron</a:t>
            </a:r>
            <a:r>
              <a:rPr lang="en-US" sz="2000" dirty="0"/>
              <a:t> </a:t>
            </a:r>
            <a:r>
              <a:rPr lang="cs-CZ" sz="2000" dirty="0"/>
              <a:t>v</a:t>
            </a:r>
            <a:r>
              <a:rPr lang="en-US" sz="2000" dirty="0"/>
              <a:t> </a:t>
            </a:r>
            <a:r>
              <a:rPr lang="en-US" sz="2000" dirty="0" err="1"/>
              <a:t>lithiu</a:t>
            </a:r>
            <a:r>
              <a:rPr lang="cs-CZ" sz="2000" dirty="0"/>
              <a:t> je stíněn e</a:t>
            </a:r>
            <a:r>
              <a:rPr lang="en-US" sz="2000" dirty="0"/>
              <a:t>le</a:t>
            </a:r>
            <a:r>
              <a:rPr lang="cs-CZ" sz="2000" dirty="0"/>
              <a:t>k</a:t>
            </a:r>
            <a:r>
              <a:rPr lang="en-US" sz="2000" dirty="0" err="1"/>
              <a:t>tron</a:t>
            </a:r>
            <a:r>
              <a:rPr lang="cs-CZ" sz="2000" dirty="0"/>
              <a:t>y vnitřní slupky 1s</a:t>
            </a:r>
            <a:r>
              <a:rPr lang="en-US" sz="2000" dirty="0"/>
              <a:t>. </a:t>
            </a:r>
            <a:r>
              <a:rPr lang="cs-CZ" sz="2000" dirty="0"/>
              <a:t>Efektivní náboj jádra je ovšem ve skutečnosti</a:t>
            </a:r>
            <a:r>
              <a:rPr lang="en-US" sz="2000" dirty="0"/>
              <a:t> </a:t>
            </a:r>
            <a:r>
              <a:rPr lang="cs-CZ" sz="2000" dirty="0"/>
              <a:t>větší než 1</a:t>
            </a:r>
            <a:r>
              <a:rPr lang="en-US" sz="2000" dirty="0"/>
              <a:t> </a:t>
            </a:r>
            <a:r>
              <a:rPr lang="cs-CZ" sz="2000" dirty="0">
                <a:solidFill>
                  <a:srgbClr val="333333"/>
                </a:solidFill>
              </a:rPr>
              <a:t>protože </a:t>
            </a:r>
            <a:r>
              <a:rPr lang="en-US" sz="2000" dirty="0" err="1">
                <a:solidFill>
                  <a:srgbClr val="333333"/>
                </a:solidFill>
              </a:rPr>
              <a:t>radi</a:t>
            </a:r>
            <a:r>
              <a:rPr lang="cs-CZ" sz="2000" dirty="0">
                <a:solidFill>
                  <a:srgbClr val="333333"/>
                </a:solidFill>
              </a:rPr>
              <a:t>á</a:t>
            </a:r>
            <a:r>
              <a:rPr lang="en-US" sz="2000" dirty="0">
                <a:solidFill>
                  <a:srgbClr val="333333"/>
                </a:solidFill>
              </a:rPr>
              <a:t>l</a:t>
            </a:r>
            <a:r>
              <a:rPr lang="cs-CZ" sz="2000" dirty="0">
                <a:solidFill>
                  <a:srgbClr val="333333"/>
                </a:solidFill>
              </a:rPr>
              <a:t>ní</a:t>
            </a:r>
            <a:r>
              <a:rPr lang="en-US" sz="2000" dirty="0">
                <a:solidFill>
                  <a:srgbClr val="333333"/>
                </a:solidFill>
              </a:rPr>
              <a:t> </a:t>
            </a:r>
            <a:r>
              <a:rPr lang="en-US" sz="2000" dirty="0" err="1">
                <a:solidFill>
                  <a:srgbClr val="333333"/>
                </a:solidFill>
              </a:rPr>
              <a:t>distribu</a:t>
            </a:r>
            <a:r>
              <a:rPr lang="cs-CZ" sz="2000" dirty="0" err="1">
                <a:solidFill>
                  <a:srgbClr val="333333"/>
                </a:solidFill>
              </a:rPr>
              <a:t>ce</a:t>
            </a:r>
            <a:r>
              <a:rPr lang="en-US" sz="2000" dirty="0">
                <a:solidFill>
                  <a:srgbClr val="333333"/>
                </a:solidFill>
              </a:rPr>
              <a:t> </a:t>
            </a:r>
            <a:r>
              <a:rPr lang="cs-CZ" sz="2000" dirty="0">
                <a:solidFill>
                  <a:srgbClr val="333333"/>
                </a:solidFill>
              </a:rPr>
              <a:t>2s orbitalu vykazuje určitou pravděpodobnost výskytu</a:t>
            </a:r>
            <a:r>
              <a:rPr lang="en-US" sz="2000" dirty="0">
                <a:solidFill>
                  <a:srgbClr val="333333"/>
                </a:solidFill>
              </a:rPr>
              <a:t> 2</a:t>
            </a:r>
            <a:r>
              <a:rPr lang="en-US" sz="2000" i="1" dirty="0">
                <a:solidFill>
                  <a:srgbClr val="333333"/>
                </a:solidFill>
              </a:rPr>
              <a:t>s</a:t>
            </a:r>
            <a:r>
              <a:rPr lang="en-US" sz="2000" dirty="0">
                <a:solidFill>
                  <a:srgbClr val="333333"/>
                </a:solidFill>
              </a:rPr>
              <a:t>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u v blízkosti jádra.</a:t>
            </a:r>
            <a:endParaRPr lang="en-US" sz="2000" dirty="0">
              <a:solidFill>
                <a:srgbClr val="333333"/>
              </a:solidFill>
            </a:endParaRPr>
          </a:p>
        </p:txBody>
      </p:sp>
      <p:pic>
        <p:nvPicPr>
          <p:cNvPr id="3" name="Obrázek 2">
            <a:extLst>
              <a:ext uri="{FF2B5EF4-FFF2-40B4-BE49-F238E27FC236}">
                <a16:creationId xmlns:a16="http://schemas.microsoft.com/office/drawing/2014/main" id="{1A5E5853-C6AF-4167-B868-855B5C83CD58}"/>
              </a:ext>
            </a:extLst>
          </p:cNvPr>
          <p:cNvPicPr>
            <a:picLocks noChangeAspect="1"/>
          </p:cNvPicPr>
          <p:nvPr/>
        </p:nvPicPr>
        <p:blipFill>
          <a:blip r:embed="rId2"/>
          <a:stretch>
            <a:fillRect/>
          </a:stretch>
        </p:blipFill>
        <p:spPr>
          <a:xfrm>
            <a:off x="4800600" y="3124200"/>
            <a:ext cx="3886200" cy="2906485"/>
          </a:xfrm>
          <a:prstGeom prst="rect">
            <a:avLst/>
          </a:prstGeom>
        </p:spPr>
      </p:pic>
      <p:pic>
        <p:nvPicPr>
          <p:cNvPr id="5" name="Obrázek 4">
            <a:extLst>
              <a:ext uri="{FF2B5EF4-FFF2-40B4-BE49-F238E27FC236}">
                <a16:creationId xmlns:a16="http://schemas.microsoft.com/office/drawing/2014/main" id="{D7C1A77D-B655-440A-83A6-C07D545E8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942" y="3124200"/>
            <a:ext cx="4441861" cy="3065216"/>
          </a:xfrm>
          <a:prstGeom prst="rect">
            <a:avLst/>
          </a:prstGeom>
        </p:spPr>
      </p:pic>
    </p:spTree>
    <p:extLst>
      <p:ext uri="{BB962C8B-B14F-4D97-AF65-F5344CB8AC3E}">
        <p14:creationId xmlns:p14="http://schemas.microsoft.com/office/powerpoint/2010/main" val="4401050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0FF4E266-E4C5-48EF-968F-8D58F0A929F0}"/>
              </a:ext>
            </a:extLst>
          </p:cNvPr>
          <p:cNvPicPr>
            <a:picLocks noChangeAspect="1"/>
          </p:cNvPicPr>
          <p:nvPr/>
        </p:nvPicPr>
        <p:blipFill>
          <a:blip r:embed="rId2"/>
          <a:stretch>
            <a:fillRect/>
          </a:stretch>
        </p:blipFill>
        <p:spPr>
          <a:xfrm>
            <a:off x="1524000" y="2009453"/>
            <a:ext cx="5010150" cy="1959491"/>
          </a:xfrm>
          <a:prstGeom prst="rect">
            <a:avLst/>
          </a:prstGeom>
        </p:spPr>
      </p:pic>
      <p:pic>
        <p:nvPicPr>
          <p:cNvPr id="4" name="Obrázek 3">
            <a:extLst>
              <a:ext uri="{FF2B5EF4-FFF2-40B4-BE49-F238E27FC236}">
                <a16:creationId xmlns:a16="http://schemas.microsoft.com/office/drawing/2014/main" id="{E1C52D64-937F-4D19-9F1A-0A92CA5BA03F}"/>
              </a:ext>
            </a:extLst>
          </p:cNvPr>
          <p:cNvPicPr>
            <a:picLocks noChangeAspect="1"/>
          </p:cNvPicPr>
          <p:nvPr/>
        </p:nvPicPr>
        <p:blipFill>
          <a:blip r:embed="rId3"/>
          <a:stretch>
            <a:fillRect/>
          </a:stretch>
        </p:blipFill>
        <p:spPr>
          <a:xfrm>
            <a:off x="213752" y="4102065"/>
            <a:ext cx="8716495" cy="2544127"/>
          </a:xfrm>
          <a:prstGeom prst="rect">
            <a:avLst/>
          </a:prstGeom>
        </p:spPr>
      </p:pic>
      <p:sp>
        <p:nvSpPr>
          <p:cNvPr id="5" name="TextovéPole 4">
            <a:extLst>
              <a:ext uri="{FF2B5EF4-FFF2-40B4-BE49-F238E27FC236}">
                <a16:creationId xmlns:a16="http://schemas.microsoft.com/office/drawing/2014/main" id="{868F44CE-6839-4130-BB5B-17F27024A44A}"/>
              </a:ext>
            </a:extLst>
          </p:cNvPr>
          <p:cNvSpPr txBox="1"/>
          <p:nvPr/>
        </p:nvSpPr>
        <p:spPr>
          <a:xfrm>
            <a:off x="176080" y="1107483"/>
            <a:ext cx="8716495" cy="707886"/>
          </a:xfrm>
          <a:prstGeom prst="rect">
            <a:avLst/>
          </a:prstGeom>
          <a:noFill/>
        </p:spPr>
        <p:txBody>
          <a:bodyPr wrap="square">
            <a:spAutoFit/>
          </a:bodyPr>
          <a:lstStyle/>
          <a:p>
            <a:pPr marR="0" algn="just"/>
            <a:r>
              <a:rPr lang="cs-CZ" sz="2000" b="0" i="0" u="none" strike="noStrike" baseline="0" dirty="0">
                <a:solidFill>
                  <a:srgbClr val="000000"/>
                </a:solidFill>
              </a:rPr>
              <a:t>Ionizační energie postupně narůstá se stupněm ionizace</a:t>
            </a:r>
            <a:r>
              <a:rPr lang="en-US" sz="2000" b="0" i="0" u="none" strike="noStrike" baseline="0" dirty="0">
                <a:solidFill>
                  <a:srgbClr val="000000"/>
                </a:solidFill>
              </a:rPr>
              <a:t>.</a:t>
            </a:r>
            <a:r>
              <a:rPr lang="cs-CZ" sz="2000" b="0" i="0" u="none" strike="noStrike" baseline="0" dirty="0">
                <a:solidFill>
                  <a:srgbClr val="000000"/>
                </a:solidFill>
              </a:rPr>
              <a:t> Když jsou odstraněny všechny valenční elektrony, ionizační </a:t>
            </a:r>
            <a:r>
              <a:rPr lang="en-US" sz="2000" b="0" i="0" u="none" strike="noStrike" baseline="0" dirty="0" err="1">
                <a:solidFill>
                  <a:srgbClr val="000000"/>
                </a:solidFill>
              </a:rPr>
              <a:t>energ</a:t>
            </a:r>
            <a:r>
              <a:rPr lang="cs-CZ" sz="2000" b="0" i="0" u="none" strike="noStrike" baseline="0" dirty="0" err="1">
                <a:solidFill>
                  <a:srgbClr val="000000"/>
                </a:solidFill>
              </a:rPr>
              <a:t>ie</a:t>
            </a:r>
            <a:r>
              <a:rPr lang="cs-CZ" sz="2000" b="0" i="0" u="none" strike="noStrike" baseline="0" dirty="0">
                <a:solidFill>
                  <a:srgbClr val="000000"/>
                </a:solidFill>
              </a:rPr>
              <a:t> se skokově zvýší (</a:t>
            </a:r>
            <a:r>
              <a:rPr lang="cs-CZ" sz="2000" b="0" i="0" u="none" strike="noStrike" baseline="0" dirty="0" err="1">
                <a:solidFill>
                  <a:srgbClr val="000000"/>
                </a:solidFill>
              </a:rPr>
              <a:t>kvantovy</a:t>
            </a:r>
            <a:r>
              <a:rPr lang="cs-CZ" sz="2000" b="0" i="0" u="none" strike="noStrike" baseline="0" dirty="0">
                <a:solidFill>
                  <a:srgbClr val="000000"/>
                </a:solidFill>
              </a:rPr>
              <a:t> skok)</a:t>
            </a:r>
            <a:r>
              <a:rPr lang="en-US" sz="2000" b="0" i="0" u="none" strike="noStrike" baseline="0" dirty="0">
                <a:solidFill>
                  <a:srgbClr val="000000"/>
                </a:solidFill>
              </a:rPr>
              <a:t>.</a:t>
            </a:r>
          </a:p>
        </p:txBody>
      </p:sp>
      <p:sp>
        <p:nvSpPr>
          <p:cNvPr id="7" name="TextovéPole 6">
            <a:extLst>
              <a:ext uri="{FF2B5EF4-FFF2-40B4-BE49-F238E27FC236}">
                <a16:creationId xmlns:a16="http://schemas.microsoft.com/office/drawing/2014/main" id="{0490C02A-3C1A-4B46-8BFF-011C07938AB9}"/>
              </a:ext>
            </a:extLst>
          </p:cNvPr>
          <p:cNvSpPr txBox="1"/>
          <p:nvPr/>
        </p:nvSpPr>
        <p:spPr>
          <a:xfrm>
            <a:off x="213752" y="390179"/>
            <a:ext cx="4572000" cy="461665"/>
          </a:xfrm>
          <a:prstGeom prst="rect">
            <a:avLst/>
          </a:prstGeom>
          <a:noFill/>
        </p:spPr>
        <p:txBody>
          <a:bodyPr wrap="square">
            <a:spAutoFit/>
          </a:bodyPr>
          <a:lstStyle/>
          <a:p>
            <a:r>
              <a:rPr lang="cs-CZ" sz="2400" b="1" i="0" u="none" strike="noStrike" baseline="0" dirty="0">
                <a:solidFill>
                  <a:srgbClr val="000000"/>
                </a:solidFill>
              </a:rPr>
              <a:t>Ionizační energie </a:t>
            </a:r>
            <a:endParaRPr lang="cs-CZ" sz="2400" b="1" dirty="0"/>
          </a:p>
        </p:txBody>
      </p:sp>
    </p:spTree>
    <p:extLst>
      <p:ext uri="{BB962C8B-B14F-4D97-AF65-F5344CB8AC3E}">
        <p14:creationId xmlns:p14="http://schemas.microsoft.com/office/powerpoint/2010/main" val="8676067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B9D4BC7-0E26-4DC5-B3A6-FB1A8B667894}"/>
              </a:ext>
            </a:extLst>
          </p:cNvPr>
          <p:cNvPicPr>
            <a:picLocks noChangeAspect="1"/>
          </p:cNvPicPr>
          <p:nvPr/>
        </p:nvPicPr>
        <p:blipFill>
          <a:blip r:embed="rId2"/>
          <a:stretch>
            <a:fillRect/>
          </a:stretch>
        </p:blipFill>
        <p:spPr>
          <a:xfrm>
            <a:off x="1600200" y="914400"/>
            <a:ext cx="5791200" cy="4751558"/>
          </a:xfrm>
          <a:prstGeom prst="rect">
            <a:avLst/>
          </a:prstGeom>
        </p:spPr>
      </p:pic>
    </p:spTree>
    <p:extLst>
      <p:ext uri="{BB962C8B-B14F-4D97-AF65-F5344CB8AC3E}">
        <p14:creationId xmlns:p14="http://schemas.microsoft.com/office/powerpoint/2010/main" val="4270237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266700" y="133736"/>
            <a:ext cx="8610600" cy="4886325"/>
          </a:xfrm>
        </p:spPr>
        <p:txBody>
          <a:bodyPr>
            <a:normAutofit/>
          </a:bodyPr>
          <a:lstStyle/>
          <a:p>
            <a:pPr marL="0" indent="0">
              <a:buNone/>
            </a:pPr>
            <a:r>
              <a:rPr lang="cs-CZ" altLang="en-US" sz="2800" b="1" dirty="0">
                <a:cs typeface="Arial" panose="020B0604020202020204" pitchFamily="34" charset="0"/>
              </a:rPr>
              <a:t>p – orbitaly </a:t>
            </a:r>
            <a:r>
              <a:rPr lang="cs-CZ" altLang="en-US" sz="2800" dirty="0">
                <a:cs typeface="Arial" panose="020B0604020202020204" pitchFamily="34" charset="0"/>
              </a:rPr>
              <a:t>(</a:t>
            </a:r>
            <a:r>
              <a:rPr lang="cs-CZ" altLang="en-US" sz="2800" i="1" dirty="0">
                <a:cs typeface="Arial" panose="020B0604020202020204" pitchFamily="34" charset="0"/>
              </a:rPr>
              <a:t>l</a:t>
            </a:r>
            <a:r>
              <a:rPr lang="cs-CZ" altLang="en-US" sz="2800" dirty="0">
                <a:cs typeface="Arial" panose="020B0604020202020204" pitchFamily="34" charset="0"/>
              </a:rPr>
              <a:t> = 1)</a:t>
            </a:r>
            <a:r>
              <a:rPr lang="cs-CZ" altLang="en-US" sz="2800" i="1" dirty="0">
                <a:cs typeface="Arial" panose="020B0604020202020204" pitchFamily="34" charset="0"/>
              </a:rPr>
              <a:t> </a:t>
            </a:r>
          </a:p>
          <a:p>
            <a:pPr eaLnBrk="1" hangingPunct="1">
              <a:buFont typeface="Wingdings" pitchFamily="2" charset="2"/>
              <a:buNone/>
            </a:pPr>
            <a:endParaRPr lang="cs-CZ" altLang="en-US" sz="2000" i="1" dirty="0"/>
          </a:p>
          <a:p>
            <a:pPr eaLnBrk="1" hangingPunct="1">
              <a:buFont typeface="Wingdings" pitchFamily="2" charset="2"/>
              <a:buNone/>
            </a:pPr>
            <a:r>
              <a:rPr lang="cs-CZ" altLang="en-US" sz="2000" i="1" dirty="0"/>
              <a:t>m</a:t>
            </a:r>
            <a:r>
              <a:rPr lang="cs-CZ" altLang="en-US" sz="2000" i="1" baseline="-25000" dirty="0"/>
              <a:t>l</a:t>
            </a:r>
            <a:r>
              <a:rPr lang="cs-CZ" altLang="en-US" sz="2000" dirty="0"/>
              <a:t> = -1, 0, +1 </a:t>
            </a:r>
            <a:r>
              <a:rPr lang="cs-CZ" altLang="en-US" sz="2000" dirty="0">
                <a:sym typeface="Symbol" pitchFamily="18" charset="2"/>
              </a:rPr>
              <a:t></a:t>
            </a:r>
            <a:r>
              <a:rPr lang="cs-CZ" altLang="en-US" sz="2000" dirty="0"/>
              <a:t> funkce </a:t>
            </a:r>
            <a:r>
              <a:rPr lang="cs-CZ" altLang="en-US" sz="2000" i="1" dirty="0">
                <a:sym typeface="Symbol" pitchFamily="18" charset="2"/>
              </a:rPr>
              <a:t></a:t>
            </a:r>
            <a:r>
              <a:rPr lang="cs-CZ" altLang="en-US" sz="2000" i="1" dirty="0"/>
              <a:t> </a:t>
            </a:r>
            <a:r>
              <a:rPr lang="cs-CZ" altLang="en-US" sz="2000" dirty="0"/>
              <a:t> 3x degenerována</a:t>
            </a:r>
          </a:p>
          <a:p>
            <a:pPr eaLnBrk="1" hangingPunct="1">
              <a:buFont typeface="Wingdings" pitchFamily="2" charset="2"/>
              <a:buNone/>
            </a:pPr>
            <a:endParaRPr lang="cs-CZ" altLang="en-US" sz="2000" dirty="0"/>
          </a:p>
          <a:p>
            <a:pPr eaLnBrk="1" hangingPunct="1">
              <a:buFont typeface="Wingdings" pitchFamily="2" charset="2"/>
              <a:buNone/>
            </a:pPr>
            <a:r>
              <a:rPr lang="cs-CZ" altLang="en-US" sz="2000" dirty="0"/>
              <a:t>tvar </a:t>
            </a:r>
            <a:r>
              <a:rPr lang="cs-CZ" altLang="en-US" sz="2000" dirty="0" err="1"/>
              <a:t>dvojvřetena</a:t>
            </a:r>
            <a:endParaRPr lang="cs-CZ" altLang="en-US" sz="2000" i="1" dirty="0"/>
          </a:p>
          <a:p>
            <a:pPr eaLnBrk="1" hangingPunct="1">
              <a:buFont typeface="Wingdings" pitchFamily="2" charset="2"/>
              <a:buNone/>
            </a:pPr>
            <a:r>
              <a:rPr lang="cs-CZ" altLang="en-US" sz="2000" i="1" dirty="0"/>
              <a:t>n</a:t>
            </a:r>
            <a:r>
              <a:rPr lang="cs-CZ" altLang="en-US" sz="2000" dirty="0"/>
              <a:t> - 1 nodálních ploch (z toho 1 rovina)</a:t>
            </a:r>
          </a:p>
          <a:p>
            <a:pPr eaLnBrk="1" hangingPunct="1">
              <a:buFont typeface="Wingdings" pitchFamily="2" charset="2"/>
              <a:buNone/>
            </a:pPr>
            <a:r>
              <a:rPr lang="cs-CZ" altLang="en-US" sz="2000" dirty="0"/>
              <a:t>orientace ve směru os </a:t>
            </a:r>
            <a:r>
              <a:rPr lang="cs-CZ" altLang="en-US" sz="2000" i="1" dirty="0"/>
              <a:t> x, y, z</a:t>
            </a:r>
            <a:endParaRPr lang="cs-CZ" altLang="en-US" sz="2000" dirty="0"/>
          </a:p>
          <a:p>
            <a:pPr eaLnBrk="1" hangingPunct="1">
              <a:buFont typeface="Wingdings" pitchFamily="2" charset="2"/>
              <a:buNone/>
            </a:pPr>
            <a:r>
              <a:rPr lang="cs-CZ" altLang="en-US" sz="2000" dirty="0"/>
              <a:t>zanedbání složité vnitřní struktury pro </a:t>
            </a:r>
            <a:r>
              <a:rPr lang="cs-CZ" altLang="en-US" sz="2000" i="1" dirty="0"/>
              <a:t>n </a:t>
            </a:r>
            <a:r>
              <a:rPr lang="cs-CZ" altLang="en-US" sz="2000" dirty="0">
                <a:sym typeface="Symbol" pitchFamily="18" charset="2"/>
              </a:rPr>
              <a:t></a:t>
            </a:r>
            <a:r>
              <a:rPr lang="cs-CZ" altLang="en-US" sz="2000" dirty="0"/>
              <a:t> 2</a:t>
            </a:r>
          </a:p>
          <a:p>
            <a:pPr eaLnBrk="1" hangingPunct="1">
              <a:buFont typeface="Wingdings" pitchFamily="2" charset="2"/>
              <a:buNone/>
            </a:pPr>
            <a:r>
              <a:rPr lang="cs-CZ" altLang="en-US" sz="2000" dirty="0"/>
              <a:t>vyznačování znaménka vlnové funkce</a:t>
            </a:r>
          </a:p>
        </p:txBody>
      </p:sp>
      <p:pic>
        <p:nvPicPr>
          <p:cNvPr id="3" name="Obrázek 2">
            <a:extLst>
              <a:ext uri="{FF2B5EF4-FFF2-40B4-BE49-F238E27FC236}">
                <a16:creationId xmlns:a16="http://schemas.microsoft.com/office/drawing/2014/main" id="{BFD7CBB5-71DE-4BCB-9827-EAE2505DF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4805" y="330591"/>
            <a:ext cx="3404743" cy="2802234"/>
          </a:xfrm>
          <a:prstGeom prst="rect">
            <a:avLst/>
          </a:prstGeom>
        </p:spPr>
      </p:pic>
      <p:pic>
        <p:nvPicPr>
          <p:cNvPr id="6" name="Obrázek 5">
            <a:extLst>
              <a:ext uri="{FF2B5EF4-FFF2-40B4-BE49-F238E27FC236}">
                <a16:creationId xmlns:a16="http://schemas.microsoft.com/office/drawing/2014/main" id="{7BEF8D56-A7C0-4971-B325-F314E081D48B}"/>
              </a:ext>
            </a:extLst>
          </p:cNvPr>
          <p:cNvPicPr>
            <a:picLocks noChangeAspect="1"/>
          </p:cNvPicPr>
          <p:nvPr/>
        </p:nvPicPr>
        <p:blipFill>
          <a:blip r:embed="rId3"/>
          <a:stretch>
            <a:fillRect/>
          </a:stretch>
        </p:blipFill>
        <p:spPr>
          <a:xfrm>
            <a:off x="5316230" y="3367525"/>
            <a:ext cx="3561070" cy="2762899"/>
          </a:xfrm>
          <a:prstGeom prst="rect">
            <a:avLst/>
          </a:prstGeom>
        </p:spPr>
      </p:pic>
      <p:pic>
        <p:nvPicPr>
          <p:cNvPr id="2054" name="Picture 6" descr="6.6: 3D Representation of Orbitals - Chemistry LibreTexts">
            <a:extLst>
              <a:ext uri="{FF2B5EF4-FFF2-40B4-BE49-F238E27FC236}">
                <a16:creationId xmlns:a16="http://schemas.microsoft.com/office/drawing/2014/main" id="{0B9B5F38-39AE-48B3-B999-9BAD43D603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 y="4212824"/>
            <a:ext cx="4442429" cy="140908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5C3B0070-76BA-4AF3-8A41-9C4C7BB76A12}"/>
              </a:ext>
            </a:extLst>
          </p:cNvPr>
          <p:cNvSpPr txBox="1"/>
          <p:nvPr/>
        </p:nvSpPr>
        <p:spPr>
          <a:xfrm>
            <a:off x="1476550" y="6220159"/>
            <a:ext cx="1194943" cy="369332"/>
          </a:xfrm>
          <a:prstGeom prst="rect">
            <a:avLst/>
          </a:prstGeom>
          <a:noFill/>
        </p:spPr>
        <p:txBody>
          <a:bodyPr wrap="none" rtlCol="0">
            <a:spAutoFit/>
          </a:bodyPr>
          <a:lstStyle/>
          <a:p>
            <a:r>
              <a:rPr lang="en-US" dirty="0"/>
              <a:t>2p </a:t>
            </a:r>
            <a:r>
              <a:rPr lang="en-US" dirty="0" err="1"/>
              <a:t>orbitaly</a:t>
            </a:r>
            <a:endParaRPr lang="cs-CZ" dirty="0"/>
          </a:p>
        </p:txBody>
      </p:sp>
      <p:sp>
        <p:nvSpPr>
          <p:cNvPr id="13" name="TextovéPole 12">
            <a:extLst>
              <a:ext uri="{FF2B5EF4-FFF2-40B4-BE49-F238E27FC236}">
                <a16:creationId xmlns:a16="http://schemas.microsoft.com/office/drawing/2014/main" id="{B7DA416B-C209-4E73-BF70-71AA87A36CC5}"/>
              </a:ext>
            </a:extLst>
          </p:cNvPr>
          <p:cNvSpPr txBox="1"/>
          <p:nvPr/>
        </p:nvSpPr>
        <p:spPr>
          <a:xfrm>
            <a:off x="6653657" y="6169143"/>
            <a:ext cx="1194943" cy="369332"/>
          </a:xfrm>
          <a:prstGeom prst="rect">
            <a:avLst/>
          </a:prstGeom>
          <a:noFill/>
        </p:spPr>
        <p:txBody>
          <a:bodyPr wrap="none" rtlCol="0">
            <a:spAutoFit/>
          </a:bodyPr>
          <a:lstStyle/>
          <a:p>
            <a:r>
              <a:rPr lang="en-US" dirty="0"/>
              <a:t>3p </a:t>
            </a:r>
            <a:r>
              <a:rPr lang="en-US" dirty="0" err="1"/>
              <a:t>orbitaly</a:t>
            </a:r>
            <a:endParaRPr lang="cs-CZ" dirty="0"/>
          </a:p>
        </p:txBody>
      </p:sp>
    </p:spTree>
    <p:extLst>
      <p:ext uri="{BB962C8B-B14F-4D97-AF65-F5344CB8AC3E}">
        <p14:creationId xmlns:p14="http://schemas.microsoft.com/office/powerpoint/2010/main" val="11962310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71416BA-0E60-43F5-8A4A-8E5FBE053379}"/>
              </a:ext>
            </a:extLst>
          </p:cNvPr>
          <p:cNvPicPr>
            <a:picLocks noChangeAspect="1"/>
          </p:cNvPicPr>
          <p:nvPr/>
        </p:nvPicPr>
        <p:blipFill>
          <a:blip r:embed="rId2"/>
          <a:stretch>
            <a:fillRect/>
          </a:stretch>
        </p:blipFill>
        <p:spPr>
          <a:xfrm>
            <a:off x="166898" y="1304925"/>
            <a:ext cx="8810203" cy="4248150"/>
          </a:xfrm>
          <a:prstGeom prst="rect">
            <a:avLst/>
          </a:prstGeom>
        </p:spPr>
      </p:pic>
    </p:spTree>
    <p:extLst>
      <p:ext uri="{BB962C8B-B14F-4D97-AF65-F5344CB8AC3E}">
        <p14:creationId xmlns:p14="http://schemas.microsoft.com/office/powerpoint/2010/main" val="35728347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563562"/>
          </a:xfrm>
        </p:spPr>
        <p:txBody>
          <a:bodyPr>
            <a:normAutofit/>
          </a:bodyPr>
          <a:lstStyle/>
          <a:p>
            <a:pPr eaLnBrk="1" hangingPunct="1"/>
            <a:r>
              <a:rPr lang="cs-CZ" altLang="cs-CZ" sz="2800" b="1" dirty="0"/>
              <a:t>Oxidační číslo</a:t>
            </a:r>
            <a:r>
              <a:rPr lang="cs-CZ" altLang="cs-CZ" sz="2800" dirty="0"/>
              <a:t> </a:t>
            </a:r>
          </a:p>
        </p:txBody>
      </p:sp>
      <p:sp>
        <p:nvSpPr>
          <p:cNvPr id="7171" name="Rectangle 4"/>
          <p:cNvSpPr>
            <a:spLocks noChangeArrowheads="1"/>
          </p:cNvSpPr>
          <p:nvPr/>
        </p:nvSpPr>
        <p:spPr bwMode="auto">
          <a:xfrm>
            <a:off x="243662" y="838200"/>
            <a:ext cx="864076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cs-CZ" altLang="cs-CZ" dirty="0"/>
              <a:t>Oxidační číslo prvku ve sloučenině je výslednému náboji (skutečnému nebo myšlenému), který by daný atom získal při úplné polarizaci všech svých vazeb. Jde o formální pojem, často neodpovídá skutečné elektronové konfiguraci v molekule. píše se římskou číslicí, vpravo nahoře od značky prvku.</a:t>
            </a:r>
          </a:p>
          <a:p>
            <a:pPr eaLnBrk="1" hangingPunct="1"/>
            <a:endParaRPr lang="cs-CZ" altLang="cs-CZ" dirty="0"/>
          </a:p>
        </p:txBody>
      </p:sp>
      <p:sp>
        <p:nvSpPr>
          <p:cNvPr id="7172" name="Rectangle 5"/>
          <p:cNvSpPr>
            <a:spLocks noChangeArrowheads="1"/>
          </p:cNvSpPr>
          <p:nvPr/>
        </p:nvSpPr>
        <p:spPr bwMode="auto">
          <a:xfrm>
            <a:off x="342376" y="5105400"/>
            <a:ext cx="844333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cs-CZ" altLang="cs-CZ" dirty="0"/>
              <a:t>!! Součet oxidačních čísel všech atomů v </a:t>
            </a:r>
            <a:r>
              <a:rPr lang="cs-CZ" altLang="cs-CZ" u="sng" dirty="0"/>
              <a:t>elektroneutrální molekule</a:t>
            </a:r>
            <a:r>
              <a:rPr lang="cs-CZ" altLang="cs-CZ" dirty="0"/>
              <a:t> je roven </a:t>
            </a:r>
            <a:r>
              <a:rPr lang="cs-CZ" altLang="cs-CZ" u="sng" dirty="0"/>
              <a:t>nule</a:t>
            </a:r>
            <a:r>
              <a:rPr lang="cs-CZ" altLang="cs-CZ" dirty="0"/>
              <a:t>.</a:t>
            </a:r>
          </a:p>
          <a:p>
            <a:pPr eaLnBrk="1" hangingPunct="1"/>
            <a:endParaRPr lang="cs-CZ" altLang="cs-CZ" dirty="0"/>
          </a:p>
          <a:p>
            <a:pPr eaLnBrk="1" hangingPunct="1"/>
            <a:r>
              <a:rPr lang="cs-CZ" altLang="cs-CZ" dirty="0"/>
              <a:t>!! Součet oxidačních čísel všech atomů v </a:t>
            </a:r>
            <a:r>
              <a:rPr lang="cs-CZ" altLang="cs-CZ" u="sng" dirty="0"/>
              <a:t>iontu</a:t>
            </a:r>
            <a:r>
              <a:rPr lang="cs-CZ" altLang="cs-CZ" dirty="0"/>
              <a:t> je roven jeho </a:t>
            </a:r>
            <a:r>
              <a:rPr lang="cs-CZ" altLang="cs-CZ" u="sng" dirty="0"/>
              <a:t>náboji</a:t>
            </a:r>
            <a:r>
              <a:rPr lang="cs-CZ" altLang="cs-CZ" dirty="0"/>
              <a:t>.</a:t>
            </a:r>
          </a:p>
          <a:p>
            <a:pPr eaLnBrk="1" hangingPunct="1"/>
            <a:endParaRPr lang="cs-CZ" altLang="cs-CZ" dirty="0"/>
          </a:p>
          <a:p>
            <a:pPr eaLnBrk="1" hangingPunct="1"/>
            <a:r>
              <a:rPr lang="cs-CZ" altLang="cs-CZ" dirty="0"/>
              <a:t>Volný atom má oxidační číslo nula.</a:t>
            </a:r>
          </a:p>
        </p:txBody>
      </p:sp>
      <p:pic>
        <p:nvPicPr>
          <p:cNvPr id="96260" name="Picture 4"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133600"/>
            <a:ext cx="5867400" cy="283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302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xidation Number - Chemistry LibreTexts">
            <a:extLst>
              <a:ext uri="{FF2B5EF4-FFF2-40B4-BE49-F238E27FC236}">
                <a16:creationId xmlns:a16="http://schemas.microsoft.com/office/drawing/2014/main" id="{3D5DDE28-AA88-4A8F-BA8B-F94184A152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1984" y="232246"/>
            <a:ext cx="4060031" cy="1213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xidation Number - Chemistry LibreTexts">
            <a:extLst>
              <a:ext uri="{FF2B5EF4-FFF2-40B4-BE49-F238E27FC236}">
                <a16:creationId xmlns:a16="http://schemas.microsoft.com/office/drawing/2014/main" id="{8A555591-F304-4C6A-B145-CFD133B1BE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557420"/>
            <a:ext cx="4953000" cy="994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e the source image">
            <a:extLst>
              <a:ext uri="{FF2B5EF4-FFF2-40B4-BE49-F238E27FC236}">
                <a16:creationId xmlns:a16="http://schemas.microsoft.com/office/drawing/2014/main" id="{051FF233-A49E-4253-972F-39F1CF770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595" y="3810000"/>
            <a:ext cx="3048230" cy="18456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ee the source image">
            <a:extLst>
              <a:ext uri="{FF2B5EF4-FFF2-40B4-BE49-F238E27FC236}">
                <a16:creationId xmlns:a16="http://schemas.microsoft.com/office/drawing/2014/main" id="{272FCB66-43D0-47D9-8C8C-606927719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120554"/>
            <a:ext cx="5475336"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291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457200" y="274638"/>
            <a:ext cx="8229600" cy="639762"/>
          </a:xfrm>
        </p:spPr>
        <p:txBody>
          <a:bodyPr>
            <a:normAutofit/>
          </a:bodyPr>
          <a:lstStyle/>
          <a:p>
            <a:pPr eaLnBrk="1" hangingPunct="1"/>
            <a:r>
              <a:rPr lang="cs-CZ" altLang="en-US" sz="2800" b="1" dirty="0">
                <a:latin typeface="+mn-lt"/>
                <a:cs typeface="Arial" panose="020B0604020202020204" pitchFamily="34" charset="0"/>
              </a:rPr>
              <a:t>Oxidační číslo</a:t>
            </a:r>
          </a:p>
        </p:txBody>
      </p:sp>
      <p:sp>
        <p:nvSpPr>
          <p:cNvPr id="29700" name="Rectangle 3"/>
          <p:cNvSpPr>
            <a:spLocks noGrp="1" noChangeArrowheads="1"/>
          </p:cNvSpPr>
          <p:nvPr>
            <p:ph type="body" idx="1"/>
          </p:nvPr>
        </p:nvSpPr>
        <p:spPr>
          <a:xfrm>
            <a:off x="304800" y="1304925"/>
            <a:ext cx="8610600" cy="5400675"/>
          </a:xfrm>
        </p:spPr>
        <p:txBody>
          <a:bodyPr>
            <a:normAutofit/>
          </a:bodyPr>
          <a:lstStyle/>
          <a:p>
            <a:pPr marL="381000" indent="-381000" eaLnBrk="1" hangingPunct="1">
              <a:lnSpc>
                <a:spcPct val="90000"/>
              </a:lnSpc>
              <a:buFont typeface="Wingdings" pitchFamily="2" charset="2"/>
              <a:buNone/>
            </a:pPr>
            <a:r>
              <a:rPr lang="cs-CZ" altLang="en-US" sz="2000" dirty="0">
                <a:cs typeface="Arial" panose="020B0604020202020204" pitchFamily="34" charset="0"/>
              </a:rPr>
              <a:t>Dáno shodnou el. konfigurací, prvky se snaží zaujmout elektronovou konfiguraci:</a:t>
            </a:r>
            <a:endParaRPr lang="en-US" altLang="en-US" sz="2000" dirty="0">
              <a:cs typeface="Arial" panose="020B0604020202020204" pitchFamily="34" charset="0"/>
            </a:endParaRPr>
          </a:p>
          <a:p>
            <a:pPr marL="381000" indent="-381000" eaLnBrk="1" hangingPunct="1">
              <a:lnSpc>
                <a:spcPct val="90000"/>
              </a:lnSpc>
              <a:buFont typeface="Wingdings" pitchFamily="2" charset="2"/>
              <a:buAutoNum type="alphaLcParenR"/>
            </a:pPr>
            <a:r>
              <a:rPr lang="cs-CZ" altLang="en-US" sz="2000" dirty="0">
                <a:cs typeface="Arial" panose="020B0604020202020204" pitchFamily="34" charset="0"/>
              </a:rPr>
              <a:t>vzácného plynu ns</a:t>
            </a:r>
            <a:r>
              <a:rPr lang="cs-CZ" altLang="en-US" sz="2000" baseline="30000" dirty="0">
                <a:cs typeface="Arial" panose="020B0604020202020204" pitchFamily="34" charset="0"/>
              </a:rPr>
              <a:t>2</a:t>
            </a:r>
            <a:r>
              <a:rPr lang="cs-CZ" altLang="en-US" sz="2000" dirty="0">
                <a:cs typeface="Arial" panose="020B0604020202020204" pitchFamily="34" charset="0"/>
              </a:rPr>
              <a:t> np</a:t>
            </a:r>
            <a:r>
              <a:rPr lang="cs-CZ" altLang="en-US" sz="2000" baseline="30000" dirty="0">
                <a:cs typeface="Arial" panose="020B0604020202020204" pitchFamily="34" charset="0"/>
              </a:rPr>
              <a:t>6</a:t>
            </a:r>
          </a:p>
          <a:p>
            <a:pPr marL="381000" indent="-381000" eaLnBrk="1" hangingPunct="1">
              <a:lnSpc>
                <a:spcPct val="90000"/>
              </a:lnSpc>
              <a:buFont typeface="Wingdings" pitchFamily="2" charset="2"/>
              <a:buAutoNum type="alphaLcParenR"/>
            </a:pPr>
            <a:r>
              <a:rPr lang="cs-CZ" altLang="en-US" sz="2000" dirty="0">
                <a:cs typeface="Arial" panose="020B0604020202020204" pitchFamily="34" charset="0"/>
              </a:rPr>
              <a:t>elektronové osmnáctky ns</a:t>
            </a:r>
            <a:r>
              <a:rPr lang="cs-CZ" altLang="en-US" sz="2000" baseline="30000" dirty="0">
                <a:cs typeface="Arial" panose="020B0604020202020204" pitchFamily="34" charset="0"/>
              </a:rPr>
              <a:t>2 </a:t>
            </a:r>
            <a:r>
              <a:rPr lang="cs-CZ" altLang="en-US" sz="2000" dirty="0">
                <a:cs typeface="Arial" panose="020B0604020202020204" pitchFamily="34" charset="0"/>
              </a:rPr>
              <a:t>(n-1)d</a:t>
            </a:r>
            <a:r>
              <a:rPr lang="cs-CZ" altLang="en-US" sz="2000" baseline="30000" dirty="0">
                <a:cs typeface="Arial" panose="020B0604020202020204" pitchFamily="34" charset="0"/>
              </a:rPr>
              <a:t>10 </a:t>
            </a:r>
            <a:r>
              <a:rPr lang="cs-CZ" altLang="en-US" sz="2000" dirty="0">
                <a:cs typeface="Arial" panose="020B0604020202020204" pitchFamily="34" charset="0"/>
              </a:rPr>
              <a:t>np</a:t>
            </a:r>
            <a:r>
              <a:rPr lang="cs-CZ" altLang="en-US" sz="2000" baseline="30000" dirty="0">
                <a:cs typeface="Arial" panose="020B0604020202020204" pitchFamily="34" charset="0"/>
              </a:rPr>
              <a:t>6</a:t>
            </a:r>
            <a:endParaRPr lang="en-US" altLang="en-US" sz="2000" baseline="30000" dirty="0">
              <a:cs typeface="Arial" panose="020B0604020202020204" pitchFamily="34" charset="0"/>
            </a:endParaRPr>
          </a:p>
          <a:p>
            <a:pPr marL="381000" indent="-381000">
              <a:lnSpc>
                <a:spcPct val="90000"/>
              </a:lnSpc>
              <a:buFont typeface="Wingdings" pitchFamily="2" charset="2"/>
              <a:buAutoNum type="alphaLcParenR"/>
            </a:pPr>
            <a:r>
              <a:rPr lang="cs-CZ" altLang="en-US" sz="2000" dirty="0">
                <a:cs typeface="Arial" panose="020B0604020202020204" pitchFamily="34" charset="0"/>
              </a:rPr>
              <a:t>elektronové </a:t>
            </a:r>
            <a:r>
              <a:rPr lang="en-US" altLang="en-US" sz="2000" dirty="0">
                <a:cs typeface="Arial" panose="020B0604020202020204" pitchFamily="34" charset="0"/>
              </a:rPr>
              <a:t>d</a:t>
            </a:r>
            <a:r>
              <a:rPr lang="cs-CZ" altLang="en-US" sz="2000" dirty="0">
                <a:cs typeface="Arial" panose="020B0604020202020204" pitchFamily="34" charset="0"/>
              </a:rPr>
              <a:t>v</a:t>
            </a:r>
            <a:r>
              <a:rPr lang="en-US" altLang="en-US" sz="2000" dirty="0">
                <a:cs typeface="Arial" panose="020B0604020202020204" pitchFamily="34" charset="0"/>
              </a:rPr>
              <a:t>ac</a:t>
            </a:r>
            <a:r>
              <a:rPr lang="cs-CZ" altLang="en-US" sz="2000" dirty="0" err="1">
                <a:cs typeface="Arial" panose="020B0604020202020204" pitchFamily="34" charset="0"/>
              </a:rPr>
              <a:t>ítky</a:t>
            </a:r>
            <a:r>
              <a:rPr lang="cs-CZ" altLang="en-US" sz="2000" dirty="0">
                <a:cs typeface="Arial" panose="020B0604020202020204" pitchFamily="34" charset="0"/>
              </a:rPr>
              <a:t> ns</a:t>
            </a:r>
            <a:r>
              <a:rPr lang="cs-CZ" altLang="en-US" sz="2000" baseline="30000" dirty="0">
                <a:cs typeface="Arial" panose="020B0604020202020204" pitchFamily="34" charset="0"/>
              </a:rPr>
              <a:t>2 </a:t>
            </a:r>
            <a:r>
              <a:rPr lang="cs-CZ" altLang="en-US" sz="2000" dirty="0">
                <a:cs typeface="Arial" panose="020B0604020202020204" pitchFamily="34" charset="0"/>
              </a:rPr>
              <a:t>(n-1)d</a:t>
            </a:r>
            <a:r>
              <a:rPr lang="cs-CZ" altLang="en-US" sz="2000" baseline="30000" dirty="0">
                <a:cs typeface="Arial" panose="020B0604020202020204" pitchFamily="34" charset="0"/>
              </a:rPr>
              <a:t>10 </a:t>
            </a:r>
            <a:r>
              <a:rPr lang="cs-CZ" altLang="en-US" sz="2000" dirty="0">
                <a:cs typeface="Arial" panose="020B0604020202020204" pitchFamily="34" charset="0"/>
              </a:rPr>
              <a:t>np</a:t>
            </a:r>
            <a:r>
              <a:rPr lang="cs-CZ" altLang="en-US" sz="2000" baseline="30000" dirty="0">
                <a:cs typeface="Arial" panose="020B0604020202020204" pitchFamily="34" charset="0"/>
              </a:rPr>
              <a:t>6 </a:t>
            </a:r>
            <a:r>
              <a:rPr lang="cs-CZ" altLang="en-US" sz="2000" dirty="0">
                <a:cs typeface="Arial" panose="020B0604020202020204" pitchFamily="34" charset="0"/>
              </a:rPr>
              <a:t>(n</a:t>
            </a:r>
            <a:r>
              <a:rPr lang="en-US" altLang="en-US" sz="2000" dirty="0">
                <a:cs typeface="Arial" panose="020B0604020202020204" pitchFamily="34" charset="0"/>
              </a:rPr>
              <a:t>+</a:t>
            </a:r>
            <a:r>
              <a:rPr lang="cs-CZ" altLang="en-US" sz="2000" dirty="0">
                <a:cs typeface="Arial" panose="020B0604020202020204" pitchFamily="34" charset="0"/>
              </a:rPr>
              <a:t>1)s</a:t>
            </a:r>
            <a:r>
              <a:rPr lang="cs-CZ" altLang="en-US" sz="2000" baseline="30000" dirty="0">
                <a:cs typeface="Arial" panose="020B0604020202020204" pitchFamily="34" charset="0"/>
              </a:rPr>
              <a:t>2 </a:t>
            </a:r>
          </a:p>
          <a:p>
            <a:pPr marL="0" indent="0" eaLnBrk="1" hangingPunct="1">
              <a:lnSpc>
                <a:spcPct val="90000"/>
              </a:lnSpc>
              <a:buNone/>
            </a:pPr>
            <a:endParaRPr lang="cs-CZ" altLang="en-US" sz="2000" baseline="30000" dirty="0">
              <a:cs typeface="Arial" panose="020B0604020202020204" pitchFamily="34" charset="0"/>
            </a:endParaRPr>
          </a:p>
          <a:p>
            <a:pPr marL="0" indent="0" eaLnBrk="1" hangingPunct="1">
              <a:lnSpc>
                <a:spcPct val="90000"/>
              </a:lnSpc>
              <a:buNone/>
            </a:pPr>
            <a:endParaRPr lang="cs-CZ" altLang="en-US" sz="2000" i="1" dirty="0">
              <a:cs typeface="Arial" panose="020B0604020202020204" pitchFamily="34" charset="0"/>
            </a:endParaRPr>
          </a:p>
          <a:p>
            <a:pPr marL="0" indent="0" eaLnBrk="1" hangingPunct="1">
              <a:lnSpc>
                <a:spcPct val="90000"/>
              </a:lnSpc>
              <a:buNone/>
            </a:pPr>
            <a:endParaRPr lang="cs-CZ" altLang="en-US" sz="2000" i="1" dirty="0">
              <a:cs typeface="Arial" panose="020B0604020202020204" pitchFamily="34" charset="0"/>
            </a:endParaRPr>
          </a:p>
          <a:p>
            <a:pPr marL="0" indent="0" eaLnBrk="1" hangingPunct="1">
              <a:lnSpc>
                <a:spcPct val="90000"/>
              </a:lnSpc>
              <a:buNone/>
            </a:pPr>
            <a:r>
              <a:rPr lang="cs-CZ" altLang="en-US" sz="2000" i="1" dirty="0" err="1">
                <a:cs typeface="Arial" panose="020B0604020202020204" pitchFamily="34" charset="0"/>
              </a:rPr>
              <a:t>Oxidoredukční</a:t>
            </a:r>
            <a:r>
              <a:rPr lang="cs-CZ" altLang="en-US" sz="2000" i="1" dirty="0">
                <a:cs typeface="Arial" panose="020B0604020202020204" pitchFamily="34" charset="0"/>
              </a:rPr>
              <a:t> chování</a:t>
            </a:r>
          </a:p>
          <a:p>
            <a:pPr marL="0" indent="0" algn="just" eaLnBrk="1" hangingPunct="1">
              <a:lnSpc>
                <a:spcPct val="90000"/>
              </a:lnSpc>
              <a:buFont typeface="Wingdings" pitchFamily="2" charset="2"/>
              <a:buNone/>
            </a:pPr>
            <a:r>
              <a:rPr lang="cs-CZ" altLang="en-US" sz="2000" dirty="0">
                <a:cs typeface="Arial" panose="020B0604020202020204" pitchFamily="34" charset="0"/>
              </a:rPr>
              <a:t>U prvků hlavních podskupin klesá stálost max. oxidačního čísla v podskupině směrem k těžším homologům a roste stálost nižšího oxidačního čísla.</a:t>
            </a:r>
          </a:p>
          <a:p>
            <a:pPr marL="381000" indent="-381000" eaLnBrk="1" hangingPunct="1">
              <a:lnSpc>
                <a:spcPct val="90000"/>
              </a:lnSpc>
              <a:buFont typeface="Wingdings" pitchFamily="2" charset="2"/>
              <a:buNone/>
            </a:pPr>
            <a:r>
              <a:rPr lang="cs-CZ" altLang="en-US" sz="2000" dirty="0">
                <a:cs typeface="Arial" panose="020B0604020202020204" pitchFamily="34" charset="0"/>
              </a:rPr>
              <a:t>				</a:t>
            </a:r>
            <a:r>
              <a:rPr lang="cs-CZ" altLang="en-US" sz="2400" dirty="0">
                <a:cs typeface="Arial" panose="020B0604020202020204" pitchFamily="34" charset="0"/>
              </a:rPr>
              <a:t>P</a:t>
            </a:r>
            <a:r>
              <a:rPr lang="cs-CZ" altLang="en-US" sz="2400" b="1" baseline="30000" dirty="0">
                <a:cs typeface="Arial" panose="020B0604020202020204" pitchFamily="34" charset="0"/>
              </a:rPr>
              <a:t>V</a:t>
            </a:r>
            <a:r>
              <a:rPr lang="cs-CZ" altLang="en-US" sz="2400" baseline="30000" dirty="0">
                <a:cs typeface="Arial" panose="020B0604020202020204" pitchFamily="34" charset="0"/>
              </a:rPr>
              <a:t>, III</a:t>
            </a:r>
            <a:r>
              <a:rPr lang="cs-CZ" altLang="en-US" sz="2400" dirty="0">
                <a:cs typeface="Arial" panose="020B0604020202020204" pitchFamily="34" charset="0"/>
              </a:rPr>
              <a:t>  </a:t>
            </a:r>
            <a:r>
              <a:rPr lang="cs-CZ" altLang="en-US" sz="2400" dirty="0">
                <a:cs typeface="Arial" panose="020B0604020202020204" pitchFamily="34" charset="0"/>
                <a:sym typeface="Symbol" pitchFamily="18" charset="2"/>
              </a:rPr>
              <a:t></a:t>
            </a:r>
            <a:r>
              <a:rPr lang="cs-CZ" altLang="en-US" sz="2400" dirty="0">
                <a:cs typeface="Arial" panose="020B0604020202020204" pitchFamily="34" charset="0"/>
              </a:rPr>
              <a:t>  B</a:t>
            </a:r>
            <a:r>
              <a:rPr lang="en-US" altLang="en-US" sz="2400" dirty="0" err="1">
                <a:cs typeface="Arial" panose="020B0604020202020204" pitchFamily="34" charset="0"/>
              </a:rPr>
              <a:t>i</a:t>
            </a:r>
            <a:r>
              <a:rPr lang="cs-CZ" altLang="en-US" sz="2400" baseline="30000" dirty="0">
                <a:cs typeface="Arial" panose="020B0604020202020204" pitchFamily="34" charset="0"/>
              </a:rPr>
              <a:t>V, </a:t>
            </a:r>
            <a:r>
              <a:rPr lang="cs-CZ" altLang="en-US" sz="2400" b="1" baseline="30000" dirty="0">
                <a:cs typeface="Arial" panose="020B0604020202020204" pitchFamily="34" charset="0"/>
              </a:rPr>
              <a:t>III</a:t>
            </a:r>
          </a:p>
          <a:p>
            <a:pPr marL="381000" indent="-381000" eaLnBrk="1" hangingPunct="1">
              <a:lnSpc>
                <a:spcPct val="90000"/>
              </a:lnSpc>
              <a:buFont typeface="Wingdings" pitchFamily="2" charset="2"/>
              <a:buNone/>
            </a:pPr>
            <a:endParaRPr lang="cs-CZ" altLang="en-US" sz="2000" dirty="0">
              <a:cs typeface="Arial" panose="020B0604020202020204" pitchFamily="34" charset="0"/>
            </a:endParaRPr>
          </a:p>
          <a:p>
            <a:pPr marL="381000" indent="-381000" eaLnBrk="1" hangingPunct="1">
              <a:lnSpc>
                <a:spcPct val="90000"/>
              </a:lnSpc>
              <a:buFont typeface="Wingdings" pitchFamily="2" charset="2"/>
              <a:buNone/>
            </a:pPr>
            <a:r>
              <a:rPr lang="cs-CZ" altLang="en-US" sz="2000" dirty="0">
                <a:cs typeface="Arial" panose="020B0604020202020204" pitchFamily="34" charset="0"/>
              </a:rPr>
              <a:t>nestálé nižší oxidační číslo = </a:t>
            </a:r>
            <a:r>
              <a:rPr lang="cs-CZ" altLang="en-US" sz="2000" dirty="0" err="1">
                <a:cs typeface="Arial" panose="020B0604020202020204" pitchFamily="34" charset="0"/>
              </a:rPr>
              <a:t>reduční</a:t>
            </a:r>
            <a:r>
              <a:rPr lang="cs-CZ" altLang="en-US" sz="2000" dirty="0">
                <a:cs typeface="Arial" panose="020B0604020202020204" pitchFamily="34" charset="0"/>
              </a:rPr>
              <a:t> účinky</a:t>
            </a:r>
          </a:p>
          <a:p>
            <a:pPr marL="381000" indent="-381000">
              <a:lnSpc>
                <a:spcPct val="90000"/>
              </a:lnSpc>
              <a:buNone/>
            </a:pPr>
            <a:r>
              <a:rPr lang="cs-CZ" altLang="en-US" sz="2000" dirty="0">
                <a:cs typeface="Arial" panose="020B0604020202020204" pitchFamily="34" charset="0"/>
              </a:rPr>
              <a:t>nestálé vyšší oxidační číslo = oxidační účinky</a:t>
            </a:r>
          </a:p>
        </p:txBody>
      </p:sp>
    </p:spTree>
    <p:extLst>
      <p:ext uri="{BB962C8B-B14F-4D97-AF65-F5344CB8AC3E}">
        <p14:creationId xmlns:p14="http://schemas.microsoft.com/office/powerpoint/2010/main" val="7498691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N tepl16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18117" y="1295400"/>
            <a:ext cx="5425883" cy="53262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7"/>
          <p:cNvSpPr>
            <a:spLocks noGrp="1" noChangeArrowheads="1"/>
          </p:cNvSpPr>
          <p:nvPr>
            <p:ph type="title"/>
          </p:nvPr>
        </p:nvSpPr>
        <p:spPr>
          <a:xfrm>
            <a:off x="253492" y="533400"/>
            <a:ext cx="6629400" cy="487362"/>
          </a:xfrm>
          <a:noFill/>
        </p:spPr>
        <p:txBody>
          <a:bodyPr>
            <a:normAutofit fontScale="90000"/>
          </a:bodyPr>
          <a:lstStyle/>
          <a:p>
            <a:pPr eaLnBrk="1" hangingPunct="1"/>
            <a:r>
              <a:rPr lang="cs-CZ" altLang="cs-CZ" sz="3200" b="1" dirty="0"/>
              <a:t>Oxidační čísla nepřechodných prvků</a:t>
            </a:r>
            <a:r>
              <a:rPr lang="cs-CZ" altLang="cs-CZ" sz="3200" dirty="0"/>
              <a:t> </a:t>
            </a:r>
          </a:p>
        </p:txBody>
      </p:sp>
      <p:pic>
        <p:nvPicPr>
          <p:cNvPr id="3" name="Obrázek 2" descr="Obsah obrázku jídlo&#10;&#10;Popis byl vytvořen automaticky">
            <a:extLst>
              <a:ext uri="{FF2B5EF4-FFF2-40B4-BE49-F238E27FC236}">
                <a16:creationId xmlns:a16="http://schemas.microsoft.com/office/drawing/2014/main" id="{67B9992E-3F71-4E3C-AA79-3DA5DDBD0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209800"/>
            <a:ext cx="3187192" cy="2932999"/>
          </a:xfrm>
          <a:prstGeom prst="rect">
            <a:avLst/>
          </a:prstGeom>
        </p:spPr>
      </p:pic>
      <p:sp>
        <p:nvSpPr>
          <p:cNvPr id="2" name="TextovéPole 1">
            <a:extLst>
              <a:ext uri="{FF2B5EF4-FFF2-40B4-BE49-F238E27FC236}">
                <a16:creationId xmlns:a16="http://schemas.microsoft.com/office/drawing/2014/main" id="{4E880FFF-6034-4C67-9451-387E7A33E3BA}"/>
              </a:ext>
            </a:extLst>
          </p:cNvPr>
          <p:cNvSpPr txBox="1"/>
          <p:nvPr/>
        </p:nvSpPr>
        <p:spPr>
          <a:xfrm>
            <a:off x="457200" y="5486400"/>
            <a:ext cx="3200400" cy="923330"/>
          </a:xfrm>
          <a:prstGeom prst="rect">
            <a:avLst/>
          </a:prstGeom>
          <a:noFill/>
        </p:spPr>
        <p:txBody>
          <a:bodyPr wrap="square" rtlCol="0">
            <a:spAutoFit/>
          </a:bodyPr>
          <a:lstStyle/>
          <a:p>
            <a:r>
              <a:rPr lang="cs-CZ" dirty="0"/>
              <a:t>Proměnlivost negativních oxidačních čísel je známa u C, N a O.</a:t>
            </a:r>
            <a:endParaRPr lang="en-US" dirty="0"/>
          </a:p>
        </p:txBody>
      </p:sp>
    </p:spTree>
    <p:extLst>
      <p:ext uri="{BB962C8B-B14F-4D97-AF65-F5344CB8AC3E}">
        <p14:creationId xmlns:p14="http://schemas.microsoft.com/office/powerpoint/2010/main" val="19931509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ntroduction to Oxidation and Reduction - Chemgapedia">
            <a:extLst>
              <a:ext uri="{FF2B5EF4-FFF2-40B4-BE49-F238E27FC236}">
                <a16:creationId xmlns:a16="http://schemas.microsoft.com/office/drawing/2014/main" id="{F4F435D4-3CAC-4BCE-8042-A91892CE2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6200"/>
            <a:ext cx="4011436" cy="23214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Oxidation numbers">
            <a:extLst>
              <a:ext uri="{FF2B5EF4-FFF2-40B4-BE49-F238E27FC236}">
                <a16:creationId xmlns:a16="http://schemas.microsoft.com/office/drawing/2014/main" id="{A039DA3C-B04B-40DF-976A-3AD7CA2AB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759652"/>
            <a:ext cx="4876800" cy="168165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60468F09-B4A4-4572-9F99-9C154568836E}"/>
              </a:ext>
            </a:extLst>
          </p:cNvPr>
          <p:cNvPicPr>
            <a:picLocks noChangeAspect="1"/>
          </p:cNvPicPr>
          <p:nvPr/>
        </p:nvPicPr>
        <p:blipFill>
          <a:blip r:embed="rId4"/>
          <a:stretch>
            <a:fillRect/>
          </a:stretch>
        </p:blipFill>
        <p:spPr>
          <a:xfrm>
            <a:off x="2381250" y="4572000"/>
            <a:ext cx="4991100" cy="2047917"/>
          </a:xfrm>
          <a:prstGeom prst="rect">
            <a:avLst/>
          </a:prstGeom>
        </p:spPr>
      </p:pic>
      <p:sp>
        <p:nvSpPr>
          <p:cNvPr id="4" name="TextovéPole 3">
            <a:extLst>
              <a:ext uri="{FF2B5EF4-FFF2-40B4-BE49-F238E27FC236}">
                <a16:creationId xmlns:a16="http://schemas.microsoft.com/office/drawing/2014/main" id="{8CE6DEFB-E813-408F-A0B8-8B6C48E82B24}"/>
              </a:ext>
            </a:extLst>
          </p:cNvPr>
          <p:cNvSpPr txBox="1"/>
          <p:nvPr/>
        </p:nvSpPr>
        <p:spPr>
          <a:xfrm>
            <a:off x="381000" y="2559597"/>
            <a:ext cx="925253" cy="400110"/>
          </a:xfrm>
          <a:prstGeom prst="rect">
            <a:avLst/>
          </a:prstGeom>
          <a:noFill/>
        </p:spPr>
        <p:txBody>
          <a:bodyPr wrap="none" rtlCol="0">
            <a:spAutoFit/>
          </a:bodyPr>
          <a:lstStyle/>
          <a:p>
            <a:r>
              <a:rPr lang="en-US" sz="2000" b="1" dirty="0"/>
              <a:t>P</a:t>
            </a:r>
            <a:r>
              <a:rPr lang="cs-CZ" sz="2000" b="1" dirty="0"/>
              <a:t>ří</a:t>
            </a:r>
            <a:r>
              <a:rPr lang="en-US" sz="2000" b="1" dirty="0" err="1"/>
              <a:t>klad</a:t>
            </a:r>
            <a:endParaRPr lang="cs-CZ" sz="2000" b="1" dirty="0"/>
          </a:p>
        </p:txBody>
      </p:sp>
      <p:sp>
        <p:nvSpPr>
          <p:cNvPr id="11" name="TextovéPole 10">
            <a:extLst>
              <a:ext uri="{FF2B5EF4-FFF2-40B4-BE49-F238E27FC236}">
                <a16:creationId xmlns:a16="http://schemas.microsoft.com/office/drawing/2014/main" id="{A7CB5CA4-3625-4257-B91C-398E372EE7BC}"/>
              </a:ext>
            </a:extLst>
          </p:cNvPr>
          <p:cNvSpPr txBox="1"/>
          <p:nvPr/>
        </p:nvSpPr>
        <p:spPr>
          <a:xfrm>
            <a:off x="380999" y="4572000"/>
            <a:ext cx="925253" cy="400110"/>
          </a:xfrm>
          <a:prstGeom prst="rect">
            <a:avLst/>
          </a:prstGeom>
          <a:noFill/>
        </p:spPr>
        <p:txBody>
          <a:bodyPr wrap="none" rtlCol="0">
            <a:spAutoFit/>
          </a:bodyPr>
          <a:lstStyle/>
          <a:p>
            <a:r>
              <a:rPr lang="en-US" sz="2000" b="1" dirty="0"/>
              <a:t>P</a:t>
            </a:r>
            <a:r>
              <a:rPr lang="cs-CZ" sz="2000" b="1" dirty="0"/>
              <a:t>ří</a:t>
            </a:r>
            <a:r>
              <a:rPr lang="en-US" sz="2000" b="1" dirty="0" err="1"/>
              <a:t>klad</a:t>
            </a:r>
            <a:endParaRPr lang="cs-CZ" sz="2000" b="1" dirty="0"/>
          </a:p>
        </p:txBody>
      </p:sp>
      <p:sp>
        <p:nvSpPr>
          <p:cNvPr id="6" name="TextovéPole 5">
            <a:extLst>
              <a:ext uri="{FF2B5EF4-FFF2-40B4-BE49-F238E27FC236}">
                <a16:creationId xmlns:a16="http://schemas.microsoft.com/office/drawing/2014/main" id="{6DB028E0-5835-4063-9218-8F764E480C01}"/>
              </a:ext>
            </a:extLst>
          </p:cNvPr>
          <p:cNvSpPr txBox="1"/>
          <p:nvPr/>
        </p:nvSpPr>
        <p:spPr>
          <a:xfrm>
            <a:off x="228600" y="480517"/>
            <a:ext cx="4011436" cy="1323439"/>
          </a:xfrm>
          <a:prstGeom prst="rect">
            <a:avLst/>
          </a:prstGeom>
          <a:noFill/>
        </p:spPr>
        <p:txBody>
          <a:bodyPr wrap="square" rtlCol="0">
            <a:spAutoFit/>
          </a:bodyPr>
          <a:lstStyle/>
          <a:p>
            <a:r>
              <a:rPr lang="cs-CZ" dirty="0"/>
              <a:t>Zvyšování oxidačního čísla během reakce odpovídá </a:t>
            </a:r>
            <a:r>
              <a:rPr lang="cs-CZ" b="1" dirty="0"/>
              <a:t>oxidaci</a:t>
            </a:r>
            <a:r>
              <a:rPr lang="cs-CZ" dirty="0"/>
              <a:t>. </a:t>
            </a:r>
          </a:p>
          <a:p>
            <a:endParaRPr lang="cs-CZ" sz="800" dirty="0"/>
          </a:p>
          <a:p>
            <a:r>
              <a:rPr lang="cs-CZ" dirty="0"/>
              <a:t>Snižování oxidačního čísla během reakce odpovídá </a:t>
            </a:r>
            <a:r>
              <a:rPr lang="cs-CZ" b="1" dirty="0"/>
              <a:t>redukci</a:t>
            </a:r>
            <a:r>
              <a:rPr lang="cs-CZ" dirty="0"/>
              <a:t>. </a:t>
            </a:r>
          </a:p>
        </p:txBody>
      </p:sp>
    </p:spTree>
    <p:extLst>
      <p:ext uri="{BB962C8B-B14F-4D97-AF65-F5344CB8AC3E}">
        <p14:creationId xmlns:p14="http://schemas.microsoft.com/office/powerpoint/2010/main" val="27155440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CA7855-4FF0-4DA2-BA97-DE23FCA4249F}"/>
              </a:ext>
            </a:extLst>
          </p:cNvPr>
          <p:cNvSpPr>
            <a:spLocks noGrp="1"/>
          </p:cNvSpPr>
          <p:nvPr>
            <p:ph type="title"/>
          </p:nvPr>
        </p:nvSpPr>
        <p:spPr>
          <a:xfrm>
            <a:off x="457200" y="274638"/>
            <a:ext cx="3505200" cy="487362"/>
          </a:xfrm>
        </p:spPr>
        <p:txBody>
          <a:bodyPr>
            <a:normAutofit fontScale="90000"/>
          </a:bodyPr>
          <a:lstStyle/>
          <a:p>
            <a:r>
              <a:rPr lang="cs-CZ" sz="2800" b="1" dirty="0"/>
              <a:t>Sekundární periodicita</a:t>
            </a:r>
            <a:endParaRPr lang="en-US" sz="2800" b="1" dirty="0"/>
          </a:p>
        </p:txBody>
      </p:sp>
      <p:sp>
        <p:nvSpPr>
          <p:cNvPr id="4" name="Obdélník 3">
            <a:extLst>
              <a:ext uri="{FF2B5EF4-FFF2-40B4-BE49-F238E27FC236}">
                <a16:creationId xmlns:a16="http://schemas.microsoft.com/office/drawing/2014/main" id="{7B78FE8D-8F69-49DD-B5BD-4BAE18F9C422}"/>
              </a:ext>
            </a:extLst>
          </p:cNvPr>
          <p:cNvSpPr/>
          <p:nvPr/>
        </p:nvSpPr>
        <p:spPr>
          <a:xfrm>
            <a:off x="228600" y="1066800"/>
            <a:ext cx="8686800" cy="3477875"/>
          </a:xfrm>
          <a:prstGeom prst="rect">
            <a:avLst/>
          </a:prstGeom>
        </p:spPr>
        <p:txBody>
          <a:bodyPr wrap="square">
            <a:spAutoFit/>
          </a:bodyPr>
          <a:lstStyle/>
          <a:p>
            <a:pPr algn="just"/>
            <a:r>
              <a:rPr lang="cs-CZ" sz="2000" b="1" dirty="0"/>
              <a:t>Sekundární periodicita: </a:t>
            </a:r>
          </a:p>
          <a:p>
            <a:pPr algn="just"/>
            <a:r>
              <a:rPr lang="cs-CZ" sz="2000" b="1" dirty="0"/>
              <a:t>			</a:t>
            </a:r>
            <a:r>
              <a:rPr lang="cs-CZ" sz="2000" dirty="0"/>
              <a:t>prvky periody </a:t>
            </a:r>
            <a:r>
              <a:rPr lang="cs-CZ" sz="2000" i="1" dirty="0"/>
              <a:t>n+2</a:t>
            </a:r>
            <a:r>
              <a:rPr lang="cs-CZ" sz="2000" dirty="0"/>
              <a:t> jsou obdobou prvků periody </a:t>
            </a:r>
            <a:r>
              <a:rPr lang="cs-CZ" sz="2000" i="1" dirty="0"/>
              <a:t>n</a:t>
            </a:r>
            <a:r>
              <a:rPr lang="cs-CZ" sz="2000" dirty="0"/>
              <a:t>.</a:t>
            </a:r>
          </a:p>
          <a:p>
            <a:pPr algn="just"/>
            <a:endParaRPr lang="cs-CZ" sz="2000" dirty="0"/>
          </a:p>
          <a:p>
            <a:pPr algn="just"/>
            <a:endParaRPr lang="cs-CZ" sz="2000" dirty="0"/>
          </a:p>
          <a:p>
            <a:pPr algn="just"/>
            <a:r>
              <a:rPr lang="cs-CZ" sz="2000" b="1" dirty="0"/>
              <a:t>Příklad</a:t>
            </a:r>
            <a:r>
              <a:rPr lang="cs-CZ" sz="2000" dirty="0"/>
              <a:t>:</a:t>
            </a:r>
          </a:p>
          <a:p>
            <a:pPr algn="just"/>
            <a:endParaRPr lang="cs-CZ" sz="2000" dirty="0"/>
          </a:p>
          <a:p>
            <a:pPr algn="just"/>
            <a:r>
              <a:rPr lang="cs-CZ" sz="2000" dirty="0"/>
              <a:t>      1. běžně existují anionty Cl</a:t>
            </a:r>
            <a:r>
              <a:rPr lang="cs-CZ" sz="2000" baseline="30000" dirty="0"/>
              <a:t>VIII</a:t>
            </a:r>
            <a:r>
              <a:rPr lang="cs-CZ" sz="2000" dirty="0"/>
              <a:t>O</a:t>
            </a:r>
            <a:r>
              <a:rPr lang="cs-CZ" sz="2000" baseline="-25000" dirty="0"/>
              <a:t>4</a:t>
            </a:r>
            <a:r>
              <a:rPr lang="cs-CZ" sz="2000" baseline="30000" dirty="0"/>
              <a:t>-</a:t>
            </a:r>
            <a:r>
              <a:rPr lang="cs-CZ" sz="2000" dirty="0"/>
              <a:t> a l</a:t>
            </a:r>
            <a:r>
              <a:rPr lang="cs-CZ" sz="2000" baseline="30000" dirty="0"/>
              <a:t>VIII</a:t>
            </a:r>
            <a:r>
              <a:rPr lang="cs-CZ" sz="2000" dirty="0"/>
              <a:t>O</a:t>
            </a:r>
            <a:r>
              <a:rPr lang="cs-CZ" sz="2000" baseline="-25000" dirty="0"/>
              <a:t>4</a:t>
            </a:r>
            <a:r>
              <a:rPr lang="cs-CZ" sz="2000" baseline="30000" dirty="0"/>
              <a:t>-</a:t>
            </a:r>
            <a:r>
              <a:rPr lang="cs-CZ" sz="2000" dirty="0"/>
              <a:t>, naopak Br</a:t>
            </a:r>
            <a:r>
              <a:rPr lang="cs-CZ" sz="2000" baseline="30000" dirty="0"/>
              <a:t>VIII</a:t>
            </a:r>
            <a:r>
              <a:rPr lang="cs-CZ" sz="2000" dirty="0"/>
              <a:t>O</a:t>
            </a:r>
            <a:r>
              <a:rPr lang="cs-CZ" sz="2000" baseline="-25000" dirty="0"/>
              <a:t>4</a:t>
            </a:r>
            <a:r>
              <a:rPr lang="cs-CZ" sz="2000" baseline="30000" dirty="0"/>
              <a:t>-</a:t>
            </a:r>
            <a:r>
              <a:rPr lang="cs-CZ" sz="2000" dirty="0"/>
              <a:t> je velmi nestálý.</a:t>
            </a:r>
          </a:p>
          <a:p>
            <a:pPr algn="just"/>
            <a:endParaRPr lang="cs-CZ" sz="2000" dirty="0"/>
          </a:p>
          <a:p>
            <a:pPr algn="just"/>
            <a:r>
              <a:rPr lang="cs-CZ" sz="2000" dirty="0"/>
              <a:t>      2. běžně existují PCl</a:t>
            </a:r>
            <a:r>
              <a:rPr lang="cs-CZ" sz="2000" baseline="-25000" dirty="0"/>
              <a:t>5</a:t>
            </a:r>
            <a:r>
              <a:rPr lang="cs-CZ" sz="2000" dirty="0"/>
              <a:t> a SbCl</a:t>
            </a:r>
            <a:r>
              <a:rPr lang="cs-CZ" sz="2000" baseline="-25000" dirty="0"/>
              <a:t>5</a:t>
            </a:r>
            <a:r>
              <a:rPr lang="cs-CZ" sz="2000" dirty="0"/>
              <a:t>, AsCl</a:t>
            </a:r>
            <a:r>
              <a:rPr lang="cs-CZ" sz="2000" baseline="-25000" dirty="0"/>
              <a:t>5</a:t>
            </a:r>
            <a:r>
              <a:rPr lang="cs-CZ" sz="2000" dirty="0"/>
              <a:t> je nestabilní, NCl</a:t>
            </a:r>
            <a:r>
              <a:rPr lang="cs-CZ" sz="2000" baseline="-25000" dirty="0"/>
              <a:t>5</a:t>
            </a:r>
            <a:r>
              <a:rPr lang="cs-CZ" sz="2000" dirty="0"/>
              <a:t> a BiCl</a:t>
            </a:r>
            <a:r>
              <a:rPr lang="cs-CZ" sz="2000" baseline="-25000" dirty="0"/>
              <a:t>5</a:t>
            </a:r>
            <a:r>
              <a:rPr lang="cs-CZ" sz="2000" dirty="0"/>
              <a:t> neexistují.</a:t>
            </a:r>
          </a:p>
          <a:p>
            <a:pPr algn="just"/>
            <a:endParaRPr lang="cs-CZ" sz="2000" dirty="0"/>
          </a:p>
          <a:p>
            <a:pPr algn="just"/>
            <a:r>
              <a:rPr lang="cs-CZ" sz="2000" dirty="0"/>
              <a:t>      3. N</a:t>
            </a:r>
            <a:r>
              <a:rPr lang="cs-CZ" sz="2000" baseline="30000" dirty="0"/>
              <a:t>V</a:t>
            </a:r>
            <a:r>
              <a:rPr lang="cs-CZ" sz="2000" dirty="0"/>
              <a:t> a </a:t>
            </a:r>
            <a:r>
              <a:rPr lang="cs-CZ" sz="2000" dirty="0" err="1"/>
              <a:t>As</a:t>
            </a:r>
            <a:r>
              <a:rPr lang="cs-CZ" sz="2000" baseline="30000" dirty="0" err="1"/>
              <a:t>V</a:t>
            </a:r>
            <a:r>
              <a:rPr lang="cs-CZ" sz="2000" dirty="0"/>
              <a:t> mají oxidační vlastnosti, to neplatí pro P</a:t>
            </a:r>
            <a:r>
              <a:rPr lang="cs-CZ" sz="2000" baseline="30000" dirty="0"/>
              <a:t>V</a:t>
            </a:r>
            <a:r>
              <a:rPr lang="cs-CZ" sz="2000" dirty="0"/>
              <a:t>.</a:t>
            </a:r>
            <a:endParaRPr lang="en-US" sz="2000" dirty="0"/>
          </a:p>
        </p:txBody>
      </p:sp>
    </p:spTree>
    <p:extLst>
      <p:ext uri="{BB962C8B-B14F-4D97-AF65-F5344CB8AC3E}">
        <p14:creationId xmlns:p14="http://schemas.microsoft.com/office/powerpoint/2010/main" val="15950807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9DABCE2-CC7B-47EB-9A30-D064CDF92077}"/>
              </a:ext>
            </a:extLst>
          </p:cNvPr>
          <p:cNvSpPr txBox="1"/>
          <p:nvPr/>
        </p:nvSpPr>
        <p:spPr>
          <a:xfrm>
            <a:off x="228600" y="304800"/>
            <a:ext cx="2278060" cy="523220"/>
          </a:xfrm>
          <a:prstGeom prst="rect">
            <a:avLst/>
          </a:prstGeom>
          <a:noFill/>
        </p:spPr>
        <p:txBody>
          <a:bodyPr wrap="none" rtlCol="0">
            <a:spAutoFit/>
          </a:bodyPr>
          <a:lstStyle/>
          <a:p>
            <a:r>
              <a:rPr lang="en-US" sz="2800" b="1" dirty="0" err="1"/>
              <a:t>Pravidlo</a:t>
            </a:r>
            <a:r>
              <a:rPr lang="en-US" sz="2800" b="1" dirty="0"/>
              <a:t> </a:t>
            </a:r>
            <a:r>
              <a:rPr lang="en-US" sz="2800" b="1" dirty="0" err="1"/>
              <a:t>osmi</a:t>
            </a:r>
            <a:r>
              <a:rPr lang="en-US" sz="2800" b="1" dirty="0"/>
              <a:t> </a:t>
            </a:r>
          </a:p>
        </p:txBody>
      </p:sp>
      <p:sp>
        <p:nvSpPr>
          <p:cNvPr id="7" name="TextovéPole 6">
            <a:extLst>
              <a:ext uri="{FF2B5EF4-FFF2-40B4-BE49-F238E27FC236}">
                <a16:creationId xmlns:a16="http://schemas.microsoft.com/office/drawing/2014/main" id="{84FEA855-465C-4228-A2CB-228874D94B14}"/>
              </a:ext>
            </a:extLst>
          </p:cNvPr>
          <p:cNvSpPr txBox="1"/>
          <p:nvPr/>
        </p:nvSpPr>
        <p:spPr>
          <a:xfrm>
            <a:off x="308793" y="990600"/>
            <a:ext cx="8682807" cy="2185214"/>
          </a:xfrm>
          <a:prstGeom prst="rect">
            <a:avLst/>
          </a:prstGeom>
          <a:noFill/>
        </p:spPr>
        <p:txBody>
          <a:bodyPr wrap="square" rtlCol="0">
            <a:spAutoFit/>
          </a:bodyPr>
          <a:lstStyle/>
          <a:p>
            <a:r>
              <a:rPr lang="en-US" sz="2000" i="1" dirty="0" err="1"/>
              <a:t>Pravidlo</a:t>
            </a:r>
            <a:r>
              <a:rPr lang="en-US" sz="2000" i="1" dirty="0"/>
              <a:t> </a:t>
            </a:r>
            <a:r>
              <a:rPr lang="en-US" sz="2000" i="1" dirty="0" err="1"/>
              <a:t>osmi</a:t>
            </a:r>
            <a:r>
              <a:rPr lang="en-US" sz="2000" i="1" dirty="0"/>
              <a:t> </a:t>
            </a:r>
            <a:r>
              <a:rPr lang="en-US" sz="2000" dirty="0"/>
              <a:t>(</a:t>
            </a:r>
            <a:r>
              <a:rPr lang="en-US" sz="2000" dirty="0" err="1"/>
              <a:t>Abegg</a:t>
            </a:r>
            <a:r>
              <a:rPr lang="en-US" sz="2000" dirty="0"/>
              <a:t> 1904) plat</a:t>
            </a:r>
            <a:r>
              <a:rPr lang="cs-CZ" sz="2000" dirty="0"/>
              <a:t>í pro prvky IV. A - VII. A skupiny: </a:t>
            </a:r>
          </a:p>
          <a:p>
            <a:r>
              <a:rPr lang="cs-CZ" sz="800" dirty="0"/>
              <a:t>      </a:t>
            </a:r>
          </a:p>
          <a:p>
            <a:r>
              <a:rPr lang="cs-CZ" sz="2000" dirty="0"/>
              <a:t>Suma absolutních hodnot nejvyššího kladného mocenství a nejvyššího záporného mocenství je roven číslu 8.</a:t>
            </a:r>
          </a:p>
          <a:p>
            <a:endParaRPr lang="cs-CZ" sz="800" u="sng" dirty="0"/>
          </a:p>
          <a:p>
            <a:r>
              <a:rPr lang="cs-CZ" sz="2000" dirty="0"/>
              <a:t>Příklad:</a:t>
            </a:r>
          </a:p>
          <a:p>
            <a:r>
              <a:rPr lang="cs-CZ" sz="2000" dirty="0"/>
              <a:t>		Cl:     |-1| + |7| = 8 		S:      |-2| + |6| = 8</a:t>
            </a:r>
          </a:p>
          <a:p>
            <a:r>
              <a:rPr lang="cs-CZ" sz="2000" dirty="0"/>
              <a:t>		P:      |-3| + |5| = 8		Si:     |-4| + |4| = 8</a:t>
            </a:r>
            <a:endParaRPr lang="en-US" sz="2000" dirty="0"/>
          </a:p>
        </p:txBody>
      </p:sp>
      <p:pic>
        <p:nvPicPr>
          <p:cNvPr id="5" name="Picture 2" descr="Image result for oxidation number nonmetals">
            <a:hlinkClick r:id="rId2"/>
            <a:extLst>
              <a:ext uri="{FF2B5EF4-FFF2-40B4-BE49-F238E27FC236}">
                <a16:creationId xmlns:a16="http://schemas.microsoft.com/office/drawing/2014/main" id="{FC7F3011-940F-4753-9790-76CE14091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33800"/>
            <a:ext cx="7239000" cy="276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501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5091DB8-9AAB-42A4-8EF4-2ABED36F23DF}"/>
              </a:ext>
            </a:extLst>
          </p:cNvPr>
          <p:cNvSpPr txBox="1"/>
          <p:nvPr/>
        </p:nvSpPr>
        <p:spPr>
          <a:xfrm>
            <a:off x="228600" y="3657600"/>
            <a:ext cx="8763000" cy="2985433"/>
          </a:xfrm>
          <a:prstGeom prst="rect">
            <a:avLst/>
          </a:prstGeom>
          <a:noFill/>
        </p:spPr>
        <p:txBody>
          <a:bodyPr wrap="square" rtlCol="0">
            <a:spAutoFit/>
          </a:bodyPr>
          <a:lstStyle/>
          <a:p>
            <a:pPr algn="just"/>
            <a:r>
              <a:rPr lang="en-US" sz="2000" dirty="0" err="1"/>
              <a:t>Tvo</a:t>
            </a:r>
            <a:r>
              <a:rPr lang="cs-CZ" sz="2000" dirty="0"/>
              <a:t>ří-</a:t>
            </a:r>
            <a:r>
              <a:rPr lang="cs-CZ" sz="2000" dirty="0" err="1"/>
              <a:t>li</a:t>
            </a:r>
            <a:r>
              <a:rPr lang="cs-CZ" sz="2000" dirty="0"/>
              <a:t> prvek sloučeninu </a:t>
            </a:r>
            <a:r>
              <a:rPr lang="cs-CZ" sz="2000" b="1" dirty="0" err="1"/>
              <a:t>RH</a:t>
            </a:r>
            <a:r>
              <a:rPr lang="cs-CZ" sz="2000" b="1" i="1" baseline="-25000" dirty="0" err="1"/>
              <a:t>n</a:t>
            </a:r>
            <a:r>
              <a:rPr lang="cs-CZ" sz="2000" dirty="0"/>
              <a:t>, potom oxid s nejvyšším oxidačním číslem odpovídá </a:t>
            </a:r>
            <a:r>
              <a:rPr lang="cs-CZ" sz="2000" b="1" dirty="0"/>
              <a:t>R</a:t>
            </a:r>
            <a:r>
              <a:rPr lang="cs-CZ" sz="2000" b="1" baseline="-25000" dirty="0"/>
              <a:t>2</a:t>
            </a:r>
            <a:r>
              <a:rPr lang="cs-CZ" sz="2000" b="1" dirty="0"/>
              <a:t>O</a:t>
            </a:r>
            <a:r>
              <a:rPr lang="cs-CZ" sz="2000" b="1" baseline="-25000" dirty="0"/>
              <a:t>8-</a:t>
            </a:r>
            <a:r>
              <a:rPr lang="cs-CZ" sz="2000" b="1" i="1" baseline="-25000" dirty="0"/>
              <a:t>n</a:t>
            </a:r>
            <a:r>
              <a:rPr lang="en-US" sz="2000" dirty="0"/>
              <a:t> </a:t>
            </a:r>
            <a:endParaRPr lang="cs-CZ" sz="2000" dirty="0"/>
          </a:p>
          <a:p>
            <a:pPr algn="just"/>
            <a:endParaRPr lang="cs-CZ" sz="800" dirty="0"/>
          </a:p>
          <a:p>
            <a:pPr algn="just"/>
            <a:r>
              <a:rPr lang="cs-CZ" sz="2000" dirty="0"/>
              <a:t>Příklad:</a:t>
            </a:r>
          </a:p>
          <a:p>
            <a:pPr algn="just"/>
            <a:r>
              <a:rPr lang="cs-CZ" sz="2000" dirty="0"/>
              <a:t>		</a:t>
            </a:r>
            <a:r>
              <a:rPr lang="cs-CZ" sz="2000" dirty="0" err="1"/>
              <a:t>HCl</a:t>
            </a:r>
            <a:r>
              <a:rPr lang="cs-CZ" sz="2000" baseline="-25000" dirty="0"/>
              <a:t>	</a:t>
            </a:r>
            <a:r>
              <a:rPr lang="cs-CZ" sz="2000" dirty="0"/>
              <a:t> Cl</a:t>
            </a:r>
            <a:r>
              <a:rPr lang="cs-CZ" sz="2000" baseline="-25000" dirty="0"/>
              <a:t>2</a:t>
            </a:r>
            <a:r>
              <a:rPr lang="cs-CZ" sz="2000" dirty="0"/>
              <a:t>O</a:t>
            </a:r>
            <a:r>
              <a:rPr lang="cs-CZ" sz="2000" baseline="-25000" dirty="0"/>
              <a:t>7 	 	</a:t>
            </a:r>
            <a:r>
              <a:rPr lang="cs-CZ" sz="2000" dirty="0"/>
              <a:t>H</a:t>
            </a:r>
            <a:r>
              <a:rPr lang="cs-CZ" sz="2000" baseline="-25000" dirty="0"/>
              <a:t>2</a:t>
            </a:r>
            <a:r>
              <a:rPr lang="cs-CZ" sz="2000" dirty="0"/>
              <a:t>Cl</a:t>
            </a:r>
            <a:r>
              <a:rPr lang="cs-CZ" sz="2000" baseline="-25000" dirty="0"/>
              <a:t>2</a:t>
            </a:r>
            <a:r>
              <a:rPr lang="cs-CZ" sz="2000" dirty="0"/>
              <a:t>O</a:t>
            </a:r>
            <a:r>
              <a:rPr lang="cs-CZ" sz="2000" baseline="-25000" dirty="0"/>
              <a:t>8 </a:t>
            </a:r>
            <a:r>
              <a:rPr lang="cs-CZ" sz="2000" dirty="0"/>
              <a:t>= HClO</a:t>
            </a:r>
            <a:r>
              <a:rPr lang="cs-CZ" sz="2000" baseline="-25000" dirty="0"/>
              <a:t>4 </a:t>
            </a:r>
          </a:p>
          <a:p>
            <a:pPr algn="just"/>
            <a:r>
              <a:rPr lang="cs-CZ" sz="2000" baseline="-25000" dirty="0"/>
              <a:t>		</a:t>
            </a:r>
            <a:r>
              <a:rPr lang="cs-CZ" sz="2000" dirty="0"/>
              <a:t>H</a:t>
            </a:r>
            <a:r>
              <a:rPr lang="cs-CZ" sz="2000" baseline="-25000" dirty="0"/>
              <a:t>2</a:t>
            </a:r>
            <a:r>
              <a:rPr lang="cs-CZ" sz="2000" dirty="0"/>
              <a:t>S</a:t>
            </a:r>
            <a:r>
              <a:rPr lang="cs-CZ" sz="2000" baseline="-25000" dirty="0"/>
              <a:t>	 </a:t>
            </a:r>
            <a:r>
              <a:rPr lang="cs-CZ" sz="2000" dirty="0"/>
              <a:t>S</a:t>
            </a:r>
            <a:r>
              <a:rPr lang="cs-CZ" sz="2000" baseline="-25000" dirty="0"/>
              <a:t>2</a:t>
            </a:r>
            <a:r>
              <a:rPr lang="cs-CZ" sz="2000" dirty="0"/>
              <a:t>O</a:t>
            </a:r>
            <a:r>
              <a:rPr lang="cs-CZ" sz="2000" baseline="-25000" dirty="0"/>
              <a:t>6 </a:t>
            </a:r>
            <a:r>
              <a:rPr lang="cs-CZ" sz="2000" dirty="0"/>
              <a:t>=</a:t>
            </a:r>
            <a:r>
              <a:rPr lang="cs-CZ" sz="2000" baseline="-25000" dirty="0"/>
              <a:t> </a:t>
            </a:r>
            <a:r>
              <a:rPr lang="cs-CZ" sz="2000" dirty="0"/>
              <a:t>SO</a:t>
            </a:r>
            <a:r>
              <a:rPr lang="cs-CZ" sz="2000" baseline="-25000" dirty="0"/>
              <a:t>3	 </a:t>
            </a:r>
            <a:r>
              <a:rPr lang="cs-CZ" sz="2000" dirty="0"/>
              <a:t>H</a:t>
            </a:r>
            <a:r>
              <a:rPr lang="cs-CZ" sz="2000" baseline="-25000" dirty="0"/>
              <a:t>2</a:t>
            </a:r>
            <a:r>
              <a:rPr lang="cs-CZ" sz="2000" dirty="0"/>
              <a:t>SO</a:t>
            </a:r>
            <a:r>
              <a:rPr lang="cs-CZ" sz="2000" baseline="-25000" dirty="0"/>
              <a:t>4</a:t>
            </a:r>
          </a:p>
          <a:p>
            <a:pPr algn="just"/>
            <a:r>
              <a:rPr lang="cs-CZ" sz="2000" dirty="0"/>
              <a:t>		NH</a:t>
            </a:r>
            <a:r>
              <a:rPr lang="cs-CZ" sz="2000" baseline="-25000" dirty="0"/>
              <a:t>3	 </a:t>
            </a:r>
            <a:r>
              <a:rPr lang="cs-CZ" sz="2000" dirty="0"/>
              <a:t>N</a:t>
            </a:r>
            <a:r>
              <a:rPr lang="cs-CZ" sz="2000" baseline="-25000" dirty="0"/>
              <a:t>2</a:t>
            </a:r>
            <a:r>
              <a:rPr lang="cs-CZ" sz="2000" dirty="0"/>
              <a:t>O</a:t>
            </a:r>
            <a:r>
              <a:rPr lang="cs-CZ" sz="2000" baseline="-25000" dirty="0"/>
              <a:t>5	</a:t>
            </a:r>
            <a:r>
              <a:rPr lang="cs-CZ" sz="2000" dirty="0"/>
              <a:t> 	HNO</a:t>
            </a:r>
            <a:r>
              <a:rPr lang="cs-CZ" sz="2000" baseline="-25000" dirty="0"/>
              <a:t>3</a:t>
            </a:r>
            <a:endParaRPr lang="cs-CZ" sz="2000" dirty="0"/>
          </a:p>
          <a:p>
            <a:pPr algn="just"/>
            <a:r>
              <a:rPr lang="cs-CZ" sz="2000" dirty="0"/>
              <a:t>		PH</a:t>
            </a:r>
            <a:r>
              <a:rPr lang="cs-CZ" sz="2000" baseline="-25000" dirty="0"/>
              <a:t>3	 </a:t>
            </a:r>
            <a:r>
              <a:rPr lang="cs-CZ" sz="2000" dirty="0"/>
              <a:t>P</a:t>
            </a:r>
            <a:r>
              <a:rPr lang="cs-CZ" sz="2000" baseline="-25000" dirty="0"/>
              <a:t>2</a:t>
            </a:r>
            <a:r>
              <a:rPr lang="cs-CZ" sz="2000" dirty="0"/>
              <a:t>O</a:t>
            </a:r>
            <a:r>
              <a:rPr lang="cs-CZ" sz="2000" baseline="-25000" dirty="0"/>
              <a:t>5 		</a:t>
            </a:r>
            <a:r>
              <a:rPr lang="cs-CZ" sz="2000" dirty="0"/>
              <a:t> H</a:t>
            </a:r>
            <a:r>
              <a:rPr lang="cs-CZ" sz="2000" baseline="-25000" dirty="0"/>
              <a:t>2</a:t>
            </a:r>
            <a:r>
              <a:rPr lang="cs-CZ" sz="2000" dirty="0"/>
              <a:t>P</a:t>
            </a:r>
            <a:r>
              <a:rPr lang="cs-CZ" sz="2000" baseline="-25000" dirty="0"/>
              <a:t>2</a:t>
            </a:r>
            <a:r>
              <a:rPr lang="cs-CZ" sz="2000" dirty="0"/>
              <a:t>O</a:t>
            </a:r>
            <a:r>
              <a:rPr lang="cs-CZ" sz="2000" baseline="-25000" dirty="0"/>
              <a:t>6 </a:t>
            </a:r>
            <a:r>
              <a:rPr lang="cs-CZ" sz="2000" dirty="0"/>
              <a:t>= HPO</a:t>
            </a:r>
            <a:r>
              <a:rPr lang="cs-CZ" sz="2000" baseline="-25000" dirty="0"/>
              <a:t>3</a:t>
            </a:r>
            <a:r>
              <a:rPr lang="cs-CZ" sz="2000" dirty="0"/>
              <a:t> = H</a:t>
            </a:r>
            <a:r>
              <a:rPr lang="cs-CZ" sz="2000" baseline="-25000" dirty="0"/>
              <a:t>3</a:t>
            </a:r>
            <a:r>
              <a:rPr lang="cs-CZ" sz="2000" dirty="0"/>
              <a:t>PO</a:t>
            </a:r>
            <a:r>
              <a:rPr lang="cs-CZ" sz="2000" baseline="-25000" dirty="0"/>
              <a:t>4</a:t>
            </a:r>
          </a:p>
          <a:p>
            <a:pPr algn="just"/>
            <a:r>
              <a:rPr lang="cs-CZ" sz="2000" baseline="-25000" dirty="0"/>
              <a:t>		</a:t>
            </a:r>
            <a:r>
              <a:rPr lang="cs-CZ" sz="2000" dirty="0"/>
              <a:t>CH</a:t>
            </a:r>
            <a:r>
              <a:rPr lang="cs-CZ" sz="2000" baseline="-25000" dirty="0"/>
              <a:t>4	</a:t>
            </a:r>
            <a:r>
              <a:rPr lang="cs-CZ" sz="2000" dirty="0"/>
              <a:t> C</a:t>
            </a:r>
            <a:r>
              <a:rPr lang="cs-CZ" sz="2000" baseline="-25000" dirty="0"/>
              <a:t>2</a:t>
            </a:r>
            <a:r>
              <a:rPr lang="cs-CZ" sz="2000" dirty="0"/>
              <a:t>O</a:t>
            </a:r>
            <a:r>
              <a:rPr lang="cs-CZ" sz="2000" baseline="-25000" dirty="0"/>
              <a:t>4 </a:t>
            </a:r>
            <a:r>
              <a:rPr lang="cs-CZ" sz="2000" dirty="0"/>
              <a:t>=</a:t>
            </a:r>
            <a:r>
              <a:rPr lang="cs-CZ" sz="2000" baseline="-25000" dirty="0"/>
              <a:t> </a:t>
            </a:r>
            <a:r>
              <a:rPr lang="cs-CZ" sz="2000" dirty="0"/>
              <a:t>CO</a:t>
            </a:r>
            <a:r>
              <a:rPr lang="cs-CZ" sz="2000" baseline="-25000" dirty="0"/>
              <a:t>2	 </a:t>
            </a:r>
            <a:r>
              <a:rPr lang="cs-CZ" sz="2000" dirty="0"/>
              <a:t>H</a:t>
            </a:r>
            <a:r>
              <a:rPr lang="cs-CZ" sz="2000" baseline="-25000" dirty="0"/>
              <a:t>2</a:t>
            </a:r>
            <a:r>
              <a:rPr lang="cs-CZ" sz="2000" dirty="0"/>
              <a:t>CO</a:t>
            </a:r>
            <a:r>
              <a:rPr lang="cs-CZ" sz="2000" baseline="-25000" dirty="0"/>
              <a:t>3</a:t>
            </a:r>
          </a:p>
          <a:p>
            <a:pPr algn="just"/>
            <a:r>
              <a:rPr lang="cs-CZ" sz="2000" dirty="0"/>
              <a:t>		SiH</a:t>
            </a:r>
            <a:r>
              <a:rPr lang="cs-CZ" sz="2000" baseline="-25000" dirty="0"/>
              <a:t>4	</a:t>
            </a:r>
            <a:r>
              <a:rPr lang="cs-CZ" sz="2000" dirty="0"/>
              <a:t> Si</a:t>
            </a:r>
            <a:r>
              <a:rPr lang="cs-CZ" sz="2000" baseline="-25000" dirty="0"/>
              <a:t>2</a:t>
            </a:r>
            <a:r>
              <a:rPr lang="cs-CZ" sz="2000" dirty="0"/>
              <a:t>O</a:t>
            </a:r>
            <a:r>
              <a:rPr lang="cs-CZ" sz="2000" baseline="-25000" dirty="0"/>
              <a:t>4 </a:t>
            </a:r>
            <a:r>
              <a:rPr lang="cs-CZ" sz="2000" dirty="0"/>
              <a:t>=</a:t>
            </a:r>
            <a:r>
              <a:rPr lang="cs-CZ" sz="2000" baseline="-25000" dirty="0"/>
              <a:t> </a:t>
            </a:r>
            <a:r>
              <a:rPr lang="cs-CZ" sz="2000" dirty="0"/>
              <a:t>SiO</a:t>
            </a:r>
            <a:r>
              <a:rPr lang="cs-CZ" sz="2000" baseline="-25000" dirty="0"/>
              <a:t>2	 </a:t>
            </a:r>
            <a:r>
              <a:rPr lang="cs-CZ" sz="2000" dirty="0"/>
              <a:t>H</a:t>
            </a:r>
            <a:r>
              <a:rPr lang="cs-CZ" sz="2000" baseline="-25000" dirty="0"/>
              <a:t>2</a:t>
            </a:r>
            <a:r>
              <a:rPr lang="cs-CZ" sz="2000" dirty="0"/>
              <a:t>SiO</a:t>
            </a:r>
            <a:r>
              <a:rPr lang="cs-CZ" sz="2000" baseline="-25000" dirty="0"/>
              <a:t>3</a:t>
            </a:r>
          </a:p>
        </p:txBody>
      </p:sp>
      <p:sp>
        <p:nvSpPr>
          <p:cNvPr id="6" name="TextovéPole 5">
            <a:extLst>
              <a:ext uri="{FF2B5EF4-FFF2-40B4-BE49-F238E27FC236}">
                <a16:creationId xmlns:a16="http://schemas.microsoft.com/office/drawing/2014/main" id="{AC41B10C-C2BC-4BD8-AC93-7A6335D37F1B}"/>
              </a:ext>
            </a:extLst>
          </p:cNvPr>
          <p:cNvSpPr txBox="1"/>
          <p:nvPr/>
        </p:nvSpPr>
        <p:spPr>
          <a:xfrm>
            <a:off x="304800" y="914400"/>
            <a:ext cx="5562600" cy="1631216"/>
          </a:xfrm>
          <a:prstGeom prst="rect">
            <a:avLst/>
          </a:prstGeom>
          <a:noFill/>
        </p:spPr>
        <p:txBody>
          <a:bodyPr wrap="square" rtlCol="0">
            <a:spAutoFit/>
          </a:bodyPr>
          <a:lstStyle/>
          <a:p>
            <a:r>
              <a:rPr lang="en-US" sz="2000" b="1" dirty="0"/>
              <a:t>Maxim</a:t>
            </a:r>
            <a:r>
              <a:rPr lang="cs-CZ" sz="2000" b="1" dirty="0"/>
              <a:t>á</a:t>
            </a:r>
            <a:r>
              <a:rPr lang="en-US" sz="2000" b="1" dirty="0"/>
              <a:t>ln</a:t>
            </a:r>
            <a:r>
              <a:rPr lang="cs-CZ" sz="2000" b="1" dirty="0"/>
              <a:t>í oxidační číslo </a:t>
            </a:r>
            <a:r>
              <a:rPr lang="cs-CZ" sz="2000" dirty="0"/>
              <a:t>je u nekovů rovno číslu skupiny. </a:t>
            </a:r>
          </a:p>
          <a:p>
            <a:endParaRPr lang="cs-CZ" sz="2000" dirty="0"/>
          </a:p>
          <a:p>
            <a:r>
              <a:rPr lang="cs-CZ" sz="2000" b="1" dirty="0"/>
              <a:t>Minimální oxidační číslo </a:t>
            </a:r>
            <a:r>
              <a:rPr lang="cs-CZ" sz="2000" dirty="0"/>
              <a:t>je u nekovů rovno číslu skupiny - 8. </a:t>
            </a:r>
            <a:endParaRPr lang="en-US" sz="2000" dirty="0"/>
          </a:p>
        </p:txBody>
      </p:sp>
      <p:pic>
        <p:nvPicPr>
          <p:cNvPr id="7" name="Obrázek 6">
            <a:extLst>
              <a:ext uri="{FF2B5EF4-FFF2-40B4-BE49-F238E27FC236}">
                <a16:creationId xmlns:a16="http://schemas.microsoft.com/office/drawing/2014/main" id="{FE613BDE-1AE2-4C37-BDD6-CB4360165766}"/>
              </a:ext>
            </a:extLst>
          </p:cNvPr>
          <p:cNvPicPr>
            <a:picLocks noChangeAspect="1"/>
          </p:cNvPicPr>
          <p:nvPr/>
        </p:nvPicPr>
        <p:blipFill>
          <a:blip r:embed="rId2"/>
          <a:stretch>
            <a:fillRect/>
          </a:stretch>
        </p:blipFill>
        <p:spPr>
          <a:xfrm>
            <a:off x="5943600" y="152400"/>
            <a:ext cx="2971800" cy="3250171"/>
          </a:xfrm>
          <a:prstGeom prst="rect">
            <a:avLst/>
          </a:prstGeom>
        </p:spPr>
      </p:pic>
    </p:spTree>
    <p:extLst>
      <p:ext uri="{BB962C8B-B14F-4D97-AF65-F5344CB8AC3E}">
        <p14:creationId xmlns:p14="http://schemas.microsoft.com/office/powerpoint/2010/main" val="343879631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Oxidation Number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33600"/>
            <a:ext cx="70866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descr="http://4.bp.blogspot.com/_qZGouBqZeg8/TT8ojaBh8OI/AAAAAAAAB6Q/BaU7wXQaaGU/s1600/PeriodicTable+-+O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57200"/>
            <a:ext cx="8991600" cy="632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829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304800" y="304801"/>
            <a:ext cx="3810000" cy="2209800"/>
          </a:xfrm>
        </p:spPr>
        <p:txBody>
          <a:bodyPr>
            <a:normAutofit/>
          </a:bodyPr>
          <a:lstStyle/>
          <a:p>
            <a:pPr marL="0" indent="0">
              <a:buNone/>
            </a:pPr>
            <a:r>
              <a:rPr lang="cs-CZ" altLang="en-US" sz="2400" b="1" dirty="0">
                <a:latin typeface="Arial" panose="020B0604020202020204" pitchFamily="34" charset="0"/>
                <a:cs typeface="Arial" panose="020B0604020202020204" pitchFamily="34" charset="0"/>
              </a:rPr>
              <a:t>d – orbitaly </a:t>
            </a:r>
            <a:r>
              <a:rPr lang="cs-CZ" altLang="en-US" sz="2400" dirty="0">
                <a:latin typeface="Arial" panose="020B0604020202020204" pitchFamily="34" charset="0"/>
                <a:cs typeface="Arial" panose="020B0604020202020204" pitchFamily="34" charset="0"/>
              </a:rPr>
              <a:t>(</a:t>
            </a:r>
            <a:r>
              <a:rPr lang="cs-CZ" altLang="en-US" sz="2400" i="1" dirty="0">
                <a:latin typeface="Arial" panose="020B0604020202020204" pitchFamily="34" charset="0"/>
                <a:cs typeface="Arial" panose="020B0604020202020204" pitchFamily="34" charset="0"/>
              </a:rPr>
              <a:t>l</a:t>
            </a:r>
            <a:r>
              <a:rPr lang="cs-CZ" altLang="en-US" sz="2400" dirty="0">
                <a:latin typeface="Arial" panose="020B0604020202020204" pitchFamily="34" charset="0"/>
                <a:cs typeface="Arial" panose="020B0604020202020204" pitchFamily="34" charset="0"/>
              </a:rPr>
              <a:t> = 2)</a:t>
            </a:r>
            <a:r>
              <a:rPr lang="cs-CZ" altLang="en-US" sz="2400" i="1" dirty="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2400" dirty="0">
              <a:latin typeface="Arial" panose="020B0604020202020204" pitchFamily="34" charset="0"/>
              <a:cs typeface="Arial" panose="020B0604020202020204" pitchFamily="34" charset="0"/>
            </a:endParaRPr>
          </a:p>
          <a:p>
            <a:pPr>
              <a:buNone/>
            </a:pPr>
            <a:r>
              <a:rPr lang="cs-CZ" altLang="en-US" sz="1800" i="1" dirty="0">
                <a:latin typeface="Arial" panose="020B0604020202020204" pitchFamily="34" charset="0"/>
                <a:cs typeface="Arial" panose="020B0604020202020204" pitchFamily="34" charset="0"/>
              </a:rPr>
              <a:t>m</a:t>
            </a:r>
            <a:r>
              <a:rPr lang="cs-CZ" altLang="en-US" sz="1800" i="1" baseline="-25000" dirty="0">
                <a:latin typeface="Arial" panose="020B0604020202020204" pitchFamily="34" charset="0"/>
                <a:cs typeface="Arial" panose="020B0604020202020204" pitchFamily="34" charset="0"/>
              </a:rPr>
              <a:t>l</a:t>
            </a:r>
            <a:r>
              <a:rPr lang="cs-CZ" altLang="en-US" sz="1800" dirty="0">
                <a:latin typeface="Arial" panose="020B0604020202020204" pitchFamily="34" charset="0"/>
                <a:cs typeface="Arial" panose="020B0604020202020204" pitchFamily="34" charset="0"/>
              </a:rPr>
              <a:t> = -2, -1, 0, +1, +2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 funkce </a:t>
            </a:r>
            <a:r>
              <a:rPr lang="cs-CZ" altLang="en-US" sz="1800" i="1" dirty="0">
                <a:latin typeface="Arial" panose="020B0604020202020204" pitchFamily="34" charset="0"/>
                <a:cs typeface="Arial" panose="020B0604020202020204" pitchFamily="34" charset="0"/>
                <a:sym typeface="Symbol" pitchFamily="18" charset="2"/>
              </a:rPr>
              <a:t></a:t>
            </a:r>
            <a:r>
              <a:rPr lang="cs-CZ" altLang="en-US" sz="1800" i="1"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 5x degenerována</a:t>
            </a:r>
          </a:p>
          <a:p>
            <a:pPr eaLnBrk="1" hangingPunct="1">
              <a:buFont typeface="Wingdings" pitchFamily="2" charset="2"/>
              <a:buNone/>
            </a:pPr>
            <a:endParaRPr lang="cs-CZ" altLang="en-US" sz="1800" dirty="0">
              <a:latin typeface="Arial" panose="020B0604020202020204" pitchFamily="34" charset="0"/>
              <a:cs typeface="Arial" panose="020B0604020202020204" pitchFamily="34" charset="0"/>
            </a:endParaRPr>
          </a:p>
        </p:txBody>
      </p:sp>
      <p:pic>
        <p:nvPicPr>
          <p:cNvPr id="64514" name="Picture 2" descr="VÃ½sledek obrÃ¡zku pro d orbit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903706"/>
            <a:ext cx="4996889" cy="3752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30222" y="2133600"/>
            <a:ext cx="3655978" cy="4247317"/>
          </a:xfrm>
          <a:prstGeom prst="rect">
            <a:avLst/>
          </a:prstGeom>
          <a:noFill/>
        </p:spPr>
        <p:txBody>
          <a:bodyPr wrap="square" rtlCol="0">
            <a:spAutoFit/>
          </a:bodyPr>
          <a:lstStyle/>
          <a:p>
            <a:r>
              <a:rPr lang="cs-CZ" altLang="en-US" dirty="0">
                <a:latin typeface="Arial" panose="020B0604020202020204" pitchFamily="34" charset="0"/>
                <a:cs typeface="Arial" panose="020B0604020202020204" pitchFamily="34" charset="0"/>
              </a:rPr>
              <a:t>4 orbitaly prostorově shodné (odlišnost v orientaci)</a:t>
            </a:r>
          </a:p>
          <a:p>
            <a:endParaRPr lang="cs-CZ" altLang="en-US" dirty="0">
              <a:latin typeface="Arial" panose="020B0604020202020204" pitchFamily="34" charset="0"/>
              <a:cs typeface="Arial" panose="020B0604020202020204" pitchFamily="34" charset="0"/>
            </a:endParaRPr>
          </a:p>
          <a:p>
            <a:r>
              <a:rPr lang="cs-CZ" altLang="en-US" dirty="0">
                <a:latin typeface="Arial" panose="020B0604020202020204" pitchFamily="34" charset="0"/>
                <a:cs typeface="Arial" panose="020B0604020202020204" pitchFamily="34" charset="0"/>
              </a:rPr>
              <a:t>	</a:t>
            </a:r>
            <a:r>
              <a:rPr lang="cs-CZ" altLang="en-US" i="1" dirty="0" err="1">
                <a:latin typeface="Arial" panose="020B0604020202020204" pitchFamily="34" charset="0"/>
                <a:cs typeface="Arial" panose="020B0604020202020204" pitchFamily="34" charset="0"/>
              </a:rPr>
              <a:t>d</a:t>
            </a:r>
            <a:r>
              <a:rPr lang="cs-CZ" altLang="en-US" b="1" baseline="-25000" dirty="0" err="1">
                <a:latin typeface="Arial" panose="020B0604020202020204" pitchFamily="34" charset="0"/>
                <a:cs typeface="Arial" panose="020B0604020202020204" pitchFamily="34" charset="0"/>
              </a:rPr>
              <a:t>xz</a:t>
            </a:r>
            <a:r>
              <a:rPr lang="cs-CZ" altLang="en-US" b="1" dirty="0">
                <a:latin typeface="Arial" panose="020B0604020202020204" pitchFamily="34" charset="0"/>
                <a:cs typeface="Arial" panose="020B0604020202020204" pitchFamily="34" charset="0"/>
              </a:rPr>
              <a:t> </a:t>
            </a:r>
            <a:r>
              <a:rPr lang="cs-CZ" altLang="en-US" dirty="0">
                <a:latin typeface="Arial" panose="020B0604020202020204" pitchFamily="34" charset="0"/>
                <a:cs typeface="Arial" panose="020B0604020202020204" pitchFamily="34" charset="0"/>
              </a:rPr>
              <a:t>, </a:t>
            </a:r>
            <a:r>
              <a:rPr lang="cs-CZ" altLang="en-US" i="1" dirty="0" err="1">
                <a:latin typeface="Arial" panose="020B0604020202020204" pitchFamily="34" charset="0"/>
                <a:cs typeface="Arial" panose="020B0604020202020204" pitchFamily="34" charset="0"/>
              </a:rPr>
              <a:t>d</a:t>
            </a:r>
            <a:r>
              <a:rPr lang="cs-CZ" altLang="en-US" b="1" baseline="-25000" dirty="0" err="1">
                <a:latin typeface="Arial" panose="020B0604020202020204" pitchFamily="34" charset="0"/>
                <a:cs typeface="Arial" panose="020B0604020202020204" pitchFamily="34" charset="0"/>
              </a:rPr>
              <a:t>yz</a:t>
            </a:r>
            <a:r>
              <a:rPr lang="cs-CZ" altLang="en-US" dirty="0">
                <a:latin typeface="Arial" panose="020B0604020202020204" pitchFamily="34" charset="0"/>
                <a:cs typeface="Arial" panose="020B0604020202020204" pitchFamily="34" charset="0"/>
              </a:rPr>
              <a:t> ,</a:t>
            </a:r>
            <a:r>
              <a:rPr lang="cs-CZ" altLang="en-US" i="1" dirty="0">
                <a:latin typeface="Arial" panose="020B0604020202020204" pitchFamily="34" charset="0"/>
                <a:cs typeface="Arial" panose="020B0604020202020204" pitchFamily="34" charset="0"/>
              </a:rPr>
              <a:t> </a:t>
            </a:r>
            <a:r>
              <a:rPr lang="cs-CZ" altLang="en-US" i="1" dirty="0" err="1">
                <a:latin typeface="Arial" panose="020B0604020202020204" pitchFamily="34" charset="0"/>
                <a:cs typeface="Arial" panose="020B0604020202020204" pitchFamily="34" charset="0"/>
              </a:rPr>
              <a:t>d</a:t>
            </a:r>
            <a:r>
              <a:rPr lang="cs-CZ" altLang="en-US" b="1" baseline="-25000" dirty="0" err="1">
                <a:latin typeface="Arial" panose="020B0604020202020204" pitchFamily="34" charset="0"/>
                <a:cs typeface="Arial" panose="020B0604020202020204" pitchFamily="34" charset="0"/>
              </a:rPr>
              <a:t>xy</a:t>
            </a:r>
            <a:r>
              <a:rPr lang="cs-CZ" altLang="en-US" b="1" dirty="0">
                <a:latin typeface="Arial" panose="020B0604020202020204" pitchFamily="34" charset="0"/>
                <a:cs typeface="Arial" panose="020B0604020202020204" pitchFamily="34" charset="0"/>
              </a:rPr>
              <a:t> </a:t>
            </a:r>
            <a:r>
              <a:rPr lang="cs-CZ" altLang="en-US" dirty="0">
                <a:latin typeface="Arial" panose="020B0604020202020204" pitchFamily="34" charset="0"/>
                <a:cs typeface="Arial" panose="020B0604020202020204" pitchFamily="34" charset="0"/>
              </a:rPr>
              <a:t>  směřují mezi dvojice os</a:t>
            </a:r>
          </a:p>
          <a:p>
            <a:r>
              <a:rPr lang="cs-CZ" altLang="en-US" dirty="0">
                <a:latin typeface="Arial" panose="020B0604020202020204" pitchFamily="34" charset="0"/>
                <a:cs typeface="Arial" panose="020B0604020202020204" pitchFamily="34" charset="0"/>
              </a:rPr>
              <a:t>	</a:t>
            </a:r>
            <a:r>
              <a:rPr lang="cs-CZ" altLang="en-US" i="1" dirty="0">
                <a:latin typeface="Arial" panose="020B0604020202020204" pitchFamily="34" charset="0"/>
                <a:cs typeface="Arial" panose="020B0604020202020204" pitchFamily="34" charset="0"/>
              </a:rPr>
              <a:t>d</a:t>
            </a:r>
            <a:r>
              <a:rPr lang="cs-CZ" altLang="en-US" b="1" baseline="-25000" dirty="0">
                <a:latin typeface="Arial" panose="020B0604020202020204" pitchFamily="34" charset="0"/>
                <a:cs typeface="Arial" panose="020B0604020202020204" pitchFamily="34" charset="0"/>
              </a:rPr>
              <a:t>x2</a:t>
            </a:r>
            <a:r>
              <a:rPr lang="cs-CZ" altLang="en-US" dirty="0">
                <a:latin typeface="Arial" panose="020B0604020202020204" pitchFamily="34" charset="0"/>
                <a:cs typeface="Arial" panose="020B0604020202020204" pitchFamily="34" charset="0"/>
              </a:rPr>
              <a:t> </a:t>
            </a:r>
            <a:r>
              <a:rPr lang="cs-CZ" altLang="en-US" b="1" baseline="-25000" dirty="0">
                <a:latin typeface="Arial" panose="020B0604020202020204" pitchFamily="34" charset="0"/>
                <a:cs typeface="Arial" panose="020B0604020202020204" pitchFamily="34" charset="0"/>
              </a:rPr>
              <a:t>- y2</a:t>
            </a:r>
            <a:r>
              <a:rPr lang="cs-CZ" altLang="en-US" b="1" dirty="0">
                <a:latin typeface="Arial" panose="020B0604020202020204" pitchFamily="34" charset="0"/>
                <a:cs typeface="Arial" panose="020B0604020202020204" pitchFamily="34" charset="0"/>
              </a:rPr>
              <a:t>  </a:t>
            </a:r>
            <a:r>
              <a:rPr lang="cs-CZ" altLang="en-US" dirty="0">
                <a:latin typeface="Arial" panose="020B0604020202020204" pitchFamily="34" charset="0"/>
                <a:cs typeface="Arial" panose="020B0604020202020204" pitchFamily="34" charset="0"/>
              </a:rPr>
              <a:t>orientace podél os x a y</a:t>
            </a:r>
          </a:p>
          <a:p>
            <a:r>
              <a:rPr lang="cs-CZ" altLang="en-US" dirty="0">
                <a:latin typeface="Arial" panose="020B0604020202020204" pitchFamily="34" charset="0"/>
                <a:cs typeface="Arial" panose="020B0604020202020204" pitchFamily="34" charset="0"/>
              </a:rPr>
              <a:t>     	</a:t>
            </a:r>
            <a:r>
              <a:rPr lang="cs-CZ" altLang="en-US" i="1" dirty="0">
                <a:latin typeface="Arial" panose="020B0604020202020204" pitchFamily="34" charset="0"/>
                <a:cs typeface="Arial" panose="020B0604020202020204" pitchFamily="34" charset="0"/>
              </a:rPr>
              <a:t>d</a:t>
            </a:r>
            <a:r>
              <a:rPr lang="cs-CZ" altLang="en-US" b="1" baseline="-25000" dirty="0">
                <a:latin typeface="Arial" panose="020B0604020202020204" pitchFamily="34" charset="0"/>
                <a:cs typeface="Arial" panose="020B0604020202020204" pitchFamily="34" charset="0"/>
              </a:rPr>
              <a:t>z2</a:t>
            </a:r>
            <a:r>
              <a:rPr lang="cs-CZ" altLang="en-US" b="1" dirty="0">
                <a:latin typeface="Arial" panose="020B0604020202020204" pitchFamily="34" charset="0"/>
                <a:cs typeface="Arial" panose="020B0604020202020204" pitchFamily="34" charset="0"/>
              </a:rPr>
              <a:t>    </a:t>
            </a:r>
            <a:r>
              <a:rPr lang="cs-CZ" altLang="en-US">
                <a:latin typeface="Arial" panose="020B0604020202020204" pitchFamily="34" charset="0"/>
                <a:cs typeface="Arial" panose="020B0604020202020204" pitchFamily="34" charset="0"/>
              </a:rPr>
              <a:t>-</a:t>
            </a:r>
            <a:r>
              <a:rPr lang="cs-CZ" altLang="en-US" b="1">
                <a:latin typeface="Arial" panose="020B0604020202020204" pitchFamily="34" charset="0"/>
                <a:cs typeface="Arial" panose="020B0604020202020204" pitchFamily="34" charset="0"/>
              </a:rPr>
              <a:t> </a:t>
            </a:r>
            <a:r>
              <a:rPr lang="cs-CZ" altLang="en-US">
                <a:latin typeface="Arial" panose="020B0604020202020204" pitchFamily="34" charset="0"/>
                <a:cs typeface="Arial" panose="020B0604020202020204" pitchFamily="34" charset="0"/>
              </a:rPr>
              <a:t>odlišný </a:t>
            </a:r>
            <a:r>
              <a:rPr lang="cs-CZ" altLang="en-US" dirty="0">
                <a:latin typeface="Arial" panose="020B0604020202020204" pitchFamily="34" charset="0"/>
                <a:cs typeface="Arial" panose="020B0604020202020204" pitchFamily="34" charset="0"/>
              </a:rPr>
              <a:t>tvar a orientace podél osy </a:t>
            </a:r>
            <a:r>
              <a:rPr lang="cs-CZ" altLang="en-US" i="1" dirty="0">
                <a:latin typeface="Arial" panose="020B0604020202020204" pitchFamily="34" charset="0"/>
                <a:cs typeface="Arial" panose="020B0604020202020204" pitchFamily="34" charset="0"/>
              </a:rPr>
              <a:t>z</a:t>
            </a:r>
            <a:endParaRPr lang="cs-CZ" altLang="en-US" dirty="0">
              <a:latin typeface="Arial" panose="020B0604020202020204" pitchFamily="34" charset="0"/>
              <a:cs typeface="Arial" panose="020B0604020202020204" pitchFamily="34" charset="0"/>
            </a:endParaRPr>
          </a:p>
          <a:p>
            <a:endParaRPr lang="cs-CZ" altLang="en-US" dirty="0">
              <a:latin typeface="Arial" panose="020B0604020202020204" pitchFamily="34" charset="0"/>
              <a:cs typeface="Arial" panose="020B0604020202020204" pitchFamily="34" charset="0"/>
            </a:endParaRPr>
          </a:p>
          <a:p>
            <a:r>
              <a:rPr lang="cs-CZ" altLang="en-US" dirty="0">
                <a:latin typeface="Arial" panose="020B0604020202020204" pitchFamily="34" charset="0"/>
                <a:cs typeface="Arial" panose="020B0604020202020204" pitchFamily="34" charset="0"/>
              </a:rPr>
              <a:t>zjednodušené tvary mají 2 nodální plochy</a:t>
            </a:r>
          </a:p>
          <a:p>
            <a:r>
              <a:rPr lang="cs-CZ" altLang="en-US" dirty="0">
                <a:latin typeface="Arial" panose="020B0604020202020204" pitchFamily="34" charset="0"/>
                <a:cs typeface="Arial" panose="020B0604020202020204" pitchFamily="34" charset="0"/>
              </a:rPr>
              <a:t>vyznačování znaménka vlnové funkce</a:t>
            </a:r>
          </a:p>
          <a:p>
            <a:endParaRPr lang="cs-CZ" dirty="0"/>
          </a:p>
        </p:txBody>
      </p:sp>
      <p:pic>
        <p:nvPicPr>
          <p:cNvPr id="4" name="Obrázek 3" descr="Obsah obrázku černá, stojící&#10;&#10;Popis byl vytvořen automaticky">
            <a:extLst>
              <a:ext uri="{FF2B5EF4-FFF2-40B4-BE49-F238E27FC236}">
                <a16:creationId xmlns:a16="http://schemas.microsoft.com/office/drawing/2014/main" id="{07506B1B-12C0-4171-9A15-AC9091E1C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280" y="304801"/>
            <a:ext cx="3028950" cy="2514599"/>
          </a:xfrm>
          <a:prstGeom prst="rect">
            <a:avLst/>
          </a:prstGeom>
        </p:spPr>
      </p:pic>
      <p:sp>
        <p:nvSpPr>
          <p:cNvPr id="6" name="TextovéPole 5">
            <a:extLst>
              <a:ext uri="{FF2B5EF4-FFF2-40B4-BE49-F238E27FC236}">
                <a16:creationId xmlns:a16="http://schemas.microsoft.com/office/drawing/2014/main" id="{DA857D43-AD04-4215-9683-B345BF557FA0}"/>
              </a:ext>
            </a:extLst>
          </p:cNvPr>
          <p:cNvSpPr txBox="1"/>
          <p:nvPr/>
        </p:nvSpPr>
        <p:spPr>
          <a:xfrm>
            <a:off x="5943600" y="6287225"/>
            <a:ext cx="1194943" cy="369332"/>
          </a:xfrm>
          <a:prstGeom prst="rect">
            <a:avLst/>
          </a:prstGeom>
          <a:noFill/>
        </p:spPr>
        <p:txBody>
          <a:bodyPr wrap="none" rtlCol="0">
            <a:spAutoFit/>
          </a:bodyPr>
          <a:lstStyle/>
          <a:p>
            <a:r>
              <a:rPr lang="en-US" dirty="0"/>
              <a:t>3d </a:t>
            </a:r>
            <a:r>
              <a:rPr lang="en-US" dirty="0" err="1"/>
              <a:t>orbitaly</a:t>
            </a:r>
            <a:endParaRPr lang="cs-CZ" dirty="0"/>
          </a:p>
        </p:txBody>
      </p:sp>
    </p:spTree>
    <p:extLst>
      <p:ext uri="{BB962C8B-B14F-4D97-AF65-F5344CB8AC3E}">
        <p14:creationId xmlns:p14="http://schemas.microsoft.com/office/powerpoint/2010/main" val="15103682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9BC4D213-E00C-4EA6-BDA1-04CCDD6B6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7" y="1432152"/>
            <a:ext cx="3867151" cy="2133600"/>
          </a:xfrm>
          <a:prstGeom prst="rect">
            <a:avLst/>
          </a:prstGeom>
        </p:spPr>
      </p:pic>
      <p:pic>
        <p:nvPicPr>
          <p:cNvPr id="6" name="Obrázek 5">
            <a:extLst>
              <a:ext uri="{FF2B5EF4-FFF2-40B4-BE49-F238E27FC236}">
                <a16:creationId xmlns:a16="http://schemas.microsoft.com/office/drawing/2014/main" id="{DD0AA545-C451-47D8-86A2-4F6F058FEA98}"/>
              </a:ext>
            </a:extLst>
          </p:cNvPr>
          <p:cNvPicPr>
            <a:picLocks noChangeAspect="1"/>
          </p:cNvPicPr>
          <p:nvPr/>
        </p:nvPicPr>
        <p:blipFill>
          <a:blip r:embed="rId3"/>
          <a:stretch>
            <a:fillRect/>
          </a:stretch>
        </p:blipFill>
        <p:spPr>
          <a:xfrm>
            <a:off x="4572000" y="281027"/>
            <a:ext cx="4362231" cy="3475439"/>
          </a:xfrm>
          <a:prstGeom prst="rect">
            <a:avLst/>
          </a:prstGeom>
        </p:spPr>
      </p:pic>
      <p:sp>
        <p:nvSpPr>
          <p:cNvPr id="4" name="Rectangle 7">
            <a:extLst>
              <a:ext uri="{FF2B5EF4-FFF2-40B4-BE49-F238E27FC236}">
                <a16:creationId xmlns:a16="http://schemas.microsoft.com/office/drawing/2014/main" id="{04A2EBAF-35BC-41F4-BDEE-4534474C0443}"/>
              </a:ext>
            </a:extLst>
          </p:cNvPr>
          <p:cNvSpPr>
            <a:spLocks noGrp="1" noChangeArrowheads="1"/>
          </p:cNvSpPr>
          <p:nvPr>
            <p:ph type="title"/>
          </p:nvPr>
        </p:nvSpPr>
        <p:spPr>
          <a:xfrm>
            <a:off x="136990" y="228600"/>
            <a:ext cx="4371658" cy="685800"/>
          </a:xfrm>
          <a:noFill/>
        </p:spPr>
        <p:txBody>
          <a:bodyPr>
            <a:noAutofit/>
          </a:bodyPr>
          <a:lstStyle/>
          <a:p>
            <a:pPr eaLnBrk="1" hangingPunct="1"/>
            <a:r>
              <a:rPr lang="cs-CZ" altLang="cs-CZ" sz="2800" b="1" dirty="0"/>
              <a:t>Oxidační číslo přechodných kovů</a:t>
            </a:r>
            <a:r>
              <a:rPr lang="cs-CZ" altLang="cs-CZ" sz="2800" dirty="0"/>
              <a:t> </a:t>
            </a:r>
          </a:p>
        </p:txBody>
      </p:sp>
      <p:sp>
        <p:nvSpPr>
          <p:cNvPr id="7" name="Rectangle 7">
            <a:extLst>
              <a:ext uri="{FF2B5EF4-FFF2-40B4-BE49-F238E27FC236}">
                <a16:creationId xmlns:a16="http://schemas.microsoft.com/office/drawing/2014/main" id="{C354D798-E2D6-443F-9ADF-631B110F75BC}"/>
              </a:ext>
            </a:extLst>
          </p:cNvPr>
          <p:cNvSpPr txBox="1">
            <a:spLocks noChangeArrowheads="1"/>
          </p:cNvSpPr>
          <p:nvPr/>
        </p:nvSpPr>
        <p:spPr>
          <a:xfrm>
            <a:off x="331807" y="3982899"/>
            <a:ext cx="2030393" cy="10287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2800" b="1" dirty="0"/>
              <a:t>Lanthanoidy</a:t>
            </a:r>
            <a:endParaRPr lang="cs-CZ" altLang="cs-CZ" sz="2800" dirty="0"/>
          </a:p>
        </p:txBody>
      </p:sp>
      <p:pic>
        <p:nvPicPr>
          <p:cNvPr id="9" name="Picture 4" descr="Actinoids - Properties and Uses - Self Study Point">
            <a:extLst>
              <a:ext uri="{FF2B5EF4-FFF2-40B4-BE49-F238E27FC236}">
                <a16:creationId xmlns:a16="http://schemas.microsoft.com/office/drawing/2014/main" id="{3B379604-2041-4725-9924-8C5B1FA8E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7382" y="5188418"/>
            <a:ext cx="6353395" cy="15411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ble 5 from Overview of the Actinide and Lanthanide (the f ) Elements |  Semantic Scholar">
            <a:extLst>
              <a:ext uri="{FF2B5EF4-FFF2-40B4-BE49-F238E27FC236}">
                <a16:creationId xmlns:a16="http://schemas.microsoft.com/office/drawing/2014/main" id="{827B1F29-9D6C-41AD-9D9A-F86423B9E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3544" y="3947181"/>
            <a:ext cx="6137233" cy="10569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a:extLst>
              <a:ext uri="{FF2B5EF4-FFF2-40B4-BE49-F238E27FC236}">
                <a16:creationId xmlns:a16="http://schemas.microsoft.com/office/drawing/2014/main" id="{C58B4A53-E5FF-43B1-B693-00BA80FD4B07}"/>
              </a:ext>
            </a:extLst>
          </p:cNvPr>
          <p:cNvSpPr txBox="1">
            <a:spLocks noChangeArrowheads="1"/>
          </p:cNvSpPr>
          <p:nvPr/>
        </p:nvSpPr>
        <p:spPr>
          <a:xfrm>
            <a:off x="331807" y="5444653"/>
            <a:ext cx="1764305" cy="10287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2800" b="1" dirty="0"/>
              <a:t>Aktinoidy</a:t>
            </a:r>
            <a:endParaRPr lang="cs-CZ" altLang="cs-CZ" sz="2800" dirty="0"/>
          </a:p>
        </p:txBody>
      </p:sp>
    </p:spTree>
    <p:extLst>
      <p:ext uri="{BB962C8B-B14F-4D97-AF65-F5344CB8AC3E}">
        <p14:creationId xmlns:p14="http://schemas.microsoft.com/office/powerpoint/2010/main" val="25335136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1D301A2D-9FAB-4C6E-8E2D-EC12388393C1}"/>
              </a:ext>
            </a:extLst>
          </p:cNvPr>
          <p:cNvSpPr txBox="1"/>
          <p:nvPr/>
        </p:nvSpPr>
        <p:spPr>
          <a:xfrm>
            <a:off x="204627" y="1067559"/>
            <a:ext cx="3238928" cy="2862322"/>
          </a:xfrm>
          <a:prstGeom prst="rect">
            <a:avLst/>
          </a:prstGeom>
          <a:noFill/>
        </p:spPr>
        <p:txBody>
          <a:bodyPr wrap="square">
            <a:spAutoFit/>
          </a:bodyPr>
          <a:lstStyle/>
          <a:p>
            <a:pPr algn="just"/>
            <a:r>
              <a:rPr lang="cs-CZ" sz="2000" b="0" i="0" dirty="0">
                <a:effectLst/>
              </a:rPr>
              <a:t>Nepřechodné (s- nebo p-) prvky v </a:t>
            </a:r>
            <a:r>
              <a:rPr lang="cs-CZ" sz="2000" b="0" i="1" dirty="0">
                <a:effectLst/>
              </a:rPr>
              <a:t>n</a:t>
            </a:r>
            <a:r>
              <a:rPr lang="cs-CZ" sz="2000" b="0" i="0" dirty="0">
                <a:effectLst/>
              </a:rPr>
              <a:t>-té skupině vykazují obdobné oxidační stavy jako přechodné (d-) prvky v (</a:t>
            </a:r>
            <a:r>
              <a:rPr lang="cs-CZ" sz="2000" b="0" i="1" dirty="0">
                <a:effectLst/>
              </a:rPr>
              <a:t>n +10</a:t>
            </a:r>
            <a:r>
              <a:rPr lang="cs-CZ" sz="2000" b="0" i="0" dirty="0">
                <a:effectLst/>
              </a:rPr>
              <a:t>)-té skupině:</a:t>
            </a:r>
          </a:p>
          <a:p>
            <a:pPr algn="just"/>
            <a:endParaRPr lang="en-US" sz="2000" dirty="0"/>
          </a:p>
          <a:p>
            <a:pPr algn="just"/>
            <a:r>
              <a:rPr lang="en-US" sz="2000" dirty="0"/>
              <a:t>Mn</a:t>
            </a:r>
            <a:r>
              <a:rPr lang="cs-CZ" sz="2000" dirty="0"/>
              <a:t>, Re	</a:t>
            </a:r>
            <a:r>
              <a:rPr lang="cs-CZ" sz="2000" i="1" dirty="0"/>
              <a:t>vs.    </a:t>
            </a:r>
            <a:r>
              <a:rPr lang="cs-CZ" sz="2000" dirty="0"/>
              <a:t>Cl, Br, I</a:t>
            </a:r>
          </a:p>
          <a:p>
            <a:pPr algn="just"/>
            <a:r>
              <a:rPr lang="cs-CZ" sz="2000" dirty="0" err="1"/>
              <a:t>Cr</a:t>
            </a:r>
            <a:r>
              <a:rPr lang="cs-CZ" sz="2000" dirty="0"/>
              <a:t>, </a:t>
            </a:r>
            <a:r>
              <a:rPr lang="cs-CZ" sz="2000" dirty="0" err="1"/>
              <a:t>Mn</a:t>
            </a:r>
            <a:r>
              <a:rPr lang="cs-CZ" sz="2000" dirty="0"/>
              <a:t>, W    </a:t>
            </a:r>
            <a:r>
              <a:rPr lang="cs-CZ" sz="2000" i="1" dirty="0"/>
              <a:t>vs.   </a:t>
            </a:r>
            <a:r>
              <a:rPr lang="cs-CZ" sz="2000" dirty="0"/>
              <a:t> S, Se, Te</a:t>
            </a:r>
          </a:p>
          <a:p>
            <a:pPr algn="just"/>
            <a:r>
              <a:rPr lang="cs-CZ" sz="2000" dirty="0"/>
              <a:t>apod.</a:t>
            </a:r>
          </a:p>
        </p:txBody>
      </p:sp>
      <p:sp>
        <p:nvSpPr>
          <p:cNvPr id="3" name="TextovéPole 2">
            <a:extLst>
              <a:ext uri="{FF2B5EF4-FFF2-40B4-BE49-F238E27FC236}">
                <a16:creationId xmlns:a16="http://schemas.microsoft.com/office/drawing/2014/main" id="{99FDFDED-19CF-4272-8BB6-707EB7206ECF}"/>
              </a:ext>
            </a:extLst>
          </p:cNvPr>
          <p:cNvSpPr txBox="1"/>
          <p:nvPr/>
        </p:nvSpPr>
        <p:spPr>
          <a:xfrm>
            <a:off x="304800" y="381000"/>
            <a:ext cx="2061911" cy="461665"/>
          </a:xfrm>
          <a:prstGeom prst="rect">
            <a:avLst/>
          </a:prstGeom>
          <a:noFill/>
        </p:spPr>
        <p:txBody>
          <a:bodyPr wrap="none" rtlCol="0">
            <a:spAutoFit/>
          </a:bodyPr>
          <a:lstStyle/>
          <a:p>
            <a:r>
              <a:rPr lang="cs-CZ" sz="2400" b="1" dirty="0"/>
              <a:t>Pravidlo n + 10</a:t>
            </a:r>
          </a:p>
        </p:txBody>
      </p:sp>
      <p:grpSp>
        <p:nvGrpSpPr>
          <p:cNvPr id="4" name="Skupina 3">
            <a:extLst>
              <a:ext uri="{FF2B5EF4-FFF2-40B4-BE49-F238E27FC236}">
                <a16:creationId xmlns:a16="http://schemas.microsoft.com/office/drawing/2014/main" id="{D7B81116-0F71-4C09-9368-8C1DC0A49BC1}"/>
              </a:ext>
            </a:extLst>
          </p:cNvPr>
          <p:cNvGrpSpPr/>
          <p:nvPr/>
        </p:nvGrpSpPr>
        <p:grpSpPr>
          <a:xfrm>
            <a:off x="3681573" y="403261"/>
            <a:ext cx="5257800" cy="2729310"/>
            <a:chOff x="3733800" y="306862"/>
            <a:chExt cx="5257800" cy="2729310"/>
          </a:xfrm>
        </p:grpSpPr>
        <p:pic>
          <p:nvPicPr>
            <p:cNvPr id="222214" name="Picture 6" descr="Fig. 13">
              <a:extLst>
                <a:ext uri="{FF2B5EF4-FFF2-40B4-BE49-F238E27FC236}">
                  <a16:creationId xmlns:a16="http://schemas.microsoft.com/office/drawing/2014/main" id="{CEC01E6F-7E7A-4B3C-9D66-FF8FB32FF9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306862"/>
              <a:ext cx="5257800" cy="2729310"/>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a:extLst>
                <a:ext uri="{FF2B5EF4-FFF2-40B4-BE49-F238E27FC236}">
                  <a16:creationId xmlns:a16="http://schemas.microsoft.com/office/drawing/2014/main" id="{7A073455-83C0-4726-A621-B053D5B1DB85}"/>
                </a:ext>
              </a:extLst>
            </p:cNvPr>
            <p:cNvSpPr/>
            <p:nvPr/>
          </p:nvSpPr>
          <p:spPr>
            <a:xfrm>
              <a:off x="4419600" y="832575"/>
              <a:ext cx="1524000" cy="167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33F23505-5B9E-4746-A773-9E197E9DF99A}"/>
                </a:ext>
              </a:extLst>
            </p:cNvPr>
            <p:cNvSpPr/>
            <p:nvPr/>
          </p:nvSpPr>
          <p:spPr>
            <a:xfrm>
              <a:off x="6858000" y="832575"/>
              <a:ext cx="452689" cy="15697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5" name="TextovéPole 4">
            <a:extLst>
              <a:ext uri="{FF2B5EF4-FFF2-40B4-BE49-F238E27FC236}">
                <a16:creationId xmlns:a16="http://schemas.microsoft.com/office/drawing/2014/main" id="{4B363154-9E74-4A57-A272-1FED68056E81}"/>
              </a:ext>
            </a:extLst>
          </p:cNvPr>
          <p:cNvSpPr txBox="1"/>
          <p:nvPr/>
        </p:nvSpPr>
        <p:spPr>
          <a:xfrm>
            <a:off x="195209" y="4343400"/>
            <a:ext cx="2162084" cy="1631216"/>
          </a:xfrm>
          <a:prstGeom prst="rect">
            <a:avLst/>
          </a:prstGeom>
          <a:noFill/>
        </p:spPr>
        <p:txBody>
          <a:bodyPr wrap="square" rtlCol="0">
            <a:spAutoFit/>
          </a:bodyPr>
          <a:lstStyle/>
          <a:p>
            <a:pPr algn="just"/>
            <a:r>
              <a:rPr lang="cs-CZ" sz="2000" dirty="0"/>
              <a:t> V </a:t>
            </a:r>
            <a:r>
              <a:rPr lang="cs-CZ" sz="2000" b="1" dirty="0"/>
              <a:t>krátké formě periodické tabulky</a:t>
            </a:r>
          </a:p>
          <a:p>
            <a:pPr algn="just"/>
            <a:r>
              <a:rPr lang="cs-CZ" sz="2000" dirty="0"/>
              <a:t>jsou tyto dvojice skupin prvků zobrazeny spolu.</a:t>
            </a:r>
          </a:p>
        </p:txBody>
      </p:sp>
      <p:pic>
        <p:nvPicPr>
          <p:cNvPr id="1026" name="Picture 2" descr="Periodic table - The first periodic table | Britannica.com">
            <a:extLst>
              <a:ext uri="{FF2B5EF4-FFF2-40B4-BE49-F238E27FC236}">
                <a16:creationId xmlns:a16="http://schemas.microsoft.com/office/drawing/2014/main" id="{1F1F6F32-F268-4BCF-99C6-0B8FEB929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995" y="3960829"/>
            <a:ext cx="6399405" cy="2729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0843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93E9793-DADD-4AC4-9B3F-78BC5A454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112363"/>
            <a:ext cx="8610600" cy="541600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27BCFD90-482D-4671-A150-A36258AB66E1}"/>
              </a:ext>
            </a:extLst>
          </p:cNvPr>
          <p:cNvSpPr txBox="1"/>
          <p:nvPr/>
        </p:nvSpPr>
        <p:spPr>
          <a:xfrm>
            <a:off x="266700" y="304800"/>
            <a:ext cx="8610600" cy="707886"/>
          </a:xfrm>
          <a:prstGeom prst="rect">
            <a:avLst/>
          </a:prstGeom>
          <a:noFill/>
        </p:spPr>
        <p:txBody>
          <a:bodyPr wrap="square" rtlCol="0">
            <a:spAutoFit/>
          </a:bodyPr>
          <a:lstStyle/>
          <a:p>
            <a:pPr algn="just"/>
            <a:r>
              <a:rPr lang="cs-CZ" sz="2000" dirty="0"/>
              <a:t> V </a:t>
            </a:r>
            <a:r>
              <a:rPr lang="en-US" sz="2000" b="1" dirty="0" err="1"/>
              <a:t>dlouh</a:t>
            </a:r>
            <a:r>
              <a:rPr lang="cs-CZ" sz="2000" b="1" dirty="0"/>
              <a:t>é </a:t>
            </a:r>
            <a:r>
              <a:rPr lang="en-US" sz="2000" b="1" dirty="0"/>
              <a:t>form</a:t>
            </a:r>
            <a:r>
              <a:rPr lang="cs-CZ" sz="2000" b="1" dirty="0"/>
              <a:t>ě periodické tabulky</a:t>
            </a:r>
            <a:r>
              <a:rPr lang="en-US" sz="2000" b="1" dirty="0"/>
              <a:t> </a:t>
            </a:r>
            <a:r>
              <a:rPr lang="en-US" sz="2000" dirty="0"/>
              <a:t>j</a:t>
            </a:r>
            <a:r>
              <a:rPr lang="cs-CZ" sz="2000" dirty="0" err="1"/>
              <a:t>sou</a:t>
            </a:r>
            <a:r>
              <a:rPr lang="cs-CZ" sz="2000" dirty="0"/>
              <a:t> tyto dvojice skupin prvků </a:t>
            </a:r>
            <a:r>
              <a:rPr lang="en-US" sz="2000" dirty="0" err="1"/>
              <a:t>ozna</a:t>
            </a:r>
            <a:r>
              <a:rPr lang="cs-CZ" sz="2000" dirty="0" err="1"/>
              <a:t>čeny</a:t>
            </a:r>
            <a:r>
              <a:rPr lang="cs-CZ" sz="2000" dirty="0"/>
              <a:t> stejnou římskou číslicí.</a:t>
            </a:r>
          </a:p>
        </p:txBody>
      </p:sp>
    </p:spTree>
    <p:extLst>
      <p:ext uri="{BB962C8B-B14F-4D97-AF65-F5344CB8AC3E}">
        <p14:creationId xmlns:p14="http://schemas.microsoft.com/office/powerpoint/2010/main" val="381713934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14EF185-FDA9-4E81-BD4A-18E8B61F9F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2" y="1746944"/>
            <a:ext cx="5755105" cy="4698504"/>
          </a:xfrm>
          <a:prstGeom prst="rect">
            <a:avLst/>
          </a:prstGeom>
        </p:spPr>
      </p:pic>
      <p:sp>
        <p:nvSpPr>
          <p:cNvPr id="5" name="Rectangle 7">
            <a:extLst>
              <a:ext uri="{FF2B5EF4-FFF2-40B4-BE49-F238E27FC236}">
                <a16:creationId xmlns:a16="http://schemas.microsoft.com/office/drawing/2014/main" id="{82A35343-E727-4257-9FAC-9F94AA1C6C62}"/>
              </a:ext>
            </a:extLst>
          </p:cNvPr>
          <p:cNvSpPr>
            <a:spLocks noGrp="1" noChangeArrowheads="1"/>
          </p:cNvSpPr>
          <p:nvPr>
            <p:ph type="title"/>
          </p:nvPr>
        </p:nvSpPr>
        <p:spPr>
          <a:xfrm>
            <a:off x="1676400" y="304800"/>
            <a:ext cx="4038600" cy="487362"/>
          </a:xfrm>
          <a:noFill/>
        </p:spPr>
        <p:txBody>
          <a:bodyPr>
            <a:normAutofit fontScale="90000"/>
          </a:bodyPr>
          <a:lstStyle/>
          <a:p>
            <a:pPr eaLnBrk="1" hangingPunct="1"/>
            <a:r>
              <a:rPr lang="cs-CZ" altLang="cs-CZ" sz="3200" b="1" dirty="0"/>
              <a:t>Oxidační číslo</a:t>
            </a:r>
            <a:r>
              <a:rPr lang="cs-CZ" altLang="cs-CZ" sz="3200" dirty="0"/>
              <a:t> </a:t>
            </a:r>
          </a:p>
        </p:txBody>
      </p:sp>
      <p:sp>
        <p:nvSpPr>
          <p:cNvPr id="2" name="TextovéPole 1">
            <a:extLst>
              <a:ext uri="{FF2B5EF4-FFF2-40B4-BE49-F238E27FC236}">
                <a16:creationId xmlns:a16="http://schemas.microsoft.com/office/drawing/2014/main" id="{A4D50DE1-56C5-45BC-BA81-2FAA154C5BEB}"/>
              </a:ext>
            </a:extLst>
          </p:cNvPr>
          <p:cNvSpPr txBox="1"/>
          <p:nvPr/>
        </p:nvSpPr>
        <p:spPr>
          <a:xfrm>
            <a:off x="6096000" y="1828800"/>
            <a:ext cx="2667000" cy="4616648"/>
          </a:xfrm>
          <a:prstGeom prst="rect">
            <a:avLst/>
          </a:prstGeom>
          <a:noFill/>
        </p:spPr>
        <p:txBody>
          <a:bodyPr wrap="square" rtlCol="0">
            <a:spAutoFit/>
          </a:bodyPr>
          <a:lstStyle/>
          <a:p>
            <a:pPr algn="just"/>
            <a:r>
              <a:rPr lang="cs-CZ" sz="2000" dirty="0"/>
              <a:t>Ve skupinách přechodných kovů vzrůstá stabilita vyšších oxidačních stavů shora dolů, u nižších oxidačních stavů je tomu naopak.</a:t>
            </a:r>
          </a:p>
          <a:p>
            <a:pPr algn="just"/>
            <a:endParaRPr lang="cs-CZ" dirty="0"/>
          </a:p>
          <a:p>
            <a:endParaRPr lang="cs-CZ" dirty="0"/>
          </a:p>
          <a:p>
            <a:r>
              <a:rPr lang="cs-CZ" sz="2000" dirty="0"/>
              <a:t>       </a:t>
            </a:r>
            <a:r>
              <a:rPr lang="cs-CZ" sz="2000" dirty="0" err="1">
                <a:solidFill>
                  <a:srgbClr val="0070C0"/>
                </a:solidFill>
              </a:rPr>
              <a:t>Cr</a:t>
            </a:r>
            <a:r>
              <a:rPr lang="cs-CZ" sz="2000" baseline="30000" dirty="0" err="1">
                <a:solidFill>
                  <a:srgbClr val="0070C0"/>
                </a:solidFill>
              </a:rPr>
              <a:t>VI</a:t>
            </a:r>
            <a:r>
              <a:rPr lang="cs-CZ" sz="2000" dirty="0"/>
              <a:t>		</a:t>
            </a:r>
            <a:r>
              <a:rPr lang="cs-CZ" sz="2000" dirty="0" err="1">
                <a:solidFill>
                  <a:schemeClr val="accent2"/>
                </a:solidFill>
              </a:rPr>
              <a:t>Cr</a:t>
            </a:r>
            <a:r>
              <a:rPr lang="cs-CZ" sz="2000" baseline="30000" dirty="0" err="1">
                <a:solidFill>
                  <a:schemeClr val="accent2"/>
                </a:solidFill>
              </a:rPr>
              <a:t>III</a:t>
            </a:r>
            <a:endParaRPr lang="cs-CZ" sz="2000" baseline="30000" dirty="0">
              <a:solidFill>
                <a:schemeClr val="accent2"/>
              </a:solidFill>
            </a:endParaRPr>
          </a:p>
          <a:p>
            <a:endParaRPr lang="cs-CZ" sz="2000" dirty="0"/>
          </a:p>
          <a:p>
            <a:r>
              <a:rPr lang="cs-CZ" sz="2000" dirty="0"/>
              <a:t>       </a:t>
            </a:r>
            <a:r>
              <a:rPr lang="cs-CZ" sz="2000" dirty="0" err="1">
                <a:solidFill>
                  <a:srgbClr val="0070C0"/>
                </a:solidFill>
              </a:rPr>
              <a:t>Mo</a:t>
            </a:r>
            <a:r>
              <a:rPr lang="cs-CZ" sz="2000" baseline="30000" dirty="0" err="1">
                <a:solidFill>
                  <a:srgbClr val="0070C0"/>
                </a:solidFill>
              </a:rPr>
              <a:t>VI</a:t>
            </a:r>
            <a:r>
              <a:rPr lang="cs-CZ" sz="2000" dirty="0">
                <a:solidFill>
                  <a:srgbClr val="0070C0"/>
                </a:solidFill>
              </a:rPr>
              <a:t>	</a:t>
            </a:r>
            <a:r>
              <a:rPr lang="cs-CZ" sz="2000" dirty="0"/>
              <a:t>	</a:t>
            </a:r>
            <a:r>
              <a:rPr lang="cs-CZ" sz="2000" dirty="0" err="1">
                <a:solidFill>
                  <a:schemeClr val="accent2"/>
                </a:solidFill>
              </a:rPr>
              <a:t>Mo</a:t>
            </a:r>
            <a:r>
              <a:rPr lang="cs-CZ" sz="2000" baseline="30000" dirty="0" err="1">
                <a:solidFill>
                  <a:schemeClr val="accent2"/>
                </a:solidFill>
              </a:rPr>
              <a:t>III</a:t>
            </a:r>
            <a:endParaRPr lang="cs-CZ" sz="2000" baseline="30000" dirty="0">
              <a:solidFill>
                <a:schemeClr val="accent2"/>
              </a:solidFill>
            </a:endParaRPr>
          </a:p>
          <a:p>
            <a:endParaRPr lang="cs-CZ" sz="2000" dirty="0"/>
          </a:p>
          <a:p>
            <a:r>
              <a:rPr lang="cs-CZ" sz="2000" dirty="0"/>
              <a:t>      </a:t>
            </a:r>
            <a:r>
              <a:rPr lang="cs-CZ" sz="2000" dirty="0">
                <a:solidFill>
                  <a:srgbClr val="0070C0"/>
                </a:solidFill>
              </a:rPr>
              <a:t> W</a:t>
            </a:r>
            <a:r>
              <a:rPr lang="cs-CZ" sz="2000" baseline="30000" dirty="0">
                <a:solidFill>
                  <a:srgbClr val="0070C0"/>
                </a:solidFill>
              </a:rPr>
              <a:t>VI</a:t>
            </a:r>
            <a:r>
              <a:rPr lang="cs-CZ" sz="2000" dirty="0"/>
              <a:t>		</a:t>
            </a:r>
            <a:r>
              <a:rPr lang="cs-CZ" sz="2000" dirty="0">
                <a:solidFill>
                  <a:schemeClr val="accent2"/>
                </a:solidFill>
              </a:rPr>
              <a:t>W</a:t>
            </a:r>
            <a:r>
              <a:rPr lang="cs-CZ" sz="2000" baseline="30000" dirty="0">
                <a:solidFill>
                  <a:schemeClr val="accent2"/>
                </a:solidFill>
              </a:rPr>
              <a:t>III</a:t>
            </a:r>
            <a:endParaRPr lang="en-US" sz="2000" baseline="30000" dirty="0">
              <a:solidFill>
                <a:schemeClr val="accent2"/>
              </a:solidFill>
            </a:endParaRPr>
          </a:p>
          <a:p>
            <a:endParaRPr lang="en-US" dirty="0"/>
          </a:p>
        </p:txBody>
      </p:sp>
      <p:cxnSp>
        <p:nvCxnSpPr>
          <p:cNvPr id="6" name="Přímá spojnice se šipkou 5">
            <a:extLst>
              <a:ext uri="{FF2B5EF4-FFF2-40B4-BE49-F238E27FC236}">
                <a16:creationId xmlns:a16="http://schemas.microsoft.com/office/drawing/2014/main" id="{AD65221F-C722-4B4B-B8C8-7F6D3786E3E4}"/>
              </a:ext>
            </a:extLst>
          </p:cNvPr>
          <p:cNvCxnSpPr>
            <a:cxnSpLocks/>
          </p:cNvCxnSpPr>
          <p:nvPr/>
        </p:nvCxnSpPr>
        <p:spPr>
          <a:xfrm>
            <a:off x="6400800" y="4572000"/>
            <a:ext cx="0" cy="160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EA45AE76-DC57-47B8-89E2-276D91DD1C43}"/>
              </a:ext>
            </a:extLst>
          </p:cNvPr>
          <p:cNvCxnSpPr>
            <a:cxnSpLocks/>
          </p:cNvCxnSpPr>
          <p:nvPr/>
        </p:nvCxnSpPr>
        <p:spPr>
          <a:xfrm flipV="1">
            <a:off x="8610600" y="4572000"/>
            <a:ext cx="0" cy="15240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2865651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6A52E143-8910-4E72-AE2F-71BE13F6F65C}"/>
              </a:ext>
            </a:extLst>
          </p:cNvPr>
          <p:cNvPicPr>
            <a:picLocks noChangeAspect="1"/>
          </p:cNvPicPr>
          <p:nvPr/>
        </p:nvPicPr>
        <p:blipFill>
          <a:blip r:embed="rId2"/>
          <a:stretch>
            <a:fillRect/>
          </a:stretch>
        </p:blipFill>
        <p:spPr>
          <a:xfrm>
            <a:off x="2023785" y="838200"/>
            <a:ext cx="6534149" cy="2328711"/>
          </a:xfrm>
          <a:prstGeom prst="rect">
            <a:avLst/>
          </a:prstGeom>
        </p:spPr>
      </p:pic>
      <p:pic>
        <p:nvPicPr>
          <p:cNvPr id="11" name="Obrázek 10">
            <a:extLst>
              <a:ext uri="{FF2B5EF4-FFF2-40B4-BE49-F238E27FC236}">
                <a16:creationId xmlns:a16="http://schemas.microsoft.com/office/drawing/2014/main" id="{A475562C-0C43-4ABF-9324-2A7CA6EF2BB5}"/>
              </a:ext>
            </a:extLst>
          </p:cNvPr>
          <p:cNvPicPr>
            <a:picLocks noChangeAspect="1"/>
          </p:cNvPicPr>
          <p:nvPr/>
        </p:nvPicPr>
        <p:blipFill>
          <a:blip r:embed="rId3"/>
          <a:stretch>
            <a:fillRect/>
          </a:stretch>
        </p:blipFill>
        <p:spPr>
          <a:xfrm>
            <a:off x="570654" y="3414445"/>
            <a:ext cx="8002691" cy="3301347"/>
          </a:xfrm>
          <a:prstGeom prst="rect">
            <a:avLst/>
          </a:prstGeom>
        </p:spPr>
      </p:pic>
      <p:sp>
        <p:nvSpPr>
          <p:cNvPr id="2" name="TextovéPole 1">
            <a:extLst>
              <a:ext uri="{FF2B5EF4-FFF2-40B4-BE49-F238E27FC236}">
                <a16:creationId xmlns:a16="http://schemas.microsoft.com/office/drawing/2014/main" id="{CF9531D0-8E0E-4A80-9E11-500BA658AA10}"/>
              </a:ext>
            </a:extLst>
          </p:cNvPr>
          <p:cNvSpPr txBox="1"/>
          <p:nvPr/>
        </p:nvSpPr>
        <p:spPr>
          <a:xfrm>
            <a:off x="228600" y="232464"/>
            <a:ext cx="6362704" cy="461665"/>
          </a:xfrm>
          <a:prstGeom prst="rect">
            <a:avLst/>
          </a:prstGeom>
          <a:noFill/>
        </p:spPr>
        <p:txBody>
          <a:bodyPr wrap="none" rtlCol="0">
            <a:spAutoFit/>
          </a:bodyPr>
          <a:lstStyle/>
          <a:p>
            <a:r>
              <a:rPr lang="cs-CZ" sz="2400" b="1" dirty="0"/>
              <a:t>Oxidační čísla a elektronová konfigurace d-prvků</a:t>
            </a:r>
          </a:p>
        </p:txBody>
      </p:sp>
    </p:spTree>
    <p:extLst>
      <p:ext uri="{BB962C8B-B14F-4D97-AF65-F5344CB8AC3E}">
        <p14:creationId xmlns:p14="http://schemas.microsoft.com/office/powerpoint/2010/main" val="323294757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nímek obrazovky&#10;&#10;Popis byl vytvořen automaticky">
            <a:extLst>
              <a:ext uri="{FF2B5EF4-FFF2-40B4-BE49-F238E27FC236}">
                <a16:creationId xmlns:a16="http://schemas.microsoft.com/office/drawing/2014/main" id="{DE291E85-8E40-46C8-88FA-3CDD7E4F6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1703"/>
            <a:ext cx="8381999" cy="6676619"/>
          </a:xfrm>
          <a:prstGeom prst="rect">
            <a:avLst/>
          </a:prstGeom>
        </p:spPr>
      </p:pic>
    </p:spTree>
    <p:extLst>
      <p:ext uri="{BB962C8B-B14F-4D97-AF65-F5344CB8AC3E}">
        <p14:creationId xmlns:p14="http://schemas.microsoft.com/office/powerpoint/2010/main" val="14495200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467E0F-794C-4AD6-8CBF-36822CC4FEF2}"/>
              </a:ext>
            </a:extLst>
          </p:cNvPr>
          <p:cNvSpPr>
            <a:spLocks noGrp="1"/>
          </p:cNvSpPr>
          <p:nvPr>
            <p:ph type="title"/>
          </p:nvPr>
        </p:nvSpPr>
        <p:spPr>
          <a:xfrm>
            <a:off x="457200" y="438389"/>
            <a:ext cx="8229600" cy="411162"/>
          </a:xfrm>
        </p:spPr>
        <p:txBody>
          <a:bodyPr>
            <a:normAutofit fontScale="90000"/>
          </a:bodyPr>
          <a:lstStyle/>
          <a:p>
            <a:r>
              <a:rPr lang="cs-CZ" sz="2800" b="1" dirty="0"/>
              <a:t>Oxidační čísla a názvosloví anorganických sloučenin</a:t>
            </a:r>
          </a:p>
        </p:txBody>
      </p:sp>
      <p:pic>
        <p:nvPicPr>
          <p:cNvPr id="5122" name="Picture 2" descr="See the source image">
            <a:extLst>
              <a:ext uri="{FF2B5EF4-FFF2-40B4-BE49-F238E27FC236}">
                <a16:creationId xmlns:a16="http://schemas.microsoft.com/office/drawing/2014/main" id="{9477A6C9-1512-4204-9988-46535A422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9920"/>
            <a:ext cx="5486400" cy="389286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DA02098-533A-4567-A2FD-A158EE4A194F}"/>
              </a:ext>
            </a:extLst>
          </p:cNvPr>
          <p:cNvSpPr txBox="1"/>
          <p:nvPr/>
        </p:nvSpPr>
        <p:spPr>
          <a:xfrm>
            <a:off x="1791984" y="5643158"/>
            <a:ext cx="5828016" cy="430887"/>
          </a:xfrm>
          <a:prstGeom prst="rect">
            <a:avLst/>
          </a:prstGeom>
          <a:noFill/>
          <a:ln w="25400">
            <a:solidFill>
              <a:schemeClr val="accent1"/>
            </a:solidFill>
          </a:ln>
        </p:spPr>
        <p:txBody>
          <a:bodyPr wrap="square" rtlCol="0">
            <a:spAutoFit/>
          </a:bodyPr>
          <a:lstStyle/>
          <a:p>
            <a:r>
              <a:rPr lang="cs-CZ" sz="2200" dirty="0">
                <a:latin typeface="Times New Roman" panose="02020603050405020304" pitchFamily="18" charset="0"/>
                <a:cs typeface="Times New Roman" panose="02020603050405020304" pitchFamily="18" charset="0"/>
              </a:rPr>
              <a:t>IX	 -</a:t>
            </a:r>
            <a:r>
              <a:rPr lang="cs-CZ" sz="2200" dirty="0" err="1">
                <a:latin typeface="Times New Roman" panose="02020603050405020304" pitchFamily="18" charset="0"/>
                <a:cs typeface="Times New Roman" panose="02020603050405020304" pitchFamily="18" charset="0"/>
              </a:rPr>
              <a:t>utý</a:t>
            </a:r>
            <a:r>
              <a:rPr lang="cs-CZ" sz="2200" dirty="0">
                <a:latin typeface="Times New Roman" panose="02020603050405020304" pitchFamily="18" charset="0"/>
                <a:cs typeface="Times New Roman" panose="02020603050405020304" pitchFamily="18" charset="0"/>
              </a:rPr>
              <a:t>	    kation </a:t>
            </a:r>
            <a:r>
              <a:rPr lang="cs-CZ" sz="2200" dirty="0" err="1">
                <a:latin typeface="Times New Roman" panose="02020603050405020304" pitchFamily="18" charset="0"/>
                <a:cs typeface="Times New Roman" panose="02020603050405020304" pitchFamily="18" charset="0"/>
              </a:rPr>
              <a:t>tetraoxoirid</a:t>
            </a:r>
            <a:r>
              <a:rPr lang="cs-CZ" sz="2200" dirty="0" err="1">
                <a:solidFill>
                  <a:srgbClr val="00B0F0"/>
                </a:solidFill>
                <a:latin typeface="Times New Roman" panose="02020603050405020304" pitchFamily="18" charset="0"/>
                <a:cs typeface="Times New Roman" panose="02020603050405020304" pitchFamily="18" charset="0"/>
              </a:rPr>
              <a:t>utý</a:t>
            </a:r>
            <a:r>
              <a:rPr lang="cs-CZ" sz="2200" dirty="0">
                <a:latin typeface="Times New Roman" panose="02020603050405020304" pitchFamily="18" charset="0"/>
                <a:cs typeface="Times New Roman" panose="02020603050405020304" pitchFamily="18" charset="0"/>
              </a:rPr>
              <a:t>   </a:t>
            </a:r>
            <a:r>
              <a:rPr lang="cs-CZ" sz="2200" i="0" dirty="0">
                <a:solidFill>
                  <a:srgbClr val="202122"/>
                </a:solidFill>
                <a:effectLst/>
                <a:latin typeface="Times New Roman" panose="02020603050405020304" pitchFamily="18" charset="0"/>
                <a:cs typeface="Times New Roman" panose="02020603050405020304" pitchFamily="18" charset="0"/>
              </a:rPr>
              <a:t> [IrO</a:t>
            </a:r>
            <a:r>
              <a:rPr lang="cs-CZ" sz="2200" i="0" baseline="-25000" dirty="0">
                <a:solidFill>
                  <a:srgbClr val="202122"/>
                </a:solidFill>
                <a:effectLst/>
                <a:latin typeface="Times New Roman" panose="02020603050405020304" pitchFamily="18" charset="0"/>
                <a:cs typeface="Times New Roman" panose="02020603050405020304" pitchFamily="18" charset="0"/>
              </a:rPr>
              <a:t>4</a:t>
            </a:r>
            <a:r>
              <a:rPr lang="cs-CZ" sz="2200" i="0" dirty="0">
                <a:solidFill>
                  <a:srgbClr val="202122"/>
                </a:solidFill>
                <a:effectLst/>
                <a:latin typeface="Times New Roman" panose="02020603050405020304" pitchFamily="18" charset="0"/>
                <a:cs typeface="Times New Roman" panose="02020603050405020304" pitchFamily="18" charset="0"/>
              </a:rPr>
              <a:t>]</a:t>
            </a:r>
            <a:r>
              <a:rPr lang="cs-CZ" sz="2200" i="0" baseline="30000" dirty="0">
                <a:solidFill>
                  <a:srgbClr val="202122"/>
                </a:solidFill>
                <a:effectLst/>
                <a:latin typeface="Times New Roman" panose="02020603050405020304" pitchFamily="18" charset="0"/>
                <a:cs typeface="Times New Roman" panose="02020603050405020304" pitchFamily="18" charset="0"/>
              </a:rPr>
              <a:t>+</a:t>
            </a:r>
            <a:endParaRPr lang="cs-CZ" sz="2200" b="1" dirty="0">
              <a:latin typeface="Times New Roman" panose="02020603050405020304" pitchFamily="18" charset="0"/>
              <a:cs typeface="Times New Roman" panose="02020603050405020304" pitchFamily="18" charset="0"/>
            </a:endParaRPr>
          </a:p>
        </p:txBody>
      </p:sp>
      <p:sp>
        <p:nvSpPr>
          <p:cNvPr id="7" name="TextovéPole 6">
            <a:extLst>
              <a:ext uri="{FF2B5EF4-FFF2-40B4-BE49-F238E27FC236}">
                <a16:creationId xmlns:a16="http://schemas.microsoft.com/office/drawing/2014/main" id="{054EBCAB-28DB-4E08-8F52-50D0859A86F5}"/>
              </a:ext>
            </a:extLst>
          </p:cNvPr>
          <p:cNvSpPr txBox="1"/>
          <p:nvPr/>
        </p:nvSpPr>
        <p:spPr>
          <a:xfrm>
            <a:off x="1676400" y="6327819"/>
            <a:ext cx="6165292" cy="369332"/>
          </a:xfrm>
          <a:prstGeom prst="rect">
            <a:avLst/>
          </a:prstGeom>
          <a:noFill/>
        </p:spPr>
        <p:txBody>
          <a:bodyPr wrap="square">
            <a:spAutoFit/>
          </a:bodyPr>
          <a:lstStyle/>
          <a:p>
            <a:r>
              <a:rPr lang="cs-CZ" dirty="0"/>
              <a:t>Slavíček P., Kotek J.: </a:t>
            </a:r>
            <a:r>
              <a:rPr lang="cs-CZ" i="1" dirty="0"/>
              <a:t>Chemické Listy </a:t>
            </a:r>
            <a:r>
              <a:rPr lang="cs-CZ" dirty="0"/>
              <a:t>104 (2010) , 286-288 </a:t>
            </a:r>
          </a:p>
        </p:txBody>
      </p:sp>
    </p:spTree>
    <p:extLst>
      <p:ext uri="{BB962C8B-B14F-4D97-AF65-F5344CB8AC3E}">
        <p14:creationId xmlns:p14="http://schemas.microsoft.com/office/powerpoint/2010/main" val="43582483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e the source image">
            <a:extLst>
              <a:ext uri="{FF2B5EF4-FFF2-40B4-BE49-F238E27FC236}">
                <a16:creationId xmlns:a16="http://schemas.microsoft.com/office/drawing/2014/main" id="{760F6ED4-AFCB-47CD-BE76-A71C9E33D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7" y="381000"/>
            <a:ext cx="8301665" cy="623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2767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pPr>
              <a:defRPr/>
            </a:pPr>
            <a:fld id="{903294A8-F002-47BA-8A3C-93D789D6ED3E}" type="slidenum">
              <a:rPr lang="en-US" altLang="en-US"/>
              <a:pPr>
                <a:defRPr/>
              </a:pPr>
              <a:t>158</a:t>
            </a:fld>
            <a:endParaRPr lang="en-US" altLang="en-US"/>
          </a:p>
        </p:txBody>
      </p:sp>
      <p:sp>
        <p:nvSpPr>
          <p:cNvPr id="2" name="Nadpis 1"/>
          <p:cNvSpPr>
            <a:spLocks noGrp="1"/>
          </p:cNvSpPr>
          <p:nvPr>
            <p:ph type="title"/>
          </p:nvPr>
        </p:nvSpPr>
        <p:spPr>
          <a:xfrm>
            <a:off x="457200" y="274638"/>
            <a:ext cx="8229600" cy="563562"/>
          </a:xfrm>
        </p:spPr>
        <p:txBody>
          <a:bodyPr>
            <a:normAutofit/>
          </a:bodyPr>
          <a:lstStyle/>
          <a:p>
            <a:r>
              <a:rPr lang="cs-CZ" sz="2800" b="1" dirty="0">
                <a:latin typeface="+mn-lt"/>
              </a:rPr>
              <a:t>Elektronová afinita</a:t>
            </a:r>
            <a:endParaRPr lang="cs-CZ" sz="2800" dirty="0">
              <a:latin typeface="+mn-lt"/>
            </a:endParaRPr>
          </a:p>
        </p:txBody>
      </p:sp>
      <p:sp>
        <p:nvSpPr>
          <p:cNvPr id="4" name="Obdélník 3"/>
          <p:cNvSpPr/>
          <p:nvPr/>
        </p:nvSpPr>
        <p:spPr>
          <a:xfrm>
            <a:off x="190500" y="937677"/>
            <a:ext cx="8763000" cy="1015663"/>
          </a:xfrm>
          <a:prstGeom prst="rect">
            <a:avLst/>
          </a:prstGeom>
        </p:spPr>
        <p:txBody>
          <a:bodyPr wrap="square">
            <a:spAutoFit/>
          </a:bodyPr>
          <a:lstStyle/>
          <a:p>
            <a:pPr algn="just"/>
            <a:r>
              <a:rPr lang="cs-CZ" sz="2000" dirty="0">
                <a:cs typeface="Arial" panose="020B0604020202020204" pitchFamily="34" charset="0"/>
              </a:rPr>
              <a:t>= energie, která se uvolní (nebo kterou musíme dodat) při přidání jednoho elektronu k atomu v plynném stavu. Je to energetická bilance děje, při kterém vzniká z prvku v základním stavu anion. </a:t>
            </a:r>
          </a:p>
        </p:txBody>
      </p:sp>
      <p:sp>
        <p:nvSpPr>
          <p:cNvPr id="7" name="Obdélník 6"/>
          <p:cNvSpPr/>
          <p:nvPr/>
        </p:nvSpPr>
        <p:spPr>
          <a:xfrm>
            <a:off x="190500" y="2125303"/>
            <a:ext cx="8763000" cy="1015663"/>
          </a:xfrm>
          <a:prstGeom prst="rect">
            <a:avLst/>
          </a:prstGeom>
        </p:spPr>
        <p:txBody>
          <a:bodyPr wrap="square">
            <a:spAutoFit/>
          </a:bodyPr>
          <a:lstStyle/>
          <a:p>
            <a:pPr algn="just"/>
            <a:r>
              <a:rPr lang="cs-CZ" sz="2000" dirty="0">
                <a:cs typeface="Arial" panose="020B0604020202020204" pitchFamily="34" charset="0"/>
              </a:rPr>
              <a:t>Elektrony jsou snadněji vázány takovými atomy, jejichž elektronová valenční vrstva je zaplněna podobně jako valenční vrstva vzácného plynu.</a:t>
            </a:r>
          </a:p>
          <a:p>
            <a:pPr algn="just"/>
            <a:r>
              <a:rPr lang="cs-CZ" sz="2000" dirty="0">
                <a:cs typeface="Arial" panose="020B0604020202020204" pitchFamily="34" charset="0"/>
              </a:rPr>
              <a:t>  Prvky s velkou elektronovou afinitou (např. F, Cl, Br, I) snadno tvoří anionty.</a:t>
            </a:r>
          </a:p>
        </p:txBody>
      </p:sp>
      <p:pic>
        <p:nvPicPr>
          <p:cNvPr id="11" name="Picture 2" descr="VÃ½sledek obrÃ¡zku pro electron affi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320366"/>
            <a:ext cx="7315200" cy="330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7808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VÃ½sledek obrÃ¡zku pro electron affini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362200"/>
            <a:ext cx="6629400" cy="405056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04800" y="1143000"/>
            <a:ext cx="8534400" cy="707886"/>
          </a:xfrm>
          <a:prstGeom prst="rect">
            <a:avLst/>
          </a:prstGeom>
        </p:spPr>
        <p:txBody>
          <a:bodyPr wrap="square">
            <a:spAutoFit/>
          </a:bodyPr>
          <a:lstStyle/>
          <a:p>
            <a:pPr algn="just"/>
            <a:r>
              <a:rPr lang="cs-CZ" sz="2000" dirty="0">
                <a:cs typeface="Arial" panose="020B0604020202020204" pitchFamily="34" charset="0"/>
              </a:rPr>
              <a:t>Elektronové afinity klesají v každé skupině periodické tabulky s rostoucím atomovým číslem a rostou v každé periodě s růstem atomového čísla.</a:t>
            </a:r>
          </a:p>
        </p:txBody>
      </p:sp>
      <p:sp>
        <p:nvSpPr>
          <p:cNvPr id="6" name="Nadpis 1"/>
          <p:cNvSpPr>
            <a:spLocks noGrp="1"/>
          </p:cNvSpPr>
          <p:nvPr>
            <p:ph type="title"/>
          </p:nvPr>
        </p:nvSpPr>
        <p:spPr>
          <a:xfrm>
            <a:off x="457200" y="274638"/>
            <a:ext cx="8229600" cy="715962"/>
          </a:xfrm>
        </p:spPr>
        <p:txBody>
          <a:bodyPr>
            <a:normAutofit/>
          </a:bodyPr>
          <a:lstStyle/>
          <a:p>
            <a:r>
              <a:rPr lang="cs-CZ" sz="2800" b="1" dirty="0">
                <a:latin typeface="+mn-lt"/>
              </a:rPr>
              <a:t>Elektronová afinita</a:t>
            </a:r>
            <a:endParaRPr lang="cs-CZ" sz="2800" dirty="0">
              <a:latin typeface="+mn-lt"/>
            </a:endParaRPr>
          </a:p>
        </p:txBody>
      </p:sp>
    </p:spTree>
    <p:extLst>
      <p:ext uri="{BB962C8B-B14F-4D97-AF65-F5344CB8AC3E}">
        <p14:creationId xmlns:p14="http://schemas.microsoft.com/office/powerpoint/2010/main" val="679580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VÃ½sledek obrÃ¡zku pro f orbit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477309"/>
            <a:ext cx="5831131"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99936" y="1968230"/>
            <a:ext cx="4572000" cy="369332"/>
          </a:xfrm>
          <a:prstGeom prst="rect">
            <a:avLst/>
          </a:prstGeom>
        </p:spPr>
        <p:txBody>
          <a:bodyPr>
            <a:spAutoFit/>
          </a:bodyPr>
          <a:lstStyle/>
          <a:p>
            <a:r>
              <a:rPr lang="cs-CZ" altLang="en-US" dirty="0">
                <a:latin typeface="Arial" panose="020B0604020202020204" pitchFamily="34" charset="0"/>
                <a:cs typeface="Arial" panose="020B0604020202020204" pitchFamily="34" charset="0"/>
              </a:rPr>
              <a:t>větší počet „laloků“ a 3 nodální plochy</a:t>
            </a:r>
          </a:p>
        </p:txBody>
      </p:sp>
      <p:sp>
        <p:nvSpPr>
          <p:cNvPr id="6" name="Rectangle 3"/>
          <p:cNvSpPr txBox="1">
            <a:spLocks noChangeArrowheads="1"/>
          </p:cNvSpPr>
          <p:nvPr/>
        </p:nvSpPr>
        <p:spPr>
          <a:xfrm>
            <a:off x="261026" y="303991"/>
            <a:ext cx="8578174"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cs-CZ" altLang="en-US" sz="2400" b="1" dirty="0">
                <a:latin typeface="Arial" panose="020B0604020202020204" pitchFamily="34" charset="0"/>
                <a:cs typeface="Arial" panose="020B0604020202020204" pitchFamily="34" charset="0"/>
              </a:rPr>
              <a:t>f – orbitaly </a:t>
            </a:r>
            <a:r>
              <a:rPr lang="cs-CZ" altLang="en-US" sz="2400" dirty="0">
                <a:latin typeface="Arial" panose="020B0604020202020204" pitchFamily="34" charset="0"/>
                <a:cs typeface="Arial" panose="020B0604020202020204" pitchFamily="34" charset="0"/>
              </a:rPr>
              <a:t>(</a:t>
            </a:r>
            <a:r>
              <a:rPr lang="cs-CZ" altLang="en-US" sz="2400" i="1" dirty="0">
                <a:latin typeface="Arial" panose="020B0604020202020204" pitchFamily="34" charset="0"/>
                <a:cs typeface="Arial" panose="020B0604020202020204" pitchFamily="34" charset="0"/>
              </a:rPr>
              <a:t>l</a:t>
            </a:r>
            <a:r>
              <a:rPr lang="cs-CZ" altLang="en-US" sz="2400" dirty="0">
                <a:latin typeface="Arial" panose="020B0604020202020204" pitchFamily="34" charset="0"/>
                <a:cs typeface="Arial" panose="020B0604020202020204" pitchFamily="34" charset="0"/>
              </a:rPr>
              <a:t> = 3)</a:t>
            </a:r>
            <a:r>
              <a:rPr lang="cs-CZ" altLang="en-US" sz="2400" i="1" dirty="0">
                <a:latin typeface="Arial" panose="020B0604020202020204" pitchFamily="34" charset="0"/>
                <a:cs typeface="Arial" panose="020B0604020202020204" pitchFamily="34" charset="0"/>
              </a:rPr>
              <a:t> </a:t>
            </a:r>
          </a:p>
          <a:p>
            <a:pPr algn="r">
              <a:buFont typeface="Wingdings" pitchFamily="2" charset="2"/>
              <a:buNone/>
            </a:pPr>
            <a:endParaRPr lang="cs-CZ" altLang="en-US" sz="2400" dirty="0">
              <a:latin typeface="Arial" panose="020B0604020202020204" pitchFamily="34" charset="0"/>
              <a:cs typeface="Arial" panose="020B0604020202020204" pitchFamily="34" charset="0"/>
            </a:endParaRPr>
          </a:p>
          <a:p>
            <a:pPr>
              <a:buNone/>
            </a:pPr>
            <a:r>
              <a:rPr lang="cs-CZ" altLang="en-US" sz="1800" i="1" dirty="0">
                <a:latin typeface="Arial" panose="020B0604020202020204" pitchFamily="34" charset="0"/>
                <a:cs typeface="Arial" panose="020B0604020202020204" pitchFamily="34" charset="0"/>
              </a:rPr>
              <a:t>m</a:t>
            </a:r>
            <a:r>
              <a:rPr lang="cs-CZ" altLang="en-US" sz="1800" i="1" baseline="-25000" dirty="0">
                <a:latin typeface="Arial" panose="020B0604020202020204" pitchFamily="34" charset="0"/>
                <a:cs typeface="Arial" panose="020B0604020202020204" pitchFamily="34" charset="0"/>
              </a:rPr>
              <a:t>l</a:t>
            </a:r>
            <a:r>
              <a:rPr lang="cs-CZ" altLang="en-US" sz="1800" dirty="0">
                <a:latin typeface="Arial" panose="020B0604020202020204" pitchFamily="34" charset="0"/>
                <a:cs typeface="Arial" panose="020B0604020202020204" pitchFamily="34" charset="0"/>
              </a:rPr>
              <a:t> = -3, -2, -1, 0, +1, +2, +3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 funkce </a:t>
            </a:r>
            <a:r>
              <a:rPr lang="cs-CZ" altLang="en-US" sz="1800" i="1" dirty="0">
                <a:latin typeface="Arial" panose="020B0604020202020204" pitchFamily="34" charset="0"/>
                <a:cs typeface="Arial" panose="020B0604020202020204" pitchFamily="34" charset="0"/>
                <a:sym typeface="Symbol" pitchFamily="18" charset="2"/>
              </a:rPr>
              <a:t></a:t>
            </a:r>
            <a:r>
              <a:rPr lang="cs-CZ" altLang="en-US" sz="1800" i="1"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 7x degenerována</a:t>
            </a:r>
          </a:p>
          <a:p>
            <a:pPr>
              <a:buFont typeface="Wingdings" pitchFamily="2" charset="2"/>
              <a:buNone/>
            </a:pPr>
            <a:endParaRPr lang="cs-CZ" altLang="en-US" sz="1800"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2D1919FF-9C7F-4A82-8A0F-5D703273032A}"/>
              </a:ext>
            </a:extLst>
          </p:cNvPr>
          <p:cNvSpPr txBox="1"/>
          <p:nvPr/>
        </p:nvSpPr>
        <p:spPr>
          <a:xfrm>
            <a:off x="7239000" y="6184677"/>
            <a:ext cx="1143646" cy="369332"/>
          </a:xfrm>
          <a:prstGeom prst="rect">
            <a:avLst/>
          </a:prstGeom>
          <a:noFill/>
        </p:spPr>
        <p:txBody>
          <a:bodyPr wrap="none" rtlCol="0">
            <a:spAutoFit/>
          </a:bodyPr>
          <a:lstStyle/>
          <a:p>
            <a:r>
              <a:rPr lang="en-US" dirty="0"/>
              <a:t>4f </a:t>
            </a:r>
            <a:r>
              <a:rPr lang="en-US" dirty="0" err="1"/>
              <a:t>orbitaly</a:t>
            </a:r>
            <a:endParaRPr lang="cs-CZ" dirty="0"/>
          </a:p>
        </p:txBody>
      </p:sp>
    </p:spTree>
    <p:extLst>
      <p:ext uri="{BB962C8B-B14F-4D97-AF65-F5344CB8AC3E}">
        <p14:creationId xmlns:p14="http://schemas.microsoft.com/office/powerpoint/2010/main" val="181685216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E724C1B6-7844-4A2C-9705-127CFE43F629}"/>
              </a:ext>
            </a:extLst>
          </p:cNvPr>
          <p:cNvPicPr>
            <a:picLocks noChangeAspect="1"/>
          </p:cNvPicPr>
          <p:nvPr/>
        </p:nvPicPr>
        <p:blipFill>
          <a:blip r:embed="rId2"/>
          <a:stretch>
            <a:fillRect/>
          </a:stretch>
        </p:blipFill>
        <p:spPr>
          <a:xfrm>
            <a:off x="685800" y="3640413"/>
            <a:ext cx="4352081" cy="2748987"/>
          </a:xfrm>
          <a:prstGeom prst="rect">
            <a:avLst/>
          </a:prstGeom>
        </p:spPr>
      </p:pic>
      <p:sp>
        <p:nvSpPr>
          <p:cNvPr id="9" name="TextovéPole 8">
            <a:extLst>
              <a:ext uri="{FF2B5EF4-FFF2-40B4-BE49-F238E27FC236}">
                <a16:creationId xmlns:a16="http://schemas.microsoft.com/office/drawing/2014/main" id="{34DA5D3E-17BF-4AE8-B9C1-032D6F372392}"/>
              </a:ext>
            </a:extLst>
          </p:cNvPr>
          <p:cNvSpPr txBox="1"/>
          <p:nvPr/>
        </p:nvSpPr>
        <p:spPr>
          <a:xfrm>
            <a:off x="346315" y="891401"/>
            <a:ext cx="6968885" cy="400110"/>
          </a:xfrm>
          <a:prstGeom prst="rect">
            <a:avLst/>
          </a:prstGeom>
          <a:noFill/>
        </p:spPr>
        <p:txBody>
          <a:bodyPr wrap="square">
            <a:spAutoFit/>
          </a:bodyPr>
          <a:lstStyle/>
          <a:p>
            <a:r>
              <a:rPr lang="cs-CZ" sz="2000" b="0" i="0" u="none" strike="noStrike" baseline="0" dirty="0">
                <a:solidFill>
                  <a:srgbClr val="000000"/>
                </a:solidFill>
              </a:rPr>
              <a:t>Existují dvě diskontinuity v</a:t>
            </a:r>
            <a:r>
              <a:rPr lang="en-US" sz="2000" b="0" i="0" u="none" strike="noStrike" baseline="0" dirty="0">
                <a:solidFill>
                  <a:srgbClr val="000000"/>
                </a:solidFill>
              </a:rPr>
              <a:t> trend</a:t>
            </a:r>
            <a:r>
              <a:rPr lang="cs-CZ" sz="2000" b="0" i="0" u="none" strike="noStrike" baseline="0" dirty="0">
                <a:solidFill>
                  <a:srgbClr val="000000"/>
                </a:solidFill>
              </a:rPr>
              <a:t>u elektronové afinity:</a:t>
            </a:r>
            <a:endParaRPr lang="cs-CZ" sz="2000" dirty="0"/>
          </a:p>
        </p:txBody>
      </p:sp>
      <p:sp>
        <p:nvSpPr>
          <p:cNvPr id="12" name="Ovál 11">
            <a:extLst>
              <a:ext uri="{FF2B5EF4-FFF2-40B4-BE49-F238E27FC236}">
                <a16:creationId xmlns:a16="http://schemas.microsoft.com/office/drawing/2014/main" id="{04065961-58A3-4688-83A7-B4E741441098}"/>
              </a:ext>
            </a:extLst>
          </p:cNvPr>
          <p:cNvSpPr/>
          <p:nvPr/>
        </p:nvSpPr>
        <p:spPr>
          <a:xfrm>
            <a:off x="609601" y="3846225"/>
            <a:ext cx="1314450" cy="2543175"/>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B149A982-9AF0-4769-A03E-DF3F6B51CE34}"/>
              </a:ext>
            </a:extLst>
          </p:cNvPr>
          <p:cNvSpPr/>
          <p:nvPr/>
        </p:nvSpPr>
        <p:spPr>
          <a:xfrm>
            <a:off x="2295526" y="3846225"/>
            <a:ext cx="1314450" cy="2543175"/>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28BC4B7E-CAB3-45D3-9A80-561D741C9CE7}"/>
              </a:ext>
            </a:extLst>
          </p:cNvPr>
          <p:cNvSpPr txBox="1"/>
          <p:nvPr/>
        </p:nvSpPr>
        <p:spPr>
          <a:xfrm>
            <a:off x="232989" y="1403088"/>
            <a:ext cx="8763000" cy="1015663"/>
          </a:xfrm>
          <a:prstGeom prst="rect">
            <a:avLst/>
          </a:prstGeom>
          <a:noFill/>
        </p:spPr>
        <p:txBody>
          <a:bodyPr wrap="square">
            <a:spAutoFit/>
          </a:bodyPr>
          <a:lstStyle/>
          <a:p>
            <a:pPr marR="0" algn="just"/>
            <a:r>
              <a:rPr lang="cs-CZ" sz="2000" b="0" i="1" u="none" strike="noStrike" baseline="0" dirty="0">
                <a:solidFill>
                  <a:srgbClr val="000000"/>
                </a:solidFill>
              </a:rPr>
              <a:t>Diskontinuita mezi skupinami </a:t>
            </a:r>
            <a:r>
              <a:rPr lang="en-US" sz="2000" b="0" i="1" u="none" strike="noStrike" baseline="0" dirty="0">
                <a:solidFill>
                  <a:srgbClr val="000000"/>
                </a:solidFill>
              </a:rPr>
              <a:t>IA a IIA</a:t>
            </a:r>
            <a:r>
              <a:rPr lang="en-US" sz="2000" b="0" i="0" u="none" strike="noStrike" baseline="0" dirty="0">
                <a:solidFill>
                  <a:srgbClr val="000000"/>
                </a:solidFill>
              </a:rPr>
              <a:t>.</a:t>
            </a:r>
            <a:r>
              <a:rPr lang="cs-CZ" sz="2000" b="0" i="0" u="none" strike="noStrike" baseline="0" dirty="0">
                <a:solidFill>
                  <a:srgbClr val="000000"/>
                </a:solidFill>
              </a:rPr>
              <a:t> E</a:t>
            </a:r>
            <a:r>
              <a:rPr lang="en-US" sz="2000" b="0" i="0" u="none" strike="noStrike" baseline="0" dirty="0">
                <a:solidFill>
                  <a:srgbClr val="000000"/>
                </a:solidFill>
              </a:rPr>
              <a:t>le</a:t>
            </a:r>
            <a:r>
              <a:rPr lang="cs-CZ" sz="2000" b="0" i="0" u="none" strike="noStrike" baseline="0" dirty="0">
                <a:solidFill>
                  <a:srgbClr val="000000"/>
                </a:solidFill>
              </a:rPr>
              <a:t>k</a:t>
            </a:r>
            <a:r>
              <a:rPr lang="en-US" sz="2000" b="0" i="0" u="none" strike="noStrike" baseline="0" dirty="0" err="1">
                <a:solidFill>
                  <a:srgbClr val="000000"/>
                </a:solidFill>
              </a:rPr>
              <a:t>tron</a:t>
            </a:r>
            <a:r>
              <a:rPr lang="cs-CZ" sz="2000" b="0" i="0" u="none" strike="noStrike" baseline="0" dirty="0">
                <a:solidFill>
                  <a:srgbClr val="000000"/>
                </a:solidFill>
              </a:rPr>
              <a:t> přidaný k II.A prvku</a:t>
            </a:r>
            <a:r>
              <a:rPr lang="en-US" sz="2000" b="0" i="0" u="none" strike="noStrike" baseline="0" dirty="0">
                <a:solidFill>
                  <a:srgbClr val="000000"/>
                </a:solidFill>
              </a:rPr>
              <a:t> </a:t>
            </a:r>
            <a:r>
              <a:rPr lang="cs-CZ" sz="2000" b="0" i="0" u="none" strike="noStrike" baseline="0" dirty="0">
                <a:solidFill>
                  <a:srgbClr val="000000"/>
                </a:solidFill>
              </a:rPr>
              <a:t>přichází do </a:t>
            </a:r>
            <a:r>
              <a:rPr lang="en-US" sz="2000" b="0" i="1" u="none" strike="noStrike" baseline="0" dirty="0">
                <a:solidFill>
                  <a:srgbClr val="000000"/>
                </a:solidFill>
              </a:rPr>
              <a:t>p</a:t>
            </a:r>
            <a:r>
              <a:rPr lang="en-US" sz="2000" b="0" i="0" u="none" strike="noStrike" baseline="0" dirty="0">
                <a:solidFill>
                  <a:srgbClr val="000000"/>
                </a:solidFill>
              </a:rPr>
              <a:t>-orbital</a:t>
            </a:r>
            <a:r>
              <a:rPr lang="cs-CZ" sz="2000" b="0" i="0" u="none" strike="noStrike" baseline="0" dirty="0">
                <a:solidFill>
                  <a:srgbClr val="000000"/>
                </a:solidFill>
              </a:rPr>
              <a:t>u</a:t>
            </a:r>
            <a:r>
              <a:rPr lang="en-US" sz="2000" b="0" i="0" u="none" strike="noStrike" baseline="0" dirty="0">
                <a:solidFill>
                  <a:srgbClr val="000000"/>
                </a:solidFill>
              </a:rPr>
              <a:t>, </a:t>
            </a:r>
            <a:r>
              <a:rPr lang="cs-CZ" sz="2000" b="0" i="0" u="none" strike="noStrike" baseline="0" dirty="0">
                <a:solidFill>
                  <a:srgbClr val="000000"/>
                </a:solidFill>
              </a:rPr>
              <a:t>nikoliv do</a:t>
            </a:r>
            <a:r>
              <a:rPr lang="en-US" sz="2000" b="0" i="0" u="none" strike="noStrike" baseline="0" dirty="0">
                <a:solidFill>
                  <a:srgbClr val="000000"/>
                </a:solidFill>
              </a:rPr>
              <a:t> </a:t>
            </a:r>
            <a:r>
              <a:rPr lang="en-US" sz="2000" b="0" i="1" u="none" strike="noStrike" baseline="0" dirty="0">
                <a:solidFill>
                  <a:srgbClr val="000000"/>
                </a:solidFill>
              </a:rPr>
              <a:t>s</a:t>
            </a:r>
            <a:r>
              <a:rPr lang="en-US" sz="2000" b="0" i="0" u="none" strike="noStrike" baseline="0" dirty="0">
                <a:solidFill>
                  <a:srgbClr val="000000"/>
                </a:solidFill>
              </a:rPr>
              <a:t>-orbital</a:t>
            </a:r>
            <a:r>
              <a:rPr lang="cs-CZ" sz="2000" b="0" i="0" u="none" strike="noStrike" baseline="0" dirty="0">
                <a:solidFill>
                  <a:srgbClr val="000000"/>
                </a:solidFill>
              </a:rPr>
              <a:t>u</a:t>
            </a:r>
            <a:r>
              <a:rPr lang="en-US" sz="2000" b="0" i="0" u="none" strike="noStrike" baseline="0" dirty="0">
                <a:solidFill>
                  <a:srgbClr val="000000"/>
                </a:solidFill>
              </a:rPr>
              <a:t>.</a:t>
            </a:r>
            <a:r>
              <a:rPr lang="cs-CZ" sz="2000" b="0" i="0" u="none" strike="noStrike" baseline="0" dirty="0">
                <a:solidFill>
                  <a:srgbClr val="000000"/>
                </a:solidFill>
              </a:rPr>
              <a:t> E</a:t>
            </a:r>
            <a:r>
              <a:rPr lang="en-US" sz="2000" b="0" i="0" u="none" strike="noStrike" baseline="0" dirty="0">
                <a:solidFill>
                  <a:srgbClr val="000000"/>
                </a:solidFill>
              </a:rPr>
              <a:t>le</a:t>
            </a:r>
            <a:r>
              <a:rPr lang="cs-CZ" sz="2000" b="0" i="0" u="none" strike="noStrike" baseline="0" dirty="0">
                <a:solidFill>
                  <a:srgbClr val="000000"/>
                </a:solidFill>
              </a:rPr>
              <a:t>k</a:t>
            </a:r>
            <a:r>
              <a:rPr lang="en-US" sz="2000" b="0" i="0" u="none" strike="noStrike" baseline="0" dirty="0" err="1">
                <a:solidFill>
                  <a:srgbClr val="000000"/>
                </a:solidFill>
              </a:rPr>
              <a:t>tron</a:t>
            </a:r>
            <a:r>
              <a:rPr lang="en-US" sz="2000" b="0" i="0" u="none" strike="noStrike" baseline="0" dirty="0">
                <a:solidFill>
                  <a:srgbClr val="000000"/>
                </a:solidFill>
              </a:rPr>
              <a:t> </a:t>
            </a:r>
            <a:r>
              <a:rPr lang="cs-CZ" sz="2000" b="0" i="0" u="none" strike="noStrike" baseline="0" dirty="0">
                <a:solidFill>
                  <a:srgbClr val="000000"/>
                </a:solidFill>
              </a:rPr>
              <a:t>je tak dále od jádra a podléhá repulzi od </a:t>
            </a:r>
            <a:r>
              <a:rPr lang="en-US" sz="2000" b="0" i="1" u="none" strike="noStrike" baseline="0" dirty="0">
                <a:solidFill>
                  <a:srgbClr val="000000"/>
                </a:solidFill>
              </a:rPr>
              <a:t>s</a:t>
            </a:r>
            <a:r>
              <a:rPr lang="en-US" sz="2000" b="0" i="0" u="none" strike="noStrike" baseline="0" dirty="0">
                <a:solidFill>
                  <a:srgbClr val="000000"/>
                </a:solidFill>
              </a:rPr>
              <a:t>-</a:t>
            </a:r>
            <a:r>
              <a:rPr lang="en-US" sz="2000" b="0" i="0" u="none" strike="noStrike" baseline="0" dirty="0" err="1">
                <a:solidFill>
                  <a:srgbClr val="000000"/>
                </a:solidFill>
              </a:rPr>
              <a:t>ele</a:t>
            </a:r>
            <a:r>
              <a:rPr lang="cs-CZ" sz="2000" b="0" i="0" u="none" strike="noStrike" baseline="0" dirty="0">
                <a:solidFill>
                  <a:srgbClr val="000000"/>
                </a:solidFill>
              </a:rPr>
              <a:t>k</a:t>
            </a:r>
            <a:r>
              <a:rPr lang="en-US" sz="2000" b="0" i="0" u="none" strike="noStrike" baseline="0" dirty="0" err="1">
                <a:solidFill>
                  <a:srgbClr val="000000"/>
                </a:solidFill>
              </a:rPr>
              <a:t>tron</a:t>
            </a:r>
            <a:r>
              <a:rPr lang="cs-CZ" sz="2000" b="0" i="0" u="none" strike="noStrike" baseline="0" dirty="0">
                <a:solidFill>
                  <a:srgbClr val="000000"/>
                </a:solidFill>
              </a:rPr>
              <a:t>ů</a:t>
            </a:r>
            <a:r>
              <a:rPr lang="en-US" sz="2000" b="0" i="0" u="none" strike="noStrike" baseline="0" dirty="0">
                <a:solidFill>
                  <a:srgbClr val="000000"/>
                </a:solidFill>
              </a:rPr>
              <a:t>.</a:t>
            </a:r>
          </a:p>
        </p:txBody>
      </p:sp>
      <p:sp>
        <p:nvSpPr>
          <p:cNvPr id="17" name="TextovéPole 16">
            <a:extLst>
              <a:ext uri="{FF2B5EF4-FFF2-40B4-BE49-F238E27FC236}">
                <a16:creationId xmlns:a16="http://schemas.microsoft.com/office/drawing/2014/main" id="{2F4D3F50-4DCD-4099-8147-5746401051E0}"/>
              </a:ext>
            </a:extLst>
          </p:cNvPr>
          <p:cNvSpPr txBox="1"/>
          <p:nvPr/>
        </p:nvSpPr>
        <p:spPr>
          <a:xfrm>
            <a:off x="232989" y="2521657"/>
            <a:ext cx="8591127" cy="707886"/>
          </a:xfrm>
          <a:prstGeom prst="rect">
            <a:avLst/>
          </a:prstGeom>
          <a:noFill/>
        </p:spPr>
        <p:txBody>
          <a:bodyPr wrap="square">
            <a:spAutoFit/>
          </a:bodyPr>
          <a:lstStyle/>
          <a:p>
            <a:pPr marR="0" algn="just"/>
            <a:r>
              <a:rPr lang="cs-CZ" sz="2000" b="0" i="1" u="none" strike="noStrike" baseline="0" dirty="0">
                <a:solidFill>
                  <a:srgbClr val="000000"/>
                </a:solidFill>
              </a:rPr>
              <a:t>Diskontinuita mezi skupinami </a:t>
            </a:r>
            <a:r>
              <a:rPr lang="en-US" sz="2000" b="0" i="1" u="none" strike="noStrike" baseline="0" dirty="0">
                <a:solidFill>
                  <a:srgbClr val="000000"/>
                </a:solidFill>
              </a:rPr>
              <a:t>IVA a VA.</a:t>
            </a:r>
            <a:r>
              <a:rPr lang="cs-CZ" sz="2000" b="0" i="1" u="none" strike="noStrike" baseline="0" dirty="0">
                <a:solidFill>
                  <a:srgbClr val="000000"/>
                </a:solidFill>
              </a:rPr>
              <a:t> </a:t>
            </a:r>
            <a:r>
              <a:rPr lang="cs-CZ" sz="2000" b="0" i="0" u="none" strike="noStrike" baseline="0" dirty="0">
                <a:solidFill>
                  <a:srgbClr val="000000"/>
                </a:solidFill>
              </a:rPr>
              <a:t>Skupina</a:t>
            </a:r>
            <a:r>
              <a:rPr lang="en-US" sz="2000" b="0" i="0" u="none" strike="noStrike" baseline="0" dirty="0">
                <a:solidFill>
                  <a:srgbClr val="000000"/>
                </a:solidFill>
              </a:rPr>
              <a:t> VA </a:t>
            </a:r>
            <a:r>
              <a:rPr lang="cs-CZ" sz="2000" b="0" i="0" u="none" strike="noStrike" baseline="0" dirty="0">
                <a:solidFill>
                  <a:srgbClr val="000000"/>
                </a:solidFill>
              </a:rPr>
              <a:t>nemá prázdné </a:t>
            </a:r>
            <a:r>
              <a:rPr lang="en-US" sz="2000" b="0" i="0" u="none" strike="noStrike" baseline="0" dirty="0">
                <a:solidFill>
                  <a:srgbClr val="000000"/>
                </a:solidFill>
              </a:rPr>
              <a:t>orbital</a:t>
            </a:r>
            <a:r>
              <a:rPr lang="cs-CZ" sz="2000" dirty="0">
                <a:solidFill>
                  <a:srgbClr val="000000"/>
                </a:solidFill>
              </a:rPr>
              <a:t>y</a:t>
            </a:r>
            <a:r>
              <a:rPr lang="en-US" sz="2000" b="0" i="0" u="none" strike="noStrike" baseline="0" dirty="0">
                <a:solidFill>
                  <a:srgbClr val="000000"/>
                </a:solidFill>
              </a:rPr>
              <a:t>.</a:t>
            </a:r>
            <a:r>
              <a:rPr lang="cs-CZ" sz="2000" b="0" i="0" u="none" strike="noStrike" baseline="0" dirty="0">
                <a:solidFill>
                  <a:srgbClr val="000000"/>
                </a:solidFill>
              </a:rPr>
              <a:t> Přidaný elektron musí přijít do </a:t>
            </a:r>
            <a:r>
              <a:rPr lang="en-US" sz="2000" b="0" i="0" u="none" strike="noStrike" baseline="0" dirty="0">
                <a:solidFill>
                  <a:srgbClr val="000000"/>
                </a:solidFill>
              </a:rPr>
              <a:t> </a:t>
            </a:r>
            <a:r>
              <a:rPr lang="cs-CZ" sz="2000" b="0" i="0" u="none" strike="noStrike" baseline="0" dirty="0">
                <a:solidFill>
                  <a:srgbClr val="000000"/>
                </a:solidFill>
              </a:rPr>
              <a:t>již obsazeného </a:t>
            </a:r>
            <a:r>
              <a:rPr lang="en-US" sz="2000" b="0" i="0" u="none" strike="noStrike" baseline="0" dirty="0">
                <a:solidFill>
                  <a:srgbClr val="000000"/>
                </a:solidFill>
              </a:rPr>
              <a:t>orbital</a:t>
            </a:r>
            <a:r>
              <a:rPr lang="cs-CZ" sz="2000" b="0" i="0" u="none" strike="noStrike" baseline="0" dirty="0">
                <a:solidFill>
                  <a:srgbClr val="000000"/>
                </a:solidFill>
              </a:rPr>
              <a:t>u</a:t>
            </a:r>
            <a:r>
              <a:rPr lang="en-US" sz="2000" b="0" i="0" u="none" strike="noStrike" baseline="0" dirty="0">
                <a:solidFill>
                  <a:srgbClr val="000000"/>
                </a:solidFill>
              </a:rPr>
              <a:t>, </a:t>
            </a:r>
            <a:r>
              <a:rPr lang="cs-CZ" sz="2000" b="0" i="0" u="none" strike="noStrike" baseline="0" dirty="0">
                <a:solidFill>
                  <a:srgbClr val="000000"/>
                </a:solidFill>
              </a:rPr>
              <a:t>což vede k </a:t>
            </a:r>
            <a:r>
              <a:rPr lang="en-US" sz="2000" b="0" i="0" u="none" strike="noStrike" baseline="0" dirty="0" err="1">
                <a:solidFill>
                  <a:srgbClr val="000000"/>
                </a:solidFill>
              </a:rPr>
              <a:t>repul</a:t>
            </a:r>
            <a:r>
              <a:rPr lang="cs-CZ" sz="2000" dirty="0">
                <a:solidFill>
                  <a:srgbClr val="000000"/>
                </a:solidFill>
              </a:rPr>
              <a:t>z</a:t>
            </a:r>
            <a:r>
              <a:rPr lang="en-US" sz="2000" b="0" i="0" u="none" strike="noStrike" baseline="0" dirty="0" err="1">
                <a:solidFill>
                  <a:srgbClr val="000000"/>
                </a:solidFill>
              </a:rPr>
              <a:t>i</a:t>
            </a:r>
            <a:r>
              <a:rPr lang="en-US" sz="2000" b="0" i="0" u="none" strike="noStrike" baseline="0" dirty="0">
                <a:solidFill>
                  <a:srgbClr val="000000"/>
                </a:solidFill>
              </a:rPr>
              <a:t>.</a:t>
            </a:r>
          </a:p>
        </p:txBody>
      </p:sp>
      <p:sp>
        <p:nvSpPr>
          <p:cNvPr id="10" name="Nadpis 1">
            <a:extLst>
              <a:ext uri="{FF2B5EF4-FFF2-40B4-BE49-F238E27FC236}">
                <a16:creationId xmlns:a16="http://schemas.microsoft.com/office/drawing/2014/main" id="{32042EAD-459A-4CF7-951D-D164C9FA4E82}"/>
              </a:ext>
            </a:extLst>
          </p:cNvPr>
          <p:cNvSpPr>
            <a:spLocks noGrp="1"/>
          </p:cNvSpPr>
          <p:nvPr>
            <p:ph type="title"/>
          </p:nvPr>
        </p:nvSpPr>
        <p:spPr>
          <a:xfrm>
            <a:off x="238126" y="233844"/>
            <a:ext cx="3200400" cy="411162"/>
          </a:xfrm>
        </p:spPr>
        <p:txBody>
          <a:bodyPr>
            <a:normAutofit fontScale="90000"/>
          </a:bodyPr>
          <a:lstStyle/>
          <a:p>
            <a:r>
              <a:rPr lang="cs-CZ" sz="2800" b="1" dirty="0">
                <a:latin typeface="+mn-lt"/>
              </a:rPr>
              <a:t>Elektronová afinita</a:t>
            </a:r>
            <a:endParaRPr lang="cs-CZ" sz="2800" dirty="0">
              <a:latin typeface="+mn-lt"/>
            </a:endParaRPr>
          </a:p>
        </p:txBody>
      </p:sp>
      <p:pic>
        <p:nvPicPr>
          <p:cNvPr id="3" name="Obrázek 2">
            <a:extLst>
              <a:ext uri="{FF2B5EF4-FFF2-40B4-BE49-F238E27FC236}">
                <a16:creationId xmlns:a16="http://schemas.microsoft.com/office/drawing/2014/main" id="{A7D2F548-0B37-4ECA-A304-41FF64B38954}"/>
              </a:ext>
            </a:extLst>
          </p:cNvPr>
          <p:cNvPicPr>
            <a:picLocks noChangeAspect="1"/>
          </p:cNvPicPr>
          <p:nvPr/>
        </p:nvPicPr>
        <p:blipFill>
          <a:blip r:embed="rId3"/>
          <a:stretch>
            <a:fillRect/>
          </a:stretch>
        </p:blipFill>
        <p:spPr>
          <a:xfrm>
            <a:off x="5403089" y="3846225"/>
            <a:ext cx="3409950" cy="685800"/>
          </a:xfrm>
          <a:prstGeom prst="rect">
            <a:avLst/>
          </a:prstGeom>
        </p:spPr>
      </p:pic>
      <p:pic>
        <p:nvPicPr>
          <p:cNvPr id="5" name="Obrázek 4">
            <a:extLst>
              <a:ext uri="{FF2B5EF4-FFF2-40B4-BE49-F238E27FC236}">
                <a16:creationId xmlns:a16="http://schemas.microsoft.com/office/drawing/2014/main" id="{D0ACBD6C-CC22-4652-B3C8-660A75D70499}"/>
              </a:ext>
            </a:extLst>
          </p:cNvPr>
          <p:cNvPicPr>
            <a:picLocks noChangeAspect="1"/>
          </p:cNvPicPr>
          <p:nvPr/>
        </p:nvPicPr>
        <p:blipFill>
          <a:blip r:embed="rId4"/>
          <a:stretch>
            <a:fillRect/>
          </a:stretch>
        </p:blipFill>
        <p:spPr>
          <a:xfrm>
            <a:off x="5407852" y="5116199"/>
            <a:ext cx="3400425" cy="647700"/>
          </a:xfrm>
          <a:prstGeom prst="rect">
            <a:avLst/>
          </a:prstGeom>
        </p:spPr>
      </p:pic>
    </p:spTree>
    <p:extLst>
      <p:ext uri="{BB962C8B-B14F-4D97-AF65-F5344CB8AC3E}">
        <p14:creationId xmlns:p14="http://schemas.microsoft.com/office/powerpoint/2010/main" val="39455568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s://chem.libretexts.org/@api/deki/files/41653/5f219fa0e900696b2a59ce113d2a9b01.jpg?revision=1&amp;size=bestfit&amp;width=929&amp;height=4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974" y="1295400"/>
            <a:ext cx="8991600" cy="5229355"/>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453957" y="154371"/>
            <a:ext cx="8229600" cy="715962"/>
          </a:xfrm>
        </p:spPr>
        <p:txBody>
          <a:bodyPr>
            <a:normAutofit/>
          </a:bodyPr>
          <a:lstStyle/>
          <a:p>
            <a:r>
              <a:rPr lang="cs-CZ" sz="3200" b="1" dirty="0"/>
              <a:t>Elektronová afinita</a:t>
            </a:r>
            <a:endParaRPr lang="cs-CZ" sz="3200" dirty="0"/>
          </a:p>
        </p:txBody>
      </p:sp>
    </p:spTree>
    <p:extLst>
      <p:ext uri="{BB962C8B-B14F-4D97-AF65-F5344CB8AC3E}">
        <p14:creationId xmlns:p14="http://schemas.microsoft.com/office/powerpoint/2010/main" val="37940819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2800" b="1" dirty="0" err="1">
                <a:solidFill>
                  <a:srgbClr val="002060"/>
                </a:solidFill>
                <a:latin typeface="+mn-lt"/>
              </a:rPr>
              <a:t>Fajansova</a:t>
            </a:r>
            <a:r>
              <a:rPr lang="en-US" sz="2800" b="1" dirty="0">
                <a:solidFill>
                  <a:srgbClr val="002060"/>
                </a:solidFill>
                <a:latin typeface="+mn-lt"/>
              </a:rPr>
              <a:t> </a:t>
            </a:r>
            <a:r>
              <a:rPr lang="en-US" sz="2800" b="1" dirty="0" err="1">
                <a:solidFill>
                  <a:srgbClr val="002060"/>
                </a:solidFill>
                <a:latin typeface="+mn-lt"/>
              </a:rPr>
              <a:t>pravidla</a:t>
            </a:r>
            <a:r>
              <a:rPr lang="cs-CZ" sz="2800" b="1" dirty="0">
                <a:solidFill>
                  <a:srgbClr val="002060"/>
                </a:solidFill>
                <a:latin typeface="+mn-lt"/>
              </a:rPr>
              <a:t> pro iontovou vazbu</a:t>
            </a:r>
          </a:p>
        </p:txBody>
      </p:sp>
      <p:sp>
        <p:nvSpPr>
          <p:cNvPr id="3" name="Obdélník 2"/>
          <p:cNvSpPr/>
          <p:nvPr/>
        </p:nvSpPr>
        <p:spPr>
          <a:xfrm>
            <a:off x="222115" y="1219200"/>
            <a:ext cx="8763000" cy="5016758"/>
          </a:xfrm>
          <a:prstGeom prst="rect">
            <a:avLst/>
          </a:prstGeom>
        </p:spPr>
        <p:txBody>
          <a:bodyPr wrap="square">
            <a:spAutoFit/>
          </a:bodyPr>
          <a:lstStyle/>
          <a:p>
            <a:r>
              <a:rPr lang="cs-CZ" sz="2000" dirty="0">
                <a:cs typeface="Arial" panose="020B0604020202020204" pitchFamily="34" charset="0"/>
              </a:rPr>
              <a:t>Iontová vazba vzniká</a:t>
            </a:r>
          </a:p>
          <a:p>
            <a:r>
              <a:rPr lang="cs-CZ" sz="2000" dirty="0">
                <a:cs typeface="Arial" panose="020B0604020202020204" pitchFamily="34" charset="0"/>
              </a:rPr>
              <a:t>  1. mají-li vzniklé ionty stabilní elektronovou strukturu s plně obsazenou kulově symetrickou vrstvou.</a:t>
            </a:r>
          </a:p>
          <a:p>
            <a:r>
              <a:rPr lang="cs-CZ" sz="2000" dirty="0">
                <a:cs typeface="Arial" panose="020B0604020202020204" pitchFamily="34" charset="0"/>
              </a:rPr>
              <a:t>  2. mají-li malý náboj,</a:t>
            </a:r>
          </a:p>
          <a:p>
            <a:r>
              <a:rPr lang="cs-CZ" sz="2000" dirty="0">
                <a:cs typeface="Arial" panose="020B0604020202020204" pitchFamily="34" charset="0"/>
              </a:rPr>
              <a:t>  3. mají-li atomy, z kterých vznikají anionty, malý atomový objem a atomy, z kterých vznikají kationty, velký atomový objem.</a:t>
            </a:r>
          </a:p>
          <a:p>
            <a:r>
              <a:rPr lang="cs-CZ" sz="2000" dirty="0">
                <a:cs typeface="Arial" panose="020B0604020202020204" pitchFamily="34" charset="0"/>
              </a:rPr>
              <a:t>Nejsou-li tyto podmínky splněny, vzniká místo vazby iontové polarizovaná vazba kovalentní. </a:t>
            </a:r>
          </a:p>
          <a:p>
            <a:endParaRPr lang="cs-CZ" sz="2000" dirty="0">
              <a:cs typeface="Arial" panose="020B0604020202020204" pitchFamily="34" charset="0"/>
            </a:endParaRPr>
          </a:p>
          <a:p>
            <a:r>
              <a:rPr lang="cs-CZ" sz="2000" b="1" dirty="0">
                <a:cs typeface="Arial" panose="020B0604020202020204" pitchFamily="34" charset="0"/>
              </a:rPr>
              <a:t>Stabilita iontu </a:t>
            </a:r>
            <a:r>
              <a:rPr lang="cs-CZ" sz="2000" dirty="0">
                <a:cs typeface="Arial" panose="020B0604020202020204" pitchFamily="34" charset="0"/>
              </a:rPr>
              <a:t>– schopnost zachovat si svou elektronovou konfiguraci, nepodlehnout další oxidačně-redukční změně. Ion je tím indiferentnější,</a:t>
            </a:r>
          </a:p>
          <a:p>
            <a:r>
              <a:rPr lang="cs-CZ" sz="2000" dirty="0">
                <a:cs typeface="Arial" panose="020B0604020202020204" pitchFamily="34" charset="0"/>
              </a:rPr>
              <a:t>  1. čím stabilnější je jeho elektronová konfigurace (vzácný plyn &gt; </a:t>
            </a:r>
            <a:r>
              <a:rPr lang="cs-CZ" sz="2000" dirty="0" err="1">
                <a:cs typeface="Arial" panose="020B0604020202020204" pitchFamily="34" charset="0"/>
              </a:rPr>
              <a:t>pseudovzácný</a:t>
            </a:r>
            <a:r>
              <a:rPr lang="cs-CZ" sz="2000" dirty="0">
                <a:cs typeface="Arial" panose="020B0604020202020204" pitchFamily="34" charset="0"/>
              </a:rPr>
              <a:t> plyn &gt; nepravidelná konfigurace)</a:t>
            </a:r>
          </a:p>
          <a:p>
            <a:r>
              <a:rPr lang="cs-CZ" sz="2000" dirty="0">
                <a:cs typeface="Arial" panose="020B0604020202020204" pitchFamily="34" charset="0"/>
              </a:rPr>
              <a:t>  2. čím menší má náboj Na</a:t>
            </a:r>
            <a:r>
              <a:rPr lang="cs-CZ" sz="2000" baseline="30000" dirty="0">
                <a:cs typeface="Arial" panose="020B0604020202020204" pitchFamily="34" charset="0"/>
              </a:rPr>
              <a:t>+</a:t>
            </a:r>
            <a:r>
              <a:rPr lang="cs-CZ" sz="2000" dirty="0">
                <a:cs typeface="Arial" panose="020B0604020202020204" pitchFamily="34" charset="0"/>
              </a:rPr>
              <a:t> &gt; Mg</a:t>
            </a:r>
            <a:r>
              <a:rPr lang="cs-CZ" sz="2000" baseline="30000" dirty="0">
                <a:cs typeface="Arial" panose="020B0604020202020204" pitchFamily="34" charset="0"/>
              </a:rPr>
              <a:t>2+</a:t>
            </a:r>
            <a:r>
              <a:rPr lang="cs-CZ" sz="2000" dirty="0">
                <a:cs typeface="Arial" panose="020B0604020202020204" pitchFamily="34" charset="0"/>
              </a:rPr>
              <a:t> &gt; Al</a:t>
            </a:r>
            <a:r>
              <a:rPr lang="cs-CZ" sz="2000" baseline="30000" dirty="0">
                <a:cs typeface="Arial" panose="020B0604020202020204" pitchFamily="34" charset="0"/>
              </a:rPr>
              <a:t>3+</a:t>
            </a:r>
            <a:r>
              <a:rPr lang="cs-CZ" sz="2000" dirty="0">
                <a:cs typeface="Arial" panose="020B0604020202020204" pitchFamily="34" charset="0"/>
              </a:rPr>
              <a:t> &gt; Si</a:t>
            </a:r>
            <a:r>
              <a:rPr lang="cs-CZ" sz="2000" baseline="30000" dirty="0">
                <a:cs typeface="Arial" panose="020B0604020202020204" pitchFamily="34" charset="0"/>
              </a:rPr>
              <a:t>4+</a:t>
            </a:r>
          </a:p>
          <a:p>
            <a:r>
              <a:rPr lang="cs-CZ" sz="2000" dirty="0">
                <a:cs typeface="Arial" panose="020B0604020202020204" pitchFamily="34" charset="0"/>
              </a:rPr>
              <a:t>  3. čím větší je atomové číslo atomu, z něhož vzniká kation </a:t>
            </a:r>
            <a:r>
              <a:rPr lang="cs-CZ" sz="2000" dirty="0" err="1">
                <a:cs typeface="Arial" panose="020B0604020202020204" pitchFamily="34" charset="0"/>
              </a:rPr>
              <a:t>Cs</a:t>
            </a:r>
            <a:r>
              <a:rPr lang="cs-CZ" sz="2000" baseline="30000" dirty="0">
                <a:cs typeface="Arial" panose="020B0604020202020204" pitchFamily="34" charset="0"/>
              </a:rPr>
              <a:t>+ </a:t>
            </a:r>
            <a:r>
              <a:rPr lang="cs-CZ" sz="2000" dirty="0">
                <a:cs typeface="Arial" panose="020B0604020202020204" pitchFamily="34" charset="0"/>
              </a:rPr>
              <a:t>&gt; Na</a:t>
            </a:r>
            <a:r>
              <a:rPr lang="cs-CZ" sz="2000" baseline="30000" dirty="0">
                <a:cs typeface="Arial" panose="020B0604020202020204" pitchFamily="34" charset="0"/>
              </a:rPr>
              <a:t>+</a:t>
            </a:r>
          </a:p>
          <a:p>
            <a:r>
              <a:rPr lang="cs-CZ" sz="2000" dirty="0">
                <a:cs typeface="Arial" panose="020B0604020202020204" pitchFamily="34" charset="0"/>
              </a:rPr>
              <a:t>  4. čím menší je atomové číslo atomu, z něhož vzniká anion F</a:t>
            </a:r>
            <a:r>
              <a:rPr lang="cs-CZ" sz="2000" baseline="30000" dirty="0">
                <a:cs typeface="Arial" panose="020B0604020202020204" pitchFamily="34" charset="0"/>
              </a:rPr>
              <a:t>-</a:t>
            </a:r>
            <a:r>
              <a:rPr lang="cs-CZ" sz="2000" dirty="0">
                <a:cs typeface="Arial" panose="020B0604020202020204" pitchFamily="34" charset="0"/>
              </a:rPr>
              <a:t> &gt; I</a:t>
            </a:r>
            <a:r>
              <a:rPr lang="cs-CZ" sz="2000" baseline="30000" dirty="0">
                <a:cs typeface="Arial" panose="020B0604020202020204" pitchFamily="34" charset="0"/>
              </a:rPr>
              <a:t>-</a:t>
            </a:r>
          </a:p>
        </p:txBody>
      </p:sp>
    </p:spTree>
    <p:extLst>
      <p:ext uri="{BB962C8B-B14F-4D97-AF65-F5344CB8AC3E}">
        <p14:creationId xmlns:p14="http://schemas.microsoft.com/office/powerpoint/2010/main" val="11461890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2057" y="152400"/>
            <a:ext cx="8229600" cy="639762"/>
          </a:xfrm>
        </p:spPr>
        <p:txBody>
          <a:bodyPr>
            <a:normAutofit/>
          </a:bodyPr>
          <a:lstStyle/>
          <a:p>
            <a:r>
              <a:rPr lang="cs-CZ" sz="2800" b="1" dirty="0"/>
              <a:t>Polarizační schopnost a </a:t>
            </a:r>
            <a:r>
              <a:rPr lang="cs-CZ" sz="2800" b="1" dirty="0" err="1"/>
              <a:t>polarizovatelnost</a:t>
            </a:r>
            <a:r>
              <a:rPr lang="cs-CZ" sz="2800" b="1" dirty="0"/>
              <a:t> iontů</a:t>
            </a:r>
          </a:p>
        </p:txBody>
      </p:sp>
      <p:sp>
        <p:nvSpPr>
          <p:cNvPr id="5" name="Obdélník 4"/>
          <p:cNvSpPr/>
          <p:nvPr/>
        </p:nvSpPr>
        <p:spPr>
          <a:xfrm>
            <a:off x="311285" y="914400"/>
            <a:ext cx="8610600" cy="400110"/>
          </a:xfrm>
          <a:prstGeom prst="rect">
            <a:avLst/>
          </a:prstGeom>
        </p:spPr>
        <p:txBody>
          <a:bodyPr wrap="square">
            <a:spAutoFit/>
          </a:bodyPr>
          <a:lstStyle/>
          <a:p>
            <a:pPr algn="just"/>
            <a:endParaRPr lang="cs-CZ" sz="2000"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E237AADE-4BFF-46FC-9DA0-E0C778958FB5}"/>
              </a:ext>
            </a:extLst>
          </p:cNvPr>
          <p:cNvSpPr/>
          <p:nvPr/>
        </p:nvSpPr>
        <p:spPr>
          <a:xfrm>
            <a:off x="152400" y="914400"/>
            <a:ext cx="8839200" cy="5693866"/>
          </a:xfrm>
          <a:prstGeom prst="rect">
            <a:avLst/>
          </a:prstGeom>
        </p:spPr>
        <p:txBody>
          <a:bodyPr wrap="square">
            <a:spAutoFit/>
          </a:bodyPr>
          <a:lstStyle/>
          <a:p>
            <a:r>
              <a:rPr lang="cs-CZ" sz="2000" b="1" dirty="0"/>
              <a:t>D</a:t>
            </a:r>
            <a:r>
              <a:rPr lang="en-US" sz="2000" b="1" dirty="0" err="1"/>
              <a:t>ispozice</a:t>
            </a:r>
            <a:r>
              <a:rPr lang="en-US" sz="2000" b="1" dirty="0"/>
              <a:t> </a:t>
            </a:r>
            <a:r>
              <a:rPr lang="en-US" sz="2000" b="1" dirty="0" err="1"/>
              <a:t>ke</a:t>
            </a:r>
            <a:r>
              <a:rPr lang="en-US" sz="2000" b="1" dirty="0"/>
              <a:t> </a:t>
            </a:r>
            <a:r>
              <a:rPr lang="en-US" sz="2000" b="1" dirty="0" err="1"/>
              <a:t>kovalentním</a:t>
            </a:r>
            <a:r>
              <a:rPr lang="en-US" sz="2000" b="1" dirty="0"/>
              <a:t> </a:t>
            </a:r>
            <a:r>
              <a:rPr lang="en-US" sz="2000" b="1" dirty="0" err="1"/>
              <a:t>interakcím</a:t>
            </a:r>
            <a:r>
              <a:rPr lang="en-US" sz="2000" b="1" dirty="0"/>
              <a:t> </a:t>
            </a:r>
            <a:r>
              <a:rPr lang="en-US" sz="2000" dirty="0" err="1"/>
              <a:t>roste</a:t>
            </a:r>
            <a:r>
              <a:rPr lang="en-US" sz="2000" dirty="0"/>
              <a:t> se </a:t>
            </a:r>
            <a:r>
              <a:rPr lang="en-US" sz="2000" dirty="0" err="1"/>
              <a:t>vzrůstající</a:t>
            </a:r>
            <a:r>
              <a:rPr lang="en-US" sz="2000" dirty="0"/>
              <a:t> </a:t>
            </a:r>
            <a:r>
              <a:rPr lang="en-US" sz="2000" b="1" dirty="0" err="1"/>
              <a:t>polarizační</a:t>
            </a:r>
            <a:r>
              <a:rPr lang="en-US" sz="2000" b="1" dirty="0"/>
              <a:t> </a:t>
            </a:r>
            <a:r>
              <a:rPr lang="en-US" sz="2000" b="1" dirty="0" err="1"/>
              <a:t>silou</a:t>
            </a:r>
            <a:r>
              <a:rPr lang="en-US" sz="2000" b="1" dirty="0"/>
              <a:t> </a:t>
            </a:r>
            <a:r>
              <a:rPr lang="en-US" sz="2000" b="1" dirty="0" err="1"/>
              <a:t>kationtu</a:t>
            </a:r>
            <a:r>
              <a:rPr lang="en-US" sz="2000" b="1" dirty="0"/>
              <a:t> </a:t>
            </a:r>
            <a:r>
              <a:rPr lang="en-US" sz="2000" dirty="0"/>
              <a:t> a/</a:t>
            </a:r>
            <a:r>
              <a:rPr lang="en-US" sz="2000" dirty="0" err="1"/>
              <a:t>nebo</a:t>
            </a:r>
            <a:r>
              <a:rPr lang="en-US" sz="2000" dirty="0"/>
              <a:t> </a:t>
            </a:r>
            <a:r>
              <a:rPr lang="en-US" sz="2000" b="1" dirty="0" err="1"/>
              <a:t>polarizovatelností</a:t>
            </a:r>
            <a:r>
              <a:rPr lang="en-US" sz="2000" b="1" dirty="0"/>
              <a:t> </a:t>
            </a:r>
            <a:r>
              <a:rPr lang="en-US" sz="2000" b="1" dirty="0" err="1"/>
              <a:t>aniontu</a:t>
            </a:r>
            <a:r>
              <a:rPr lang="cs-CZ" sz="2000" dirty="0"/>
              <a:t>.</a:t>
            </a:r>
          </a:p>
          <a:p>
            <a:endParaRPr lang="en-US" sz="800" dirty="0"/>
          </a:p>
          <a:p>
            <a:r>
              <a:rPr lang="cs-CZ" sz="2000" b="1" dirty="0"/>
              <a:t>Polarizační síla kationtů </a:t>
            </a:r>
            <a:r>
              <a:rPr lang="cs-CZ" sz="2000" dirty="0"/>
              <a:t>(nestabilní kation má velkou polarizační sílu, deformuje elektronový obal aniontu) </a:t>
            </a:r>
            <a:endParaRPr lang="en-US" sz="2000" dirty="0"/>
          </a:p>
          <a:p>
            <a:pPr marL="285750" indent="-285750">
              <a:buFontTx/>
              <a:buChar char="-"/>
            </a:pPr>
            <a:r>
              <a:rPr lang="cs-CZ" sz="2000" dirty="0"/>
              <a:t>roste s klesajícím poloměrem (Cs</a:t>
            </a:r>
            <a:r>
              <a:rPr lang="cs-CZ" sz="2000" baseline="30000" dirty="0"/>
              <a:t>+</a:t>
            </a:r>
            <a:r>
              <a:rPr lang="cs-CZ" sz="2000" dirty="0"/>
              <a:t> &lt; </a:t>
            </a:r>
            <a:r>
              <a:rPr lang="cs-CZ" sz="2000" dirty="0" err="1"/>
              <a:t>Rb</a:t>
            </a:r>
            <a:r>
              <a:rPr lang="cs-CZ" sz="2000" baseline="30000" dirty="0"/>
              <a:t>+</a:t>
            </a:r>
            <a:r>
              <a:rPr lang="cs-CZ" sz="2000" dirty="0"/>
              <a:t> &lt;  K</a:t>
            </a:r>
            <a:r>
              <a:rPr lang="cs-CZ" sz="2000" baseline="30000" dirty="0"/>
              <a:t>+</a:t>
            </a:r>
            <a:r>
              <a:rPr lang="cs-CZ" sz="2000" dirty="0"/>
              <a:t> &lt;  Na</a:t>
            </a:r>
            <a:r>
              <a:rPr lang="cs-CZ" sz="2000" baseline="30000" dirty="0"/>
              <a:t>+</a:t>
            </a:r>
            <a:r>
              <a:rPr lang="cs-CZ" sz="2000" dirty="0"/>
              <a:t> &lt; </a:t>
            </a:r>
            <a:r>
              <a:rPr lang="cs-CZ" sz="2000" dirty="0" err="1"/>
              <a:t>Li</a:t>
            </a:r>
            <a:r>
              <a:rPr lang="cs-CZ" sz="2000" baseline="30000" dirty="0"/>
              <a:t>+</a:t>
            </a:r>
            <a:r>
              <a:rPr lang="cs-CZ" sz="2000" dirty="0"/>
              <a:t>) </a:t>
            </a:r>
            <a:endParaRPr lang="en-US" sz="2000" dirty="0"/>
          </a:p>
          <a:p>
            <a:pPr marL="285750" indent="-285750">
              <a:buFontTx/>
              <a:buChar char="-"/>
            </a:pPr>
            <a:r>
              <a:rPr lang="cs-CZ" sz="2000" dirty="0"/>
              <a:t>roste se vzrůstajícím nábojem (Na</a:t>
            </a:r>
            <a:r>
              <a:rPr lang="cs-CZ" sz="2000" baseline="30000" dirty="0"/>
              <a:t>+</a:t>
            </a:r>
            <a:r>
              <a:rPr lang="cs-CZ" sz="2000" dirty="0"/>
              <a:t> &lt; Mg</a:t>
            </a:r>
            <a:r>
              <a:rPr lang="cs-CZ" sz="2000" baseline="30000" dirty="0"/>
              <a:t>2+ </a:t>
            </a:r>
            <a:r>
              <a:rPr lang="cs-CZ" sz="2000" dirty="0"/>
              <a:t>&lt;  Al</a:t>
            </a:r>
            <a:r>
              <a:rPr lang="cs-CZ" sz="2000" baseline="30000" dirty="0"/>
              <a:t>3+ </a:t>
            </a:r>
            <a:r>
              <a:rPr lang="cs-CZ" sz="2000" dirty="0"/>
              <a:t>&lt;  Si</a:t>
            </a:r>
            <a:r>
              <a:rPr lang="cs-CZ" sz="2000" baseline="30000" dirty="0"/>
              <a:t>4+</a:t>
            </a:r>
            <a:r>
              <a:rPr lang="cs-CZ" sz="2000" dirty="0"/>
              <a:t>, Fe</a:t>
            </a:r>
            <a:r>
              <a:rPr lang="cs-CZ" sz="2000" baseline="30000" dirty="0"/>
              <a:t>2+</a:t>
            </a:r>
            <a:r>
              <a:rPr lang="cs-CZ" sz="2000" dirty="0"/>
              <a:t> &lt; Fe</a:t>
            </a:r>
            <a:r>
              <a:rPr lang="cs-CZ" sz="2000" baseline="30000" dirty="0"/>
              <a:t>3+</a:t>
            </a:r>
            <a:r>
              <a:rPr lang="cs-CZ" sz="2000" dirty="0"/>
              <a:t>) </a:t>
            </a:r>
            <a:endParaRPr lang="en-US" sz="2000" dirty="0"/>
          </a:p>
          <a:p>
            <a:pPr marL="285750" indent="-285750">
              <a:buFontTx/>
              <a:buChar char="-"/>
            </a:pPr>
            <a:r>
              <a:rPr lang="cs-CZ" sz="2000" dirty="0"/>
              <a:t>roste s nestabilitou konfigurace (Ca</a:t>
            </a:r>
            <a:r>
              <a:rPr lang="cs-CZ" sz="2000" baseline="30000" dirty="0"/>
              <a:t>2+</a:t>
            </a:r>
            <a:r>
              <a:rPr lang="cs-CZ" sz="2000" dirty="0"/>
              <a:t> &lt; Cu</a:t>
            </a:r>
            <a:r>
              <a:rPr lang="cs-CZ" sz="2000" baseline="30000" dirty="0"/>
              <a:t>2+</a:t>
            </a:r>
            <a:r>
              <a:rPr lang="cs-CZ" sz="2000" dirty="0"/>
              <a:t>) </a:t>
            </a:r>
            <a:endParaRPr lang="en-US" sz="2000" dirty="0"/>
          </a:p>
          <a:p>
            <a:r>
              <a:rPr lang="en-US" sz="2000" dirty="0" err="1"/>
              <a:t>Polariza</a:t>
            </a:r>
            <a:r>
              <a:rPr lang="cs-CZ" sz="2000" dirty="0"/>
              <a:t>ční</a:t>
            </a:r>
            <a:r>
              <a:rPr lang="en-US" sz="2000" dirty="0"/>
              <a:t> s</a:t>
            </a:r>
            <a:r>
              <a:rPr lang="cs-CZ" sz="2000" dirty="0"/>
              <a:t>í</a:t>
            </a:r>
            <a:r>
              <a:rPr lang="en-US" sz="2000" dirty="0"/>
              <a:t>la </a:t>
            </a:r>
            <a:r>
              <a:rPr lang="en-US" sz="2000" dirty="0" err="1"/>
              <a:t>kationtu</a:t>
            </a:r>
            <a:r>
              <a:rPr lang="en-US" sz="2000" dirty="0"/>
              <a:t> </a:t>
            </a:r>
            <a:r>
              <a:rPr lang="en-US" sz="2000" dirty="0" err="1"/>
              <a:t>souvis</a:t>
            </a:r>
            <a:r>
              <a:rPr lang="cs-CZ" sz="2000" dirty="0"/>
              <a:t>í s </a:t>
            </a:r>
            <a:r>
              <a:rPr lang="cs-CZ" sz="2000" b="1" dirty="0"/>
              <a:t>hustotou náboje </a:t>
            </a:r>
            <a:r>
              <a:rPr lang="cs-CZ" sz="2000" dirty="0"/>
              <a:t>(náboj iontu/objem iontu).</a:t>
            </a:r>
          </a:p>
          <a:p>
            <a:endParaRPr lang="cs-CZ" sz="800" dirty="0"/>
          </a:p>
          <a:p>
            <a:r>
              <a:rPr lang="cs-CZ" sz="2000" b="1" dirty="0" err="1"/>
              <a:t>Polarizovatelnost</a:t>
            </a:r>
            <a:r>
              <a:rPr lang="cs-CZ" sz="2000" b="1" dirty="0"/>
              <a:t> aniontů </a:t>
            </a:r>
            <a:r>
              <a:rPr lang="cs-CZ" sz="2000" dirty="0"/>
              <a:t>(nestabilní anion je snadno polarizovatelný, deformovatelný) </a:t>
            </a:r>
            <a:endParaRPr lang="en-US" sz="2000" dirty="0"/>
          </a:p>
          <a:p>
            <a:pPr marL="285750" indent="-285750">
              <a:buFontTx/>
              <a:buChar char="-"/>
            </a:pPr>
            <a:r>
              <a:rPr lang="cs-CZ" sz="2000" dirty="0"/>
              <a:t>roste s rostoucím poloměrem (F</a:t>
            </a:r>
            <a:r>
              <a:rPr lang="cs-CZ" sz="2000" baseline="30000" dirty="0"/>
              <a:t>–</a:t>
            </a:r>
            <a:r>
              <a:rPr lang="cs-CZ" sz="2000" dirty="0"/>
              <a:t> &lt;  Cl</a:t>
            </a:r>
            <a:r>
              <a:rPr lang="cs-CZ" sz="2000" baseline="30000" dirty="0"/>
              <a:t>–</a:t>
            </a:r>
            <a:r>
              <a:rPr lang="cs-CZ" sz="2000" dirty="0"/>
              <a:t> &lt; Br</a:t>
            </a:r>
            <a:r>
              <a:rPr lang="cs-CZ" sz="2000" baseline="30000" dirty="0"/>
              <a:t>–</a:t>
            </a:r>
            <a:r>
              <a:rPr lang="cs-CZ" sz="2000" dirty="0"/>
              <a:t> &lt; I</a:t>
            </a:r>
            <a:r>
              <a:rPr lang="cs-CZ" sz="2000" baseline="30000" dirty="0"/>
              <a:t>–</a:t>
            </a:r>
            <a:r>
              <a:rPr lang="cs-CZ" sz="2000" dirty="0"/>
              <a:t>) </a:t>
            </a:r>
            <a:endParaRPr lang="en-US" sz="2000" dirty="0"/>
          </a:p>
          <a:p>
            <a:pPr marL="285750" indent="-285750">
              <a:buFontTx/>
              <a:buChar char="-"/>
            </a:pPr>
            <a:r>
              <a:rPr lang="cs-CZ" sz="2000" dirty="0"/>
              <a:t>roste se vzrůstajícím nábojem (Cl</a:t>
            </a:r>
            <a:r>
              <a:rPr lang="cs-CZ" sz="2000" baseline="30000" dirty="0"/>
              <a:t>–</a:t>
            </a:r>
            <a:r>
              <a:rPr lang="cs-CZ" sz="2000" dirty="0"/>
              <a:t> &lt;  S</a:t>
            </a:r>
            <a:r>
              <a:rPr lang="cs-CZ" sz="2000" baseline="30000" dirty="0"/>
              <a:t>2–</a:t>
            </a:r>
            <a:r>
              <a:rPr lang="cs-CZ" sz="2000" dirty="0"/>
              <a:t> &lt;  P</a:t>
            </a:r>
            <a:r>
              <a:rPr lang="cs-CZ" sz="2000" baseline="30000" dirty="0"/>
              <a:t>3– </a:t>
            </a:r>
            <a:r>
              <a:rPr lang="cs-CZ" sz="2000" dirty="0"/>
              <a:t>&lt;  Si</a:t>
            </a:r>
            <a:r>
              <a:rPr lang="cs-CZ" sz="2000" baseline="30000" dirty="0"/>
              <a:t>4–</a:t>
            </a:r>
            <a:r>
              <a:rPr lang="cs-CZ" sz="2000" dirty="0"/>
              <a:t>)</a:t>
            </a:r>
            <a:endParaRPr lang="en-US" sz="2000" dirty="0"/>
          </a:p>
          <a:p>
            <a:endParaRPr lang="en-US" sz="800" dirty="0"/>
          </a:p>
          <a:p>
            <a:r>
              <a:rPr lang="en-US" sz="2000" dirty="0"/>
              <a:t> S </a:t>
            </a:r>
            <a:r>
              <a:rPr lang="en-US" sz="2000" dirty="0" err="1"/>
              <a:t>klesající</a:t>
            </a:r>
            <a:r>
              <a:rPr lang="en-US" sz="2000" dirty="0"/>
              <a:t> </a:t>
            </a:r>
            <a:r>
              <a:rPr lang="en-US" sz="2000" dirty="0" err="1"/>
              <a:t>stabilitou</a:t>
            </a:r>
            <a:r>
              <a:rPr lang="en-US" sz="2000" dirty="0"/>
              <a:t> </a:t>
            </a:r>
            <a:r>
              <a:rPr lang="en-US" sz="2000" dirty="0" err="1"/>
              <a:t>iontů</a:t>
            </a:r>
            <a:r>
              <a:rPr lang="en-US" sz="2000" dirty="0"/>
              <a:t>, </a:t>
            </a:r>
            <a:r>
              <a:rPr lang="en-US" sz="2000" dirty="0" err="1"/>
              <a:t>tj</a:t>
            </a:r>
            <a:r>
              <a:rPr lang="en-US" sz="2000" dirty="0"/>
              <a:t>. se </a:t>
            </a:r>
            <a:r>
              <a:rPr lang="en-US" sz="2000" dirty="0" err="1"/>
              <a:t>vzrůstající</a:t>
            </a:r>
            <a:r>
              <a:rPr lang="en-US" sz="2000" dirty="0"/>
              <a:t> </a:t>
            </a:r>
            <a:r>
              <a:rPr lang="en-US" sz="2000" dirty="0" err="1"/>
              <a:t>polarizační</a:t>
            </a:r>
            <a:r>
              <a:rPr lang="en-US" sz="2000" dirty="0"/>
              <a:t> </a:t>
            </a:r>
            <a:r>
              <a:rPr lang="en-US" sz="2000" dirty="0" err="1"/>
              <a:t>silou</a:t>
            </a:r>
            <a:r>
              <a:rPr lang="en-US" sz="2000" dirty="0"/>
              <a:t> </a:t>
            </a:r>
            <a:r>
              <a:rPr lang="en-US" sz="2000" dirty="0" err="1"/>
              <a:t>kationtu</a:t>
            </a:r>
            <a:r>
              <a:rPr lang="en-US" sz="2000" dirty="0"/>
              <a:t> a </a:t>
            </a:r>
            <a:r>
              <a:rPr lang="en-US" sz="2000" dirty="0" err="1"/>
              <a:t>polarizovatelností</a:t>
            </a:r>
            <a:r>
              <a:rPr lang="en-US" sz="2000" dirty="0"/>
              <a:t> </a:t>
            </a:r>
            <a:r>
              <a:rPr lang="en-US" sz="2000" dirty="0" err="1"/>
              <a:t>aniontu</a:t>
            </a:r>
            <a:r>
              <a:rPr lang="en-US" sz="2000" dirty="0"/>
              <a:t> </a:t>
            </a:r>
            <a:r>
              <a:rPr lang="en-US" sz="2000" u="sng" dirty="0"/>
              <a:t>s</a:t>
            </a:r>
            <a:r>
              <a:rPr lang="cs-CZ" sz="2000" u="sng" dirty="0"/>
              <a:t>e zvyšuje </a:t>
            </a:r>
            <a:r>
              <a:rPr lang="en-US" sz="2000" u="sng" dirty="0" err="1"/>
              <a:t>kovalentní</a:t>
            </a:r>
            <a:r>
              <a:rPr lang="en-US" sz="2000" u="sng" dirty="0"/>
              <a:t> </a:t>
            </a:r>
            <a:r>
              <a:rPr lang="en-US" sz="2000" u="sng" dirty="0" err="1"/>
              <a:t>charakter</a:t>
            </a:r>
            <a:r>
              <a:rPr lang="cs-CZ" sz="2000" dirty="0"/>
              <a:t> (prvky s vysokým oxidačním číslem neexistují jako ionty, ale jsou součástí kovalentních molekul)</a:t>
            </a:r>
            <a:r>
              <a:rPr lang="en-US" sz="2000" dirty="0"/>
              <a:t>, </a:t>
            </a:r>
            <a:r>
              <a:rPr lang="en-US" sz="2000" dirty="0" err="1"/>
              <a:t>roste</a:t>
            </a:r>
            <a:r>
              <a:rPr lang="en-US" sz="2000" dirty="0"/>
              <a:t> </a:t>
            </a:r>
            <a:r>
              <a:rPr lang="en-US" sz="2000" dirty="0" err="1"/>
              <a:t>míra</a:t>
            </a:r>
            <a:r>
              <a:rPr lang="en-US" sz="2000" dirty="0"/>
              <a:t> </a:t>
            </a:r>
            <a:r>
              <a:rPr lang="en-US" sz="2000" dirty="0" err="1"/>
              <a:t>hydratace</a:t>
            </a:r>
            <a:r>
              <a:rPr lang="en-US" sz="2000" dirty="0"/>
              <a:t> </a:t>
            </a:r>
            <a:r>
              <a:rPr lang="cs-CZ" sz="2000" dirty="0"/>
              <a:t>a </a:t>
            </a:r>
            <a:r>
              <a:rPr lang="en-US" sz="2000" dirty="0" err="1"/>
              <a:t>hydrolýzy</a:t>
            </a:r>
            <a:r>
              <a:rPr lang="cs-CZ" sz="2000" dirty="0"/>
              <a:t>, resp. </a:t>
            </a:r>
            <a:r>
              <a:rPr lang="en-US" sz="2000" dirty="0"/>
              <a:t>t</a:t>
            </a:r>
            <a:r>
              <a:rPr lang="cs-CZ" sz="2000" dirty="0" err="1"/>
              <a:t>vorby</a:t>
            </a:r>
            <a:r>
              <a:rPr lang="cs-CZ" sz="2000" dirty="0"/>
              <a:t> komplexů (= snaha rozprostřít svůj náboj na větší povrch)</a:t>
            </a:r>
            <a:r>
              <a:rPr lang="en-US" sz="2000" dirty="0"/>
              <a:t>.</a:t>
            </a:r>
          </a:p>
        </p:txBody>
      </p:sp>
    </p:spTree>
    <p:extLst>
      <p:ext uri="{BB962C8B-B14F-4D97-AF65-F5344CB8AC3E}">
        <p14:creationId xmlns:p14="http://schemas.microsoft.com/office/powerpoint/2010/main" val="396255702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609600" y="1219200"/>
          <a:ext cx="6705600" cy="2629745"/>
        </p:xfrm>
        <a:graphic>
          <a:graphicData uri="http://schemas.openxmlformats.org/drawingml/2006/table">
            <a:tbl>
              <a:tblPr firstRow="1" bandRow="1">
                <a:tableStyleId>{5C22544A-7EE6-4342-B048-85BDC9FD1C3A}</a:tableStyleId>
              </a:tblPr>
              <a:tblGrid>
                <a:gridCol w="1341120">
                  <a:extLst>
                    <a:ext uri="{9D8B030D-6E8A-4147-A177-3AD203B41FA5}">
                      <a16:colId xmlns:a16="http://schemas.microsoft.com/office/drawing/2014/main" val="20000"/>
                    </a:ext>
                  </a:extLst>
                </a:gridCol>
                <a:gridCol w="1341120">
                  <a:extLst>
                    <a:ext uri="{9D8B030D-6E8A-4147-A177-3AD203B41FA5}">
                      <a16:colId xmlns:a16="http://schemas.microsoft.com/office/drawing/2014/main" val="20001"/>
                    </a:ext>
                  </a:extLst>
                </a:gridCol>
                <a:gridCol w="1341120">
                  <a:extLst>
                    <a:ext uri="{9D8B030D-6E8A-4147-A177-3AD203B41FA5}">
                      <a16:colId xmlns:a16="http://schemas.microsoft.com/office/drawing/2014/main" val="20002"/>
                    </a:ext>
                  </a:extLst>
                </a:gridCol>
                <a:gridCol w="1341120">
                  <a:extLst>
                    <a:ext uri="{9D8B030D-6E8A-4147-A177-3AD203B41FA5}">
                      <a16:colId xmlns:a16="http://schemas.microsoft.com/office/drawing/2014/main" val="20003"/>
                    </a:ext>
                  </a:extLst>
                </a:gridCol>
                <a:gridCol w="1341120">
                  <a:extLst>
                    <a:ext uri="{9D8B030D-6E8A-4147-A177-3AD203B41FA5}">
                      <a16:colId xmlns:a16="http://schemas.microsoft.com/office/drawing/2014/main" val="20004"/>
                    </a:ext>
                  </a:extLst>
                </a:gridCol>
              </a:tblGrid>
              <a:tr h="397933">
                <a:tc>
                  <a:txBody>
                    <a:bodyPr/>
                    <a:lstStyle/>
                    <a:p>
                      <a:endParaRPr lang="cs-CZ" dirty="0"/>
                    </a:p>
                  </a:txBody>
                  <a:tcPr/>
                </a:tc>
                <a:tc>
                  <a:txBody>
                    <a:bodyPr/>
                    <a:lstStyle/>
                    <a:p>
                      <a:r>
                        <a:rPr lang="cs-CZ" dirty="0"/>
                        <a:t>F</a:t>
                      </a:r>
                      <a:r>
                        <a:rPr lang="cs-CZ" baseline="30000" dirty="0"/>
                        <a:t>-</a:t>
                      </a:r>
                    </a:p>
                  </a:txBody>
                  <a:tcPr/>
                </a:tc>
                <a:tc>
                  <a:txBody>
                    <a:bodyPr/>
                    <a:lstStyle/>
                    <a:p>
                      <a:r>
                        <a:rPr lang="cs-CZ" dirty="0"/>
                        <a:t>Cl</a:t>
                      </a:r>
                      <a:r>
                        <a:rPr lang="cs-CZ" baseline="30000" dirty="0"/>
                        <a:t>-</a:t>
                      </a:r>
                      <a:endParaRPr lang="cs-CZ" dirty="0"/>
                    </a:p>
                  </a:txBody>
                  <a:tcPr/>
                </a:tc>
                <a:tc>
                  <a:txBody>
                    <a:bodyPr/>
                    <a:lstStyle/>
                    <a:p>
                      <a:r>
                        <a:rPr lang="cs-CZ" dirty="0"/>
                        <a:t>Br</a:t>
                      </a:r>
                      <a:r>
                        <a:rPr lang="cs-CZ" baseline="30000" dirty="0"/>
                        <a:t>-</a:t>
                      </a:r>
                      <a:endParaRPr lang="cs-CZ" dirty="0"/>
                    </a:p>
                  </a:txBody>
                  <a:tcPr/>
                </a:tc>
                <a:tc>
                  <a:txBody>
                    <a:bodyPr/>
                    <a:lstStyle/>
                    <a:p>
                      <a:r>
                        <a:rPr lang="cs-CZ" dirty="0"/>
                        <a:t>I</a:t>
                      </a:r>
                      <a:r>
                        <a:rPr lang="cs-CZ" baseline="30000" dirty="0"/>
                        <a:t>-</a:t>
                      </a:r>
                      <a:endParaRPr lang="cs-CZ" dirty="0"/>
                    </a:p>
                  </a:txBody>
                  <a:tcPr/>
                </a:tc>
                <a:extLst>
                  <a:ext uri="{0D108BD9-81ED-4DB2-BD59-A6C34878D82A}">
                    <a16:rowId xmlns:a16="http://schemas.microsoft.com/office/drawing/2014/main" val="10000"/>
                  </a:ext>
                </a:extLst>
              </a:tr>
              <a:tr h="397933">
                <a:tc>
                  <a:txBody>
                    <a:bodyPr/>
                    <a:lstStyle/>
                    <a:p>
                      <a:r>
                        <a:rPr lang="cs-CZ" b="1" dirty="0" err="1"/>
                        <a:t>Ag</a:t>
                      </a:r>
                      <a:r>
                        <a:rPr lang="cs-CZ" b="1" baseline="30000" dirty="0"/>
                        <a:t>+</a:t>
                      </a:r>
                    </a:p>
                  </a:txBody>
                  <a:tcPr/>
                </a:tc>
                <a:tc>
                  <a:txBody>
                    <a:bodyPr/>
                    <a:lstStyle/>
                    <a:p>
                      <a:pPr algn="ct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nažloutlá</a:t>
                      </a:r>
                    </a:p>
                  </a:txBody>
                  <a:tcPr/>
                </a:tc>
                <a:tc>
                  <a:txBody>
                    <a:bodyPr/>
                    <a:lstStyle/>
                    <a:p>
                      <a:pPr algn="ctr"/>
                      <a:r>
                        <a:rPr lang="cs-CZ" dirty="0">
                          <a:solidFill>
                            <a:schemeClr val="tx1"/>
                          </a:solidFill>
                        </a:rPr>
                        <a:t>žlutá</a:t>
                      </a:r>
                    </a:p>
                  </a:txBody>
                  <a:tcPr/>
                </a:tc>
                <a:extLst>
                  <a:ext uri="{0D108BD9-81ED-4DB2-BD59-A6C34878D82A}">
                    <a16:rowId xmlns:a16="http://schemas.microsoft.com/office/drawing/2014/main" val="10001"/>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err="1"/>
                        <a:t>Tl</a:t>
                      </a:r>
                      <a:r>
                        <a:rPr lang="cs-CZ" b="1" baseline="30000"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nažloutlá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extLst>
                  <a:ext uri="{0D108BD9-81ED-4DB2-BD59-A6C34878D82A}">
                    <a16:rowId xmlns:a16="http://schemas.microsoft.com/office/drawing/2014/main" val="10002"/>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Hg</a:t>
                      </a:r>
                      <a:r>
                        <a:rPr lang="cs-CZ" b="1" baseline="-25000" dirty="0"/>
                        <a:t>2</a:t>
                      </a:r>
                      <a:r>
                        <a:rPr lang="cs-CZ" b="1" baseline="30000" dirty="0"/>
                        <a:t>2+</a:t>
                      </a:r>
                    </a:p>
                  </a:txBody>
                  <a:tcPr/>
                </a:tc>
                <a:tc>
                  <a:txBody>
                    <a:bodyPr/>
                    <a:lstStyle/>
                    <a:p>
                      <a:pPr algn="ct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extLst>
                  <a:ext uri="{0D108BD9-81ED-4DB2-BD59-A6C34878D82A}">
                    <a16:rowId xmlns:a16="http://schemas.microsoft.com/office/drawing/2014/main" val="10003"/>
                  </a:ext>
                </a:extLst>
              </a:tr>
              <a:tr h="397933">
                <a:tc>
                  <a:txBody>
                    <a:bodyPr/>
                    <a:lstStyle/>
                    <a:p>
                      <a:r>
                        <a:rPr lang="cs-CZ" b="1" dirty="0"/>
                        <a:t>Hg</a:t>
                      </a:r>
                      <a:r>
                        <a:rPr lang="cs-CZ" b="1" baseline="30000" dirty="0"/>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algn="ctr"/>
                      <a:r>
                        <a:rPr lang="cs-CZ" dirty="0"/>
                        <a:t>oranžovo-červená</a:t>
                      </a:r>
                    </a:p>
                  </a:txBody>
                  <a:tcPr/>
                </a:tc>
                <a:extLst>
                  <a:ext uri="{0D108BD9-81ED-4DB2-BD59-A6C34878D82A}">
                    <a16:rowId xmlns:a16="http://schemas.microsoft.com/office/drawing/2014/main" val="10004"/>
                  </a:ext>
                </a:extLst>
              </a:tr>
              <a:tr h="397933">
                <a:tc>
                  <a:txBody>
                    <a:bodyPr/>
                    <a:lstStyle/>
                    <a:p>
                      <a:r>
                        <a:rPr lang="cs-CZ" b="1" dirty="0">
                          <a:solidFill>
                            <a:schemeClr val="tx1"/>
                          </a:solidFill>
                        </a:rPr>
                        <a:t>Pb</a:t>
                      </a:r>
                      <a:r>
                        <a:rPr lang="cs-CZ" b="1" baseline="30000" dirty="0">
                          <a:solidFill>
                            <a:schemeClr val="tx1"/>
                          </a:solidFill>
                        </a:rPr>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algn="ctr"/>
                      <a:r>
                        <a:rPr lang="cs-CZ" dirty="0">
                          <a:solidFill>
                            <a:schemeClr val="tx1"/>
                          </a:solidFill>
                        </a:rPr>
                        <a:t>žlutá</a:t>
                      </a:r>
                    </a:p>
                  </a:txBody>
                  <a:tcPr/>
                </a:tc>
                <a:extLst>
                  <a:ext uri="{0D108BD9-81ED-4DB2-BD59-A6C34878D82A}">
                    <a16:rowId xmlns:a16="http://schemas.microsoft.com/office/drawing/2014/main" val="10005"/>
                  </a:ext>
                </a:extLst>
              </a:tr>
            </a:tbl>
          </a:graphicData>
        </a:graphic>
      </p:graphicFrame>
      <p:graphicFrame>
        <p:nvGraphicFramePr>
          <p:cNvPr id="5" name="Tabulka 4"/>
          <p:cNvGraphicFramePr>
            <a:graphicFrameLocks noGrp="1"/>
          </p:cNvGraphicFramePr>
          <p:nvPr/>
        </p:nvGraphicFramePr>
        <p:xfrm>
          <a:off x="685800" y="4419600"/>
          <a:ext cx="6559825" cy="1591732"/>
        </p:xfrm>
        <a:graphic>
          <a:graphicData uri="http://schemas.openxmlformats.org/drawingml/2006/table">
            <a:tbl>
              <a:tblPr firstRow="1" bandRow="1">
                <a:tableStyleId>{5C22544A-7EE6-4342-B048-85BDC9FD1C3A}</a:tableStyleId>
              </a:tblPr>
              <a:tblGrid>
                <a:gridCol w="1311965">
                  <a:extLst>
                    <a:ext uri="{9D8B030D-6E8A-4147-A177-3AD203B41FA5}">
                      <a16:colId xmlns:a16="http://schemas.microsoft.com/office/drawing/2014/main" val="20000"/>
                    </a:ext>
                  </a:extLst>
                </a:gridCol>
                <a:gridCol w="1311965">
                  <a:extLst>
                    <a:ext uri="{9D8B030D-6E8A-4147-A177-3AD203B41FA5}">
                      <a16:colId xmlns:a16="http://schemas.microsoft.com/office/drawing/2014/main" val="20001"/>
                    </a:ext>
                  </a:extLst>
                </a:gridCol>
                <a:gridCol w="1311965">
                  <a:extLst>
                    <a:ext uri="{9D8B030D-6E8A-4147-A177-3AD203B41FA5}">
                      <a16:colId xmlns:a16="http://schemas.microsoft.com/office/drawing/2014/main" val="20002"/>
                    </a:ext>
                  </a:extLst>
                </a:gridCol>
                <a:gridCol w="1311965">
                  <a:extLst>
                    <a:ext uri="{9D8B030D-6E8A-4147-A177-3AD203B41FA5}">
                      <a16:colId xmlns:a16="http://schemas.microsoft.com/office/drawing/2014/main" val="20003"/>
                    </a:ext>
                  </a:extLst>
                </a:gridCol>
                <a:gridCol w="1311965">
                  <a:extLst>
                    <a:ext uri="{9D8B030D-6E8A-4147-A177-3AD203B41FA5}">
                      <a16:colId xmlns:a16="http://schemas.microsoft.com/office/drawing/2014/main" val="20004"/>
                    </a:ext>
                  </a:extLst>
                </a:gridCol>
              </a:tblGrid>
              <a:tr h="397933">
                <a:tc>
                  <a:txBody>
                    <a:bodyPr/>
                    <a:lstStyle/>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O</a:t>
                      </a:r>
                      <a:r>
                        <a:rPr lang="cs-CZ" b="1" baseline="30000" dirty="0"/>
                        <a:t>2-</a:t>
                      </a:r>
                      <a:endParaRPr lang="cs-CZ" dirty="0"/>
                    </a:p>
                  </a:txBody>
                  <a:tcPr/>
                </a:tc>
                <a:tc>
                  <a:txBody>
                    <a:bodyPr/>
                    <a:lstStyle/>
                    <a:p>
                      <a:r>
                        <a:rPr lang="cs-CZ" dirty="0"/>
                        <a:t>S</a:t>
                      </a:r>
                      <a:r>
                        <a:rPr lang="cs-CZ" b="1" baseline="30000" dirty="0"/>
                        <a:t>2-</a:t>
                      </a:r>
                      <a:endParaRPr lang="cs-CZ" baseline="30000" dirty="0"/>
                    </a:p>
                  </a:txBody>
                  <a:tcPr/>
                </a:tc>
                <a:tc>
                  <a:txBody>
                    <a:bodyPr/>
                    <a:lstStyle/>
                    <a:p>
                      <a:r>
                        <a:rPr lang="cs-CZ" dirty="0"/>
                        <a:t>Se</a:t>
                      </a:r>
                      <a:r>
                        <a:rPr lang="cs-CZ" b="1" baseline="30000" dirty="0"/>
                        <a:t>2+</a:t>
                      </a:r>
                      <a:endParaRPr lang="cs-CZ" dirty="0"/>
                    </a:p>
                  </a:txBody>
                  <a:tcPr/>
                </a:tc>
                <a:tc>
                  <a:txBody>
                    <a:bodyPr/>
                    <a:lstStyle/>
                    <a:p>
                      <a:r>
                        <a:rPr lang="cs-CZ" dirty="0"/>
                        <a:t>Te</a:t>
                      </a:r>
                      <a:r>
                        <a:rPr lang="cs-CZ" b="1" baseline="30000" dirty="0"/>
                        <a:t>2+</a:t>
                      </a:r>
                      <a:endParaRPr lang="cs-CZ" dirty="0"/>
                    </a:p>
                  </a:txBody>
                  <a:tcPr/>
                </a:tc>
                <a:extLst>
                  <a:ext uri="{0D108BD9-81ED-4DB2-BD59-A6C34878D82A}">
                    <a16:rowId xmlns:a16="http://schemas.microsoft.com/office/drawing/2014/main" val="10000"/>
                  </a:ext>
                </a:extLst>
              </a:tr>
              <a:tr h="397933">
                <a:tc>
                  <a:txBody>
                    <a:bodyPr/>
                    <a:lstStyle/>
                    <a:p>
                      <a:r>
                        <a:rPr lang="cs-CZ" b="1" dirty="0"/>
                        <a:t>Zn</a:t>
                      </a:r>
                      <a:r>
                        <a:rPr lang="cs-CZ" b="1" baseline="30000" dirty="0"/>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tc>
                  <a:txBody>
                    <a:bodyPr/>
                    <a:lstStyle/>
                    <a:p>
                      <a:pPr algn="ctr"/>
                      <a:r>
                        <a:rPr lang="cs-CZ" dirty="0"/>
                        <a:t>červená</a:t>
                      </a:r>
                    </a:p>
                  </a:txBody>
                  <a:tcPr/>
                </a:tc>
                <a:extLst>
                  <a:ext uri="{0D108BD9-81ED-4DB2-BD59-A6C34878D82A}">
                    <a16:rowId xmlns:a16="http://schemas.microsoft.com/office/drawing/2014/main" val="10001"/>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Ga</a:t>
                      </a:r>
                      <a:r>
                        <a:rPr lang="cs-CZ" b="1" baseline="30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tc>
                  <a:txBody>
                    <a:bodyPr/>
                    <a:lstStyle/>
                    <a:p>
                      <a:pPr algn="ctr"/>
                      <a:r>
                        <a:rPr lang="cs-CZ" dirty="0"/>
                        <a:t>červená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černá</a:t>
                      </a:r>
                    </a:p>
                  </a:txBody>
                  <a:tcPr/>
                </a:tc>
                <a:extLst>
                  <a:ext uri="{0D108BD9-81ED-4DB2-BD59-A6C34878D82A}">
                    <a16:rowId xmlns:a16="http://schemas.microsoft.com/office/drawing/2014/main" val="10002"/>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As</a:t>
                      </a:r>
                      <a:r>
                        <a:rPr lang="cs-CZ" b="1" baseline="30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oranžová</a:t>
                      </a:r>
                    </a:p>
                  </a:txBody>
                  <a:tcPr/>
                </a:tc>
                <a:tc>
                  <a:txBody>
                    <a:bodyPr/>
                    <a:lstStyle/>
                    <a:p>
                      <a:pPr algn="ctr"/>
                      <a:r>
                        <a:rPr lang="cs-CZ" dirty="0"/>
                        <a:t>hnědočerná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černá</a:t>
                      </a:r>
                    </a:p>
                  </a:txBody>
                  <a:tcPr/>
                </a:tc>
                <a:extLst>
                  <a:ext uri="{0D108BD9-81ED-4DB2-BD59-A6C34878D82A}">
                    <a16:rowId xmlns:a16="http://schemas.microsoft.com/office/drawing/2014/main" val="10003"/>
                  </a:ext>
                </a:extLst>
              </a:tr>
            </a:tbl>
          </a:graphicData>
        </a:graphic>
      </p:graphicFrame>
      <p:sp>
        <p:nvSpPr>
          <p:cNvPr id="6" name="TextovéPole 5"/>
          <p:cNvSpPr txBox="1"/>
          <p:nvPr/>
        </p:nvSpPr>
        <p:spPr>
          <a:xfrm>
            <a:off x="533399" y="301877"/>
            <a:ext cx="2773708" cy="369332"/>
          </a:xfrm>
          <a:prstGeom prst="rect">
            <a:avLst/>
          </a:prstGeom>
          <a:noFill/>
        </p:spPr>
        <p:txBody>
          <a:bodyPr wrap="none" rtlCol="0">
            <a:spAutoFit/>
          </a:bodyPr>
          <a:lstStyle/>
          <a:p>
            <a:r>
              <a:rPr lang="cs-CZ" b="1" dirty="0"/>
              <a:t>Vliv  polarizace na zbarvení</a:t>
            </a:r>
          </a:p>
        </p:txBody>
      </p:sp>
    </p:spTree>
    <p:extLst>
      <p:ext uri="{BB962C8B-B14F-4D97-AF65-F5344CB8AC3E}">
        <p14:creationId xmlns:p14="http://schemas.microsoft.com/office/powerpoint/2010/main" val="27656629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8786" y="465138"/>
            <a:ext cx="8229600" cy="639762"/>
          </a:xfrm>
        </p:spPr>
        <p:txBody>
          <a:bodyPr>
            <a:noAutofit/>
          </a:bodyPr>
          <a:lstStyle/>
          <a:p>
            <a:r>
              <a:rPr lang="cs-CZ" sz="3200" b="1" dirty="0" err="1">
                <a:latin typeface="Arial" panose="020B0604020202020204" pitchFamily="34" charset="0"/>
                <a:cs typeface="Arial" panose="020B0604020202020204" pitchFamily="34" charset="0"/>
              </a:rPr>
              <a:t>Polarizovatelnost</a:t>
            </a:r>
            <a:r>
              <a:rPr lang="cs-CZ" sz="3200" b="1" dirty="0">
                <a:latin typeface="Arial" panose="020B0604020202020204" pitchFamily="34" charset="0"/>
                <a:cs typeface="Arial" panose="020B0604020202020204" pitchFamily="34" charset="0"/>
              </a:rPr>
              <a:t> vazby </a:t>
            </a:r>
            <a:r>
              <a:rPr lang="cs-CZ" sz="3200" dirty="0">
                <a:latin typeface="Arial" panose="020B0604020202020204" pitchFamily="34" charset="0"/>
                <a:cs typeface="Arial" panose="020B0604020202020204" pitchFamily="34" charset="0"/>
              </a:rPr>
              <a:t> </a:t>
            </a:r>
            <a:br>
              <a:rPr lang="cs-CZ" sz="3200" dirty="0">
                <a:latin typeface="Arial" panose="020B0604020202020204" pitchFamily="34" charset="0"/>
                <a:cs typeface="Arial" panose="020B0604020202020204" pitchFamily="34" charset="0"/>
              </a:rPr>
            </a:br>
            <a:endParaRPr lang="cs-CZ" sz="3200" dirty="0"/>
          </a:p>
        </p:txBody>
      </p:sp>
      <p:sp>
        <p:nvSpPr>
          <p:cNvPr id="3" name="AutoShape 4" descr="VÃ½sledek obrÃ¡zku pro bond length defin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Ã½sledek obrÃ¡zku pro bond length defini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1" descr="VÃ½sledek obrÃ¡zku pro bond length defini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Obdélník 7"/>
          <p:cNvSpPr/>
          <p:nvPr/>
        </p:nvSpPr>
        <p:spPr>
          <a:xfrm>
            <a:off x="145846" y="990600"/>
            <a:ext cx="8836025"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vlastnost vazby změnit pravděpodobnost výskytu elektronů v důsledku působení vnějších elektrických nábojů, např. vlivem iontu v těsném okolí molekuly nebo působením polárních molekul rozpouštědla. Obecně </a:t>
            </a:r>
            <a:r>
              <a:rPr lang="cs-CZ" sz="2000" dirty="0" err="1">
                <a:latin typeface="Arial" panose="020B0604020202020204" pitchFamily="34" charset="0"/>
                <a:cs typeface="Arial" panose="020B0604020202020204" pitchFamily="34" charset="0"/>
              </a:rPr>
              <a:t>polarizovatelnost</a:t>
            </a:r>
            <a:r>
              <a:rPr lang="cs-CZ" sz="2000" dirty="0">
                <a:latin typeface="Arial" panose="020B0604020202020204" pitchFamily="34" charset="0"/>
                <a:cs typeface="Arial" panose="020B0604020202020204" pitchFamily="34" charset="0"/>
              </a:rPr>
              <a:t> vazeb roste s poloměrem vazebných partnerů (tj. vzdáleností valenčních elektronů od jádra). </a:t>
            </a:r>
            <a:endParaRPr lang="cs-CZ" sz="1600" dirty="0">
              <a:latin typeface="Arial" panose="020B0604020202020204" pitchFamily="34" charset="0"/>
              <a:cs typeface="Arial" panose="020B0604020202020204" pitchFamily="34" charset="0"/>
            </a:endParaRPr>
          </a:p>
        </p:txBody>
      </p:sp>
      <p:pic>
        <p:nvPicPr>
          <p:cNvPr id="2160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825222"/>
            <a:ext cx="5715000" cy="373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32933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018AC210-B42C-45E3-9E2B-302CB0BB9156}"/>
              </a:ext>
            </a:extLst>
          </p:cNvPr>
          <p:cNvSpPr/>
          <p:nvPr/>
        </p:nvSpPr>
        <p:spPr>
          <a:xfrm>
            <a:off x="152400" y="838200"/>
            <a:ext cx="8839200" cy="5878532"/>
          </a:xfrm>
          <a:prstGeom prst="rect">
            <a:avLst/>
          </a:prstGeom>
        </p:spPr>
        <p:txBody>
          <a:bodyPr wrap="square">
            <a:spAutoFit/>
          </a:bodyPr>
          <a:lstStyle/>
          <a:p>
            <a:pPr algn="just"/>
            <a:r>
              <a:rPr lang="cs-CZ" sz="2000" b="1" dirty="0"/>
              <a:t>   Prvky tvořící zemský plášť </a:t>
            </a:r>
            <a:r>
              <a:rPr lang="cs-CZ" sz="2000" dirty="0"/>
              <a:t>(</a:t>
            </a:r>
            <a:r>
              <a:rPr lang="en-US" sz="2000" dirty="0"/>
              <a:t>Mantle Rock Forming Elements</a:t>
            </a:r>
            <a:r>
              <a:rPr lang="cs-CZ" sz="2000" dirty="0"/>
              <a:t>, M</a:t>
            </a:r>
            <a:r>
              <a:rPr lang="en-US" sz="2000" dirty="0"/>
              <a:t>RFE).</a:t>
            </a:r>
            <a:r>
              <a:rPr lang="cs-CZ" sz="2000" dirty="0"/>
              <a:t> Zemský plášť je složen z </a:t>
            </a:r>
            <a:r>
              <a:rPr lang="en-US" sz="2000" dirty="0"/>
              <a:t>miner</a:t>
            </a:r>
            <a:r>
              <a:rPr lang="cs-CZ" sz="2000" dirty="0" err="1"/>
              <a:t>álů</a:t>
            </a:r>
            <a:r>
              <a:rPr lang="cs-CZ" sz="2000" dirty="0"/>
              <a:t>, jako </a:t>
            </a:r>
            <a:r>
              <a:rPr lang="en-US" sz="2000" dirty="0" err="1"/>
              <a:t>oliv</a:t>
            </a:r>
            <a:r>
              <a:rPr lang="cs-CZ" sz="2000" dirty="0"/>
              <a:t>í</a:t>
            </a:r>
            <a:r>
              <a:rPr lang="en-US" sz="2000" dirty="0"/>
              <a:t>n, </a:t>
            </a:r>
            <a:r>
              <a:rPr lang="en-US" sz="2000" dirty="0" err="1"/>
              <a:t>pyroxen</a:t>
            </a:r>
            <a:r>
              <a:rPr lang="en-US" sz="2000" dirty="0"/>
              <a:t>, </a:t>
            </a:r>
            <a:r>
              <a:rPr lang="en-US" sz="2000" dirty="0" err="1"/>
              <a:t>anorthit</a:t>
            </a:r>
            <a:r>
              <a:rPr lang="en-US" sz="2000" dirty="0"/>
              <a:t>, spinel a g</a:t>
            </a:r>
            <a:r>
              <a:rPr lang="cs-CZ" sz="2000" dirty="0"/>
              <a:t>raná</a:t>
            </a:r>
            <a:r>
              <a:rPr lang="en-US" sz="2000" dirty="0"/>
              <a:t>t</a:t>
            </a:r>
            <a:r>
              <a:rPr lang="cs-CZ" sz="2000" dirty="0"/>
              <a:t>, tvořených především prvky jako </a:t>
            </a:r>
            <a:r>
              <a:rPr lang="en-US" sz="2000" dirty="0"/>
              <a:t>Si, Al, Fe, Mg a Ca. </a:t>
            </a:r>
            <a:r>
              <a:rPr lang="cs-CZ" sz="2000" dirty="0"/>
              <a:t>Stopové prvky netvoří  vlastní </a:t>
            </a:r>
            <a:r>
              <a:rPr lang="en-US" sz="2000" dirty="0"/>
              <a:t>miner</a:t>
            </a:r>
            <a:r>
              <a:rPr lang="cs-CZ" sz="2000" dirty="0"/>
              <a:t>á</a:t>
            </a:r>
            <a:r>
              <a:rPr lang="en-US" sz="2000" dirty="0"/>
              <a:t>l</a:t>
            </a:r>
            <a:r>
              <a:rPr lang="cs-CZ" sz="2000" dirty="0"/>
              <a:t>y</a:t>
            </a:r>
            <a:r>
              <a:rPr lang="en-US" sz="2000" dirty="0"/>
              <a:t> a </a:t>
            </a:r>
            <a:r>
              <a:rPr lang="cs-CZ" sz="2000" dirty="0"/>
              <a:t>inkorporují se do k</a:t>
            </a:r>
            <a:r>
              <a:rPr lang="en-US" sz="2000" dirty="0" err="1"/>
              <a:t>rystal</a:t>
            </a:r>
            <a:r>
              <a:rPr lang="cs-CZ" sz="2000" dirty="0" err="1"/>
              <a:t>ových</a:t>
            </a:r>
            <a:r>
              <a:rPr lang="cs-CZ" sz="2000" dirty="0"/>
              <a:t> mřížek běžných</a:t>
            </a:r>
            <a:r>
              <a:rPr lang="en-US" sz="2000" dirty="0"/>
              <a:t> miner</a:t>
            </a:r>
            <a:r>
              <a:rPr lang="cs-CZ" sz="2000" dirty="0"/>
              <a:t>á</a:t>
            </a:r>
            <a:r>
              <a:rPr lang="en-US" sz="2000" dirty="0"/>
              <a:t>l</a:t>
            </a:r>
            <a:r>
              <a:rPr lang="cs-CZ" sz="2000" dirty="0"/>
              <a:t>ů</a:t>
            </a:r>
            <a:r>
              <a:rPr lang="en-US" sz="2000" dirty="0"/>
              <a:t>. T</a:t>
            </a:r>
            <a:r>
              <a:rPr lang="cs-CZ" sz="2000" dirty="0"/>
              <a:t>o</a:t>
            </a:r>
            <a:r>
              <a:rPr lang="en-US" sz="2000" dirty="0"/>
              <a:t> </a:t>
            </a:r>
            <a:r>
              <a:rPr lang="cs-CZ" sz="2000" dirty="0"/>
              <a:t>je velmi snadné u prvků, které jsou nábojem a poloměrem blízké hlavním prvkům, které snadno zapadnou do krystalové mřížky </a:t>
            </a:r>
            <a:r>
              <a:rPr lang="en-US" sz="2000" dirty="0"/>
              <a:t>(</a:t>
            </a:r>
            <a:r>
              <a:rPr lang="cs-CZ" sz="2000" dirty="0"/>
              <a:t>např. </a:t>
            </a:r>
            <a:r>
              <a:rPr lang="en-US" sz="2000" dirty="0"/>
              <a:t>Ni </a:t>
            </a:r>
            <a:r>
              <a:rPr lang="cs-CZ" sz="2000" dirty="0"/>
              <a:t>v</a:t>
            </a:r>
            <a:r>
              <a:rPr lang="en-US" sz="2000" dirty="0"/>
              <a:t> </a:t>
            </a:r>
            <a:r>
              <a:rPr lang="en-US" sz="2000" dirty="0" err="1"/>
              <a:t>oliv</a:t>
            </a:r>
            <a:r>
              <a:rPr lang="cs-CZ" sz="2000" dirty="0"/>
              <a:t>í</a:t>
            </a:r>
            <a:r>
              <a:rPr lang="en-US" sz="2000" dirty="0"/>
              <a:t>n</a:t>
            </a:r>
            <a:r>
              <a:rPr lang="cs-CZ" sz="2000" dirty="0"/>
              <a:t>u nebo</a:t>
            </a:r>
            <a:r>
              <a:rPr lang="en-US" sz="2000" dirty="0"/>
              <a:t> Cr </a:t>
            </a:r>
            <a:r>
              <a:rPr lang="cs-CZ" sz="2000" dirty="0"/>
              <a:t>v</a:t>
            </a:r>
            <a:r>
              <a:rPr lang="en-US" sz="2000" dirty="0"/>
              <a:t> </a:t>
            </a:r>
            <a:r>
              <a:rPr lang="cs-CZ" sz="2000" dirty="0"/>
              <a:t>k</a:t>
            </a:r>
            <a:r>
              <a:rPr lang="en-US" sz="2000" dirty="0" err="1"/>
              <a:t>linopyroxen</a:t>
            </a:r>
            <a:r>
              <a:rPr lang="cs-CZ" sz="2000" dirty="0"/>
              <a:t>u</a:t>
            </a:r>
            <a:r>
              <a:rPr lang="en-US" sz="2000" dirty="0"/>
              <a:t>).</a:t>
            </a:r>
            <a:r>
              <a:rPr lang="cs-CZ" sz="2000" dirty="0"/>
              <a:t> </a:t>
            </a:r>
            <a:endParaRPr lang="cs-CZ" sz="2000" dirty="0">
              <a:highlight>
                <a:srgbClr val="FFFF00"/>
              </a:highlight>
            </a:endParaRPr>
          </a:p>
          <a:p>
            <a:pPr algn="just" fontAlgn="base"/>
            <a:r>
              <a:rPr lang="cs-CZ" sz="2000" dirty="0"/>
              <a:t>  Většina prvků je považována </a:t>
            </a:r>
            <a:r>
              <a:rPr lang="en-US" sz="2000" dirty="0"/>
              <a:t>in</a:t>
            </a:r>
            <a:r>
              <a:rPr lang="cs-CZ" sz="2000" dirty="0"/>
              <a:t>k</a:t>
            </a:r>
            <a:r>
              <a:rPr lang="en-US" sz="2000" dirty="0" err="1"/>
              <a:t>ompatib</a:t>
            </a:r>
            <a:r>
              <a:rPr lang="cs-CZ" sz="2000" dirty="0"/>
              <a:t>i</a:t>
            </a:r>
            <a:r>
              <a:rPr lang="en-US" sz="2000" dirty="0"/>
              <a:t>l</a:t>
            </a:r>
            <a:r>
              <a:rPr lang="cs-CZ" sz="2000" dirty="0"/>
              <a:t>ní prvky</a:t>
            </a:r>
            <a:r>
              <a:rPr lang="en-US" sz="2000" dirty="0"/>
              <a:t>. </a:t>
            </a:r>
            <a:r>
              <a:rPr lang="cs-CZ" sz="2000" dirty="0"/>
              <a:t>Během tavení hmoty zemského pláště (magmatické procesy) se tyto prvky přednostně hromadí</a:t>
            </a:r>
            <a:r>
              <a:rPr lang="en-US" sz="2000" dirty="0"/>
              <a:t> </a:t>
            </a:r>
            <a:r>
              <a:rPr lang="cs-CZ" sz="2000" dirty="0"/>
              <a:t>v</a:t>
            </a:r>
            <a:r>
              <a:rPr lang="en-US" sz="2000" dirty="0"/>
              <a:t> magma</a:t>
            </a:r>
            <a:r>
              <a:rPr lang="cs-CZ" sz="2000" dirty="0"/>
              <a:t>tu</a:t>
            </a:r>
            <a:r>
              <a:rPr lang="en-US" sz="2000" dirty="0"/>
              <a:t> a </a:t>
            </a:r>
            <a:r>
              <a:rPr lang="cs-CZ" sz="2000" dirty="0"/>
              <a:t>případně </a:t>
            </a:r>
            <a:r>
              <a:rPr lang="en-US" sz="2000" dirty="0" err="1"/>
              <a:t>migr</a:t>
            </a:r>
            <a:r>
              <a:rPr lang="cs-CZ" sz="2000" dirty="0"/>
              <a:t>ují, když se magma změní v horniny </a:t>
            </a:r>
            <a:r>
              <a:rPr lang="en-US" sz="2000" dirty="0"/>
              <a:t>(</a:t>
            </a:r>
            <a:r>
              <a:rPr lang="cs-CZ" sz="2000" dirty="0"/>
              <a:t>např. </a:t>
            </a:r>
            <a:r>
              <a:rPr lang="en-US" sz="2000" dirty="0" err="1"/>
              <a:t>ba</a:t>
            </a:r>
            <a:r>
              <a:rPr lang="cs-CZ" sz="2000" dirty="0"/>
              <a:t>z</a:t>
            </a:r>
            <a:r>
              <a:rPr lang="en-US" sz="2000" dirty="0"/>
              <a:t>alt</a:t>
            </a:r>
            <a:r>
              <a:rPr lang="cs-CZ" sz="2000" dirty="0"/>
              <a:t>y</a:t>
            </a:r>
            <a:r>
              <a:rPr lang="en-US" sz="2000" dirty="0"/>
              <a:t>). </a:t>
            </a:r>
            <a:endParaRPr lang="cs-CZ" sz="2000" dirty="0"/>
          </a:p>
          <a:p>
            <a:pPr algn="just" fontAlgn="base"/>
            <a:r>
              <a:rPr lang="cs-CZ" sz="2000" b="1" dirty="0"/>
              <a:t>   Prvky tvořící zemskou kůru</a:t>
            </a:r>
            <a:r>
              <a:rPr lang="en-US" sz="2000" dirty="0"/>
              <a:t> (Crustal Rock Forming Elements</a:t>
            </a:r>
            <a:r>
              <a:rPr lang="cs-CZ" sz="2000" dirty="0"/>
              <a:t>,</a:t>
            </a:r>
            <a:r>
              <a:rPr lang="cs-CZ" sz="2000" b="1" dirty="0"/>
              <a:t> </a:t>
            </a:r>
            <a:r>
              <a:rPr lang="en-US" sz="2000" dirty="0"/>
              <a:t>CRFE)</a:t>
            </a:r>
            <a:r>
              <a:rPr lang="cs-CZ" sz="2000" dirty="0"/>
              <a:t>. V horninách zemské kůry se hlavními elementy nohou, kromě MRFE prvků, stávat také </a:t>
            </a:r>
            <a:r>
              <a:rPr lang="en-US" sz="2000" dirty="0"/>
              <a:t>K, Na a </a:t>
            </a:r>
            <a:r>
              <a:rPr lang="en-US" sz="2000" dirty="0" err="1"/>
              <a:t>Ti</a:t>
            </a:r>
            <a:r>
              <a:rPr lang="en-US" sz="2000" dirty="0"/>
              <a:t>. </a:t>
            </a:r>
            <a:endParaRPr lang="cs-CZ" sz="2000" dirty="0"/>
          </a:p>
          <a:p>
            <a:pPr algn="just"/>
            <a:r>
              <a:rPr lang="cs-CZ" sz="2000" b="1" dirty="0"/>
              <a:t>   </a:t>
            </a:r>
            <a:r>
              <a:rPr lang="en-US" sz="2000" b="1" dirty="0" err="1"/>
              <a:t>Inkompatibiln</a:t>
            </a:r>
            <a:r>
              <a:rPr lang="cs-CZ" sz="2000" b="1" dirty="0"/>
              <a:t>í (</a:t>
            </a:r>
            <a:r>
              <a:rPr lang="cs-CZ" sz="2000" b="1" dirty="0" err="1"/>
              <a:t>hygromagmatofilní</a:t>
            </a:r>
            <a:r>
              <a:rPr lang="cs-CZ" sz="2000" b="1" dirty="0"/>
              <a:t>)</a:t>
            </a:r>
            <a:r>
              <a:rPr lang="en-US" sz="2000" b="1" dirty="0"/>
              <a:t> </a:t>
            </a:r>
            <a:r>
              <a:rPr lang="cs-CZ" sz="2000" b="1" dirty="0"/>
              <a:t>prvky.</a:t>
            </a:r>
            <a:r>
              <a:rPr lang="en-US" sz="2000" b="1" dirty="0"/>
              <a:t> </a:t>
            </a:r>
            <a:r>
              <a:rPr lang="cs-CZ" sz="2000" dirty="0"/>
              <a:t>Vzhledem ke své velikosti, náboji a valenci nemohou substituovat prvky tvořící zemskou kůru/plášť (viz. </a:t>
            </a:r>
            <a:r>
              <a:rPr lang="cs-CZ" sz="2000" dirty="0" err="1"/>
              <a:t>Goldschmidtova</a:t>
            </a:r>
            <a:r>
              <a:rPr lang="cs-CZ" sz="2000" dirty="0"/>
              <a:t> pravidla). Inkompatibilní prvky se dělí na 2 skupiny</a:t>
            </a:r>
            <a:r>
              <a:rPr lang="en-US" sz="2000" dirty="0"/>
              <a:t>: </a:t>
            </a:r>
            <a:r>
              <a:rPr lang="cs-CZ" sz="2000" dirty="0"/>
              <a:t>prvky se silným polem </a:t>
            </a:r>
            <a:r>
              <a:rPr lang="en-US" sz="2000" dirty="0"/>
              <a:t>(HFS</a:t>
            </a:r>
            <a:r>
              <a:rPr lang="cs-CZ" sz="2000" dirty="0"/>
              <a:t>E</a:t>
            </a:r>
            <a:r>
              <a:rPr lang="en-US" sz="2000" dirty="0"/>
              <a:t> </a:t>
            </a:r>
            <a:r>
              <a:rPr lang="cs-CZ" sz="2000" dirty="0"/>
              <a:t>nebo</a:t>
            </a:r>
            <a:r>
              <a:rPr lang="en-US" sz="2000" dirty="0"/>
              <a:t> HFS) a </a:t>
            </a:r>
            <a:r>
              <a:rPr lang="en-US" sz="2000" dirty="0" err="1"/>
              <a:t>litho</a:t>
            </a:r>
            <a:r>
              <a:rPr lang="cs-CZ" sz="2000" dirty="0"/>
              <a:t>f</a:t>
            </a:r>
            <a:r>
              <a:rPr lang="en-US" sz="2000" dirty="0" err="1"/>
              <a:t>il</a:t>
            </a:r>
            <a:r>
              <a:rPr lang="cs-CZ" sz="2000" dirty="0"/>
              <a:t>ní prvky s velkými ionty </a:t>
            </a:r>
            <a:r>
              <a:rPr lang="en-US" sz="2000" dirty="0"/>
              <a:t>(</a:t>
            </a:r>
            <a:r>
              <a:rPr lang="cs-CZ" sz="2000" dirty="0"/>
              <a:t>LILE, </a:t>
            </a:r>
            <a:r>
              <a:rPr lang="en-US" sz="2000" dirty="0"/>
              <a:t>LIL </a:t>
            </a:r>
            <a:r>
              <a:rPr lang="cs-CZ" sz="2000" dirty="0"/>
              <a:t>nebo</a:t>
            </a:r>
            <a:r>
              <a:rPr lang="en-US" sz="2000" dirty="0"/>
              <a:t> </a:t>
            </a:r>
            <a:r>
              <a:rPr lang="cs-CZ" sz="2000" dirty="0"/>
              <a:t>LFSE</a:t>
            </a:r>
            <a:r>
              <a:rPr lang="en-US" sz="2000" dirty="0"/>
              <a:t>).</a:t>
            </a:r>
            <a:endParaRPr lang="cs-CZ" sz="2000" dirty="0"/>
          </a:p>
          <a:p>
            <a:pPr algn="just"/>
            <a:endParaRPr lang="cs-CZ" sz="800" dirty="0"/>
          </a:p>
          <a:p>
            <a:pPr algn="just"/>
            <a:r>
              <a:rPr lang="cs-CZ" sz="2000" dirty="0"/>
              <a:t>     Jako hraniční hodnota pro odlišení obou skupin je stanoven poměr </a:t>
            </a:r>
            <a:r>
              <a:rPr lang="en-US" sz="2000" dirty="0"/>
              <a:t>z/r = 2</a:t>
            </a:r>
            <a:r>
              <a:rPr lang="cs-CZ" sz="2000" dirty="0"/>
              <a:t>,</a:t>
            </a:r>
            <a:r>
              <a:rPr lang="en-US" sz="2000" dirty="0"/>
              <a:t>0</a:t>
            </a:r>
            <a:r>
              <a:rPr lang="cs-CZ" sz="2000" dirty="0"/>
              <a:t>. </a:t>
            </a:r>
          </a:p>
          <a:p>
            <a:pPr algn="just"/>
            <a:endParaRPr lang="cs-CZ" sz="800" dirty="0">
              <a:highlight>
                <a:srgbClr val="FFFF00"/>
              </a:highlight>
            </a:endParaRPr>
          </a:p>
          <a:p>
            <a:pPr algn="just"/>
            <a:r>
              <a:rPr lang="en-US" sz="2000" dirty="0"/>
              <a:t>LILE </a:t>
            </a:r>
            <a:r>
              <a:rPr lang="cs-CZ" sz="2000" dirty="0"/>
              <a:t>i</a:t>
            </a:r>
            <a:r>
              <a:rPr lang="en-US" sz="2000" dirty="0"/>
              <a:t> HFSE</a:t>
            </a:r>
            <a:r>
              <a:rPr lang="cs-CZ" sz="2000" dirty="0"/>
              <a:t> se během magmatických procesů (tavení  hmoty zemského pláště) chovají jako</a:t>
            </a:r>
            <a:r>
              <a:rPr lang="en-US" sz="2000" dirty="0"/>
              <a:t> </a:t>
            </a:r>
            <a:r>
              <a:rPr lang="en-US" sz="2000" dirty="0" err="1"/>
              <a:t>inkompatib</a:t>
            </a:r>
            <a:r>
              <a:rPr lang="cs-CZ" sz="2000" dirty="0"/>
              <a:t>i</a:t>
            </a:r>
            <a:r>
              <a:rPr lang="en-US" sz="2000" dirty="0"/>
              <a:t>l</a:t>
            </a:r>
            <a:r>
              <a:rPr lang="cs-CZ" sz="2000" dirty="0"/>
              <a:t>ní</a:t>
            </a:r>
            <a:r>
              <a:rPr lang="en-US" sz="2000" dirty="0"/>
              <a:t>, </a:t>
            </a:r>
            <a:r>
              <a:rPr lang="cs-CZ" sz="2000" dirty="0"/>
              <a:t>v </a:t>
            </a:r>
            <a:r>
              <a:rPr lang="en-US" sz="2000" dirty="0"/>
              <a:t>post-magmatic</a:t>
            </a:r>
            <a:r>
              <a:rPr lang="cs-CZ" sz="2000" dirty="0" err="1"/>
              <a:t>kých</a:t>
            </a:r>
            <a:r>
              <a:rPr lang="en-US" sz="2000" dirty="0"/>
              <a:t> </a:t>
            </a:r>
            <a:r>
              <a:rPr lang="en-US" sz="2000" dirty="0" err="1"/>
              <a:t>procese</a:t>
            </a:r>
            <a:r>
              <a:rPr lang="cs-CZ" sz="2000" dirty="0"/>
              <a:t>ch se jejich chování liší</a:t>
            </a:r>
            <a:r>
              <a:rPr lang="en-US" sz="2000" dirty="0"/>
              <a:t>. </a:t>
            </a:r>
            <a:endParaRPr lang="cs-CZ" sz="2000" dirty="0"/>
          </a:p>
        </p:txBody>
      </p:sp>
      <p:sp>
        <p:nvSpPr>
          <p:cNvPr id="2" name="TextovéPole 1">
            <a:extLst>
              <a:ext uri="{FF2B5EF4-FFF2-40B4-BE49-F238E27FC236}">
                <a16:creationId xmlns:a16="http://schemas.microsoft.com/office/drawing/2014/main" id="{1B95821D-771A-49AB-BCFD-E9F83F5B344C}"/>
              </a:ext>
            </a:extLst>
          </p:cNvPr>
          <p:cNvSpPr txBox="1"/>
          <p:nvPr/>
        </p:nvSpPr>
        <p:spPr>
          <a:xfrm>
            <a:off x="2667000" y="152400"/>
            <a:ext cx="4158574" cy="523220"/>
          </a:xfrm>
          <a:prstGeom prst="rect">
            <a:avLst/>
          </a:prstGeom>
          <a:noFill/>
        </p:spPr>
        <p:txBody>
          <a:bodyPr wrap="none" rtlCol="0">
            <a:spAutoFit/>
          </a:bodyPr>
          <a:lstStyle/>
          <a:p>
            <a:r>
              <a:rPr lang="cs-CZ" sz="2800" b="1" dirty="0"/>
              <a:t>Stopové prvky v horninách</a:t>
            </a:r>
            <a:endParaRPr lang="en-US" sz="2800" b="1" dirty="0"/>
          </a:p>
        </p:txBody>
      </p:sp>
    </p:spTree>
    <p:extLst>
      <p:ext uri="{BB962C8B-B14F-4D97-AF65-F5344CB8AC3E}">
        <p14:creationId xmlns:p14="http://schemas.microsoft.com/office/powerpoint/2010/main" val="9703397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762000"/>
            <a:ext cx="3048000" cy="479822"/>
          </a:xfrm>
        </p:spPr>
        <p:txBody>
          <a:bodyPr>
            <a:noAutofit/>
          </a:bodyPr>
          <a:lstStyle/>
          <a:p>
            <a:r>
              <a:rPr lang="cs-CZ" sz="2400" b="1" dirty="0">
                <a:latin typeface="+mn-lt"/>
                <a:cs typeface="Arial" panose="020B0604020202020204" pitchFamily="34" charset="0"/>
              </a:rPr>
              <a:t>Chemické složení zemské kůry</a:t>
            </a:r>
            <a:endParaRPr lang="cs-CZ" sz="2400" dirty="0">
              <a:latin typeface="+mn-lt"/>
            </a:endParaRPr>
          </a:p>
        </p:txBody>
      </p:sp>
      <p:pic>
        <p:nvPicPr>
          <p:cNvPr id="6" name="Picture 2" descr="https://etn-demeter.eu/wp-content/uploads/2016/09/Marty-phot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438400"/>
            <a:ext cx="6681102" cy="42841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Ã½sledek obrÃ¡zku pro earth crust elements">
            <a:extLst>
              <a:ext uri="{FF2B5EF4-FFF2-40B4-BE49-F238E27FC236}">
                <a16:creationId xmlns:a16="http://schemas.microsoft.com/office/drawing/2014/main" id="{681CF050-EE9C-48BC-873E-9C8DA01FC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819400" cy="2389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17330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BF4D3AF-9895-4465-AA1C-2977378A12AA}"/>
              </a:ext>
            </a:extLst>
          </p:cNvPr>
          <p:cNvPicPr>
            <a:picLocks noChangeAspect="1"/>
          </p:cNvPicPr>
          <p:nvPr/>
        </p:nvPicPr>
        <p:blipFill>
          <a:blip r:embed="rId2"/>
          <a:stretch>
            <a:fillRect/>
          </a:stretch>
        </p:blipFill>
        <p:spPr>
          <a:xfrm>
            <a:off x="1295400" y="838200"/>
            <a:ext cx="6416750" cy="5181600"/>
          </a:xfrm>
          <a:prstGeom prst="rect">
            <a:avLst/>
          </a:prstGeom>
        </p:spPr>
      </p:pic>
    </p:spTree>
    <p:extLst>
      <p:ext uri="{BB962C8B-B14F-4D97-AF65-F5344CB8AC3E}">
        <p14:creationId xmlns:p14="http://schemas.microsoft.com/office/powerpoint/2010/main" val="13516442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7862094-2460-4BF3-B308-63ADCB445575}"/>
              </a:ext>
            </a:extLst>
          </p:cNvPr>
          <p:cNvSpPr/>
          <p:nvPr/>
        </p:nvSpPr>
        <p:spPr>
          <a:xfrm>
            <a:off x="152400" y="664663"/>
            <a:ext cx="8839200" cy="6063198"/>
          </a:xfrm>
          <a:prstGeom prst="rect">
            <a:avLst/>
          </a:prstGeom>
        </p:spPr>
        <p:txBody>
          <a:bodyPr wrap="square">
            <a:spAutoFit/>
          </a:bodyPr>
          <a:lstStyle/>
          <a:p>
            <a:pPr algn="just"/>
            <a:r>
              <a:rPr lang="en-US" sz="2000" b="1" dirty="0"/>
              <a:t>HFS</a:t>
            </a:r>
            <a:r>
              <a:rPr lang="cs-CZ" sz="2000" b="1" dirty="0"/>
              <a:t>E prvky </a:t>
            </a:r>
            <a:r>
              <a:rPr lang="cs-CZ" sz="2000" dirty="0"/>
              <a:t>mají malý poloměr, velký kladný náboj (vaznost je 3 a vyšší) a tudíž i velkou sílu elektrického pole (tj.</a:t>
            </a:r>
            <a:r>
              <a:rPr lang="en-US" sz="2000" dirty="0"/>
              <a:t> </a:t>
            </a:r>
            <a:r>
              <a:rPr lang="cs-CZ" sz="2000" dirty="0"/>
              <a:t>vysoký poměr</a:t>
            </a:r>
            <a:r>
              <a:rPr lang="en-US" sz="2000" dirty="0"/>
              <a:t> z/r</a:t>
            </a:r>
            <a:r>
              <a:rPr lang="cs-CZ" sz="2000" dirty="0"/>
              <a:t>)</a:t>
            </a:r>
            <a:r>
              <a:rPr lang="en-US" sz="2000" dirty="0"/>
              <a:t>. </a:t>
            </a:r>
            <a:r>
              <a:rPr lang="cs-CZ" sz="2000" dirty="0"/>
              <a:t>Vazba k aniontu je proto velmi silná</a:t>
            </a:r>
            <a:r>
              <a:rPr lang="en-US" sz="2000" dirty="0"/>
              <a:t>.</a:t>
            </a:r>
            <a:r>
              <a:rPr lang="cs-CZ" sz="2000" dirty="0"/>
              <a:t> Během k</a:t>
            </a:r>
            <a:r>
              <a:rPr lang="en-US" sz="2000" dirty="0" err="1"/>
              <a:t>rystaliza</a:t>
            </a:r>
            <a:r>
              <a:rPr lang="cs-CZ" sz="2000" dirty="0" err="1"/>
              <a:t>ce</a:t>
            </a:r>
            <a:r>
              <a:rPr lang="cs-CZ" sz="2000" dirty="0"/>
              <a:t> vyvřelých hornin jsou obecně</a:t>
            </a:r>
            <a:r>
              <a:rPr lang="en-US" sz="2000" dirty="0"/>
              <a:t> </a:t>
            </a:r>
            <a:r>
              <a:rPr lang="cs-CZ" sz="2000" dirty="0"/>
              <a:t>HFSE prvky </a:t>
            </a:r>
            <a:r>
              <a:rPr lang="en-US" sz="2000" dirty="0"/>
              <a:t>in</a:t>
            </a:r>
            <a:r>
              <a:rPr lang="cs-CZ" sz="2000" dirty="0"/>
              <a:t>k</a:t>
            </a:r>
            <a:r>
              <a:rPr lang="en-US" sz="2000" dirty="0" err="1"/>
              <a:t>orpor</a:t>
            </a:r>
            <a:r>
              <a:rPr lang="cs-CZ" sz="2000" dirty="0" err="1"/>
              <a:t>ovány</a:t>
            </a:r>
            <a:r>
              <a:rPr lang="en-US" sz="2000" dirty="0"/>
              <a:t> </a:t>
            </a:r>
            <a:r>
              <a:rPr lang="cs-CZ" sz="2000" dirty="0"/>
              <a:t>do</a:t>
            </a:r>
            <a:r>
              <a:rPr lang="en-US" sz="2000" dirty="0"/>
              <a:t> a</a:t>
            </a:r>
            <a:r>
              <a:rPr lang="cs-CZ" sz="2000" dirty="0"/>
              <a:t>k</a:t>
            </a:r>
            <a:r>
              <a:rPr lang="en-US" sz="2000" dirty="0" err="1"/>
              <a:t>cesor</a:t>
            </a:r>
            <a:r>
              <a:rPr lang="cs-CZ" sz="2000" dirty="0" err="1"/>
              <a:t>ních</a:t>
            </a:r>
            <a:r>
              <a:rPr lang="cs-CZ" sz="2000" dirty="0"/>
              <a:t> fází</a:t>
            </a:r>
            <a:r>
              <a:rPr lang="en-US" sz="2000" dirty="0"/>
              <a:t>, </a:t>
            </a:r>
            <a:r>
              <a:rPr lang="cs-CZ" sz="2000" dirty="0"/>
              <a:t>např</a:t>
            </a:r>
            <a:r>
              <a:rPr lang="en-US" sz="2000" dirty="0"/>
              <a:t>. </a:t>
            </a:r>
            <a:r>
              <a:rPr lang="en-US" sz="2000" dirty="0" err="1"/>
              <a:t>zir</a:t>
            </a:r>
            <a:r>
              <a:rPr lang="cs-CZ" sz="2000" dirty="0"/>
              <a:t>k</a:t>
            </a:r>
            <a:r>
              <a:rPr lang="en-US" sz="2000" dirty="0"/>
              <a:t>on </a:t>
            </a:r>
            <a:r>
              <a:rPr lang="cs-CZ" sz="2000" dirty="0"/>
              <a:t>a</a:t>
            </a:r>
            <a:r>
              <a:rPr lang="en-US" sz="2000" dirty="0"/>
              <a:t> </a:t>
            </a:r>
            <a:r>
              <a:rPr lang="en-US" sz="2000" dirty="0" err="1"/>
              <a:t>monazit</a:t>
            </a:r>
            <a:r>
              <a:rPr lang="en-US" sz="2000" dirty="0"/>
              <a:t>, </a:t>
            </a:r>
            <a:r>
              <a:rPr lang="cs-CZ" sz="2000" dirty="0"/>
              <a:t>nebo</a:t>
            </a:r>
            <a:r>
              <a:rPr lang="en-US" sz="2000" dirty="0"/>
              <a:t> </a:t>
            </a:r>
            <a:r>
              <a:rPr lang="cs-CZ" sz="2000" dirty="0"/>
              <a:t>postupně k</a:t>
            </a:r>
            <a:r>
              <a:rPr lang="en-US" sz="2000" dirty="0" err="1"/>
              <a:t>oncentr</a:t>
            </a:r>
            <a:r>
              <a:rPr lang="cs-CZ" sz="2000" dirty="0" err="1"/>
              <a:t>ovány</a:t>
            </a:r>
            <a:r>
              <a:rPr lang="cs-CZ" sz="2000" dirty="0"/>
              <a:t> d</a:t>
            </a:r>
            <a:r>
              <a:rPr lang="en-US" sz="2000" dirty="0"/>
              <a:t>o re</a:t>
            </a:r>
            <a:r>
              <a:rPr lang="cs-CZ" sz="2000" dirty="0"/>
              <a:t>z</a:t>
            </a:r>
            <a:r>
              <a:rPr lang="en-US" sz="2000" dirty="0" err="1"/>
              <a:t>idu</a:t>
            </a:r>
            <a:r>
              <a:rPr lang="cs-CZ" sz="2000" dirty="0"/>
              <a:t>á</a:t>
            </a:r>
            <a:r>
              <a:rPr lang="en-US" sz="2000" dirty="0"/>
              <a:t>l</a:t>
            </a:r>
            <a:r>
              <a:rPr lang="cs-CZ" sz="2000" dirty="0" err="1"/>
              <a:t>ních</a:t>
            </a:r>
            <a:r>
              <a:rPr lang="en-US" sz="2000" dirty="0"/>
              <a:t> pegmatitic</a:t>
            </a:r>
            <a:r>
              <a:rPr lang="cs-CZ" sz="2000" dirty="0" err="1"/>
              <a:t>kých</a:t>
            </a:r>
            <a:r>
              <a:rPr lang="en-US" sz="2000" dirty="0"/>
              <a:t> </a:t>
            </a:r>
            <a:r>
              <a:rPr lang="cs-CZ" sz="2000" dirty="0"/>
              <a:t>nebo</a:t>
            </a:r>
            <a:r>
              <a:rPr lang="en-US" sz="2000" dirty="0"/>
              <a:t> </a:t>
            </a:r>
            <a:r>
              <a:rPr lang="en-US" sz="2000" dirty="0" err="1"/>
              <a:t>hydrotherm</a:t>
            </a:r>
            <a:r>
              <a:rPr lang="cs-CZ" sz="2000" dirty="0"/>
              <a:t>á</a:t>
            </a:r>
            <a:r>
              <a:rPr lang="en-US" sz="2000" dirty="0"/>
              <a:t>l</a:t>
            </a:r>
            <a:r>
              <a:rPr lang="cs-CZ" sz="2000" dirty="0" err="1"/>
              <a:t>ních</a:t>
            </a:r>
            <a:r>
              <a:rPr lang="en-US" sz="2000" dirty="0"/>
              <a:t> </a:t>
            </a:r>
            <a:r>
              <a:rPr lang="cs-CZ" sz="2000" dirty="0"/>
              <a:t>kapalin</a:t>
            </a:r>
            <a:r>
              <a:rPr lang="en-US" sz="2000" dirty="0"/>
              <a:t>.</a:t>
            </a:r>
            <a:r>
              <a:rPr lang="cs-CZ" sz="2000" dirty="0"/>
              <a:t> </a:t>
            </a:r>
            <a:r>
              <a:rPr lang="en-US" sz="2000" dirty="0"/>
              <a:t>HFSE </a:t>
            </a:r>
            <a:r>
              <a:rPr lang="cs-CZ" sz="2000" dirty="0"/>
              <a:t>prvky jsou obvykle </a:t>
            </a:r>
            <a:r>
              <a:rPr lang="en-US" sz="2000" dirty="0" err="1"/>
              <a:t>imobil</a:t>
            </a:r>
            <a:r>
              <a:rPr lang="cs-CZ" sz="2000" dirty="0"/>
              <a:t>ní a </a:t>
            </a:r>
            <a:r>
              <a:rPr lang="en-US" sz="2000" dirty="0"/>
              <a:t>resist</a:t>
            </a:r>
            <a:r>
              <a:rPr lang="cs-CZ" sz="2000" dirty="0"/>
              <a:t>e</a:t>
            </a:r>
            <a:r>
              <a:rPr lang="en-US" sz="2000" dirty="0" err="1"/>
              <a:t>nt</a:t>
            </a:r>
            <a:r>
              <a:rPr lang="cs-CZ" sz="2000" dirty="0"/>
              <a:t>ní</a:t>
            </a:r>
            <a:r>
              <a:rPr lang="en-US" sz="2000" dirty="0"/>
              <a:t> </a:t>
            </a:r>
            <a:r>
              <a:rPr lang="cs-CZ" sz="2000" dirty="0"/>
              <a:t>k</a:t>
            </a:r>
            <a:r>
              <a:rPr lang="en-US" sz="2000" dirty="0"/>
              <a:t> </a:t>
            </a:r>
            <a:r>
              <a:rPr lang="en-US" sz="2000" dirty="0" err="1"/>
              <a:t>metamor</a:t>
            </a:r>
            <a:r>
              <a:rPr lang="cs-CZ" sz="2000" dirty="0" err="1"/>
              <a:t>fickým</a:t>
            </a:r>
            <a:r>
              <a:rPr lang="cs-CZ" sz="2000" dirty="0"/>
              <a:t> a</a:t>
            </a:r>
            <a:r>
              <a:rPr lang="en-US" sz="2000" dirty="0"/>
              <a:t> </a:t>
            </a:r>
            <a:r>
              <a:rPr lang="en-US" sz="2000" dirty="0" err="1"/>
              <a:t>hydroterm</a:t>
            </a:r>
            <a:r>
              <a:rPr lang="cs-CZ" sz="2000" dirty="0"/>
              <a:t>á</a:t>
            </a:r>
            <a:r>
              <a:rPr lang="en-US" sz="2000" dirty="0"/>
              <a:t>l</a:t>
            </a:r>
            <a:r>
              <a:rPr lang="cs-CZ" sz="2000" dirty="0"/>
              <a:t>ním změnám</a:t>
            </a:r>
            <a:r>
              <a:rPr lang="en-US" sz="2000" dirty="0"/>
              <a:t>.</a:t>
            </a:r>
            <a:r>
              <a:rPr lang="cs-CZ" sz="2000" dirty="0"/>
              <a:t> Jejich</a:t>
            </a:r>
            <a:r>
              <a:rPr lang="en-US" sz="2000" dirty="0"/>
              <a:t> </a:t>
            </a:r>
            <a:r>
              <a:rPr lang="cs-CZ" sz="2000" dirty="0"/>
              <a:t>obsahy v transformovaných horninách odrážejí jejich zastoupení v původní hornině (tak je možné sledovat původ hornin s pozměněným složením a odlišným zastoupením hlavních prvků)</a:t>
            </a:r>
            <a:r>
              <a:rPr lang="en-US" sz="2000" dirty="0"/>
              <a:t>. </a:t>
            </a:r>
            <a:r>
              <a:rPr lang="cs-CZ" sz="2000" dirty="0"/>
              <a:t>Patří sem </a:t>
            </a:r>
            <a:r>
              <a:rPr lang="en-US" sz="2000" dirty="0"/>
              <a:t>REE, platin</a:t>
            </a:r>
            <a:r>
              <a:rPr lang="cs-CZ" sz="2000" dirty="0" err="1"/>
              <a:t>ové</a:t>
            </a:r>
            <a:r>
              <a:rPr lang="cs-CZ" sz="2000" dirty="0"/>
              <a:t> kovy, </a:t>
            </a:r>
            <a:r>
              <a:rPr lang="en-US" sz="2000" dirty="0" err="1"/>
              <a:t>uran</a:t>
            </a:r>
            <a:r>
              <a:rPr lang="en-US" sz="2000" dirty="0"/>
              <a:t> a thorium, tetravalent</a:t>
            </a:r>
            <a:r>
              <a:rPr lang="cs-CZ" sz="2000" dirty="0"/>
              <a:t>ní</a:t>
            </a:r>
            <a:r>
              <a:rPr lang="en-US" sz="2000" dirty="0"/>
              <a:t> Hf, </a:t>
            </a:r>
            <a:r>
              <a:rPr lang="en-US" sz="2000" dirty="0" err="1"/>
              <a:t>Ti</a:t>
            </a:r>
            <a:r>
              <a:rPr lang="en-US" sz="2000" dirty="0"/>
              <a:t>, </a:t>
            </a:r>
            <a:r>
              <a:rPr lang="en-US" sz="2000" dirty="0" err="1"/>
              <a:t>Zr</a:t>
            </a:r>
            <a:r>
              <a:rPr lang="en-US" sz="2000" dirty="0"/>
              <a:t>,</a:t>
            </a:r>
            <a:r>
              <a:rPr lang="cs-CZ" sz="2000" dirty="0"/>
              <a:t> </a:t>
            </a:r>
            <a:r>
              <a:rPr lang="cs-CZ" sz="2000" dirty="0" err="1"/>
              <a:t>Sn</a:t>
            </a:r>
            <a:r>
              <a:rPr lang="cs-CZ" sz="2000" dirty="0"/>
              <a:t>,</a:t>
            </a:r>
            <a:r>
              <a:rPr lang="en-US" sz="2000" dirty="0"/>
              <a:t> </a:t>
            </a:r>
            <a:r>
              <a:rPr lang="cs-CZ" sz="2000" dirty="0"/>
              <a:t>a </a:t>
            </a:r>
            <a:r>
              <a:rPr lang="en-US" sz="2000" dirty="0"/>
              <a:t>pentavalent</a:t>
            </a:r>
            <a:r>
              <a:rPr lang="cs-CZ" sz="2000" dirty="0"/>
              <a:t>ní</a:t>
            </a:r>
            <a:r>
              <a:rPr lang="en-US" sz="2000" dirty="0"/>
              <a:t> </a:t>
            </a:r>
            <a:r>
              <a:rPr lang="en-US" sz="2000" dirty="0" err="1"/>
              <a:t>Nb</a:t>
            </a:r>
            <a:r>
              <a:rPr lang="en-US" sz="2000" dirty="0"/>
              <a:t>, Ta</a:t>
            </a:r>
            <a:r>
              <a:rPr lang="cs-CZ" sz="2000" dirty="0"/>
              <a:t>.</a:t>
            </a:r>
            <a:r>
              <a:rPr lang="en-US" sz="2000" dirty="0"/>
              <a:t> </a:t>
            </a:r>
            <a:r>
              <a:rPr lang="cs-CZ" sz="2000" dirty="0"/>
              <a:t>H</a:t>
            </a:r>
            <a:r>
              <a:rPr lang="en-US" sz="2000" dirty="0" err="1"/>
              <a:t>exavalent</a:t>
            </a:r>
            <a:r>
              <a:rPr lang="cs-CZ" sz="2000" dirty="0"/>
              <a:t>ní</a:t>
            </a:r>
            <a:r>
              <a:rPr lang="en-US" sz="2000" dirty="0"/>
              <a:t> </a:t>
            </a:r>
            <a:r>
              <a:rPr lang="cs-CZ" sz="2000" dirty="0"/>
              <a:t>prvky </a:t>
            </a:r>
            <a:r>
              <a:rPr lang="en-US" sz="2000" dirty="0"/>
              <a:t>Mo, Cr, V a U </a:t>
            </a:r>
            <a:r>
              <a:rPr lang="cs-CZ" sz="2000" dirty="0"/>
              <a:t>obvykle tvoří</a:t>
            </a:r>
            <a:r>
              <a:rPr lang="en-US" sz="2000" dirty="0"/>
              <a:t> anionic</a:t>
            </a:r>
            <a:r>
              <a:rPr lang="cs-CZ" sz="2000" dirty="0" err="1"/>
              <a:t>ké</a:t>
            </a:r>
            <a:r>
              <a:rPr lang="en-US" sz="2000" dirty="0"/>
              <a:t> </a:t>
            </a:r>
            <a:r>
              <a:rPr lang="cs-CZ" sz="2000" dirty="0"/>
              <a:t>k</a:t>
            </a:r>
            <a:r>
              <a:rPr lang="en-US" sz="2000" dirty="0" err="1"/>
              <a:t>omplex</a:t>
            </a:r>
            <a:r>
              <a:rPr lang="cs-CZ" sz="2000" dirty="0"/>
              <a:t>y</a:t>
            </a:r>
            <a:r>
              <a:rPr lang="en-US" sz="2000" dirty="0"/>
              <a:t> a </a:t>
            </a:r>
            <a:r>
              <a:rPr lang="cs-CZ" sz="2000" dirty="0"/>
              <a:t>nechovají se jako k</a:t>
            </a:r>
            <a:r>
              <a:rPr lang="en-US" sz="2000" dirty="0" err="1"/>
              <a:t>ation</a:t>
            </a:r>
            <a:r>
              <a:rPr lang="cs-CZ" sz="2000" dirty="0"/>
              <a:t>ty</a:t>
            </a:r>
            <a:r>
              <a:rPr lang="en-US" sz="2000" dirty="0"/>
              <a:t>.</a:t>
            </a:r>
            <a:r>
              <a:rPr lang="cs-CZ" sz="2000" dirty="0"/>
              <a:t> </a:t>
            </a:r>
          </a:p>
          <a:p>
            <a:pPr algn="just"/>
            <a:endParaRPr lang="cs-CZ" sz="800" dirty="0"/>
          </a:p>
          <a:p>
            <a:pPr algn="just"/>
            <a:r>
              <a:rPr lang="en-US" sz="2000" b="1" dirty="0"/>
              <a:t>LIL</a:t>
            </a:r>
            <a:r>
              <a:rPr lang="cs-CZ" sz="2000" b="1" dirty="0"/>
              <a:t>E prvky</a:t>
            </a:r>
            <a:r>
              <a:rPr lang="en-US" sz="2000" b="1" dirty="0"/>
              <a:t> </a:t>
            </a:r>
            <a:r>
              <a:rPr lang="cs-CZ" sz="2000" dirty="0"/>
              <a:t>mají </a:t>
            </a:r>
            <a:r>
              <a:rPr lang="cs-CZ" sz="2000" dirty="0" err="1"/>
              <a:t>veký</a:t>
            </a:r>
            <a:r>
              <a:rPr lang="cs-CZ" sz="2000" dirty="0"/>
              <a:t> atomový poloměr</a:t>
            </a:r>
            <a:r>
              <a:rPr lang="en-US" sz="2000" dirty="0"/>
              <a:t> </a:t>
            </a:r>
            <a:r>
              <a:rPr lang="cs-CZ" sz="2000" dirty="0"/>
              <a:t>(větší než ostatní kationty) a valenci maximálně 2</a:t>
            </a:r>
            <a:r>
              <a:rPr lang="en-US" sz="2000" dirty="0"/>
              <a:t>. </a:t>
            </a:r>
            <a:r>
              <a:rPr lang="cs-CZ" sz="2000" dirty="0"/>
              <a:t>Jsou</a:t>
            </a:r>
            <a:r>
              <a:rPr lang="en-US" sz="2000" dirty="0"/>
              <a:t> </a:t>
            </a:r>
            <a:r>
              <a:rPr lang="en-US" sz="2000" dirty="0" err="1"/>
              <a:t>litho</a:t>
            </a:r>
            <a:r>
              <a:rPr lang="cs-CZ" sz="2000" dirty="0"/>
              <a:t>f</a:t>
            </a:r>
            <a:r>
              <a:rPr lang="en-US" sz="2000" dirty="0" err="1"/>
              <a:t>il</a:t>
            </a:r>
            <a:r>
              <a:rPr lang="cs-CZ" sz="2000" dirty="0"/>
              <a:t>ní</a:t>
            </a:r>
            <a:r>
              <a:rPr lang="en-US" sz="2000" dirty="0"/>
              <a:t> in</a:t>
            </a:r>
            <a:r>
              <a:rPr lang="cs-CZ" sz="2000" dirty="0"/>
              <a:t>k</a:t>
            </a:r>
            <a:r>
              <a:rPr lang="en-US" sz="2000" dirty="0" err="1"/>
              <a:t>ompatib</a:t>
            </a:r>
            <a:r>
              <a:rPr lang="cs-CZ" sz="2000" dirty="0"/>
              <a:t>i</a:t>
            </a:r>
            <a:r>
              <a:rPr lang="en-US" sz="2000" dirty="0"/>
              <a:t>l</a:t>
            </a:r>
            <a:r>
              <a:rPr lang="cs-CZ" sz="2000" dirty="0"/>
              <a:t>ní</a:t>
            </a:r>
            <a:r>
              <a:rPr lang="en-US" sz="2000" dirty="0"/>
              <a:t> a </a:t>
            </a:r>
            <a:r>
              <a:rPr lang="cs-CZ" sz="2000" dirty="0"/>
              <a:t>obvykle s</a:t>
            </a:r>
            <a:r>
              <a:rPr lang="en-US" sz="2000" dirty="0"/>
              <a:t>e</a:t>
            </a:r>
            <a:r>
              <a:rPr lang="cs-CZ" sz="2000" dirty="0"/>
              <a:t> kumulují v zemské kůře</a:t>
            </a:r>
            <a:r>
              <a:rPr lang="en-US" sz="2000" dirty="0"/>
              <a:t>.</a:t>
            </a:r>
            <a:r>
              <a:rPr lang="cs-CZ" sz="2000" dirty="0"/>
              <a:t> Během </a:t>
            </a:r>
            <a:r>
              <a:rPr lang="en-US" sz="2000" dirty="0" err="1"/>
              <a:t>fra</a:t>
            </a:r>
            <a:r>
              <a:rPr lang="cs-CZ" sz="2000" dirty="0" err="1"/>
              <a:t>kční</a:t>
            </a:r>
            <a:r>
              <a:rPr lang="cs-CZ" sz="2000" dirty="0"/>
              <a:t> </a:t>
            </a:r>
            <a:r>
              <a:rPr lang="cs-CZ" sz="2000" dirty="0" err="1"/>
              <a:t>krystaliz</a:t>
            </a:r>
            <a:r>
              <a:rPr lang="en-US" sz="2000" dirty="0"/>
              <a:t>a</a:t>
            </a:r>
            <a:r>
              <a:rPr lang="cs-CZ" sz="2000" dirty="0" err="1"/>
              <a:t>ce</a:t>
            </a:r>
            <a:r>
              <a:rPr lang="en-US" sz="2000" dirty="0"/>
              <a:t> </a:t>
            </a:r>
            <a:r>
              <a:rPr lang="cs-CZ" sz="2000" dirty="0"/>
              <a:t>magmatu se LILE prvky</a:t>
            </a:r>
            <a:r>
              <a:rPr lang="en-US" sz="2000" dirty="0"/>
              <a:t> </a:t>
            </a:r>
            <a:r>
              <a:rPr lang="cs-CZ" sz="2000" dirty="0"/>
              <a:t>k</a:t>
            </a:r>
            <a:r>
              <a:rPr lang="en-US" sz="2000" dirty="0" err="1"/>
              <a:t>oncentr</a:t>
            </a:r>
            <a:r>
              <a:rPr lang="cs-CZ" sz="2000" dirty="0"/>
              <a:t>ují především v</a:t>
            </a:r>
            <a:r>
              <a:rPr lang="en-US" sz="2000" dirty="0"/>
              <a:t> </a:t>
            </a:r>
            <a:r>
              <a:rPr lang="cs-CZ" sz="2000" dirty="0"/>
              <a:t>křemičitých taveninách</a:t>
            </a:r>
            <a:r>
              <a:rPr lang="en-US" sz="2000" dirty="0"/>
              <a:t>, </a:t>
            </a:r>
            <a:r>
              <a:rPr lang="cs-CZ" sz="2000" dirty="0"/>
              <a:t>z</a:t>
            </a:r>
            <a:r>
              <a:rPr lang="en-US" sz="2000" dirty="0"/>
              <a:t>e</a:t>
            </a:r>
            <a:r>
              <a:rPr lang="cs-CZ" sz="2000" dirty="0"/>
              <a:t> kterých se pak</a:t>
            </a:r>
            <a:r>
              <a:rPr lang="en-US" sz="2000" dirty="0"/>
              <a:t> in</a:t>
            </a:r>
            <a:r>
              <a:rPr lang="cs-CZ" sz="2000" dirty="0"/>
              <a:t>k</a:t>
            </a:r>
            <a:r>
              <a:rPr lang="en-US" sz="2000" dirty="0" err="1"/>
              <a:t>orpor</a:t>
            </a:r>
            <a:r>
              <a:rPr lang="cs-CZ" sz="2000" dirty="0"/>
              <a:t>ují</a:t>
            </a:r>
            <a:r>
              <a:rPr lang="en-US" sz="2000" dirty="0"/>
              <a:t> </a:t>
            </a:r>
            <a:r>
              <a:rPr lang="cs-CZ" sz="2000" dirty="0"/>
              <a:t>hlavně d</a:t>
            </a:r>
            <a:r>
              <a:rPr lang="en-US" sz="2000" dirty="0"/>
              <a:t>o </a:t>
            </a:r>
            <a:r>
              <a:rPr lang="cs-CZ" sz="2000" dirty="0"/>
              <a:t>draselných silikátů (alkalické živce a slídy).</a:t>
            </a:r>
            <a:r>
              <a:rPr lang="en-US" sz="2000" dirty="0"/>
              <a:t> LILE </a:t>
            </a:r>
            <a:r>
              <a:rPr lang="cs-CZ" sz="2000" dirty="0"/>
              <a:t>prvky jsou</a:t>
            </a:r>
            <a:r>
              <a:rPr lang="en-US" sz="2000" dirty="0"/>
              <a:t> </a:t>
            </a:r>
            <a:r>
              <a:rPr lang="en-US" sz="2000" dirty="0" err="1"/>
              <a:t>mobil</a:t>
            </a:r>
            <a:r>
              <a:rPr lang="cs-CZ" sz="2000" dirty="0"/>
              <a:t>ní v kapalné fázi</a:t>
            </a:r>
            <a:r>
              <a:rPr lang="en-US" sz="2000" dirty="0"/>
              <a:t> a</a:t>
            </a:r>
            <a:r>
              <a:rPr lang="cs-CZ" sz="2000" dirty="0"/>
              <a:t> jejich obsah se proto může měnit během</a:t>
            </a:r>
            <a:r>
              <a:rPr lang="en-US" sz="2000" dirty="0"/>
              <a:t> </a:t>
            </a:r>
            <a:r>
              <a:rPr lang="en-US" sz="2000" dirty="0" err="1"/>
              <a:t>hydroterm</a:t>
            </a:r>
            <a:r>
              <a:rPr lang="cs-CZ" sz="2000" dirty="0"/>
              <a:t>á</a:t>
            </a:r>
            <a:r>
              <a:rPr lang="en-US" sz="2000" dirty="0"/>
              <a:t>l</a:t>
            </a:r>
            <a:r>
              <a:rPr lang="cs-CZ" sz="2000" dirty="0" err="1"/>
              <a:t>ních</a:t>
            </a:r>
            <a:r>
              <a:rPr lang="cs-CZ" sz="2000" dirty="0"/>
              <a:t> procesů</a:t>
            </a:r>
            <a:r>
              <a:rPr lang="en-US" sz="2000" dirty="0"/>
              <a:t>.</a:t>
            </a:r>
            <a:r>
              <a:rPr lang="cs-CZ" sz="2000" dirty="0"/>
              <a:t> Tyto prvky tedy mohou poskytovat informaci o procesech přeměn (např. o </a:t>
            </a:r>
            <a:r>
              <a:rPr lang="en-US" sz="2000" dirty="0" err="1"/>
              <a:t>hydroterm</a:t>
            </a:r>
            <a:r>
              <a:rPr lang="cs-CZ" sz="2000" dirty="0"/>
              <a:t>á</a:t>
            </a:r>
            <a:r>
              <a:rPr lang="en-US" sz="2000" dirty="0"/>
              <a:t>l</a:t>
            </a:r>
            <a:r>
              <a:rPr lang="cs-CZ" sz="2000" dirty="0" err="1"/>
              <a:t>ních</a:t>
            </a:r>
            <a:r>
              <a:rPr lang="en-US" sz="2000" dirty="0"/>
              <a:t> </a:t>
            </a:r>
            <a:r>
              <a:rPr lang="en-US" sz="2000" dirty="0" err="1"/>
              <a:t>procese</a:t>
            </a:r>
            <a:r>
              <a:rPr lang="cs-CZ" sz="2000" dirty="0"/>
              <a:t>ch) v</a:t>
            </a:r>
            <a:r>
              <a:rPr lang="en-US" sz="2000" dirty="0"/>
              <a:t> </a:t>
            </a:r>
            <a:r>
              <a:rPr lang="cs-CZ" sz="2000" dirty="0"/>
              <a:t>zemském plášti</a:t>
            </a:r>
            <a:r>
              <a:rPr lang="en-US" sz="2000" dirty="0"/>
              <a:t>.</a:t>
            </a:r>
            <a:r>
              <a:rPr lang="cs-CZ" sz="2000" dirty="0"/>
              <a:t> Patří sem prvky s velkým iontovým poloměrem, jako K, </a:t>
            </a:r>
            <a:r>
              <a:rPr lang="cs-CZ" sz="2000" dirty="0" err="1"/>
              <a:t>Rb</a:t>
            </a:r>
            <a:r>
              <a:rPr lang="cs-CZ" sz="2000" dirty="0"/>
              <a:t>, Cs, </a:t>
            </a:r>
            <a:r>
              <a:rPr lang="cs-CZ" sz="2000" dirty="0" err="1"/>
              <a:t>Sr</a:t>
            </a:r>
            <a:r>
              <a:rPr lang="cs-CZ" sz="2000" dirty="0"/>
              <a:t> Ba a </a:t>
            </a:r>
            <a:r>
              <a:rPr lang="cs-CZ" sz="2000" dirty="0" err="1"/>
              <a:t>Pb</a:t>
            </a:r>
            <a:r>
              <a:rPr lang="cs-CZ" sz="2000" dirty="0"/>
              <a:t>.</a:t>
            </a:r>
          </a:p>
        </p:txBody>
      </p:sp>
      <p:sp>
        <p:nvSpPr>
          <p:cNvPr id="2" name="Obdélník 1">
            <a:extLst>
              <a:ext uri="{FF2B5EF4-FFF2-40B4-BE49-F238E27FC236}">
                <a16:creationId xmlns:a16="http://schemas.microsoft.com/office/drawing/2014/main" id="{E473847F-5D47-43A5-868A-2BB8E2E82621}"/>
              </a:ext>
            </a:extLst>
          </p:cNvPr>
          <p:cNvSpPr/>
          <p:nvPr/>
        </p:nvSpPr>
        <p:spPr>
          <a:xfrm>
            <a:off x="2209800" y="152400"/>
            <a:ext cx="5509906" cy="461665"/>
          </a:xfrm>
          <a:prstGeom prst="rect">
            <a:avLst/>
          </a:prstGeom>
        </p:spPr>
        <p:txBody>
          <a:bodyPr wrap="none">
            <a:spAutoFit/>
          </a:bodyPr>
          <a:lstStyle/>
          <a:p>
            <a:r>
              <a:rPr lang="en-US" sz="2400" b="1" dirty="0" err="1"/>
              <a:t>Inkompatibiln</a:t>
            </a:r>
            <a:r>
              <a:rPr lang="cs-CZ" sz="2400" b="1" dirty="0"/>
              <a:t>í (</a:t>
            </a:r>
            <a:r>
              <a:rPr lang="cs-CZ" sz="2400" b="1" dirty="0" err="1"/>
              <a:t>hygromagmatofilní</a:t>
            </a:r>
            <a:r>
              <a:rPr lang="cs-CZ" sz="2400" b="1" dirty="0"/>
              <a:t>)</a:t>
            </a:r>
            <a:r>
              <a:rPr lang="en-US" sz="2400" b="1" dirty="0"/>
              <a:t> </a:t>
            </a:r>
            <a:r>
              <a:rPr lang="cs-CZ" sz="2400" b="1" dirty="0"/>
              <a:t>prvky</a:t>
            </a:r>
            <a:endParaRPr lang="en-US" sz="2400" dirty="0"/>
          </a:p>
        </p:txBody>
      </p:sp>
    </p:spTree>
    <p:extLst>
      <p:ext uri="{BB962C8B-B14F-4D97-AF65-F5344CB8AC3E}">
        <p14:creationId xmlns:p14="http://schemas.microsoft.com/office/powerpoint/2010/main" val="2721588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ientific Explorer: History of the Periodic Table Part 4 ...">
            <a:extLst>
              <a:ext uri="{FF2B5EF4-FFF2-40B4-BE49-F238E27FC236}">
                <a16:creationId xmlns:a16="http://schemas.microsoft.com/office/drawing/2014/main" id="{5FD51663-CAE6-4428-86D1-DFCF3C88D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839200" cy="463809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67C6F60F-F457-4DC3-B2CE-CDDA257E0964}"/>
              </a:ext>
            </a:extLst>
          </p:cNvPr>
          <p:cNvSpPr txBox="1"/>
          <p:nvPr/>
        </p:nvSpPr>
        <p:spPr>
          <a:xfrm>
            <a:off x="1981200" y="6076308"/>
            <a:ext cx="5715000" cy="369332"/>
          </a:xfrm>
          <a:prstGeom prst="rect">
            <a:avLst/>
          </a:prstGeom>
          <a:noFill/>
        </p:spPr>
        <p:txBody>
          <a:bodyPr wrap="square">
            <a:spAutoFit/>
          </a:bodyPr>
          <a:lstStyle/>
          <a:p>
            <a:r>
              <a:rPr lang="cs-CZ" b="1" dirty="0"/>
              <a:t>https://winter.group.shef.ac.uk/orbitron/index.html</a:t>
            </a:r>
          </a:p>
        </p:txBody>
      </p:sp>
    </p:spTree>
    <p:extLst>
      <p:ext uri="{BB962C8B-B14F-4D97-AF65-F5344CB8AC3E}">
        <p14:creationId xmlns:p14="http://schemas.microsoft.com/office/powerpoint/2010/main" val="10001903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10;&#10;Popis byl vytvořen automaticky">
            <a:extLst>
              <a:ext uri="{FF2B5EF4-FFF2-40B4-BE49-F238E27FC236}">
                <a16:creationId xmlns:a16="http://schemas.microsoft.com/office/drawing/2014/main" id="{D175FEE9-C18A-4623-A863-64587215C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600"/>
            <a:ext cx="8337886" cy="5029200"/>
          </a:xfrm>
          <a:prstGeom prst="rect">
            <a:avLst/>
          </a:prstGeom>
        </p:spPr>
      </p:pic>
    </p:spTree>
    <p:extLst>
      <p:ext uri="{BB962C8B-B14F-4D97-AF65-F5344CB8AC3E}">
        <p14:creationId xmlns:p14="http://schemas.microsoft.com/office/powerpoint/2010/main" val="425222554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EB3A137-BB36-4897-92BC-0CD36D8AC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51" y="165199"/>
            <a:ext cx="7894749" cy="656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2235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03687"/>
            <a:ext cx="8229600" cy="715962"/>
          </a:xfrm>
        </p:spPr>
        <p:txBody>
          <a:bodyPr>
            <a:normAutofit/>
          </a:bodyPr>
          <a:lstStyle/>
          <a:p>
            <a:r>
              <a:rPr lang="cs-CZ" sz="3200" b="1" dirty="0"/>
              <a:t>Kovová vazba</a:t>
            </a:r>
          </a:p>
        </p:txBody>
      </p:sp>
      <p:pic>
        <p:nvPicPr>
          <p:cNvPr id="179204" name="Picture 4" descr="VÃ½sledek obrÃ¡zku pro metal b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694195"/>
            <a:ext cx="2057400" cy="1933576"/>
          </a:xfrm>
          <a:prstGeom prst="rect">
            <a:avLst/>
          </a:prstGeom>
          <a:noFill/>
          <a:extLst>
            <a:ext uri="{909E8E84-426E-40DD-AFC4-6F175D3DCCD1}">
              <a14:hiddenFill xmlns:a14="http://schemas.microsoft.com/office/drawing/2010/main">
                <a:solidFill>
                  <a:srgbClr val="FFFFFF"/>
                </a:solidFill>
              </a14:hiddenFill>
            </a:ext>
          </a:extLst>
        </p:spPr>
      </p:pic>
      <p:pic>
        <p:nvPicPr>
          <p:cNvPr id="179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671740"/>
            <a:ext cx="4495800" cy="195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délník 7"/>
          <p:cNvSpPr/>
          <p:nvPr/>
        </p:nvSpPr>
        <p:spPr>
          <a:xfrm>
            <a:off x="201849" y="1143000"/>
            <a:ext cx="8740302" cy="3170099"/>
          </a:xfrm>
          <a:prstGeom prst="rect">
            <a:avLst/>
          </a:prstGeom>
        </p:spPr>
        <p:txBody>
          <a:bodyPr wrap="square">
            <a:spAutoFit/>
          </a:bodyPr>
          <a:lstStyle/>
          <a:p>
            <a:pPr algn="just"/>
            <a:r>
              <a:rPr lang="cs-CZ" altLang="cs-CZ" sz="2000" dirty="0">
                <a:cs typeface="Arial" panose="020B0604020202020204" pitchFamily="34" charset="0"/>
              </a:rPr>
              <a:t>= valenční elektrony sdíleny více atomy v krystalické mřížce kovu </a:t>
            </a:r>
            <a:r>
              <a:rPr lang="cs-CZ" sz="2000" dirty="0">
                <a:cs typeface="Arial" panose="020B0604020202020204" pitchFamily="34" charset="0"/>
              </a:rPr>
              <a:t>(kovové ionty jsou obklopeny „elektronovým plynem“) . Přítomnost takových volných elektronů velmi dobře vysvětluje vysokou tepelnou a elektrickou vodivost, kovový lesk, pravidelnou krystalickou mřížku, nízkou elektronegativitu, tvorbu kationtů, neprůhlednost a další vlastnosti kovů.</a:t>
            </a:r>
          </a:p>
          <a:p>
            <a:pPr algn="just"/>
            <a:endParaRPr lang="cs-CZ" sz="2000" dirty="0">
              <a:cs typeface="Arial" panose="020B0604020202020204" pitchFamily="34" charset="0"/>
            </a:endParaRPr>
          </a:p>
          <a:p>
            <a:pPr algn="just"/>
            <a:r>
              <a:rPr lang="cs-CZ" sz="2000" dirty="0">
                <a:cs typeface="Arial" panose="020B0604020202020204" pitchFamily="34" charset="0"/>
              </a:rPr>
              <a:t>Elektrony jsou rozděleny do několika energetických pásů a pouze některé z nich mají energii, která umožňuje volný pohyb elektronů po struktuře. V závislosti na množství elektronů ve vodivostních pásech se odvíjí schopnost celé struktury přenášet teplo nebo elektrický náboj.</a:t>
            </a:r>
          </a:p>
        </p:txBody>
      </p:sp>
    </p:spTree>
    <p:extLst>
      <p:ext uri="{BB962C8B-B14F-4D97-AF65-F5344CB8AC3E}">
        <p14:creationId xmlns:p14="http://schemas.microsoft.com/office/powerpoint/2010/main" val="333305915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68362"/>
          </a:xfrm>
        </p:spPr>
        <p:txBody>
          <a:bodyPr>
            <a:normAutofit/>
          </a:bodyPr>
          <a:lstStyle/>
          <a:p>
            <a:r>
              <a:rPr lang="cs-CZ" sz="3200" b="1"/>
              <a:t>Kovový </a:t>
            </a:r>
            <a:r>
              <a:rPr lang="cs-CZ" sz="3200" b="1" dirty="0"/>
              <a:t>charakter</a:t>
            </a:r>
          </a:p>
        </p:txBody>
      </p:sp>
      <p:pic>
        <p:nvPicPr>
          <p:cNvPr id="160770"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51" y="1828800"/>
            <a:ext cx="8767349" cy="460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06977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3562"/>
          </a:xfrm>
        </p:spPr>
        <p:txBody>
          <a:bodyPr>
            <a:normAutofit fontScale="90000"/>
          </a:bodyPr>
          <a:lstStyle/>
          <a:p>
            <a:r>
              <a:rPr lang="cs-CZ" sz="3200" b="1" dirty="0"/>
              <a:t>Vodíkové můstky</a:t>
            </a:r>
          </a:p>
        </p:txBody>
      </p:sp>
      <p:sp>
        <p:nvSpPr>
          <p:cNvPr id="3" name="Obdélník 2"/>
          <p:cNvSpPr/>
          <p:nvPr/>
        </p:nvSpPr>
        <p:spPr>
          <a:xfrm>
            <a:off x="228600" y="1143000"/>
            <a:ext cx="8763000" cy="1631216"/>
          </a:xfrm>
          <a:prstGeom prst="rect">
            <a:avLst/>
          </a:prstGeom>
        </p:spPr>
        <p:txBody>
          <a:bodyPr wrap="square">
            <a:spAutoFit/>
          </a:bodyPr>
          <a:lstStyle/>
          <a:p>
            <a:pPr algn="just"/>
            <a:r>
              <a:rPr lang="cs-CZ" sz="2000" b="1" dirty="0">
                <a:cs typeface="Arial" panose="020B0604020202020204" pitchFamily="34" charset="0"/>
              </a:rPr>
              <a:t>Vodíková vazba </a:t>
            </a:r>
            <a:r>
              <a:rPr lang="cs-CZ" sz="2000" dirty="0">
                <a:cs typeface="Arial" panose="020B0604020202020204" pitchFamily="34" charset="0"/>
              </a:rPr>
              <a:t>(často také vodíkový můstek) je nejsilnější z nevazebných interakcí. Je podstatně slabší než iontová nebo kovalentní vazba, ale silnější než většina ostatních mezimolekulárních sil. </a:t>
            </a:r>
            <a:r>
              <a:rPr lang="cs-CZ" sz="2000" dirty="0"/>
              <a:t>Vodíkovou vazbu tvoří na jedné </a:t>
            </a:r>
            <a:r>
              <a:rPr lang="cs-CZ" sz="2000" i="1" dirty="0"/>
              <a:t>straně skupina vodík + silně elektronegativní prvek </a:t>
            </a:r>
            <a:r>
              <a:rPr lang="cs-CZ" sz="2000" dirty="0"/>
              <a:t>(kyslík nebo dusík) a na druhé straně </a:t>
            </a:r>
            <a:r>
              <a:rPr lang="cs-CZ" sz="2000" i="1" dirty="0"/>
              <a:t>atom s volným elektronovým párem </a:t>
            </a:r>
            <a:r>
              <a:rPr lang="cs-CZ" sz="2000" dirty="0"/>
              <a:t>(kyslík, fluor nebo dusík).</a:t>
            </a:r>
          </a:p>
        </p:txBody>
      </p:sp>
      <p:sp>
        <p:nvSpPr>
          <p:cNvPr id="6" name="Obdélník 5"/>
          <p:cNvSpPr/>
          <p:nvPr/>
        </p:nvSpPr>
        <p:spPr>
          <a:xfrm>
            <a:off x="228600" y="5082064"/>
            <a:ext cx="8763000" cy="1631216"/>
          </a:xfrm>
          <a:prstGeom prst="rect">
            <a:avLst/>
          </a:prstGeom>
        </p:spPr>
        <p:txBody>
          <a:bodyPr wrap="square">
            <a:spAutoFit/>
          </a:bodyPr>
          <a:lstStyle/>
          <a:p>
            <a:pPr algn="just"/>
            <a:r>
              <a:rPr lang="cs-CZ" sz="2000" dirty="0">
                <a:cs typeface="Arial" panose="020B0604020202020204" pitchFamily="34" charset="0"/>
              </a:rPr>
              <a:t>Protože má atom vodíku pouze jeden elektron, dojde při vytvoření vazby k výrazně elektronegativnímu prvku ke značnému odhalení jeho atomového jádra, tedy kladně nabitého protonu. Vzniklý parciální kladný náboj na atomu vodíku může poutat nevazebné elektronové páry okolních molekul (v případě intramolekulární vazby jde o elektronové páry stejné molekuly). </a:t>
            </a:r>
          </a:p>
        </p:txBody>
      </p:sp>
      <p:pic>
        <p:nvPicPr>
          <p:cNvPr id="241666" name="Picture 2" descr="VÃ½sledek obrÃ¡zku pro vodÃ­kovÃ¡ vaz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8421" y="2789627"/>
            <a:ext cx="259080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241668" name="Picture 4" descr="VÃ½sledek obrÃ¡zku pro Hydrogen B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146048"/>
            <a:ext cx="190500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7681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3562"/>
          </a:xfrm>
        </p:spPr>
        <p:txBody>
          <a:bodyPr>
            <a:normAutofit fontScale="90000"/>
          </a:bodyPr>
          <a:lstStyle/>
          <a:p>
            <a:r>
              <a:rPr lang="cs-CZ" sz="3200" b="1" dirty="0"/>
              <a:t>Vodíkové můstky</a:t>
            </a:r>
          </a:p>
        </p:txBody>
      </p:sp>
      <p:pic>
        <p:nvPicPr>
          <p:cNvPr id="225284" name="Picture 4" descr="https://4.bp.blogspot.com/-fdFE2o3113E/VaTMg2wQWRI/AAAAAAAAAnU/WGG1LrfiaN4/s400/fig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862445"/>
            <a:ext cx="4721226" cy="384315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6200" y="1066800"/>
            <a:ext cx="8912226" cy="1323439"/>
          </a:xfrm>
          <a:prstGeom prst="rect">
            <a:avLst/>
          </a:prstGeom>
        </p:spPr>
        <p:txBody>
          <a:bodyPr wrap="square">
            <a:spAutoFit/>
          </a:bodyPr>
          <a:lstStyle/>
          <a:p>
            <a:pPr algn="just"/>
            <a:r>
              <a:rPr lang="cs-CZ" sz="2000" dirty="0">
                <a:cs typeface="Arial" panose="020B0604020202020204" pitchFamily="34" charset="0"/>
              </a:rPr>
              <a:t>Vodíková vazba způsobuje zvětšení mezimolekulárních přitažlivých sil, což silně ovlivní fyzikálně-chemické vlastnosti systému (teplotu varu a tání, hustotu, viskozitu, (všechny se zvyšují) atd.). Díky vodíkové vazbě má voda H</a:t>
            </a:r>
            <a:r>
              <a:rPr lang="cs-CZ" sz="2000" baseline="-25000" dirty="0">
                <a:cs typeface="Arial" panose="020B0604020202020204" pitchFamily="34" charset="0"/>
              </a:rPr>
              <a:t>2</a:t>
            </a:r>
            <a:r>
              <a:rPr lang="cs-CZ" sz="2000" dirty="0">
                <a:cs typeface="Arial" panose="020B0604020202020204" pitchFamily="34" charset="0"/>
              </a:rPr>
              <a:t>O teplotu varu 100 °C, zatímco sulfan H</a:t>
            </a:r>
            <a:r>
              <a:rPr lang="cs-CZ" sz="2000" baseline="-25000" dirty="0">
                <a:cs typeface="Arial" panose="020B0604020202020204" pitchFamily="34" charset="0"/>
              </a:rPr>
              <a:t>2</a:t>
            </a:r>
            <a:r>
              <a:rPr lang="cs-CZ" sz="2000" dirty="0">
                <a:cs typeface="Arial" panose="020B0604020202020204" pitchFamily="34" charset="0"/>
              </a:rPr>
              <a:t>S, který vodíkové vazby nevytváří, vře při −60,75 °C.</a:t>
            </a:r>
          </a:p>
        </p:txBody>
      </p:sp>
      <p:pic>
        <p:nvPicPr>
          <p:cNvPr id="225288" name="Picture 8" descr="VÃ½sledek obrÃ¡zku pro vodÃ­kovÃ¡ vaz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81400"/>
            <a:ext cx="3200400" cy="176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20646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Ã½sledek obrÃ¡zku pro hydrogen b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313960"/>
            <a:ext cx="3450421" cy="1843222"/>
          </a:xfrm>
          <a:prstGeom prst="rect">
            <a:avLst/>
          </a:prstGeom>
          <a:noFill/>
          <a:extLst>
            <a:ext uri="{909E8E84-426E-40DD-AFC4-6F175D3DCCD1}">
              <a14:hiddenFill xmlns:a14="http://schemas.microsoft.com/office/drawing/2010/main">
                <a:solidFill>
                  <a:srgbClr val="FFFFFF"/>
                </a:solidFill>
              </a14:hiddenFill>
            </a:ext>
          </a:extLst>
        </p:spPr>
      </p:pic>
      <p:pic>
        <p:nvPicPr>
          <p:cNvPr id="227330" name="Picture 2" descr="VÃ½sledek obrÃ¡zku pro vodÃ­kovÃ¡ vaz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257800"/>
            <a:ext cx="2779557" cy="1099825"/>
          </a:xfrm>
          <a:prstGeom prst="rect">
            <a:avLst/>
          </a:prstGeom>
          <a:noFill/>
          <a:extLst>
            <a:ext uri="{909E8E84-426E-40DD-AFC4-6F175D3DCCD1}">
              <a14:hiddenFill xmlns:a14="http://schemas.microsoft.com/office/drawing/2010/main">
                <a:solidFill>
                  <a:srgbClr val="FFFFFF"/>
                </a:solidFill>
              </a14:hiddenFill>
            </a:ext>
          </a:extLst>
        </p:spPr>
      </p:pic>
      <p:pic>
        <p:nvPicPr>
          <p:cNvPr id="2273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915" y="2414552"/>
            <a:ext cx="3055294" cy="1911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7333" name="Picture 5" descr="VÃ½sledek obrÃ¡zku pro vodÃ­kovÃ¡ vaz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18411"/>
            <a:ext cx="3581400" cy="1369689"/>
          </a:xfrm>
          <a:prstGeom prst="rect">
            <a:avLst/>
          </a:prstGeom>
          <a:noFill/>
          <a:extLst>
            <a:ext uri="{909E8E84-426E-40DD-AFC4-6F175D3DCCD1}">
              <a14:hiddenFill xmlns:a14="http://schemas.microsoft.com/office/drawing/2010/main">
                <a:solidFill>
                  <a:srgbClr val="FFFFFF"/>
                </a:solidFill>
              </a14:hiddenFill>
            </a:ext>
          </a:extLst>
        </p:spPr>
      </p:pic>
      <p:pic>
        <p:nvPicPr>
          <p:cNvPr id="22733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350662"/>
            <a:ext cx="4638675"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7338" name="Picture 10" descr="VÃ½sledek obrÃ¡zku pro Hydrogen B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4718798"/>
            <a:ext cx="4791075" cy="1727142"/>
          </a:xfrm>
          <a:prstGeom prst="rect">
            <a:avLst/>
          </a:prstGeom>
          <a:noFill/>
          <a:extLst>
            <a:ext uri="{909E8E84-426E-40DD-AFC4-6F175D3DCCD1}">
              <a14:hiddenFill xmlns:a14="http://schemas.microsoft.com/office/drawing/2010/main">
                <a:solidFill>
                  <a:srgbClr val="FFFFFF"/>
                </a:solidFill>
              </a14:hiddenFill>
            </a:ext>
          </a:extLst>
        </p:spPr>
      </p:pic>
      <p:pic>
        <p:nvPicPr>
          <p:cNvPr id="22734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1010" y="381000"/>
            <a:ext cx="3112336" cy="170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93705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8229600" cy="685800"/>
          </a:xfrm>
        </p:spPr>
        <p:txBody>
          <a:bodyPr>
            <a:normAutofit/>
          </a:bodyPr>
          <a:lstStyle/>
          <a:p>
            <a:r>
              <a:rPr lang="cs-CZ" sz="3200" b="1" dirty="0" err="1"/>
              <a:t>Mezimolekulové</a:t>
            </a:r>
            <a:r>
              <a:rPr lang="cs-CZ" sz="3200" b="1" dirty="0"/>
              <a:t> interakce</a:t>
            </a:r>
          </a:p>
        </p:txBody>
      </p:sp>
      <p:sp>
        <p:nvSpPr>
          <p:cNvPr id="3" name="Obdélník 2"/>
          <p:cNvSpPr/>
          <p:nvPr/>
        </p:nvSpPr>
        <p:spPr>
          <a:xfrm>
            <a:off x="152400" y="1143000"/>
            <a:ext cx="8839199" cy="5355312"/>
          </a:xfrm>
          <a:prstGeom prst="rect">
            <a:avLst/>
          </a:prstGeom>
        </p:spPr>
        <p:txBody>
          <a:bodyPr wrap="square">
            <a:spAutoFit/>
          </a:bodyPr>
          <a:lstStyle/>
          <a:p>
            <a:pPr algn="just"/>
            <a:r>
              <a:rPr lang="cs-CZ" b="1" dirty="0">
                <a:latin typeface="Arial" panose="020B0604020202020204" pitchFamily="34" charset="0"/>
                <a:cs typeface="Arial" panose="020B0604020202020204" pitchFamily="34" charset="0"/>
              </a:rPr>
              <a:t>Elektrostatická interakce  (</a:t>
            </a:r>
            <a:r>
              <a:rPr lang="cs-CZ" b="1" dirty="0" err="1">
                <a:latin typeface="Arial" panose="020B0604020202020204" pitchFamily="34" charset="0"/>
                <a:cs typeface="Arial" panose="020B0604020202020204" pitchFamily="34" charset="0"/>
              </a:rPr>
              <a:t>Keesomův</a:t>
            </a:r>
            <a:r>
              <a:rPr lang="cs-CZ" b="1" dirty="0">
                <a:latin typeface="Arial" panose="020B0604020202020204" pitchFamily="34" charset="0"/>
                <a:cs typeface="Arial" panose="020B0604020202020204" pitchFamily="34" charset="0"/>
              </a:rPr>
              <a:t> efekt): </a:t>
            </a:r>
            <a:r>
              <a:rPr lang="cs-CZ" dirty="0">
                <a:latin typeface="Arial" panose="020B0604020202020204" pitchFamily="34" charset="0"/>
                <a:cs typeface="Arial" panose="020B0604020202020204" pitchFamily="34" charset="0"/>
              </a:rPr>
              <a:t>elektrostatické přitahování opačně nabitých pólů polárních molekul. Aby bylo dosaženo minima energie, budou se dipóly samovolně orientovat souhlasně. Lze jí vysvětlit skutečnost, že polární pevné látky se rozpouštějí v polárních rozpouštědlech. Je přitažlivá i odpudivá.</a:t>
            </a:r>
          </a:p>
          <a:p>
            <a:pPr algn="just"/>
            <a:endParaRPr lang="cs-CZ" b="1" dirty="0">
              <a:latin typeface="Arial" panose="020B0604020202020204" pitchFamily="34" charset="0"/>
              <a:cs typeface="Arial" panose="020B0604020202020204" pitchFamily="34" charset="0"/>
            </a:endParaRPr>
          </a:p>
          <a:p>
            <a:pPr algn="just"/>
            <a:r>
              <a:rPr lang="cs-CZ" b="1" dirty="0">
                <a:latin typeface="Arial" panose="020B0604020202020204" pitchFamily="34" charset="0"/>
                <a:cs typeface="Arial" panose="020B0604020202020204" pitchFamily="34" charset="0"/>
              </a:rPr>
              <a:t>Indukční interakce</a:t>
            </a:r>
            <a:r>
              <a:rPr lang="en-US" b="1"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polarizační interakce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Debyeho</a:t>
            </a:r>
            <a:r>
              <a:rPr lang="en-US" b="1"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efekt</a:t>
            </a:r>
            <a:r>
              <a:rPr lang="en-US" b="1"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interakce typu dipól-indukovaný dipól</a:t>
            </a:r>
            <a:r>
              <a:rPr lang="en-US"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Permanentní dipól jedné molekuly je schopen indukovat dipólový moment v druhé molekule. Pokud permanentní dipól přestane působit, zmizí také indukovaný dipól druhé molekuly. Energie interakce závisí na vzdálenosti, velikosti permanentního dipólu a schopnosti druhé molekuly se polarizovat. Je pouze přitažlivá.</a:t>
            </a:r>
          </a:p>
          <a:p>
            <a:pPr algn="just"/>
            <a:endParaRPr lang="cs-CZ" b="1" dirty="0">
              <a:latin typeface="Arial" panose="020B0604020202020204" pitchFamily="34" charset="0"/>
              <a:cs typeface="Arial" panose="020B0604020202020204" pitchFamily="34" charset="0"/>
            </a:endParaRPr>
          </a:p>
          <a:p>
            <a:pPr algn="just"/>
            <a:r>
              <a:rPr lang="cs-CZ" b="1" dirty="0">
                <a:latin typeface="Arial" panose="020B0604020202020204" pitchFamily="34" charset="0"/>
                <a:cs typeface="Arial" panose="020B0604020202020204" pitchFamily="34" charset="0"/>
              </a:rPr>
              <a:t>Disperzní interakce </a:t>
            </a:r>
            <a:r>
              <a:rPr lang="en-US" b="1" dirty="0">
                <a:latin typeface="Arial" panose="020B0604020202020204" pitchFamily="34" charset="0"/>
                <a:cs typeface="Arial" panose="020B0604020202020204" pitchFamily="34" charset="0"/>
              </a:rPr>
              <a:t>(</a:t>
            </a:r>
            <a:r>
              <a:rPr lang="cs-CZ" b="1" dirty="0">
                <a:latin typeface="Arial" panose="020B0604020202020204" pitchFamily="34" charset="0"/>
                <a:cs typeface="Arial" panose="020B0604020202020204" pitchFamily="34" charset="0"/>
              </a:rPr>
              <a:t>Londonův efekt</a:t>
            </a:r>
            <a:r>
              <a:rPr lang="en-US" b="1" dirty="0">
                <a:latin typeface="Arial" panose="020B0604020202020204" pitchFamily="34" charset="0"/>
                <a:cs typeface="Arial" panose="020B0604020202020204" pitchFamily="34" charset="0"/>
              </a:rPr>
              <a:t>):</a:t>
            </a:r>
            <a:r>
              <a:rPr lang="cs-CZ" b="1"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rozložení elektronů v molekulových orbitalech nepolárních molekul není neměnné, ale neustále se velmi rychle mění, čímž nastává polarizace dvou elektronových hustot, takže vzniká proměnný nebo oscilující dipól</a:t>
            </a:r>
            <a:r>
              <a:rPr lang="en-US"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Vzájemná interakce těchto krátkodobých dipólů vede k synchronizaci jejich oscilaci, což je podstatou přitažlivých disperzních sil. Tato interakce například umožňuje zkapalňování vzácných plynů nebo působí mezi vrstvami v grafitu či při stabilizaci </a:t>
            </a:r>
            <a:r>
              <a:rPr lang="cs-CZ" dirty="0" err="1">
                <a:latin typeface="Arial" panose="020B0604020202020204" pitchFamily="34" charset="0"/>
                <a:cs typeface="Arial" panose="020B0604020202020204" pitchFamily="34" charset="0"/>
              </a:rPr>
              <a:t>dvojšroubovice</a:t>
            </a:r>
            <a:r>
              <a:rPr lang="cs-CZ" dirty="0">
                <a:latin typeface="Arial" panose="020B0604020202020204" pitchFamily="34" charset="0"/>
                <a:cs typeface="Arial" panose="020B0604020202020204" pitchFamily="34" charset="0"/>
              </a:rPr>
              <a:t> DNA. Je pouze přitažlivá.</a:t>
            </a:r>
          </a:p>
        </p:txBody>
      </p:sp>
    </p:spTree>
    <p:extLst>
      <p:ext uri="{BB962C8B-B14F-4D97-AF65-F5344CB8AC3E}">
        <p14:creationId xmlns:p14="http://schemas.microsoft.com/office/powerpoint/2010/main" val="168612376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gek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454" y="4356372"/>
            <a:ext cx="2822698" cy="22346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Ã½sledek obrÃ¡zku pro london dispersion forces in grap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493366"/>
            <a:ext cx="2634975" cy="2084673"/>
          </a:xfrm>
          <a:prstGeom prst="rect">
            <a:avLst/>
          </a:prstGeom>
          <a:noFill/>
          <a:extLst>
            <a:ext uri="{909E8E84-426E-40DD-AFC4-6F175D3DCCD1}">
              <a14:hiddenFill xmlns:a14="http://schemas.microsoft.com/office/drawing/2010/main">
                <a:solidFill>
                  <a:srgbClr val="FFFFFF"/>
                </a:solidFill>
              </a14:hiddenFill>
            </a:ext>
          </a:extLst>
        </p:spPr>
      </p:pic>
      <p:pic>
        <p:nvPicPr>
          <p:cNvPr id="253954" name="Picture 2" descr="https://is.muni.cz/do/rect/el/estud/prif/js11/fyz_chem/web/obr/2/tab_vdW-interak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6406" y="1664655"/>
            <a:ext cx="3972561" cy="2590802"/>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17467" y="134389"/>
            <a:ext cx="8544130" cy="1323439"/>
          </a:xfrm>
          <a:prstGeom prst="rect">
            <a:avLst/>
          </a:prstGeom>
        </p:spPr>
        <p:txBody>
          <a:bodyPr wrap="square">
            <a:spAutoFit/>
          </a:bodyPr>
          <a:lstStyle/>
          <a:p>
            <a:pPr algn="just"/>
            <a:r>
              <a:rPr lang="cs-CZ" sz="2000" b="1" dirty="0"/>
              <a:t>Repulzní interakce (Pauliho repulze): </a:t>
            </a:r>
            <a:r>
              <a:rPr lang="cs-CZ" sz="2000" dirty="0"/>
              <a:t>je způsobena repulzí vzájemně se překrývajících elektronových hustot a její podstatou je Pauliho princip výlučnosti dvou elektronů se stejným spinem ve stejném elektronovém obalu. Je vždy odpudivá a její velikost roste s klesající vzdáleností.</a:t>
            </a:r>
          </a:p>
        </p:txBody>
      </p:sp>
      <p:pic>
        <p:nvPicPr>
          <p:cNvPr id="253958" name="Picture 6" descr="VÃ½sledek obrÃ¡zku pro Evarcha arcu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9561" y="4673039"/>
            <a:ext cx="23812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8214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88E526-C23F-48A7-82C4-35E7705A344A}"/>
              </a:ext>
            </a:extLst>
          </p:cNvPr>
          <p:cNvSpPr>
            <a:spLocks noGrp="1"/>
          </p:cNvSpPr>
          <p:nvPr>
            <p:ph type="title"/>
          </p:nvPr>
        </p:nvSpPr>
        <p:spPr>
          <a:xfrm>
            <a:off x="609600" y="1905000"/>
            <a:ext cx="8229600" cy="1143000"/>
          </a:xfrm>
        </p:spPr>
        <p:txBody>
          <a:bodyPr/>
          <a:lstStyle/>
          <a:p>
            <a:r>
              <a:rPr lang="en-US" dirty="0" err="1"/>
              <a:t>Tvar</a:t>
            </a:r>
            <a:r>
              <a:rPr lang="en-US" dirty="0"/>
              <a:t> </a:t>
            </a:r>
            <a:r>
              <a:rPr lang="en-US" dirty="0" err="1"/>
              <a:t>molekul</a:t>
            </a:r>
            <a:endParaRPr lang="cs-CZ" dirty="0"/>
          </a:p>
        </p:txBody>
      </p:sp>
    </p:spTree>
    <p:extLst>
      <p:ext uri="{BB962C8B-B14F-4D97-AF65-F5344CB8AC3E}">
        <p14:creationId xmlns:p14="http://schemas.microsoft.com/office/powerpoint/2010/main" val="3266284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57200" y="228600"/>
            <a:ext cx="8229600" cy="457200"/>
          </a:xfrm>
        </p:spPr>
        <p:txBody>
          <a:bodyPr>
            <a:normAutofit fontScale="90000"/>
          </a:bodyPr>
          <a:lstStyle/>
          <a:p>
            <a:r>
              <a:rPr lang="cs-CZ" sz="2800" b="1" dirty="0"/>
              <a:t>Stínění elektronů</a:t>
            </a:r>
            <a:r>
              <a:rPr lang="en-US" sz="2800" b="1" dirty="0"/>
              <a:t> a e</a:t>
            </a:r>
            <a:r>
              <a:rPr lang="cs-CZ" altLang="en-US" sz="2800" b="1" dirty="0" err="1">
                <a:latin typeface="+mn-lt"/>
                <a:cs typeface="Arial" panose="020B0604020202020204" pitchFamily="34" charset="0"/>
              </a:rPr>
              <a:t>fektivní</a:t>
            </a:r>
            <a:r>
              <a:rPr lang="cs-CZ" altLang="en-US" sz="2800" b="1" dirty="0">
                <a:latin typeface="+mn-lt"/>
                <a:cs typeface="Arial" panose="020B0604020202020204" pitchFamily="34" charset="0"/>
              </a:rPr>
              <a:t>  náboj  jádra</a:t>
            </a:r>
          </a:p>
        </p:txBody>
      </p:sp>
      <p:sp>
        <p:nvSpPr>
          <p:cNvPr id="16388" name="Rectangle 3"/>
          <p:cNvSpPr>
            <a:spLocks noGrp="1" noChangeArrowheads="1"/>
          </p:cNvSpPr>
          <p:nvPr>
            <p:ph type="body" idx="1"/>
          </p:nvPr>
        </p:nvSpPr>
        <p:spPr>
          <a:xfrm>
            <a:off x="228600" y="857250"/>
            <a:ext cx="8686800" cy="1676400"/>
          </a:xfrm>
        </p:spPr>
        <p:txBody>
          <a:bodyPr>
            <a:noAutofit/>
          </a:bodyPr>
          <a:lstStyle/>
          <a:p>
            <a:pPr marL="0" indent="0" algn="just">
              <a:buNone/>
            </a:pPr>
            <a:r>
              <a:rPr lang="cs-CZ" sz="2000" b="1" dirty="0">
                <a:cs typeface="Arial" panose="020B0604020202020204" pitchFamily="34" charset="0"/>
              </a:rPr>
              <a:t>Elektrony jsou přitahovány k jádru ale také se navzájem odpuzují. </a:t>
            </a:r>
          </a:p>
          <a:p>
            <a:pPr marL="0" indent="0" algn="just">
              <a:buNone/>
            </a:pPr>
            <a:endParaRPr lang="cs-CZ" sz="800" dirty="0">
              <a:cs typeface="Arial" panose="020B0604020202020204" pitchFamily="34" charset="0"/>
            </a:endParaRPr>
          </a:p>
          <a:p>
            <a:pPr marL="0" indent="0" algn="just">
              <a:buNone/>
            </a:pPr>
            <a:r>
              <a:rPr lang="cs-CZ" sz="2000" u="sng" dirty="0">
                <a:cs typeface="Arial" panose="020B0604020202020204" pitchFamily="34" charset="0"/>
              </a:rPr>
              <a:t>Repulzní síly způsobené dalšími elektrony stíní přitažlivý účinek atomového jádra</a:t>
            </a:r>
            <a:r>
              <a:rPr lang="cs-CZ" sz="2000" dirty="0">
                <a:cs typeface="Arial" panose="020B0604020202020204" pitchFamily="34" charset="0"/>
              </a:rPr>
              <a:t>. </a:t>
            </a:r>
            <a:r>
              <a:rPr lang="cs-CZ" altLang="en-US" sz="2000" dirty="0">
                <a:cs typeface="Arial" panose="020B0604020202020204" pitchFamily="34" charset="0"/>
              </a:rPr>
              <a:t>Jádro nepůsobí na daný elektron celým svým nábojem (Z), ale tzv. </a:t>
            </a:r>
            <a:r>
              <a:rPr lang="cs-CZ" altLang="en-US" sz="2000" b="1" dirty="0">
                <a:cs typeface="Arial" panose="020B0604020202020204" pitchFamily="34" charset="0"/>
              </a:rPr>
              <a:t>efektivním nábojem jádra </a:t>
            </a:r>
            <a:r>
              <a:rPr lang="cs-CZ" altLang="en-US" sz="2000" dirty="0">
                <a:cs typeface="Arial" panose="020B0604020202020204" pitchFamily="34" charset="0"/>
              </a:rPr>
              <a:t>(</a:t>
            </a:r>
            <a:r>
              <a:rPr lang="cs-CZ" sz="2000" dirty="0" err="1">
                <a:cs typeface="Arial" panose="020B0604020202020204" pitchFamily="34" charset="0"/>
              </a:rPr>
              <a:t>Z</a:t>
            </a:r>
            <a:r>
              <a:rPr lang="cs-CZ" sz="2000" baseline="-25000" dirty="0" err="1">
                <a:cs typeface="Arial" panose="020B0604020202020204" pitchFamily="34" charset="0"/>
              </a:rPr>
              <a:t>eff</a:t>
            </a:r>
            <a:r>
              <a:rPr lang="cs-CZ" altLang="en-US" sz="2000" dirty="0">
                <a:cs typeface="Arial" panose="020B0604020202020204" pitchFamily="34" charset="0"/>
              </a:rPr>
              <a:t>). Též elektron nepůsobí na jádro atomu celým nábojem (opět důsledek odstínění ostatními elektrony)</a:t>
            </a:r>
          </a:p>
          <a:p>
            <a:pPr marL="0" indent="0">
              <a:buNone/>
            </a:pPr>
            <a:endParaRPr lang="cs-CZ" sz="2000" dirty="0">
              <a:cs typeface="Arial" panose="020B0604020202020204" pitchFamily="34" charset="0"/>
            </a:endParaRPr>
          </a:p>
          <a:p>
            <a:pPr marL="0" indent="0">
              <a:buNone/>
            </a:pPr>
            <a:endParaRPr lang="cs-CZ" sz="2000" dirty="0">
              <a:cs typeface="Arial" panose="020B0604020202020204" pitchFamily="34" charset="0"/>
            </a:endParaRPr>
          </a:p>
        </p:txBody>
      </p:sp>
      <p:pic>
        <p:nvPicPr>
          <p:cNvPr id="67588" name="Picture 4"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3733800"/>
            <a:ext cx="2895600" cy="28956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6B4FC3C1-918A-4392-84D1-8FB8F3928997}"/>
              </a:ext>
            </a:extLst>
          </p:cNvPr>
          <p:cNvSpPr/>
          <p:nvPr/>
        </p:nvSpPr>
        <p:spPr>
          <a:xfrm>
            <a:off x="228600" y="2819400"/>
            <a:ext cx="8534400" cy="1323439"/>
          </a:xfrm>
          <a:prstGeom prst="rect">
            <a:avLst/>
          </a:prstGeom>
        </p:spPr>
        <p:txBody>
          <a:bodyPr wrap="square">
            <a:spAutoFit/>
          </a:bodyPr>
          <a:lstStyle/>
          <a:p>
            <a:pPr algn="just" fontAlgn="base"/>
            <a:r>
              <a:rPr lang="cs-CZ" sz="2000" b="1" dirty="0"/>
              <a:t>Stínění</a:t>
            </a:r>
            <a:r>
              <a:rPr lang="cs-CZ" sz="2000" dirty="0"/>
              <a:t> (</a:t>
            </a:r>
            <a:r>
              <a:rPr lang="en-US" sz="2000" dirty="0"/>
              <a:t>shielding effect</a:t>
            </a:r>
            <a:r>
              <a:rPr lang="cs-CZ" sz="2000" dirty="0"/>
              <a:t>)</a:t>
            </a:r>
            <a:r>
              <a:rPr lang="en-US" sz="2000" dirty="0"/>
              <a:t> </a:t>
            </a:r>
            <a:r>
              <a:rPr lang="cs-CZ" sz="2000" dirty="0"/>
              <a:t>popisuje rovnováhu mezi přitažlivým působením </a:t>
            </a:r>
            <a:r>
              <a:rPr lang="en-US" sz="2000" dirty="0"/>
              <a:t>proton</a:t>
            </a:r>
            <a:r>
              <a:rPr lang="cs-CZ" sz="2000" dirty="0"/>
              <a:t>ů v jádře na </a:t>
            </a:r>
            <a:r>
              <a:rPr lang="en-US" sz="2000" dirty="0" err="1"/>
              <a:t>valen</a:t>
            </a:r>
            <a:r>
              <a:rPr lang="cs-CZ" sz="2000" dirty="0"/>
              <a:t>ční</a:t>
            </a:r>
            <a:r>
              <a:rPr lang="en-US" sz="2000" dirty="0"/>
              <a:t> </a:t>
            </a:r>
            <a:r>
              <a:rPr lang="en-US" sz="2000" dirty="0" err="1"/>
              <a:t>ele</a:t>
            </a:r>
            <a:r>
              <a:rPr lang="cs-CZ" sz="2000" dirty="0"/>
              <a:t>k</a:t>
            </a:r>
            <a:r>
              <a:rPr lang="en-US" sz="2000" dirty="0" err="1"/>
              <a:t>tron</a:t>
            </a:r>
            <a:r>
              <a:rPr lang="cs-CZ" sz="2000" dirty="0"/>
              <a:t>y</a:t>
            </a:r>
            <a:r>
              <a:rPr lang="en-US" sz="2000" dirty="0"/>
              <a:t> a </a:t>
            </a:r>
            <a:r>
              <a:rPr lang="cs-CZ" sz="2000" dirty="0"/>
              <a:t>odpudivých sil mezi </a:t>
            </a:r>
            <a:r>
              <a:rPr lang="en-US" sz="2000" dirty="0" err="1"/>
              <a:t>ele</a:t>
            </a:r>
            <a:r>
              <a:rPr lang="cs-CZ" sz="2000" dirty="0"/>
              <a:t>k</a:t>
            </a:r>
            <a:r>
              <a:rPr lang="en-US" sz="2000" dirty="0" err="1"/>
              <a:t>tron</a:t>
            </a:r>
            <a:r>
              <a:rPr lang="cs-CZ" sz="2000" dirty="0"/>
              <a:t>y</a:t>
            </a:r>
            <a:r>
              <a:rPr lang="en-US" sz="2000" dirty="0"/>
              <a:t>.</a:t>
            </a:r>
            <a:r>
              <a:rPr lang="cs-CZ" sz="2000" dirty="0"/>
              <a:t> </a:t>
            </a:r>
            <a:r>
              <a:rPr lang="cs-CZ" sz="2000" dirty="0">
                <a:solidFill>
                  <a:srgbClr val="333333"/>
                </a:solidFill>
              </a:rPr>
              <a:t>E</a:t>
            </a:r>
            <a:r>
              <a:rPr lang="en-US" sz="2000" dirty="0">
                <a:solidFill>
                  <a:srgbClr val="333333"/>
                </a:solidFill>
              </a:rPr>
              <a:t>le</a:t>
            </a:r>
            <a:r>
              <a:rPr lang="cs-CZ" sz="2000" dirty="0">
                <a:solidFill>
                  <a:srgbClr val="333333"/>
                </a:solidFill>
              </a:rPr>
              <a:t>k</a:t>
            </a:r>
            <a:r>
              <a:rPr lang="en-US" sz="2000" dirty="0" err="1">
                <a:solidFill>
                  <a:srgbClr val="333333"/>
                </a:solidFill>
              </a:rPr>
              <a:t>tron</a:t>
            </a:r>
            <a:r>
              <a:rPr lang="cs-CZ" sz="2000" dirty="0">
                <a:solidFill>
                  <a:srgbClr val="333333"/>
                </a:solidFill>
              </a:rPr>
              <a:t>y</a:t>
            </a:r>
            <a:r>
              <a:rPr lang="en-US" sz="2000" dirty="0">
                <a:solidFill>
                  <a:srgbClr val="333333"/>
                </a:solidFill>
              </a:rPr>
              <a:t> </a:t>
            </a:r>
            <a:r>
              <a:rPr lang="cs-CZ" sz="2000" dirty="0">
                <a:solidFill>
                  <a:srgbClr val="333333"/>
                </a:solidFill>
              </a:rPr>
              <a:t>ve</a:t>
            </a:r>
            <a:r>
              <a:rPr lang="en-US" sz="2000" dirty="0">
                <a:solidFill>
                  <a:srgbClr val="333333"/>
                </a:solidFill>
              </a:rPr>
              <a:t> </a:t>
            </a:r>
            <a:r>
              <a:rPr lang="cs-CZ" sz="2000" dirty="0">
                <a:solidFill>
                  <a:srgbClr val="333333"/>
                </a:solidFill>
              </a:rPr>
              <a:t>vnitřních slupkách atomu stíní vnější elektrony od přitažlivých sil jádra</a:t>
            </a:r>
            <a:r>
              <a:rPr lang="en-US" sz="2000" dirty="0">
                <a:solidFill>
                  <a:srgbClr val="333333"/>
                </a:solidFill>
              </a:rPr>
              <a:t>.</a:t>
            </a:r>
            <a:r>
              <a:rPr lang="cs-CZ" sz="2000" dirty="0">
                <a:solidFill>
                  <a:srgbClr val="333333"/>
                </a:solidFill>
              </a:rPr>
              <a:t> Jádro tak méně přitahuje vnější elektrony.</a:t>
            </a:r>
            <a:endParaRPr lang="en-US" sz="2000" dirty="0"/>
          </a:p>
        </p:txBody>
      </p:sp>
      <p:sp>
        <p:nvSpPr>
          <p:cNvPr id="3" name="Obdélník 2">
            <a:extLst>
              <a:ext uri="{FF2B5EF4-FFF2-40B4-BE49-F238E27FC236}">
                <a16:creationId xmlns:a16="http://schemas.microsoft.com/office/drawing/2014/main" id="{F999BE62-8D01-4D6F-8E2C-C6E989844E4F}"/>
              </a:ext>
            </a:extLst>
          </p:cNvPr>
          <p:cNvSpPr/>
          <p:nvPr/>
        </p:nvSpPr>
        <p:spPr>
          <a:xfrm>
            <a:off x="476250" y="4311551"/>
            <a:ext cx="4191000" cy="2308324"/>
          </a:xfrm>
          <a:prstGeom prst="rect">
            <a:avLst/>
          </a:prstGeom>
        </p:spPr>
        <p:txBody>
          <a:bodyPr wrap="square">
            <a:spAutoFit/>
          </a:bodyPr>
          <a:lstStyle/>
          <a:p>
            <a:r>
              <a:rPr lang="cs-CZ" b="1" dirty="0">
                <a:cs typeface="Arial" panose="020B0604020202020204" pitchFamily="34" charset="0"/>
              </a:rPr>
              <a:t>Efektivní náboj jádra</a:t>
            </a:r>
            <a:r>
              <a:rPr lang="cs-CZ" dirty="0">
                <a:cs typeface="Arial" panose="020B0604020202020204" pitchFamily="34" charset="0"/>
              </a:rPr>
              <a:t>: </a:t>
            </a:r>
          </a:p>
          <a:p>
            <a:endParaRPr lang="cs-CZ" dirty="0">
              <a:cs typeface="Arial" panose="020B0604020202020204" pitchFamily="34" charset="0"/>
            </a:endParaRPr>
          </a:p>
          <a:p>
            <a:r>
              <a:rPr lang="cs-CZ" dirty="0">
                <a:cs typeface="Arial" panose="020B0604020202020204" pitchFamily="34" charset="0"/>
              </a:rPr>
              <a:t>	</a:t>
            </a:r>
            <a:r>
              <a:rPr lang="cs-CZ" dirty="0" err="1">
                <a:cs typeface="Arial" panose="020B0604020202020204" pitchFamily="34" charset="0"/>
              </a:rPr>
              <a:t>Z</a:t>
            </a:r>
            <a:r>
              <a:rPr lang="cs-CZ" baseline="-25000" dirty="0" err="1">
                <a:cs typeface="Arial" panose="020B0604020202020204" pitchFamily="34" charset="0"/>
              </a:rPr>
              <a:t>eff</a:t>
            </a:r>
            <a:r>
              <a:rPr lang="cs-CZ" dirty="0">
                <a:cs typeface="Arial" panose="020B0604020202020204" pitchFamily="34" charset="0"/>
              </a:rPr>
              <a:t> = Z – </a:t>
            </a:r>
            <a:r>
              <a:rPr lang="el-GR" dirty="0">
                <a:cs typeface="Arial" panose="020B0604020202020204" pitchFamily="34" charset="0"/>
              </a:rPr>
              <a:t>σ</a:t>
            </a:r>
            <a:r>
              <a:rPr lang="cs-CZ" dirty="0">
                <a:cs typeface="Arial" panose="020B0604020202020204" pitchFamily="34" charset="0"/>
              </a:rPr>
              <a:t>	 0 &lt; </a:t>
            </a:r>
            <a:r>
              <a:rPr lang="el-GR" dirty="0">
                <a:cs typeface="Arial" panose="020B0604020202020204" pitchFamily="34" charset="0"/>
              </a:rPr>
              <a:t>σ</a:t>
            </a:r>
            <a:r>
              <a:rPr lang="cs-CZ" dirty="0">
                <a:cs typeface="Arial" panose="020B0604020202020204" pitchFamily="34" charset="0"/>
              </a:rPr>
              <a:t> &lt; 1</a:t>
            </a:r>
            <a:endParaRPr lang="cs-CZ" baseline="-25000" dirty="0">
              <a:cs typeface="Arial" panose="020B0604020202020204" pitchFamily="34" charset="0"/>
            </a:endParaRPr>
          </a:p>
          <a:p>
            <a:endParaRPr lang="cs-CZ" dirty="0">
              <a:cs typeface="Arial" panose="020B0604020202020204" pitchFamily="34" charset="0"/>
            </a:endParaRPr>
          </a:p>
          <a:p>
            <a:r>
              <a:rPr lang="cs-CZ" dirty="0">
                <a:cs typeface="Arial" panose="020B0604020202020204" pitchFamily="34" charset="0"/>
              </a:rPr>
              <a:t>Z – počet protonů (atomové číslo)</a:t>
            </a:r>
          </a:p>
          <a:p>
            <a:r>
              <a:rPr lang="el-GR" dirty="0">
                <a:cs typeface="Arial" panose="020B0604020202020204" pitchFamily="34" charset="0"/>
              </a:rPr>
              <a:t>σ</a:t>
            </a:r>
            <a:r>
              <a:rPr lang="cs-CZ" dirty="0">
                <a:cs typeface="Arial" panose="020B0604020202020204" pitchFamily="34" charset="0"/>
              </a:rPr>
              <a:t> – počet elektronů mezi jádrem a příslušným elektronem (nevalenční elektrony)</a:t>
            </a:r>
            <a:endParaRPr lang="en-US" dirty="0"/>
          </a:p>
        </p:txBody>
      </p:sp>
    </p:spTree>
    <p:extLst>
      <p:ext uri="{BB962C8B-B14F-4D97-AF65-F5344CB8AC3E}">
        <p14:creationId xmlns:p14="http://schemas.microsoft.com/office/powerpoint/2010/main" val="32808814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F72698C3-E108-4894-8A07-822EA8237E4D}"/>
              </a:ext>
            </a:extLst>
          </p:cNvPr>
          <p:cNvSpPr txBox="1">
            <a:spLocks noChangeArrowheads="1"/>
          </p:cNvSpPr>
          <p:nvPr/>
        </p:nvSpPr>
        <p:spPr bwMode="auto">
          <a:xfrm>
            <a:off x="2819400" y="304800"/>
            <a:ext cx="335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800" b="1" dirty="0" err="1">
                <a:latin typeface="Book Antiqua" pitchFamily="18" charset="0"/>
              </a:rPr>
              <a:t>Lewisovy</a:t>
            </a:r>
            <a:r>
              <a:rPr lang="cs-CZ" altLang="cs-CZ" sz="2800" b="1" dirty="0">
                <a:latin typeface="Book Antiqua" pitchFamily="18" charset="0"/>
              </a:rPr>
              <a:t> vzorce</a:t>
            </a:r>
            <a:endParaRPr lang="cs-CZ" altLang="cs-CZ" sz="2800" dirty="0">
              <a:latin typeface="Times New Roman" pitchFamily="18" charset="0"/>
            </a:endParaRPr>
          </a:p>
        </p:txBody>
      </p:sp>
      <p:sp>
        <p:nvSpPr>
          <p:cNvPr id="3" name="Obdélník 2">
            <a:extLst>
              <a:ext uri="{FF2B5EF4-FFF2-40B4-BE49-F238E27FC236}">
                <a16:creationId xmlns:a16="http://schemas.microsoft.com/office/drawing/2014/main" id="{4536972D-48D0-4044-ACDE-20DA17B7E385}"/>
              </a:ext>
            </a:extLst>
          </p:cNvPr>
          <p:cNvSpPr/>
          <p:nvPr/>
        </p:nvSpPr>
        <p:spPr>
          <a:xfrm>
            <a:off x="228600" y="1219200"/>
            <a:ext cx="8763000" cy="3477875"/>
          </a:xfrm>
          <a:prstGeom prst="rect">
            <a:avLst/>
          </a:prstGeom>
        </p:spPr>
        <p:txBody>
          <a:bodyPr wrap="square">
            <a:spAutoFit/>
          </a:bodyPr>
          <a:lstStyle/>
          <a:p>
            <a:pPr algn="just"/>
            <a:r>
              <a:rPr lang="cs-CZ" altLang="cs-CZ" sz="2000" dirty="0"/>
              <a:t>Elektronová konfigurace mnoha iontů odpovídá konfiguraci vzácného plynu</a:t>
            </a:r>
            <a:r>
              <a:rPr lang="en-US" altLang="cs-CZ" sz="2000" dirty="0"/>
              <a:t>.</a:t>
            </a:r>
            <a:r>
              <a:rPr lang="cs-CZ" altLang="cs-CZ" sz="2000" dirty="0"/>
              <a:t> </a:t>
            </a:r>
          </a:p>
          <a:p>
            <a:pPr algn="just"/>
            <a:r>
              <a:rPr lang="en-US" altLang="cs-CZ" sz="2000" dirty="0"/>
              <a:t> </a:t>
            </a:r>
            <a:endParaRPr lang="en-US" altLang="cs-CZ" sz="2000" b="1" dirty="0"/>
          </a:p>
          <a:p>
            <a:pPr algn="just"/>
            <a:r>
              <a:rPr lang="en-US" altLang="cs-CZ" sz="2000" b="1" dirty="0"/>
              <a:t>O</a:t>
            </a:r>
            <a:r>
              <a:rPr lang="cs-CZ" altLang="cs-CZ" sz="2000" b="1" dirty="0" err="1"/>
              <a:t>ktetové</a:t>
            </a:r>
            <a:r>
              <a:rPr lang="cs-CZ" altLang="cs-CZ" sz="2000" b="1" dirty="0"/>
              <a:t> pravidlo</a:t>
            </a:r>
            <a:r>
              <a:rPr lang="en-US" altLang="cs-CZ" sz="2000" b="1" dirty="0"/>
              <a:t>: </a:t>
            </a:r>
            <a:r>
              <a:rPr lang="cs-CZ" altLang="cs-CZ" sz="2000" dirty="0"/>
              <a:t>Prvky hlavní skupiny (</a:t>
            </a:r>
            <a:r>
              <a:rPr lang="cs-CZ" altLang="cs-CZ" sz="2000" i="1" dirty="0"/>
              <a:t>s</a:t>
            </a:r>
            <a:r>
              <a:rPr lang="cs-CZ" altLang="cs-CZ" sz="2000" dirty="0"/>
              <a:t> a </a:t>
            </a:r>
            <a:r>
              <a:rPr lang="cs-CZ" altLang="cs-CZ" sz="2000" i="1" dirty="0"/>
              <a:t>p</a:t>
            </a:r>
            <a:r>
              <a:rPr lang="cs-CZ" altLang="cs-CZ" sz="2000" dirty="0"/>
              <a:t>) přijímají, ztrácejí nebo sdílí elektrony tak, aby dosáhly valenčního oktetu (osm elektronů ve zcela zaplněné valenční slupce)</a:t>
            </a:r>
            <a:r>
              <a:rPr lang="en-US" altLang="cs-CZ" sz="2000" dirty="0"/>
              <a:t>.</a:t>
            </a:r>
            <a:endParaRPr lang="en-US" altLang="cs-CZ" sz="2000" b="1" dirty="0"/>
          </a:p>
          <a:p>
            <a:pPr algn="just"/>
            <a:endParaRPr lang="cs-CZ" altLang="cs-CZ" sz="2000" dirty="0"/>
          </a:p>
          <a:p>
            <a:pPr algn="just"/>
            <a:r>
              <a:rPr lang="cs-CZ" altLang="cs-CZ" sz="2000" dirty="0"/>
              <a:t>Např</a:t>
            </a:r>
            <a:r>
              <a:rPr lang="en-US" altLang="cs-CZ" sz="2000" dirty="0"/>
              <a:t>. </a:t>
            </a:r>
            <a:r>
              <a:rPr lang="cs-CZ" altLang="cs-CZ" sz="2000" dirty="0"/>
              <a:t>elektronová konfigurace obou částic v </a:t>
            </a:r>
            <a:r>
              <a:rPr lang="en-US" altLang="cs-CZ" sz="2000" dirty="0" err="1"/>
              <a:t>KCl</a:t>
            </a:r>
            <a:r>
              <a:rPr lang="en-US" altLang="cs-CZ" sz="2000" dirty="0"/>
              <a:t> </a:t>
            </a:r>
            <a:r>
              <a:rPr lang="cs-CZ" altLang="cs-CZ" sz="2000" dirty="0"/>
              <a:t>je</a:t>
            </a:r>
            <a:r>
              <a:rPr lang="en-US" altLang="cs-CZ" sz="2000" dirty="0"/>
              <a:t>: </a:t>
            </a:r>
          </a:p>
          <a:p>
            <a:pPr lvl="1" algn="just"/>
            <a:r>
              <a:rPr lang="en-US" altLang="cs-CZ" sz="2000" dirty="0"/>
              <a:t>K</a:t>
            </a:r>
            <a:r>
              <a:rPr lang="en-US" altLang="cs-CZ" sz="2000" baseline="30000" dirty="0"/>
              <a:t>+</a:t>
            </a:r>
            <a:r>
              <a:rPr lang="en-US" altLang="cs-CZ" sz="2000" dirty="0"/>
              <a:t> </a:t>
            </a:r>
            <a:r>
              <a:rPr lang="cs-CZ" altLang="cs-CZ" sz="2000" dirty="0"/>
              <a:t>má konfiguraci</a:t>
            </a:r>
            <a:r>
              <a:rPr lang="en-US" altLang="cs-CZ" sz="2000" dirty="0"/>
              <a:t> [</a:t>
            </a:r>
            <a:r>
              <a:rPr lang="en-US" altLang="cs-CZ" sz="2000" dirty="0" err="1"/>
              <a:t>Ar</a:t>
            </a:r>
            <a:r>
              <a:rPr lang="en-US" altLang="cs-CZ" sz="2000" dirty="0"/>
              <a:t>] </a:t>
            </a:r>
          </a:p>
          <a:p>
            <a:pPr lvl="1" algn="just"/>
            <a:r>
              <a:rPr lang="en-US" altLang="cs-CZ" sz="2000" dirty="0"/>
              <a:t>Cl</a:t>
            </a:r>
            <a:r>
              <a:rPr lang="en-US" altLang="cs-CZ" sz="2000" baseline="30000" dirty="0">
                <a:sym typeface="Symbol" pitchFamily="18" charset="2"/>
              </a:rPr>
              <a:t></a:t>
            </a:r>
            <a:r>
              <a:rPr lang="en-US" altLang="cs-CZ" sz="2000" dirty="0"/>
              <a:t> </a:t>
            </a:r>
            <a:r>
              <a:rPr lang="cs-CZ" altLang="cs-CZ" sz="2000" dirty="0"/>
              <a:t>má konfiguraci</a:t>
            </a:r>
            <a:r>
              <a:rPr lang="en-US" altLang="cs-CZ" sz="2000" dirty="0"/>
              <a:t> [</a:t>
            </a:r>
            <a:r>
              <a:rPr lang="en-US" altLang="cs-CZ" sz="2000" dirty="0" err="1"/>
              <a:t>Ar</a:t>
            </a:r>
            <a:r>
              <a:rPr lang="en-US" altLang="cs-CZ" sz="2000" dirty="0"/>
              <a:t>]</a:t>
            </a:r>
            <a:endParaRPr lang="cs-CZ" altLang="cs-CZ" sz="2000" dirty="0"/>
          </a:p>
          <a:p>
            <a:pPr algn="just"/>
            <a:r>
              <a:rPr lang="cs-CZ" altLang="cs-CZ" sz="2000" dirty="0"/>
              <a:t>Další elektrony v atomu se obvykle  chemické vazby </a:t>
            </a:r>
          </a:p>
          <a:p>
            <a:pPr algn="just"/>
            <a:r>
              <a:rPr lang="cs-CZ" altLang="cs-CZ" sz="2000" dirty="0"/>
              <a:t>neúčastní</a:t>
            </a:r>
            <a:r>
              <a:rPr lang="en-US" altLang="cs-CZ" sz="2000" dirty="0"/>
              <a:t>. </a:t>
            </a:r>
            <a:endParaRPr lang="en-US" altLang="cs-CZ" sz="2000" b="1" u="sng" dirty="0"/>
          </a:p>
        </p:txBody>
      </p:sp>
      <p:graphicFrame>
        <p:nvGraphicFramePr>
          <p:cNvPr id="4" name="Object 6">
            <a:extLst>
              <a:ext uri="{FF2B5EF4-FFF2-40B4-BE49-F238E27FC236}">
                <a16:creationId xmlns:a16="http://schemas.microsoft.com/office/drawing/2014/main" id="{9B47935F-B5E0-4EEA-AA54-8A630743F102}"/>
              </a:ext>
            </a:extLst>
          </p:cNvPr>
          <p:cNvGraphicFramePr>
            <a:graphicFrameLocks noChangeAspect="1"/>
          </p:cNvGraphicFramePr>
          <p:nvPr/>
        </p:nvGraphicFramePr>
        <p:xfrm>
          <a:off x="6705600" y="2971800"/>
          <a:ext cx="1905000" cy="1281196"/>
        </p:xfrm>
        <a:graphic>
          <a:graphicData uri="http://schemas.openxmlformats.org/presentationml/2006/ole">
            <mc:AlternateContent xmlns:mc="http://schemas.openxmlformats.org/markup-compatibility/2006">
              <mc:Choice xmlns:v="urn:schemas-microsoft-com:vml" Requires="v">
                <p:oleObj spid="_x0000_s7190" name="CS ChemDraw Drawing" r:id="rId3" imgW="2341800" imgH="1574640" progId="ChemDraw.Document.6.0">
                  <p:embed/>
                </p:oleObj>
              </mc:Choice>
              <mc:Fallback>
                <p:oleObj name="CS ChemDraw Drawing" r:id="rId3" imgW="2341800" imgH="1574640" progId="ChemDraw.Document.6.0">
                  <p:embed/>
                  <p:pic>
                    <p:nvPicPr>
                      <p:cNvPr id="4" name="Object 6">
                        <a:extLst>
                          <a:ext uri="{FF2B5EF4-FFF2-40B4-BE49-F238E27FC236}">
                            <a16:creationId xmlns:a16="http://schemas.microsoft.com/office/drawing/2014/main" id="{9B47935F-B5E0-4EEA-AA54-8A630743F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971800"/>
                        <a:ext cx="1905000" cy="1281196"/>
                      </a:xfrm>
                      <a:prstGeom prst="rect">
                        <a:avLst/>
                      </a:prstGeom>
                      <a:noFill/>
                      <a:ln>
                        <a:noFill/>
                      </a:ln>
                      <a:effectLst/>
                    </p:spPr>
                  </p:pic>
                </p:oleObj>
              </mc:Fallback>
            </mc:AlternateContent>
          </a:graphicData>
        </a:graphic>
      </p:graphicFrame>
      <p:sp>
        <p:nvSpPr>
          <p:cNvPr id="6" name="Obdélník 5">
            <a:extLst>
              <a:ext uri="{FF2B5EF4-FFF2-40B4-BE49-F238E27FC236}">
                <a16:creationId xmlns:a16="http://schemas.microsoft.com/office/drawing/2014/main" id="{7945AC8F-A649-4A51-B339-7D56B2193602}"/>
              </a:ext>
            </a:extLst>
          </p:cNvPr>
          <p:cNvSpPr/>
          <p:nvPr/>
        </p:nvSpPr>
        <p:spPr>
          <a:xfrm>
            <a:off x="381000" y="4876800"/>
            <a:ext cx="3886513" cy="369332"/>
          </a:xfrm>
          <a:prstGeom prst="rect">
            <a:avLst/>
          </a:prstGeom>
        </p:spPr>
        <p:txBody>
          <a:bodyPr wrap="none">
            <a:spAutoFit/>
          </a:bodyPr>
          <a:lstStyle/>
          <a:p>
            <a:r>
              <a:rPr lang="en-GB" altLang="cs-CZ" dirty="0" err="1">
                <a:solidFill>
                  <a:srgbClr val="000000"/>
                </a:solidFill>
                <a:latin typeface="Arial" panose="020B0604020202020204" pitchFamily="34" charset="0"/>
                <a:cs typeface="Arial" panose="020B0604020202020204" pitchFamily="34" charset="0"/>
              </a:rPr>
              <a:t>Týká</a:t>
            </a:r>
            <a:r>
              <a:rPr lang="en-GB" altLang="cs-CZ" dirty="0">
                <a:solidFill>
                  <a:srgbClr val="000000"/>
                </a:solidFill>
                <a:latin typeface="Arial" panose="020B0604020202020204" pitchFamily="34" charset="0"/>
                <a:cs typeface="Arial" panose="020B0604020202020204" pitchFamily="34" charset="0"/>
              </a:rPr>
              <a:t> se </a:t>
            </a:r>
            <a:r>
              <a:rPr lang="en-GB" altLang="cs-CZ" dirty="0" err="1">
                <a:solidFill>
                  <a:srgbClr val="000000"/>
                </a:solidFill>
                <a:latin typeface="Arial" panose="020B0604020202020204" pitchFamily="34" charset="0"/>
                <a:cs typeface="Arial" panose="020B0604020202020204" pitchFamily="34" charset="0"/>
              </a:rPr>
              <a:t>pouze</a:t>
            </a:r>
            <a:r>
              <a:rPr lang="en-GB" altLang="cs-CZ" dirty="0">
                <a:solidFill>
                  <a:srgbClr val="000000"/>
                </a:solidFill>
                <a:latin typeface="Arial" panose="020B0604020202020204" pitchFamily="34" charset="0"/>
                <a:cs typeface="Arial" panose="020B0604020202020204" pitchFamily="34" charset="0"/>
              </a:rPr>
              <a:t> </a:t>
            </a:r>
            <a:r>
              <a:rPr lang="en-GB" altLang="cs-CZ" dirty="0" err="1">
                <a:solidFill>
                  <a:srgbClr val="000000"/>
                </a:solidFill>
                <a:latin typeface="Arial" panose="020B0604020202020204" pitchFamily="34" charset="0"/>
                <a:cs typeface="Arial" panose="020B0604020202020204" pitchFamily="34" charset="0"/>
              </a:rPr>
              <a:t>prvků</a:t>
            </a:r>
            <a:r>
              <a:rPr lang="en-GB" altLang="cs-CZ" dirty="0">
                <a:solidFill>
                  <a:srgbClr val="000000"/>
                </a:solidFill>
                <a:latin typeface="Arial" panose="020B0604020202020204" pitchFamily="34" charset="0"/>
                <a:cs typeface="Arial" panose="020B0604020202020204" pitchFamily="34" charset="0"/>
              </a:rPr>
              <a:t> 2. a 3. </a:t>
            </a:r>
            <a:r>
              <a:rPr lang="en-GB" altLang="cs-CZ" dirty="0" err="1">
                <a:solidFill>
                  <a:srgbClr val="000000"/>
                </a:solidFill>
                <a:latin typeface="Arial" panose="020B0604020202020204" pitchFamily="34" charset="0"/>
                <a:cs typeface="Arial" panose="020B0604020202020204" pitchFamily="34" charset="0"/>
              </a:rPr>
              <a:t>periody</a:t>
            </a:r>
            <a:r>
              <a:rPr lang="en-GB" altLang="cs-CZ" dirty="0">
                <a:solidFill>
                  <a:srgbClr val="000000"/>
                </a:solidFill>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267504079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BF6EBBC-DA46-49C3-8AB9-1D15BD313788}"/>
              </a:ext>
            </a:extLst>
          </p:cNvPr>
          <p:cNvPicPr>
            <a:picLocks noChangeAspect="1"/>
          </p:cNvPicPr>
          <p:nvPr/>
        </p:nvPicPr>
        <p:blipFill>
          <a:blip r:embed="rId3"/>
          <a:stretch>
            <a:fillRect/>
          </a:stretch>
        </p:blipFill>
        <p:spPr>
          <a:xfrm>
            <a:off x="4648200" y="4343400"/>
            <a:ext cx="3268366" cy="739101"/>
          </a:xfrm>
          <a:prstGeom prst="rect">
            <a:avLst/>
          </a:prstGeom>
        </p:spPr>
      </p:pic>
      <p:sp>
        <p:nvSpPr>
          <p:cNvPr id="7" name="Obdélník 6">
            <a:extLst>
              <a:ext uri="{FF2B5EF4-FFF2-40B4-BE49-F238E27FC236}">
                <a16:creationId xmlns:a16="http://schemas.microsoft.com/office/drawing/2014/main" id="{4B5C7072-B913-4025-AFF3-01FFDE45AC74}"/>
              </a:ext>
            </a:extLst>
          </p:cNvPr>
          <p:cNvSpPr/>
          <p:nvPr/>
        </p:nvSpPr>
        <p:spPr>
          <a:xfrm>
            <a:off x="304800" y="5334000"/>
            <a:ext cx="8610600" cy="923330"/>
          </a:xfrm>
          <a:prstGeom prst="rect">
            <a:avLst/>
          </a:prstGeom>
        </p:spPr>
        <p:txBody>
          <a:bodyPr wrap="square">
            <a:spAutoFit/>
          </a:bodyPr>
          <a:lstStyle/>
          <a:p>
            <a:r>
              <a:rPr lang="en-US" dirty="0"/>
              <a:t>v = </a:t>
            </a:r>
            <a:r>
              <a:rPr lang="cs-CZ" dirty="0"/>
              <a:t>počet v</a:t>
            </a:r>
            <a:r>
              <a:rPr lang="en-US" dirty="0" err="1"/>
              <a:t>alen</a:t>
            </a:r>
            <a:r>
              <a:rPr lang="cs-CZ" dirty="0" err="1"/>
              <a:t>čních</a:t>
            </a:r>
            <a:r>
              <a:rPr lang="en-US" dirty="0"/>
              <a:t> </a:t>
            </a:r>
            <a:r>
              <a:rPr lang="en-US" dirty="0" err="1"/>
              <a:t>ele</a:t>
            </a:r>
            <a:r>
              <a:rPr lang="cs-CZ" dirty="0"/>
              <a:t>k</a:t>
            </a:r>
            <a:r>
              <a:rPr lang="en-US" dirty="0" err="1"/>
              <a:t>tron</a:t>
            </a:r>
            <a:r>
              <a:rPr lang="cs-CZ" dirty="0"/>
              <a:t>ů</a:t>
            </a:r>
            <a:r>
              <a:rPr lang="en-US" dirty="0"/>
              <a:t> </a:t>
            </a:r>
            <a:r>
              <a:rPr lang="cs-CZ" dirty="0"/>
              <a:t>daného atomu v základním stavu</a:t>
            </a:r>
            <a:r>
              <a:rPr lang="en-US" dirty="0"/>
              <a:t> (</a:t>
            </a:r>
            <a:r>
              <a:rPr lang="cs-CZ" dirty="0" err="1"/>
              <a:t>t.j</a:t>
            </a:r>
            <a:r>
              <a:rPr lang="en-US" dirty="0"/>
              <a:t>.</a:t>
            </a:r>
            <a:r>
              <a:rPr lang="cs-CZ" dirty="0"/>
              <a:t> před tvorbou vazby</a:t>
            </a:r>
            <a:r>
              <a:rPr lang="en-US" dirty="0"/>
              <a:t>).</a:t>
            </a:r>
          </a:p>
          <a:p>
            <a:r>
              <a:rPr lang="en-US" dirty="0"/>
              <a:t>b = </a:t>
            </a:r>
            <a:r>
              <a:rPr lang="cs-CZ" dirty="0"/>
              <a:t>počet vazeb </a:t>
            </a:r>
            <a:r>
              <a:rPr lang="en-US" dirty="0"/>
              <a:t>(</a:t>
            </a:r>
            <a:r>
              <a:rPr lang="cs-CZ" dirty="0"/>
              <a:t>včetně </a:t>
            </a:r>
            <a:r>
              <a:rPr lang="en-US" dirty="0"/>
              <a:t>σ </a:t>
            </a:r>
            <a:r>
              <a:rPr lang="cs-CZ" dirty="0"/>
              <a:t>a</a:t>
            </a:r>
            <a:r>
              <a:rPr lang="en-US" dirty="0"/>
              <a:t> π </a:t>
            </a:r>
            <a:r>
              <a:rPr lang="cs-CZ" dirty="0"/>
              <a:t>vazeb</a:t>
            </a:r>
            <a:r>
              <a:rPr lang="en-US" dirty="0"/>
              <a:t>) </a:t>
            </a:r>
            <a:r>
              <a:rPr lang="cs-CZ" dirty="0"/>
              <a:t>tvořeného daným </a:t>
            </a:r>
            <a:r>
              <a:rPr lang="en-US" dirty="0" err="1"/>
              <a:t>ato</a:t>
            </a:r>
            <a:r>
              <a:rPr lang="cs-CZ" dirty="0" err="1"/>
              <a:t>me</a:t>
            </a:r>
            <a:r>
              <a:rPr lang="en-US" dirty="0"/>
              <a:t>m.</a:t>
            </a:r>
          </a:p>
          <a:p>
            <a:r>
              <a:rPr lang="en-US" dirty="0"/>
              <a:t>c = </a:t>
            </a:r>
            <a:r>
              <a:rPr lang="cs-CZ" dirty="0"/>
              <a:t>náboj atomu</a:t>
            </a:r>
            <a:r>
              <a:rPr lang="en-US" dirty="0"/>
              <a:t> (</a:t>
            </a:r>
            <a:r>
              <a:rPr lang="cs-CZ" dirty="0"/>
              <a:t>pozor</a:t>
            </a:r>
            <a:r>
              <a:rPr lang="en-US" dirty="0"/>
              <a:t>: </a:t>
            </a:r>
            <a:r>
              <a:rPr lang="cs-CZ" dirty="0"/>
              <a:t>nemusí souhlasit s nábojem celé molekuly/iontu</a:t>
            </a:r>
            <a:r>
              <a:rPr lang="en-US" dirty="0"/>
              <a:t>).</a:t>
            </a:r>
          </a:p>
        </p:txBody>
      </p:sp>
      <p:sp>
        <p:nvSpPr>
          <p:cNvPr id="8" name="TextovéPole 7">
            <a:extLst>
              <a:ext uri="{FF2B5EF4-FFF2-40B4-BE49-F238E27FC236}">
                <a16:creationId xmlns:a16="http://schemas.microsoft.com/office/drawing/2014/main" id="{26659629-6BEC-4833-A302-BC04F75D0F42}"/>
              </a:ext>
            </a:extLst>
          </p:cNvPr>
          <p:cNvSpPr txBox="1"/>
          <p:nvPr/>
        </p:nvSpPr>
        <p:spPr>
          <a:xfrm>
            <a:off x="228600" y="4343400"/>
            <a:ext cx="3783152" cy="400110"/>
          </a:xfrm>
          <a:prstGeom prst="rect">
            <a:avLst/>
          </a:prstGeom>
          <a:noFill/>
        </p:spPr>
        <p:txBody>
          <a:bodyPr wrap="none" rtlCol="0">
            <a:spAutoFit/>
          </a:bodyPr>
          <a:lstStyle/>
          <a:p>
            <a:r>
              <a:rPr lang="cs-CZ" sz="2000" b="1" dirty="0"/>
              <a:t>Počet volných elektronových párů</a:t>
            </a:r>
            <a:endParaRPr lang="en-US" sz="2000" b="1" dirty="0"/>
          </a:p>
        </p:txBody>
      </p:sp>
      <p:sp>
        <p:nvSpPr>
          <p:cNvPr id="9" name="TextovéPole 8">
            <a:extLst>
              <a:ext uri="{FF2B5EF4-FFF2-40B4-BE49-F238E27FC236}">
                <a16:creationId xmlns:a16="http://schemas.microsoft.com/office/drawing/2014/main" id="{216D998C-2A8D-43B6-86FD-C9925E2E351F}"/>
              </a:ext>
            </a:extLst>
          </p:cNvPr>
          <p:cNvSpPr txBox="1"/>
          <p:nvPr/>
        </p:nvSpPr>
        <p:spPr>
          <a:xfrm>
            <a:off x="304800" y="609600"/>
            <a:ext cx="2125967" cy="400110"/>
          </a:xfrm>
          <a:prstGeom prst="rect">
            <a:avLst/>
          </a:prstGeom>
          <a:noFill/>
        </p:spPr>
        <p:txBody>
          <a:bodyPr wrap="none" rtlCol="0">
            <a:spAutoFit/>
          </a:bodyPr>
          <a:lstStyle/>
          <a:p>
            <a:r>
              <a:rPr lang="cs-CZ" sz="2000" b="1" dirty="0"/>
              <a:t>Počet sigma vazeb</a:t>
            </a:r>
            <a:endParaRPr lang="en-US" sz="2000" b="1" dirty="0"/>
          </a:p>
        </p:txBody>
      </p:sp>
      <p:sp>
        <p:nvSpPr>
          <p:cNvPr id="10" name="Obdélník 9">
            <a:extLst>
              <a:ext uri="{FF2B5EF4-FFF2-40B4-BE49-F238E27FC236}">
                <a16:creationId xmlns:a16="http://schemas.microsoft.com/office/drawing/2014/main" id="{8EAA3A11-AB97-49CC-9555-7FB1A8D66871}"/>
              </a:ext>
            </a:extLst>
          </p:cNvPr>
          <p:cNvSpPr/>
          <p:nvPr/>
        </p:nvSpPr>
        <p:spPr>
          <a:xfrm>
            <a:off x="304800" y="1045339"/>
            <a:ext cx="8382000" cy="707886"/>
          </a:xfrm>
          <a:prstGeom prst="rect">
            <a:avLst/>
          </a:prstGeom>
        </p:spPr>
        <p:txBody>
          <a:bodyPr wrap="square">
            <a:spAutoFit/>
          </a:bodyPr>
          <a:lstStyle/>
          <a:p>
            <a:r>
              <a:rPr lang="cs-CZ" sz="2000" dirty="0"/>
              <a:t>Počet sigma vazeb vycházejících z daného atomu  je číselně roven počtu atomů  navázaných na tento atom</a:t>
            </a:r>
            <a:r>
              <a:rPr lang="en-US" sz="2000" dirty="0"/>
              <a:t>.</a:t>
            </a:r>
          </a:p>
        </p:txBody>
      </p:sp>
      <p:sp>
        <p:nvSpPr>
          <p:cNvPr id="11" name="TextovéPole 10">
            <a:extLst>
              <a:ext uri="{FF2B5EF4-FFF2-40B4-BE49-F238E27FC236}">
                <a16:creationId xmlns:a16="http://schemas.microsoft.com/office/drawing/2014/main" id="{A2F1A518-E37F-48F0-8310-BF7042C5C3F3}"/>
              </a:ext>
            </a:extLst>
          </p:cNvPr>
          <p:cNvSpPr txBox="1"/>
          <p:nvPr/>
        </p:nvSpPr>
        <p:spPr>
          <a:xfrm>
            <a:off x="304800" y="2209800"/>
            <a:ext cx="3962400" cy="1261884"/>
          </a:xfrm>
          <a:prstGeom prst="rect">
            <a:avLst/>
          </a:prstGeom>
          <a:noFill/>
        </p:spPr>
        <p:txBody>
          <a:bodyPr wrap="square" rtlCol="0">
            <a:spAutoFit/>
          </a:bodyPr>
          <a:lstStyle/>
          <a:p>
            <a:r>
              <a:rPr lang="cs-CZ" sz="800" dirty="0"/>
              <a:t> </a:t>
            </a:r>
          </a:p>
          <a:p>
            <a:r>
              <a:rPr lang="cs-CZ" sz="2000" b="1" dirty="0"/>
              <a:t>Počet valenčních elektronů</a:t>
            </a:r>
          </a:p>
          <a:p>
            <a:r>
              <a:rPr lang="cs-CZ" sz="800" dirty="0"/>
              <a:t> </a:t>
            </a:r>
          </a:p>
          <a:p>
            <a:r>
              <a:rPr lang="cs-CZ" sz="2000" dirty="0"/>
              <a:t>Počet valenčních elektronů je číselně  pořadí skupiny</a:t>
            </a:r>
            <a:endParaRPr lang="en-US" sz="2000" dirty="0"/>
          </a:p>
        </p:txBody>
      </p:sp>
      <p:pic>
        <p:nvPicPr>
          <p:cNvPr id="12" name="Obrázek 11">
            <a:extLst>
              <a:ext uri="{FF2B5EF4-FFF2-40B4-BE49-F238E27FC236}">
                <a16:creationId xmlns:a16="http://schemas.microsoft.com/office/drawing/2014/main" id="{63833282-1F97-4CF9-82F2-BEAAC55C7681}"/>
              </a:ext>
            </a:extLst>
          </p:cNvPr>
          <p:cNvPicPr>
            <a:picLocks noChangeAspect="1"/>
          </p:cNvPicPr>
          <p:nvPr/>
        </p:nvPicPr>
        <p:blipFill>
          <a:blip r:embed="rId4"/>
          <a:stretch>
            <a:fillRect/>
          </a:stretch>
        </p:blipFill>
        <p:spPr>
          <a:xfrm>
            <a:off x="4114800" y="2133600"/>
            <a:ext cx="4113091" cy="1260395"/>
          </a:xfrm>
          <a:prstGeom prst="rect">
            <a:avLst/>
          </a:prstGeom>
        </p:spPr>
      </p:pic>
    </p:spTree>
    <p:extLst>
      <p:ext uri="{BB962C8B-B14F-4D97-AF65-F5344CB8AC3E}">
        <p14:creationId xmlns:p14="http://schemas.microsoft.com/office/powerpoint/2010/main" val="2570964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a:xfrm>
            <a:off x="456481" y="313953"/>
            <a:ext cx="8228160" cy="600447"/>
          </a:xfrm>
        </p:spPr>
        <p:txBody>
          <a:bodyPr tIns="28802">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cs-CZ" sz="2800" b="1" dirty="0" err="1">
                <a:latin typeface="Arial" panose="020B0604020202020204" pitchFamily="34" charset="0"/>
                <a:cs typeface="Arial" panose="020B0604020202020204" pitchFamily="34" charset="0"/>
              </a:rPr>
              <a:t>Formální</a:t>
            </a:r>
            <a:r>
              <a:rPr lang="en-GB" altLang="cs-CZ" sz="2800" b="1" dirty="0">
                <a:latin typeface="Arial" panose="020B0604020202020204" pitchFamily="34" charset="0"/>
                <a:cs typeface="Arial" panose="020B0604020202020204" pitchFamily="34" charset="0"/>
              </a:rPr>
              <a:t> </a:t>
            </a:r>
            <a:r>
              <a:rPr lang="en-GB" altLang="cs-CZ" sz="2800" b="1" dirty="0" err="1">
                <a:latin typeface="Arial" panose="020B0604020202020204" pitchFamily="34" charset="0"/>
                <a:cs typeface="Arial" panose="020B0604020202020204" pitchFamily="34" charset="0"/>
              </a:rPr>
              <a:t>náboj</a:t>
            </a:r>
            <a:endParaRPr lang="en-GB" altLang="cs-CZ" sz="2800" b="1" dirty="0">
              <a:latin typeface="Arial" panose="020B0604020202020204" pitchFamily="34" charset="0"/>
              <a:cs typeface="Arial" panose="020B0604020202020204" pitchFamily="34" charset="0"/>
            </a:endParaRPr>
          </a:p>
        </p:txBody>
      </p:sp>
      <p:sp>
        <p:nvSpPr>
          <p:cNvPr id="17411" name="Text Box 2"/>
          <p:cNvSpPr txBox="1">
            <a:spLocks noChangeArrowheads="1"/>
          </p:cNvSpPr>
          <p:nvPr/>
        </p:nvSpPr>
        <p:spPr bwMode="auto">
          <a:xfrm>
            <a:off x="914400" y="2699048"/>
            <a:ext cx="7673760" cy="4290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5848"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9pPr>
          </a:lstStyle>
          <a:p>
            <a:pPr eaLnBrk="1">
              <a:lnSpc>
                <a:spcPct val="98000"/>
              </a:lnSpc>
            </a:pPr>
            <a:r>
              <a:rPr lang="en-GB" altLang="cs-CZ" sz="2000" b="1" dirty="0">
                <a:solidFill>
                  <a:srgbClr val="000000"/>
                </a:solidFill>
                <a:latin typeface="JansonText-Roman" charset="0"/>
              </a:rPr>
              <a:t>FC </a:t>
            </a:r>
            <a:r>
              <a:rPr lang="en-GB" altLang="cs-CZ" sz="2000" b="1" dirty="0">
                <a:solidFill>
                  <a:srgbClr val="000000"/>
                </a:solidFill>
                <a:latin typeface="MathematicalPi-One" charset="0"/>
              </a:rPr>
              <a:t>= </a:t>
            </a:r>
            <a:r>
              <a:rPr lang="en-GB" altLang="cs-CZ" sz="2000" b="1" dirty="0">
                <a:solidFill>
                  <a:srgbClr val="000000"/>
                </a:solidFill>
                <a:latin typeface="JansonText-Roman" charset="0"/>
              </a:rPr>
              <a:t>(č. </a:t>
            </a:r>
            <a:r>
              <a:rPr lang="en-GB" altLang="cs-CZ" sz="2000" b="1" dirty="0" err="1">
                <a:solidFill>
                  <a:srgbClr val="000000"/>
                </a:solidFill>
                <a:latin typeface="JansonText-Roman" charset="0"/>
              </a:rPr>
              <a:t>skupiny</a:t>
            </a:r>
            <a:r>
              <a:rPr lang="en-GB" altLang="cs-CZ" sz="2000" b="1" dirty="0">
                <a:solidFill>
                  <a:srgbClr val="000000"/>
                </a:solidFill>
                <a:latin typeface="JansonText-Roman" charset="0"/>
              </a:rPr>
              <a:t>) </a:t>
            </a:r>
            <a:r>
              <a:rPr lang="cs-CZ" altLang="cs-CZ" sz="2000" b="1" dirty="0">
                <a:solidFill>
                  <a:srgbClr val="000000"/>
                </a:solidFill>
                <a:latin typeface="MathematicalPi-One" charset="0"/>
              </a:rPr>
              <a:t> </a:t>
            </a:r>
            <a:r>
              <a:rPr lang="en-GB" altLang="cs-CZ" sz="2000" b="1" dirty="0">
                <a:solidFill>
                  <a:srgbClr val="000000"/>
                </a:solidFill>
                <a:latin typeface="MathematicalPi-One" charset="0"/>
              </a:rPr>
              <a:t>- </a:t>
            </a:r>
            <a:r>
              <a:rPr lang="en-GB" altLang="cs-CZ" sz="2000" b="1" dirty="0">
                <a:solidFill>
                  <a:srgbClr val="000000"/>
                </a:solidFill>
                <a:latin typeface="JansonText-Roman" charset="0"/>
              </a:rPr>
              <a:t>[(</a:t>
            </a:r>
            <a:r>
              <a:rPr lang="en-GB" altLang="cs-CZ" sz="2000" b="1" dirty="0" err="1">
                <a:solidFill>
                  <a:srgbClr val="000000"/>
                </a:solidFill>
                <a:latin typeface="JansonText-Roman" charset="0"/>
              </a:rPr>
              <a:t>počet</a:t>
            </a:r>
            <a:r>
              <a:rPr lang="en-GB" altLang="cs-CZ" sz="2000" b="1" dirty="0">
                <a:solidFill>
                  <a:srgbClr val="000000"/>
                </a:solidFill>
                <a:latin typeface="JansonText-Roman" charset="0"/>
              </a:rPr>
              <a:t> </a:t>
            </a:r>
            <a:r>
              <a:rPr lang="en-GB" altLang="cs-CZ" sz="2000" b="1" dirty="0" err="1">
                <a:solidFill>
                  <a:srgbClr val="000000"/>
                </a:solidFill>
                <a:latin typeface="JansonText-Roman" charset="0"/>
              </a:rPr>
              <a:t>vazeb</a:t>
            </a:r>
            <a:r>
              <a:rPr lang="en-GB" altLang="cs-CZ" sz="2000" b="1" dirty="0">
                <a:solidFill>
                  <a:srgbClr val="000000"/>
                </a:solidFill>
                <a:latin typeface="JansonText-Roman" charset="0"/>
              </a:rPr>
              <a:t>)</a:t>
            </a:r>
            <a:r>
              <a:rPr lang="cs-CZ" altLang="cs-CZ" sz="2000" b="1" dirty="0">
                <a:solidFill>
                  <a:srgbClr val="000000"/>
                </a:solidFill>
                <a:latin typeface="JansonText-Roman" charset="0"/>
              </a:rPr>
              <a:t> </a:t>
            </a:r>
            <a:r>
              <a:rPr lang="cs-CZ" altLang="cs-CZ" sz="2000" b="1" dirty="0">
                <a:solidFill>
                  <a:srgbClr val="000000"/>
                </a:solidFill>
                <a:latin typeface="MathematicalPi-One" charset="0"/>
              </a:rPr>
              <a:t>+</a:t>
            </a:r>
            <a:r>
              <a:rPr lang="en-GB" altLang="cs-CZ" sz="2000" b="1" dirty="0">
                <a:solidFill>
                  <a:srgbClr val="000000"/>
                </a:solidFill>
                <a:latin typeface="MathematicalPi-One" charset="0"/>
              </a:rPr>
              <a:t> </a:t>
            </a:r>
            <a:r>
              <a:rPr lang="en-GB" altLang="cs-CZ" sz="2000" b="1" dirty="0">
                <a:solidFill>
                  <a:srgbClr val="000000"/>
                </a:solidFill>
                <a:latin typeface="JansonText-Roman" charset="0"/>
              </a:rPr>
              <a:t>(</a:t>
            </a:r>
            <a:r>
              <a:rPr lang="en-GB" altLang="cs-CZ" sz="2000" b="1" dirty="0" err="1">
                <a:solidFill>
                  <a:srgbClr val="000000"/>
                </a:solidFill>
                <a:latin typeface="JansonText-Roman" charset="0"/>
              </a:rPr>
              <a:t>počet</a:t>
            </a:r>
            <a:r>
              <a:rPr lang="en-GB" altLang="cs-CZ" sz="2000" b="1" dirty="0">
                <a:solidFill>
                  <a:srgbClr val="000000"/>
                </a:solidFill>
                <a:latin typeface="JansonText-Roman" charset="0"/>
              </a:rPr>
              <a:t> </a:t>
            </a:r>
            <a:r>
              <a:rPr lang="en-GB" altLang="cs-CZ" sz="2000" b="1" dirty="0" err="1">
                <a:solidFill>
                  <a:srgbClr val="000000"/>
                </a:solidFill>
                <a:latin typeface="JansonText-Roman" charset="0"/>
              </a:rPr>
              <a:t>nevazeb</a:t>
            </a:r>
            <a:r>
              <a:rPr lang="cs-CZ" altLang="cs-CZ" sz="2000" b="1" dirty="0" err="1">
                <a:solidFill>
                  <a:srgbClr val="000000"/>
                </a:solidFill>
                <a:latin typeface="JansonText-Roman" charset="0"/>
              </a:rPr>
              <a:t>ných</a:t>
            </a:r>
            <a:r>
              <a:rPr lang="en-GB" altLang="cs-CZ" sz="2000" b="1" dirty="0">
                <a:solidFill>
                  <a:srgbClr val="000000"/>
                </a:solidFill>
                <a:latin typeface="JansonText-Roman" charset="0"/>
              </a:rPr>
              <a:t> </a:t>
            </a:r>
            <a:r>
              <a:rPr lang="cs-CZ" altLang="cs-CZ" sz="2000" b="1" dirty="0">
                <a:solidFill>
                  <a:srgbClr val="000000"/>
                </a:solidFill>
                <a:latin typeface="JansonText-Italic" pitchFamily="64" charset="0"/>
              </a:rPr>
              <a:t>e</a:t>
            </a:r>
            <a:r>
              <a:rPr lang="en-GB" altLang="cs-CZ" sz="2000" b="1" dirty="0">
                <a:solidFill>
                  <a:srgbClr val="000000"/>
                </a:solidFill>
                <a:latin typeface="JansonText-Italic" pitchFamily="64" charset="0"/>
              </a:rPr>
              <a:t>l</a:t>
            </a:r>
            <a:r>
              <a:rPr lang="cs-CZ" altLang="cs-CZ" sz="2000" b="1" dirty="0" err="1">
                <a:solidFill>
                  <a:srgbClr val="000000"/>
                </a:solidFill>
                <a:latin typeface="JansonText-Italic" pitchFamily="64" charset="0"/>
              </a:rPr>
              <a:t>ektronů</a:t>
            </a:r>
            <a:r>
              <a:rPr lang="en-GB" altLang="cs-CZ" sz="2000" b="1" dirty="0">
                <a:solidFill>
                  <a:srgbClr val="000000"/>
                </a:solidFill>
                <a:latin typeface="JansonText-Roman" charset="0"/>
              </a:rPr>
              <a:t>)]</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296070"/>
            <a:ext cx="5948640" cy="16662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Obdélník 1"/>
          <p:cNvSpPr/>
          <p:nvPr/>
        </p:nvSpPr>
        <p:spPr>
          <a:xfrm>
            <a:off x="227162" y="914400"/>
            <a:ext cx="8686798" cy="1631216"/>
          </a:xfrm>
          <a:prstGeom prst="rect">
            <a:avLst/>
          </a:prstGeom>
        </p:spPr>
        <p:txBody>
          <a:bodyPr wrap="square">
            <a:spAutoFit/>
          </a:bodyPr>
          <a:lstStyle/>
          <a:p>
            <a:pPr algn="just"/>
            <a:r>
              <a:rPr lang="cs-CZ" altLang="cs-CZ" sz="2000" dirty="0">
                <a:cs typeface="Arial" panose="020B0604020202020204" pitchFamily="34" charset="0"/>
              </a:rPr>
              <a:t>= hypotetický náboj za předpokladu rovnoměrného sdílení elektronů v chemické vazbě. Volné elektronové páry patří k příslušnému atomu. </a:t>
            </a:r>
          </a:p>
          <a:p>
            <a:pPr algn="just"/>
            <a:r>
              <a:rPr lang="cs-CZ" altLang="cs-CZ" sz="2000" dirty="0">
                <a:cs typeface="Arial" panose="020B0604020202020204" pitchFamily="34" charset="0"/>
              </a:rPr>
              <a:t>  </a:t>
            </a:r>
            <a:r>
              <a:rPr lang="cs-CZ" altLang="cs-CZ" sz="2000" u="sng" dirty="0">
                <a:cs typeface="Arial" panose="020B0604020202020204" pitchFamily="34" charset="0"/>
              </a:rPr>
              <a:t>Formální náboje by měly být co nejbližší nule.</a:t>
            </a:r>
          </a:p>
          <a:p>
            <a:pPr algn="just"/>
            <a:r>
              <a:rPr lang="cs-CZ" altLang="cs-CZ" sz="2000" dirty="0">
                <a:cs typeface="Arial" panose="020B0604020202020204" pitchFamily="34" charset="0"/>
              </a:rPr>
              <a:t>  Případné záporné formální náboje</a:t>
            </a:r>
            <a:r>
              <a:rPr lang="en-US" altLang="cs-CZ" sz="2000" dirty="0">
                <a:cs typeface="Arial" panose="020B0604020202020204" pitchFamily="34" charset="0"/>
              </a:rPr>
              <a:t> </a:t>
            </a:r>
            <a:r>
              <a:rPr lang="cs-CZ" altLang="cs-CZ" sz="2000" dirty="0">
                <a:cs typeface="Arial" panose="020B0604020202020204" pitchFamily="34" charset="0"/>
              </a:rPr>
              <a:t>by měly být u atomů s nejvyšší a kladné u atomů s nejnižší elektronegativitou</a:t>
            </a:r>
            <a:r>
              <a:rPr lang="en-US" altLang="cs-CZ" sz="2000" dirty="0">
                <a:cs typeface="Arial" panose="020B0604020202020204" pitchFamily="34" charset="0"/>
              </a:rPr>
              <a:t>. </a:t>
            </a:r>
            <a:endParaRPr lang="cs-CZ" altLang="cs-CZ" sz="2000" dirty="0">
              <a:cs typeface="Arial" panose="020B0604020202020204" pitchFamily="34" charset="0"/>
            </a:endParaRPr>
          </a:p>
        </p:txBody>
      </p:sp>
      <p:pic>
        <p:nvPicPr>
          <p:cNvPr id="6" name="Picture 7" descr="http://upload.wikimedia.org/wikipedia/commons/3/38/Diazomethane-resonance-structures-2D.png">
            <a:extLst>
              <a:ext uri="{FF2B5EF4-FFF2-40B4-BE49-F238E27FC236}">
                <a16:creationId xmlns:a16="http://schemas.microsoft.com/office/drawing/2014/main" id="{EC2ED8D5-F79D-46A3-9806-71D35D7B0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1918" y="5130311"/>
            <a:ext cx="4591920" cy="144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1">
            <a:extLst>
              <a:ext uri="{FF2B5EF4-FFF2-40B4-BE49-F238E27FC236}">
                <a16:creationId xmlns:a16="http://schemas.microsoft.com/office/drawing/2014/main" id="{2A4D4F7D-9A4D-453C-BAB9-30263E0862B2}"/>
              </a:ext>
            </a:extLst>
          </p:cNvPr>
          <p:cNvSpPr txBox="1">
            <a:spLocks noChangeArrowheads="1"/>
          </p:cNvSpPr>
          <p:nvPr/>
        </p:nvSpPr>
        <p:spPr bwMode="auto">
          <a:xfrm>
            <a:off x="839520" y="5625231"/>
            <a:ext cx="1488384" cy="36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p>
            <a:r>
              <a:rPr lang="cs-CZ" altLang="cs-CZ"/>
              <a:t>diazomethan</a:t>
            </a:r>
          </a:p>
        </p:txBody>
      </p:sp>
    </p:spTree>
    <p:extLst>
      <p:ext uri="{BB962C8B-B14F-4D97-AF65-F5344CB8AC3E}">
        <p14:creationId xmlns:p14="http://schemas.microsoft.com/office/powerpoint/2010/main" val="2065812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a:extLst>
              <a:ext uri="{FF2B5EF4-FFF2-40B4-BE49-F238E27FC236}">
                <a16:creationId xmlns:a16="http://schemas.microsoft.com/office/drawing/2014/main" id="{12614F23-3014-4890-9903-121F9F4F1980}"/>
              </a:ext>
            </a:extLst>
          </p:cNvPr>
          <p:cNvSpPr txBox="1">
            <a:spLocks noChangeArrowheads="1"/>
          </p:cNvSpPr>
          <p:nvPr/>
        </p:nvSpPr>
        <p:spPr bwMode="auto">
          <a:xfrm>
            <a:off x="1066800" y="381000"/>
            <a:ext cx="5359560" cy="348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87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Lucida Sans Unicode" panose="020B0602030504020204" pitchFamily="34" charset="0"/>
              </a:defRPr>
            </a:lvl1pPr>
            <a:lvl2pPr>
              <a:lnSpc>
                <a:spcPct val="87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Lucida Sans Unicode" panose="020B0602030504020204" pitchFamily="34" charset="0"/>
              </a:defRPr>
            </a:lvl2pPr>
            <a:lvl3pPr>
              <a:lnSpc>
                <a:spcPct val="87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Lucida Sans Unicode" panose="020B0602030504020204" pitchFamily="34" charset="0"/>
              </a:defRPr>
            </a:lvl3pPr>
            <a:lvl4pPr>
              <a:lnSpc>
                <a:spcPct val="87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4pPr>
            <a:lvl5pPr>
              <a:lnSpc>
                <a:spcPct val="87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9pPr>
          </a:lstStyle>
          <a:p>
            <a:pPr algn="ctr" eaLnBrk="1">
              <a:spcAft>
                <a:spcPct val="0"/>
              </a:spcAft>
              <a:buClrTx/>
              <a:buFontTx/>
              <a:buNone/>
            </a:pPr>
            <a:r>
              <a:rPr lang="cs-CZ" altLang="cs-CZ" sz="2400" b="1" dirty="0">
                <a:solidFill>
                  <a:schemeClr val="tx1"/>
                </a:solidFill>
                <a:latin typeface="+mn-lt"/>
              </a:rPr>
              <a:t>Počet c</a:t>
            </a:r>
            <a:r>
              <a:rPr lang="en-GB" altLang="cs-CZ" sz="2400" b="1" dirty="0" err="1">
                <a:solidFill>
                  <a:schemeClr val="tx1"/>
                </a:solidFill>
                <a:latin typeface="+mn-lt"/>
              </a:rPr>
              <a:t>ykl</a:t>
            </a:r>
            <a:r>
              <a:rPr lang="cs-CZ" altLang="cs-CZ" sz="2400" b="1" dirty="0">
                <a:solidFill>
                  <a:schemeClr val="tx1"/>
                </a:solidFill>
                <a:latin typeface="+mn-lt"/>
              </a:rPr>
              <a:t>ů a </a:t>
            </a:r>
            <a:r>
              <a:rPr lang="en-GB" altLang="cs-CZ" sz="2400" b="1" dirty="0" err="1">
                <a:solidFill>
                  <a:schemeClr val="tx1"/>
                </a:solidFill>
                <a:latin typeface="+mn-lt"/>
              </a:rPr>
              <a:t>násobn</a:t>
            </a:r>
            <a:r>
              <a:rPr lang="cs-CZ" altLang="cs-CZ" sz="2400" b="1" dirty="0" err="1">
                <a:solidFill>
                  <a:schemeClr val="tx1"/>
                </a:solidFill>
                <a:latin typeface="+mn-lt"/>
              </a:rPr>
              <a:t>ých</a:t>
            </a:r>
            <a:r>
              <a:rPr lang="en-GB" altLang="cs-CZ" sz="2400" b="1" dirty="0">
                <a:solidFill>
                  <a:schemeClr val="tx1"/>
                </a:solidFill>
                <a:latin typeface="+mn-lt"/>
              </a:rPr>
              <a:t> </a:t>
            </a:r>
            <a:r>
              <a:rPr lang="en-GB" altLang="cs-CZ" sz="2400" b="1" dirty="0" err="1">
                <a:solidFill>
                  <a:schemeClr val="tx1"/>
                </a:solidFill>
                <a:latin typeface="+mn-lt"/>
              </a:rPr>
              <a:t>vaz</a:t>
            </a:r>
            <a:r>
              <a:rPr lang="cs-CZ" altLang="cs-CZ" sz="2400" b="1" dirty="0">
                <a:solidFill>
                  <a:schemeClr val="tx1"/>
                </a:solidFill>
                <a:latin typeface="+mn-lt"/>
              </a:rPr>
              <a:t>e</a:t>
            </a:r>
            <a:r>
              <a:rPr lang="en-GB" altLang="cs-CZ" sz="2400" b="1" dirty="0">
                <a:solidFill>
                  <a:schemeClr val="tx1"/>
                </a:solidFill>
                <a:latin typeface="+mn-lt"/>
              </a:rPr>
              <a:t>b</a:t>
            </a:r>
          </a:p>
        </p:txBody>
      </p:sp>
      <p:sp>
        <p:nvSpPr>
          <p:cNvPr id="108549" name="TextovéPole 3">
            <a:extLst>
              <a:ext uri="{FF2B5EF4-FFF2-40B4-BE49-F238E27FC236}">
                <a16:creationId xmlns:a16="http://schemas.microsoft.com/office/drawing/2014/main" id="{54747D05-C29E-4C71-AF88-34E52D3CB79B}"/>
              </a:ext>
            </a:extLst>
          </p:cNvPr>
          <p:cNvSpPr txBox="1">
            <a:spLocks noChangeArrowheads="1"/>
          </p:cNvSpPr>
          <p:nvPr/>
        </p:nvSpPr>
        <p:spPr bwMode="auto">
          <a:xfrm>
            <a:off x="457200" y="1674042"/>
            <a:ext cx="8229600" cy="350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p>
            <a:r>
              <a:rPr lang="cs-CZ" altLang="en-US" sz="2000" b="1" dirty="0"/>
              <a:t>Ekvivalent dvojné vazby </a:t>
            </a:r>
            <a:r>
              <a:rPr lang="cs-CZ" altLang="en-US" sz="2000" dirty="0"/>
              <a:t>(DBE, RDBE) udává počet cyklů a dvojných vazeb v molekule (trojná vazba se počítá jako 2 dvojné vazby). </a:t>
            </a:r>
          </a:p>
          <a:p>
            <a:endParaRPr lang="cs-CZ" altLang="en-US" sz="800" dirty="0"/>
          </a:p>
          <a:p>
            <a:r>
              <a:rPr lang="cs-CZ" altLang="en-US" sz="2000" dirty="0"/>
              <a:t>Pro prvky 2. a 3. periody (platí oktetové pravidlo):</a:t>
            </a:r>
          </a:p>
          <a:p>
            <a:endParaRPr lang="cs-CZ" altLang="en-US" sz="800" dirty="0"/>
          </a:p>
          <a:p>
            <a:r>
              <a:rPr lang="cs-CZ" sz="2000" dirty="0"/>
              <a:t>	</a:t>
            </a:r>
            <a:r>
              <a:rPr lang="pt-BR" sz="2400" dirty="0"/>
              <a:t>DBE = C</a:t>
            </a:r>
            <a:r>
              <a:rPr lang="cs-CZ" sz="2400" dirty="0"/>
              <a:t> </a:t>
            </a:r>
            <a:r>
              <a:rPr lang="pt-BR" sz="2400" dirty="0"/>
              <a:t>+</a:t>
            </a:r>
            <a:r>
              <a:rPr lang="cs-CZ" sz="2400" dirty="0"/>
              <a:t> </a:t>
            </a:r>
            <a:r>
              <a:rPr lang="pt-BR" sz="2400" dirty="0"/>
              <a:t>Si - 1/2(H</a:t>
            </a:r>
            <a:r>
              <a:rPr lang="cs-CZ" sz="2400" dirty="0"/>
              <a:t> </a:t>
            </a:r>
            <a:r>
              <a:rPr lang="pt-BR" sz="2400" dirty="0"/>
              <a:t>+</a:t>
            </a:r>
            <a:r>
              <a:rPr lang="cs-CZ" sz="2400" dirty="0"/>
              <a:t> </a:t>
            </a:r>
            <a:r>
              <a:rPr lang="pt-BR" sz="2400" dirty="0"/>
              <a:t>F</a:t>
            </a:r>
            <a:r>
              <a:rPr lang="cs-CZ" sz="2400" dirty="0"/>
              <a:t> </a:t>
            </a:r>
            <a:r>
              <a:rPr lang="pt-BR" sz="2400" dirty="0"/>
              <a:t>+</a:t>
            </a:r>
            <a:r>
              <a:rPr lang="cs-CZ" sz="2400" dirty="0"/>
              <a:t> </a:t>
            </a:r>
            <a:r>
              <a:rPr lang="pt-BR" sz="2400" dirty="0"/>
              <a:t>Cl</a:t>
            </a:r>
            <a:r>
              <a:rPr lang="cs-CZ" sz="2400" dirty="0"/>
              <a:t> </a:t>
            </a:r>
            <a:r>
              <a:rPr lang="pt-BR" sz="2400" dirty="0"/>
              <a:t>+</a:t>
            </a:r>
            <a:r>
              <a:rPr lang="cs-CZ" sz="2400" dirty="0"/>
              <a:t> </a:t>
            </a:r>
            <a:r>
              <a:rPr lang="pt-BR" sz="2400" dirty="0"/>
              <a:t>Br</a:t>
            </a:r>
            <a:r>
              <a:rPr lang="cs-CZ" sz="2400" dirty="0"/>
              <a:t> </a:t>
            </a:r>
            <a:r>
              <a:rPr lang="pt-BR" sz="2400" dirty="0"/>
              <a:t>+</a:t>
            </a:r>
            <a:r>
              <a:rPr lang="cs-CZ" sz="2400" dirty="0"/>
              <a:t> </a:t>
            </a:r>
            <a:r>
              <a:rPr lang="pt-BR" sz="2400" dirty="0"/>
              <a:t>I) + 1/2(N</a:t>
            </a:r>
            <a:r>
              <a:rPr lang="cs-CZ" sz="2400" dirty="0"/>
              <a:t> </a:t>
            </a:r>
            <a:r>
              <a:rPr lang="pt-BR" sz="2400" dirty="0"/>
              <a:t>+</a:t>
            </a:r>
            <a:r>
              <a:rPr lang="cs-CZ" sz="2400" dirty="0"/>
              <a:t> </a:t>
            </a:r>
            <a:r>
              <a:rPr lang="pt-BR" sz="2400" dirty="0"/>
              <a:t>P)</a:t>
            </a:r>
            <a:r>
              <a:rPr lang="cs-CZ" sz="2400" dirty="0"/>
              <a:t> </a:t>
            </a:r>
            <a:r>
              <a:rPr lang="pt-BR" sz="2400" dirty="0"/>
              <a:t>+</a:t>
            </a:r>
            <a:r>
              <a:rPr lang="cs-CZ" sz="2400" dirty="0"/>
              <a:t> </a:t>
            </a:r>
            <a:r>
              <a:rPr lang="pt-BR" sz="2400" dirty="0"/>
              <a:t>1</a:t>
            </a:r>
            <a:endParaRPr lang="cs-CZ" sz="2400" dirty="0"/>
          </a:p>
          <a:p>
            <a:endParaRPr lang="cs-CZ" altLang="en-US" sz="800" dirty="0"/>
          </a:p>
          <a:p>
            <a:r>
              <a:rPr lang="cs-CZ" altLang="en-US" sz="2000" dirty="0"/>
              <a:t>(atomy O a S přítomné v molekule se do výpočtu nezahrnují)</a:t>
            </a:r>
          </a:p>
          <a:p>
            <a:endParaRPr lang="cs-CZ" altLang="en-US" sz="800" dirty="0"/>
          </a:p>
          <a:p>
            <a:r>
              <a:rPr lang="cs-CZ" altLang="en-US" sz="2000" dirty="0"/>
              <a:t>	</a:t>
            </a:r>
            <a:r>
              <a:rPr lang="pt-BR" sz="2000" dirty="0"/>
              <a:t> </a:t>
            </a:r>
            <a:r>
              <a:rPr lang="pt-BR" sz="2400" dirty="0"/>
              <a:t>DBE</a:t>
            </a:r>
            <a:r>
              <a:rPr lang="cs-CZ" sz="2400" dirty="0"/>
              <a:t> = (6N + 2 – V)/2      </a:t>
            </a:r>
            <a:r>
              <a:rPr lang="cs-CZ" sz="2000" dirty="0"/>
              <a:t>(pravidlo 6N + 2)</a:t>
            </a:r>
            <a:endParaRPr lang="en-US" sz="2000" dirty="0"/>
          </a:p>
          <a:p>
            <a:r>
              <a:rPr lang="cs-CZ" dirty="0"/>
              <a:t>N = počet atomů kromě H a halogenů, V = Σ číslo skupiny atomu – náboj (V = suma valencí atomů – náboj)</a:t>
            </a:r>
          </a:p>
          <a:p>
            <a:endParaRPr lang="cs-CZ" altLang="en-US" sz="800" dirty="0"/>
          </a:p>
          <a:p>
            <a:r>
              <a:rPr lang="cs-CZ" sz="2000" b="1" dirty="0"/>
              <a:t>	</a:t>
            </a:r>
            <a:endParaRPr lang="cs-CZ" altLang="en-US" sz="2400" dirty="0"/>
          </a:p>
        </p:txBody>
      </p:sp>
      <p:sp>
        <p:nvSpPr>
          <p:cNvPr id="2" name="Obdélník 1">
            <a:extLst>
              <a:ext uri="{FF2B5EF4-FFF2-40B4-BE49-F238E27FC236}">
                <a16:creationId xmlns:a16="http://schemas.microsoft.com/office/drawing/2014/main" id="{E2D2584D-45C2-45E8-92B0-41361EFC3957}"/>
              </a:ext>
            </a:extLst>
          </p:cNvPr>
          <p:cNvSpPr/>
          <p:nvPr/>
        </p:nvSpPr>
        <p:spPr>
          <a:xfrm>
            <a:off x="457200" y="825615"/>
            <a:ext cx="6705600" cy="369332"/>
          </a:xfrm>
          <a:prstGeom prst="rect">
            <a:avLst/>
          </a:prstGeom>
        </p:spPr>
        <p:txBody>
          <a:bodyPr wrap="square">
            <a:spAutoFit/>
          </a:bodyPr>
          <a:lstStyle/>
          <a:p>
            <a:r>
              <a:rPr lang="cs-CZ" dirty="0"/>
              <a:t>(pouze pro N, S, P v minimálním oxidačním stavu N (-III), S(-II), P(-III))</a:t>
            </a:r>
          </a:p>
        </p:txBody>
      </p:sp>
      <p:sp>
        <p:nvSpPr>
          <p:cNvPr id="3" name="Obdélník 2">
            <a:extLst>
              <a:ext uri="{FF2B5EF4-FFF2-40B4-BE49-F238E27FC236}">
                <a16:creationId xmlns:a16="http://schemas.microsoft.com/office/drawing/2014/main" id="{CF701E0A-78AB-4973-B7B8-D14760856C29}"/>
              </a:ext>
            </a:extLst>
          </p:cNvPr>
          <p:cNvSpPr/>
          <p:nvPr/>
        </p:nvSpPr>
        <p:spPr>
          <a:xfrm>
            <a:off x="228600" y="5311774"/>
            <a:ext cx="6019800" cy="1200329"/>
          </a:xfrm>
          <a:prstGeom prst="rect">
            <a:avLst/>
          </a:prstGeom>
        </p:spPr>
        <p:txBody>
          <a:bodyPr wrap="square">
            <a:spAutoFit/>
          </a:bodyPr>
          <a:lstStyle/>
          <a:p>
            <a:r>
              <a:rPr lang="cs-CZ" dirty="0" err="1"/>
              <a:t>Lever</a:t>
            </a:r>
            <a:r>
              <a:rPr lang="cs-CZ" dirty="0"/>
              <a:t> A. B. P. </a:t>
            </a:r>
            <a:r>
              <a:rPr lang="cs-CZ" i="1" dirty="0"/>
              <a:t>: J. </a:t>
            </a:r>
            <a:r>
              <a:rPr lang="cs-CZ" i="1" dirty="0" err="1"/>
              <a:t>Chem</a:t>
            </a:r>
            <a:r>
              <a:rPr lang="cs-CZ" i="1" dirty="0"/>
              <a:t>. </a:t>
            </a:r>
            <a:r>
              <a:rPr lang="cs-CZ" i="1" dirty="0" err="1"/>
              <a:t>Educ</a:t>
            </a:r>
            <a:r>
              <a:rPr lang="cs-CZ" i="1" dirty="0"/>
              <a:t>. </a:t>
            </a:r>
            <a:r>
              <a:rPr lang="cs-CZ" dirty="0"/>
              <a:t>49, 1972, 819-821</a:t>
            </a:r>
          </a:p>
          <a:p>
            <a:r>
              <a:rPr lang="cs-CZ" dirty="0" err="1"/>
              <a:t>Pellegrin</a:t>
            </a:r>
            <a:r>
              <a:rPr lang="cs-CZ" dirty="0"/>
              <a:t> V. </a:t>
            </a:r>
            <a:r>
              <a:rPr lang="cs-CZ" i="1" dirty="0"/>
              <a:t>: J. </a:t>
            </a:r>
            <a:r>
              <a:rPr lang="cs-CZ" i="1" dirty="0" err="1"/>
              <a:t>Chem</a:t>
            </a:r>
            <a:r>
              <a:rPr lang="cs-CZ" i="1" dirty="0"/>
              <a:t>. </a:t>
            </a:r>
            <a:r>
              <a:rPr lang="cs-CZ" i="1" dirty="0" err="1"/>
              <a:t>Educ</a:t>
            </a:r>
            <a:r>
              <a:rPr lang="cs-CZ" i="1" dirty="0"/>
              <a:t>. </a:t>
            </a:r>
            <a:r>
              <a:rPr lang="cs-CZ" dirty="0"/>
              <a:t>60, 1983, 626-633</a:t>
            </a:r>
          </a:p>
          <a:p>
            <a:r>
              <a:rPr lang="cs-CZ" sz="1800" dirty="0" err="1"/>
              <a:t>Zandler</a:t>
            </a:r>
            <a:r>
              <a:rPr lang="cs-CZ" sz="1800" dirty="0"/>
              <a:t> M. E., </a:t>
            </a:r>
            <a:r>
              <a:rPr lang="cs-CZ" sz="1800" dirty="0" err="1"/>
              <a:t>Talaty</a:t>
            </a:r>
            <a:r>
              <a:rPr lang="cs-CZ" sz="1800" dirty="0"/>
              <a:t> E. R.: </a:t>
            </a:r>
            <a:r>
              <a:rPr lang="cs-CZ" sz="1800" i="1" dirty="0"/>
              <a:t>J. </a:t>
            </a:r>
            <a:r>
              <a:rPr lang="cs-CZ" sz="1800" i="1" dirty="0" err="1"/>
              <a:t>Chem</a:t>
            </a:r>
            <a:r>
              <a:rPr lang="cs-CZ" sz="1800" i="1" dirty="0"/>
              <a:t>. </a:t>
            </a:r>
            <a:r>
              <a:rPr lang="cs-CZ" sz="1800" i="1" dirty="0" err="1"/>
              <a:t>Educ</a:t>
            </a:r>
            <a:r>
              <a:rPr lang="cs-CZ" sz="1800" i="1" dirty="0"/>
              <a:t>. </a:t>
            </a:r>
            <a:r>
              <a:rPr lang="cs-CZ" sz="1800" dirty="0"/>
              <a:t>61, 1984, 124-127</a:t>
            </a:r>
            <a:endParaRPr lang="en-US" sz="1800" dirty="0"/>
          </a:p>
          <a:p>
            <a:r>
              <a:rPr lang="en-US" sz="1800" dirty="0"/>
              <a:t>Laws D. A.: </a:t>
            </a:r>
            <a:r>
              <a:rPr lang="en-US" sz="1800" i="1" dirty="0"/>
              <a:t>Nature</a:t>
            </a:r>
            <a:r>
              <a:rPr lang="cs-CZ" sz="1800" dirty="0"/>
              <a:t> </a:t>
            </a:r>
            <a:r>
              <a:rPr lang="en-US" sz="1800" dirty="0"/>
              <a:t>200, 1963, 1202</a:t>
            </a:r>
            <a:endParaRPr lang="cs-CZ" sz="1800" dirty="0"/>
          </a:p>
        </p:txBody>
      </p:sp>
    </p:spTree>
    <p:extLst>
      <p:ext uri="{BB962C8B-B14F-4D97-AF65-F5344CB8AC3E}">
        <p14:creationId xmlns:p14="http://schemas.microsoft.com/office/powerpoint/2010/main" val="16598880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a:extLst>
              <a:ext uri="{FF2B5EF4-FFF2-40B4-BE49-F238E27FC236}">
                <a16:creationId xmlns:a16="http://schemas.microsoft.com/office/drawing/2014/main" id="{12614F23-3014-4890-9903-121F9F4F1980}"/>
              </a:ext>
            </a:extLst>
          </p:cNvPr>
          <p:cNvSpPr txBox="1">
            <a:spLocks noChangeArrowheads="1"/>
          </p:cNvSpPr>
          <p:nvPr/>
        </p:nvSpPr>
        <p:spPr bwMode="auto">
          <a:xfrm>
            <a:off x="1748880" y="317880"/>
            <a:ext cx="5215680" cy="465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87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Lucida Sans Unicode" panose="020B0602030504020204" pitchFamily="34" charset="0"/>
              </a:defRPr>
            </a:lvl1pPr>
            <a:lvl2pPr>
              <a:lnSpc>
                <a:spcPct val="87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Lucida Sans Unicode" panose="020B0602030504020204" pitchFamily="34" charset="0"/>
              </a:defRPr>
            </a:lvl2pPr>
            <a:lvl3pPr>
              <a:lnSpc>
                <a:spcPct val="87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Lucida Sans Unicode" panose="020B0602030504020204" pitchFamily="34" charset="0"/>
              </a:defRPr>
            </a:lvl3pPr>
            <a:lvl4pPr>
              <a:lnSpc>
                <a:spcPct val="87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4pPr>
            <a:lvl5pPr>
              <a:lnSpc>
                <a:spcPct val="87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9pPr>
          </a:lstStyle>
          <a:p>
            <a:pPr algn="ctr" eaLnBrk="1">
              <a:spcAft>
                <a:spcPct val="0"/>
              </a:spcAft>
              <a:buClrTx/>
              <a:buFontTx/>
              <a:buNone/>
            </a:pPr>
            <a:r>
              <a:rPr lang="en-GB" altLang="cs-CZ" sz="2540" b="1" dirty="0" err="1"/>
              <a:t>Cykly</a:t>
            </a:r>
            <a:r>
              <a:rPr lang="en-GB" altLang="cs-CZ" sz="2540" b="1" dirty="0"/>
              <a:t> a </a:t>
            </a:r>
            <a:r>
              <a:rPr lang="en-GB" altLang="cs-CZ" sz="2540" b="1" dirty="0" err="1"/>
              <a:t>násobné</a:t>
            </a:r>
            <a:r>
              <a:rPr lang="en-GB" altLang="cs-CZ" sz="2540" b="1" dirty="0"/>
              <a:t> </a:t>
            </a:r>
            <a:r>
              <a:rPr lang="en-GB" altLang="cs-CZ" sz="2540" b="1" dirty="0" err="1"/>
              <a:t>vazby</a:t>
            </a:r>
            <a:endParaRPr lang="en-GB" altLang="cs-CZ" sz="2540" b="1" dirty="0"/>
          </a:p>
        </p:txBody>
      </p:sp>
      <p:sp>
        <p:nvSpPr>
          <p:cNvPr id="8" name="TextovéPole 7"/>
          <p:cNvSpPr txBox="1"/>
          <p:nvPr/>
        </p:nvSpPr>
        <p:spPr>
          <a:xfrm>
            <a:off x="304800" y="5536710"/>
            <a:ext cx="5791200" cy="846194"/>
          </a:xfrm>
          <a:prstGeom prst="rect">
            <a:avLst/>
          </a:prstGeom>
          <a:noFill/>
        </p:spPr>
        <p:txBody>
          <a:bodyPr wrap="square" rtlCol="0">
            <a:spAutoFit/>
          </a:bodyPr>
          <a:lstStyle/>
          <a:p>
            <a:r>
              <a:rPr lang="en-US" sz="1633" dirty="0" err="1"/>
              <a:t>Badertscher</a:t>
            </a:r>
            <a:r>
              <a:rPr lang="en-US" sz="1633" dirty="0"/>
              <a:t> M. et al. </a:t>
            </a:r>
            <a:r>
              <a:rPr lang="en-US" sz="1633" i="1" dirty="0"/>
              <a:t>J. Chem. Inf. </a:t>
            </a:r>
            <a:r>
              <a:rPr lang="en-US" sz="1633" i="1" dirty="0" err="1"/>
              <a:t>Comput</a:t>
            </a:r>
            <a:r>
              <a:rPr lang="en-US" sz="1633" i="1" dirty="0"/>
              <a:t>. Sci. </a:t>
            </a:r>
            <a:r>
              <a:rPr lang="en-US" sz="1633" dirty="0"/>
              <a:t>41, 2001, 889-893</a:t>
            </a:r>
            <a:endParaRPr lang="cs-CZ" sz="1633" dirty="0"/>
          </a:p>
          <a:p>
            <a:r>
              <a:rPr lang="cs-CZ" sz="1633" dirty="0" err="1"/>
              <a:t>Lever</a:t>
            </a:r>
            <a:r>
              <a:rPr lang="cs-CZ" sz="1633" dirty="0"/>
              <a:t> A. B. P. </a:t>
            </a:r>
            <a:r>
              <a:rPr lang="cs-CZ" sz="1633" i="1" dirty="0"/>
              <a:t>: J. </a:t>
            </a:r>
            <a:r>
              <a:rPr lang="cs-CZ" sz="1633" i="1" dirty="0" err="1"/>
              <a:t>Chem</a:t>
            </a:r>
            <a:r>
              <a:rPr lang="cs-CZ" sz="1633" i="1" dirty="0"/>
              <a:t>. </a:t>
            </a:r>
            <a:r>
              <a:rPr lang="cs-CZ" sz="1633" i="1" dirty="0" err="1"/>
              <a:t>Educ</a:t>
            </a:r>
            <a:r>
              <a:rPr lang="cs-CZ" sz="1633" i="1" dirty="0"/>
              <a:t>. </a:t>
            </a:r>
            <a:r>
              <a:rPr lang="cs-CZ" sz="1633" dirty="0"/>
              <a:t>49, 1972, 819-821</a:t>
            </a:r>
          </a:p>
          <a:p>
            <a:r>
              <a:rPr lang="cs-CZ" sz="1633" dirty="0" err="1"/>
              <a:t>Pellegrin</a:t>
            </a:r>
            <a:r>
              <a:rPr lang="cs-CZ" sz="1633" dirty="0"/>
              <a:t> V. </a:t>
            </a:r>
            <a:r>
              <a:rPr lang="cs-CZ" sz="1633" i="1" dirty="0"/>
              <a:t>: J. </a:t>
            </a:r>
            <a:r>
              <a:rPr lang="cs-CZ" sz="1633" i="1" dirty="0" err="1"/>
              <a:t>Chem</a:t>
            </a:r>
            <a:r>
              <a:rPr lang="cs-CZ" sz="1633" i="1" dirty="0"/>
              <a:t>. </a:t>
            </a:r>
            <a:r>
              <a:rPr lang="cs-CZ" sz="1633" i="1" dirty="0" err="1"/>
              <a:t>Educ</a:t>
            </a:r>
            <a:r>
              <a:rPr lang="cs-CZ" sz="1633" i="1" dirty="0"/>
              <a:t>. </a:t>
            </a:r>
            <a:r>
              <a:rPr lang="cs-CZ" sz="1633" dirty="0"/>
              <a:t>60, 1983, 626-633</a:t>
            </a:r>
          </a:p>
        </p:txBody>
      </p:sp>
      <p:sp>
        <p:nvSpPr>
          <p:cNvPr id="5" name="Obdélník 4">
            <a:extLst>
              <a:ext uri="{FF2B5EF4-FFF2-40B4-BE49-F238E27FC236}">
                <a16:creationId xmlns:a16="http://schemas.microsoft.com/office/drawing/2014/main" id="{4D91D3EA-43F2-44C9-A789-3C976D4D83DA}"/>
              </a:ext>
            </a:extLst>
          </p:cNvPr>
          <p:cNvSpPr/>
          <p:nvPr/>
        </p:nvSpPr>
        <p:spPr>
          <a:xfrm>
            <a:off x="533400" y="1447800"/>
            <a:ext cx="7696200" cy="3847207"/>
          </a:xfrm>
          <a:prstGeom prst="rect">
            <a:avLst/>
          </a:prstGeom>
        </p:spPr>
        <p:txBody>
          <a:bodyPr wrap="square">
            <a:spAutoFit/>
          </a:bodyPr>
          <a:lstStyle/>
          <a:p>
            <a:r>
              <a:rPr lang="cs-CZ" altLang="en-US" sz="2000" b="1" dirty="0"/>
              <a:t>Obecný vzorec i pro molekuly s </a:t>
            </a:r>
            <a:r>
              <a:rPr lang="cs-CZ" altLang="en-US" sz="2000" b="1" dirty="0" err="1"/>
              <a:t>hypervalentními</a:t>
            </a:r>
            <a:r>
              <a:rPr lang="cs-CZ" altLang="en-US" sz="2000" b="1" dirty="0"/>
              <a:t> atomy.</a:t>
            </a:r>
          </a:p>
          <a:p>
            <a:endParaRPr lang="cs-CZ" altLang="en-US" sz="2000" b="1" dirty="0"/>
          </a:p>
          <a:p>
            <a:r>
              <a:rPr lang="cs-CZ" sz="2000" dirty="0"/>
              <a:t>	</a:t>
            </a:r>
            <a:r>
              <a:rPr lang="pt-BR" sz="2400" dirty="0"/>
              <a:t>DBE = </a:t>
            </a:r>
            <a:r>
              <a:rPr lang="cs-CZ" sz="2400" dirty="0"/>
              <a:t>1 </a:t>
            </a:r>
            <a:r>
              <a:rPr lang="pt-BR" sz="2400" dirty="0"/>
              <a:t>+</a:t>
            </a:r>
            <a:r>
              <a:rPr lang="cs-CZ" sz="2400" dirty="0"/>
              <a:t> </a:t>
            </a:r>
            <a:r>
              <a:rPr lang="pt-BR" sz="2400" dirty="0"/>
              <a:t>1/2(</a:t>
            </a:r>
            <a:r>
              <a:rPr lang="el-GR" sz="2400" dirty="0"/>
              <a:t>Σ</a:t>
            </a:r>
            <a:r>
              <a:rPr lang="cs-CZ" sz="2400" dirty="0"/>
              <a:t> </a:t>
            </a:r>
            <a:r>
              <a:rPr lang="cs-CZ" sz="2400" i="1" dirty="0"/>
              <a:t>n</a:t>
            </a:r>
            <a:r>
              <a:rPr lang="cs-CZ" sz="2400" baseline="-25000" dirty="0"/>
              <a:t>i</a:t>
            </a:r>
            <a:r>
              <a:rPr lang="cs-CZ" sz="2400" dirty="0"/>
              <a:t>(</a:t>
            </a:r>
            <a:r>
              <a:rPr lang="cs-CZ" sz="2400" i="1" dirty="0" err="1"/>
              <a:t>v</a:t>
            </a:r>
            <a:r>
              <a:rPr lang="cs-CZ" sz="2400" baseline="-25000" dirty="0" err="1"/>
              <a:t>i</a:t>
            </a:r>
            <a:r>
              <a:rPr lang="cs-CZ" sz="2400" dirty="0"/>
              <a:t> - 2</a:t>
            </a:r>
            <a:r>
              <a:rPr lang="pt-BR" sz="2400" dirty="0"/>
              <a:t>))</a:t>
            </a:r>
            <a:endParaRPr lang="cs-CZ" sz="2400" dirty="0"/>
          </a:p>
          <a:p>
            <a:r>
              <a:rPr lang="cs-CZ" altLang="en-US" dirty="0"/>
              <a:t>kde </a:t>
            </a:r>
            <a:r>
              <a:rPr lang="cs-CZ" i="1" dirty="0"/>
              <a:t>n</a:t>
            </a:r>
            <a:r>
              <a:rPr lang="cs-CZ" baseline="-25000" dirty="0"/>
              <a:t>i</a:t>
            </a:r>
            <a:r>
              <a:rPr lang="cs-CZ" dirty="0"/>
              <a:t> je počet atomů daného prvku </a:t>
            </a:r>
            <a:r>
              <a:rPr lang="cs-CZ" i="1" dirty="0"/>
              <a:t>i</a:t>
            </a:r>
            <a:r>
              <a:rPr lang="cs-CZ" dirty="0"/>
              <a:t> a </a:t>
            </a:r>
            <a:r>
              <a:rPr lang="cs-CZ" i="1" dirty="0" err="1"/>
              <a:t>v</a:t>
            </a:r>
            <a:r>
              <a:rPr lang="cs-CZ" baseline="-25000" dirty="0" err="1"/>
              <a:t>i</a:t>
            </a:r>
            <a:r>
              <a:rPr lang="cs-CZ" dirty="0"/>
              <a:t> je formální vaznost daného prvku </a:t>
            </a:r>
            <a:r>
              <a:rPr lang="cs-CZ" i="1" dirty="0"/>
              <a:t>i.</a:t>
            </a:r>
          </a:p>
          <a:p>
            <a:endParaRPr lang="cs-CZ" sz="2000" i="1" dirty="0"/>
          </a:p>
          <a:p>
            <a:r>
              <a:rPr lang="cs-CZ" sz="2000" dirty="0"/>
              <a:t>	</a:t>
            </a:r>
            <a:r>
              <a:rPr lang="pt-BR" sz="2400" dirty="0"/>
              <a:t>DBE = </a:t>
            </a:r>
            <a:r>
              <a:rPr lang="cs-CZ" sz="2400" dirty="0"/>
              <a:t>1 </a:t>
            </a:r>
            <a:r>
              <a:rPr lang="pt-BR" sz="2400" dirty="0"/>
              <a:t>+</a:t>
            </a:r>
            <a:r>
              <a:rPr lang="cs-CZ" sz="2400" dirty="0"/>
              <a:t> </a:t>
            </a:r>
            <a:r>
              <a:rPr lang="pt-BR" sz="2400" dirty="0"/>
              <a:t>1/2(</a:t>
            </a:r>
            <a:r>
              <a:rPr lang="cs-CZ" sz="2400" dirty="0"/>
              <a:t>-</a:t>
            </a:r>
            <a:r>
              <a:rPr lang="cs-CZ" sz="2400" i="1" dirty="0"/>
              <a:t>q</a:t>
            </a:r>
            <a:r>
              <a:rPr lang="cs-CZ" sz="2400" dirty="0"/>
              <a:t> + </a:t>
            </a:r>
            <a:r>
              <a:rPr lang="el-GR" sz="2400" dirty="0"/>
              <a:t>Σ</a:t>
            </a:r>
            <a:r>
              <a:rPr lang="cs-CZ" sz="2400" dirty="0"/>
              <a:t> </a:t>
            </a:r>
            <a:r>
              <a:rPr lang="cs-CZ" sz="2400" i="1" dirty="0"/>
              <a:t>n</a:t>
            </a:r>
            <a:r>
              <a:rPr lang="cs-CZ" sz="2400" baseline="-25000" dirty="0"/>
              <a:t>i</a:t>
            </a:r>
            <a:r>
              <a:rPr lang="cs-CZ" sz="2400" dirty="0"/>
              <a:t>(</a:t>
            </a:r>
            <a:r>
              <a:rPr lang="cs-CZ" sz="2400" i="1" dirty="0" err="1"/>
              <a:t>b</a:t>
            </a:r>
            <a:r>
              <a:rPr lang="cs-CZ" sz="2400" baseline="-25000" dirty="0" err="1"/>
              <a:t>i</a:t>
            </a:r>
            <a:r>
              <a:rPr lang="cs-CZ" sz="2400" dirty="0"/>
              <a:t> - 2</a:t>
            </a:r>
            <a:r>
              <a:rPr lang="pt-BR" sz="2400" dirty="0"/>
              <a:t>))</a:t>
            </a:r>
            <a:endParaRPr lang="cs-CZ" sz="2400" dirty="0"/>
          </a:p>
          <a:p>
            <a:r>
              <a:rPr lang="cs-CZ" altLang="en-US" dirty="0"/>
              <a:t>kde </a:t>
            </a:r>
            <a:r>
              <a:rPr lang="cs-CZ" i="1" dirty="0"/>
              <a:t>n</a:t>
            </a:r>
            <a:r>
              <a:rPr lang="cs-CZ" baseline="-25000" dirty="0"/>
              <a:t>i</a:t>
            </a:r>
            <a:r>
              <a:rPr lang="cs-CZ" dirty="0"/>
              <a:t> je počet atomů daného prvku </a:t>
            </a:r>
            <a:r>
              <a:rPr lang="cs-CZ" i="1" dirty="0"/>
              <a:t>i</a:t>
            </a:r>
            <a:r>
              <a:rPr lang="cs-CZ" dirty="0"/>
              <a:t> a </a:t>
            </a:r>
            <a:r>
              <a:rPr lang="cs-CZ" i="1" dirty="0" err="1"/>
              <a:t>b</a:t>
            </a:r>
            <a:r>
              <a:rPr lang="cs-CZ" baseline="-25000" dirty="0" err="1"/>
              <a:t>i</a:t>
            </a:r>
            <a:r>
              <a:rPr lang="cs-CZ" dirty="0"/>
              <a:t> je počet vazebných elektronů daného prvku </a:t>
            </a:r>
            <a:r>
              <a:rPr lang="cs-CZ" i="1" dirty="0"/>
              <a:t>i.</a:t>
            </a:r>
            <a:r>
              <a:rPr lang="cs-CZ" dirty="0"/>
              <a:t> </a:t>
            </a:r>
          </a:p>
          <a:p>
            <a:endParaRPr lang="cs-CZ" altLang="en-US" sz="2000" dirty="0"/>
          </a:p>
          <a:p>
            <a:r>
              <a:rPr lang="cs-CZ" sz="2000" dirty="0">
                <a:solidFill>
                  <a:srgbClr val="000000"/>
                </a:solidFill>
              </a:rPr>
              <a:t>	</a:t>
            </a:r>
            <a:r>
              <a:rPr lang="pt-BR" sz="2400" dirty="0">
                <a:solidFill>
                  <a:srgbClr val="000000"/>
                </a:solidFill>
              </a:rPr>
              <a:t>DBE =</a:t>
            </a:r>
            <a:r>
              <a:rPr lang="cs-CZ" sz="2400" dirty="0">
                <a:solidFill>
                  <a:srgbClr val="000000"/>
                </a:solidFill>
              </a:rPr>
              <a:t> - a/2 </a:t>
            </a:r>
            <a:r>
              <a:rPr lang="en-US" sz="2400" dirty="0">
                <a:solidFill>
                  <a:srgbClr val="000000"/>
                </a:solidFill>
              </a:rPr>
              <a:t>+ c/2 + d + 3e/2 + 2f +1</a:t>
            </a:r>
            <a:endParaRPr lang="cs-CZ" sz="2400" dirty="0">
              <a:solidFill>
                <a:srgbClr val="000000"/>
              </a:solidFill>
            </a:endParaRPr>
          </a:p>
          <a:p>
            <a:r>
              <a:rPr lang="cs-CZ" dirty="0"/>
              <a:t>kde </a:t>
            </a:r>
            <a:r>
              <a:rPr lang="en-US" dirty="0"/>
              <a:t>a, c, d, e, f = po</a:t>
            </a:r>
            <a:r>
              <a:rPr lang="cs-CZ" dirty="0"/>
              <a:t>čet 1, 3, 4, 5 a 6 </a:t>
            </a:r>
            <a:r>
              <a:rPr lang="cs-CZ" dirty="0" err="1"/>
              <a:t>valentních</a:t>
            </a:r>
            <a:r>
              <a:rPr lang="cs-CZ" dirty="0"/>
              <a:t> atomů</a:t>
            </a:r>
          </a:p>
          <a:p>
            <a:endParaRPr lang="en-US" altLang="en-US" sz="2000" dirty="0"/>
          </a:p>
        </p:txBody>
      </p:sp>
    </p:spTree>
    <p:extLst>
      <p:ext uri="{BB962C8B-B14F-4D97-AF65-F5344CB8AC3E}">
        <p14:creationId xmlns:p14="http://schemas.microsoft.com/office/powerpoint/2010/main" val="29671451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Obrázek 5">
            <a:extLst>
              <a:ext uri="{FF2B5EF4-FFF2-40B4-BE49-F238E27FC236}">
                <a16:creationId xmlns:a16="http://schemas.microsoft.com/office/drawing/2014/main" id="{ADB71C6A-B51C-4A15-A316-25BA5F1A63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7933576" cy="428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F119B82A-4804-4595-ABD4-7C847D0E213A}"/>
              </a:ext>
            </a:extLst>
          </p:cNvPr>
          <p:cNvSpPr/>
          <p:nvPr/>
        </p:nvSpPr>
        <p:spPr>
          <a:xfrm>
            <a:off x="304800" y="381000"/>
            <a:ext cx="8763001" cy="646331"/>
          </a:xfrm>
          <a:prstGeom prst="rect">
            <a:avLst/>
          </a:prstGeom>
        </p:spPr>
        <p:txBody>
          <a:bodyPr wrap="square">
            <a:spAutoFit/>
          </a:bodyPr>
          <a:lstStyle/>
          <a:p>
            <a:r>
              <a:rPr lang="cs-CZ" altLang="en-US" b="1" dirty="0"/>
              <a:t>Ekvivalent dvojné vazby </a:t>
            </a:r>
            <a:r>
              <a:rPr lang="cs-CZ" altLang="en-US" dirty="0"/>
              <a:t>(DBE, RDBE) </a:t>
            </a:r>
            <a:r>
              <a:rPr lang="en-US" altLang="en-US" dirty="0"/>
              <a:t>m</a:t>
            </a:r>
            <a:r>
              <a:rPr lang="cs-CZ" altLang="en-US" dirty="0" err="1"/>
              <a:t>ůž</a:t>
            </a:r>
            <a:r>
              <a:rPr lang="en-US" altLang="en-US" dirty="0"/>
              <a:t>e b</a:t>
            </a:r>
            <a:r>
              <a:rPr lang="cs-CZ" altLang="en-US" dirty="0"/>
              <a:t>ý</a:t>
            </a:r>
            <a:r>
              <a:rPr lang="en-US" altLang="en-US" dirty="0"/>
              <a:t>t u</a:t>
            </a:r>
            <a:r>
              <a:rPr lang="cs-CZ" altLang="en-US" dirty="0"/>
              <a:t>ž</a:t>
            </a:r>
            <a:r>
              <a:rPr lang="en-US" altLang="en-US" dirty="0" err="1"/>
              <a:t>ite</a:t>
            </a:r>
            <a:r>
              <a:rPr lang="cs-CZ" altLang="en-US" dirty="0"/>
              <a:t>č</a:t>
            </a:r>
            <a:r>
              <a:rPr lang="en-US" altLang="en-US" dirty="0" err="1"/>
              <a:t>nou</a:t>
            </a:r>
            <a:r>
              <a:rPr lang="en-US" altLang="en-US" dirty="0"/>
              <a:t> pom</a:t>
            </a:r>
            <a:r>
              <a:rPr lang="cs-CZ" altLang="en-US" dirty="0"/>
              <a:t>ů</a:t>
            </a:r>
            <a:r>
              <a:rPr lang="en-US" altLang="en-US" dirty="0" err="1"/>
              <a:t>ckou</a:t>
            </a:r>
            <a:r>
              <a:rPr lang="en-US" altLang="en-US" dirty="0"/>
              <a:t> p</a:t>
            </a:r>
            <a:r>
              <a:rPr lang="cs-CZ" altLang="en-US" dirty="0"/>
              <a:t>ř</a:t>
            </a:r>
            <a:r>
              <a:rPr lang="en-US" altLang="en-US" dirty="0" err="1"/>
              <a:t>i</a:t>
            </a:r>
            <a:r>
              <a:rPr lang="cs-CZ" altLang="en-US" dirty="0"/>
              <a:t> odhadu struktury látek na základě sumárního vzorce, zejména u organických látek.</a:t>
            </a:r>
            <a:r>
              <a:rPr lang="en-US" altLang="en-US" dirty="0"/>
              <a:t> </a:t>
            </a:r>
            <a:endParaRPr lang="en-US" dirty="0"/>
          </a:p>
        </p:txBody>
      </p:sp>
      <p:sp>
        <p:nvSpPr>
          <p:cNvPr id="5" name="Obdélník 4">
            <a:extLst>
              <a:ext uri="{FF2B5EF4-FFF2-40B4-BE49-F238E27FC236}">
                <a16:creationId xmlns:a16="http://schemas.microsoft.com/office/drawing/2014/main" id="{995EDCEA-149F-4A23-9167-FE986E31A4E2}"/>
              </a:ext>
            </a:extLst>
          </p:cNvPr>
          <p:cNvSpPr/>
          <p:nvPr/>
        </p:nvSpPr>
        <p:spPr>
          <a:xfrm>
            <a:off x="4800600" y="6324601"/>
            <a:ext cx="3886200" cy="304800"/>
          </a:xfrm>
          <a:prstGeom prst="rect">
            <a:avLst/>
          </a:prstGeom>
        </p:spPr>
        <p:txBody>
          <a:bodyPr wrap="square">
            <a:spAutoFit/>
          </a:bodyPr>
          <a:lstStyle/>
          <a:p>
            <a:r>
              <a:rPr lang="en-US" sz="1400" dirty="0" err="1"/>
              <a:t>Lobodin</a:t>
            </a:r>
            <a:r>
              <a:rPr lang="en-US" sz="1400" dirty="0"/>
              <a:t> V. et al. </a:t>
            </a:r>
            <a:r>
              <a:rPr lang="en-US" sz="1400" i="1" dirty="0"/>
              <a:t>Anal. Chem. </a:t>
            </a:r>
            <a:r>
              <a:rPr lang="en-US" sz="1400" dirty="0"/>
              <a:t>84, 2012, 3410-3416</a:t>
            </a:r>
          </a:p>
        </p:txBody>
      </p:sp>
    </p:spTree>
    <p:extLst>
      <p:ext uri="{BB962C8B-B14F-4D97-AF65-F5344CB8AC3E}">
        <p14:creationId xmlns:p14="http://schemas.microsoft.com/office/powerpoint/2010/main" val="195372314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1233550" y="332656"/>
            <a:ext cx="6189120" cy="720080"/>
          </a:xfrm>
        </p:spPr>
        <p:txBody>
          <a:bodyPr tIns="35203"/>
          <a:lstStyle/>
          <a:p>
            <a:pP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cs-CZ" altLang="cs-CZ" sz="3200" b="1" dirty="0"/>
              <a:t>Počet valenčních elektronů </a:t>
            </a:r>
            <a:endParaRPr lang="en-GB" altLang="cs-CZ" sz="3200" b="1" dirty="0"/>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42689"/>
            <a:ext cx="7416824" cy="52932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Obdélník 2"/>
          <p:cNvSpPr/>
          <p:nvPr/>
        </p:nvSpPr>
        <p:spPr>
          <a:xfrm>
            <a:off x="2118614" y="2204864"/>
            <a:ext cx="5832648"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Zahnutá šipka doleva 3"/>
          <p:cNvSpPr/>
          <p:nvPr/>
        </p:nvSpPr>
        <p:spPr>
          <a:xfrm>
            <a:off x="8100392" y="764704"/>
            <a:ext cx="731520" cy="2025541"/>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3803613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B7021CF-4DF2-4F68-AE29-D44839904680}"/>
              </a:ext>
            </a:extLst>
          </p:cNvPr>
          <p:cNvPicPr>
            <a:picLocks noChangeAspect="1"/>
          </p:cNvPicPr>
          <p:nvPr/>
        </p:nvPicPr>
        <p:blipFill>
          <a:blip r:embed="rId2"/>
          <a:stretch>
            <a:fillRect/>
          </a:stretch>
        </p:blipFill>
        <p:spPr>
          <a:xfrm>
            <a:off x="1981200" y="1676400"/>
            <a:ext cx="5106756" cy="3333750"/>
          </a:xfrm>
          <a:prstGeom prst="rect">
            <a:avLst/>
          </a:prstGeom>
        </p:spPr>
      </p:pic>
      <p:sp>
        <p:nvSpPr>
          <p:cNvPr id="3" name="TextovéPole 2">
            <a:extLst>
              <a:ext uri="{FF2B5EF4-FFF2-40B4-BE49-F238E27FC236}">
                <a16:creationId xmlns:a16="http://schemas.microsoft.com/office/drawing/2014/main" id="{84080FE0-D93D-4629-B42E-376AA5B27635}"/>
              </a:ext>
            </a:extLst>
          </p:cNvPr>
          <p:cNvSpPr txBox="1"/>
          <p:nvPr/>
        </p:nvSpPr>
        <p:spPr>
          <a:xfrm>
            <a:off x="2743200" y="457200"/>
            <a:ext cx="3600729" cy="461665"/>
          </a:xfrm>
          <a:prstGeom prst="rect">
            <a:avLst/>
          </a:prstGeom>
          <a:noFill/>
        </p:spPr>
        <p:txBody>
          <a:bodyPr wrap="none" rtlCol="0">
            <a:spAutoFit/>
          </a:bodyPr>
          <a:lstStyle/>
          <a:p>
            <a:r>
              <a:rPr lang="cs-CZ" sz="2400" b="1" dirty="0"/>
              <a:t>Počet vazebných elektronů</a:t>
            </a:r>
            <a:endParaRPr lang="en-US" sz="2400" b="1" dirty="0"/>
          </a:p>
        </p:txBody>
      </p:sp>
    </p:spTree>
    <p:extLst>
      <p:ext uri="{BB962C8B-B14F-4D97-AF65-F5344CB8AC3E}">
        <p14:creationId xmlns:p14="http://schemas.microsoft.com/office/powerpoint/2010/main" val="325246734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a:extLst>
              <a:ext uri="{FF2B5EF4-FFF2-40B4-BE49-F238E27FC236}">
                <a16:creationId xmlns:a16="http://schemas.microsoft.com/office/drawing/2014/main" id="{6FFDA188-9C68-4321-A9D9-A2BC1A95353C}"/>
              </a:ext>
            </a:extLst>
          </p:cNvPr>
          <p:cNvSpPr txBox="1">
            <a:spLocks noChangeArrowheads="1"/>
          </p:cNvSpPr>
          <p:nvPr/>
        </p:nvSpPr>
        <p:spPr bwMode="auto">
          <a:xfrm>
            <a:off x="533400" y="457200"/>
            <a:ext cx="62293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en-US" sz="2100" b="1" dirty="0"/>
              <a:t>Určování Lewisových struktur</a:t>
            </a:r>
            <a:endParaRPr lang="cs-CZ" altLang="en-US" sz="2100" dirty="0"/>
          </a:p>
        </p:txBody>
      </p:sp>
      <p:sp>
        <p:nvSpPr>
          <p:cNvPr id="2" name="Obdélník 1">
            <a:extLst>
              <a:ext uri="{FF2B5EF4-FFF2-40B4-BE49-F238E27FC236}">
                <a16:creationId xmlns:a16="http://schemas.microsoft.com/office/drawing/2014/main" id="{EB8C3A19-24E5-441E-B27D-244E8E66ECAA}"/>
              </a:ext>
            </a:extLst>
          </p:cNvPr>
          <p:cNvSpPr/>
          <p:nvPr/>
        </p:nvSpPr>
        <p:spPr>
          <a:xfrm>
            <a:off x="228600" y="1143000"/>
            <a:ext cx="8686800" cy="2308324"/>
          </a:xfrm>
          <a:prstGeom prst="rect">
            <a:avLst/>
          </a:prstGeom>
        </p:spPr>
        <p:txBody>
          <a:bodyPr wrap="square">
            <a:spAutoFit/>
          </a:bodyPr>
          <a:lstStyle/>
          <a:p>
            <a:r>
              <a:rPr lang="en-US" sz="2000"/>
              <a:t>1. Určit celkový počet valenčních elektronů každého atomu.</a:t>
            </a:r>
            <a:endParaRPr lang="cs-CZ" sz="2000"/>
          </a:p>
          <a:p>
            <a:r>
              <a:rPr lang="en-US" sz="800"/>
              <a:t> </a:t>
            </a:r>
          </a:p>
          <a:p>
            <a:r>
              <a:rPr lang="en-US" sz="2000"/>
              <a:t>2. Shromáždit atomy kolem centrálního atomu (tj. atomu s nejnižší elektronegativitou).</a:t>
            </a:r>
            <a:endParaRPr lang="cs-CZ" sz="2000"/>
          </a:p>
          <a:p>
            <a:endParaRPr lang="en-US" sz="800"/>
          </a:p>
          <a:p>
            <a:r>
              <a:rPr lang="cs-CZ" sz="2000"/>
              <a:t>3. </a:t>
            </a:r>
            <a:r>
              <a:rPr lang="en-US" sz="2000"/>
              <a:t>Naplnit oktet u atomů vázaných na centrální atom.</a:t>
            </a:r>
            <a:endParaRPr lang="cs-CZ" sz="2000"/>
          </a:p>
          <a:p>
            <a:endParaRPr lang="en-US" sz="800"/>
          </a:p>
          <a:p>
            <a:r>
              <a:rPr lang="cs-CZ" sz="2000"/>
              <a:t>4. </a:t>
            </a:r>
            <a:r>
              <a:rPr lang="en-US" sz="2000"/>
              <a:t>Naplnit oktet u centrálního atomu přiřazením zbylých elektronů do nevazebných elektronových párů, případně doplnit násobné vazby. </a:t>
            </a:r>
            <a:endParaRPr lang="en-US" sz="2000" dirty="0"/>
          </a:p>
        </p:txBody>
      </p:sp>
      <p:pic>
        <p:nvPicPr>
          <p:cNvPr id="3" name="Obrázek 2">
            <a:extLst>
              <a:ext uri="{FF2B5EF4-FFF2-40B4-BE49-F238E27FC236}">
                <a16:creationId xmlns:a16="http://schemas.microsoft.com/office/drawing/2014/main" id="{6059955C-BD28-4EC2-95E6-68F390269260}"/>
              </a:ext>
            </a:extLst>
          </p:cNvPr>
          <p:cNvPicPr>
            <a:picLocks noChangeAspect="1"/>
          </p:cNvPicPr>
          <p:nvPr/>
        </p:nvPicPr>
        <p:blipFill>
          <a:blip r:embed="rId3"/>
          <a:stretch>
            <a:fillRect/>
          </a:stretch>
        </p:blipFill>
        <p:spPr>
          <a:xfrm>
            <a:off x="3124200" y="3962400"/>
            <a:ext cx="5615564" cy="2514600"/>
          </a:xfrm>
          <a:prstGeom prst="rect">
            <a:avLst/>
          </a:prstGeom>
        </p:spPr>
      </p:pic>
      <p:pic>
        <p:nvPicPr>
          <p:cNvPr id="6" name="Obrázek 5">
            <a:extLst>
              <a:ext uri="{FF2B5EF4-FFF2-40B4-BE49-F238E27FC236}">
                <a16:creationId xmlns:a16="http://schemas.microsoft.com/office/drawing/2014/main" id="{C29FB3FB-4E86-4A5A-8BB0-9E63A1381A68}"/>
              </a:ext>
            </a:extLst>
          </p:cNvPr>
          <p:cNvPicPr>
            <a:picLocks noChangeAspect="1"/>
          </p:cNvPicPr>
          <p:nvPr/>
        </p:nvPicPr>
        <p:blipFill>
          <a:blip r:embed="rId4"/>
          <a:stretch>
            <a:fillRect/>
          </a:stretch>
        </p:blipFill>
        <p:spPr>
          <a:xfrm>
            <a:off x="533400" y="3657600"/>
            <a:ext cx="1845706" cy="2931133"/>
          </a:xfrm>
          <a:prstGeom prst="rect">
            <a:avLst/>
          </a:prstGeom>
        </p:spPr>
      </p:pic>
    </p:spTree>
    <p:extLst>
      <p:ext uri="{BB962C8B-B14F-4D97-AF65-F5344CB8AC3E}">
        <p14:creationId xmlns:p14="http://schemas.microsoft.com/office/powerpoint/2010/main" val="42924174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2">
            <a:extLst>
              <a:ext uri="{FF2B5EF4-FFF2-40B4-BE49-F238E27FC236}">
                <a16:creationId xmlns:a16="http://schemas.microsoft.com/office/drawing/2014/main" id="{3B9A428C-22D8-475B-83CA-186C76EC118B}"/>
              </a:ext>
            </a:extLst>
          </p:cNvPr>
          <p:cNvSpPr txBox="1">
            <a:spLocks noChangeArrowheads="1"/>
          </p:cNvSpPr>
          <p:nvPr/>
        </p:nvSpPr>
        <p:spPr bwMode="auto">
          <a:xfrm>
            <a:off x="303816" y="609600"/>
            <a:ext cx="62293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en-US" sz="2000" b="1" dirty="0"/>
              <a:t>Příklad: </a:t>
            </a:r>
            <a:r>
              <a:rPr lang="cs-CZ" altLang="en-US" sz="2000" dirty="0" err="1"/>
              <a:t>Lewisova</a:t>
            </a:r>
            <a:r>
              <a:rPr lang="cs-CZ" altLang="en-US" sz="2000" dirty="0"/>
              <a:t> struktura NF</a:t>
            </a:r>
            <a:r>
              <a:rPr lang="cs-CZ" altLang="en-US" sz="2000" baseline="-25000" dirty="0"/>
              <a:t>3</a:t>
            </a:r>
            <a:endParaRPr lang="cs-CZ" altLang="en-US" sz="2000" dirty="0"/>
          </a:p>
        </p:txBody>
      </p:sp>
      <p:pic>
        <p:nvPicPr>
          <p:cNvPr id="296964" name="Picture 4" descr="cha56011_ma0903">
            <a:extLst>
              <a:ext uri="{FF2B5EF4-FFF2-40B4-BE49-F238E27FC236}">
                <a16:creationId xmlns:a16="http://schemas.microsoft.com/office/drawing/2014/main" id="{A8BF8FD0-81FC-40B0-B5B5-F629F00024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114800"/>
            <a:ext cx="2857500" cy="1657350"/>
          </a:xfrm>
          <a:prstGeom prst="rect">
            <a:avLst/>
          </a:prstGeom>
          <a:noFill/>
          <a:extLst>
            <a:ext uri="{909E8E84-426E-40DD-AFC4-6F175D3DCCD1}">
              <a14:hiddenFill xmlns:a14="http://schemas.microsoft.com/office/drawing/2010/main">
                <a:solidFill>
                  <a:srgbClr val="FFFFFF"/>
                </a:solidFill>
              </a14:hiddenFill>
            </a:ext>
          </a:extLst>
        </p:spPr>
      </p:pic>
      <p:sp>
        <p:nvSpPr>
          <p:cNvPr id="296968" name="Text Box 8">
            <a:extLst>
              <a:ext uri="{FF2B5EF4-FFF2-40B4-BE49-F238E27FC236}">
                <a16:creationId xmlns:a16="http://schemas.microsoft.com/office/drawing/2014/main" id="{00051B24-FCB7-4A80-B5A3-849FA61CA6BD}"/>
              </a:ext>
            </a:extLst>
          </p:cNvPr>
          <p:cNvSpPr txBox="1">
            <a:spLocks noChangeArrowheads="1"/>
          </p:cNvSpPr>
          <p:nvPr/>
        </p:nvSpPr>
        <p:spPr bwMode="auto">
          <a:xfrm>
            <a:off x="596037" y="1120533"/>
            <a:ext cx="67973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2000" dirty="0"/>
              <a:t>1. </a:t>
            </a:r>
            <a:r>
              <a:rPr lang="en-US" altLang="en-US" sz="2000" dirty="0"/>
              <a:t>N </a:t>
            </a:r>
            <a:r>
              <a:rPr lang="cs-CZ" altLang="en-US" sz="2000" dirty="0"/>
              <a:t>je méně elektronegativní než</a:t>
            </a:r>
            <a:r>
              <a:rPr lang="en-US" altLang="en-US" sz="2000" dirty="0"/>
              <a:t> F,</a:t>
            </a:r>
            <a:r>
              <a:rPr lang="cs-CZ" altLang="en-US" sz="2000" dirty="0"/>
              <a:t> tedy</a:t>
            </a:r>
            <a:r>
              <a:rPr lang="en-US" altLang="en-US" sz="2000" dirty="0"/>
              <a:t> N </a:t>
            </a:r>
            <a:r>
              <a:rPr lang="cs-CZ" altLang="en-US" sz="2000" dirty="0"/>
              <a:t>bude centrální atom</a:t>
            </a:r>
            <a:endParaRPr lang="en-US" altLang="en-US" sz="2000" dirty="0"/>
          </a:p>
        </p:txBody>
      </p:sp>
      <p:grpSp>
        <p:nvGrpSpPr>
          <p:cNvPr id="296969" name="Group 9">
            <a:extLst>
              <a:ext uri="{FF2B5EF4-FFF2-40B4-BE49-F238E27FC236}">
                <a16:creationId xmlns:a16="http://schemas.microsoft.com/office/drawing/2014/main" id="{7E4BE18C-08AA-4005-844D-0A617508EDE7}"/>
              </a:ext>
            </a:extLst>
          </p:cNvPr>
          <p:cNvGrpSpPr>
            <a:grpSpLocks/>
          </p:cNvGrpSpPr>
          <p:nvPr/>
        </p:nvGrpSpPr>
        <p:grpSpPr bwMode="auto">
          <a:xfrm>
            <a:off x="1945483" y="4381501"/>
            <a:ext cx="1490663" cy="978694"/>
            <a:chOff x="674" y="2960"/>
            <a:chExt cx="1252" cy="822"/>
          </a:xfrm>
        </p:grpSpPr>
        <p:sp>
          <p:nvSpPr>
            <p:cNvPr id="296970" name="Text Box 10">
              <a:extLst>
                <a:ext uri="{FF2B5EF4-FFF2-40B4-BE49-F238E27FC236}">
                  <a16:creationId xmlns:a16="http://schemas.microsoft.com/office/drawing/2014/main" id="{7EBD1C98-0E05-4A3F-8324-D7C6EDFC5231}"/>
                </a:ext>
              </a:extLst>
            </p:cNvPr>
            <p:cNvSpPr txBox="1">
              <a:spLocks noChangeArrowheads="1"/>
            </p:cNvSpPr>
            <p:nvPr/>
          </p:nvSpPr>
          <p:spPr bwMode="auto">
            <a:xfrm>
              <a:off x="674" y="2960"/>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F</a:t>
              </a:r>
            </a:p>
          </p:txBody>
        </p:sp>
        <p:sp>
          <p:nvSpPr>
            <p:cNvPr id="296971" name="Text Box 11">
              <a:extLst>
                <a:ext uri="{FF2B5EF4-FFF2-40B4-BE49-F238E27FC236}">
                  <a16:creationId xmlns:a16="http://schemas.microsoft.com/office/drawing/2014/main" id="{A90B292C-7418-41D0-BD82-1377149F24BB}"/>
                </a:ext>
              </a:extLst>
            </p:cNvPr>
            <p:cNvSpPr txBox="1">
              <a:spLocks noChangeArrowheads="1"/>
            </p:cNvSpPr>
            <p:nvPr/>
          </p:nvSpPr>
          <p:spPr bwMode="auto">
            <a:xfrm>
              <a:off x="1154" y="2960"/>
              <a:ext cx="28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N</a:t>
              </a:r>
            </a:p>
          </p:txBody>
        </p:sp>
        <p:sp>
          <p:nvSpPr>
            <p:cNvPr id="296972" name="Text Box 12">
              <a:extLst>
                <a:ext uri="{FF2B5EF4-FFF2-40B4-BE49-F238E27FC236}">
                  <a16:creationId xmlns:a16="http://schemas.microsoft.com/office/drawing/2014/main" id="{3350E484-24D0-4CE7-ACCD-B7298F93060D}"/>
                </a:ext>
              </a:extLst>
            </p:cNvPr>
            <p:cNvSpPr txBox="1">
              <a:spLocks noChangeArrowheads="1"/>
            </p:cNvSpPr>
            <p:nvPr/>
          </p:nvSpPr>
          <p:spPr bwMode="auto">
            <a:xfrm>
              <a:off x="1682" y="2960"/>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F</a:t>
              </a:r>
            </a:p>
          </p:txBody>
        </p:sp>
        <p:sp>
          <p:nvSpPr>
            <p:cNvPr id="296973" name="Text Box 13">
              <a:extLst>
                <a:ext uri="{FF2B5EF4-FFF2-40B4-BE49-F238E27FC236}">
                  <a16:creationId xmlns:a16="http://schemas.microsoft.com/office/drawing/2014/main" id="{996A98FC-0D62-4300-9F9E-C33744F970A2}"/>
                </a:ext>
              </a:extLst>
            </p:cNvPr>
            <p:cNvSpPr txBox="1">
              <a:spLocks noChangeArrowheads="1"/>
            </p:cNvSpPr>
            <p:nvPr/>
          </p:nvSpPr>
          <p:spPr bwMode="auto">
            <a:xfrm>
              <a:off x="1171" y="347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F</a:t>
              </a:r>
            </a:p>
          </p:txBody>
        </p:sp>
      </p:grpSp>
      <p:grpSp>
        <p:nvGrpSpPr>
          <p:cNvPr id="296974" name="Group 14">
            <a:extLst>
              <a:ext uri="{FF2B5EF4-FFF2-40B4-BE49-F238E27FC236}">
                <a16:creationId xmlns:a16="http://schemas.microsoft.com/office/drawing/2014/main" id="{A94DB49F-C79C-4493-8E7C-8A18B08BAB51}"/>
              </a:ext>
            </a:extLst>
          </p:cNvPr>
          <p:cNvGrpSpPr>
            <a:grpSpLocks/>
          </p:cNvGrpSpPr>
          <p:nvPr/>
        </p:nvGrpSpPr>
        <p:grpSpPr bwMode="auto">
          <a:xfrm>
            <a:off x="2209800" y="4572000"/>
            <a:ext cx="971550" cy="466725"/>
            <a:chOff x="883" y="3103"/>
            <a:chExt cx="816" cy="392"/>
          </a:xfrm>
        </p:grpSpPr>
        <p:sp>
          <p:nvSpPr>
            <p:cNvPr id="296975" name="Line 15">
              <a:extLst>
                <a:ext uri="{FF2B5EF4-FFF2-40B4-BE49-F238E27FC236}">
                  <a16:creationId xmlns:a16="http://schemas.microsoft.com/office/drawing/2014/main" id="{960EFADC-711A-41E8-A208-71E5AFC87543}"/>
                </a:ext>
              </a:extLst>
            </p:cNvPr>
            <p:cNvSpPr>
              <a:spLocks noChangeShapeType="1"/>
            </p:cNvSpPr>
            <p:nvPr/>
          </p:nvSpPr>
          <p:spPr bwMode="auto">
            <a:xfrm>
              <a:off x="883" y="3103"/>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96976" name="Line 16">
              <a:extLst>
                <a:ext uri="{FF2B5EF4-FFF2-40B4-BE49-F238E27FC236}">
                  <a16:creationId xmlns:a16="http://schemas.microsoft.com/office/drawing/2014/main" id="{05045CA3-3394-4A7E-9DD2-506B9ABD0644}"/>
                </a:ext>
              </a:extLst>
            </p:cNvPr>
            <p:cNvSpPr>
              <a:spLocks noChangeShapeType="1"/>
            </p:cNvSpPr>
            <p:nvPr/>
          </p:nvSpPr>
          <p:spPr bwMode="auto">
            <a:xfrm>
              <a:off x="1411" y="3103"/>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96977" name="Line 17">
              <a:extLst>
                <a:ext uri="{FF2B5EF4-FFF2-40B4-BE49-F238E27FC236}">
                  <a16:creationId xmlns:a16="http://schemas.microsoft.com/office/drawing/2014/main" id="{C816F855-48D0-4221-A8B8-3164B939918A}"/>
                </a:ext>
              </a:extLst>
            </p:cNvPr>
            <p:cNvSpPr>
              <a:spLocks noChangeShapeType="1"/>
            </p:cNvSpPr>
            <p:nvPr/>
          </p:nvSpPr>
          <p:spPr bwMode="auto">
            <a:xfrm rot="-5400000">
              <a:off x="1139" y="3351"/>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296978" name="Text Box 18">
            <a:extLst>
              <a:ext uri="{FF2B5EF4-FFF2-40B4-BE49-F238E27FC236}">
                <a16:creationId xmlns:a16="http://schemas.microsoft.com/office/drawing/2014/main" id="{8B4DE6B6-7506-44FE-BCDA-3FB181BB4A61}"/>
              </a:ext>
            </a:extLst>
          </p:cNvPr>
          <p:cNvSpPr txBox="1">
            <a:spLocks noChangeArrowheads="1"/>
          </p:cNvSpPr>
          <p:nvPr/>
        </p:nvSpPr>
        <p:spPr bwMode="auto">
          <a:xfrm>
            <a:off x="607167" y="1483311"/>
            <a:ext cx="64217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dirty="0"/>
              <a:t>2</a:t>
            </a:r>
            <a:r>
              <a:rPr lang="cs-CZ" altLang="en-US" sz="2000" dirty="0"/>
              <a:t>.</a:t>
            </a:r>
            <a:r>
              <a:rPr lang="en-US" altLang="en-US" sz="2000" dirty="0"/>
              <a:t> </a:t>
            </a:r>
            <a:r>
              <a:rPr lang="cs-CZ" altLang="en-US" sz="2000" dirty="0"/>
              <a:t>Spočítat valenční elektrony:</a:t>
            </a:r>
            <a:r>
              <a:rPr lang="en-US" altLang="en-US" sz="2000" dirty="0"/>
              <a:t>  N - 5 (2s</a:t>
            </a:r>
            <a:r>
              <a:rPr lang="en-US" altLang="en-US" sz="2000" baseline="30000" dirty="0"/>
              <a:t>2</a:t>
            </a:r>
            <a:r>
              <a:rPr lang="en-US" altLang="en-US" sz="2000" dirty="0"/>
              <a:t>2p</a:t>
            </a:r>
            <a:r>
              <a:rPr lang="en-US" altLang="en-US" sz="2000" baseline="30000" dirty="0"/>
              <a:t>3</a:t>
            </a:r>
            <a:r>
              <a:rPr lang="en-US" altLang="en-US" sz="2000" dirty="0"/>
              <a:t>) </a:t>
            </a:r>
            <a:r>
              <a:rPr lang="cs-CZ" altLang="en-US" sz="2000" dirty="0"/>
              <a:t>a </a:t>
            </a:r>
            <a:r>
              <a:rPr lang="en-US" altLang="en-US" sz="2000" dirty="0"/>
              <a:t>F - 7 (2s</a:t>
            </a:r>
            <a:r>
              <a:rPr lang="en-US" altLang="en-US" sz="2000" baseline="30000" dirty="0"/>
              <a:t>2</a:t>
            </a:r>
            <a:r>
              <a:rPr lang="en-US" altLang="en-US" sz="2000" dirty="0"/>
              <a:t>2p</a:t>
            </a:r>
            <a:r>
              <a:rPr lang="en-US" altLang="en-US" sz="2000" baseline="30000" dirty="0"/>
              <a:t>5</a:t>
            </a:r>
            <a:r>
              <a:rPr lang="en-US" altLang="en-US" sz="2000" dirty="0"/>
              <a:t>) </a:t>
            </a:r>
          </a:p>
        </p:txBody>
      </p:sp>
      <p:sp>
        <p:nvSpPr>
          <p:cNvPr id="296979" name="Text Box 19">
            <a:extLst>
              <a:ext uri="{FF2B5EF4-FFF2-40B4-BE49-F238E27FC236}">
                <a16:creationId xmlns:a16="http://schemas.microsoft.com/office/drawing/2014/main" id="{7F7CCC19-F3C2-4299-A664-DBC48DBB759C}"/>
              </a:ext>
            </a:extLst>
          </p:cNvPr>
          <p:cNvSpPr txBox="1">
            <a:spLocks noChangeArrowheads="1"/>
          </p:cNvSpPr>
          <p:nvPr/>
        </p:nvSpPr>
        <p:spPr bwMode="auto">
          <a:xfrm>
            <a:off x="2353508" y="1788422"/>
            <a:ext cx="3931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000" dirty="0"/>
              <a:t>5 + (3 x 7) = </a:t>
            </a:r>
            <a:r>
              <a:rPr lang="en-US" altLang="en-US" sz="2000" dirty="0">
                <a:solidFill>
                  <a:srgbClr val="FF0000"/>
                </a:solidFill>
              </a:rPr>
              <a:t>26 </a:t>
            </a:r>
            <a:r>
              <a:rPr lang="en-US" altLang="en-US" sz="2000" dirty="0" err="1">
                <a:solidFill>
                  <a:srgbClr val="FF0000"/>
                </a:solidFill>
              </a:rPr>
              <a:t>valen</a:t>
            </a:r>
            <a:r>
              <a:rPr lang="cs-CZ" altLang="en-US" sz="2000" dirty="0" err="1">
                <a:solidFill>
                  <a:srgbClr val="FF0000"/>
                </a:solidFill>
              </a:rPr>
              <a:t>čních</a:t>
            </a:r>
            <a:r>
              <a:rPr lang="cs-CZ" altLang="en-US" sz="2000" dirty="0">
                <a:solidFill>
                  <a:srgbClr val="FF0000"/>
                </a:solidFill>
              </a:rPr>
              <a:t> elektronů</a:t>
            </a:r>
            <a:endParaRPr lang="en-US" altLang="en-US" sz="2000" dirty="0">
              <a:solidFill>
                <a:srgbClr val="FF0000"/>
              </a:solidFill>
            </a:endParaRPr>
          </a:p>
        </p:txBody>
      </p:sp>
      <p:sp>
        <p:nvSpPr>
          <p:cNvPr id="296980" name="Text Box 20">
            <a:extLst>
              <a:ext uri="{FF2B5EF4-FFF2-40B4-BE49-F238E27FC236}">
                <a16:creationId xmlns:a16="http://schemas.microsoft.com/office/drawing/2014/main" id="{81701495-5BA9-489F-9783-0E40D2BF994A}"/>
              </a:ext>
            </a:extLst>
          </p:cNvPr>
          <p:cNvSpPr txBox="1">
            <a:spLocks noChangeArrowheads="1"/>
          </p:cNvSpPr>
          <p:nvPr/>
        </p:nvSpPr>
        <p:spPr bwMode="auto">
          <a:xfrm>
            <a:off x="567824" y="2111961"/>
            <a:ext cx="77005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2000" dirty="0"/>
              <a:t>3.</a:t>
            </a:r>
            <a:r>
              <a:rPr lang="en-US" altLang="en-US" sz="2000" dirty="0"/>
              <a:t> </a:t>
            </a:r>
            <a:r>
              <a:rPr lang="cs-CZ" altLang="en-US" sz="2000" dirty="0"/>
              <a:t>Nakreslit jednoduchou vazbu mezi atomy</a:t>
            </a:r>
            <a:r>
              <a:rPr lang="en-US" altLang="en-US" sz="2000" dirty="0"/>
              <a:t> N a F </a:t>
            </a:r>
            <a:r>
              <a:rPr lang="cs-CZ" altLang="en-US" sz="2000" dirty="0"/>
              <a:t>a doplnit na nich oktet</a:t>
            </a:r>
            <a:endParaRPr lang="en-US" altLang="en-US" sz="2000" dirty="0"/>
          </a:p>
        </p:txBody>
      </p:sp>
      <p:grpSp>
        <p:nvGrpSpPr>
          <p:cNvPr id="296981" name="Group 21">
            <a:extLst>
              <a:ext uri="{FF2B5EF4-FFF2-40B4-BE49-F238E27FC236}">
                <a16:creationId xmlns:a16="http://schemas.microsoft.com/office/drawing/2014/main" id="{59218BF3-C510-48E2-B964-5C80EE9A71C3}"/>
              </a:ext>
            </a:extLst>
          </p:cNvPr>
          <p:cNvGrpSpPr>
            <a:grpSpLocks/>
          </p:cNvGrpSpPr>
          <p:nvPr/>
        </p:nvGrpSpPr>
        <p:grpSpPr bwMode="auto">
          <a:xfrm>
            <a:off x="1943100" y="4362450"/>
            <a:ext cx="1485900" cy="971550"/>
            <a:chOff x="672" y="2944"/>
            <a:chExt cx="1248" cy="816"/>
          </a:xfrm>
        </p:grpSpPr>
        <p:grpSp>
          <p:nvGrpSpPr>
            <p:cNvPr id="296982" name="Group 22">
              <a:extLst>
                <a:ext uri="{FF2B5EF4-FFF2-40B4-BE49-F238E27FC236}">
                  <a16:creationId xmlns:a16="http://schemas.microsoft.com/office/drawing/2014/main" id="{2FF33243-C6D0-4A5E-BF90-FE514432C697}"/>
                </a:ext>
              </a:extLst>
            </p:cNvPr>
            <p:cNvGrpSpPr>
              <a:grpSpLocks/>
            </p:cNvGrpSpPr>
            <p:nvPr/>
          </p:nvGrpSpPr>
          <p:grpSpPr bwMode="auto">
            <a:xfrm rot="5400000">
              <a:off x="1784" y="2896"/>
              <a:ext cx="48" cy="144"/>
              <a:chOff x="1440" y="2400"/>
              <a:chExt cx="48" cy="144"/>
            </a:xfrm>
          </p:grpSpPr>
          <p:sp>
            <p:nvSpPr>
              <p:cNvPr id="296983" name="Oval 23">
                <a:extLst>
                  <a:ext uri="{FF2B5EF4-FFF2-40B4-BE49-F238E27FC236}">
                    <a16:creationId xmlns:a16="http://schemas.microsoft.com/office/drawing/2014/main" id="{8409AABE-E1D9-4DE5-B670-CD904BDC173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84" name="Oval 24">
                <a:extLst>
                  <a:ext uri="{FF2B5EF4-FFF2-40B4-BE49-F238E27FC236}">
                    <a16:creationId xmlns:a16="http://schemas.microsoft.com/office/drawing/2014/main" id="{30F942A0-A599-4C01-B4E4-33A05E91EBB8}"/>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85" name="Group 25">
              <a:extLst>
                <a:ext uri="{FF2B5EF4-FFF2-40B4-BE49-F238E27FC236}">
                  <a16:creationId xmlns:a16="http://schemas.microsoft.com/office/drawing/2014/main" id="{C8ABCD84-344A-4506-B20C-B2E7366B6492}"/>
                </a:ext>
              </a:extLst>
            </p:cNvPr>
            <p:cNvGrpSpPr>
              <a:grpSpLocks/>
            </p:cNvGrpSpPr>
            <p:nvPr/>
          </p:nvGrpSpPr>
          <p:grpSpPr bwMode="auto">
            <a:xfrm rot="10800000">
              <a:off x="1872" y="3040"/>
              <a:ext cx="48" cy="144"/>
              <a:chOff x="1440" y="2400"/>
              <a:chExt cx="48" cy="144"/>
            </a:xfrm>
          </p:grpSpPr>
          <p:sp>
            <p:nvSpPr>
              <p:cNvPr id="296986" name="Oval 26">
                <a:extLst>
                  <a:ext uri="{FF2B5EF4-FFF2-40B4-BE49-F238E27FC236}">
                    <a16:creationId xmlns:a16="http://schemas.microsoft.com/office/drawing/2014/main" id="{D2363238-30AD-4BEA-8246-AD38F775B44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87" name="Oval 27">
                <a:extLst>
                  <a:ext uri="{FF2B5EF4-FFF2-40B4-BE49-F238E27FC236}">
                    <a16:creationId xmlns:a16="http://schemas.microsoft.com/office/drawing/2014/main" id="{874F511E-DDC3-41FD-8290-C8F87DD29B73}"/>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88" name="Group 28">
              <a:extLst>
                <a:ext uri="{FF2B5EF4-FFF2-40B4-BE49-F238E27FC236}">
                  <a16:creationId xmlns:a16="http://schemas.microsoft.com/office/drawing/2014/main" id="{0C391109-42AD-4389-9EC9-92C7CD6979CC}"/>
                </a:ext>
              </a:extLst>
            </p:cNvPr>
            <p:cNvGrpSpPr>
              <a:grpSpLocks/>
            </p:cNvGrpSpPr>
            <p:nvPr/>
          </p:nvGrpSpPr>
          <p:grpSpPr bwMode="auto">
            <a:xfrm rot="5400000">
              <a:off x="1784" y="3160"/>
              <a:ext cx="48" cy="144"/>
              <a:chOff x="1440" y="2400"/>
              <a:chExt cx="48" cy="144"/>
            </a:xfrm>
          </p:grpSpPr>
          <p:sp>
            <p:nvSpPr>
              <p:cNvPr id="296989" name="Oval 29">
                <a:extLst>
                  <a:ext uri="{FF2B5EF4-FFF2-40B4-BE49-F238E27FC236}">
                    <a16:creationId xmlns:a16="http://schemas.microsoft.com/office/drawing/2014/main" id="{F98B12E8-89E2-40C5-B75E-AA588547DE64}"/>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0" name="Oval 30">
                <a:extLst>
                  <a:ext uri="{FF2B5EF4-FFF2-40B4-BE49-F238E27FC236}">
                    <a16:creationId xmlns:a16="http://schemas.microsoft.com/office/drawing/2014/main" id="{13AAE0AB-572B-440D-BEB1-01D3B8E6BF65}"/>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91" name="Group 31">
              <a:extLst>
                <a:ext uri="{FF2B5EF4-FFF2-40B4-BE49-F238E27FC236}">
                  <a16:creationId xmlns:a16="http://schemas.microsoft.com/office/drawing/2014/main" id="{4646758F-5211-4A9C-8982-20A5456272DE}"/>
                </a:ext>
              </a:extLst>
            </p:cNvPr>
            <p:cNvGrpSpPr>
              <a:grpSpLocks/>
            </p:cNvGrpSpPr>
            <p:nvPr/>
          </p:nvGrpSpPr>
          <p:grpSpPr bwMode="auto">
            <a:xfrm rot="5400000">
              <a:off x="1248" y="3664"/>
              <a:ext cx="48" cy="144"/>
              <a:chOff x="1440" y="2400"/>
              <a:chExt cx="48" cy="144"/>
            </a:xfrm>
          </p:grpSpPr>
          <p:sp>
            <p:nvSpPr>
              <p:cNvPr id="296992" name="Oval 32">
                <a:extLst>
                  <a:ext uri="{FF2B5EF4-FFF2-40B4-BE49-F238E27FC236}">
                    <a16:creationId xmlns:a16="http://schemas.microsoft.com/office/drawing/2014/main" id="{496EEA2C-3D89-48DD-8741-5EEE8F81E8E6}"/>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3" name="Oval 33">
                <a:extLst>
                  <a:ext uri="{FF2B5EF4-FFF2-40B4-BE49-F238E27FC236}">
                    <a16:creationId xmlns:a16="http://schemas.microsoft.com/office/drawing/2014/main" id="{676B1E06-A4C2-4502-90D1-7AC134364415}"/>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94" name="Group 34">
              <a:extLst>
                <a:ext uri="{FF2B5EF4-FFF2-40B4-BE49-F238E27FC236}">
                  <a16:creationId xmlns:a16="http://schemas.microsoft.com/office/drawing/2014/main" id="{E00B4B4C-3BA8-4E8A-B308-42255F2CD260}"/>
                </a:ext>
              </a:extLst>
            </p:cNvPr>
            <p:cNvGrpSpPr>
              <a:grpSpLocks/>
            </p:cNvGrpSpPr>
            <p:nvPr/>
          </p:nvGrpSpPr>
          <p:grpSpPr bwMode="auto">
            <a:xfrm rot="5400000">
              <a:off x="1272" y="2896"/>
              <a:ext cx="48" cy="144"/>
              <a:chOff x="1440" y="2400"/>
              <a:chExt cx="48" cy="144"/>
            </a:xfrm>
          </p:grpSpPr>
          <p:sp>
            <p:nvSpPr>
              <p:cNvPr id="296995" name="Oval 35">
                <a:extLst>
                  <a:ext uri="{FF2B5EF4-FFF2-40B4-BE49-F238E27FC236}">
                    <a16:creationId xmlns:a16="http://schemas.microsoft.com/office/drawing/2014/main" id="{F157AF0C-101C-4230-BFB4-634347204E47}"/>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6" name="Oval 36">
                <a:extLst>
                  <a:ext uri="{FF2B5EF4-FFF2-40B4-BE49-F238E27FC236}">
                    <a16:creationId xmlns:a16="http://schemas.microsoft.com/office/drawing/2014/main" id="{737C4947-B7C5-4E55-866E-DC7594269059}"/>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97" name="Group 37">
              <a:extLst>
                <a:ext uri="{FF2B5EF4-FFF2-40B4-BE49-F238E27FC236}">
                  <a16:creationId xmlns:a16="http://schemas.microsoft.com/office/drawing/2014/main" id="{070AC816-C3F1-48FC-A1A0-A91103D4F5E0}"/>
                </a:ext>
              </a:extLst>
            </p:cNvPr>
            <p:cNvGrpSpPr>
              <a:grpSpLocks/>
            </p:cNvGrpSpPr>
            <p:nvPr/>
          </p:nvGrpSpPr>
          <p:grpSpPr bwMode="auto">
            <a:xfrm>
              <a:off x="1128" y="3544"/>
              <a:ext cx="48" cy="144"/>
              <a:chOff x="1440" y="2400"/>
              <a:chExt cx="48" cy="144"/>
            </a:xfrm>
          </p:grpSpPr>
          <p:sp>
            <p:nvSpPr>
              <p:cNvPr id="296998" name="Oval 38">
                <a:extLst>
                  <a:ext uri="{FF2B5EF4-FFF2-40B4-BE49-F238E27FC236}">
                    <a16:creationId xmlns:a16="http://schemas.microsoft.com/office/drawing/2014/main" id="{CC960B7B-2B98-4D8E-ADEC-7E084A6FE5B9}"/>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9" name="Oval 39">
                <a:extLst>
                  <a:ext uri="{FF2B5EF4-FFF2-40B4-BE49-F238E27FC236}">
                    <a16:creationId xmlns:a16="http://schemas.microsoft.com/office/drawing/2014/main" id="{CA763ABB-0827-4A79-8E48-704101C9ED40}"/>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0" name="Group 40">
              <a:extLst>
                <a:ext uri="{FF2B5EF4-FFF2-40B4-BE49-F238E27FC236}">
                  <a16:creationId xmlns:a16="http://schemas.microsoft.com/office/drawing/2014/main" id="{D2D68E7B-5CCA-4008-9695-422842E6E4CA}"/>
                </a:ext>
              </a:extLst>
            </p:cNvPr>
            <p:cNvGrpSpPr>
              <a:grpSpLocks/>
            </p:cNvGrpSpPr>
            <p:nvPr/>
          </p:nvGrpSpPr>
          <p:grpSpPr bwMode="auto">
            <a:xfrm>
              <a:off x="1368" y="3544"/>
              <a:ext cx="48" cy="144"/>
              <a:chOff x="1440" y="2400"/>
              <a:chExt cx="48" cy="144"/>
            </a:xfrm>
          </p:grpSpPr>
          <p:sp>
            <p:nvSpPr>
              <p:cNvPr id="297001" name="Oval 41">
                <a:extLst>
                  <a:ext uri="{FF2B5EF4-FFF2-40B4-BE49-F238E27FC236}">
                    <a16:creationId xmlns:a16="http://schemas.microsoft.com/office/drawing/2014/main" id="{49F875E6-0E21-4054-88A9-C4D9BA79F8FE}"/>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02" name="Oval 42">
                <a:extLst>
                  <a:ext uri="{FF2B5EF4-FFF2-40B4-BE49-F238E27FC236}">
                    <a16:creationId xmlns:a16="http://schemas.microsoft.com/office/drawing/2014/main" id="{36AFED91-47DD-4B5F-9F1B-09A5465AF089}"/>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3" name="Group 43">
              <a:extLst>
                <a:ext uri="{FF2B5EF4-FFF2-40B4-BE49-F238E27FC236}">
                  <a16:creationId xmlns:a16="http://schemas.microsoft.com/office/drawing/2014/main" id="{5B6CFE00-7F94-435A-A705-CB17D4E4DD3C}"/>
                </a:ext>
              </a:extLst>
            </p:cNvPr>
            <p:cNvGrpSpPr>
              <a:grpSpLocks/>
            </p:cNvGrpSpPr>
            <p:nvPr/>
          </p:nvGrpSpPr>
          <p:grpSpPr bwMode="auto">
            <a:xfrm rot="16200000" flipH="1">
              <a:off x="760" y="2896"/>
              <a:ext cx="48" cy="144"/>
              <a:chOff x="1440" y="2400"/>
              <a:chExt cx="48" cy="144"/>
            </a:xfrm>
          </p:grpSpPr>
          <p:sp>
            <p:nvSpPr>
              <p:cNvPr id="297004" name="Oval 44">
                <a:extLst>
                  <a:ext uri="{FF2B5EF4-FFF2-40B4-BE49-F238E27FC236}">
                    <a16:creationId xmlns:a16="http://schemas.microsoft.com/office/drawing/2014/main" id="{CF04C5CC-CF2C-4D10-8DE1-6A073A026FAB}"/>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05" name="Oval 45">
                <a:extLst>
                  <a:ext uri="{FF2B5EF4-FFF2-40B4-BE49-F238E27FC236}">
                    <a16:creationId xmlns:a16="http://schemas.microsoft.com/office/drawing/2014/main" id="{7FBF07B2-FD05-4F34-9221-E576AD141E91}"/>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6" name="Group 46">
              <a:extLst>
                <a:ext uri="{FF2B5EF4-FFF2-40B4-BE49-F238E27FC236}">
                  <a16:creationId xmlns:a16="http://schemas.microsoft.com/office/drawing/2014/main" id="{69919ED2-9ACD-43BA-BFE0-2A7BFC3A530B}"/>
                </a:ext>
              </a:extLst>
            </p:cNvPr>
            <p:cNvGrpSpPr>
              <a:grpSpLocks/>
            </p:cNvGrpSpPr>
            <p:nvPr/>
          </p:nvGrpSpPr>
          <p:grpSpPr bwMode="auto">
            <a:xfrm rot="10800000" flipH="1">
              <a:off x="672" y="3040"/>
              <a:ext cx="48" cy="144"/>
              <a:chOff x="1440" y="2400"/>
              <a:chExt cx="48" cy="144"/>
            </a:xfrm>
          </p:grpSpPr>
          <p:sp>
            <p:nvSpPr>
              <p:cNvPr id="297007" name="Oval 47">
                <a:extLst>
                  <a:ext uri="{FF2B5EF4-FFF2-40B4-BE49-F238E27FC236}">
                    <a16:creationId xmlns:a16="http://schemas.microsoft.com/office/drawing/2014/main" id="{A3EBBAC1-58E2-477C-9749-E27D93AB067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08" name="Oval 48">
                <a:extLst>
                  <a:ext uri="{FF2B5EF4-FFF2-40B4-BE49-F238E27FC236}">
                    <a16:creationId xmlns:a16="http://schemas.microsoft.com/office/drawing/2014/main" id="{97341BC1-6582-4992-9B90-A67FFF75F91B}"/>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9" name="Group 49">
              <a:extLst>
                <a:ext uri="{FF2B5EF4-FFF2-40B4-BE49-F238E27FC236}">
                  <a16:creationId xmlns:a16="http://schemas.microsoft.com/office/drawing/2014/main" id="{18A3569C-207A-4E9E-8AAC-495EB13D5CEE}"/>
                </a:ext>
              </a:extLst>
            </p:cNvPr>
            <p:cNvGrpSpPr>
              <a:grpSpLocks/>
            </p:cNvGrpSpPr>
            <p:nvPr/>
          </p:nvGrpSpPr>
          <p:grpSpPr bwMode="auto">
            <a:xfrm rot="16200000" flipH="1">
              <a:off x="760" y="3160"/>
              <a:ext cx="48" cy="144"/>
              <a:chOff x="1440" y="2400"/>
              <a:chExt cx="48" cy="144"/>
            </a:xfrm>
          </p:grpSpPr>
          <p:sp>
            <p:nvSpPr>
              <p:cNvPr id="297010" name="Oval 50">
                <a:extLst>
                  <a:ext uri="{FF2B5EF4-FFF2-40B4-BE49-F238E27FC236}">
                    <a16:creationId xmlns:a16="http://schemas.microsoft.com/office/drawing/2014/main" id="{20BD81D3-6BEF-4376-87FD-F11A4F71E08E}"/>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11" name="Oval 51">
                <a:extLst>
                  <a:ext uri="{FF2B5EF4-FFF2-40B4-BE49-F238E27FC236}">
                    <a16:creationId xmlns:a16="http://schemas.microsoft.com/office/drawing/2014/main" id="{5E41E328-F333-4812-81F7-54F17119B521}"/>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sp>
        <p:nvSpPr>
          <p:cNvPr id="297016" name="Text Box 56">
            <a:extLst>
              <a:ext uri="{FF2B5EF4-FFF2-40B4-BE49-F238E27FC236}">
                <a16:creationId xmlns:a16="http://schemas.microsoft.com/office/drawing/2014/main" id="{64061BC6-CD5B-4D55-AADF-8054B97061E7}"/>
              </a:ext>
            </a:extLst>
          </p:cNvPr>
          <p:cNvSpPr txBox="1">
            <a:spLocks noChangeArrowheads="1"/>
          </p:cNvSpPr>
          <p:nvPr/>
        </p:nvSpPr>
        <p:spPr bwMode="auto">
          <a:xfrm>
            <a:off x="557472" y="2543331"/>
            <a:ext cx="74279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dirty="0"/>
              <a:t>4</a:t>
            </a:r>
            <a:r>
              <a:rPr lang="cs-CZ" altLang="en-US" sz="2000" dirty="0"/>
              <a:t>.</a:t>
            </a:r>
            <a:r>
              <a:rPr lang="en-US" altLang="en-US" sz="2000" dirty="0"/>
              <a:t> </a:t>
            </a:r>
            <a:r>
              <a:rPr lang="cs-CZ" altLang="en-US" sz="2000" dirty="0"/>
              <a:t>Kontrola</a:t>
            </a:r>
            <a:r>
              <a:rPr lang="en-US" altLang="en-US" sz="2000" dirty="0"/>
              <a:t>, </a:t>
            </a:r>
            <a:r>
              <a:rPr lang="cs-CZ" altLang="en-US" sz="2000" dirty="0"/>
              <a:t>zda je počet</a:t>
            </a:r>
            <a:r>
              <a:rPr lang="en-US" altLang="en-US" sz="2000" dirty="0"/>
              <a:t> e</a:t>
            </a:r>
            <a:r>
              <a:rPr lang="en-US" altLang="en-US" sz="2000" baseline="30000" dirty="0"/>
              <a:t>-</a:t>
            </a:r>
            <a:r>
              <a:rPr lang="en-US" altLang="en-US" sz="2000" dirty="0"/>
              <a:t> </a:t>
            </a:r>
            <a:r>
              <a:rPr lang="cs-CZ" altLang="en-US" sz="2000" dirty="0"/>
              <a:t>v této struktuře roven počtu valenčních</a:t>
            </a:r>
            <a:r>
              <a:rPr lang="en-US" altLang="en-US" sz="2000" dirty="0"/>
              <a:t> e</a:t>
            </a:r>
            <a:r>
              <a:rPr lang="en-US" altLang="en-US" sz="2000" baseline="30000" dirty="0"/>
              <a:t>- </a:t>
            </a:r>
            <a:r>
              <a:rPr lang="cs-CZ" altLang="en-US" sz="2000" dirty="0"/>
              <a:t>:</a:t>
            </a:r>
            <a:endParaRPr lang="en-US" altLang="en-US" sz="2000" dirty="0"/>
          </a:p>
        </p:txBody>
      </p:sp>
      <p:sp>
        <p:nvSpPr>
          <p:cNvPr id="297017" name="Text Box 57">
            <a:extLst>
              <a:ext uri="{FF2B5EF4-FFF2-40B4-BE49-F238E27FC236}">
                <a16:creationId xmlns:a16="http://schemas.microsoft.com/office/drawing/2014/main" id="{3713F658-EA69-47E8-A5E5-D818FE0F98E4}"/>
              </a:ext>
            </a:extLst>
          </p:cNvPr>
          <p:cNvSpPr txBox="1">
            <a:spLocks noChangeArrowheads="1"/>
          </p:cNvSpPr>
          <p:nvPr/>
        </p:nvSpPr>
        <p:spPr bwMode="auto">
          <a:xfrm>
            <a:off x="1905000" y="3048000"/>
            <a:ext cx="70118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dirty="0"/>
              <a:t>3 </a:t>
            </a:r>
            <a:r>
              <a:rPr lang="cs-CZ" altLang="en-US" sz="2000" dirty="0"/>
              <a:t>jednoduché vazby</a:t>
            </a:r>
            <a:r>
              <a:rPr lang="en-US" altLang="en-US" sz="2000" dirty="0"/>
              <a:t> (3x2) + 10 </a:t>
            </a:r>
            <a:r>
              <a:rPr lang="cs-CZ" altLang="en-US" sz="2000" dirty="0"/>
              <a:t>volných párů</a:t>
            </a:r>
            <a:r>
              <a:rPr lang="en-US" altLang="en-US" sz="2000" dirty="0"/>
              <a:t> (10x2) = </a:t>
            </a:r>
            <a:r>
              <a:rPr lang="en-US" altLang="en-US" sz="2000" dirty="0">
                <a:solidFill>
                  <a:srgbClr val="FF0000"/>
                </a:solidFill>
              </a:rPr>
              <a:t>26 </a:t>
            </a:r>
            <a:r>
              <a:rPr lang="en-US" altLang="en-US" sz="2000" dirty="0" err="1">
                <a:solidFill>
                  <a:srgbClr val="FF0000"/>
                </a:solidFill>
              </a:rPr>
              <a:t>ele</a:t>
            </a:r>
            <a:r>
              <a:rPr lang="cs-CZ" altLang="en-US" sz="2000" dirty="0">
                <a:solidFill>
                  <a:srgbClr val="FF0000"/>
                </a:solidFill>
              </a:rPr>
              <a:t>k</a:t>
            </a:r>
            <a:r>
              <a:rPr lang="en-US" altLang="en-US" sz="2000" dirty="0" err="1">
                <a:solidFill>
                  <a:srgbClr val="FF0000"/>
                </a:solidFill>
              </a:rPr>
              <a:t>tron</a:t>
            </a:r>
            <a:r>
              <a:rPr lang="cs-CZ" altLang="en-US" sz="2000" dirty="0">
                <a:solidFill>
                  <a:srgbClr val="FF0000"/>
                </a:solidFill>
              </a:rPr>
              <a:t>ů</a:t>
            </a:r>
            <a:endParaRPr lang="en-US" altLang="en-US" sz="2000" dirty="0">
              <a:solidFill>
                <a:srgbClr val="FF0000"/>
              </a:solidFill>
            </a:endParaRPr>
          </a:p>
        </p:txBody>
      </p:sp>
    </p:spTree>
    <p:extLst>
      <p:ext uri="{BB962C8B-B14F-4D97-AF65-F5344CB8AC3E}">
        <p14:creationId xmlns:p14="http://schemas.microsoft.com/office/powerpoint/2010/main" val="919244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5CABD775-8787-46D3-99C9-C329A5D88B5D}"/>
              </a:ext>
            </a:extLst>
          </p:cNvPr>
          <p:cNvSpPr/>
          <p:nvPr/>
        </p:nvSpPr>
        <p:spPr>
          <a:xfrm>
            <a:off x="152400" y="104775"/>
            <a:ext cx="8686800" cy="3970318"/>
          </a:xfrm>
          <a:prstGeom prst="rect">
            <a:avLst/>
          </a:prstGeom>
        </p:spPr>
        <p:txBody>
          <a:bodyPr wrap="square">
            <a:spAutoFit/>
          </a:bodyPr>
          <a:lstStyle/>
          <a:p>
            <a:pPr algn="just"/>
            <a:r>
              <a:rPr lang="en-US" b="1" dirty="0" err="1">
                <a:cs typeface="Arial" panose="020B0604020202020204" pitchFamily="34" charset="0"/>
              </a:rPr>
              <a:t>Penetra</a:t>
            </a:r>
            <a:r>
              <a:rPr lang="cs-CZ" b="1" dirty="0" err="1">
                <a:cs typeface="Arial" panose="020B0604020202020204" pitchFamily="34" charset="0"/>
              </a:rPr>
              <a:t>ce</a:t>
            </a:r>
            <a:br>
              <a:rPr lang="en-US" dirty="0">
                <a:cs typeface="Arial" panose="020B0604020202020204" pitchFamily="34" charset="0"/>
              </a:rPr>
            </a:br>
            <a:br>
              <a:rPr lang="en-US" dirty="0">
                <a:cs typeface="Arial" panose="020B0604020202020204" pitchFamily="34" charset="0"/>
              </a:rPr>
            </a:br>
            <a:r>
              <a:rPr lang="en-US" dirty="0" err="1">
                <a:cs typeface="Arial" panose="020B0604020202020204" pitchFamily="34" charset="0"/>
              </a:rPr>
              <a:t>Elektron</a:t>
            </a:r>
            <a:r>
              <a:rPr lang="en-US" dirty="0">
                <a:cs typeface="Arial" panose="020B0604020202020204" pitchFamily="34" charset="0"/>
              </a:rPr>
              <a:t> v </a:t>
            </a:r>
            <a:r>
              <a:rPr lang="en-US" b="1" i="1" dirty="0">
                <a:cs typeface="Arial" panose="020B0604020202020204" pitchFamily="34" charset="0"/>
              </a:rPr>
              <a:t>s</a:t>
            </a:r>
            <a:r>
              <a:rPr lang="en-US" dirty="0">
                <a:cs typeface="Arial" panose="020B0604020202020204" pitchFamily="34" charset="0"/>
              </a:rPr>
              <a:t> orbital</a:t>
            </a:r>
            <a:r>
              <a:rPr lang="cs-CZ" dirty="0">
                <a:cs typeface="Arial" panose="020B0604020202020204" pitchFamily="34" charset="0"/>
              </a:rPr>
              <a:t>u</a:t>
            </a:r>
            <a:r>
              <a:rPr lang="en-US" dirty="0">
                <a:cs typeface="Arial" panose="020B0604020202020204" pitchFamily="34" charset="0"/>
              </a:rPr>
              <a:t> m</a:t>
            </a:r>
            <a:r>
              <a:rPr lang="cs-CZ" dirty="0">
                <a:cs typeface="Arial" panose="020B0604020202020204" pitchFamily="34" charset="0"/>
              </a:rPr>
              <a:t>á</a:t>
            </a:r>
            <a:r>
              <a:rPr lang="en-US" dirty="0">
                <a:cs typeface="Arial" panose="020B0604020202020204" pitchFamily="34" charset="0"/>
              </a:rPr>
              <a:t>  </a:t>
            </a:r>
            <a:r>
              <a:rPr lang="cs-CZ" dirty="0">
                <a:cs typeface="Arial" panose="020B0604020202020204" pitchFamily="34" charset="0"/>
              </a:rPr>
              <a:t>konečnou</a:t>
            </a:r>
            <a:r>
              <a:rPr lang="en-US" dirty="0">
                <a:cs typeface="Arial" panose="020B0604020202020204" pitchFamily="34" charset="0"/>
              </a:rPr>
              <a:t>, </a:t>
            </a:r>
            <a:r>
              <a:rPr lang="cs-CZ" dirty="0">
                <a:cs typeface="Arial" panose="020B0604020202020204" pitchFamily="34" charset="0"/>
              </a:rPr>
              <a:t>třebaže</a:t>
            </a:r>
            <a:r>
              <a:rPr lang="en-US" dirty="0">
                <a:cs typeface="Arial" panose="020B0604020202020204" pitchFamily="34" charset="0"/>
              </a:rPr>
              <a:t> </a:t>
            </a:r>
            <a:r>
              <a:rPr lang="cs-CZ" dirty="0">
                <a:cs typeface="Arial" panose="020B0604020202020204" pitchFamily="34" charset="0"/>
              </a:rPr>
              <a:t>velmi malou</a:t>
            </a:r>
            <a:r>
              <a:rPr lang="en-US" dirty="0">
                <a:cs typeface="Arial" panose="020B0604020202020204" pitchFamily="34" charset="0"/>
              </a:rPr>
              <a:t>, </a:t>
            </a:r>
            <a:r>
              <a:rPr lang="cs-CZ" dirty="0">
                <a:cs typeface="Arial" panose="020B0604020202020204" pitchFamily="34" charset="0"/>
              </a:rPr>
              <a:t>pravděpodobnost</a:t>
            </a:r>
            <a:r>
              <a:rPr lang="en-US" dirty="0">
                <a:cs typeface="Arial" panose="020B0604020202020204" pitchFamily="34" charset="0"/>
              </a:rPr>
              <a:t> </a:t>
            </a:r>
            <a:r>
              <a:rPr lang="cs-CZ" dirty="0">
                <a:cs typeface="Arial" panose="020B0604020202020204" pitchFamily="34" charset="0"/>
              </a:rPr>
              <a:t>že se bude </a:t>
            </a:r>
            <a:r>
              <a:rPr lang="en-US" dirty="0">
                <a:cs typeface="Arial" panose="020B0604020202020204" pitchFamily="34" charset="0"/>
              </a:rPr>
              <a:t> </a:t>
            </a:r>
            <a:r>
              <a:rPr lang="cs-CZ" dirty="0">
                <a:cs typeface="Arial" panose="020B0604020202020204" pitchFamily="34" charset="0"/>
              </a:rPr>
              <a:t>vyskytovat v těsné blízkosti jádra</a:t>
            </a:r>
            <a:r>
              <a:rPr lang="en-US" dirty="0">
                <a:cs typeface="Arial" panose="020B0604020202020204" pitchFamily="34" charset="0"/>
              </a:rPr>
              <a:t>. </a:t>
            </a:r>
            <a:r>
              <a:rPr lang="cs-CZ" dirty="0">
                <a:cs typeface="Arial" panose="020B0604020202020204" pitchFamily="34" charset="0"/>
              </a:rPr>
              <a:t>V případě </a:t>
            </a:r>
            <a:r>
              <a:rPr lang="en-US" dirty="0">
                <a:cs typeface="Arial" panose="020B0604020202020204" pitchFamily="34" charset="0"/>
              </a:rPr>
              <a:t>orbital</a:t>
            </a:r>
            <a:r>
              <a:rPr lang="cs-CZ" dirty="0">
                <a:cs typeface="Arial" panose="020B0604020202020204" pitchFamily="34" charset="0"/>
              </a:rPr>
              <a:t>ů téže slupky </a:t>
            </a:r>
            <a:r>
              <a:rPr lang="en-US" dirty="0">
                <a:cs typeface="Arial" panose="020B0604020202020204" pitchFamily="34" charset="0"/>
              </a:rPr>
              <a:t> </a:t>
            </a:r>
            <a:r>
              <a:rPr lang="cs-CZ" dirty="0">
                <a:cs typeface="Arial" panose="020B0604020202020204" pitchFamily="34" charset="0"/>
              </a:rPr>
              <a:t>lze říci, že </a:t>
            </a:r>
            <a:r>
              <a:rPr lang="en-US" b="1" i="1" dirty="0">
                <a:cs typeface="Arial" panose="020B0604020202020204" pitchFamily="34" charset="0"/>
              </a:rPr>
              <a:t>s</a:t>
            </a:r>
            <a:r>
              <a:rPr lang="en-US" dirty="0">
                <a:cs typeface="Arial" panose="020B0604020202020204" pitchFamily="34" charset="0"/>
              </a:rPr>
              <a:t> orbital </a:t>
            </a:r>
            <a:r>
              <a:rPr lang="cs-CZ" dirty="0">
                <a:cs typeface="Arial" panose="020B0604020202020204" pitchFamily="34" charset="0"/>
              </a:rPr>
              <a:t>je více </a:t>
            </a:r>
            <a:r>
              <a:rPr lang="en-US" b="1" dirty="0" err="1">
                <a:cs typeface="Arial" panose="020B0604020202020204" pitchFamily="34" charset="0"/>
              </a:rPr>
              <a:t>penetr</a:t>
            </a:r>
            <a:r>
              <a:rPr lang="cs-CZ" b="1" dirty="0" err="1">
                <a:cs typeface="Arial" panose="020B0604020202020204" pitchFamily="34" charset="0"/>
              </a:rPr>
              <a:t>ující</a:t>
            </a:r>
            <a:r>
              <a:rPr lang="en-US" dirty="0">
                <a:cs typeface="Arial" panose="020B0604020202020204" pitchFamily="34" charset="0"/>
              </a:rPr>
              <a:t> </a:t>
            </a:r>
            <a:r>
              <a:rPr lang="cs-CZ" dirty="0">
                <a:cs typeface="Arial" panose="020B0604020202020204" pitchFamily="34" charset="0"/>
              </a:rPr>
              <a:t>než příslušné </a:t>
            </a:r>
            <a:r>
              <a:rPr lang="en-US" b="1" i="1" dirty="0">
                <a:cs typeface="Arial" panose="020B0604020202020204" pitchFamily="34" charset="0"/>
              </a:rPr>
              <a:t>p</a:t>
            </a:r>
            <a:r>
              <a:rPr lang="en-US" dirty="0">
                <a:cs typeface="Arial" panose="020B0604020202020204" pitchFamily="34" charset="0"/>
              </a:rPr>
              <a:t> </a:t>
            </a:r>
            <a:r>
              <a:rPr lang="cs-CZ" dirty="0">
                <a:cs typeface="Arial" panose="020B0604020202020204" pitchFamily="34" charset="0"/>
              </a:rPr>
              <a:t>nebo</a:t>
            </a:r>
            <a:r>
              <a:rPr lang="en-US" dirty="0">
                <a:cs typeface="Arial" panose="020B0604020202020204" pitchFamily="34" charset="0"/>
              </a:rPr>
              <a:t> </a:t>
            </a:r>
            <a:r>
              <a:rPr lang="en-US" b="1" i="1" dirty="0">
                <a:cs typeface="Arial" panose="020B0604020202020204" pitchFamily="34" charset="0"/>
              </a:rPr>
              <a:t>d</a:t>
            </a:r>
            <a:r>
              <a:rPr lang="en-US" dirty="0">
                <a:cs typeface="Arial" panose="020B0604020202020204" pitchFamily="34" charset="0"/>
              </a:rPr>
              <a:t> orbital</a:t>
            </a:r>
            <a:r>
              <a:rPr lang="cs-CZ" dirty="0">
                <a:cs typeface="Arial" panose="020B0604020202020204" pitchFamily="34" charset="0"/>
              </a:rPr>
              <a:t>y</a:t>
            </a:r>
            <a:r>
              <a:rPr lang="en-US" dirty="0">
                <a:cs typeface="Arial" panose="020B0604020202020204" pitchFamily="34" charset="0"/>
              </a:rPr>
              <a:t>, </a:t>
            </a:r>
            <a:r>
              <a:rPr lang="cs-CZ" dirty="0">
                <a:cs typeface="Arial" panose="020B0604020202020204" pitchFamily="34" charset="0"/>
              </a:rPr>
              <a:t>což znamená, že </a:t>
            </a:r>
            <a:r>
              <a:rPr lang="en-US" u="sng" dirty="0" err="1">
                <a:cs typeface="Arial" panose="020B0604020202020204" pitchFamily="34" charset="0"/>
              </a:rPr>
              <a:t>ele</a:t>
            </a:r>
            <a:r>
              <a:rPr lang="cs-CZ" u="sng" dirty="0">
                <a:cs typeface="Arial" panose="020B0604020202020204" pitchFamily="34" charset="0"/>
              </a:rPr>
              <a:t>k</a:t>
            </a:r>
            <a:r>
              <a:rPr lang="en-US" u="sng" dirty="0" err="1">
                <a:cs typeface="Arial" panose="020B0604020202020204" pitchFamily="34" charset="0"/>
              </a:rPr>
              <a:t>tron</a:t>
            </a:r>
            <a:r>
              <a:rPr lang="en-US" u="sng" dirty="0">
                <a:cs typeface="Arial" panose="020B0604020202020204" pitchFamily="34" charset="0"/>
              </a:rPr>
              <a:t> </a:t>
            </a:r>
            <a:r>
              <a:rPr lang="cs-CZ" u="sng" dirty="0">
                <a:cs typeface="Arial" panose="020B0604020202020204" pitchFamily="34" charset="0"/>
              </a:rPr>
              <a:t>v </a:t>
            </a:r>
            <a:r>
              <a:rPr lang="en-US" b="1" i="1" u="sng" dirty="0">
                <a:cs typeface="Arial" panose="020B0604020202020204" pitchFamily="34" charset="0"/>
              </a:rPr>
              <a:t>s</a:t>
            </a:r>
            <a:r>
              <a:rPr lang="en-US" u="sng" dirty="0">
                <a:cs typeface="Arial" panose="020B0604020202020204" pitchFamily="34" charset="0"/>
              </a:rPr>
              <a:t> orbital</a:t>
            </a:r>
            <a:r>
              <a:rPr lang="cs-CZ" u="sng" dirty="0">
                <a:cs typeface="Arial" panose="020B0604020202020204" pitchFamily="34" charset="0"/>
              </a:rPr>
              <a:t>u má větší</a:t>
            </a:r>
            <a:r>
              <a:rPr lang="en-US" u="sng" dirty="0">
                <a:cs typeface="Arial" panose="020B0604020202020204" pitchFamily="34" charset="0"/>
              </a:rPr>
              <a:t> </a:t>
            </a:r>
            <a:r>
              <a:rPr lang="en-US" u="sng" dirty="0" err="1">
                <a:cs typeface="Arial" panose="020B0604020202020204" pitchFamily="34" charset="0"/>
              </a:rPr>
              <a:t>pravd</a:t>
            </a:r>
            <a:r>
              <a:rPr lang="cs-CZ" u="sng" dirty="0">
                <a:cs typeface="Arial" panose="020B0604020202020204" pitchFamily="34" charset="0"/>
              </a:rPr>
              <a:t>ě</a:t>
            </a:r>
            <a:r>
              <a:rPr lang="en-US" u="sng" dirty="0" err="1">
                <a:cs typeface="Arial" panose="020B0604020202020204" pitchFamily="34" charset="0"/>
              </a:rPr>
              <a:t>podobnost</a:t>
            </a:r>
            <a:r>
              <a:rPr lang="en-US" u="sng" dirty="0">
                <a:cs typeface="Arial" panose="020B0604020202020204" pitchFamily="34" charset="0"/>
              </a:rPr>
              <a:t> </a:t>
            </a:r>
            <a:r>
              <a:rPr lang="cs-CZ" u="sng" dirty="0">
                <a:cs typeface="Arial" panose="020B0604020202020204" pitchFamily="34" charset="0"/>
              </a:rPr>
              <a:t>ž</a:t>
            </a:r>
            <a:r>
              <a:rPr lang="en-US" u="sng" dirty="0">
                <a:cs typeface="Arial" panose="020B0604020202020204" pitchFamily="34" charset="0"/>
              </a:rPr>
              <a:t>e </a:t>
            </a:r>
            <a:r>
              <a:rPr lang="cs-CZ" u="sng" dirty="0">
                <a:cs typeface="Arial" panose="020B0604020202020204" pitchFamily="34" charset="0"/>
              </a:rPr>
              <a:t>se bude vyskytovat v blízkosti jádra než elektrony </a:t>
            </a:r>
            <a:r>
              <a:rPr lang="en-US" b="1" i="1" u="sng" dirty="0">
                <a:cs typeface="Arial" panose="020B0604020202020204" pitchFamily="34" charset="0"/>
              </a:rPr>
              <a:t>p</a:t>
            </a:r>
            <a:r>
              <a:rPr lang="en-US" u="sng" dirty="0">
                <a:cs typeface="Arial" panose="020B0604020202020204" pitchFamily="34" charset="0"/>
              </a:rPr>
              <a:t> </a:t>
            </a:r>
            <a:r>
              <a:rPr lang="cs-CZ" u="sng" dirty="0">
                <a:cs typeface="Arial" panose="020B0604020202020204" pitchFamily="34" charset="0"/>
              </a:rPr>
              <a:t>nebo</a:t>
            </a:r>
            <a:r>
              <a:rPr lang="en-US" u="sng" dirty="0">
                <a:cs typeface="Arial" panose="020B0604020202020204" pitchFamily="34" charset="0"/>
              </a:rPr>
              <a:t> </a:t>
            </a:r>
            <a:r>
              <a:rPr lang="en-US" b="1" i="1" u="sng" dirty="0">
                <a:cs typeface="Arial" panose="020B0604020202020204" pitchFamily="34" charset="0"/>
              </a:rPr>
              <a:t>d</a:t>
            </a:r>
            <a:r>
              <a:rPr lang="en-US" u="sng" dirty="0">
                <a:cs typeface="Arial" panose="020B0604020202020204" pitchFamily="34" charset="0"/>
              </a:rPr>
              <a:t> orbital</a:t>
            </a:r>
            <a:r>
              <a:rPr lang="cs-CZ" u="sng" dirty="0">
                <a:cs typeface="Arial" panose="020B0604020202020204" pitchFamily="34" charset="0"/>
              </a:rPr>
              <a:t>ů</a:t>
            </a:r>
            <a:r>
              <a:rPr lang="en-US" dirty="0">
                <a:cs typeface="Arial" panose="020B0604020202020204" pitchFamily="34" charset="0"/>
              </a:rPr>
              <a:t>. </a:t>
            </a:r>
            <a:r>
              <a:rPr lang="cs-CZ" dirty="0">
                <a:cs typeface="Arial" panose="020B0604020202020204" pitchFamily="34" charset="0"/>
              </a:rPr>
              <a:t>Tudíž </a:t>
            </a:r>
            <a:r>
              <a:rPr lang="en-US" dirty="0">
                <a:cs typeface="Arial" panose="020B0604020202020204" pitchFamily="34" charset="0"/>
              </a:rPr>
              <a:t> </a:t>
            </a:r>
            <a:r>
              <a:rPr lang="en-US" u="sng" dirty="0" err="1">
                <a:cs typeface="Arial" panose="020B0604020202020204" pitchFamily="34" charset="0"/>
              </a:rPr>
              <a:t>ele</a:t>
            </a:r>
            <a:r>
              <a:rPr lang="cs-CZ" u="sng" dirty="0">
                <a:cs typeface="Arial" panose="020B0604020202020204" pitchFamily="34" charset="0"/>
              </a:rPr>
              <a:t>k</a:t>
            </a:r>
            <a:r>
              <a:rPr lang="en-US" u="sng" dirty="0" err="1">
                <a:cs typeface="Arial" panose="020B0604020202020204" pitchFamily="34" charset="0"/>
              </a:rPr>
              <a:t>tron</a:t>
            </a:r>
            <a:r>
              <a:rPr lang="cs-CZ" u="sng" dirty="0">
                <a:cs typeface="Arial" panose="020B0604020202020204" pitchFamily="34" charset="0"/>
              </a:rPr>
              <a:t>y</a:t>
            </a:r>
            <a:r>
              <a:rPr lang="en-US" u="sng" dirty="0">
                <a:cs typeface="Arial" panose="020B0604020202020204" pitchFamily="34" charset="0"/>
              </a:rPr>
              <a:t> </a:t>
            </a:r>
            <a:r>
              <a:rPr lang="en-US" b="1" i="1" u="sng" dirty="0">
                <a:cs typeface="Arial" panose="020B0604020202020204" pitchFamily="34" charset="0"/>
              </a:rPr>
              <a:t>s</a:t>
            </a:r>
            <a:r>
              <a:rPr lang="en-US" u="sng" dirty="0">
                <a:cs typeface="Arial" panose="020B0604020202020204" pitchFamily="34" charset="0"/>
              </a:rPr>
              <a:t> orbital</a:t>
            </a:r>
            <a:r>
              <a:rPr lang="cs-CZ" u="sng" dirty="0">
                <a:cs typeface="Arial" panose="020B0604020202020204" pitchFamily="34" charset="0"/>
              </a:rPr>
              <a:t>u</a:t>
            </a:r>
            <a:r>
              <a:rPr lang="en-US" u="sng" dirty="0">
                <a:cs typeface="Arial" panose="020B0604020202020204" pitchFamily="34" charset="0"/>
              </a:rPr>
              <a:t> </a:t>
            </a:r>
            <a:r>
              <a:rPr lang="cs-CZ" u="sng" dirty="0">
                <a:cs typeface="Arial" panose="020B0604020202020204" pitchFamily="34" charset="0"/>
              </a:rPr>
              <a:t>mají větší stínící efekt </a:t>
            </a:r>
            <a:r>
              <a:rPr lang="cs-CZ" dirty="0">
                <a:cs typeface="Arial" panose="020B0604020202020204" pitchFamily="34" charset="0"/>
              </a:rPr>
              <a:t>než elektrony v</a:t>
            </a:r>
            <a:r>
              <a:rPr lang="en-US" dirty="0">
                <a:cs typeface="Arial" panose="020B0604020202020204" pitchFamily="34" charset="0"/>
              </a:rPr>
              <a:t> </a:t>
            </a:r>
            <a:r>
              <a:rPr lang="en-US" b="1" i="1" dirty="0">
                <a:cs typeface="Arial" panose="020B0604020202020204" pitchFamily="34" charset="0"/>
              </a:rPr>
              <a:t>p</a:t>
            </a:r>
            <a:r>
              <a:rPr lang="en-US" dirty="0">
                <a:cs typeface="Arial" panose="020B0604020202020204" pitchFamily="34" charset="0"/>
              </a:rPr>
              <a:t> </a:t>
            </a:r>
            <a:r>
              <a:rPr lang="cs-CZ" dirty="0">
                <a:cs typeface="Arial" panose="020B0604020202020204" pitchFamily="34" charset="0"/>
              </a:rPr>
              <a:t>nebo</a:t>
            </a:r>
            <a:r>
              <a:rPr lang="en-US" dirty="0">
                <a:cs typeface="Arial" panose="020B0604020202020204" pitchFamily="34" charset="0"/>
              </a:rPr>
              <a:t> </a:t>
            </a:r>
            <a:r>
              <a:rPr lang="en-US" b="1" i="1" dirty="0">
                <a:cs typeface="Arial" panose="020B0604020202020204" pitchFamily="34" charset="0"/>
              </a:rPr>
              <a:t>d</a:t>
            </a:r>
            <a:r>
              <a:rPr lang="en-US" dirty="0">
                <a:cs typeface="Arial" panose="020B0604020202020204" pitchFamily="34" charset="0"/>
              </a:rPr>
              <a:t> orbital</a:t>
            </a:r>
            <a:r>
              <a:rPr lang="cs-CZ" dirty="0">
                <a:cs typeface="Arial" panose="020B0604020202020204" pitchFamily="34" charset="0"/>
              </a:rPr>
              <a:t>u</a:t>
            </a:r>
            <a:r>
              <a:rPr lang="en-US" dirty="0">
                <a:cs typeface="Arial" panose="020B0604020202020204" pitchFamily="34" charset="0"/>
              </a:rPr>
              <a:t> </a:t>
            </a:r>
            <a:r>
              <a:rPr lang="cs-CZ" dirty="0">
                <a:cs typeface="Arial" panose="020B0604020202020204" pitchFamily="34" charset="0"/>
              </a:rPr>
              <a:t>téže slupky</a:t>
            </a:r>
            <a:r>
              <a:rPr lang="en-US" dirty="0">
                <a:cs typeface="Arial" panose="020B0604020202020204" pitchFamily="34" charset="0"/>
              </a:rPr>
              <a:t>. </a:t>
            </a:r>
            <a:r>
              <a:rPr lang="cs-CZ" dirty="0">
                <a:cs typeface="Arial" panose="020B0604020202020204" pitchFamily="34" charset="0"/>
              </a:rPr>
              <a:t>Protože jsou vysoce penetrující</a:t>
            </a:r>
            <a:r>
              <a:rPr lang="en-US" dirty="0">
                <a:cs typeface="Arial" panose="020B0604020202020204" pitchFamily="34" charset="0"/>
              </a:rPr>
              <a:t>, </a:t>
            </a:r>
            <a:r>
              <a:rPr lang="en-US" dirty="0" err="1">
                <a:cs typeface="Arial" panose="020B0604020202020204" pitchFamily="34" charset="0"/>
              </a:rPr>
              <a:t>ele</a:t>
            </a:r>
            <a:r>
              <a:rPr lang="cs-CZ" dirty="0">
                <a:cs typeface="Arial" panose="020B0604020202020204" pitchFamily="34" charset="0"/>
              </a:rPr>
              <a:t>k</a:t>
            </a:r>
            <a:r>
              <a:rPr lang="en-US" dirty="0" err="1">
                <a:cs typeface="Arial" panose="020B0604020202020204" pitchFamily="34" charset="0"/>
              </a:rPr>
              <a:t>tron</a:t>
            </a:r>
            <a:r>
              <a:rPr lang="cs-CZ" dirty="0">
                <a:cs typeface="Arial" panose="020B0604020202020204" pitchFamily="34" charset="0"/>
              </a:rPr>
              <a:t>y</a:t>
            </a:r>
            <a:r>
              <a:rPr lang="en-US" dirty="0">
                <a:cs typeface="Arial" panose="020B0604020202020204" pitchFamily="34" charset="0"/>
              </a:rPr>
              <a:t> </a:t>
            </a:r>
            <a:r>
              <a:rPr lang="cs-CZ" dirty="0">
                <a:cs typeface="Arial" panose="020B0604020202020204" pitchFamily="34" charset="0"/>
              </a:rPr>
              <a:t>v</a:t>
            </a:r>
            <a:r>
              <a:rPr lang="en-US" dirty="0">
                <a:cs typeface="Arial" panose="020B0604020202020204" pitchFamily="34" charset="0"/>
              </a:rPr>
              <a:t> </a:t>
            </a:r>
            <a:r>
              <a:rPr lang="en-US" b="1" i="1" dirty="0">
                <a:cs typeface="Arial" panose="020B0604020202020204" pitchFamily="34" charset="0"/>
              </a:rPr>
              <a:t>s</a:t>
            </a:r>
            <a:r>
              <a:rPr lang="en-US" dirty="0">
                <a:cs typeface="Arial" panose="020B0604020202020204" pitchFamily="34" charset="0"/>
              </a:rPr>
              <a:t> orbital</a:t>
            </a:r>
            <a:r>
              <a:rPr lang="cs-CZ" dirty="0">
                <a:cs typeface="Arial" panose="020B0604020202020204" pitchFamily="34" charset="0"/>
              </a:rPr>
              <a:t>ech</a:t>
            </a:r>
            <a:r>
              <a:rPr lang="en-US" dirty="0">
                <a:cs typeface="Arial" panose="020B0604020202020204" pitchFamily="34" charset="0"/>
              </a:rPr>
              <a:t> </a:t>
            </a:r>
            <a:r>
              <a:rPr lang="cs-CZ" dirty="0">
                <a:cs typeface="Arial" panose="020B0604020202020204" pitchFamily="34" charset="0"/>
              </a:rPr>
              <a:t>jsou méně </a:t>
            </a:r>
            <a:r>
              <a:rPr lang="en-US" dirty="0" err="1">
                <a:cs typeface="Arial" panose="020B0604020202020204" pitchFamily="34" charset="0"/>
              </a:rPr>
              <a:t>efe</a:t>
            </a:r>
            <a:r>
              <a:rPr lang="cs-CZ" dirty="0">
                <a:cs typeface="Arial" panose="020B0604020202020204" pitchFamily="34" charset="0"/>
              </a:rPr>
              <a:t>k</a:t>
            </a:r>
            <a:r>
              <a:rPr lang="en-US" dirty="0" err="1">
                <a:cs typeface="Arial" panose="020B0604020202020204" pitchFamily="34" charset="0"/>
              </a:rPr>
              <a:t>tiv</a:t>
            </a:r>
            <a:r>
              <a:rPr lang="cs-CZ" dirty="0">
                <a:cs typeface="Arial" panose="020B0604020202020204" pitchFamily="34" charset="0"/>
              </a:rPr>
              <a:t>ně stíněny elektrony z ostatních orbitalů</a:t>
            </a:r>
            <a:r>
              <a:rPr lang="en-US" dirty="0">
                <a:cs typeface="Arial" panose="020B0604020202020204" pitchFamily="34" charset="0"/>
              </a:rPr>
              <a:t>. </a:t>
            </a:r>
            <a:endParaRPr lang="cs-CZ" dirty="0">
              <a:cs typeface="Arial" panose="020B0604020202020204" pitchFamily="34" charset="0"/>
            </a:endParaRPr>
          </a:p>
          <a:p>
            <a:pPr algn="just"/>
            <a:r>
              <a:rPr lang="cs-CZ" dirty="0">
                <a:cs typeface="Arial" panose="020B0604020202020204" pitchFamily="34" charset="0"/>
              </a:rPr>
              <a:t>To znamená, že pro </a:t>
            </a:r>
            <a:r>
              <a:rPr lang="en-US" dirty="0">
                <a:cs typeface="Arial" panose="020B0604020202020204" pitchFamily="34" charset="0"/>
              </a:rPr>
              <a:t> </a:t>
            </a:r>
            <a:r>
              <a:rPr lang="en-US" dirty="0" err="1">
                <a:cs typeface="Arial" panose="020B0604020202020204" pitchFamily="34" charset="0"/>
              </a:rPr>
              <a:t>ele</a:t>
            </a:r>
            <a:r>
              <a:rPr lang="cs-CZ" dirty="0">
                <a:cs typeface="Arial" panose="020B0604020202020204" pitchFamily="34" charset="0"/>
              </a:rPr>
              <a:t>k</a:t>
            </a:r>
            <a:r>
              <a:rPr lang="en-US" dirty="0" err="1">
                <a:cs typeface="Arial" panose="020B0604020202020204" pitchFamily="34" charset="0"/>
              </a:rPr>
              <a:t>tron</a:t>
            </a:r>
            <a:r>
              <a:rPr lang="cs-CZ" dirty="0">
                <a:cs typeface="Arial" panose="020B0604020202020204" pitchFamily="34" charset="0"/>
              </a:rPr>
              <a:t>y v určité slupce bude</a:t>
            </a:r>
            <a:r>
              <a:rPr lang="en-US" dirty="0">
                <a:cs typeface="Arial" panose="020B0604020202020204" pitchFamily="34" charset="0"/>
              </a:rPr>
              <a:t> Z</a:t>
            </a:r>
            <a:r>
              <a:rPr lang="en-US" baseline="-25000" dirty="0">
                <a:cs typeface="Arial" panose="020B0604020202020204" pitchFamily="34" charset="0"/>
              </a:rPr>
              <a:t>eff</a:t>
            </a:r>
            <a:r>
              <a:rPr lang="en-US" dirty="0">
                <a:cs typeface="Arial" panose="020B0604020202020204" pitchFamily="34" charset="0"/>
              </a:rPr>
              <a:t> </a:t>
            </a:r>
            <a:r>
              <a:rPr lang="cs-CZ" dirty="0">
                <a:cs typeface="Arial" panose="020B0604020202020204" pitchFamily="34" charset="0"/>
              </a:rPr>
              <a:t>větší pro </a:t>
            </a:r>
            <a:r>
              <a:rPr lang="en-US" b="1" i="1" dirty="0">
                <a:cs typeface="Arial" panose="020B0604020202020204" pitchFamily="34" charset="0"/>
              </a:rPr>
              <a:t>s</a:t>
            </a:r>
            <a:r>
              <a:rPr lang="en-US" dirty="0">
                <a:cs typeface="Arial" panose="020B0604020202020204" pitchFamily="34" charset="0"/>
              </a:rPr>
              <a:t> </a:t>
            </a:r>
            <a:r>
              <a:rPr lang="en-US" dirty="0" err="1">
                <a:cs typeface="Arial" panose="020B0604020202020204" pitchFamily="34" charset="0"/>
              </a:rPr>
              <a:t>ele</a:t>
            </a:r>
            <a:r>
              <a:rPr lang="cs-CZ" dirty="0">
                <a:cs typeface="Arial" panose="020B0604020202020204" pitchFamily="34" charset="0"/>
              </a:rPr>
              <a:t>k</a:t>
            </a:r>
            <a:r>
              <a:rPr lang="en-US" dirty="0" err="1">
                <a:cs typeface="Arial" panose="020B0604020202020204" pitchFamily="34" charset="0"/>
              </a:rPr>
              <a:t>tron</a:t>
            </a:r>
            <a:r>
              <a:rPr lang="cs-CZ" dirty="0">
                <a:cs typeface="Arial" panose="020B0604020202020204" pitchFamily="34" charset="0"/>
              </a:rPr>
              <a:t>y</a:t>
            </a:r>
            <a:r>
              <a:rPr lang="en-US" dirty="0">
                <a:cs typeface="Arial" panose="020B0604020202020204" pitchFamily="34" charset="0"/>
              </a:rPr>
              <a:t> </a:t>
            </a:r>
            <a:r>
              <a:rPr lang="cs-CZ" dirty="0">
                <a:cs typeface="Arial" panose="020B0604020202020204" pitchFamily="34" charset="0"/>
              </a:rPr>
              <a:t>než pro </a:t>
            </a:r>
            <a:r>
              <a:rPr lang="en-US" b="1" i="1" dirty="0">
                <a:cs typeface="Arial" panose="020B0604020202020204" pitchFamily="34" charset="0"/>
              </a:rPr>
              <a:t>p</a:t>
            </a:r>
            <a:r>
              <a:rPr lang="en-US" dirty="0">
                <a:cs typeface="Arial" panose="020B0604020202020204" pitchFamily="34" charset="0"/>
              </a:rPr>
              <a:t> </a:t>
            </a:r>
            <a:r>
              <a:rPr lang="en-US" dirty="0" err="1">
                <a:cs typeface="Arial" panose="020B0604020202020204" pitchFamily="34" charset="0"/>
              </a:rPr>
              <a:t>ele</a:t>
            </a:r>
            <a:r>
              <a:rPr lang="cs-CZ" dirty="0">
                <a:cs typeface="Arial" panose="020B0604020202020204" pitchFamily="34" charset="0"/>
              </a:rPr>
              <a:t>k</a:t>
            </a:r>
            <a:r>
              <a:rPr lang="en-US" dirty="0" err="1">
                <a:cs typeface="Arial" panose="020B0604020202020204" pitchFamily="34" charset="0"/>
              </a:rPr>
              <a:t>tron</a:t>
            </a:r>
            <a:r>
              <a:rPr lang="cs-CZ" dirty="0">
                <a:cs typeface="Arial" panose="020B0604020202020204" pitchFamily="34" charset="0"/>
              </a:rPr>
              <a:t>y</a:t>
            </a:r>
            <a:r>
              <a:rPr lang="en-US" dirty="0">
                <a:cs typeface="Arial" panose="020B0604020202020204" pitchFamily="34" charset="0"/>
              </a:rPr>
              <a:t>. </a:t>
            </a:r>
            <a:r>
              <a:rPr lang="cs-CZ" dirty="0">
                <a:cs typeface="Arial" panose="020B0604020202020204" pitchFamily="34" charset="0"/>
              </a:rPr>
              <a:t>Podobně je </a:t>
            </a:r>
            <a:r>
              <a:rPr lang="en-US" dirty="0">
                <a:cs typeface="Arial" panose="020B0604020202020204" pitchFamily="34" charset="0"/>
              </a:rPr>
              <a:t>Z</a:t>
            </a:r>
            <a:r>
              <a:rPr lang="en-US" baseline="-25000" dirty="0">
                <a:cs typeface="Arial" panose="020B0604020202020204" pitchFamily="34" charset="0"/>
              </a:rPr>
              <a:t>eff</a:t>
            </a:r>
            <a:r>
              <a:rPr lang="en-US" dirty="0">
                <a:cs typeface="Arial" panose="020B0604020202020204" pitchFamily="34" charset="0"/>
              </a:rPr>
              <a:t> </a:t>
            </a:r>
            <a:r>
              <a:rPr lang="cs-CZ" dirty="0">
                <a:cs typeface="Arial" panose="020B0604020202020204" pitchFamily="34" charset="0"/>
              </a:rPr>
              <a:t>větší p</a:t>
            </a:r>
            <a:r>
              <a:rPr lang="en-US" dirty="0">
                <a:cs typeface="Arial" panose="020B0604020202020204" pitchFamily="34" charset="0"/>
              </a:rPr>
              <a:t>r</a:t>
            </a:r>
            <a:r>
              <a:rPr lang="cs-CZ" dirty="0">
                <a:cs typeface="Arial" panose="020B0604020202020204" pitchFamily="34" charset="0"/>
              </a:rPr>
              <a:t>o</a:t>
            </a:r>
            <a:r>
              <a:rPr lang="en-US" dirty="0">
                <a:cs typeface="Arial" panose="020B0604020202020204" pitchFamily="34" charset="0"/>
              </a:rPr>
              <a:t> </a:t>
            </a:r>
            <a:r>
              <a:rPr lang="en-US" b="1" i="1" dirty="0">
                <a:cs typeface="Arial" panose="020B0604020202020204" pitchFamily="34" charset="0"/>
              </a:rPr>
              <a:t>p</a:t>
            </a:r>
            <a:r>
              <a:rPr lang="en-US" dirty="0">
                <a:cs typeface="Arial" panose="020B0604020202020204" pitchFamily="34" charset="0"/>
              </a:rPr>
              <a:t> </a:t>
            </a:r>
            <a:r>
              <a:rPr lang="en-US" dirty="0" err="1">
                <a:cs typeface="Arial" panose="020B0604020202020204" pitchFamily="34" charset="0"/>
              </a:rPr>
              <a:t>ele</a:t>
            </a:r>
            <a:r>
              <a:rPr lang="cs-CZ" dirty="0">
                <a:cs typeface="Arial" panose="020B0604020202020204" pitchFamily="34" charset="0"/>
              </a:rPr>
              <a:t>k</a:t>
            </a:r>
            <a:r>
              <a:rPr lang="en-US" dirty="0" err="1">
                <a:cs typeface="Arial" panose="020B0604020202020204" pitchFamily="34" charset="0"/>
              </a:rPr>
              <a:t>tron</a:t>
            </a:r>
            <a:r>
              <a:rPr lang="cs-CZ" dirty="0">
                <a:cs typeface="Arial" panose="020B0604020202020204" pitchFamily="34" charset="0"/>
              </a:rPr>
              <a:t>y</a:t>
            </a:r>
            <a:r>
              <a:rPr lang="en-US" dirty="0">
                <a:cs typeface="Arial" panose="020B0604020202020204" pitchFamily="34" charset="0"/>
              </a:rPr>
              <a:t> </a:t>
            </a:r>
            <a:r>
              <a:rPr lang="cs-CZ" dirty="0">
                <a:cs typeface="Arial" panose="020B0604020202020204" pitchFamily="34" charset="0"/>
              </a:rPr>
              <a:t>než pro </a:t>
            </a:r>
            <a:r>
              <a:rPr lang="en-US" b="1" i="1" dirty="0">
                <a:cs typeface="Arial" panose="020B0604020202020204" pitchFamily="34" charset="0"/>
              </a:rPr>
              <a:t>d</a:t>
            </a:r>
            <a:r>
              <a:rPr lang="en-US" dirty="0">
                <a:cs typeface="Arial" panose="020B0604020202020204" pitchFamily="34" charset="0"/>
              </a:rPr>
              <a:t> </a:t>
            </a:r>
            <a:r>
              <a:rPr lang="en-US" dirty="0" err="1">
                <a:cs typeface="Arial" panose="020B0604020202020204" pitchFamily="34" charset="0"/>
              </a:rPr>
              <a:t>ele</a:t>
            </a:r>
            <a:r>
              <a:rPr lang="cs-CZ" dirty="0">
                <a:cs typeface="Arial" panose="020B0604020202020204" pitchFamily="34" charset="0"/>
              </a:rPr>
              <a:t>k</a:t>
            </a:r>
            <a:r>
              <a:rPr lang="en-US" dirty="0" err="1">
                <a:cs typeface="Arial" panose="020B0604020202020204" pitchFamily="34" charset="0"/>
              </a:rPr>
              <a:t>tron</a:t>
            </a:r>
            <a:r>
              <a:rPr lang="cs-CZ" dirty="0">
                <a:cs typeface="Arial" panose="020B0604020202020204" pitchFamily="34" charset="0"/>
              </a:rPr>
              <a:t>y</a:t>
            </a:r>
            <a:r>
              <a:rPr lang="en-US" dirty="0">
                <a:cs typeface="Arial" panose="020B0604020202020204" pitchFamily="34" charset="0"/>
              </a:rPr>
              <a:t>. </a:t>
            </a:r>
            <a:r>
              <a:rPr lang="cs-CZ" dirty="0">
                <a:cs typeface="Arial" panose="020B0604020202020204" pitchFamily="34" charset="0"/>
              </a:rPr>
              <a:t>V důsledku toho pro danou slupku (</a:t>
            </a:r>
            <a:r>
              <a:rPr lang="cs-CZ" i="1" dirty="0">
                <a:cs typeface="Arial" panose="020B0604020202020204" pitchFamily="34" charset="0"/>
              </a:rPr>
              <a:t>n</a:t>
            </a:r>
            <a:r>
              <a:rPr lang="cs-CZ" dirty="0">
                <a:cs typeface="Arial" panose="020B0604020202020204" pitchFamily="34" charset="0"/>
              </a:rPr>
              <a:t>) má </a:t>
            </a:r>
            <a:r>
              <a:rPr lang="en-US" b="1" i="1" dirty="0">
                <a:cs typeface="Arial" panose="020B0604020202020204" pitchFamily="34" charset="0"/>
              </a:rPr>
              <a:t>s</a:t>
            </a:r>
            <a:r>
              <a:rPr lang="en-US" dirty="0">
                <a:cs typeface="Arial" panose="020B0604020202020204" pitchFamily="34" charset="0"/>
              </a:rPr>
              <a:t> </a:t>
            </a:r>
            <a:r>
              <a:rPr lang="cs-CZ" dirty="0" err="1">
                <a:cs typeface="Arial" panose="020B0604020202020204" pitchFamily="34" charset="0"/>
              </a:rPr>
              <a:t>podslupka</a:t>
            </a:r>
            <a:r>
              <a:rPr lang="cs-CZ" dirty="0">
                <a:cs typeface="Arial" panose="020B0604020202020204" pitchFamily="34" charset="0"/>
              </a:rPr>
              <a:t> nižší energii než </a:t>
            </a:r>
            <a:r>
              <a:rPr lang="en-US" b="1" i="1" dirty="0">
                <a:cs typeface="Arial" panose="020B0604020202020204" pitchFamily="34" charset="0"/>
              </a:rPr>
              <a:t>p</a:t>
            </a:r>
            <a:r>
              <a:rPr lang="en-US" dirty="0">
                <a:cs typeface="Arial" panose="020B0604020202020204" pitchFamily="34" charset="0"/>
              </a:rPr>
              <a:t> </a:t>
            </a:r>
            <a:r>
              <a:rPr lang="cs-CZ" dirty="0" err="1">
                <a:cs typeface="Arial" panose="020B0604020202020204" pitchFamily="34" charset="0"/>
              </a:rPr>
              <a:t>podslupka</a:t>
            </a:r>
            <a:r>
              <a:rPr lang="en-US" dirty="0">
                <a:cs typeface="Arial" panose="020B0604020202020204" pitchFamily="34" charset="0"/>
              </a:rPr>
              <a:t> </a:t>
            </a:r>
            <a:r>
              <a:rPr lang="cs-CZ" dirty="0">
                <a:cs typeface="Arial" panose="020B0604020202020204" pitchFamily="34" charset="0"/>
              </a:rPr>
              <a:t>a ta zase nižší než </a:t>
            </a:r>
            <a:r>
              <a:rPr lang="en-US" b="1" i="1" dirty="0">
                <a:cs typeface="Arial" panose="020B0604020202020204" pitchFamily="34" charset="0"/>
              </a:rPr>
              <a:t>d</a:t>
            </a:r>
            <a:r>
              <a:rPr lang="en-US" dirty="0">
                <a:cs typeface="Arial" panose="020B0604020202020204" pitchFamily="34" charset="0"/>
              </a:rPr>
              <a:t> </a:t>
            </a:r>
            <a:r>
              <a:rPr lang="cs-CZ" dirty="0" err="1">
                <a:cs typeface="Arial" panose="020B0604020202020204" pitchFamily="34" charset="0"/>
              </a:rPr>
              <a:t>podslupka</a:t>
            </a:r>
            <a:r>
              <a:rPr lang="cs-CZ" dirty="0">
                <a:cs typeface="Arial" panose="020B0604020202020204" pitchFamily="34" charset="0"/>
              </a:rPr>
              <a:t> =&gt; </a:t>
            </a:r>
            <a:r>
              <a:rPr lang="cs-CZ" b="1" u="sng" dirty="0">
                <a:cs typeface="Arial" panose="020B0604020202020204" pitchFamily="34" charset="0"/>
              </a:rPr>
              <a:t>výstavbový princip</a:t>
            </a:r>
            <a:r>
              <a:rPr lang="cs-CZ" dirty="0">
                <a:cs typeface="Arial" panose="020B0604020202020204" pitchFamily="34" charset="0"/>
              </a:rPr>
              <a:t>.</a:t>
            </a:r>
            <a:endParaRPr lang="en-US" dirty="0">
              <a:cs typeface="Arial" panose="020B0604020202020204" pitchFamily="34" charset="0"/>
            </a:endParaRPr>
          </a:p>
          <a:p>
            <a:endParaRPr lang="cs-CZ" dirty="0">
              <a:cs typeface="Arial" panose="020B0604020202020204" pitchFamily="34" charset="0"/>
            </a:endParaRPr>
          </a:p>
        </p:txBody>
      </p:sp>
      <p:pic>
        <p:nvPicPr>
          <p:cNvPr id="3" name="Obrázek 2" descr="Obsah obrázku text&#10;&#10;Popis byl vytvořen automaticky">
            <a:extLst>
              <a:ext uri="{FF2B5EF4-FFF2-40B4-BE49-F238E27FC236}">
                <a16:creationId xmlns:a16="http://schemas.microsoft.com/office/drawing/2014/main" id="{AE692E40-174E-4DEC-87C0-1FE702F9D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989" y="3819525"/>
            <a:ext cx="4164012" cy="2905125"/>
          </a:xfrm>
          <a:prstGeom prst="rect">
            <a:avLst/>
          </a:prstGeom>
        </p:spPr>
      </p:pic>
      <p:pic>
        <p:nvPicPr>
          <p:cNvPr id="7" name="Picture 8" descr="Výsledek obrázku pro penetration effect of electrons">
            <a:extLst>
              <a:ext uri="{FF2B5EF4-FFF2-40B4-BE49-F238E27FC236}">
                <a16:creationId xmlns:a16="http://schemas.microsoft.com/office/drawing/2014/main" id="{17EAE565-2418-41CB-BB80-4025086C58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3937783"/>
            <a:ext cx="3768789" cy="2668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5105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1362" name="Group 66">
            <a:extLst>
              <a:ext uri="{FF2B5EF4-FFF2-40B4-BE49-F238E27FC236}">
                <a16:creationId xmlns:a16="http://schemas.microsoft.com/office/drawing/2014/main" id="{A77CF48C-A452-4D55-A97B-95217BDF7DF7}"/>
              </a:ext>
            </a:extLst>
          </p:cNvPr>
          <p:cNvGrpSpPr>
            <a:grpSpLocks/>
          </p:cNvGrpSpPr>
          <p:nvPr/>
        </p:nvGrpSpPr>
        <p:grpSpPr bwMode="auto">
          <a:xfrm>
            <a:off x="3962400" y="1371600"/>
            <a:ext cx="1736478" cy="369164"/>
            <a:chOff x="528" y="912"/>
            <a:chExt cx="1599" cy="279"/>
          </a:xfrm>
        </p:grpSpPr>
        <p:sp>
          <p:nvSpPr>
            <p:cNvPr id="311363" name="Text Box 67">
              <a:extLst>
                <a:ext uri="{FF2B5EF4-FFF2-40B4-BE49-F238E27FC236}">
                  <a16:creationId xmlns:a16="http://schemas.microsoft.com/office/drawing/2014/main" id="{1C42AD7E-EFBB-4155-BB9C-0162FF70719B}"/>
                </a:ext>
              </a:extLst>
            </p:cNvPr>
            <p:cNvSpPr txBox="1">
              <a:spLocks noChangeArrowheads="1"/>
            </p:cNvSpPr>
            <p:nvPr/>
          </p:nvSpPr>
          <p:spPr bwMode="auto">
            <a:xfrm>
              <a:off x="528" y="912"/>
              <a:ext cx="303"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64" name="Text Box 68">
              <a:extLst>
                <a:ext uri="{FF2B5EF4-FFF2-40B4-BE49-F238E27FC236}">
                  <a16:creationId xmlns:a16="http://schemas.microsoft.com/office/drawing/2014/main" id="{4447D5BC-CC67-4475-BB7B-1F297CFB9968}"/>
                </a:ext>
              </a:extLst>
            </p:cNvPr>
            <p:cNvSpPr txBox="1">
              <a:spLocks noChangeArrowheads="1"/>
            </p:cNvSpPr>
            <p:nvPr/>
          </p:nvSpPr>
          <p:spPr bwMode="auto">
            <a:xfrm>
              <a:off x="956" y="912"/>
              <a:ext cx="284"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311365" name="Text Box 69">
              <a:extLst>
                <a:ext uri="{FF2B5EF4-FFF2-40B4-BE49-F238E27FC236}">
                  <a16:creationId xmlns:a16="http://schemas.microsoft.com/office/drawing/2014/main" id="{5F17ABDE-C0BE-4B00-ABF1-8269AE9A8F99}"/>
                </a:ext>
              </a:extLst>
            </p:cNvPr>
            <p:cNvSpPr txBox="1">
              <a:spLocks noChangeArrowheads="1"/>
            </p:cNvSpPr>
            <p:nvPr/>
          </p:nvSpPr>
          <p:spPr bwMode="auto">
            <a:xfrm>
              <a:off x="1385" y="912"/>
              <a:ext cx="310"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311366" name="Text Box 70">
              <a:extLst>
                <a:ext uri="{FF2B5EF4-FFF2-40B4-BE49-F238E27FC236}">
                  <a16:creationId xmlns:a16="http://schemas.microsoft.com/office/drawing/2014/main" id="{27B41A17-626E-48E8-AA56-6B5F6F135007}"/>
                </a:ext>
              </a:extLst>
            </p:cNvPr>
            <p:cNvSpPr txBox="1">
              <a:spLocks noChangeArrowheads="1"/>
            </p:cNvSpPr>
            <p:nvPr/>
          </p:nvSpPr>
          <p:spPr bwMode="auto">
            <a:xfrm>
              <a:off x="1824" y="912"/>
              <a:ext cx="303"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67" name="Line 71">
              <a:extLst>
                <a:ext uri="{FF2B5EF4-FFF2-40B4-BE49-F238E27FC236}">
                  <a16:creationId xmlns:a16="http://schemas.microsoft.com/office/drawing/2014/main" id="{A1107324-2C5F-474D-B5CC-E67A733D140B}"/>
                </a:ext>
              </a:extLst>
            </p:cNvPr>
            <p:cNvSpPr>
              <a:spLocks noChangeShapeType="1"/>
            </p:cNvSpPr>
            <p:nvPr/>
          </p:nvSpPr>
          <p:spPr bwMode="auto">
            <a:xfrm>
              <a:off x="736"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68" name="Line 72">
              <a:extLst>
                <a:ext uri="{FF2B5EF4-FFF2-40B4-BE49-F238E27FC236}">
                  <a16:creationId xmlns:a16="http://schemas.microsoft.com/office/drawing/2014/main" id="{023CDDF5-B4E9-471E-BA82-1BA64E95E56E}"/>
                </a:ext>
              </a:extLst>
            </p:cNvPr>
            <p:cNvSpPr>
              <a:spLocks noChangeShapeType="1"/>
            </p:cNvSpPr>
            <p:nvPr/>
          </p:nvSpPr>
          <p:spPr bwMode="auto">
            <a:xfrm>
              <a:off x="1176"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69" name="Line 73">
              <a:extLst>
                <a:ext uri="{FF2B5EF4-FFF2-40B4-BE49-F238E27FC236}">
                  <a16:creationId xmlns:a16="http://schemas.microsoft.com/office/drawing/2014/main" id="{E889189C-F30E-4BF7-A9A7-EB8C9C2D7406}"/>
                </a:ext>
              </a:extLst>
            </p:cNvPr>
            <p:cNvSpPr>
              <a:spLocks noChangeShapeType="1"/>
            </p:cNvSpPr>
            <p:nvPr/>
          </p:nvSpPr>
          <p:spPr bwMode="auto">
            <a:xfrm>
              <a:off x="1616"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nvGrpSpPr>
          <p:cNvPr id="311370" name="Group 74">
            <a:extLst>
              <a:ext uri="{FF2B5EF4-FFF2-40B4-BE49-F238E27FC236}">
                <a16:creationId xmlns:a16="http://schemas.microsoft.com/office/drawing/2014/main" id="{AC187298-FA1C-4D92-87C0-501013346366}"/>
              </a:ext>
            </a:extLst>
          </p:cNvPr>
          <p:cNvGrpSpPr>
            <a:grpSpLocks/>
          </p:cNvGrpSpPr>
          <p:nvPr/>
        </p:nvGrpSpPr>
        <p:grpSpPr bwMode="auto">
          <a:xfrm>
            <a:off x="6553200" y="1143000"/>
            <a:ext cx="1358503" cy="788534"/>
            <a:chOff x="3056" y="736"/>
            <a:chExt cx="1141" cy="647"/>
          </a:xfrm>
        </p:grpSpPr>
        <p:sp>
          <p:nvSpPr>
            <p:cNvPr id="311371" name="Text Box 75">
              <a:extLst>
                <a:ext uri="{FF2B5EF4-FFF2-40B4-BE49-F238E27FC236}">
                  <a16:creationId xmlns:a16="http://schemas.microsoft.com/office/drawing/2014/main" id="{10AFBDE1-E2F9-4534-BECF-35CB423772AD}"/>
                </a:ext>
              </a:extLst>
            </p:cNvPr>
            <p:cNvSpPr txBox="1">
              <a:spLocks noChangeArrowheads="1"/>
            </p:cNvSpPr>
            <p:nvPr/>
          </p:nvSpPr>
          <p:spPr bwMode="auto">
            <a:xfrm>
              <a:off x="3057" y="736"/>
              <a:ext cx="276"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72" name="Text Box 76">
              <a:extLst>
                <a:ext uri="{FF2B5EF4-FFF2-40B4-BE49-F238E27FC236}">
                  <a16:creationId xmlns:a16="http://schemas.microsoft.com/office/drawing/2014/main" id="{AC6A2386-3484-4281-995D-CEE214C18EF6}"/>
                </a:ext>
              </a:extLst>
            </p:cNvPr>
            <p:cNvSpPr txBox="1">
              <a:spLocks noChangeArrowheads="1"/>
            </p:cNvSpPr>
            <p:nvPr/>
          </p:nvSpPr>
          <p:spPr bwMode="auto">
            <a:xfrm>
              <a:off x="3485" y="912"/>
              <a:ext cx="259"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311373" name="Text Box 77">
              <a:extLst>
                <a:ext uri="{FF2B5EF4-FFF2-40B4-BE49-F238E27FC236}">
                  <a16:creationId xmlns:a16="http://schemas.microsoft.com/office/drawing/2014/main" id="{83DB8064-15D8-4B66-8C0C-3ADEFA383BC7}"/>
                </a:ext>
              </a:extLst>
            </p:cNvPr>
            <p:cNvSpPr txBox="1">
              <a:spLocks noChangeArrowheads="1"/>
            </p:cNvSpPr>
            <p:nvPr/>
          </p:nvSpPr>
          <p:spPr bwMode="auto">
            <a:xfrm>
              <a:off x="3914" y="912"/>
              <a:ext cx="283"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311374" name="Text Box 78">
              <a:extLst>
                <a:ext uri="{FF2B5EF4-FFF2-40B4-BE49-F238E27FC236}">
                  <a16:creationId xmlns:a16="http://schemas.microsoft.com/office/drawing/2014/main" id="{E247A24A-32D7-47FC-8BEA-F2854E779474}"/>
                </a:ext>
              </a:extLst>
            </p:cNvPr>
            <p:cNvSpPr txBox="1">
              <a:spLocks noChangeArrowheads="1"/>
            </p:cNvSpPr>
            <p:nvPr/>
          </p:nvSpPr>
          <p:spPr bwMode="auto">
            <a:xfrm>
              <a:off x="3056" y="1080"/>
              <a:ext cx="276"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75" name="Line 79">
              <a:extLst>
                <a:ext uri="{FF2B5EF4-FFF2-40B4-BE49-F238E27FC236}">
                  <a16:creationId xmlns:a16="http://schemas.microsoft.com/office/drawing/2014/main" id="{2FD47D11-C78D-4C2A-8D2E-FC1990ECCA4E}"/>
                </a:ext>
              </a:extLst>
            </p:cNvPr>
            <p:cNvSpPr>
              <a:spLocks noChangeShapeType="1"/>
            </p:cNvSpPr>
            <p:nvPr/>
          </p:nvSpPr>
          <p:spPr bwMode="auto">
            <a:xfrm>
              <a:off x="3705"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76" name="Line 80">
              <a:extLst>
                <a:ext uri="{FF2B5EF4-FFF2-40B4-BE49-F238E27FC236}">
                  <a16:creationId xmlns:a16="http://schemas.microsoft.com/office/drawing/2014/main" id="{EBE130C0-30A9-41F5-98AB-556B53A50238}"/>
                </a:ext>
              </a:extLst>
            </p:cNvPr>
            <p:cNvSpPr>
              <a:spLocks noChangeShapeType="1"/>
            </p:cNvSpPr>
            <p:nvPr/>
          </p:nvSpPr>
          <p:spPr bwMode="auto">
            <a:xfrm>
              <a:off x="3272" y="912"/>
              <a:ext cx="24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77" name="Line 81">
              <a:extLst>
                <a:ext uri="{FF2B5EF4-FFF2-40B4-BE49-F238E27FC236}">
                  <a16:creationId xmlns:a16="http://schemas.microsoft.com/office/drawing/2014/main" id="{B5F078DF-4D34-4DCC-BC56-FF7965E1ADDD}"/>
                </a:ext>
              </a:extLst>
            </p:cNvPr>
            <p:cNvSpPr>
              <a:spLocks noChangeShapeType="1"/>
            </p:cNvSpPr>
            <p:nvPr/>
          </p:nvSpPr>
          <p:spPr bwMode="auto">
            <a:xfrm flipV="1">
              <a:off x="3272" y="1112"/>
              <a:ext cx="24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311378" name="Text Box 82">
            <a:extLst>
              <a:ext uri="{FF2B5EF4-FFF2-40B4-BE49-F238E27FC236}">
                <a16:creationId xmlns:a16="http://schemas.microsoft.com/office/drawing/2014/main" id="{270C7DD9-9B5B-4617-824E-0B118F2A4C20}"/>
              </a:ext>
            </a:extLst>
          </p:cNvPr>
          <p:cNvSpPr txBox="1">
            <a:spLocks noChangeArrowheads="1"/>
          </p:cNvSpPr>
          <p:nvPr/>
        </p:nvSpPr>
        <p:spPr bwMode="auto">
          <a:xfrm>
            <a:off x="152400" y="381000"/>
            <a:ext cx="8839200" cy="75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10000"/>
              </a:lnSpc>
              <a:spcBef>
                <a:spcPct val="50000"/>
              </a:spcBef>
            </a:pPr>
            <a:r>
              <a:rPr lang="cs-CZ" altLang="en-US" sz="2000" b="1" dirty="0"/>
              <a:t>Příklad</a:t>
            </a:r>
            <a:r>
              <a:rPr lang="cs-CZ" altLang="en-US" sz="2000" dirty="0"/>
              <a:t>: Ze dvou možných struktur formaldehydu</a:t>
            </a:r>
            <a:r>
              <a:rPr lang="en-US" altLang="en-US" sz="2000" dirty="0"/>
              <a:t> (CH</a:t>
            </a:r>
            <a:r>
              <a:rPr lang="en-US" altLang="en-US" sz="2000" baseline="-25000" dirty="0"/>
              <a:t>2</a:t>
            </a:r>
            <a:r>
              <a:rPr lang="en-US" altLang="en-US" sz="2000" dirty="0"/>
              <a:t>O)</a:t>
            </a:r>
            <a:r>
              <a:rPr lang="cs-CZ" altLang="en-US" sz="2000" dirty="0"/>
              <a:t> vyberte pravděpodobnější z nich. Rozlišení proveďte pomocí formálního náboje jednotlivých atomů.</a:t>
            </a:r>
            <a:endParaRPr lang="en-US" altLang="en-US" sz="2000" dirty="0"/>
          </a:p>
        </p:txBody>
      </p:sp>
      <p:grpSp>
        <p:nvGrpSpPr>
          <p:cNvPr id="52" name="Group 20">
            <a:extLst>
              <a:ext uri="{FF2B5EF4-FFF2-40B4-BE49-F238E27FC236}">
                <a16:creationId xmlns:a16="http://schemas.microsoft.com/office/drawing/2014/main" id="{D41D072F-FD67-4564-B434-6ED29F70C47E}"/>
              </a:ext>
            </a:extLst>
          </p:cNvPr>
          <p:cNvGrpSpPr>
            <a:grpSpLocks/>
          </p:cNvGrpSpPr>
          <p:nvPr/>
        </p:nvGrpSpPr>
        <p:grpSpPr bwMode="auto">
          <a:xfrm>
            <a:off x="2090426" y="2514600"/>
            <a:ext cx="1103709" cy="1038226"/>
            <a:chOff x="2328" y="247"/>
            <a:chExt cx="927" cy="872"/>
          </a:xfrm>
        </p:grpSpPr>
        <p:sp>
          <p:nvSpPr>
            <p:cNvPr id="53" name="Text Box 21">
              <a:extLst>
                <a:ext uri="{FF2B5EF4-FFF2-40B4-BE49-F238E27FC236}">
                  <a16:creationId xmlns:a16="http://schemas.microsoft.com/office/drawing/2014/main" id="{1F578FA4-8924-4D00-938D-EB1672AEF347}"/>
                </a:ext>
              </a:extLst>
            </p:cNvPr>
            <p:cNvSpPr txBox="1">
              <a:spLocks noChangeArrowheads="1"/>
            </p:cNvSpPr>
            <p:nvPr/>
          </p:nvSpPr>
          <p:spPr bwMode="auto">
            <a:xfrm>
              <a:off x="2574" y="247"/>
              <a:ext cx="62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C – 4 e</a:t>
              </a:r>
              <a:r>
                <a:rPr lang="en-US" altLang="en-US" sz="1500" baseline="30000"/>
                <a:t>-</a:t>
              </a:r>
              <a:endParaRPr lang="en-US" altLang="en-US" sz="1500"/>
            </a:p>
          </p:txBody>
        </p:sp>
        <p:sp>
          <p:nvSpPr>
            <p:cNvPr id="54" name="Text Box 22">
              <a:extLst>
                <a:ext uri="{FF2B5EF4-FFF2-40B4-BE49-F238E27FC236}">
                  <a16:creationId xmlns:a16="http://schemas.microsoft.com/office/drawing/2014/main" id="{A98A8F6F-A641-4241-AF2C-CFF5A88CCB3E}"/>
                </a:ext>
              </a:extLst>
            </p:cNvPr>
            <p:cNvSpPr txBox="1">
              <a:spLocks noChangeArrowheads="1"/>
            </p:cNvSpPr>
            <p:nvPr/>
          </p:nvSpPr>
          <p:spPr bwMode="auto">
            <a:xfrm>
              <a:off x="2576" y="439"/>
              <a:ext cx="64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dirty="0"/>
                <a:t>O – 6 e</a:t>
              </a:r>
              <a:r>
                <a:rPr lang="en-US" altLang="en-US" sz="1500" baseline="30000" dirty="0"/>
                <a:t>-</a:t>
              </a:r>
              <a:endParaRPr lang="en-US" altLang="en-US" sz="1500" dirty="0"/>
            </a:p>
          </p:txBody>
        </p:sp>
        <p:grpSp>
          <p:nvGrpSpPr>
            <p:cNvPr id="55" name="Group 23">
              <a:extLst>
                <a:ext uri="{FF2B5EF4-FFF2-40B4-BE49-F238E27FC236}">
                  <a16:creationId xmlns:a16="http://schemas.microsoft.com/office/drawing/2014/main" id="{C9164066-601B-4895-A854-04E9DDBB1F4A}"/>
                </a:ext>
              </a:extLst>
            </p:cNvPr>
            <p:cNvGrpSpPr>
              <a:grpSpLocks/>
            </p:cNvGrpSpPr>
            <p:nvPr/>
          </p:nvGrpSpPr>
          <p:grpSpPr bwMode="auto">
            <a:xfrm>
              <a:off x="2328" y="646"/>
              <a:ext cx="912" cy="271"/>
              <a:chOff x="2000" y="646"/>
              <a:chExt cx="912" cy="271"/>
            </a:xfrm>
          </p:grpSpPr>
          <p:sp>
            <p:nvSpPr>
              <p:cNvPr id="57" name="Text Box 24">
                <a:extLst>
                  <a:ext uri="{FF2B5EF4-FFF2-40B4-BE49-F238E27FC236}">
                    <a16:creationId xmlns:a16="http://schemas.microsoft.com/office/drawing/2014/main" id="{8821BEA6-D285-4408-9B97-BE3E85CC41D8}"/>
                  </a:ext>
                </a:extLst>
              </p:cNvPr>
              <p:cNvSpPr txBox="1">
                <a:spLocks noChangeArrowheads="1"/>
              </p:cNvSpPr>
              <p:nvPr/>
            </p:nvSpPr>
            <p:spPr bwMode="auto">
              <a:xfrm>
                <a:off x="2012" y="646"/>
                <a:ext cx="87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2H – 2x1 e</a:t>
                </a:r>
                <a:r>
                  <a:rPr lang="en-US" altLang="en-US" sz="1500" baseline="30000"/>
                  <a:t>-</a:t>
                </a:r>
                <a:endParaRPr lang="en-US" altLang="en-US" sz="1500"/>
              </a:p>
            </p:txBody>
          </p:sp>
          <p:sp>
            <p:nvSpPr>
              <p:cNvPr id="58" name="Line 25">
                <a:extLst>
                  <a:ext uri="{FF2B5EF4-FFF2-40B4-BE49-F238E27FC236}">
                    <a16:creationId xmlns:a16="http://schemas.microsoft.com/office/drawing/2014/main" id="{20619773-D36A-475A-B4DA-1970713334EB}"/>
                  </a:ext>
                </a:extLst>
              </p:cNvPr>
              <p:cNvSpPr>
                <a:spLocks noChangeShapeType="1"/>
              </p:cNvSpPr>
              <p:nvPr/>
            </p:nvSpPr>
            <p:spPr bwMode="auto">
              <a:xfrm>
                <a:off x="2000" y="880"/>
                <a:ext cx="9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56" name="Text Box 26">
              <a:extLst>
                <a:ext uri="{FF2B5EF4-FFF2-40B4-BE49-F238E27FC236}">
                  <a16:creationId xmlns:a16="http://schemas.microsoft.com/office/drawing/2014/main" id="{BC427019-B3B7-4DDF-BBA3-F26C81B573D8}"/>
                </a:ext>
              </a:extLst>
            </p:cNvPr>
            <p:cNvSpPr txBox="1">
              <a:spLocks noChangeArrowheads="1"/>
            </p:cNvSpPr>
            <p:nvPr/>
          </p:nvSpPr>
          <p:spPr bwMode="auto">
            <a:xfrm>
              <a:off x="2750" y="848"/>
              <a:ext cx="50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solidFill>
                    <a:srgbClr val="FF0000"/>
                  </a:solidFill>
                </a:rPr>
                <a:t>12  e</a:t>
              </a:r>
              <a:r>
                <a:rPr lang="en-US" altLang="en-US" sz="1500" baseline="30000">
                  <a:solidFill>
                    <a:srgbClr val="FF0000"/>
                  </a:solidFill>
                </a:rPr>
                <a:t>-</a:t>
              </a:r>
              <a:endParaRPr lang="en-US" altLang="en-US" sz="1500">
                <a:solidFill>
                  <a:srgbClr val="FF0000"/>
                </a:solidFill>
              </a:endParaRPr>
            </a:p>
          </p:txBody>
        </p:sp>
      </p:grpSp>
      <p:grpSp>
        <p:nvGrpSpPr>
          <p:cNvPr id="59" name="Group 27">
            <a:extLst>
              <a:ext uri="{FF2B5EF4-FFF2-40B4-BE49-F238E27FC236}">
                <a16:creationId xmlns:a16="http://schemas.microsoft.com/office/drawing/2014/main" id="{99B0A409-85D9-4143-848B-B5491BDA03EE}"/>
              </a:ext>
            </a:extLst>
          </p:cNvPr>
          <p:cNvGrpSpPr>
            <a:grpSpLocks/>
          </p:cNvGrpSpPr>
          <p:nvPr/>
        </p:nvGrpSpPr>
        <p:grpSpPr bwMode="auto">
          <a:xfrm>
            <a:off x="3387018" y="2514603"/>
            <a:ext cx="2538413" cy="1034653"/>
            <a:chOff x="2400" y="3024"/>
            <a:chExt cx="1968" cy="869"/>
          </a:xfrm>
        </p:grpSpPr>
        <p:sp>
          <p:nvSpPr>
            <p:cNvPr id="60" name="Text Box 28">
              <a:extLst>
                <a:ext uri="{FF2B5EF4-FFF2-40B4-BE49-F238E27FC236}">
                  <a16:creationId xmlns:a16="http://schemas.microsoft.com/office/drawing/2014/main" id="{F06918AC-F862-421F-9468-7B1F2524A2CE}"/>
                </a:ext>
              </a:extLst>
            </p:cNvPr>
            <p:cNvSpPr txBox="1">
              <a:spLocks noChangeArrowheads="1"/>
            </p:cNvSpPr>
            <p:nvPr/>
          </p:nvSpPr>
          <p:spPr bwMode="auto">
            <a:xfrm>
              <a:off x="2400" y="3024"/>
              <a:ext cx="192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500"/>
                <a:t>2 </a:t>
              </a:r>
              <a:r>
                <a:rPr lang="cs-CZ" altLang="en-US" sz="1500"/>
                <a:t>jednoduché v.</a:t>
              </a:r>
              <a:r>
                <a:rPr lang="en-US" altLang="en-US" sz="1500"/>
                <a:t> (2x2) =   4</a:t>
              </a:r>
            </a:p>
          </p:txBody>
        </p:sp>
        <p:sp>
          <p:nvSpPr>
            <p:cNvPr id="61" name="Text Box 29">
              <a:extLst>
                <a:ext uri="{FF2B5EF4-FFF2-40B4-BE49-F238E27FC236}">
                  <a16:creationId xmlns:a16="http://schemas.microsoft.com/office/drawing/2014/main" id="{7600FC30-37A7-478D-B932-E815994C38B6}"/>
                </a:ext>
              </a:extLst>
            </p:cNvPr>
            <p:cNvSpPr txBox="1">
              <a:spLocks noChangeArrowheads="1"/>
            </p:cNvSpPr>
            <p:nvPr/>
          </p:nvSpPr>
          <p:spPr bwMode="auto">
            <a:xfrm>
              <a:off x="2832" y="3224"/>
              <a:ext cx="153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cs-CZ" altLang="en-US" sz="1500"/>
                <a:t>       </a:t>
              </a:r>
              <a:r>
                <a:rPr lang="en-US" altLang="en-US" sz="1500"/>
                <a:t>1 </a:t>
              </a:r>
              <a:r>
                <a:rPr lang="cs-CZ" altLang="en-US" sz="1500"/>
                <a:t>dvojná v.</a:t>
              </a:r>
              <a:r>
                <a:rPr lang="en-US" altLang="en-US" sz="1500"/>
                <a:t> =   4</a:t>
              </a:r>
            </a:p>
          </p:txBody>
        </p:sp>
        <p:grpSp>
          <p:nvGrpSpPr>
            <p:cNvPr id="62" name="Group 30">
              <a:extLst>
                <a:ext uri="{FF2B5EF4-FFF2-40B4-BE49-F238E27FC236}">
                  <a16:creationId xmlns:a16="http://schemas.microsoft.com/office/drawing/2014/main" id="{39AD981C-1D06-4963-B19B-6500EF3C06F2}"/>
                </a:ext>
              </a:extLst>
            </p:cNvPr>
            <p:cNvGrpSpPr>
              <a:grpSpLocks/>
            </p:cNvGrpSpPr>
            <p:nvPr/>
          </p:nvGrpSpPr>
          <p:grpSpPr bwMode="auto">
            <a:xfrm>
              <a:off x="2448" y="3423"/>
              <a:ext cx="1824" cy="271"/>
              <a:chOff x="2448" y="3398"/>
              <a:chExt cx="1824" cy="271"/>
            </a:xfrm>
          </p:grpSpPr>
          <p:sp>
            <p:nvSpPr>
              <p:cNvPr id="64" name="Text Box 31">
                <a:extLst>
                  <a:ext uri="{FF2B5EF4-FFF2-40B4-BE49-F238E27FC236}">
                    <a16:creationId xmlns:a16="http://schemas.microsoft.com/office/drawing/2014/main" id="{A05BB813-AA81-4B08-8774-714C770F5C44}"/>
                  </a:ext>
                </a:extLst>
              </p:cNvPr>
              <p:cNvSpPr txBox="1">
                <a:spLocks noChangeArrowheads="1"/>
              </p:cNvSpPr>
              <p:nvPr/>
            </p:nvSpPr>
            <p:spPr bwMode="auto">
              <a:xfrm>
                <a:off x="2608" y="3398"/>
                <a:ext cx="154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1500"/>
                  <a:t> </a:t>
                </a:r>
                <a:r>
                  <a:rPr lang="en-US" altLang="en-US" sz="1500"/>
                  <a:t>2 </a:t>
                </a:r>
                <a:r>
                  <a:rPr lang="cs-CZ" altLang="en-US" sz="1500"/>
                  <a:t>volné páry</a:t>
                </a:r>
                <a:r>
                  <a:rPr lang="en-US" altLang="en-US" sz="1500"/>
                  <a:t> (2x2) =   4</a:t>
                </a:r>
              </a:p>
            </p:txBody>
          </p:sp>
          <p:sp>
            <p:nvSpPr>
              <p:cNvPr id="65" name="Line 32">
                <a:extLst>
                  <a:ext uri="{FF2B5EF4-FFF2-40B4-BE49-F238E27FC236}">
                    <a16:creationId xmlns:a16="http://schemas.microsoft.com/office/drawing/2014/main" id="{32E8BA0E-0420-45DE-AAB0-D236D25E7461}"/>
                  </a:ext>
                </a:extLst>
              </p:cNvPr>
              <p:cNvSpPr>
                <a:spLocks noChangeShapeType="1"/>
              </p:cNvSpPr>
              <p:nvPr/>
            </p:nvSpPr>
            <p:spPr bwMode="auto">
              <a:xfrm>
                <a:off x="2448" y="3616"/>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63" name="Text Box 33">
              <a:extLst>
                <a:ext uri="{FF2B5EF4-FFF2-40B4-BE49-F238E27FC236}">
                  <a16:creationId xmlns:a16="http://schemas.microsoft.com/office/drawing/2014/main" id="{18A089F7-3870-47A2-BC1F-F6DF0B05E3A1}"/>
                </a:ext>
              </a:extLst>
            </p:cNvPr>
            <p:cNvSpPr txBox="1">
              <a:spLocks noChangeArrowheads="1"/>
            </p:cNvSpPr>
            <p:nvPr/>
          </p:nvSpPr>
          <p:spPr bwMode="auto">
            <a:xfrm>
              <a:off x="3472" y="3622"/>
              <a:ext cx="86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en-US" sz="1500">
                  <a:solidFill>
                    <a:srgbClr val="FF0000"/>
                  </a:solidFill>
                </a:rPr>
                <a:t>celkem</a:t>
              </a:r>
              <a:r>
                <a:rPr lang="en-US" altLang="en-US" sz="1500">
                  <a:solidFill>
                    <a:srgbClr val="FF0000"/>
                  </a:solidFill>
                </a:rPr>
                <a:t> = 12</a:t>
              </a:r>
            </a:p>
          </p:txBody>
        </p:sp>
      </p:grpSp>
      <p:grpSp>
        <p:nvGrpSpPr>
          <p:cNvPr id="2" name="Skupina 1">
            <a:extLst>
              <a:ext uri="{FF2B5EF4-FFF2-40B4-BE49-F238E27FC236}">
                <a16:creationId xmlns:a16="http://schemas.microsoft.com/office/drawing/2014/main" id="{08FA0818-DB4D-48DE-9E20-8ED21DA01FE7}"/>
              </a:ext>
            </a:extLst>
          </p:cNvPr>
          <p:cNvGrpSpPr/>
          <p:nvPr/>
        </p:nvGrpSpPr>
        <p:grpSpPr>
          <a:xfrm>
            <a:off x="185738" y="2362200"/>
            <a:ext cx="1871662" cy="739380"/>
            <a:chOff x="780567" y="2195721"/>
            <a:chExt cx="2495549" cy="985839"/>
          </a:xfrm>
        </p:grpSpPr>
        <p:grpSp>
          <p:nvGrpSpPr>
            <p:cNvPr id="36" name="Group 4">
              <a:extLst>
                <a:ext uri="{FF2B5EF4-FFF2-40B4-BE49-F238E27FC236}">
                  <a16:creationId xmlns:a16="http://schemas.microsoft.com/office/drawing/2014/main" id="{7E140927-83C9-4D5C-B962-995EA58A9BA1}"/>
                </a:ext>
              </a:extLst>
            </p:cNvPr>
            <p:cNvGrpSpPr>
              <a:grpSpLocks/>
            </p:cNvGrpSpPr>
            <p:nvPr/>
          </p:nvGrpSpPr>
          <p:grpSpPr bwMode="auto">
            <a:xfrm>
              <a:off x="780567" y="2689434"/>
              <a:ext cx="2495549" cy="492126"/>
              <a:chOff x="2104" y="192"/>
              <a:chExt cx="1572" cy="310"/>
            </a:xfrm>
          </p:grpSpPr>
          <p:sp>
            <p:nvSpPr>
              <p:cNvPr id="37" name="Text Box 5">
                <a:extLst>
                  <a:ext uri="{FF2B5EF4-FFF2-40B4-BE49-F238E27FC236}">
                    <a16:creationId xmlns:a16="http://schemas.microsoft.com/office/drawing/2014/main" id="{05B3B55A-B77C-479B-9866-98D15CAD871E}"/>
                  </a:ext>
                </a:extLst>
              </p:cNvPr>
              <p:cNvSpPr txBox="1">
                <a:spLocks noChangeArrowheads="1"/>
              </p:cNvSpPr>
              <p:nvPr/>
            </p:nvSpPr>
            <p:spPr bwMode="auto">
              <a:xfrm>
                <a:off x="2104" y="192"/>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8" name="Text Box 6">
                <a:extLst>
                  <a:ext uri="{FF2B5EF4-FFF2-40B4-BE49-F238E27FC236}">
                    <a16:creationId xmlns:a16="http://schemas.microsoft.com/office/drawing/2014/main" id="{BE40AF5C-AE2D-40E6-90D3-A5EAA0740B57}"/>
                  </a:ext>
                </a:extLst>
              </p:cNvPr>
              <p:cNvSpPr txBox="1">
                <a:spLocks noChangeArrowheads="1"/>
              </p:cNvSpPr>
              <p:nvPr/>
            </p:nvSpPr>
            <p:spPr bwMode="auto">
              <a:xfrm>
                <a:off x="2532" y="192"/>
                <a:ext cx="259"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39" name="Text Box 7">
                <a:extLst>
                  <a:ext uri="{FF2B5EF4-FFF2-40B4-BE49-F238E27FC236}">
                    <a16:creationId xmlns:a16="http://schemas.microsoft.com/office/drawing/2014/main" id="{3779DD80-4D89-448E-876A-69BA853E8A32}"/>
                  </a:ext>
                </a:extLst>
              </p:cNvPr>
              <p:cNvSpPr txBox="1">
                <a:spLocks noChangeArrowheads="1"/>
              </p:cNvSpPr>
              <p:nvPr/>
            </p:nvSpPr>
            <p:spPr bwMode="auto">
              <a:xfrm>
                <a:off x="2961" y="192"/>
                <a:ext cx="28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40" name="Text Box 8">
                <a:extLst>
                  <a:ext uri="{FF2B5EF4-FFF2-40B4-BE49-F238E27FC236}">
                    <a16:creationId xmlns:a16="http://schemas.microsoft.com/office/drawing/2014/main" id="{8F9C47A3-1A25-47F2-AE03-790C05F764BC}"/>
                  </a:ext>
                </a:extLst>
              </p:cNvPr>
              <p:cNvSpPr txBox="1">
                <a:spLocks noChangeArrowheads="1"/>
              </p:cNvSpPr>
              <p:nvPr/>
            </p:nvSpPr>
            <p:spPr bwMode="auto">
              <a:xfrm>
                <a:off x="3400" y="192"/>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41" name="Line 9">
                <a:extLst>
                  <a:ext uri="{FF2B5EF4-FFF2-40B4-BE49-F238E27FC236}">
                    <a16:creationId xmlns:a16="http://schemas.microsoft.com/office/drawing/2014/main" id="{E8C7E921-7365-4EEF-98B7-433D8355F206}"/>
                  </a:ext>
                </a:extLst>
              </p:cNvPr>
              <p:cNvSpPr>
                <a:spLocks noChangeShapeType="1"/>
              </p:cNvSpPr>
              <p:nvPr/>
            </p:nvSpPr>
            <p:spPr bwMode="auto">
              <a:xfrm>
                <a:off x="2312" y="33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42" name="Line 10">
                <a:extLst>
                  <a:ext uri="{FF2B5EF4-FFF2-40B4-BE49-F238E27FC236}">
                    <a16:creationId xmlns:a16="http://schemas.microsoft.com/office/drawing/2014/main" id="{B5548838-5566-4343-8640-26AC07FA9D8A}"/>
                  </a:ext>
                </a:extLst>
              </p:cNvPr>
              <p:cNvSpPr>
                <a:spLocks noChangeShapeType="1"/>
              </p:cNvSpPr>
              <p:nvPr/>
            </p:nvSpPr>
            <p:spPr bwMode="auto">
              <a:xfrm>
                <a:off x="3192" y="33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nvGrpSpPr>
              <p:cNvPr id="43" name="Group 11">
                <a:extLst>
                  <a:ext uri="{FF2B5EF4-FFF2-40B4-BE49-F238E27FC236}">
                    <a16:creationId xmlns:a16="http://schemas.microsoft.com/office/drawing/2014/main" id="{0DDEF13B-B484-4798-BC80-BFEE9028A5FB}"/>
                  </a:ext>
                </a:extLst>
              </p:cNvPr>
              <p:cNvGrpSpPr>
                <a:grpSpLocks/>
              </p:cNvGrpSpPr>
              <p:nvPr/>
            </p:nvGrpSpPr>
            <p:grpSpPr bwMode="auto">
              <a:xfrm rot="5400000">
                <a:off x="2632" y="144"/>
                <a:ext cx="48" cy="144"/>
                <a:chOff x="1440" y="2400"/>
                <a:chExt cx="48" cy="144"/>
              </a:xfrm>
            </p:grpSpPr>
            <p:sp>
              <p:nvSpPr>
                <p:cNvPr id="50" name="Oval 12">
                  <a:extLst>
                    <a:ext uri="{FF2B5EF4-FFF2-40B4-BE49-F238E27FC236}">
                      <a16:creationId xmlns:a16="http://schemas.microsoft.com/office/drawing/2014/main" id="{7C3177BD-BC8E-4D97-8E35-E45A71961F7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1" name="Oval 13">
                  <a:extLst>
                    <a:ext uri="{FF2B5EF4-FFF2-40B4-BE49-F238E27FC236}">
                      <a16:creationId xmlns:a16="http://schemas.microsoft.com/office/drawing/2014/main" id="{706B1ED8-55EF-4F69-BE79-58E0EAF5559B}"/>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44" name="Group 14">
                <a:extLst>
                  <a:ext uri="{FF2B5EF4-FFF2-40B4-BE49-F238E27FC236}">
                    <a16:creationId xmlns:a16="http://schemas.microsoft.com/office/drawing/2014/main" id="{F38BEE86-DE03-4A81-A073-19B89DD6100E}"/>
                  </a:ext>
                </a:extLst>
              </p:cNvPr>
              <p:cNvGrpSpPr>
                <a:grpSpLocks/>
              </p:cNvGrpSpPr>
              <p:nvPr/>
            </p:nvGrpSpPr>
            <p:grpSpPr bwMode="auto">
              <a:xfrm rot="5400000">
                <a:off x="3064" y="144"/>
                <a:ext cx="48" cy="144"/>
                <a:chOff x="1440" y="2400"/>
                <a:chExt cx="48" cy="144"/>
              </a:xfrm>
            </p:grpSpPr>
            <p:sp>
              <p:nvSpPr>
                <p:cNvPr id="48" name="Oval 15">
                  <a:extLst>
                    <a:ext uri="{FF2B5EF4-FFF2-40B4-BE49-F238E27FC236}">
                      <a16:creationId xmlns:a16="http://schemas.microsoft.com/office/drawing/2014/main" id="{61843570-94EF-45DF-8242-16FFAE56C40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9" name="Oval 16">
                  <a:extLst>
                    <a:ext uri="{FF2B5EF4-FFF2-40B4-BE49-F238E27FC236}">
                      <a16:creationId xmlns:a16="http://schemas.microsoft.com/office/drawing/2014/main" id="{6A54F136-2F10-408C-ACD5-DE0BEC05DAF2}"/>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45" name="Group 17">
                <a:extLst>
                  <a:ext uri="{FF2B5EF4-FFF2-40B4-BE49-F238E27FC236}">
                    <a16:creationId xmlns:a16="http://schemas.microsoft.com/office/drawing/2014/main" id="{B3DF3DB3-E81F-406C-A60B-0F4347FB79F6}"/>
                  </a:ext>
                </a:extLst>
              </p:cNvPr>
              <p:cNvGrpSpPr>
                <a:grpSpLocks/>
              </p:cNvGrpSpPr>
              <p:nvPr/>
            </p:nvGrpSpPr>
            <p:grpSpPr bwMode="auto">
              <a:xfrm>
                <a:off x="2752" y="312"/>
                <a:ext cx="240" cy="48"/>
                <a:chOff x="2752" y="336"/>
                <a:chExt cx="240" cy="48"/>
              </a:xfrm>
            </p:grpSpPr>
            <p:sp>
              <p:nvSpPr>
                <p:cNvPr id="46" name="Line 18">
                  <a:extLst>
                    <a:ext uri="{FF2B5EF4-FFF2-40B4-BE49-F238E27FC236}">
                      <a16:creationId xmlns:a16="http://schemas.microsoft.com/office/drawing/2014/main" id="{F6EBABFE-CDDA-4C42-86DC-B66B24661E9F}"/>
                    </a:ext>
                  </a:extLst>
                </p:cNvPr>
                <p:cNvSpPr>
                  <a:spLocks noChangeShapeType="1"/>
                </p:cNvSpPr>
                <p:nvPr/>
              </p:nvSpPr>
              <p:spPr bwMode="auto">
                <a:xfrm>
                  <a:off x="2752" y="33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47" name="Line 19">
                  <a:extLst>
                    <a:ext uri="{FF2B5EF4-FFF2-40B4-BE49-F238E27FC236}">
                      <a16:creationId xmlns:a16="http://schemas.microsoft.com/office/drawing/2014/main" id="{0DAAADFA-A8AC-4D4F-A0BC-103D59C8209D}"/>
                    </a:ext>
                  </a:extLst>
                </p:cNvPr>
                <p:cNvSpPr>
                  <a:spLocks noChangeShapeType="1"/>
                </p:cNvSpPr>
                <p:nvPr/>
              </p:nvSpPr>
              <p:spPr bwMode="auto">
                <a:xfrm>
                  <a:off x="2752" y="384"/>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sp>
          <p:nvSpPr>
            <p:cNvPr id="66" name="Text Box 61">
              <a:extLst>
                <a:ext uri="{FF2B5EF4-FFF2-40B4-BE49-F238E27FC236}">
                  <a16:creationId xmlns:a16="http://schemas.microsoft.com/office/drawing/2014/main" id="{B3025317-AA61-44FF-A35F-E9E47CC1A6BD}"/>
                </a:ext>
              </a:extLst>
            </p:cNvPr>
            <p:cNvSpPr txBox="1">
              <a:spLocks noChangeArrowheads="1"/>
            </p:cNvSpPr>
            <p:nvPr/>
          </p:nvSpPr>
          <p:spPr bwMode="auto">
            <a:xfrm>
              <a:off x="1398104" y="2195721"/>
              <a:ext cx="496291" cy="492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dirty="0"/>
                <a:t>-1</a:t>
              </a:r>
            </a:p>
          </p:txBody>
        </p:sp>
        <p:sp>
          <p:nvSpPr>
            <p:cNvPr id="67" name="Text Box 62">
              <a:extLst>
                <a:ext uri="{FF2B5EF4-FFF2-40B4-BE49-F238E27FC236}">
                  <a16:creationId xmlns:a16="http://schemas.microsoft.com/office/drawing/2014/main" id="{80D80176-F722-4C82-88DD-00003E830564}"/>
                </a:ext>
              </a:extLst>
            </p:cNvPr>
            <p:cNvSpPr txBox="1">
              <a:spLocks noChangeArrowheads="1"/>
            </p:cNvSpPr>
            <p:nvPr/>
          </p:nvSpPr>
          <p:spPr bwMode="auto">
            <a:xfrm>
              <a:off x="2083904" y="2195721"/>
              <a:ext cx="556136" cy="492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dirty="0"/>
                <a:t>+1</a:t>
              </a:r>
            </a:p>
          </p:txBody>
        </p:sp>
      </p:grpSp>
      <p:grpSp>
        <p:nvGrpSpPr>
          <p:cNvPr id="68" name="Group 4">
            <a:extLst>
              <a:ext uri="{FF2B5EF4-FFF2-40B4-BE49-F238E27FC236}">
                <a16:creationId xmlns:a16="http://schemas.microsoft.com/office/drawing/2014/main" id="{2123072B-BF4C-492B-9959-E8BADFCF7628}"/>
              </a:ext>
            </a:extLst>
          </p:cNvPr>
          <p:cNvGrpSpPr>
            <a:grpSpLocks/>
          </p:cNvGrpSpPr>
          <p:nvPr/>
        </p:nvGrpSpPr>
        <p:grpSpPr bwMode="auto">
          <a:xfrm>
            <a:off x="1991035" y="3805705"/>
            <a:ext cx="1103709" cy="1038225"/>
            <a:chOff x="2328" y="247"/>
            <a:chExt cx="927" cy="872"/>
          </a:xfrm>
        </p:grpSpPr>
        <p:sp>
          <p:nvSpPr>
            <p:cNvPr id="69" name="Text Box 5">
              <a:extLst>
                <a:ext uri="{FF2B5EF4-FFF2-40B4-BE49-F238E27FC236}">
                  <a16:creationId xmlns:a16="http://schemas.microsoft.com/office/drawing/2014/main" id="{F2E7FDA0-C914-4F48-B4E4-5C3ACA8958BD}"/>
                </a:ext>
              </a:extLst>
            </p:cNvPr>
            <p:cNvSpPr txBox="1">
              <a:spLocks noChangeArrowheads="1"/>
            </p:cNvSpPr>
            <p:nvPr/>
          </p:nvSpPr>
          <p:spPr bwMode="auto">
            <a:xfrm>
              <a:off x="2574" y="247"/>
              <a:ext cx="62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C – 4 e</a:t>
              </a:r>
              <a:r>
                <a:rPr lang="en-US" altLang="en-US" sz="1500" baseline="30000"/>
                <a:t>-</a:t>
              </a:r>
              <a:endParaRPr lang="en-US" altLang="en-US" sz="1500"/>
            </a:p>
          </p:txBody>
        </p:sp>
        <p:sp>
          <p:nvSpPr>
            <p:cNvPr id="70" name="Text Box 6">
              <a:extLst>
                <a:ext uri="{FF2B5EF4-FFF2-40B4-BE49-F238E27FC236}">
                  <a16:creationId xmlns:a16="http://schemas.microsoft.com/office/drawing/2014/main" id="{24FA6897-001E-4F2A-99E8-9CDBD2B6281B}"/>
                </a:ext>
              </a:extLst>
            </p:cNvPr>
            <p:cNvSpPr txBox="1">
              <a:spLocks noChangeArrowheads="1"/>
            </p:cNvSpPr>
            <p:nvPr/>
          </p:nvSpPr>
          <p:spPr bwMode="auto">
            <a:xfrm>
              <a:off x="2576" y="439"/>
              <a:ext cx="64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O – 6 e</a:t>
              </a:r>
              <a:r>
                <a:rPr lang="en-US" altLang="en-US" sz="1500" baseline="30000"/>
                <a:t>-</a:t>
              </a:r>
              <a:endParaRPr lang="en-US" altLang="en-US" sz="1500"/>
            </a:p>
          </p:txBody>
        </p:sp>
        <p:grpSp>
          <p:nvGrpSpPr>
            <p:cNvPr id="71" name="Group 7">
              <a:extLst>
                <a:ext uri="{FF2B5EF4-FFF2-40B4-BE49-F238E27FC236}">
                  <a16:creationId xmlns:a16="http://schemas.microsoft.com/office/drawing/2014/main" id="{044C5EAD-AC95-485C-8C3F-F90AC47F383D}"/>
                </a:ext>
              </a:extLst>
            </p:cNvPr>
            <p:cNvGrpSpPr>
              <a:grpSpLocks/>
            </p:cNvGrpSpPr>
            <p:nvPr/>
          </p:nvGrpSpPr>
          <p:grpSpPr bwMode="auto">
            <a:xfrm>
              <a:off x="2328" y="646"/>
              <a:ext cx="912" cy="271"/>
              <a:chOff x="2000" y="646"/>
              <a:chExt cx="912" cy="271"/>
            </a:xfrm>
          </p:grpSpPr>
          <p:sp>
            <p:nvSpPr>
              <p:cNvPr id="73" name="Text Box 8">
                <a:extLst>
                  <a:ext uri="{FF2B5EF4-FFF2-40B4-BE49-F238E27FC236}">
                    <a16:creationId xmlns:a16="http://schemas.microsoft.com/office/drawing/2014/main" id="{264F6315-E5D9-4E19-96AC-E2D991368E65}"/>
                  </a:ext>
                </a:extLst>
              </p:cNvPr>
              <p:cNvSpPr txBox="1">
                <a:spLocks noChangeArrowheads="1"/>
              </p:cNvSpPr>
              <p:nvPr/>
            </p:nvSpPr>
            <p:spPr bwMode="auto">
              <a:xfrm>
                <a:off x="2012" y="646"/>
                <a:ext cx="87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dirty="0"/>
                  <a:t>2H – 2x1 e</a:t>
                </a:r>
                <a:r>
                  <a:rPr lang="en-US" altLang="en-US" sz="1500" baseline="30000" dirty="0"/>
                  <a:t>-</a:t>
                </a:r>
                <a:endParaRPr lang="en-US" altLang="en-US" sz="1500" dirty="0"/>
              </a:p>
            </p:txBody>
          </p:sp>
          <p:sp>
            <p:nvSpPr>
              <p:cNvPr id="74" name="Line 9">
                <a:extLst>
                  <a:ext uri="{FF2B5EF4-FFF2-40B4-BE49-F238E27FC236}">
                    <a16:creationId xmlns:a16="http://schemas.microsoft.com/office/drawing/2014/main" id="{E0A7BC64-245E-496D-80F3-06CABEB4F779}"/>
                  </a:ext>
                </a:extLst>
              </p:cNvPr>
              <p:cNvSpPr>
                <a:spLocks noChangeShapeType="1"/>
              </p:cNvSpPr>
              <p:nvPr/>
            </p:nvSpPr>
            <p:spPr bwMode="auto">
              <a:xfrm>
                <a:off x="2000" y="880"/>
                <a:ext cx="9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72" name="Text Box 10">
              <a:extLst>
                <a:ext uri="{FF2B5EF4-FFF2-40B4-BE49-F238E27FC236}">
                  <a16:creationId xmlns:a16="http://schemas.microsoft.com/office/drawing/2014/main" id="{B91E81A9-26E0-4793-9C28-9673E9E07543}"/>
                </a:ext>
              </a:extLst>
            </p:cNvPr>
            <p:cNvSpPr txBox="1">
              <a:spLocks noChangeArrowheads="1"/>
            </p:cNvSpPr>
            <p:nvPr/>
          </p:nvSpPr>
          <p:spPr bwMode="auto">
            <a:xfrm>
              <a:off x="2750" y="848"/>
              <a:ext cx="50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solidFill>
                    <a:srgbClr val="FF0000"/>
                  </a:solidFill>
                </a:rPr>
                <a:t>12  e</a:t>
              </a:r>
              <a:r>
                <a:rPr lang="en-US" altLang="en-US" sz="1500" baseline="30000">
                  <a:solidFill>
                    <a:srgbClr val="FF0000"/>
                  </a:solidFill>
                </a:rPr>
                <a:t>-</a:t>
              </a:r>
              <a:endParaRPr lang="en-US" altLang="en-US" sz="1500">
                <a:solidFill>
                  <a:srgbClr val="FF0000"/>
                </a:solidFill>
              </a:endParaRPr>
            </a:p>
          </p:txBody>
        </p:sp>
      </p:grpSp>
      <p:grpSp>
        <p:nvGrpSpPr>
          <p:cNvPr id="75" name="Skupina 74">
            <a:extLst>
              <a:ext uri="{FF2B5EF4-FFF2-40B4-BE49-F238E27FC236}">
                <a16:creationId xmlns:a16="http://schemas.microsoft.com/office/drawing/2014/main" id="{0CEDD387-289A-4D20-A414-CE88EE216E0D}"/>
              </a:ext>
            </a:extLst>
          </p:cNvPr>
          <p:cNvGrpSpPr/>
          <p:nvPr/>
        </p:nvGrpSpPr>
        <p:grpSpPr>
          <a:xfrm>
            <a:off x="274829" y="3859590"/>
            <a:ext cx="1358509" cy="883682"/>
            <a:chOff x="2251075" y="1038226"/>
            <a:chExt cx="1811344" cy="1178243"/>
          </a:xfrm>
        </p:grpSpPr>
        <p:grpSp>
          <p:nvGrpSpPr>
            <p:cNvPr id="76" name="Group 18">
              <a:extLst>
                <a:ext uri="{FF2B5EF4-FFF2-40B4-BE49-F238E27FC236}">
                  <a16:creationId xmlns:a16="http://schemas.microsoft.com/office/drawing/2014/main" id="{21377A6D-E64C-44C5-AE82-FF130656DACA}"/>
                </a:ext>
              </a:extLst>
            </p:cNvPr>
            <p:cNvGrpSpPr>
              <a:grpSpLocks/>
            </p:cNvGrpSpPr>
            <p:nvPr/>
          </p:nvGrpSpPr>
          <p:grpSpPr bwMode="auto">
            <a:xfrm rot="16200000">
              <a:off x="3787775" y="1381125"/>
              <a:ext cx="76200" cy="228600"/>
              <a:chOff x="1440" y="2400"/>
              <a:chExt cx="48" cy="144"/>
            </a:xfrm>
          </p:grpSpPr>
          <p:sp>
            <p:nvSpPr>
              <p:cNvPr id="90" name="Oval 19">
                <a:extLst>
                  <a:ext uri="{FF2B5EF4-FFF2-40B4-BE49-F238E27FC236}">
                    <a16:creationId xmlns:a16="http://schemas.microsoft.com/office/drawing/2014/main" id="{F86CD542-769B-491A-A253-B09CA685A89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91" name="Oval 20">
                <a:extLst>
                  <a:ext uri="{FF2B5EF4-FFF2-40B4-BE49-F238E27FC236}">
                    <a16:creationId xmlns:a16="http://schemas.microsoft.com/office/drawing/2014/main" id="{9DC7993E-1CBD-4731-9F1D-9A1D82AD7690}"/>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77" name="Text Box 21">
              <a:extLst>
                <a:ext uri="{FF2B5EF4-FFF2-40B4-BE49-F238E27FC236}">
                  <a16:creationId xmlns:a16="http://schemas.microsoft.com/office/drawing/2014/main" id="{63493F54-B680-4061-AC1C-0C46D23EA28D}"/>
                </a:ext>
              </a:extLst>
            </p:cNvPr>
            <p:cNvSpPr txBox="1">
              <a:spLocks noChangeArrowheads="1"/>
            </p:cNvSpPr>
            <p:nvPr/>
          </p:nvSpPr>
          <p:spPr bwMode="auto">
            <a:xfrm>
              <a:off x="2252663" y="1177926"/>
              <a:ext cx="43858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78" name="Text Box 22">
              <a:extLst>
                <a:ext uri="{FF2B5EF4-FFF2-40B4-BE49-F238E27FC236}">
                  <a16:creationId xmlns:a16="http://schemas.microsoft.com/office/drawing/2014/main" id="{7FBC90CF-03AD-4B0E-9553-EB77306EA630}"/>
                </a:ext>
              </a:extLst>
            </p:cNvPr>
            <p:cNvSpPr txBox="1">
              <a:spLocks noChangeArrowheads="1"/>
            </p:cNvSpPr>
            <p:nvPr/>
          </p:nvSpPr>
          <p:spPr bwMode="auto">
            <a:xfrm>
              <a:off x="2932113" y="1457326"/>
              <a:ext cx="41079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79" name="Text Box 23">
              <a:extLst>
                <a:ext uri="{FF2B5EF4-FFF2-40B4-BE49-F238E27FC236}">
                  <a16:creationId xmlns:a16="http://schemas.microsoft.com/office/drawing/2014/main" id="{ADC4B3BC-ABAF-460E-A3F5-44BF6D6ADDDD}"/>
                </a:ext>
              </a:extLst>
            </p:cNvPr>
            <p:cNvSpPr txBox="1">
              <a:spLocks noChangeArrowheads="1"/>
            </p:cNvSpPr>
            <p:nvPr/>
          </p:nvSpPr>
          <p:spPr bwMode="auto">
            <a:xfrm>
              <a:off x="3613150" y="1457326"/>
              <a:ext cx="44926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80" name="Text Box 24">
              <a:extLst>
                <a:ext uri="{FF2B5EF4-FFF2-40B4-BE49-F238E27FC236}">
                  <a16:creationId xmlns:a16="http://schemas.microsoft.com/office/drawing/2014/main" id="{31A9FADB-A25A-4C4F-AC5B-50EF0503D2C8}"/>
                </a:ext>
              </a:extLst>
            </p:cNvPr>
            <p:cNvSpPr txBox="1">
              <a:spLocks noChangeArrowheads="1"/>
            </p:cNvSpPr>
            <p:nvPr/>
          </p:nvSpPr>
          <p:spPr bwMode="auto">
            <a:xfrm>
              <a:off x="2251075" y="1724026"/>
              <a:ext cx="43858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81" name="Line 25">
              <a:extLst>
                <a:ext uri="{FF2B5EF4-FFF2-40B4-BE49-F238E27FC236}">
                  <a16:creationId xmlns:a16="http://schemas.microsoft.com/office/drawing/2014/main" id="{D5ADA44A-E8C0-4D8C-8613-4111FA94C122}"/>
                </a:ext>
              </a:extLst>
            </p:cNvPr>
            <p:cNvSpPr>
              <a:spLocks noChangeShapeType="1"/>
            </p:cNvSpPr>
            <p:nvPr/>
          </p:nvSpPr>
          <p:spPr bwMode="auto">
            <a:xfrm>
              <a:off x="3281363" y="1660525"/>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82" name="Line 26">
              <a:extLst>
                <a:ext uri="{FF2B5EF4-FFF2-40B4-BE49-F238E27FC236}">
                  <a16:creationId xmlns:a16="http://schemas.microsoft.com/office/drawing/2014/main" id="{50C77EFD-31F3-4CFF-9AC3-31324DF8395C}"/>
                </a:ext>
              </a:extLst>
            </p:cNvPr>
            <p:cNvSpPr>
              <a:spLocks noChangeShapeType="1"/>
            </p:cNvSpPr>
            <p:nvPr/>
          </p:nvSpPr>
          <p:spPr bwMode="auto">
            <a:xfrm>
              <a:off x="2593975" y="1457325"/>
              <a:ext cx="38100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83" name="Line 27">
              <a:extLst>
                <a:ext uri="{FF2B5EF4-FFF2-40B4-BE49-F238E27FC236}">
                  <a16:creationId xmlns:a16="http://schemas.microsoft.com/office/drawing/2014/main" id="{63808D66-EDFC-4773-8F15-F6D9BFF582B0}"/>
                </a:ext>
              </a:extLst>
            </p:cNvPr>
            <p:cNvSpPr>
              <a:spLocks noChangeShapeType="1"/>
            </p:cNvSpPr>
            <p:nvPr/>
          </p:nvSpPr>
          <p:spPr bwMode="auto">
            <a:xfrm flipV="1">
              <a:off x="2593975" y="1774825"/>
              <a:ext cx="38100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84" name="Line 28">
              <a:extLst>
                <a:ext uri="{FF2B5EF4-FFF2-40B4-BE49-F238E27FC236}">
                  <a16:creationId xmlns:a16="http://schemas.microsoft.com/office/drawing/2014/main" id="{E5ECF457-E333-4366-87D2-B908D92FF5DC}"/>
                </a:ext>
              </a:extLst>
            </p:cNvPr>
            <p:cNvSpPr>
              <a:spLocks noChangeShapeType="1"/>
            </p:cNvSpPr>
            <p:nvPr/>
          </p:nvSpPr>
          <p:spPr bwMode="auto">
            <a:xfrm>
              <a:off x="3279775" y="1724025"/>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nvGrpSpPr>
            <p:cNvPr id="85" name="Group 29">
              <a:extLst>
                <a:ext uri="{FF2B5EF4-FFF2-40B4-BE49-F238E27FC236}">
                  <a16:creationId xmlns:a16="http://schemas.microsoft.com/office/drawing/2014/main" id="{82821860-FCBC-4559-B31B-33C8D0B42CC5}"/>
                </a:ext>
              </a:extLst>
            </p:cNvPr>
            <p:cNvGrpSpPr>
              <a:grpSpLocks/>
            </p:cNvGrpSpPr>
            <p:nvPr/>
          </p:nvGrpSpPr>
          <p:grpSpPr bwMode="auto">
            <a:xfrm rot="16200000">
              <a:off x="3787775" y="1762125"/>
              <a:ext cx="76200" cy="228600"/>
              <a:chOff x="1440" y="2400"/>
              <a:chExt cx="48" cy="144"/>
            </a:xfrm>
          </p:grpSpPr>
          <p:sp>
            <p:nvSpPr>
              <p:cNvPr id="88" name="Oval 30">
                <a:extLst>
                  <a:ext uri="{FF2B5EF4-FFF2-40B4-BE49-F238E27FC236}">
                    <a16:creationId xmlns:a16="http://schemas.microsoft.com/office/drawing/2014/main" id="{D4256FB5-B186-45C3-B2E8-59AD5F39346C}"/>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9" name="Oval 31">
                <a:extLst>
                  <a:ext uri="{FF2B5EF4-FFF2-40B4-BE49-F238E27FC236}">
                    <a16:creationId xmlns:a16="http://schemas.microsoft.com/office/drawing/2014/main" id="{D22AF380-CC8A-4975-9D22-9386FF1DA79C}"/>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86" name="Text Box 65">
              <a:extLst>
                <a:ext uri="{FF2B5EF4-FFF2-40B4-BE49-F238E27FC236}">
                  <a16:creationId xmlns:a16="http://schemas.microsoft.com/office/drawing/2014/main" id="{00D619E0-5BC1-41AE-BE38-776E97E75470}"/>
                </a:ext>
              </a:extLst>
            </p:cNvPr>
            <p:cNvSpPr txBox="1">
              <a:spLocks noChangeArrowheads="1"/>
            </p:cNvSpPr>
            <p:nvPr/>
          </p:nvSpPr>
          <p:spPr bwMode="auto">
            <a:xfrm>
              <a:off x="2987674" y="1038226"/>
              <a:ext cx="40224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0</a:t>
              </a:r>
            </a:p>
          </p:txBody>
        </p:sp>
        <p:sp>
          <p:nvSpPr>
            <p:cNvPr id="87" name="Text Box 66">
              <a:extLst>
                <a:ext uri="{FF2B5EF4-FFF2-40B4-BE49-F238E27FC236}">
                  <a16:creationId xmlns:a16="http://schemas.microsoft.com/office/drawing/2014/main" id="{9278CF79-EEAD-4C4D-B807-E707783A424E}"/>
                </a:ext>
              </a:extLst>
            </p:cNvPr>
            <p:cNvSpPr txBox="1">
              <a:spLocks noChangeArrowheads="1"/>
            </p:cNvSpPr>
            <p:nvPr/>
          </p:nvSpPr>
          <p:spPr bwMode="auto">
            <a:xfrm>
              <a:off x="3649663" y="1038226"/>
              <a:ext cx="40224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0</a:t>
              </a:r>
            </a:p>
          </p:txBody>
        </p:sp>
      </p:grpSp>
      <p:grpSp>
        <p:nvGrpSpPr>
          <p:cNvPr id="92" name="Group 69">
            <a:extLst>
              <a:ext uri="{FF2B5EF4-FFF2-40B4-BE49-F238E27FC236}">
                <a16:creationId xmlns:a16="http://schemas.microsoft.com/office/drawing/2014/main" id="{5E370FE5-086C-4179-928E-75290C268016}"/>
              </a:ext>
            </a:extLst>
          </p:cNvPr>
          <p:cNvGrpSpPr>
            <a:grpSpLocks/>
          </p:cNvGrpSpPr>
          <p:nvPr/>
        </p:nvGrpSpPr>
        <p:grpSpPr bwMode="auto">
          <a:xfrm>
            <a:off x="3287626" y="3805706"/>
            <a:ext cx="2538413" cy="1034653"/>
            <a:chOff x="2400" y="3024"/>
            <a:chExt cx="1968" cy="869"/>
          </a:xfrm>
        </p:grpSpPr>
        <p:sp>
          <p:nvSpPr>
            <p:cNvPr id="93" name="Text Box 70">
              <a:extLst>
                <a:ext uri="{FF2B5EF4-FFF2-40B4-BE49-F238E27FC236}">
                  <a16:creationId xmlns:a16="http://schemas.microsoft.com/office/drawing/2014/main" id="{C1250EAE-84AC-4D21-9A87-3CE81F5CE79F}"/>
                </a:ext>
              </a:extLst>
            </p:cNvPr>
            <p:cNvSpPr txBox="1">
              <a:spLocks noChangeArrowheads="1"/>
            </p:cNvSpPr>
            <p:nvPr/>
          </p:nvSpPr>
          <p:spPr bwMode="auto">
            <a:xfrm>
              <a:off x="2400" y="3024"/>
              <a:ext cx="192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500"/>
                <a:t>2 </a:t>
              </a:r>
              <a:r>
                <a:rPr lang="cs-CZ" altLang="en-US" sz="1500"/>
                <a:t>jednoduché v.</a:t>
              </a:r>
              <a:r>
                <a:rPr lang="en-US" altLang="en-US" sz="1500"/>
                <a:t> (2x2) =   4</a:t>
              </a:r>
            </a:p>
          </p:txBody>
        </p:sp>
        <p:sp>
          <p:nvSpPr>
            <p:cNvPr id="94" name="Text Box 71">
              <a:extLst>
                <a:ext uri="{FF2B5EF4-FFF2-40B4-BE49-F238E27FC236}">
                  <a16:creationId xmlns:a16="http://schemas.microsoft.com/office/drawing/2014/main" id="{60A972D2-A29F-4E70-8B67-CFFF235F272B}"/>
                </a:ext>
              </a:extLst>
            </p:cNvPr>
            <p:cNvSpPr txBox="1">
              <a:spLocks noChangeArrowheads="1"/>
            </p:cNvSpPr>
            <p:nvPr/>
          </p:nvSpPr>
          <p:spPr bwMode="auto">
            <a:xfrm>
              <a:off x="2832" y="3224"/>
              <a:ext cx="153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cs-CZ" altLang="en-US" sz="1500" dirty="0"/>
                <a:t>       </a:t>
              </a:r>
              <a:r>
                <a:rPr lang="en-US" altLang="en-US" sz="1500" dirty="0"/>
                <a:t>1 </a:t>
              </a:r>
              <a:r>
                <a:rPr lang="cs-CZ" altLang="en-US" sz="1500" dirty="0"/>
                <a:t>dvojná v.</a:t>
              </a:r>
              <a:r>
                <a:rPr lang="en-US" altLang="en-US" sz="1500" dirty="0"/>
                <a:t> =   4</a:t>
              </a:r>
            </a:p>
          </p:txBody>
        </p:sp>
        <p:grpSp>
          <p:nvGrpSpPr>
            <p:cNvPr id="95" name="Group 72">
              <a:extLst>
                <a:ext uri="{FF2B5EF4-FFF2-40B4-BE49-F238E27FC236}">
                  <a16:creationId xmlns:a16="http://schemas.microsoft.com/office/drawing/2014/main" id="{3B95C853-E067-4665-87D6-CBDB9B29F905}"/>
                </a:ext>
              </a:extLst>
            </p:cNvPr>
            <p:cNvGrpSpPr>
              <a:grpSpLocks/>
            </p:cNvGrpSpPr>
            <p:nvPr/>
          </p:nvGrpSpPr>
          <p:grpSpPr bwMode="auto">
            <a:xfrm>
              <a:off x="2448" y="3423"/>
              <a:ext cx="1824" cy="271"/>
              <a:chOff x="2448" y="3398"/>
              <a:chExt cx="1824" cy="271"/>
            </a:xfrm>
          </p:grpSpPr>
          <p:sp>
            <p:nvSpPr>
              <p:cNvPr id="97" name="Text Box 73">
                <a:extLst>
                  <a:ext uri="{FF2B5EF4-FFF2-40B4-BE49-F238E27FC236}">
                    <a16:creationId xmlns:a16="http://schemas.microsoft.com/office/drawing/2014/main" id="{71C48C4E-DB9F-44EB-803A-A7EE129F94F4}"/>
                  </a:ext>
                </a:extLst>
              </p:cNvPr>
              <p:cNvSpPr txBox="1">
                <a:spLocks noChangeArrowheads="1"/>
              </p:cNvSpPr>
              <p:nvPr/>
            </p:nvSpPr>
            <p:spPr bwMode="auto">
              <a:xfrm>
                <a:off x="2608" y="3398"/>
                <a:ext cx="154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1500"/>
                  <a:t> </a:t>
                </a:r>
                <a:r>
                  <a:rPr lang="en-US" altLang="en-US" sz="1500"/>
                  <a:t>2 </a:t>
                </a:r>
                <a:r>
                  <a:rPr lang="cs-CZ" altLang="en-US" sz="1500"/>
                  <a:t>volné páry</a:t>
                </a:r>
                <a:r>
                  <a:rPr lang="en-US" altLang="en-US" sz="1500"/>
                  <a:t> (2x2) =   4</a:t>
                </a:r>
              </a:p>
            </p:txBody>
          </p:sp>
          <p:sp>
            <p:nvSpPr>
              <p:cNvPr id="98" name="Line 74">
                <a:extLst>
                  <a:ext uri="{FF2B5EF4-FFF2-40B4-BE49-F238E27FC236}">
                    <a16:creationId xmlns:a16="http://schemas.microsoft.com/office/drawing/2014/main" id="{65853DAB-B20C-496F-AECA-918F08E3F57C}"/>
                  </a:ext>
                </a:extLst>
              </p:cNvPr>
              <p:cNvSpPr>
                <a:spLocks noChangeShapeType="1"/>
              </p:cNvSpPr>
              <p:nvPr/>
            </p:nvSpPr>
            <p:spPr bwMode="auto">
              <a:xfrm>
                <a:off x="2448" y="3616"/>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96" name="Text Box 75">
              <a:extLst>
                <a:ext uri="{FF2B5EF4-FFF2-40B4-BE49-F238E27FC236}">
                  <a16:creationId xmlns:a16="http://schemas.microsoft.com/office/drawing/2014/main" id="{2402362B-0146-4D9D-9911-A0E32A29CF9B}"/>
                </a:ext>
              </a:extLst>
            </p:cNvPr>
            <p:cNvSpPr txBox="1">
              <a:spLocks noChangeArrowheads="1"/>
            </p:cNvSpPr>
            <p:nvPr/>
          </p:nvSpPr>
          <p:spPr bwMode="auto">
            <a:xfrm>
              <a:off x="3472" y="3622"/>
              <a:ext cx="86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en-US" sz="1500">
                  <a:solidFill>
                    <a:srgbClr val="FF0000"/>
                  </a:solidFill>
                </a:rPr>
                <a:t>celkem</a:t>
              </a:r>
              <a:r>
                <a:rPr lang="en-US" altLang="en-US" sz="1500">
                  <a:solidFill>
                    <a:srgbClr val="FF0000"/>
                  </a:solidFill>
                </a:rPr>
                <a:t> = 12</a:t>
              </a:r>
            </a:p>
          </p:txBody>
        </p:sp>
      </p:grpSp>
      <p:grpSp>
        <p:nvGrpSpPr>
          <p:cNvPr id="99" name="Skupina 98">
            <a:extLst>
              <a:ext uri="{FF2B5EF4-FFF2-40B4-BE49-F238E27FC236}">
                <a16:creationId xmlns:a16="http://schemas.microsoft.com/office/drawing/2014/main" id="{BC5D802A-C07E-4671-AB89-7C687144F689}"/>
              </a:ext>
            </a:extLst>
          </p:cNvPr>
          <p:cNvGrpSpPr/>
          <p:nvPr/>
        </p:nvGrpSpPr>
        <p:grpSpPr>
          <a:xfrm>
            <a:off x="5903844" y="2561451"/>
            <a:ext cx="2946663" cy="1136481"/>
            <a:chOff x="2266122" y="4687889"/>
            <a:chExt cx="4078417" cy="1515308"/>
          </a:xfrm>
        </p:grpSpPr>
        <p:sp>
          <p:nvSpPr>
            <p:cNvPr id="100" name="Text Box 34">
              <a:extLst>
                <a:ext uri="{FF2B5EF4-FFF2-40B4-BE49-F238E27FC236}">
                  <a16:creationId xmlns:a16="http://schemas.microsoft.com/office/drawing/2014/main" id="{C7102E8F-3ECA-4B10-ADF9-9C8DD54ED637}"/>
                </a:ext>
              </a:extLst>
            </p:cNvPr>
            <p:cNvSpPr txBox="1">
              <a:spLocks noChangeArrowheads="1"/>
            </p:cNvSpPr>
            <p:nvPr/>
          </p:nvSpPr>
          <p:spPr bwMode="auto">
            <a:xfrm>
              <a:off x="2266122" y="4687889"/>
              <a:ext cx="186455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cs-CZ" altLang="en-US" sz="1350" dirty="0"/>
                <a:t>f</a:t>
              </a:r>
              <a:r>
                <a:rPr lang="en-US" altLang="en-US" sz="1350" dirty="0" err="1"/>
                <a:t>orm</a:t>
              </a:r>
              <a:r>
                <a:rPr lang="cs-CZ" altLang="en-US" sz="1350" dirty="0" err="1"/>
                <a:t>ální</a:t>
              </a:r>
              <a:r>
                <a:rPr lang="cs-CZ" altLang="en-US" sz="1350" dirty="0"/>
                <a:t> náboj</a:t>
              </a:r>
              <a:r>
                <a:rPr lang="en-US" altLang="en-US" sz="1350" dirty="0"/>
                <a:t> </a:t>
              </a:r>
              <a:r>
                <a:rPr lang="cs-CZ" altLang="en-US" sz="1350" dirty="0"/>
                <a:t>na</a:t>
              </a:r>
              <a:r>
                <a:rPr lang="en-US" altLang="en-US" sz="1350" dirty="0"/>
                <a:t> C</a:t>
              </a:r>
            </a:p>
          </p:txBody>
        </p:sp>
        <p:sp>
          <p:nvSpPr>
            <p:cNvPr id="101" name="Text Box 35">
              <a:extLst>
                <a:ext uri="{FF2B5EF4-FFF2-40B4-BE49-F238E27FC236}">
                  <a16:creationId xmlns:a16="http://schemas.microsoft.com/office/drawing/2014/main" id="{C57146CF-45A1-48C8-AA93-A8B37E6107D8}"/>
                </a:ext>
              </a:extLst>
            </p:cNvPr>
            <p:cNvSpPr txBox="1">
              <a:spLocks noChangeArrowheads="1"/>
            </p:cNvSpPr>
            <p:nvPr/>
          </p:nvSpPr>
          <p:spPr bwMode="auto">
            <a:xfrm>
              <a:off x="4114801" y="4810126"/>
              <a:ext cx="677142"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dirty="0"/>
                <a:t>= 4 -</a:t>
              </a:r>
            </a:p>
          </p:txBody>
        </p:sp>
        <p:sp>
          <p:nvSpPr>
            <p:cNvPr id="102" name="Text Box 36">
              <a:extLst>
                <a:ext uri="{FF2B5EF4-FFF2-40B4-BE49-F238E27FC236}">
                  <a16:creationId xmlns:a16="http://schemas.microsoft.com/office/drawing/2014/main" id="{F1094F8A-DC09-4678-BF3B-02EC2AA44D0A}"/>
                </a:ext>
              </a:extLst>
            </p:cNvPr>
            <p:cNvSpPr txBox="1">
              <a:spLocks noChangeArrowheads="1"/>
            </p:cNvSpPr>
            <p:nvPr/>
          </p:nvSpPr>
          <p:spPr bwMode="auto">
            <a:xfrm>
              <a:off x="4756152" y="4810126"/>
              <a:ext cx="557333"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2</a:t>
              </a:r>
              <a:r>
                <a:rPr lang="en-US" altLang="en-US" sz="1350">
                  <a:solidFill>
                    <a:srgbClr val="FF0000"/>
                  </a:solidFill>
                </a:rPr>
                <a:t> </a:t>
              </a:r>
              <a:r>
                <a:rPr lang="en-US" altLang="en-US" sz="1350"/>
                <a:t>-</a:t>
              </a:r>
              <a:r>
                <a:rPr lang="en-US" altLang="en-US" sz="1350">
                  <a:solidFill>
                    <a:srgbClr val="FF0000"/>
                  </a:solidFill>
                </a:rPr>
                <a:t> </a:t>
              </a:r>
            </a:p>
          </p:txBody>
        </p:sp>
        <p:sp>
          <p:nvSpPr>
            <p:cNvPr id="103" name="Text Box 37">
              <a:extLst>
                <a:ext uri="{FF2B5EF4-FFF2-40B4-BE49-F238E27FC236}">
                  <a16:creationId xmlns:a16="http://schemas.microsoft.com/office/drawing/2014/main" id="{678F3DF7-6DD9-4ECB-8048-93A251C592AC}"/>
                </a:ext>
              </a:extLst>
            </p:cNvPr>
            <p:cNvSpPr txBox="1">
              <a:spLocks noChangeArrowheads="1"/>
            </p:cNvSpPr>
            <p:nvPr/>
          </p:nvSpPr>
          <p:spPr bwMode="auto">
            <a:xfrm>
              <a:off x="5126039" y="4810126"/>
              <a:ext cx="1171910"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cs typeface="Arial" panose="020B0604020202020204" pitchFamily="34" charset="0"/>
                </a:rPr>
                <a:t>½ x 6 = -1</a:t>
              </a:r>
              <a:endParaRPr lang="en-US" altLang="en-US" sz="1350"/>
            </a:p>
          </p:txBody>
        </p:sp>
        <p:sp>
          <p:nvSpPr>
            <p:cNvPr id="104" name="Text Box 38">
              <a:extLst>
                <a:ext uri="{FF2B5EF4-FFF2-40B4-BE49-F238E27FC236}">
                  <a16:creationId xmlns:a16="http://schemas.microsoft.com/office/drawing/2014/main" id="{AA65411B-B0D9-43C0-9EF5-B52EDEE39049}"/>
                </a:ext>
              </a:extLst>
            </p:cNvPr>
            <p:cNvSpPr txBox="1">
              <a:spLocks noChangeArrowheads="1"/>
            </p:cNvSpPr>
            <p:nvPr/>
          </p:nvSpPr>
          <p:spPr bwMode="auto">
            <a:xfrm>
              <a:off x="2301876" y="5526089"/>
              <a:ext cx="18288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cs-CZ" altLang="en-US" sz="1350" dirty="0"/>
                <a:t>f</a:t>
              </a:r>
              <a:r>
                <a:rPr lang="en-US" altLang="en-US" sz="1350" dirty="0" err="1"/>
                <a:t>orm</a:t>
              </a:r>
              <a:r>
                <a:rPr lang="cs-CZ" altLang="en-US" sz="1350" dirty="0" err="1"/>
                <a:t>ální</a:t>
              </a:r>
              <a:r>
                <a:rPr lang="cs-CZ" altLang="en-US" sz="1350" dirty="0"/>
                <a:t> náboj</a:t>
              </a:r>
              <a:r>
                <a:rPr lang="en-US" altLang="en-US" sz="1350" dirty="0"/>
                <a:t> </a:t>
              </a:r>
              <a:r>
                <a:rPr lang="cs-CZ" altLang="en-US" sz="1350" dirty="0"/>
                <a:t>na</a:t>
              </a:r>
              <a:r>
                <a:rPr lang="en-US" altLang="en-US" sz="1350" dirty="0"/>
                <a:t> O</a:t>
              </a:r>
            </a:p>
          </p:txBody>
        </p:sp>
        <p:sp>
          <p:nvSpPr>
            <p:cNvPr id="105" name="Text Box 39">
              <a:extLst>
                <a:ext uri="{FF2B5EF4-FFF2-40B4-BE49-F238E27FC236}">
                  <a16:creationId xmlns:a16="http://schemas.microsoft.com/office/drawing/2014/main" id="{1268525C-8679-460C-846F-7BE6C0656222}"/>
                </a:ext>
              </a:extLst>
            </p:cNvPr>
            <p:cNvSpPr txBox="1">
              <a:spLocks noChangeArrowheads="1"/>
            </p:cNvSpPr>
            <p:nvPr/>
          </p:nvSpPr>
          <p:spPr bwMode="auto">
            <a:xfrm>
              <a:off x="4114801" y="5648326"/>
              <a:ext cx="677142"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 6 -</a:t>
              </a:r>
            </a:p>
          </p:txBody>
        </p:sp>
        <p:sp>
          <p:nvSpPr>
            <p:cNvPr id="106" name="Text Box 40">
              <a:extLst>
                <a:ext uri="{FF2B5EF4-FFF2-40B4-BE49-F238E27FC236}">
                  <a16:creationId xmlns:a16="http://schemas.microsoft.com/office/drawing/2014/main" id="{F274EC27-3511-450E-BCB2-92106C768B19}"/>
                </a:ext>
              </a:extLst>
            </p:cNvPr>
            <p:cNvSpPr txBox="1">
              <a:spLocks noChangeArrowheads="1"/>
            </p:cNvSpPr>
            <p:nvPr/>
          </p:nvSpPr>
          <p:spPr bwMode="auto">
            <a:xfrm>
              <a:off x="4756151" y="5648326"/>
              <a:ext cx="557333"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2</a:t>
              </a:r>
              <a:r>
                <a:rPr lang="en-US" altLang="en-US" sz="1350">
                  <a:solidFill>
                    <a:srgbClr val="FF0000"/>
                  </a:solidFill>
                </a:rPr>
                <a:t> </a:t>
              </a:r>
              <a:r>
                <a:rPr lang="en-US" altLang="en-US" sz="1350"/>
                <a:t>-</a:t>
              </a:r>
              <a:r>
                <a:rPr lang="en-US" altLang="en-US" sz="1350">
                  <a:solidFill>
                    <a:srgbClr val="FF0000"/>
                  </a:solidFill>
                </a:rPr>
                <a:t> </a:t>
              </a:r>
            </a:p>
          </p:txBody>
        </p:sp>
        <p:sp>
          <p:nvSpPr>
            <p:cNvPr id="107" name="Text Box 41">
              <a:extLst>
                <a:ext uri="{FF2B5EF4-FFF2-40B4-BE49-F238E27FC236}">
                  <a16:creationId xmlns:a16="http://schemas.microsoft.com/office/drawing/2014/main" id="{0857B2B7-88D9-4F16-BD0E-1E1BD983E7BB}"/>
                </a:ext>
              </a:extLst>
            </p:cNvPr>
            <p:cNvSpPr txBox="1">
              <a:spLocks noChangeArrowheads="1"/>
            </p:cNvSpPr>
            <p:nvPr/>
          </p:nvSpPr>
          <p:spPr bwMode="auto">
            <a:xfrm>
              <a:off x="5126038" y="5648326"/>
              <a:ext cx="1218501"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dirty="0">
                  <a:cs typeface="Arial" panose="020B0604020202020204" pitchFamily="34" charset="0"/>
                </a:rPr>
                <a:t>½ x 6 = +1</a:t>
              </a:r>
              <a:endParaRPr lang="en-US" altLang="en-US" sz="1350" dirty="0"/>
            </a:p>
          </p:txBody>
        </p:sp>
      </p:grpSp>
      <p:grpSp>
        <p:nvGrpSpPr>
          <p:cNvPr id="109" name="Skupina 108">
            <a:extLst>
              <a:ext uri="{FF2B5EF4-FFF2-40B4-BE49-F238E27FC236}">
                <a16:creationId xmlns:a16="http://schemas.microsoft.com/office/drawing/2014/main" id="{57740D82-667E-44A3-BB3A-05DF67342528}"/>
              </a:ext>
            </a:extLst>
          </p:cNvPr>
          <p:cNvGrpSpPr/>
          <p:nvPr/>
        </p:nvGrpSpPr>
        <p:grpSpPr>
          <a:xfrm>
            <a:off x="5893904" y="3975450"/>
            <a:ext cx="2872014" cy="1136482"/>
            <a:chOff x="2279650" y="4797426"/>
            <a:chExt cx="3951166" cy="1515308"/>
          </a:xfrm>
        </p:grpSpPr>
        <p:sp>
          <p:nvSpPr>
            <p:cNvPr id="110" name="Text Box 33">
              <a:extLst>
                <a:ext uri="{FF2B5EF4-FFF2-40B4-BE49-F238E27FC236}">
                  <a16:creationId xmlns:a16="http://schemas.microsoft.com/office/drawing/2014/main" id="{D144BDB4-E318-40A5-AA1E-E1E8B96F8959}"/>
                </a:ext>
              </a:extLst>
            </p:cNvPr>
            <p:cNvSpPr txBox="1">
              <a:spLocks noChangeArrowheads="1"/>
            </p:cNvSpPr>
            <p:nvPr/>
          </p:nvSpPr>
          <p:spPr bwMode="auto">
            <a:xfrm>
              <a:off x="4114801" y="4954589"/>
              <a:ext cx="673065"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 4 -</a:t>
              </a:r>
            </a:p>
          </p:txBody>
        </p:sp>
        <p:sp>
          <p:nvSpPr>
            <p:cNvPr id="111" name="Text Box 34">
              <a:extLst>
                <a:ext uri="{FF2B5EF4-FFF2-40B4-BE49-F238E27FC236}">
                  <a16:creationId xmlns:a16="http://schemas.microsoft.com/office/drawing/2014/main" id="{3BC28C06-678B-4F16-BCE6-02AD30061445}"/>
                </a:ext>
              </a:extLst>
            </p:cNvPr>
            <p:cNvSpPr txBox="1">
              <a:spLocks noChangeArrowheads="1"/>
            </p:cNvSpPr>
            <p:nvPr/>
          </p:nvSpPr>
          <p:spPr bwMode="auto">
            <a:xfrm>
              <a:off x="4768851" y="4954589"/>
              <a:ext cx="5539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0</a:t>
              </a:r>
              <a:r>
                <a:rPr lang="en-US" altLang="en-US" sz="1350">
                  <a:solidFill>
                    <a:srgbClr val="FF0000"/>
                  </a:solidFill>
                </a:rPr>
                <a:t> </a:t>
              </a:r>
              <a:r>
                <a:rPr lang="en-US" altLang="en-US" sz="1350"/>
                <a:t>-</a:t>
              </a:r>
              <a:r>
                <a:rPr lang="en-US" altLang="en-US" sz="1350">
                  <a:solidFill>
                    <a:srgbClr val="FF0000"/>
                  </a:solidFill>
                </a:rPr>
                <a:t> </a:t>
              </a:r>
            </a:p>
          </p:txBody>
        </p:sp>
        <p:sp>
          <p:nvSpPr>
            <p:cNvPr id="112" name="Text Box 35">
              <a:extLst>
                <a:ext uri="{FF2B5EF4-FFF2-40B4-BE49-F238E27FC236}">
                  <a16:creationId xmlns:a16="http://schemas.microsoft.com/office/drawing/2014/main" id="{BDE036C0-4F7A-4457-B1A0-12F2D6A860DD}"/>
                </a:ext>
              </a:extLst>
            </p:cNvPr>
            <p:cNvSpPr txBox="1">
              <a:spLocks noChangeArrowheads="1"/>
            </p:cNvSpPr>
            <p:nvPr/>
          </p:nvSpPr>
          <p:spPr bwMode="auto">
            <a:xfrm>
              <a:off x="5138738" y="4954589"/>
              <a:ext cx="10920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cs typeface="Arial" panose="020B0604020202020204" pitchFamily="34" charset="0"/>
                </a:rPr>
                <a:t>½ x 8 = 0</a:t>
              </a:r>
              <a:endParaRPr lang="en-US" altLang="en-US" sz="1350"/>
            </a:p>
          </p:txBody>
        </p:sp>
        <p:sp>
          <p:nvSpPr>
            <p:cNvPr id="113" name="Text Box 37">
              <a:extLst>
                <a:ext uri="{FF2B5EF4-FFF2-40B4-BE49-F238E27FC236}">
                  <a16:creationId xmlns:a16="http://schemas.microsoft.com/office/drawing/2014/main" id="{B0944A13-7FBC-4669-8E37-056932D384CE}"/>
                </a:ext>
              </a:extLst>
            </p:cNvPr>
            <p:cNvSpPr txBox="1">
              <a:spLocks noChangeArrowheads="1"/>
            </p:cNvSpPr>
            <p:nvPr/>
          </p:nvSpPr>
          <p:spPr bwMode="auto">
            <a:xfrm>
              <a:off x="4114801" y="5792788"/>
              <a:ext cx="673065"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 6 -</a:t>
              </a:r>
            </a:p>
          </p:txBody>
        </p:sp>
        <p:sp>
          <p:nvSpPr>
            <p:cNvPr id="114" name="Text Box 38">
              <a:extLst>
                <a:ext uri="{FF2B5EF4-FFF2-40B4-BE49-F238E27FC236}">
                  <a16:creationId xmlns:a16="http://schemas.microsoft.com/office/drawing/2014/main" id="{1B8142BE-3CE3-40D2-9A0B-14009C560DF9}"/>
                </a:ext>
              </a:extLst>
            </p:cNvPr>
            <p:cNvSpPr txBox="1">
              <a:spLocks noChangeArrowheads="1"/>
            </p:cNvSpPr>
            <p:nvPr/>
          </p:nvSpPr>
          <p:spPr bwMode="auto">
            <a:xfrm>
              <a:off x="4756151" y="5792789"/>
              <a:ext cx="5539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4</a:t>
              </a:r>
              <a:r>
                <a:rPr lang="en-US" altLang="en-US" sz="1350">
                  <a:solidFill>
                    <a:srgbClr val="FF0000"/>
                  </a:solidFill>
                </a:rPr>
                <a:t> </a:t>
              </a:r>
              <a:r>
                <a:rPr lang="en-US" altLang="en-US" sz="1350"/>
                <a:t>-</a:t>
              </a:r>
              <a:r>
                <a:rPr lang="en-US" altLang="en-US" sz="1350">
                  <a:solidFill>
                    <a:srgbClr val="FF0000"/>
                  </a:solidFill>
                </a:rPr>
                <a:t> </a:t>
              </a:r>
            </a:p>
          </p:txBody>
        </p:sp>
        <p:sp>
          <p:nvSpPr>
            <p:cNvPr id="115" name="Text Box 39">
              <a:extLst>
                <a:ext uri="{FF2B5EF4-FFF2-40B4-BE49-F238E27FC236}">
                  <a16:creationId xmlns:a16="http://schemas.microsoft.com/office/drawing/2014/main" id="{821F0293-7DCD-41B9-B549-6B2EC7189DA5}"/>
                </a:ext>
              </a:extLst>
            </p:cNvPr>
            <p:cNvSpPr txBox="1">
              <a:spLocks noChangeArrowheads="1"/>
            </p:cNvSpPr>
            <p:nvPr/>
          </p:nvSpPr>
          <p:spPr bwMode="auto">
            <a:xfrm>
              <a:off x="5126039" y="5792789"/>
              <a:ext cx="10920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cs typeface="Arial" panose="020B0604020202020204" pitchFamily="34" charset="0"/>
                </a:rPr>
                <a:t>½ x 4 = 0</a:t>
              </a:r>
              <a:endParaRPr lang="en-US" altLang="en-US" sz="1350"/>
            </a:p>
          </p:txBody>
        </p:sp>
        <p:sp>
          <p:nvSpPr>
            <p:cNvPr id="116" name="Text Box 92">
              <a:extLst>
                <a:ext uri="{FF2B5EF4-FFF2-40B4-BE49-F238E27FC236}">
                  <a16:creationId xmlns:a16="http://schemas.microsoft.com/office/drawing/2014/main" id="{B682704D-21B8-4E31-8D87-DE2C2546F9C5}"/>
                </a:ext>
              </a:extLst>
            </p:cNvPr>
            <p:cNvSpPr txBox="1">
              <a:spLocks noChangeArrowheads="1"/>
            </p:cNvSpPr>
            <p:nvPr/>
          </p:nvSpPr>
          <p:spPr bwMode="auto">
            <a:xfrm>
              <a:off x="2279650" y="4797426"/>
              <a:ext cx="1828800" cy="67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cs-CZ" altLang="en-US" sz="1350" dirty="0"/>
                <a:t>f</a:t>
              </a:r>
              <a:r>
                <a:rPr lang="en-US" altLang="en-US" sz="1350" dirty="0" err="1"/>
                <a:t>orm</a:t>
              </a:r>
              <a:r>
                <a:rPr lang="cs-CZ" altLang="en-US" sz="1350" dirty="0" err="1"/>
                <a:t>ální</a:t>
              </a:r>
              <a:r>
                <a:rPr lang="cs-CZ" altLang="en-US" sz="1350" dirty="0"/>
                <a:t> náboj</a:t>
              </a:r>
              <a:r>
                <a:rPr lang="en-US" altLang="en-US" sz="1350" dirty="0"/>
                <a:t> </a:t>
              </a:r>
              <a:r>
                <a:rPr lang="cs-CZ" altLang="en-US" sz="1350" dirty="0"/>
                <a:t>na</a:t>
              </a:r>
              <a:r>
                <a:rPr lang="en-US" altLang="en-US" sz="1350" dirty="0"/>
                <a:t> C</a:t>
              </a:r>
            </a:p>
          </p:txBody>
        </p:sp>
        <p:sp>
          <p:nvSpPr>
            <p:cNvPr id="117" name="Text Box 93">
              <a:extLst>
                <a:ext uri="{FF2B5EF4-FFF2-40B4-BE49-F238E27FC236}">
                  <a16:creationId xmlns:a16="http://schemas.microsoft.com/office/drawing/2014/main" id="{6E5C760D-DB5E-4921-89D0-7D240C7D2F2F}"/>
                </a:ext>
              </a:extLst>
            </p:cNvPr>
            <p:cNvSpPr txBox="1">
              <a:spLocks noChangeArrowheads="1"/>
            </p:cNvSpPr>
            <p:nvPr/>
          </p:nvSpPr>
          <p:spPr bwMode="auto">
            <a:xfrm>
              <a:off x="2279650" y="5635627"/>
              <a:ext cx="1828800" cy="67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cs-CZ" altLang="en-US" sz="1350"/>
                <a:t>f</a:t>
              </a:r>
              <a:r>
                <a:rPr lang="en-US" altLang="en-US" sz="1350"/>
                <a:t>orm</a:t>
              </a:r>
              <a:r>
                <a:rPr lang="cs-CZ" altLang="en-US" sz="1350"/>
                <a:t>ální náboj</a:t>
              </a:r>
              <a:r>
                <a:rPr lang="en-US" altLang="en-US" sz="1350"/>
                <a:t> </a:t>
              </a:r>
              <a:r>
                <a:rPr lang="cs-CZ" altLang="en-US" sz="1350"/>
                <a:t>na</a:t>
              </a:r>
              <a:r>
                <a:rPr lang="en-US" altLang="en-US" sz="1350"/>
                <a:t> O</a:t>
              </a:r>
            </a:p>
          </p:txBody>
        </p:sp>
      </p:grpSp>
      <p:sp>
        <p:nvSpPr>
          <p:cNvPr id="3" name="TextovéPole 2">
            <a:extLst>
              <a:ext uri="{FF2B5EF4-FFF2-40B4-BE49-F238E27FC236}">
                <a16:creationId xmlns:a16="http://schemas.microsoft.com/office/drawing/2014/main" id="{621AEACD-ED02-48AE-BFC8-F7DD9B96F837}"/>
              </a:ext>
            </a:extLst>
          </p:cNvPr>
          <p:cNvSpPr txBox="1"/>
          <p:nvPr/>
        </p:nvSpPr>
        <p:spPr>
          <a:xfrm>
            <a:off x="381000" y="5867400"/>
            <a:ext cx="6280117" cy="369332"/>
          </a:xfrm>
          <a:prstGeom prst="rect">
            <a:avLst/>
          </a:prstGeom>
          <a:noFill/>
        </p:spPr>
        <p:txBody>
          <a:bodyPr wrap="none" rtlCol="0">
            <a:spAutoFit/>
          </a:bodyPr>
          <a:lstStyle/>
          <a:p>
            <a:r>
              <a:rPr lang="cs-CZ" dirty="0"/>
              <a:t>Z hlediska formálního náboje je pravděpodobnější druhá varianta.</a:t>
            </a:r>
            <a:endParaRPr lang="en-US" dirty="0"/>
          </a:p>
        </p:txBody>
      </p:sp>
    </p:spTree>
    <p:extLst>
      <p:ext uri="{BB962C8B-B14F-4D97-AF65-F5344CB8AC3E}">
        <p14:creationId xmlns:p14="http://schemas.microsoft.com/office/powerpoint/2010/main" val="178750042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rawing a Lewis structure for dinitrogen monoxide (Nitrous oxide, N2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240" y="387401"/>
            <a:ext cx="6940800" cy="447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descr="Drawing the Lewis structure for acetic acid H3C-CO-O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01" y="5371765"/>
            <a:ext cx="7446240" cy="113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47942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94" y="3657600"/>
            <a:ext cx="8100136" cy="304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228600" y="1219200"/>
            <a:ext cx="8686800" cy="1323439"/>
          </a:xfrm>
          <a:prstGeom prst="rect">
            <a:avLst/>
          </a:prstGeom>
        </p:spPr>
        <p:txBody>
          <a:bodyPr wrap="square">
            <a:spAutoFit/>
          </a:bodyPr>
          <a:lstStyle/>
          <a:p>
            <a:pPr algn="just"/>
            <a:r>
              <a:rPr lang="cs-CZ" altLang="cs-CZ" sz="2000" dirty="0">
                <a:latin typeface="Arial" panose="020B0604020202020204" pitchFamily="34" charset="0"/>
                <a:cs typeface="Arial" panose="020B0604020202020204" pitchFamily="34" charset="0"/>
              </a:rPr>
              <a:t>= centrální atom </a:t>
            </a:r>
            <a:r>
              <a:rPr lang="cs-CZ" altLang="cs-CZ" sz="2000">
                <a:latin typeface="Arial" panose="020B0604020202020204" pitchFamily="34" charset="0"/>
                <a:cs typeface="Arial" panose="020B0604020202020204" pitchFamily="34" charset="0"/>
              </a:rPr>
              <a:t>má jiný </a:t>
            </a:r>
            <a:r>
              <a:rPr lang="cs-CZ" altLang="cs-CZ" sz="2000" dirty="0">
                <a:latin typeface="Arial" panose="020B0604020202020204" pitchFamily="34" charset="0"/>
                <a:cs typeface="Arial" panose="020B0604020202020204" pitchFamily="34" charset="0"/>
              </a:rPr>
              <a:t>počet elektronů než 8</a:t>
            </a:r>
            <a:r>
              <a:rPr lang="en-US"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cs typeface="Arial" panose="020B0604020202020204" pitchFamily="34" charset="0"/>
              </a:rPr>
              <a:t> Je-li centrální atom nekov ze třetí nebo vyšší periody, </a:t>
            </a:r>
            <a:r>
              <a:rPr lang="cs-CZ" altLang="cs-CZ" sz="2000">
                <a:latin typeface="Arial" panose="020B0604020202020204" pitchFamily="34" charset="0"/>
                <a:cs typeface="Arial" panose="020B0604020202020204" pitchFamily="34" charset="0"/>
              </a:rPr>
              <a:t>může být </a:t>
            </a:r>
            <a:r>
              <a:rPr lang="cs-CZ" altLang="cs-CZ" sz="2000" dirty="0">
                <a:latin typeface="Arial" panose="020B0604020202020204" pitchFamily="34" charset="0"/>
                <a:cs typeface="Arial" panose="020B0604020202020204" pitchFamily="34" charset="0"/>
              </a:rPr>
              <a:t>kolem shromážděno až 12 elektronů. Tyto prvky mají nezaplněnou </a:t>
            </a:r>
            <a:r>
              <a:rPr lang="cs-CZ" altLang="cs-CZ" sz="2000" dirty="0" err="1">
                <a:latin typeface="Arial" panose="020B0604020202020204" pitchFamily="34" charset="0"/>
                <a:cs typeface="Arial" panose="020B0604020202020204" pitchFamily="34" charset="0"/>
              </a:rPr>
              <a:t>podslupku</a:t>
            </a:r>
            <a:r>
              <a:rPr lang="cs-CZ" altLang="cs-CZ" sz="2000" dirty="0">
                <a:latin typeface="Arial" panose="020B0604020202020204" pitchFamily="34" charset="0"/>
                <a:cs typeface="Arial" panose="020B0604020202020204" pitchFamily="34" charset="0"/>
              </a:rPr>
              <a:t> </a:t>
            </a:r>
            <a:r>
              <a:rPr lang="en-US" altLang="cs-CZ" sz="2000" dirty="0">
                <a:latin typeface="Arial" panose="020B0604020202020204" pitchFamily="34" charset="0"/>
                <a:cs typeface="Arial" panose="020B0604020202020204" pitchFamily="34" charset="0"/>
              </a:rPr>
              <a:t>“d”</a:t>
            </a:r>
            <a:r>
              <a:rPr lang="cs-CZ" altLang="cs-CZ" sz="2000" dirty="0">
                <a:latin typeface="Arial" panose="020B0604020202020204" pitchFamily="34" charset="0"/>
                <a:cs typeface="Arial" panose="020B0604020202020204" pitchFamily="34" charset="0"/>
              </a:rPr>
              <a:t>, kterou mohou využít k vazbě (</a:t>
            </a:r>
            <a:r>
              <a:rPr lang="cs-CZ" altLang="cs-CZ" sz="2000" b="1" dirty="0" err="1">
                <a:latin typeface="Arial" panose="020B0604020202020204" pitchFamily="34" charset="0"/>
                <a:cs typeface="Arial" panose="020B0604020202020204" pitchFamily="34" charset="0"/>
              </a:rPr>
              <a:t>hypervalence</a:t>
            </a:r>
            <a:r>
              <a:rPr lang="cs-CZ" altLang="cs-CZ" sz="2000" dirty="0">
                <a:latin typeface="Arial" panose="020B0604020202020204" pitchFamily="34" charset="0"/>
                <a:cs typeface="Arial" panose="020B0604020202020204" pitchFamily="34" charset="0"/>
              </a:rPr>
              <a:t>)</a:t>
            </a:r>
            <a:r>
              <a:rPr lang="en-US" altLang="cs-CZ" sz="2000" dirty="0">
                <a:latin typeface="Arial" panose="020B0604020202020204" pitchFamily="34" charset="0"/>
                <a:cs typeface="Arial" panose="020B0604020202020204" pitchFamily="34" charset="0"/>
              </a:rPr>
              <a:t>.</a:t>
            </a:r>
          </a:p>
        </p:txBody>
      </p:sp>
      <p:pic>
        <p:nvPicPr>
          <p:cNvPr id="5" name="Picture 7" descr="http://www.mikeblaber.org/oldwine/chm1045/notes/Bonding/Except/IMG0002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38400"/>
            <a:ext cx="4202113" cy="99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adpis 1"/>
          <p:cNvSpPr>
            <a:spLocks noGrp="1"/>
          </p:cNvSpPr>
          <p:nvPr>
            <p:ph type="title"/>
          </p:nvPr>
        </p:nvSpPr>
        <p:spPr>
          <a:xfrm>
            <a:off x="457200" y="274638"/>
            <a:ext cx="8229600" cy="868362"/>
          </a:xfrm>
        </p:spPr>
        <p:txBody>
          <a:bodyPr/>
          <a:lstStyle/>
          <a:p>
            <a:pPr eaLnBrk="1"/>
            <a:r>
              <a:rPr lang="cs-CZ" altLang="cs-CZ" sz="2800" b="1"/>
              <a:t>Výjimky </a:t>
            </a:r>
            <a:r>
              <a:rPr lang="cs-CZ" altLang="cs-CZ" sz="2800" b="1" dirty="0"/>
              <a:t>z oktetového pravidla</a:t>
            </a:r>
          </a:p>
        </p:txBody>
      </p:sp>
    </p:spTree>
    <p:extLst>
      <p:ext uri="{BB962C8B-B14F-4D97-AF65-F5344CB8AC3E}">
        <p14:creationId xmlns:p14="http://schemas.microsoft.com/office/powerpoint/2010/main" val="411827926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faculty.concordia.ca/bird/c241/images/no3--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67256"/>
            <a:ext cx="5715360" cy="241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http://faculty.concordia.ca/bird/c241/images/clf3-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204" y="4343400"/>
            <a:ext cx="5960160" cy="216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81000" y="619999"/>
            <a:ext cx="2907912" cy="400110"/>
          </a:xfrm>
          <a:prstGeom prst="rect">
            <a:avLst/>
          </a:prstGeom>
          <a:noFill/>
        </p:spPr>
        <p:txBody>
          <a:bodyPr wrap="none" rtlCol="0">
            <a:spAutoFit/>
          </a:bodyPr>
          <a:lstStyle/>
          <a:p>
            <a:r>
              <a:rPr lang="cs-CZ" sz="2000" b="1" dirty="0"/>
              <a:t>Splňuje oktetové pravidlo</a:t>
            </a:r>
          </a:p>
        </p:txBody>
      </p:sp>
      <p:sp>
        <p:nvSpPr>
          <p:cNvPr id="5" name="TextovéPole 4"/>
          <p:cNvSpPr txBox="1"/>
          <p:nvPr/>
        </p:nvSpPr>
        <p:spPr>
          <a:xfrm>
            <a:off x="381000" y="3862552"/>
            <a:ext cx="3186834" cy="400110"/>
          </a:xfrm>
          <a:prstGeom prst="rect">
            <a:avLst/>
          </a:prstGeom>
          <a:noFill/>
        </p:spPr>
        <p:txBody>
          <a:bodyPr wrap="none" rtlCol="0">
            <a:spAutoFit/>
          </a:bodyPr>
          <a:lstStyle/>
          <a:p>
            <a:r>
              <a:rPr lang="cs-CZ" sz="2000" b="1" dirty="0"/>
              <a:t>Nesplňuje oktetové pravidlo</a:t>
            </a:r>
          </a:p>
        </p:txBody>
      </p:sp>
    </p:spTree>
    <p:extLst>
      <p:ext uri="{BB962C8B-B14F-4D97-AF65-F5344CB8AC3E}">
        <p14:creationId xmlns:p14="http://schemas.microsoft.com/office/powerpoint/2010/main" val="358483460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ext Box 2">
            <a:extLst>
              <a:ext uri="{FF2B5EF4-FFF2-40B4-BE49-F238E27FC236}">
                <a16:creationId xmlns:a16="http://schemas.microsoft.com/office/drawing/2014/main" id="{E50397E7-866E-4E6B-863D-43784DD227E5}"/>
              </a:ext>
            </a:extLst>
          </p:cNvPr>
          <p:cNvSpPr txBox="1">
            <a:spLocks noChangeArrowheads="1"/>
          </p:cNvSpPr>
          <p:nvPr/>
        </p:nvSpPr>
        <p:spPr bwMode="auto">
          <a:xfrm>
            <a:off x="457200" y="381000"/>
            <a:ext cx="62293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en-US" b="1" dirty="0">
                <a:latin typeface="Book Antiqua" panose="02040602050305030304" pitchFamily="18" charset="0"/>
              </a:rPr>
              <a:t>Příklad: </a:t>
            </a:r>
            <a:r>
              <a:rPr lang="cs-CZ" altLang="en-US" dirty="0">
                <a:latin typeface="Book Antiqua" panose="02040602050305030304" pitchFamily="18" charset="0"/>
              </a:rPr>
              <a:t>Výjimky z oktetového pravidla</a:t>
            </a:r>
            <a:endParaRPr lang="cs-CZ" altLang="en-US" dirty="0">
              <a:latin typeface="Times New Roman" panose="02020603050405020304" pitchFamily="18" charset="0"/>
            </a:endParaRPr>
          </a:p>
        </p:txBody>
      </p:sp>
      <p:grpSp>
        <p:nvGrpSpPr>
          <p:cNvPr id="305158" name="Group 6">
            <a:extLst>
              <a:ext uri="{FF2B5EF4-FFF2-40B4-BE49-F238E27FC236}">
                <a16:creationId xmlns:a16="http://schemas.microsoft.com/office/drawing/2014/main" id="{FBCF58EE-6E40-46A6-886C-1E1FD2FDE8A3}"/>
              </a:ext>
            </a:extLst>
          </p:cNvPr>
          <p:cNvGrpSpPr>
            <a:grpSpLocks/>
          </p:cNvGrpSpPr>
          <p:nvPr/>
        </p:nvGrpSpPr>
        <p:grpSpPr bwMode="auto">
          <a:xfrm>
            <a:off x="1447800" y="1066800"/>
            <a:ext cx="1152525" cy="920352"/>
            <a:chOff x="1056" y="1169"/>
            <a:chExt cx="968" cy="773"/>
          </a:xfrm>
        </p:grpSpPr>
        <p:sp>
          <p:nvSpPr>
            <p:cNvPr id="305159" name="Text Box 7">
              <a:extLst>
                <a:ext uri="{FF2B5EF4-FFF2-40B4-BE49-F238E27FC236}">
                  <a16:creationId xmlns:a16="http://schemas.microsoft.com/office/drawing/2014/main" id="{C2CBF64F-CCAB-4678-94C9-C44E6421A253}"/>
                </a:ext>
              </a:extLst>
            </p:cNvPr>
            <p:cNvSpPr txBox="1">
              <a:spLocks noChangeArrowheads="1"/>
            </p:cNvSpPr>
            <p:nvPr/>
          </p:nvSpPr>
          <p:spPr bwMode="auto">
            <a:xfrm>
              <a:off x="1291" y="1169"/>
              <a:ext cx="70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N – 5e</a:t>
              </a:r>
              <a:r>
                <a:rPr lang="en-US" altLang="en-US" baseline="30000"/>
                <a:t>-</a:t>
              </a:r>
              <a:endParaRPr lang="en-US" altLang="en-US"/>
            </a:p>
          </p:txBody>
        </p:sp>
        <p:sp>
          <p:nvSpPr>
            <p:cNvPr id="305160" name="Text Box 8">
              <a:extLst>
                <a:ext uri="{FF2B5EF4-FFF2-40B4-BE49-F238E27FC236}">
                  <a16:creationId xmlns:a16="http://schemas.microsoft.com/office/drawing/2014/main" id="{E41CBD56-36B6-4110-8BE9-BEE49621DBBE}"/>
                </a:ext>
              </a:extLst>
            </p:cNvPr>
            <p:cNvSpPr txBox="1">
              <a:spLocks noChangeArrowheads="1"/>
            </p:cNvSpPr>
            <p:nvPr/>
          </p:nvSpPr>
          <p:spPr bwMode="auto">
            <a:xfrm>
              <a:off x="1281" y="1384"/>
              <a:ext cx="70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 – 6e</a:t>
              </a:r>
              <a:r>
                <a:rPr lang="en-US" altLang="en-US" baseline="30000"/>
                <a:t>-</a:t>
              </a:r>
              <a:endParaRPr lang="en-US" altLang="en-US"/>
            </a:p>
          </p:txBody>
        </p:sp>
        <p:sp>
          <p:nvSpPr>
            <p:cNvPr id="305161" name="Line 9">
              <a:extLst>
                <a:ext uri="{FF2B5EF4-FFF2-40B4-BE49-F238E27FC236}">
                  <a16:creationId xmlns:a16="http://schemas.microsoft.com/office/drawing/2014/main" id="{3F6D3ACC-564A-4E26-97D6-0800DB6A1D96}"/>
                </a:ext>
              </a:extLst>
            </p:cNvPr>
            <p:cNvSpPr>
              <a:spLocks noChangeShapeType="1"/>
            </p:cNvSpPr>
            <p:nvPr/>
          </p:nvSpPr>
          <p:spPr bwMode="auto">
            <a:xfrm>
              <a:off x="1056" y="1648"/>
              <a:ext cx="9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162" name="Text Box 10">
              <a:extLst>
                <a:ext uri="{FF2B5EF4-FFF2-40B4-BE49-F238E27FC236}">
                  <a16:creationId xmlns:a16="http://schemas.microsoft.com/office/drawing/2014/main" id="{B2373798-D3C6-405D-BDC5-C2C4A1949F80}"/>
                </a:ext>
              </a:extLst>
            </p:cNvPr>
            <p:cNvSpPr txBox="1">
              <a:spLocks noChangeArrowheads="1"/>
            </p:cNvSpPr>
            <p:nvPr/>
          </p:nvSpPr>
          <p:spPr bwMode="auto">
            <a:xfrm>
              <a:off x="1536" y="1632"/>
              <a:ext cx="48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11e</a:t>
              </a:r>
              <a:r>
                <a:rPr lang="en-US" altLang="en-US" baseline="30000"/>
                <a:t>-</a:t>
              </a:r>
              <a:endParaRPr lang="en-US" altLang="en-US"/>
            </a:p>
          </p:txBody>
        </p:sp>
      </p:grpSp>
      <p:sp>
        <p:nvSpPr>
          <p:cNvPr id="305163" name="Text Box 11">
            <a:extLst>
              <a:ext uri="{FF2B5EF4-FFF2-40B4-BE49-F238E27FC236}">
                <a16:creationId xmlns:a16="http://schemas.microsoft.com/office/drawing/2014/main" id="{9870C509-D8B8-4659-827A-A9D1437BA082}"/>
              </a:ext>
            </a:extLst>
          </p:cNvPr>
          <p:cNvSpPr txBox="1">
            <a:spLocks noChangeArrowheads="1"/>
          </p:cNvSpPr>
          <p:nvPr/>
        </p:nvSpPr>
        <p:spPr bwMode="auto">
          <a:xfrm>
            <a:off x="590550" y="1322785"/>
            <a:ext cx="4860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NO</a:t>
            </a:r>
          </a:p>
        </p:txBody>
      </p:sp>
      <p:grpSp>
        <p:nvGrpSpPr>
          <p:cNvPr id="305164" name="Group 12">
            <a:extLst>
              <a:ext uri="{FF2B5EF4-FFF2-40B4-BE49-F238E27FC236}">
                <a16:creationId xmlns:a16="http://schemas.microsoft.com/office/drawing/2014/main" id="{681462AB-E19F-4BAC-8E2F-5EF69D670382}"/>
              </a:ext>
            </a:extLst>
          </p:cNvPr>
          <p:cNvGrpSpPr>
            <a:grpSpLocks/>
          </p:cNvGrpSpPr>
          <p:nvPr/>
        </p:nvGrpSpPr>
        <p:grpSpPr bwMode="auto">
          <a:xfrm>
            <a:off x="3120630" y="1325169"/>
            <a:ext cx="977503" cy="370285"/>
            <a:chOff x="2582" y="1290"/>
            <a:chExt cx="821" cy="311"/>
          </a:xfrm>
        </p:grpSpPr>
        <p:sp>
          <p:nvSpPr>
            <p:cNvPr id="305165" name="Text Box 13">
              <a:extLst>
                <a:ext uri="{FF2B5EF4-FFF2-40B4-BE49-F238E27FC236}">
                  <a16:creationId xmlns:a16="http://schemas.microsoft.com/office/drawing/2014/main" id="{3DFC9315-7D94-48CC-9153-637EC532E586}"/>
                </a:ext>
              </a:extLst>
            </p:cNvPr>
            <p:cNvSpPr txBox="1">
              <a:spLocks noChangeArrowheads="1"/>
            </p:cNvSpPr>
            <p:nvPr/>
          </p:nvSpPr>
          <p:spPr bwMode="auto">
            <a:xfrm>
              <a:off x="2582" y="1290"/>
              <a:ext cx="28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N</a:t>
              </a:r>
            </a:p>
          </p:txBody>
        </p:sp>
        <p:sp>
          <p:nvSpPr>
            <p:cNvPr id="305166" name="Text Box 14">
              <a:extLst>
                <a:ext uri="{FF2B5EF4-FFF2-40B4-BE49-F238E27FC236}">
                  <a16:creationId xmlns:a16="http://schemas.microsoft.com/office/drawing/2014/main" id="{3E4A4560-9117-4D59-95E3-16D81D198D17}"/>
                </a:ext>
              </a:extLst>
            </p:cNvPr>
            <p:cNvSpPr txBox="1">
              <a:spLocks noChangeArrowheads="1"/>
            </p:cNvSpPr>
            <p:nvPr/>
          </p:nvSpPr>
          <p:spPr bwMode="auto">
            <a:xfrm>
              <a:off x="3120" y="1291"/>
              <a:ext cx="28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grpSp>
          <p:nvGrpSpPr>
            <p:cNvPr id="305167" name="Group 15">
              <a:extLst>
                <a:ext uri="{FF2B5EF4-FFF2-40B4-BE49-F238E27FC236}">
                  <a16:creationId xmlns:a16="http://schemas.microsoft.com/office/drawing/2014/main" id="{6495DA6D-CE80-45D7-A8B5-C11E754018F2}"/>
                </a:ext>
              </a:extLst>
            </p:cNvPr>
            <p:cNvGrpSpPr>
              <a:grpSpLocks/>
            </p:cNvGrpSpPr>
            <p:nvPr/>
          </p:nvGrpSpPr>
          <p:grpSpPr bwMode="auto">
            <a:xfrm>
              <a:off x="2809" y="1407"/>
              <a:ext cx="340" cy="56"/>
              <a:chOff x="2752" y="1640"/>
              <a:chExt cx="340" cy="56"/>
            </a:xfrm>
          </p:grpSpPr>
          <p:sp>
            <p:nvSpPr>
              <p:cNvPr id="305168" name="Line 16">
                <a:extLst>
                  <a:ext uri="{FF2B5EF4-FFF2-40B4-BE49-F238E27FC236}">
                    <a16:creationId xmlns:a16="http://schemas.microsoft.com/office/drawing/2014/main" id="{6CDF0C13-D12F-45F6-8056-129C6EF6BC53}"/>
                  </a:ext>
                </a:extLst>
              </p:cNvPr>
              <p:cNvSpPr>
                <a:spLocks noChangeShapeType="1"/>
              </p:cNvSpPr>
              <p:nvPr/>
            </p:nvSpPr>
            <p:spPr bwMode="auto">
              <a:xfrm>
                <a:off x="2756" y="1640"/>
                <a:ext cx="3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169" name="Line 17">
                <a:extLst>
                  <a:ext uri="{FF2B5EF4-FFF2-40B4-BE49-F238E27FC236}">
                    <a16:creationId xmlns:a16="http://schemas.microsoft.com/office/drawing/2014/main" id="{B979BB24-7DF2-4AE8-B8A5-0AF8086871BE}"/>
                  </a:ext>
                </a:extLst>
              </p:cNvPr>
              <p:cNvSpPr>
                <a:spLocks noChangeShapeType="1"/>
              </p:cNvSpPr>
              <p:nvPr/>
            </p:nvSpPr>
            <p:spPr bwMode="auto">
              <a:xfrm>
                <a:off x="2752" y="1696"/>
                <a:ext cx="3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nvGrpSpPr>
            <p:cNvPr id="305170" name="Group 18">
              <a:extLst>
                <a:ext uri="{FF2B5EF4-FFF2-40B4-BE49-F238E27FC236}">
                  <a16:creationId xmlns:a16="http://schemas.microsoft.com/office/drawing/2014/main" id="{6978200E-E497-4A76-8D08-C9224473904F}"/>
                </a:ext>
              </a:extLst>
            </p:cNvPr>
            <p:cNvGrpSpPr>
              <a:grpSpLocks/>
            </p:cNvGrpSpPr>
            <p:nvPr/>
          </p:nvGrpSpPr>
          <p:grpSpPr bwMode="auto">
            <a:xfrm rot="5400000">
              <a:off x="3224" y="1248"/>
              <a:ext cx="48" cy="144"/>
              <a:chOff x="1440" y="2400"/>
              <a:chExt cx="48" cy="144"/>
            </a:xfrm>
          </p:grpSpPr>
          <p:sp>
            <p:nvSpPr>
              <p:cNvPr id="305171" name="Oval 19">
                <a:extLst>
                  <a:ext uri="{FF2B5EF4-FFF2-40B4-BE49-F238E27FC236}">
                    <a16:creationId xmlns:a16="http://schemas.microsoft.com/office/drawing/2014/main" id="{4F3A7601-05BB-43D6-87EA-C8751692982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72" name="Oval 20">
                <a:extLst>
                  <a:ext uri="{FF2B5EF4-FFF2-40B4-BE49-F238E27FC236}">
                    <a16:creationId xmlns:a16="http://schemas.microsoft.com/office/drawing/2014/main" id="{CB5B16F1-DF3A-4146-B7E9-62DF2B50D54B}"/>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305173" name="Oval 21">
              <a:extLst>
                <a:ext uri="{FF2B5EF4-FFF2-40B4-BE49-F238E27FC236}">
                  <a16:creationId xmlns:a16="http://schemas.microsoft.com/office/drawing/2014/main" id="{CD7899A1-CF0F-43E5-8924-E6E53C114756}"/>
                </a:ext>
              </a:extLst>
            </p:cNvPr>
            <p:cNvSpPr>
              <a:spLocks noChangeArrowheads="1"/>
            </p:cNvSpPr>
            <p:nvPr/>
          </p:nvSpPr>
          <p:spPr bwMode="auto">
            <a:xfrm rot="5400000">
              <a:off x="270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nvGrpSpPr>
            <p:cNvPr id="305174" name="Group 22">
              <a:extLst>
                <a:ext uri="{FF2B5EF4-FFF2-40B4-BE49-F238E27FC236}">
                  <a16:creationId xmlns:a16="http://schemas.microsoft.com/office/drawing/2014/main" id="{D6AECD2E-DE19-456C-ABB3-BB3FB4E4074D}"/>
                </a:ext>
              </a:extLst>
            </p:cNvPr>
            <p:cNvGrpSpPr>
              <a:grpSpLocks/>
            </p:cNvGrpSpPr>
            <p:nvPr/>
          </p:nvGrpSpPr>
          <p:grpSpPr bwMode="auto">
            <a:xfrm rot="5400000">
              <a:off x="3224" y="1464"/>
              <a:ext cx="48" cy="144"/>
              <a:chOff x="1440" y="2400"/>
              <a:chExt cx="48" cy="144"/>
            </a:xfrm>
          </p:grpSpPr>
          <p:sp>
            <p:nvSpPr>
              <p:cNvPr id="305175" name="Oval 23">
                <a:extLst>
                  <a:ext uri="{FF2B5EF4-FFF2-40B4-BE49-F238E27FC236}">
                    <a16:creationId xmlns:a16="http://schemas.microsoft.com/office/drawing/2014/main" id="{4972B1CD-3503-4D27-AED0-05863D57BECD}"/>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76" name="Oval 24">
                <a:extLst>
                  <a:ext uri="{FF2B5EF4-FFF2-40B4-BE49-F238E27FC236}">
                    <a16:creationId xmlns:a16="http://schemas.microsoft.com/office/drawing/2014/main" id="{D74D7415-A23E-491B-AB2D-30DEE0B79C77}"/>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177" name="Group 25">
              <a:extLst>
                <a:ext uri="{FF2B5EF4-FFF2-40B4-BE49-F238E27FC236}">
                  <a16:creationId xmlns:a16="http://schemas.microsoft.com/office/drawing/2014/main" id="{4E2FCE68-FB68-4096-B241-E2BA12156916}"/>
                </a:ext>
              </a:extLst>
            </p:cNvPr>
            <p:cNvGrpSpPr>
              <a:grpSpLocks/>
            </p:cNvGrpSpPr>
            <p:nvPr/>
          </p:nvGrpSpPr>
          <p:grpSpPr bwMode="auto">
            <a:xfrm rot="5400000">
              <a:off x="2680" y="1248"/>
              <a:ext cx="48" cy="144"/>
              <a:chOff x="1440" y="2400"/>
              <a:chExt cx="48" cy="144"/>
            </a:xfrm>
          </p:grpSpPr>
          <p:sp>
            <p:nvSpPr>
              <p:cNvPr id="305178" name="Oval 26">
                <a:extLst>
                  <a:ext uri="{FF2B5EF4-FFF2-40B4-BE49-F238E27FC236}">
                    <a16:creationId xmlns:a16="http://schemas.microsoft.com/office/drawing/2014/main" id="{D79CDADC-4C49-46A4-A399-B97D4B9966C8}"/>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79" name="Oval 27">
                <a:extLst>
                  <a:ext uri="{FF2B5EF4-FFF2-40B4-BE49-F238E27FC236}">
                    <a16:creationId xmlns:a16="http://schemas.microsoft.com/office/drawing/2014/main" id="{494084C1-45E8-418B-A624-14C6E3E32CEC}"/>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sp>
        <p:nvSpPr>
          <p:cNvPr id="305180" name="Oval 28">
            <a:extLst>
              <a:ext uri="{FF2B5EF4-FFF2-40B4-BE49-F238E27FC236}">
                <a16:creationId xmlns:a16="http://schemas.microsoft.com/office/drawing/2014/main" id="{C01A53E1-FEDF-4720-A98C-047A1337983E}"/>
              </a:ext>
            </a:extLst>
          </p:cNvPr>
          <p:cNvSpPr>
            <a:spLocks noChangeArrowheads="1"/>
          </p:cNvSpPr>
          <p:nvPr/>
        </p:nvSpPr>
        <p:spPr bwMode="auto">
          <a:xfrm>
            <a:off x="3038475" y="1227535"/>
            <a:ext cx="457200" cy="5143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81" name="Text Box 29">
            <a:extLst>
              <a:ext uri="{FF2B5EF4-FFF2-40B4-BE49-F238E27FC236}">
                <a16:creationId xmlns:a16="http://schemas.microsoft.com/office/drawing/2014/main" id="{5C4FF4BF-613E-441E-A56B-23A43F668BE1}"/>
              </a:ext>
            </a:extLst>
          </p:cNvPr>
          <p:cNvSpPr txBox="1">
            <a:spLocks noChangeArrowheads="1"/>
          </p:cNvSpPr>
          <p:nvPr/>
        </p:nvSpPr>
        <p:spPr bwMode="auto">
          <a:xfrm>
            <a:off x="464344" y="3879058"/>
            <a:ext cx="4748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SF</a:t>
            </a:r>
            <a:r>
              <a:rPr lang="en-US" altLang="en-US" baseline="-25000"/>
              <a:t>6</a:t>
            </a:r>
            <a:endParaRPr lang="en-US" altLang="en-US"/>
          </a:p>
        </p:txBody>
      </p:sp>
      <p:grpSp>
        <p:nvGrpSpPr>
          <p:cNvPr id="305182" name="Group 30">
            <a:extLst>
              <a:ext uri="{FF2B5EF4-FFF2-40B4-BE49-F238E27FC236}">
                <a16:creationId xmlns:a16="http://schemas.microsoft.com/office/drawing/2014/main" id="{FBE3F08C-86AE-4E89-870B-4B5DACAC9D0D}"/>
              </a:ext>
            </a:extLst>
          </p:cNvPr>
          <p:cNvGrpSpPr>
            <a:grpSpLocks/>
          </p:cNvGrpSpPr>
          <p:nvPr/>
        </p:nvGrpSpPr>
        <p:grpSpPr bwMode="auto">
          <a:xfrm>
            <a:off x="1435894" y="3604023"/>
            <a:ext cx="1143000" cy="920354"/>
            <a:chOff x="1056" y="1169"/>
            <a:chExt cx="960" cy="773"/>
          </a:xfrm>
        </p:grpSpPr>
        <p:sp>
          <p:nvSpPr>
            <p:cNvPr id="305183" name="Text Box 31">
              <a:extLst>
                <a:ext uri="{FF2B5EF4-FFF2-40B4-BE49-F238E27FC236}">
                  <a16:creationId xmlns:a16="http://schemas.microsoft.com/office/drawing/2014/main" id="{2463D623-2C79-4D79-B5B0-50E743BB6EB6}"/>
                </a:ext>
              </a:extLst>
            </p:cNvPr>
            <p:cNvSpPr txBox="1">
              <a:spLocks noChangeArrowheads="1"/>
            </p:cNvSpPr>
            <p:nvPr/>
          </p:nvSpPr>
          <p:spPr bwMode="auto">
            <a:xfrm>
              <a:off x="1291" y="1169"/>
              <a:ext cx="66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S – 6e</a:t>
              </a:r>
              <a:r>
                <a:rPr lang="en-US" altLang="en-US" baseline="30000"/>
                <a:t>-</a:t>
              </a:r>
              <a:endParaRPr lang="en-US" altLang="en-US"/>
            </a:p>
          </p:txBody>
        </p:sp>
        <p:sp>
          <p:nvSpPr>
            <p:cNvPr id="305184" name="Text Box 32">
              <a:extLst>
                <a:ext uri="{FF2B5EF4-FFF2-40B4-BE49-F238E27FC236}">
                  <a16:creationId xmlns:a16="http://schemas.microsoft.com/office/drawing/2014/main" id="{02CDBBC5-00DC-49C0-9C92-B96D643FDF8B}"/>
                </a:ext>
              </a:extLst>
            </p:cNvPr>
            <p:cNvSpPr txBox="1">
              <a:spLocks noChangeArrowheads="1"/>
            </p:cNvSpPr>
            <p:nvPr/>
          </p:nvSpPr>
          <p:spPr bwMode="auto">
            <a:xfrm>
              <a:off x="1155" y="1384"/>
              <a:ext cx="86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en-US"/>
                <a:t>6F – 42e</a:t>
              </a:r>
              <a:r>
                <a:rPr lang="en-US" altLang="en-US" baseline="30000"/>
                <a:t>-</a:t>
              </a:r>
              <a:endParaRPr lang="en-US" altLang="en-US"/>
            </a:p>
          </p:txBody>
        </p:sp>
        <p:sp>
          <p:nvSpPr>
            <p:cNvPr id="305185" name="Line 33">
              <a:extLst>
                <a:ext uri="{FF2B5EF4-FFF2-40B4-BE49-F238E27FC236}">
                  <a16:creationId xmlns:a16="http://schemas.microsoft.com/office/drawing/2014/main" id="{AC4803E9-8BF6-4694-8F02-2CF3C505E829}"/>
                </a:ext>
              </a:extLst>
            </p:cNvPr>
            <p:cNvSpPr>
              <a:spLocks noChangeShapeType="1"/>
            </p:cNvSpPr>
            <p:nvPr/>
          </p:nvSpPr>
          <p:spPr bwMode="auto">
            <a:xfrm>
              <a:off x="1056" y="1648"/>
              <a:ext cx="9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186" name="Text Box 34">
              <a:extLst>
                <a:ext uri="{FF2B5EF4-FFF2-40B4-BE49-F238E27FC236}">
                  <a16:creationId xmlns:a16="http://schemas.microsoft.com/office/drawing/2014/main" id="{F294CED5-2B66-4564-8EFB-B678F6DD4F64}"/>
                </a:ext>
              </a:extLst>
            </p:cNvPr>
            <p:cNvSpPr txBox="1">
              <a:spLocks noChangeArrowheads="1"/>
            </p:cNvSpPr>
            <p:nvPr/>
          </p:nvSpPr>
          <p:spPr bwMode="auto">
            <a:xfrm>
              <a:off x="1528" y="1632"/>
              <a:ext cx="48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en-US">
                  <a:solidFill>
                    <a:srgbClr val="FF0000"/>
                  </a:solidFill>
                </a:rPr>
                <a:t>48e</a:t>
              </a:r>
              <a:r>
                <a:rPr lang="en-US" altLang="en-US" baseline="30000">
                  <a:solidFill>
                    <a:srgbClr val="FF0000"/>
                  </a:solidFill>
                </a:rPr>
                <a:t>-</a:t>
              </a:r>
              <a:endParaRPr lang="en-US" altLang="en-US">
                <a:solidFill>
                  <a:srgbClr val="FF0000"/>
                </a:solidFill>
              </a:endParaRPr>
            </a:p>
          </p:txBody>
        </p:sp>
      </p:grpSp>
      <p:grpSp>
        <p:nvGrpSpPr>
          <p:cNvPr id="305187" name="Group 35">
            <a:extLst>
              <a:ext uri="{FF2B5EF4-FFF2-40B4-BE49-F238E27FC236}">
                <a16:creationId xmlns:a16="http://schemas.microsoft.com/office/drawing/2014/main" id="{E0F93A77-14BE-4960-A784-7DDDBEFA01FD}"/>
              </a:ext>
            </a:extLst>
          </p:cNvPr>
          <p:cNvGrpSpPr>
            <a:grpSpLocks/>
          </p:cNvGrpSpPr>
          <p:nvPr/>
        </p:nvGrpSpPr>
        <p:grpSpPr bwMode="auto">
          <a:xfrm>
            <a:off x="3064669" y="3289699"/>
            <a:ext cx="1128713" cy="1540669"/>
            <a:chOff x="2504" y="2712"/>
            <a:chExt cx="948" cy="1294"/>
          </a:xfrm>
        </p:grpSpPr>
        <p:grpSp>
          <p:nvGrpSpPr>
            <p:cNvPr id="305188" name="Group 36">
              <a:extLst>
                <a:ext uri="{FF2B5EF4-FFF2-40B4-BE49-F238E27FC236}">
                  <a16:creationId xmlns:a16="http://schemas.microsoft.com/office/drawing/2014/main" id="{80425ECA-B445-41B2-8F01-273BD4868BBF}"/>
                </a:ext>
              </a:extLst>
            </p:cNvPr>
            <p:cNvGrpSpPr>
              <a:grpSpLocks/>
            </p:cNvGrpSpPr>
            <p:nvPr/>
          </p:nvGrpSpPr>
          <p:grpSpPr bwMode="auto">
            <a:xfrm>
              <a:off x="2528" y="2936"/>
              <a:ext cx="48" cy="144"/>
              <a:chOff x="1440" y="2400"/>
              <a:chExt cx="48" cy="144"/>
            </a:xfrm>
          </p:grpSpPr>
          <p:sp>
            <p:nvSpPr>
              <p:cNvPr id="305189" name="Oval 37">
                <a:extLst>
                  <a:ext uri="{FF2B5EF4-FFF2-40B4-BE49-F238E27FC236}">
                    <a16:creationId xmlns:a16="http://schemas.microsoft.com/office/drawing/2014/main" id="{CAD82A9F-0C12-446E-B62B-3CF8CD8026F8}"/>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90" name="Oval 38">
                <a:extLst>
                  <a:ext uri="{FF2B5EF4-FFF2-40B4-BE49-F238E27FC236}">
                    <a16:creationId xmlns:a16="http://schemas.microsoft.com/office/drawing/2014/main" id="{55AC8D07-2C61-4D79-BC5B-11BF5D5F0E51}"/>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191" name="Group 39">
              <a:extLst>
                <a:ext uri="{FF2B5EF4-FFF2-40B4-BE49-F238E27FC236}">
                  <a16:creationId xmlns:a16="http://schemas.microsoft.com/office/drawing/2014/main" id="{7461D45E-4472-42E7-B7BF-4B3522DE7A19}"/>
                </a:ext>
              </a:extLst>
            </p:cNvPr>
            <p:cNvGrpSpPr>
              <a:grpSpLocks/>
            </p:cNvGrpSpPr>
            <p:nvPr/>
          </p:nvGrpSpPr>
          <p:grpSpPr bwMode="auto">
            <a:xfrm rot="5400000">
              <a:off x="2640" y="2808"/>
              <a:ext cx="48" cy="144"/>
              <a:chOff x="1440" y="2400"/>
              <a:chExt cx="48" cy="144"/>
            </a:xfrm>
          </p:grpSpPr>
          <p:sp>
            <p:nvSpPr>
              <p:cNvPr id="305192" name="Oval 40">
                <a:extLst>
                  <a:ext uri="{FF2B5EF4-FFF2-40B4-BE49-F238E27FC236}">
                    <a16:creationId xmlns:a16="http://schemas.microsoft.com/office/drawing/2014/main" id="{B59363FC-5555-480C-AA57-720DA7A1C862}"/>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93" name="Oval 41">
                <a:extLst>
                  <a:ext uri="{FF2B5EF4-FFF2-40B4-BE49-F238E27FC236}">
                    <a16:creationId xmlns:a16="http://schemas.microsoft.com/office/drawing/2014/main" id="{AE6306D1-3681-4093-918D-C24A59B5CEC3}"/>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305194" name="Text Box 42">
              <a:extLst>
                <a:ext uri="{FF2B5EF4-FFF2-40B4-BE49-F238E27FC236}">
                  <a16:creationId xmlns:a16="http://schemas.microsoft.com/office/drawing/2014/main" id="{BD932F77-EA1B-4B58-ADD1-AC568AFFDE42}"/>
                </a:ext>
              </a:extLst>
            </p:cNvPr>
            <p:cNvSpPr txBox="1">
              <a:spLocks noChangeArrowheads="1"/>
            </p:cNvSpPr>
            <p:nvPr/>
          </p:nvSpPr>
          <p:spPr bwMode="auto">
            <a:xfrm>
              <a:off x="2845" y="3216"/>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S</a:t>
              </a:r>
            </a:p>
          </p:txBody>
        </p:sp>
        <p:sp>
          <p:nvSpPr>
            <p:cNvPr id="305195" name="Text Box 43">
              <a:extLst>
                <a:ext uri="{FF2B5EF4-FFF2-40B4-BE49-F238E27FC236}">
                  <a16:creationId xmlns:a16="http://schemas.microsoft.com/office/drawing/2014/main" id="{5BE488FB-D78D-4F9D-AEDE-12E0B474AAB8}"/>
                </a:ext>
              </a:extLst>
            </p:cNvPr>
            <p:cNvSpPr txBox="1">
              <a:spLocks noChangeArrowheads="1"/>
            </p:cNvSpPr>
            <p:nvPr/>
          </p:nvSpPr>
          <p:spPr bwMode="auto">
            <a:xfrm>
              <a:off x="2527" y="355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196" name="Text Box 44">
              <a:extLst>
                <a:ext uri="{FF2B5EF4-FFF2-40B4-BE49-F238E27FC236}">
                  <a16:creationId xmlns:a16="http://schemas.microsoft.com/office/drawing/2014/main" id="{B535F6C0-1A65-4049-AD41-3D17A48DA607}"/>
                </a:ext>
              </a:extLst>
            </p:cNvPr>
            <p:cNvSpPr txBox="1">
              <a:spLocks noChangeArrowheads="1"/>
            </p:cNvSpPr>
            <p:nvPr/>
          </p:nvSpPr>
          <p:spPr bwMode="auto">
            <a:xfrm>
              <a:off x="2544" y="287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197" name="Text Box 45">
              <a:extLst>
                <a:ext uri="{FF2B5EF4-FFF2-40B4-BE49-F238E27FC236}">
                  <a16:creationId xmlns:a16="http://schemas.microsoft.com/office/drawing/2014/main" id="{5DC90E0E-7D1D-42A4-9210-3288E03280B6}"/>
                </a:ext>
              </a:extLst>
            </p:cNvPr>
            <p:cNvSpPr txBox="1">
              <a:spLocks noChangeArrowheads="1"/>
            </p:cNvSpPr>
            <p:nvPr/>
          </p:nvSpPr>
          <p:spPr bwMode="auto">
            <a:xfrm>
              <a:off x="3208" y="355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198" name="Text Box 46">
              <a:extLst>
                <a:ext uri="{FF2B5EF4-FFF2-40B4-BE49-F238E27FC236}">
                  <a16:creationId xmlns:a16="http://schemas.microsoft.com/office/drawing/2014/main" id="{39B61F5F-7860-42B8-905C-E77CEC67D082}"/>
                </a:ext>
              </a:extLst>
            </p:cNvPr>
            <p:cNvSpPr txBox="1">
              <a:spLocks noChangeArrowheads="1"/>
            </p:cNvSpPr>
            <p:nvPr/>
          </p:nvSpPr>
          <p:spPr bwMode="auto">
            <a:xfrm>
              <a:off x="2851" y="2736"/>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199" name="Text Box 47">
              <a:extLst>
                <a:ext uri="{FF2B5EF4-FFF2-40B4-BE49-F238E27FC236}">
                  <a16:creationId xmlns:a16="http://schemas.microsoft.com/office/drawing/2014/main" id="{D39C4306-C775-4275-B1E4-90E83AD8BDA7}"/>
                </a:ext>
              </a:extLst>
            </p:cNvPr>
            <p:cNvSpPr txBox="1">
              <a:spLocks noChangeArrowheads="1"/>
            </p:cNvSpPr>
            <p:nvPr/>
          </p:nvSpPr>
          <p:spPr bwMode="auto">
            <a:xfrm>
              <a:off x="3200" y="287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200" name="Text Box 48">
              <a:extLst>
                <a:ext uri="{FF2B5EF4-FFF2-40B4-BE49-F238E27FC236}">
                  <a16:creationId xmlns:a16="http://schemas.microsoft.com/office/drawing/2014/main" id="{0564708A-0CB5-4E7B-809F-B23CF4986C82}"/>
                </a:ext>
              </a:extLst>
            </p:cNvPr>
            <p:cNvSpPr txBox="1">
              <a:spLocks noChangeArrowheads="1"/>
            </p:cNvSpPr>
            <p:nvPr/>
          </p:nvSpPr>
          <p:spPr bwMode="auto">
            <a:xfrm>
              <a:off x="2851" y="3696"/>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201" name="Line 49">
              <a:extLst>
                <a:ext uri="{FF2B5EF4-FFF2-40B4-BE49-F238E27FC236}">
                  <a16:creationId xmlns:a16="http://schemas.microsoft.com/office/drawing/2014/main" id="{CBE3306D-3007-4F0E-A5A9-88ED04E806AB}"/>
                </a:ext>
              </a:extLst>
            </p:cNvPr>
            <p:cNvSpPr>
              <a:spLocks noChangeShapeType="1"/>
            </p:cNvSpPr>
            <p:nvPr/>
          </p:nvSpPr>
          <p:spPr bwMode="auto">
            <a:xfrm flipV="1">
              <a:off x="2960" y="2992"/>
              <a:ext cx="0"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2" name="Line 50">
              <a:extLst>
                <a:ext uri="{FF2B5EF4-FFF2-40B4-BE49-F238E27FC236}">
                  <a16:creationId xmlns:a16="http://schemas.microsoft.com/office/drawing/2014/main" id="{AB7D6BA1-0401-4E4A-9AE9-E0477A9D3679}"/>
                </a:ext>
              </a:extLst>
            </p:cNvPr>
            <p:cNvSpPr>
              <a:spLocks noChangeShapeType="1"/>
            </p:cNvSpPr>
            <p:nvPr/>
          </p:nvSpPr>
          <p:spPr bwMode="auto">
            <a:xfrm flipV="1">
              <a:off x="2960" y="3472"/>
              <a:ext cx="0"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3" name="Line 51">
              <a:extLst>
                <a:ext uri="{FF2B5EF4-FFF2-40B4-BE49-F238E27FC236}">
                  <a16:creationId xmlns:a16="http://schemas.microsoft.com/office/drawing/2014/main" id="{D30A765A-431C-46FC-91F7-7A87ED76A23A}"/>
                </a:ext>
              </a:extLst>
            </p:cNvPr>
            <p:cNvSpPr>
              <a:spLocks noChangeShapeType="1"/>
            </p:cNvSpPr>
            <p:nvPr/>
          </p:nvSpPr>
          <p:spPr bwMode="auto">
            <a:xfrm rot="2212194" flipV="1">
              <a:off x="3120" y="3072"/>
              <a:ext cx="1"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4" name="Line 52">
              <a:extLst>
                <a:ext uri="{FF2B5EF4-FFF2-40B4-BE49-F238E27FC236}">
                  <a16:creationId xmlns:a16="http://schemas.microsoft.com/office/drawing/2014/main" id="{51E1E31B-8949-4665-B073-288E571C823F}"/>
                </a:ext>
              </a:extLst>
            </p:cNvPr>
            <p:cNvSpPr>
              <a:spLocks noChangeShapeType="1"/>
            </p:cNvSpPr>
            <p:nvPr/>
          </p:nvSpPr>
          <p:spPr bwMode="auto">
            <a:xfrm rot="2212194" flipV="1">
              <a:off x="2800" y="3456"/>
              <a:ext cx="1"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5" name="Line 53">
              <a:extLst>
                <a:ext uri="{FF2B5EF4-FFF2-40B4-BE49-F238E27FC236}">
                  <a16:creationId xmlns:a16="http://schemas.microsoft.com/office/drawing/2014/main" id="{6D9CF8AD-E1C7-4BB5-B096-98C1AB4873DB}"/>
                </a:ext>
              </a:extLst>
            </p:cNvPr>
            <p:cNvSpPr>
              <a:spLocks noChangeShapeType="1"/>
            </p:cNvSpPr>
            <p:nvPr/>
          </p:nvSpPr>
          <p:spPr bwMode="auto">
            <a:xfrm rot="-2212194" flipH="1" flipV="1">
              <a:off x="2783" y="3072"/>
              <a:ext cx="1"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6" name="Line 54">
              <a:extLst>
                <a:ext uri="{FF2B5EF4-FFF2-40B4-BE49-F238E27FC236}">
                  <a16:creationId xmlns:a16="http://schemas.microsoft.com/office/drawing/2014/main" id="{18F1F397-7D53-4769-8330-64F8042A2848}"/>
                </a:ext>
              </a:extLst>
            </p:cNvPr>
            <p:cNvSpPr>
              <a:spLocks noChangeShapeType="1"/>
            </p:cNvSpPr>
            <p:nvPr/>
          </p:nvSpPr>
          <p:spPr bwMode="auto">
            <a:xfrm rot="-2212194" flipH="1" flipV="1">
              <a:off x="3135" y="3448"/>
              <a:ext cx="1"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nvGrpSpPr>
            <p:cNvPr id="305207" name="Group 55">
              <a:extLst>
                <a:ext uri="{FF2B5EF4-FFF2-40B4-BE49-F238E27FC236}">
                  <a16:creationId xmlns:a16="http://schemas.microsoft.com/office/drawing/2014/main" id="{7B908113-F2A4-43EF-B27C-F9A95BDE1DBD}"/>
                </a:ext>
              </a:extLst>
            </p:cNvPr>
            <p:cNvGrpSpPr>
              <a:grpSpLocks/>
            </p:cNvGrpSpPr>
            <p:nvPr/>
          </p:nvGrpSpPr>
          <p:grpSpPr bwMode="auto">
            <a:xfrm>
              <a:off x="2728" y="2936"/>
              <a:ext cx="48" cy="144"/>
              <a:chOff x="1440" y="2400"/>
              <a:chExt cx="48" cy="144"/>
            </a:xfrm>
          </p:grpSpPr>
          <p:sp>
            <p:nvSpPr>
              <p:cNvPr id="305208" name="Oval 56">
                <a:extLst>
                  <a:ext uri="{FF2B5EF4-FFF2-40B4-BE49-F238E27FC236}">
                    <a16:creationId xmlns:a16="http://schemas.microsoft.com/office/drawing/2014/main" id="{7DCDDE29-EC6E-4B52-A1A7-B1C53ECB9B2C}"/>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09" name="Oval 57">
                <a:extLst>
                  <a:ext uri="{FF2B5EF4-FFF2-40B4-BE49-F238E27FC236}">
                    <a16:creationId xmlns:a16="http://schemas.microsoft.com/office/drawing/2014/main" id="{2677A125-5989-41B4-9990-E850D8573FCD}"/>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10" name="Group 58">
              <a:extLst>
                <a:ext uri="{FF2B5EF4-FFF2-40B4-BE49-F238E27FC236}">
                  <a16:creationId xmlns:a16="http://schemas.microsoft.com/office/drawing/2014/main" id="{325E5F12-7143-49F5-8DAE-42BD9246532F}"/>
                </a:ext>
              </a:extLst>
            </p:cNvPr>
            <p:cNvGrpSpPr>
              <a:grpSpLocks/>
            </p:cNvGrpSpPr>
            <p:nvPr/>
          </p:nvGrpSpPr>
          <p:grpSpPr bwMode="auto">
            <a:xfrm>
              <a:off x="2840" y="2792"/>
              <a:ext cx="48" cy="144"/>
              <a:chOff x="1440" y="2400"/>
              <a:chExt cx="48" cy="144"/>
            </a:xfrm>
          </p:grpSpPr>
          <p:sp>
            <p:nvSpPr>
              <p:cNvPr id="305211" name="Oval 59">
                <a:extLst>
                  <a:ext uri="{FF2B5EF4-FFF2-40B4-BE49-F238E27FC236}">
                    <a16:creationId xmlns:a16="http://schemas.microsoft.com/office/drawing/2014/main" id="{CCEDEFFF-5502-493B-A4EF-C79DB3DF05FB}"/>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12" name="Oval 60">
                <a:extLst>
                  <a:ext uri="{FF2B5EF4-FFF2-40B4-BE49-F238E27FC236}">
                    <a16:creationId xmlns:a16="http://schemas.microsoft.com/office/drawing/2014/main" id="{F24E0915-BB52-4C7F-8D17-563D13B5A26F}"/>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13" name="Group 61">
              <a:extLst>
                <a:ext uri="{FF2B5EF4-FFF2-40B4-BE49-F238E27FC236}">
                  <a16:creationId xmlns:a16="http://schemas.microsoft.com/office/drawing/2014/main" id="{AFB4574D-B706-4416-8AA5-1DAD4CF0D6EB}"/>
                </a:ext>
              </a:extLst>
            </p:cNvPr>
            <p:cNvGrpSpPr>
              <a:grpSpLocks/>
            </p:cNvGrpSpPr>
            <p:nvPr/>
          </p:nvGrpSpPr>
          <p:grpSpPr bwMode="auto">
            <a:xfrm rot="5400000">
              <a:off x="2952" y="2664"/>
              <a:ext cx="48" cy="144"/>
              <a:chOff x="1440" y="2400"/>
              <a:chExt cx="48" cy="144"/>
            </a:xfrm>
          </p:grpSpPr>
          <p:sp>
            <p:nvSpPr>
              <p:cNvPr id="305214" name="Oval 62">
                <a:extLst>
                  <a:ext uri="{FF2B5EF4-FFF2-40B4-BE49-F238E27FC236}">
                    <a16:creationId xmlns:a16="http://schemas.microsoft.com/office/drawing/2014/main" id="{F34D6938-F435-4339-8169-47B656B36337}"/>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15" name="Oval 63">
                <a:extLst>
                  <a:ext uri="{FF2B5EF4-FFF2-40B4-BE49-F238E27FC236}">
                    <a16:creationId xmlns:a16="http://schemas.microsoft.com/office/drawing/2014/main" id="{CE2651AC-55AF-4FE1-B454-683CF095B45B}"/>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16" name="Group 64">
              <a:extLst>
                <a:ext uri="{FF2B5EF4-FFF2-40B4-BE49-F238E27FC236}">
                  <a16:creationId xmlns:a16="http://schemas.microsoft.com/office/drawing/2014/main" id="{0F63CB74-AC2E-4EE6-AD58-98F8076D5635}"/>
                </a:ext>
              </a:extLst>
            </p:cNvPr>
            <p:cNvGrpSpPr>
              <a:grpSpLocks/>
            </p:cNvGrpSpPr>
            <p:nvPr/>
          </p:nvGrpSpPr>
          <p:grpSpPr bwMode="auto">
            <a:xfrm>
              <a:off x="3040" y="2792"/>
              <a:ext cx="48" cy="144"/>
              <a:chOff x="1440" y="2400"/>
              <a:chExt cx="48" cy="144"/>
            </a:xfrm>
          </p:grpSpPr>
          <p:sp>
            <p:nvSpPr>
              <p:cNvPr id="305217" name="Oval 65">
                <a:extLst>
                  <a:ext uri="{FF2B5EF4-FFF2-40B4-BE49-F238E27FC236}">
                    <a16:creationId xmlns:a16="http://schemas.microsoft.com/office/drawing/2014/main" id="{FF324196-CBD9-47B8-AB09-6D2881A0E4B3}"/>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18" name="Oval 66">
                <a:extLst>
                  <a:ext uri="{FF2B5EF4-FFF2-40B4-BE49-F238E27FC236}">
                    <a16:creationId xmlns:a16="http://schemas.microsoft.com/office/drawing/2014/main" id="{21ACE09D-2E84-4CDC-95FC-85A69D7F3219}"/>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19" name="Group 67">
              <a:extLst>
                <a:ext uri="{FF2B5EF4-FFF2-40B4-BE49-F238E27FC236}">
                  <a16:creationId xmlns:a16="http://schemas.microsoft.com/office/drawing/2014/main" id="{FF0798FF-E751-4F17-83B5-BAD7577DB487}"/>
                </a:ext>
              </a:extLst>
            </p:cNvPr>
            <p:cNvGrpSpPr>
              <a:grpSpLocks/>
            </p:cNvGrpSpPr>
            <p:nvPr/>
          </p:nvGrpSpPr>
          <p:grpSpPr bwMode="auto">
            <a:xfrm>
              <a:off x="3184" y="2936"/>
              <a:ext cx="48" cy="144"/>
              <a:chOff x="1440" y="2400"/>
              <a:chExt cx="48" cy="144"/>
            </a:xfrm>
          </p:grpSpPr>
          <p:sp>
            <p:nvSpPr>
              <p:cNvPr id="305220" name="Oval 68">
                <a:extLst>
                  <a:ext uri="{FF2B5EF4-FFF2-40B4-BE49-F238E27FC236}">
                    <a16:creationId xmlns:a16="http://schemas.microsoft.com/office/drawing/2014/main" id="{E651B780-9839-499B-B298-CB32EA8965EC}"/>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21" name="Oval 69">
                <a:extLst>
                  <a:ext uri="{FF2B5EF4-FFF2-40B4-BE49-F238E27FC236}">
                    <a16:creationId xmlns:a16="http://schemas.microsoft.com/office/drawing/2014/main" id="{80DEFEEE-34C3-47F6-9D29-230027A2A067}"/>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22" name="Group 70">
              <a:extLst>
                <a:ext uri="{FF2B5EF4-FFF2-40B4-BE49-F238E27FC236}">
                  <a16:creationId xmlns:a16="http://schemas.microsoft.com/office/drawing/2014/main" id="{21DA79C5-F325-41B3-B364-77C30527F1B0}"/>
                </a:ext>
              </a:extLst>
            </p:cNvPr>
            <p:cNvGrpSpPr>
              <a:grpSpLocks/>
            </p:cNvGrpSpPr>
            <p:nvPr/>
          </p:nvGrpSpPr>
          <p:grpSpPr bwMode="auto">
            <a:xfrm rot="5400000">
              <a:off x="3296" y="2808"/>
              <a:ext cx="48" cy="144"/>
              <a:chOff x="1440" y="2400"/>
              <a:chExt cx="48" cy="144"/>
            </a:xfrm>
          </p:grpSpPr>
          <p:sp>
            <p:nvSpPr>
              <p:cNvPr id="305223" name="Oval 71">
                <a:extLst>
                  <a:ext uri="{FF2B5EF4-FFF2-40B4-BE49-F238E27FC236}">
                    <a16:creationId xmlns:a16="http://schemas.microsoft.com/office/drawing/2014/main" id="{441BDFE0-4B4B-4BC2-878D-7D1BC555F36D}"/>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24" name="Oval 72">
                <a:extLst>
                  <a:ext uri="{FF2B5EF4-FFF2-40B4-BE49-F238E27FC236}">
                    <a16:creationId xmlns:a16="http://schemas.microsoft.com/office/drawing/2014/main" id="{15A91661-6415-434D-B0A7-1268BB6BE1D1}"/>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25" name="Group 73">
              <a:extLst>
                <a:ext uri="{FF2B5EF4-FFF2-40B4-BE49-F238E27FC236}">
                  <a16:creationId xmlns:a16="http://schemas.microsoft.com/office/drawing/2014/main" id="{42DF1002-0374-47AC-925E-D29BCCDFC1D0}"/>
                </a:ext>
              </a:extLst>
            </p:cNvPr>
            <p:cNvGrpSpPr>
              <a:grpSpLocks/>
            </p:cNvGrpSpPr>
            <p:nvPr/>
          </p:nvGrpSpPr>
          <p:grpSpPr bwMode="auto">
            <a:xfrm>
              <a:off x="3384" y="2936"/>
              <a:ext cx="48" cy="144"/>
              <a:chOff x="1440" y="2400"/>
              <a:chExt cx="48" cy="144"/>
            </a:xfrm>
          </p:grpSpPr>
          <p:sp>
            <p:nvSpPr>
              <p:cNvPr id="305226" name="Oval 74">
                <a:extLst>
                  <a:ext uri="{FF2B5EF4-FFF2-40B4-BE49-F238E27FC236}">
                    <a16:creationId xmlns:a16="http://schemas.microsoft.com/office/drawing/2014/main" id="{E661087A-9153-4922-A042-B016286481D8}"/>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27" name="Oval 75">
                <a:extLst>
                  <a:ext uri="{FF2B5EF4-FFF2-40B4-BE49-F238E27FC236}">
                    <a16:creationId xmlns:a16="http://schemas.microsoft.com/office/drawing/2014/main" id="{A54A1CF3-5E44-42AA-ACB1-18B26DEB9ABA}"/>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28" name="Group 76">
              <a:extLst>
                <a:ext uri="{FF2B5EF4-FFF2-40B4-BE49-F238E27FC236}">
                  <a16:creationId xmlns:a16="http://schemas.microsoft.com/office/drawing/2014/main" id="{86711F32-2825-4D99-85A7-AB5F8C3413F7}"/>
                </a:ext>
              </a:extLst>
            </p:cNvPr>
            <p:cNvGrpSpPr>
              <a:grpSpLocks/>
            </p:cNvGrpSpPr>
            <p:nvPr/>
          </p:nvGrpSpPr>
          <p:grpSpPr bwMode="auto">
            <a:xfrm flipV="1">
              <a:off x="2504" y="3624"/>
              <a:ext cx="248" cy="224"/>
              <a:chOff x="3784" y="3328"/>
              <a:chExt cx="248" cy="224"/>
            </a:xfrm>
          </p:grpSpPr>
          <p:grpSp>
            <p:nvGrpSpPr>
              <p:cNvPr id="305229" name="Group 77">
                <a:extLst>
                  <a:ext uri="{FF2B5EF4-FFF2-40B4-BE49-F238E27FC236}">
                    <a16:creationId xmlns:a16="http://schemas.microsoft.com/office/drawing/2014/main" id="{073196BC-4348-465F-BF34-B3A153144EEF}"/>
                  </a:ext>
                </a:extLst>
              </p:cNvPr>
              <p:cNvGrpSpPr>
                <a:grpSpLocks/>
              </p:cNvGrpSpPr>
              <p:nvPr/>
            </p:nvGrpSpPr>
            <p:grpSpPr bwMode="auto">
              <a:xfrm>
                <a:off x="3784" y="3408"/>
                <a:ext cx="48" cy="144"/>
                <a:chOff x="1440" y="2400"/>
                <a:chExt cx="48" cy="144"/>
              </a:xfrm>
            </p:grpSpPr>
            <p:sp>
              <p:nvSpPr>
                <p:cNvPr id="305230" name="Oval 78">
                  <a:extLst>
                    <a:ext uri="{FF2B5EF4-FFF2-40B4-BE49-F238E27FC236}">
                      <a16:creationId xmlns:a16="http://schemas.microsoft.com/office/drawing/2014/main" id="{840C841C-687A-42D6-8EC2-4D89C36A0B3F}"/>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31" name="Oval 79">
                  <a:extLst>
                    <a:ext uri="{FF2B5EF4-FFF2-40B4-BE49-F238E27FC236}">
                      <a16:creationId xmlns:a16="http://schemas.microsoft.com/office/drawing/2014/main" id="{5C82CC8A-82E6-4976-9D9D-A266289C2D0F}"/>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32" name="Group 80">
                <a:extLst>
                  <a:ext uri="{FF2B5EF4-FFF2-40B4-BE49-F238E27FC236}">
                    <a16:creationId xmlns:a16="http://schemas.microsoft.com/office/drawing/2014/main" id="{18174A78-4E33-4363-B780-8552A8829E33}"/>
                  </a:ext>
                </a:extLst>
              </p:cNvPr>
              <p:cNvGrpSpPr>
                <a:grpSpLocks/>
              </p:cNvGrpSpPr>
              <p:nvPr/>
            </p:nvGrpSpPr>
            <p:grpSpPr bwMode="auto">
              <a:xfrm rot="5400000">
                <a:off x="3896" y="3280"/>
                <a:ext cx="48" cy="144"/>
                <a:chOff x="1440" y="2400"/>
                <a:chExt cx="48" cy="144"/>
              </a:xfrm>
            </p:grpSpPr>
            <p:sp>
              <p:nvSpPr>
                <p:cNvPr id="305233" name="Oval 81">
                  <a:extLst>
                    <a:ext uri="{FF2B5EF4-FFF2-40B4-BE49-F238E27FC236}">
                      <a16:creationId xmlns:a16="http://schemas.microsoft.com/office/drawing/2014/main" id="{A7401CCB-8C3E-4584-842E-B3566344DEA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34" name="Oval 82">
                  <a:extLst>
                    <a:ext uri="{FF2B5EF4-FFF2-40B4-BE49-F238E27FC236}">
                      <a16:creationId xmlns:a16="http://schemas.microsoft.com/office/drawing/2014/main" id="{E7B549AD-5BC4-48B0-9664-8CA97BDDABD4}"/>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35" name="Group 83">
                <a:extLst>
                  <a:ext uri="{FF2B5EF4-FFF2-40B4-BE49-F238E27FC236}">
                    <a16:creationId xmlns:a16="http://schemas.microsoft.com/office/drawing/2014/main" id="{D204E6E5-A7C9-4414-8AD8-CD24ADDE72E4}"/>
                  </a:ext>
                </a:extLst>
              </p:cNvPr>
              <p:cNvGrpSpPr>
                <a:grpSpLocks/>
              </p:cNvGrpSpPr>
              <p:nvPr/>
            </p:nvGrpSpPr>
            <p:grpSpPr bwMode="auto">
              <a:xfrm>
                <a:off x="3984" y="3408"/>
                <a:ext cx="48" cy="144"/>
                <a:chOff x="1440" y="2400"/>
                <a:chExt cx="48" cy="144"/>
              </a:xfrm>
            </p:grpSpPr>
            <p:sp>
              <p:nvSpPr>
                <p:cNvPr id="305236" name="Oval 84">
                  <a:extLst>
                    <a:ext uri="{FF2B5EF4-FFF2-40B4-BE49-F238E27FC236}">
                      <a16:creationId xmlns:a16="http://schemas.microsoft.com/office/drawing/2014/main" id="{61741E43-14A1-4F20-A981-3549D3E9AC94}"/>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37" name="Oval 85">
                  <a:extLst>
                    <a:ext uri="{FF2B5EF4-FFF2-40B4-BE49-F238E27FC236}">
                      <a16:creationId xmlns:a16="http://schemas.microsoft.com/office/drawing/2014/main" id="{1190A5EA-9D92-4AAE-A66B-C8614E2D736E}"/>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grpSp>
          <p:nvGrpSpPr>
            <p:cNvPr id="305238" name="Group 86">
              <a:extLst>
                <a:ext uri="{FF2B5EF4-FFF2-40B4-BE49-F238E27FC236}">
                  <a16:creationId xmlns:a16="http://schemas.microsoft.com/office/drawing/2014/main" id="{51EBC4C5-7B5E-47FC-8F33-E52F98AF7EF1}"/>
                </a:ext>
              </a:extLst>
            </p:cNvPr>
            <p:cNvGrpSpPr>
              <a:grpSpLocks/>
            </p:cNvGrpSpPr>
            <p:nvPr/>
          </p:nvGrpSpPr>
          <p:grpSpPr bwMode="auto">
            <a:xfrm flipV="1">
              <a:off x="3192" y="3616"/>
              <a:ext cx="248" cy="224"/>
              <a:chOff x="3784" y="3328"/>
              <a:chExt cx="248" cy="224"/>
            </a:xfrm>
          </p:grpSpPr>
          <p:grpSp>
            <p:nvGrpSpPr>
              <p:cNvPr id="305239" name="Group 87">
                <a:extLst>
                  <a:ext uri="{FF2B5EF4-FFF2-40B4-BE49-F238E27FC236}">
                    <a16:creationId xmlns:a16="http://schemas.microsoft.com/office/drawing/2014/main" id="{D07D7B0B-62D8-4E18-98FC-9710B5CC6DD9}"/>
                  </a:ext>
                </a:extLst>
              </p:cNvPr>
              <p:cNvGrpSpPr>
                <a:grpSpLocks/>
              </p:cNvGrpSpPr>
              <p:nvPr/>
            </p:nvGrpSpPr>
            <p:grpSpPr bwMode="auto">
              <a:xfrm>
                <a:off x="3784" y="3408"/>
                <a:ext cx="48" cy="144"/>
                <a:chOff x="1440" y="2400"/>
                <a:chExt cx="48" cy="144"/>
              </a:xfrm>
            </p:grpSpPr>
            <p:sp>
              <p:nvSpPr>
                <p:cNvPr id="305240" name="Oval 88">
                  <a:extLst>
                    <a:ext uri="{FF2B5EF4-FFF2-40B4-BE49-F238E27FC236}">
                      <a16:creationId xmlns:a16="http://schemas.microsoft.com/office/drawing/2014/main" id="{9761B155-5833-4EC3-B62F-E9E6560A04A8}"/>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41" name="Oval 89">
                  <a:extLst>
                    <a:ext uri="{FF2B5EF4-FFF2-40B4-BE49-F238E27FC236}">
                      <a16:creationId xmlns:a16="http://schemas.microsoft.com/office/drawing/2014/main" id="{9CB2A768-37F6-4083-B5C5-4542CB1E05F8}"/>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42" name="Group 90">
                <a:extLst>
                  <a:ext uri="{FF2B5EF4-FFF2-40B4-BE49-F238E27FC236}">
                    <a16:creationId xmlns:a16="http://schemas.microsoft.com/office/drawing/2014/main" id="{F748977B-A09D-42E2-9D3E-6AF796B73EEB}"/>
                  </a:ext>
                </a:extLst>
              </p:cNvPr>
              <p:cNvGrpSpPr>
                <a:grpSpLocks/>
              </p:cNvGrpSpPr>
              <p:nvPr/>
            </p:nvGrpSpPr>
            <p:grpSpPr bwMode="auto">
              <a:xfrm rot="5400000">
                <a:off x="3896" y="3280"/>
                <a:ext cx="48" cy="144"/>
                <a:chOff x="1440" y="2400"/>
                <a:chExt cx="48" cy="144"/>
              </a:xfrm>
            </p:grpSpPr>
            <p:sp>
              <p:nvSpPr>
                <p:cNvPr id="305243" name="Oval 91">
                  <a:extLst>
                    <a:ext uri="{FF2B5EF4-FFF2-40B4-BE49-F238E27FC236}">
                      <a16:creationId xmlns:a16="http://schemas.microsoft.com/office/drawing/2014/main" id="{97507AFD-4C66-45D6-8354-A2BC75F50C3D}"/>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44" name="Oval 92">
                  <a:extLst>
                    <a:ext uri="{FF2B5EF4-FFF2-40B4-BE49-F238E27FC236}">
                      <a16:creationId xmlns:a16="http://schemas.microsoft.com/office/drawing/2014/main" id="{C78E3257-2E95-4188-9C40-AF376662C383}"/>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45" name="Group 93">
                <a:extLst>
                  <a:ext uri="{FF2B5EF4-FFF2-40B4-BE49-F238E27FC236}">
                    <a16:creationId xmlns:a16="http://schemas.microsoft.com/office/drawing/2014/main" id="{8EA87BC6-6DEA-4965-97B8-1D045583E000}"/>
                  </a:ext>
                </a:extLst>
              </p:cNvPr>
              <p:cNvGrpSpPr>
                <a:grpSpLocks/>
              </p:cNvGrpSpPr>
              <p:nvPr/>
            </p:nvGrpSpPr>
            <p:grpSpPr bwMode="auto">
              <a:xfrm>
                <a:off x="3984" y="3408"/>
                <a:ext cx="48" cy="144"/>
                <a:chOff x="1440" y="2400"/>
                <a:chExt cx="48" cy="144"/>
              </a:xfrm>
            </p:grpSpPr>
            <p:sp>
              <p:nvSpPr>
                <p:cNvPr id="305246" name="Oval 94">
                  <a:extLst>
                    <a:ext uri="{FF2B5EF4-FFF2-40B4-BE49-F238E27FC236}">
                      <a16:creationId xmlns:a16="http://schemas.microsoft.com/office/drawing/2014/main" id="{EBDB46BC-D6B4-4CFD-B918-1C5D2002E88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47" name="Oval 95">
                  <a:extLst>
                    <a:ext uri="{FF2B5EF4-FFF2-40B4-BE49-F238E27FC236}">
                      <a16:creationId xmlns:a16="http://schemas.microsoft.com/office/drawing/2014/main" id="{870C6F24-C47C-4A8F-A7B6-FFDD50C175D3}"/>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grpSp>
          <p:nvGrpSpPr>
            <p:cNvPr id="305248" name="Group 96">
              <a:extLst>
                <a:ext uri="{FF2B5EF4-FFF2-40B4-BE49-F238E27FC236}">
                  <a16:creationId xmlns:a16="http://schemas.microsoft.com/office/drawing/2014/main" id="{4A9E33BE-850B-4783-815A-DBEDAAB2F2ED}"/>
                </a:ext>
              </a:extLst>
            </p:cNvPr>
            <p:cNvGrpSpPr>
              <a:grpSpLocks/>
            </p:cNvGrpSpPr>
            <p:nvPr/>
          </p:nvGrpSpPr>
          <p:grpSpPr bwMode="auto">
            <a:xfrm flipV="1">
              <a:off x="2840" y="3752"/>
              <a:ext cx="248" cy="224"/>
              <a:chOff x="3784" y="3328"/>
              <a:chExt cx="248" cy="224"/>
            </a:xfrm>
          </p:grpSpPr>
          <p:grpSp>
            <p:nvGrpSpPr>
              <p:cNvPr id="305249" name="Group 97">
                <a:extLst>
                  <a:ext uri="{FF2B5EF4-FFF2-40B4-BE49-F238E27FC236}">
                    <a16:creationId xmlns:a16="http://schemas.microsoft.com/office/drawing/2014/main" id="{D9CCE02B-4DEF-47B9-9EB2-DBF109F5C4FF}"/>
                  </a:ext>
                </a:extLst>
              </p:cNvPr>
              <p:cNvGrpSpPr>
                <a:grpSpLocks/>
              </p:cNvGrpSpPr>
              <p:nvPr/>
            </p:nvGrpSpPr>
            <p:grpSpPr bwMode="auto">
              <a:xfrm>
                <a:off x="3784" y="3408"/>
                <a:ext cx="48" cy="144"/>
                <a:chOff x="1440" y="2400"/>
                <a:chExt cx="48" cy="144"/>
              </a:xfrm>
            </p:grpSpPr>
            <p:sp>
              <p:nvSpPr>
                <p:cNvPr id="305250" name="Oval 98">
                  <a:extLst>
                    <a:ext uri="{FF2B5EF4-FFF2-40B4-BE49-F238E27FC236}">
                      <a16:creationId xmlns:a16="http://schemas.microsoft.com/office/drawing/2014/main" id="{6BF31FC5-FE45-47DD-BA37-429768D5AB0E}"/>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51" name="Oval 99">
                  <a:extLst>
                    <a:ext uri="{FF2B5EF4-FFF2-40B4-BE49-F238E27FC236}">
                      <a16:creationId xmlns:a16="http://schemas.microsoft.com/office/drawing/2014/main" id="{D8F2739B-FF57-4907-954C-E099D56D673A}"/>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52" name="Group 100">
                <a:extLst>
                  <a:ext uri="{FF2B5EF4-FFF2-40B4-BE49-F238E27FC236}">
                    <a16:creationId xmlns:a16="http://schemas.microsoft.com/office/drawing/2014/main" id="{E281A132-1413-48D5-B936-4CC166BE29D0}"/>
                  </a:ext>
                </a:extLst>
              </p:cNvPr>
              <p:cNvGrpSpPr>
                <a:grpSpLocks/>
              </p:cNvGrpSpPr>
              <p:nvPr/>
            </p:nvGrpSpPr>
            <p:grpSpPr bwMode="auto">
              <a:xfrm rot="5400000">
                <a:off x="3896" y="3280"/>
                <a:ext cx="48" cy="144"/>
                <a:chOff x="1440" y="2400"/>
                <a:chExt cx="48" cy="144"/>
              </a:xfrm>
            </p:grpSpPr>
            <p:sp>
              <p:nvSpPr>
                <p:cNvPr id="305253" name="Oval 101">
                  <a:extLst>
                    <a:ext uri="{FF2B5EF4-FFF2-40B4-BE49-F238E27FC236}">
                      <a16:creationId xmlns:a16="http://schemas.microsoft.com/office/drawing/2014/main" id="{F5566ED5-240E-4E7A-90A0-2CD087B5F71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54" name="Oval 102">
                  <a:extLst>
                    <a:ext uri="{FF2B5EF4-FFF2-40B4-BE49-F238E27FC236}">
                      <a16:creationId xmlns:a16="http://schemas.microsoft.com/office/drawing/2014/main" id="{9E0832C0-6231-48D5-A6F4-24937B59FB09}"/>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55" name="Group 103">
                <a:extLst>
                  <a:ext uri="{FF2B5EF4-FFF2-40B4-BE49-F238E27FC236}">
                    <a16:creationId xmlns:a16="http://schemas.microsoft.com/office/drawing/2014/main" id="{70D061C8-C969-4B0C-BEDD-2C4082B873A1}"/>
                  </a:ext>
                </a:extLst>
              </p:cNvPr>
              <p:cNvGrpSpPr>
                <a:grpSpLocks/>
              </p:cNvGrpSpPr>
              <p:nvPr/>
            </p:nvGrpSpPr>
            <p:grpSpPr bwMode="auto">
              <a:xfrm>
                <a:off x="3984" y="3408"/>
                <a:ext cx="48" cy="144"/>
                <a:chOff x="1440" y="2400"/>
                <a:chExt cx="48" cy="144"/>
              </a:xfrm>
            </p:grpSpPr>
            <p:sp>
              <p:nvSpPr>
                <p:cNvPr id="305256" name="Oval 104">
                  <a:extLst>
                    <a:ext uri="{FF2B5EF4-FFF2-40B4-BE49-F238E27FC236}">
                      <a16:creationId xmlns:a16="http://schemas.microsoft.com/office/drawing/2014/main" id="{17A74EE1-377A-4569-92C7-B48B5107F4D6}"/>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57" name="Oval 105">
                  <a:extLst>
                    <a:ext uri="{FF2B5EF4-FFF2-40B4-BE49-F238E27FC236}">
                      <a16:creationId xmlns:a16="http://schemas.microsoft.com/office/drawing/2014/main" id="{92B1FFF1-E602-4508-8219-8AC90D2B311D}"/>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grpSp>
      <p:grpSp>
        <p:nvGrpSpPr>
          <p:cNvPr id="305258" name="Group 106">
            <a:extLst>
              <a:ext uri="{FF2B5EF4-FFF2-40B4-BE49-F238E27FC236}">
                <a16:creationId xmlns:a16="http://schemas.microsoft.com/office/drawing/2014/main" id="{FF8D7572-27F4-4602-B928-E9BC1B72D153}"/>
              </a:ext>
            </a:extLst>
          </p:cNvPr>
          <p:cNvGrpSpPr>
            <a:grpSpLocks/>
          </p:cNvGrpSpPr>
          <p:nvPr/>
        </p:nvGrpSpPr>
        <p:grpSpPr bwMode="auto">
          <a:xfrm>
            <a:off x="4236244" y="3661174"/>
            <a:ext cx="2694384" cy="806053"/>
            <a:chOff x="3456" y="2736"/>
            <a:chExt cx="2263" cy="677"/>
          </a:xfrm>
        </p:grpSpPr>
        <p:sp>
          <p:nvSpPr>
            <p:cNvPr id="305259" name="Text Box 107">
              <a:extLst>
                <a:ext uri="{FF2B5EF4-FFF2-40B4-BE49-F238E27FC236}">
                  <a16:creationId xmlns:a16="http://schemas.microsoft.com/office/drawing/2014/main" id="{C3156421-D32B-4583-BFA9-26C4486CF974}"/>
                </a:ext>
              </a:extLst>
            </p:cNvPr>
            <p:cNvSpPr txBox="1">
              <a:spLocks noChangeArrowheads="1"/>
            </p:cNvSpPr>
            <p:nvPr/>
          </p:nvSpPr>
          <p:spPr bwMode="auto">
            <a:xfrm>
              <a:off x="3456" y="2736"/>
              <a:ext cx="2208"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en-US" altLang="en-US" sz="1500"/>
                <a:t>6 </a:t>
              </a:r>
              <a:r>
                <a:rPr lang="cs-CZ" altLang="en-US" sz="1500"/>
                <a:t>jednoduchých v.</a:t>
              </a:r>
              <a:r>
                <a:rPr lang="en-US" altLang="en-US" sz="1500"/>
                <a:t> (6x2) = 12</a:t>
              </a:r>
            </a:p>
          </p:txBody>
        </p:sp>
        <p:grpSp>
          <p:nvGrpSpPr>
            <p:cNvPr id="305260" name="Group 108">
              <a:extLst>
                <a:ext uri="{FF2B5EF4-FFF2-40B4-BE49-F238E27FC236}">
                  <a16:creationId xmlns:a16="http://schemas.microsoft.com/office/drawing/2014/main" id="{F8DC8FBC-6B01-4657-AC64-CD9F394E9B2D}"/>
                </a:ext>
              </a:extLst>
            </p:cNvPr>
            <p:cNvGrpSpPr>
              <a:grpSpLocks/>
            </p:cNvGrpSpPr>
            <p:nvPr/>
          </p:nvGrpSpPr>
          <p:grpSpPr bwMode="auto">
            <a:xfrm>
              <a:off x="3700" y="2943"/>
              <a:ext cx="1962" cy="271"/>
              <a:chOff x="2356" y="3398"/>
              <a:chExt cx="1962" cy="271"/>
            </a:xfrm>
          </p:grpSpPr>
          <p:sp>
            <p:nvSpPr>
              <p:cNvPr id="305261" name="Text Box 109">
                <a:extLst>
                  <a:ext uri="{FF2B5EF4-FFF2-40B4-BE49-F238E27FC236}">
                    <a16:creationId xmlns:a16="http://schemas.microsoft.com/office/drawing/2014/main" id="{31F45278-DF09-418B-891E-C7B1D74D6261}"/>
                  </a:ext>
                </a:extLst>
              </p:cNvPr>
              <p:cNvSpPr txBox="1">
                <a:spLocks noChangeArrowheads="1"/>
              </p:cNvSpPr>
              <p:nvPr/>
            </p:nvSpPr>
            <p:spPr bwMode="auto">
              <a:xfrm>
                <a:off x="2356" y="3398"/>
                <a:ext cx="1962"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en-US" sz="1500"/>
                  <a:t>18 </a:t>
                </a:r>
                <a:r>
                  <a:rPr lang="cs-CZ" altLang="en-US" sz="1500"/>
                  <a:t>volných párů</a:t>
                </a:r>
                <a:r>
                  <a:rPr lang="en-US" altLang="en-US" sz="1500"/>
                  <a:t> (18x2) = 36</a:t>
                </a:r>
              </a:p>
            </p:txBody>
          </p:sp>
          <p:sp>
            <p:nvSpPr>
              <p:cNvPr id="305262" name="Line 110">
                <a:extLst>
                  <a:ext uri="{FF2B5EF4-FFF2-40B4-BE49-F238E27FC236}">
                    <a16:creationId xmlns:a16="http://schemas.microsoft.com/office/drawing/2014/main" id="{3658265F-2384-4B21-ABD4-658094AC7338}"/>
                  </a:ext>
                </a:extLst>
              </p:cNvPr>
              <p:cNvSpPr>
                <a:spLocks noChangeShapeType="1"/>
              </p:cNvSpPr>
              <p:nvPr/>
            </p:nvSpPr>
            <p:spPr bwMode="auto">
              <a:xfrm>
                <a:off x="2448" y="3616"/>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305263" name="Text Box 111">
              <a:extLst>
                <a:ext uri="{FF2B5EF4-FFF2-40B4-BE49-F238E27FC236}">
                  <a16:creationId xmlns:a16="http://schemas.microsoft.com/office/drawing/2014/main" id="{632DCEA6-DAC3-483B-872A-C3F9493374DF}"/>
                </a:ext>
              </a:extLst>
            </p:cNvPr>
            <p:cNvSpPr txBox="1">
              <a:spLocks noChangeArrowheads="1"/>
            </p:cNvSpPr>
            <p:nvPr/>
          </p:nvSpPr>
          <p:spPr bwMode="auto">
            <a:xfrm>
              <a:off x="4780" y="3142"/>
              <a:ext cx="93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en-US" sz="1500">
                  <a:solidFill>
                    <a:srgbClr val="FF0000"/>
                  </a:solidFill>
                </a:rPr>
                <a:t>celkem</a:t>
              </a:r>
              <a:r>
                <a:rPr lang="en-US" altLang="en-US" sz="1500">
                  <a:solidFill>
                    <a:srgbClr val="FF0000"/>
                  </a:solidFill>
                </a:rPr>
                <a:t> = 48</a:t>
              </a:r>
            </a:p>
          </p:txBody>
        </p:sp>
      </p:grpSp>
      <p:sp>
        <p:nvSpPr>
          <p:cNvPr id="305264" name="Oval 112">
            <a:extLst>
              <a:ext uri="{FF2B5EF4-FFF2-40B4-BE49-F238E27FC236}">
                <a16:creationId xmlns:a16="http://schemas.microsoft.com/office/drawing/2014/main" id="{A5E45E5A-663A-4EA7-9640-F6A3A3DFAE3A}"/>
              </a:ext>
            </a:extLst>
          </p:cNvPr>
          <p:cNvSpPr>
            <a:spLocks noChangeArrowheads="1"/>
          </p:cNvSpPr>
          <p:nvPr/>
        </p:nvSpPr>
        <p:spPr bwMode="auto">
          <a:xfrm>
            <a:off x="3207544" y="3661172"/>
            <a:ext cx="800100" cy="8001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nvGrpSpPr>
          <p:cNvPr id="305374" name="Group 222">
            <a:extLst>
              <a:ext uri="{FF2B5EF4-FFF2-40B4-BE49-F238E27FC236}">
                <a16:creationId xmlns:a16="http://schemas.microsoft.com/office/drawing/2014/main" id="{446EE45D-53D8-4931-A5BD-19B28F6120E8}"/>
              </a:ext>
            </a:extLst>
          </p:cNvPr>
          <p:cNvGrpSpPr>
            <a:grpSpLocks/>
          </p:cNvGrpSpPr>
          <p:nvPr/>
        </p:nvGrpSpPr>
        <p:grpSpPr bwMode="auto">
          <a:xfrm>
            <a:off x="3273029" y="2456262"/>
            <a:ext cx="1546622" cy="369094"/>
            <a:chOff x="753" y="1296"/>
            <a:chExt cx="1299" cy="310"/>
          </a:xfrm>
        </p:grpSpPr>
        <p:sp>
          <p:nvSpPr>
            <p:cNvPr id="305375" name="Text Box 223">
              <a:extLst>
                <a:ext uri="{FF2B5EF4-FFF2-40B4-BE49-F238E27FC236}">
                  <a16:creationId xmlns:a16="http://schemas.microsoft.com/office/drawing/2014/main" id="{4861BA1A-580A-4551-A9C2-A61F1C987C88}"/>
                </a:ext>
              </a:extLst>
            </p:cNvPr>
            <p:cNvSpPr txBox="1">
              <a:spLocks noChangeArrowheads="1"/>
            </p:cNvSpPr>
            <p:nvPr/>
          </p:nvSpPr>
          <p:spPr bwMode="auto">
            <a:xfrm>
              <a:off x="753" y="1296"/>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05376" name="Text Box 224">
              <a:extLst>
                <a:ext uri="{FF2B5EF4-FFF2-40B4-BE49-F238E27FC236}">
                  <a16:creationId xmlns:a16="http://schemas.microsoft.com/office/drawing/2014/main" id="{4E2EE3AC-6711-4360-8BC2-864B70662BF2}"/>
                </a:ext>
              </a:extLst>
            </p:cNvPr>
            <p:cNvSpPr txBox="1">
              <a:spLocks noChangeArrowheads="1"/>
            </p:cNvSpPr>
            <p:nvPr/>
          </p:nvSpPr>
          <p:spPr bwMode="auto">
            <a:xfrm>
              <a:off x="1776" y="1296"/>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05377" name="Text Box 225">
              <a:extLst>
                <a:ext uri="{FF2B5EF4-FFF2-40B4-BE49-F238E27FC236}">
                  <a16:creationId xmlns:a16="http://schemas.microsoft.com/office/drawing/2014/main" id="{4B2D96B4-CFE0-4D4A-839F-8F347E2E9BF0}"/>
                </a:ext>
              </a:extLst>
            </p:cNvPr>
            <p:cNvSpPr txBox="1">
              <a:spLocks noChangeArrowheads="1"/>
            </p:cNvSpPr>
            <p:nvPr/>
          </p:nvSpPr>
          <p:spPr bwMode="auto">
            <a:xfrm>
              <a:off x="1217" y="1296"/>
              <a:ext cx="35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Be</a:t>
              </a:r>
            </a:p>
          </p:txBody>
        </p:sp>
        <p:sp>
          <p:nvSpPr>
            <p:cNvPr id="305378" name="Line 226">
              <a:extLst>
                <a:ext uri="{FF2B5EF4-FFF2-40B4-BE49-F238E27FC236}">
                  <a16:creationId xmlns:a16="http://schemas.microsoft.com/office/drawing/2014/main" id="{529AC5C0-0F74-4968-9A0B-C8EC8EA43AA8}"/>
                </a:ext>
              </a:extLst>
            </p:cNvPr>
            <p:cNvSpPr>
              <a:spLocks noChangeShapeType="1"/>
            </p:cNvSpPr>
            <p:nvPr/>
          </p:nvSpPr>
          <p:spPr bwMode="auto">
            <a:xfrm>
              <a:off x="969" y="1440"/>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379" name="Line 227">
              <a:extLst>
                <a:ext uri="{FF2B5EF4-FFF2-40B4-BE49-F238E27FC236}">
                  <a16:creationId xmlns:a16="http://schemas.microsoft.com/office/drawing/2014/main" id="{62A1DB32-EC3D-4AC7-ACD0-219A61977279}"/>
                </a:ext>
              </a:extLst>
            </p:cNvPr>
            <p:cNvSpPr>
              <a:spLocks noChangeShapeType="1"/>
            </p:cNvSpPr>
            <p:nvPr/>
          </p:nvSpPr>
          <p:spPr bwMode="auto">
            <a:xfrm>
              <a:off x="1528" y="1440"/>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nvGrpSpPr>
          <p:cNvPr id="305380" name="Group 228">
            <a:extLst>
              <a:ext uri="{FF2B5EF4-FFF2-40B4-BE49-F238E27FC236}">
                <a16:creationId xmlns:a16="http://schemas.microsoft.com/office/drawing/2014/main" id="{BCA0E770-A44D-4043-A21C-0BD28F650A3F}"/>
              </a:ext>
            </a:extLst>
          </p:cNvPr>
          <p:cNvGrpSpPr>
            <a:grpSpLocks/>
          </p:cNvGrpSpPr>
          <p:nvPr/>
        </p:nvGrpSpPr>
        <p:grpSpPr bwMode="auto">
          <a:xfrm>
            <a:off x="1663304" y="2200275"/>
            <a:ext cx="1251347" cy="920352"/>
            <a:chOff x="1402" y="1025"/>
            <a:chExt cx="1051" cy="773"/>
          </a:xfrm>
        </p:grpSpPr>
        <p:sp>
          <p:nvSpPr>
            <p:cNvPr id="305381" name="Text Box 229">
              <a:extLst>
                <a:ext uri="{FF2B5EF4-FFF2-40B4-BE49-F238E27FC236}">
                  <a16:creationId xmlns:a16="http://schemas.microsoft.com/office/drawing/2014/main" id="{9A6C657A-D9AF-498B-8D8E-1A2DB2CF5790}"/>
                </a:ext>
              </a:extLst>
            </p:cNvPr>
            <p:cNvSpPr txBox="1">
              <a:spLocks noChangeArrowheads="1"/>
            </p:cNvSpPr>
            <p:nvPr/>
          </p:nvSpPr>
          <p:spPr bwMode="auto">
            <a:xfrm>
              <a:off x="1611" y="1025"/>
              <a:ext cx="77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Be – 2e</a:t>
              </a:r>
              <a:r>
                <a:rPr lang="en-US" altLang="en-US" baseline="30000"/>
                <a:t>-</a:t>
              </a:r>
              <a:endParaRPr lang="en-US" altLang="en-US"/>
            </a:p>
          </p:txBody>
        </p:sp>
        <p:sp>
          <p:nvSpPr>
            <p:cNvPr id="305382" name="Text Box 230">
              <a:extLst>
                <a:ext uri="{FF2B5EF4-FFF2-40B4-BE49-F238E27FC236}">
                  <a16:creationId xmlns:a16="http://schemas.microsoft.com/office/drawing/2014/main" id="{75BF7F29-9057-420F-A0FE-643CD5431111}"/>
                </a:ext>
              </a:extLst>
            </p:cNvPr>
            <p:cNvSpPr txBox="1">
              <a:spLocks noChangeArrowheads="1"/>
            </p:cNvSpPr>
            <p:nvPr/>
          </p:nvSpPr>
          <p:spPr bwMode="auto">
            <a:xfrm>
              <a:off x="1402" y="1240"/>
              <a:ext cx="9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2H – 2x1e</a:t>
              </a:r>
              <a:r>
                <a:rPr lang="en-US" altLang="en-US" baseline="30000"/>
                <a:t>-</a:t>
              </a:r>
              <a:endParaRPr lang="en-US" altLang="en-US"/>
            </a:p>
          </p:txBody>
        </p:sp>
        <p:sp>
          <p:nvSpPr>
            <p:cNvPr id="305383" name="Line 231">
              <a:extLst>
                <a:ext uri="{FF2B5EF4-FFF2-40B4-BE49-F238E27FC236}">
                  <a16:creationId xmlns:a16="http://schemas.microsoft.com/office/drawing/2014/main" id="{6DE5CE4D-A89A-4C09-8468-BE910DE08AC5}"/>
                </a:ext>
              </a:extLst>
            </p:cNvPr>
            <p:cNvSpPr>
              <a:spLocks noChangeShapeType="1"/>
            </p:cNvSpPr>
            <p:nvPr/>
          </p:nvSpPr>
          <p:spPr bwMode="auto">
            <a:xfrm>
              <a:off x="1429" y="1504"/>
              <a:ext cx="9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384" name="Text Box 232">
              <a:extLst>
                <a:ext uri="{FF2B5EF4-FFF2-40B4-BE49-F238E27FC236}">
                  <a16:creationId xmlns:a16="http://schemas.microsoft.com/office/drawing/2014/main" id="{AC3DE587-B9AD-48B2-8BFD-AB7CC63B04DC}"/>
                </a:ext>
              </a:extLst>
            </p:cNvPr>
            <p:cNvSpPr txBox="1">
              <a:spLocks noChangeArrowheads="1"/>
            </p:cNvSpPr>
            <p:nvPr/>
          </p:nvSpPr>
          <p:spPr bwMode="auto">
            <a:xfrm>
              <a:off x="2064" y="1488"/>
              <a:ext cx="389"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4e</a:t>
              </a:r>
              <a:r>
                <a:rPr lang="en-US" altLang="en-US" baseline="30000"/>
                <a:t>-</a:t>
              </a:r>
              <a:endParaRPr lang="en-US" altLang="en-US"/>
            </a:p>
          </p:txBody>
        </p:sp>
      </p:grpSp>
      <p:sp>
        <p:nvSpPr>
          <p:cNvPr id="305385" name="Text Box 233">
            <a:extLst>
              <a:ext uri="{FF2B5EF4-FFF2-40B4-BE49-F238E27FC236}">
                <a16:creationId xmlns:a16="http://schemas.microsoft.com/office/drawing/2014/main" id="{A1E109AF-EB21-4365-91A0-F23DEF335909}"/>
              </a:ext>
            </a:extLst>
          </p:cNvPr>
          <p:cNvSpPr txBox="1">
            <a:spLocks noChangeArrowheads="1"/>
          </p:cNvSpPr>
          <p:nvPr/>
        </p:nvSpPr>
        <p:spPr bwMode="auto">
          <a:xfrm>
            <a:off x="565548" y="2456260"/>
            <a:ext cx="6479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BeH</a:t>
            </a:r>
            <a:r>
              <a:rPr lang="en-US" altLang="en-US" baseline="-25000"/>
              <a:t>2</a:t>
            </a:r>
            <a:endParaRPr lang="en-US" altLang="en-US"/>
          </a:p>
        </p:txBody>
      </p:sp>
      <p:sp>
        <p:nvSpPr>
          <p:cNvPr id="305389" name="Oval 237">
            <a:extLst>
              <a:ext uri="{FF2B5EF4-FFF2-40B4-BE49-F238E27FC236}">
                <a16:creationId xmlns:a16="http://schemas.microsoft.com/office/drawing/2014/main" id="{FE35FAE5-0BDC-422E-AD33-987F1E91CB15}"/>
              </a:ext>
            </a:extLst>
          </p:cNvPr>
          <p:cNvSpPr>
            <a:spLocks noChangeArrowheads="1"/>
          </p:cNvSpPr>
          <p:nvPr/>
        </p:nvSpPr>
        <p:spPr bwMode="auto">
          <a:xfrm>
            <a:off x="3823098" y="2416971"/>
            <a:ext cx="457200" cy="459581"/>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408100813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5B4B0-F747-472F-8012-83B007F58025}"/>
              </a:ext>
            </a:extLst>
          </p:cNvPr>
          <p:cNvSpPr>
            <a:spLocks noGrp="1"/>
          </p:cNvSpPr>
          <p:nvPr>
            <p:ph type="title"/>
          </p:nvPr>
        </p:nvSpPr>
        <p:spPr>
          <a:xfrm>
            <a:off x="3048000" y="228600"/>
            <a:ext cx="2667000" cy="441774"/>
          </a:xfrm>
        </p:spPr>
        <p:txBody>
          <a:bodyPr>
            <a:noAutofit/>
          </a:bodyPr>
          <a:lstStyle/>
          <a:p>
            <a:r>
              <a:rPr lang="cs-CZ" sz="2800" b="1" dirty="0">
                <a:latin typeface="+mn-lt"/>
              </a:rPr>
              <a:t>Pravidlo 8 – N</a:t>
            </a:r>
            <a:endParaRPr lang="en-US" sz="2800" b="1" dirty="0">
              <a:latin typeface="+mn-lt"/>
            </a:endParaRPr>
          </a:p>
        </p:txBody>
      </p:sp>
      <p:sp>
        <p:nvSpPr>
          <p:cNvPr id="4" name="Obdélník 3">
            <a:extLst>
              <a:ext uri="{FF2B5EF4-FFF2-40B4-BE49-F238E27FC236}">
                <a16:creationId xmlns:a16="http://schemas.microsoft.com/office/drawing/2014/main" id="{7406E0C7-873A-4802-849D-2C2F137C5F30}"/>
              </a:ext>
            </a:extLst>
          </p:cNvPr>
          <p:cNvSpPr/>
          <p:nvPr/>
        </p:nvSpPr>
        <p:spPr>
          <a:xfrm>
            <a:off x="152400" y="831043"/>
            <a:ext cx="8656983" cy="1938992"/>
          </a:xfrm>
          <a:prstGeom prst="rect">
            <a:avLst/>
          </a:prstGeom>
        </p:spPr>
        <p:txBody>
          <a:bodyPr wrap="square">
            <a:spAutoFit/>
          </a:bodyPr>
          <a:lstStyle/>
          <a:p>
            <a:r>
              <a:rPr lang="cs-CZ" sz="2000" b="1" dirty="0"/>
              <a:t>Pravidlo </a:t>
            </a:r>
            <a:r>
              <a:rPr lang="en-US" sz="2000" b="1" dirty="0"/>
              <a:t>8-N </a:t>
            </a:r>
            <a:r>
              <a:rPr lang="cs-CZ" sz="2000" dirty="0"/>
              <a:t>(</a:t>
            </a:r>
            <a:r>
              <a:rPr lang="cs-CZ" sz="2000" dirty="0" err="1"/>
              <a:t>Hume</a:t>
            </a:r>
            <a:r>
              <a:rPr lang="cs-CZ" sz="2000" dirty="0"/>
              <a:t> </a:t>
            </a:r>
            <a:r>
              <a:rPr lang="cs-CZ" sz="2000" dirty="0" err="1"/>
              <a:t>Rothery</a:t>
            </a:r>
            <a:r>
              <a:rPr lang="cs-CZ" sz="2000" dirty="0"/>
              <a:t> 1931)</a:t>
            </a:r>
            <a:r>
              <a:rPr lang="en-US" sz="2000" dirty="0"/>
              <a:t>: </a:t>
            </a:r>
            <a:r>
              <a:rPr lang="cs-CZ" sz="2000" dirty="0"/>
              <a:t>V k</a:t>
            </a:r>
            <a:r>
              <a:rPr lang="en-US" sz="2000" dirty="0" err="1"/>
              <a:t>rystal</a:t>
            </a:r>
            <a:r>
              <a:rPr lang="cs-CZ" sz="2000" dirty="0"/>
              <a:t>ech, resp. v molekulách, </a:t>
            </a:r>
            <a:r>
              <a:rPr lang="en-US" sz="2000" dirty="0"/>
              <a:t> </a:t>
            </a:r>
            <a:r>
              <a:rPr lang="cs-CZ" sz="2000" dirty="0"/>
              <a:t>prvků </a:t>
            </a:r>
            <a:r>
              <a:rPr lang="en-US" sz="2000" dirty="0"/>
              <a:t>V</a:t>
            </a:r>
            <a:r>
              <a:rPr lang="cs-CZ" sz="2000" dirty="0"/>
              <a:t>.</a:t>
            </a:r>
            <a:r>
              <a:rPr lang="en-US" sz="2000" dirty="0"/>
              <a:t> – VII</a:t>
            </a:r>
            <a:r>
              <a:rPr lang="cs-CZ" sz="2000" dirty="0"/>
              <a:t>.</a:t>
            </a:r>
            <a:r>
              <a:rPr lang="en-US" sz="2000" dirty="0"/>
              <a:t> </a:t>
            </a:r>
            <a:r>
              <a:rPr lang="cs-CZ" sz="2000" dirty="0"/>
              <a:t>skupiny je počet nejbližších sousedních atomů </a:t>
            </a:r>
            <a:r>
              <a:rPr lang="en-US" sz="2000" dirty="0"/>
              <a:t>8</a:t>
            </a:r>
            <a:r>
              <a:rPr lang="cs-CZ" sz="2000" dirty="0"/>
              <a:t> </a:t>
            </a:r>
            <a:r>
              <a:rPr lang="en-US" sz="2000" dirty="0"/>
              <a:t>-</a:t>
            </a:r>
            <a:r>
              <a:rPr lang="cs-CZ" sz="2000" dirty="0"/>
              <a:t> </a:t>
            </a:r>
            <a:r>
              <a:rPr lang="en-US" sz="2000" dirty="0"/>
              <a:t>N, </a:t>
            </a:r>
            <a:r>
              <a:rPr lang="cs-CZ" sz="2000" dirty="0" err="1"/>
              <a:t>kd</a:t>
            </a:r>
            <a:r>
              <a:rPr lang="en-US" sz="2000" dirty="0"/>
              <a:t>e N </a:t>
            </a:r>
            <a:r>
              <a:rPr lang="cs-CZ" sz="2000" dirty="0"/>
              <a:t>j</a:t>
            </a:r>
            <a:r>
              <a:rPr lang="en-US" sz="2000" dirty="0"/>
              <a:t>e </a:t>
            </a:r>
            <a:r>
              <a:rPr lang="cs-CZ" sz="2000" dirty="0"/>
              <a:t>číslo skupiny </a:t>
            </a:r>
            <a:r>
              <a:rPr lang="en-US" sz="2000" dirty="0"/>
              <a:t>dan</a:t>
            </a:r>
            <a:r>
              <a:rPr lang="cs-CZ" sz="2000" dirty="0"/>
              <a:t>é</a:t>
            </a:r>
            <a:r>
              <a:rPr lang="en-US" sz="2000" dirty="0"/>
              <a:t>ho </a:t>
            </a:r>
            <a:r>
              <a:rPr lang="en-US" sz="2000" dirty="0" err="1"/>
              <a:t>prvku</a:t>
            </a:r>
            <a:r>
              <a:rPr lang="en-US" sz="2000" dirty="0"/>
              <a:t> </a:t>
            </a:r>
            <a:r>
              <a:rPr lang="cs-CZ" sz="2000" dirty="0"/>
              <a:t>v p</a:t>
            </a:r>
            <a:r>
              <a:rPr lang="en-US" sz="2000" dirty="0" err="1"/>
              <a:t>eriodic</a:t>
            </a:r>
            <a:r>
              <a:rPr lang="cs-CZ" sz="2000" dirty="0" err="1"/>
              <a:t>ké</a:t>
            </a:r>
            <a:r>
              <a:rPr lang="en-US" sz="2000" dirty="0"/>
              <a:t> </a:t>
            </a:r>
            <a:r>
              <a:rPr lang="cs-CZ" sz="2000" dirty="0"/>
              <a:t>soustavě (atomy si tak doplňují oktet)</a:t>
            </a:r>
            <a:r>
              <a:rPr lang="en-US" sz="2000" dirty="0"/>
              <a:t>. </a:t>
            </a:r>
            <a:r>
              <a:rPr lang="cs-CZ" sz="2000" dirty="0"/>
              <a:t>Rozdíl</a:t>
            </a:r>
            <a:r>
              <a:rPr lang="en-US" sz="2000" dirty="0"/>
              <a:t> 8</a:t>
            </a:r>
            <a:r>
              <a:rPr lang="cs-CZ" sz="2000" dirty="0"/>
              <a:t> </a:t>
            </a:r>
            <a:r>
              <a:rPr lang="en-US" sz="2000" dirty="0"/>
              <a:t>-</a:t>
            </a:r>
            <a:r>
              <a:rPr lang="cs-CZ" sz="2000" dirty="0"/>
              <a:t> </a:t>
            </a:r>
            <a:r>
              <a:rPr lang="en-US" sz="2000" dirty="0"/>
              <a:t>N </a:t>
            </a:r>
            <a:r>
              <a:rPr lang="en-US" sz="2000" dirty="0" err="1"/>
              <a:t>repre</a:t>
            </a:r>
            <a:r>
              <a:rPr lang="cs-CZ" sz="2000" dirty="0" err="1"/>
              <a:t>zentuje</a:t>
            </a:r>
            <a:r>
              <a:rPr lang="en-US" sz="2000" dirty="0"/>
              <a:t> </a:t>
            </a:r>
            <a:r>
              <a:rPr lang="cs-CZ" sz="2000" dirty="0"/>
              <a:t>počet nepárových valenčních elektronů a tudíž udává počet možných k</a:t>
            </a:r>
            <a:r>
              <a:rPr lang="en-US" sz="2000" dirty="0" err="1"/>
              <a:t>ovalent</a:t>
            </a:r>
            <a:r>
              <a:rPr lang="cs-CZ" sz="2000" dirty="0" err="1"/>
              <a:t>ních</a:t>
            </a:r>
            <a:r>
              <a:rPr lang="cs-CZ" sz="2000" dirty="0"/>
              <a:t> vazeb</a:t>
            </a:r>
            <a:r>
              <a:rPr lang="en-US" sz="2000" dirty="0"/>
              <a:t>. </a:t>
            </a:r>
            <a:endParaRPr lang="cs-CZ" sz="2000" dirty="0"/>
          </a:p>
          <a:p>
            <a:r>
              <a:rPr lang="cs-CZ" sz="2000" dirty="0"/>
              <a:t>Platí pouze tehdy, je-li splněno oktetové pravidlo.</a:t>
            </a:r>
            <a:endParaRPr lang="en-US" sz="2000" dirty="0"/>
          </a:p>
        </p:txBody>
      </p:sp>
      <p:sp>
        <p:nvSpPr>
          <p:cNvPr id="3" name="TextovéPole 2">
            <a:extLst>
              <a:ext uri="{FF2B5EF4-FFF2-40B4-BE49-F238E27FC236}">
                <a16:creationId xmlns:a16="http://schemas.microsoft.com/office/drawing/2014/main" id="{4AB1BE23-8C3F-4568-BB2E-F7E581F8F162}"/>
              </a:ext>
            </a:extLst>
          </p:cNvPr>
          <p:cNvSpPr txBox="1"/>
          <p:nvPr/>
        </p:nvSpPr>
        <p:spPr>
          <a:xfrm>
            <a:off x="258313" y="2959154"/>
            <a:ext cx="8551070" cy="3662541"/>
          </a:xfrm>
          <a:prstGeom prst="rect">
            <a:avLst/>
          </a:prstGeom>
          <a:noFill/>
        </p:spPr>
        <p:txBody>
          <a:bodyPr wrap="square" rtlCol="0">
            <a:spAutoFit/>
          </a:bodyPr>
          <a:lstStyle/>
          <a:p>
            <a:r>
              <a:rPr lang="cs-CZ" sz="2000" b="1" i="1" dirty="0"/>
              <a:t>Vzácné plyny:</a:t>
            </a:r>
            <a:r>
              <a:rPr lang="cs-CZ" sz="2000" dirty="0"/>
              <a:t> existují pouze v atomární formě (8 – N = 8 – 8 = 0).</a:t>
            </a:r>
          </a:p>
          <a:p>
            <a:endParaRPr lang="cs-CZ" sz="800" b="1" i="1" dirty="0"/>
          </a:p>
          <a:p>
            <a:r>
              <a:rPr lang="cs-CZ" sz="2000" b="1" i="1" dirty="0"/>
              <a:t>Halogeny:</a:t>
            </a:r>
            <a:r>
              <a:rPr lang="cs-CZ" sz="2000" dirty="0"/>
              <a:t> tvoří jednu jednoduchou vazbu (8 – N = 8 – 7 = 1), existují tedy ve formě molekul X</a:t>
            </a:r>
            <a:r>
              <a:rPr lang="cs-CZ" sz="2000" baseline="-25000" dirty="0"/>
              <a:t>2</a:t>
            </a:r>
            <a:r>
              <a:rPr lang="cs-CZ" sz="2000" dirty="0"/>
              <a:t>.</a:t>
            </a:r>
          </a:p>
          <a:p>
            <a:endParaRPr lang="cs-CZ" sz="800" dirty="0"/>
          </a:p>
          <a:p>
            <a:r>
              <a:rPr lang="cs-CZ" sz="2000" b="1" i="1" dirty="0"/>
              <a:t>Chalkogeny</a:t>
            </a:r>
            <a:r>
              <a:rPr lang="cs-CZ" sz="2000" dirty="0"/>
              <a:t>: v molekule kyslíku O</a:t>
            </a:r>
            <a:r>
              <a:rPr lang="cs-CZ" sz="2000" baseline="-25000" dirty="0"/>
              <a:t>2</a:t>
            </a:r>
            <a:r>
              <a:rPr lang="cs-CZ" sz="2000" dirty="0"/>
              <a:t> je jedna dvojná vazba, zatímco atom síry je v molekule S</a:t>
            </a:r>
            <a:r>
              <a:rPr lang="cs-CZ" sz="2000" baseline="-25000" dirty="0"/>
              <a:t>8</a:t>
            </a:r>
            <a:r>
              <a:rPr lang="cs-CZ" sz="2000" dirty="0"/>
              <a:t>, resp. v řetězcích –S-S-S-S- , vázána dvěma jednoduchými vazbami (8 – N = 8 – 6 = 2).   </a:t>
            </a:r>
          </a:p>
          <a:p>
            <a:r>
              <a:rPr lang="cs-CZ" sz="800" dirty="0"/>
              <a:t> </a:t>
            </a:r>
          </a:p>
          <a:p>
            <a:r>
              <a:rPr lang="cs-CZ" sz="2000" b="1" i="1" dirty="0" err="1"/>
              <a:t>Pentely</a:t>
            </a:r>
            <a:r>
              <a:rPr lang="cs-CZ" sz="2000" dirty="0"/>
              <a:t>: v molekule dusíku N</a:t>
            </a:r>
            <a:r>
              <a:rPr lang="cs-CZ" sz="2000" baseline="-25000" dirty="0"/>
              <a:t>2</a:t>
            </a:r>
            <a:r>
              <a:rPr lang="cs-CZ" sz="2000" dirty="0"/>
              <a:t> je jedna trojná vazba, fosfor je v molekule P</a:t>
            </a:r>
            <a:r>
              <a:rPr lang="cs-CZ" sz="2000" baseline="-25000" dirty="0"/>
              <a:t>4</a:t>
            </a:r>
            <a:r>
              <a:rPr lang="cs-CZ" sz="2000" dirty="0"/>
              <a:t> vázán třemi jednoduchými vazbami  (8 – N = 8 – 5 = 3).   </a:t>
            </a:r>
          </a:p>
          <a:p>
            <a:endParaRPr lang="cs-CZ" sz="800" dirty="0"/>
          </a:p>
          <a:p>
            <a:r>
              <a:rPr lang="cs-CZ" sz="2000" b="1" i="1" dirty="0" err="1"/>
              <a:t>Tetrely</a:t>
            </a:r>
            <a:r>
              <a:rPr lang="cs-CZ" sz="2000" dirty="0"/>
              <a:t>: </a:t>
            </a:r>
            <a:r>
              <a:rPr lang="en-US" sz="2000" dirty="0"/>
              <a:t>atomy t</a:t>
            </a:r>
            <a:r>
              <a:rPr lang="cs-CZ" sz="2000" dirty="0"/>
              <a:t>ě</a:t>
            </a:r>
            <a:r>
              <a:rPr lang="en-US" sz="2000" dirty="0" err="1"/>
              <a:t>chto</a:t>
            </a:r>
            <a:r>
              <a:rPr lang="en-US" sz="2000" dirty="0"/>
              <a:t> </a:t>
            </a:r>
            <a:r>
              <a:rPr lang="en-US" sz="2000" dirty="0" err="1"/>
              <a:t>prvk</a:t>
            </a:r>
            <a:r>
              <a:rPr lang="cs-CZ" sz="2000" dirty="0"/>
              <a:t>ů (např. C, Si) jsou vázány čtyřmi vazbami (8 – N = 8 – 4 = 4).   </a:t>
            </a:r>
            <a:r>
              <a:rPr lang="en-US" sz="2000" dirty="0"/>
              <a:t> </a:t>
            </a:r>
          </a:p>
        </p:txBody>
      </p:sp>
    </p:spTree>
    <p:extLst>
      <p:ext uri="{BB962C8B-B14F-4D97-AF65-F5344CB8AC3E}">
        <p14:creationId xmlns:p14="http://schemas.microsoft.com/office/powerpoint/2010/main" val="350086950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156265-C4F3-4DAD-9320-F7D38153D539}"/>
              </a:ext>
            </a:extLst>
          </p:cNvPr>
          <p:cNvSpPr>
            <a:spLocks noGrp="1"/>
          </p:cNvSpPr>
          <p:nvPr>
            <p:ph type="title"/>
          </p:nvPr>
        </p:nvSpPr>
        <p:spPr>
          <a:xfrm>
            <a:off x="457200" y="274638"/>
            <a:ext cx="8229600" cy="639762"/>
          </a:xfrm>
        </p:spPr>
        <p:txBody>
          <a:bodyPr>
            <a:normAutofit/>
          </a:bodyPr>
          <a:lstStyle/>
          <a:p>
            <a:r>
              <a:rPr lang="cs-CZ" sz="2800" b="1" dirty="0" err="1">
                <a:latin typeface="+mn-lt"/>
              </a:rPr>
              <a:t>Izoelektronové</a:t>
            </a:r>
            <a:r>
              <a:rPr lang="cs-CZ" sz="2800" b="1" dirty="0">
                <a:latin typeface="+mn-lt"/>
              </a:rPr>
              <a:t> částice</a:t>
            </a:r>
            <a:endParaRPr lang="en-US" sz="2800" b="1" dirty="0">
              <a:latin typeface="+mn-lt"/>
            </a:endParaRPr>
          </a:p>
        </p:txBody>
      </p:sp>
      <p:pic>
        <p:nvPicPr>
          <p:cNvPr id="3" name="Obrázek 2">
            <a:extLst>
              <a:ext uri="{FF2B5EF4-FFF2-40B4-BE49-F238E27FC236}">
                <a16:creationId xmlns:a16="http://schemas.microsoft.com/office/drawing/2014/main" id="{1A4BEA13-CBEB-487C-BF66-DFC2E7153063}"/>
              </a:ext>
            </a:extLst>
          </p:cNvPr>
          <p:cNvPicPr>
            <a:picLocks noChangeAspect="1"/>
          </p:cNvPicPr>
          <p:nvPr/>
        </p:nvPicPr>
        <p:blipFill>
          <a:blip r:embed="rId2"/>
          <a:stretch>
            <a:fillRect/>
          </a:stretch>
        </p:blipFill>
        <p:spPr>
          <a:xfrm>
            <a:off x="2743200" y="2209800"/>
            <a:ext cx="3733800" cy="1826181"/>
          </a:xfrm>
          <a:prstGeom prst="rect">
            <a:avLst/>
          </a:prstGeom>
        </p:spPr>
      </p:pic>
      <p:sp>
        <p:nvSpPr>
          <p:cNvPr id="4" name="Obdélník 3">
            <a:extLst>
              <a:ext uri="{FF2B5EF4-FFF2-40B4-BE49-F238E27FC236}">
                <a16:creationId xmlns:a16="http://schemas.microsoft.com/office/drawing/2014/main" id="{710651E0-9049-414D-8F4B-3FC2E37974DC}"/>
              </a:ext>
            </a:extLst>
          </p:cNvPr>
          <p:cNvSpPr/>
          <p:nvPr/>
        </p:nvSpPr>
        <p:spPr>
          <a:xfrm>
            <a:off x="228600" y="1295400"/>
            <a:ext cx="8763000" cy="707886"/>
          </a:xfrm>
          <a:prstGeom prst="rect">
            <a:avLst/>
          </a:prstGeom>
        </p:spPr>
        <p:txBody>
          <a:bodyPr wrap="square">
            <a:spAutoFit/>
          </a:bodyPr>
          <a:lstStyle/>
          <a:p>
            <a:r>
              <a:rPr lang="en-US" sz="2000" b="1" dirty="0">
                <a:solidFill>
                  <a:srgbClr val="333333"/>
                </a:solidFill>
              </a:rPr>
              <a:t>I</a:t>
            </a:r>
            <a:r>
              <a:rPr lang="cs-CZ" sz="2000" b="1" dirty="0">
                <a:solidFill>
                  <a:srgbClr val="333333"/>
                </a:solidFill>
              </a:rPr>
              <a:t>z</a:t>
            </a:r>
            <a:r>
              <a:rPr lang="en-US" sz="2000" b="1" dirty="0" err="1">
                <a:solidFill>
                  <a:srgbClr val="333333"/>
                </a:solidFill>
              </a:rPr>
              <a:t>oele</a:t>
            </a:r>
            <a:r>
              <a:rPr lang="cs-CZ" sz="2000" b="1" dirty="0">
                <a:solidFill>
                  <a:srgbClr val="333333"/>
                </a:solidFill>
              </a:rPr>
              <a:t>k</a:t>
            </a:r>
            <a:r>
              <a:rPr lang="en-US" sz="2000" b="1" dirty="0" err="1">
                <a:solidFill>
                  <a:srgbClr val="333333"/>
                </a:solidFill>
              </a:rPr>
              <a:t>tron</a:t>
            </a:r>
            <a:r>
              <a:rPr lang="cs-CZ" sz="2000" b="1" dirty="0" err="1">
                <a:solidFill>
                  <a:srgbClr val="333333"/>
                </a:solidFill>
              </a:rPr>
              <a:t>ové</a:t>
            </a:r>
            <a:r>
              <a:rPr lang="en-US" sz="2000" b="1" dirty="0">
                <a:solidFill>
                  <a:srgbClr val="333333"/>
                </a:solidFill>
              </a:rPr>
              <a:t> </a:t>
            </a:r>
            <a:r>
              <a:rPr lang="cs-CZ" sz="2000" b="1" dirty="0">
                <a:solidFill>
                  <a:srgbClr val="333333"/>
                </a:solidFill>
              </a:rPr>
              <a:t>částice </a:t>
            </a:r>
            <a:r>
              <a:rPr lang="cs-CZ" sz="2000" dirty="0">
                <a:solidFill>
                  <a:srgbClr val="333333"/>
                </a:solidFill>
              </a:rPr>
              <a:t>mají stejnou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err="1">
                <a:solidFill>
                  <a:srgbClr val="333333"/>
                </a:solidFill>
              </a:rPr>
              <a:t>ovou</a:t>
            </a:r>
            <a:r>
              <a:rPr lang="cs-CZ" sz="2000" dirty="0">
                <a:solidFill>
                  <a:srgbClr val="333333"/>
                </a:solidFill>
              </a:rPr>
              <a:t> </a:t>
            </a:r>
            <a:r>
              <a:rPr lang="en-US" sz="2000" dirty="0" err="1">
                <a:solidFill>
                  <a:srgbClr val="333333"/>
                </a:solidFill>
              </a:rPr>
              <a:t>stru</a:t>
            </a:r>
            <a:r>
              <a:rPr lang="cs-CZ" sz="2000" dirty="0">
                <a:solidFill>
                  <a:srgbClr val="333333"/>
                </a:solidFill>
              </a:rPr>
              <a:t>k</a:t>
            </a:r>
            <a:r>
              <a:rPr lang="en-US" sz="2000" dirty="0">
                <a:solidFill>
                  <a:srgbClr val="333333"/>
                </a:solidFill>
              </a:rPr>
              <a:t>tur</a:t>
            </a:r>
            <a:r>
              <a:rPr lang="cs-CZ" sz="2000" dirty="0">
                <a:solidFill>
                  <a:srgbClr val="333333"/>
                </a:solidFill>
              </a:rPr>
              <a:t>u a stejný počet </a:t>
            </a:r>
            <a:r>
              <a:rPr lang="en-US" sz="2000" dirty="0" err="1">
                <a:solidFill>
                  <a:srgbClr val="333333"/>
                </a:solidFill>
              </a:rPr>
              <a:t>valen</a:t>
            </a:r>
            <a:r>
              <a:rPr lang="cs-CZ" sz="2000" dirty="0" err="1">
                <a:solidFill>
                  <a:srgbClr val="333333"/>
                </a:solidFill>
              </a:rPr>
              <a:t>čních</a:t>
            </a:r>
            <a:r>
              <a:rPr lang="cs-CZ" sz="2000" dirty="0">
                <a:solidFill>
                  <a:srgbClr val="333333"/>
                </a:solidFill>
              </a:rPr>
              <a:t>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ů</a:t>
            </a:r>
            <a:r>
              <a:rPr lang="en-US" sz="2000" dirty="0">
                <a:solidFill>
                  <a:srgbClr val="333333"/>
                </a:solidFill>
              </a:rPr>
              <a:t>.</a:t>
            </a:r>
            <a:endParaRPr lang="en-US" sz="2000" dirty="0"/>
          </a:p>
        </p:txBody>
      </p:sp>
      <p:sp>
        <p:nvSpPr>
          <p:cNvPr id="5" name="Obdélník 4">
            <a:extLst>
              <a:ext uri="{FF2B5EF4-FFF2-40B4-BE49-F238E27FC236}">
                <a16:creationId xmlns:a16="http://schemas.microsoft.com/office/drawing/2014/main" id="{8E1A63CA-C97C-4B14-B4D9-ACE83CABE134}"/>
              </a:ext>
            </a:extLst>
          </p:cNvPr>
          <p:cNvSpPr/>
          <p:nvPr/>
        </p:nvSpPr>
        <p:spPr>
          <a:xfrm>
            <a:off x="147263" y="4408438"/>
            <a:ext cx="8839200" cy="2308324"/>
          </a:xfrm>
          <a:prstGeom prst="rect">
            <a:avLst/>
          </a:prstGeom>
        </p:spPr>
        <p:txBody>
          <a:bodyPr wrap="square">
            <a:spAutoFit/>
          </a:bodyPr>
          <a:lstStyle/>
          <a:p>
            <a:pPr algn="just"/>
            <a:r>
              <a:rPr lang="cs-CZ" sz="2000" b="1" dirty="0">
                <a:solidFill>
                  <a:srgbClr val="333333"/>
                </a:solidFill>
              </a:rPr>
              <a:t>Příklad:</a:t>
            </a:r>
          </a:p>
          <a:p>
            <a:pPr algn="just"/>
            <a:endParaRPr lang="cs-CZ" sz="800" dirty="0">
              <a:solidFill>
                <a:srgbClr val="333333"/>
              </a:solidFill>
            </a:endParaRPr>
          </a:p>
          <a:p>
            <a:pPr algn="just"/>
            <a:r>
              <a:rPr lang="cs-CZ" sz="2000" dirty="0">
                <a:solidFill>
                  <a:srgbClr val="333333"/>
                </a:solidFill>
              </a:rPr>
              <a:t>1) </a:t>
            </a:r>
            <a:r>
              <a:rPr lang="en-US" sz="2000" dirty="0">
                <a:solidFill>
                  <a:srgbClr val="333333"/>
                </a:solidFill>
              </a:rPr>
              <a:t>Na</a:t>
            </a:r>
            <a:r>
              <a:rPr lang="en-US" sz="2000" baseline="30000" dirty="0">
                <a:solidFill>
                  <a:srgbClr val="333333"/>
                </a:solidFill>
              </a:rPr>
              <a:t>+</a:t>
            </a:r>
            <a:r>
              <a:rPr lang="en-US" sz="2000" dirty="0">
                <a:solidFill>
                  <a:srgbClr val="333333"/>
                </a:solidFill>
              </a:rPr>
              <a:t> </a:t>
            </a:r>
            <a:r>
              <a:rPr lang="cs-CZ" sz="2000" dirty="0">
                <a:solidFill>
                  <a:srgbClr val="333333"/>
                </a:solidFill>
              </a:rPr>
              <a:t>má</a:t>
            </a:r>
            <a:r>
              <a:rPr lang="en-US" sz="2000" dirty="0">
                <a:solidFill>
                  <a:srgbClr val="333333"/>
                </a:solidFill>
              </a:rPr>
              <a:t> 10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ů, </a:t>
            </a:r>
            <a:r>
              <a:rPr lang="en-US" sz="2000" dirty="0">
                <a:solidFill>
                  <a:srgbClr val="333333"/>
                </a:solidFill>
              </a:rPr>
              <a:t>Ca</a:t>
            </a:r>
            <a:r>
              <a:rPr lang="en-US" sz="2000" baseline="30000" dirty="0">
                <a:solidFill>
                  <a:srgbClr val="333333"/>
                </a:solidFill>
              </a:rPr>
              <a:t>2+</a:t>
            </a:r>
            <a:r>
              <a:rPr lang="en-US" sz="2000" dirty="0">
                <a:solidFill>
                  <a:srgbClr val="333333"/>
                </a:solidFill>
              </a:rPr>
              <a:t> </a:t>
            </a:r>
            <a:r>
              <a:rPr lang="cs-CZ" sz="2000" dirty="0">
                <a:solidFill>
                  <a:srgbClr val="333333"/>
                </a:solidFill>
              </a:rPr>
              <a:t>má také</a:t>
            </a:r>
            <a:r>
              <a:rPr lang="en-US" sz="2000" dirty="0">
                <a:solidFill>
                  <a:srgbClr val="333333"/>
                </a:solidFill>
              </a:rPr>
              <a:t> 10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ů. Jsou tedy </a:t>
            </a:r>
            <a:r>
              <a:rPr lang="en-US" sz="2000" dirty="0" err="1">
                <a:solidFill>
                  <a:srgbClr val="333333"/>
                </a:solidFill>
              </a:rPr>
              <a:t>i</a:t>
            </a:r>
            <a:r>
              <a:rPr lang="cs-CZ" sz="2000" dirty="0">
                <a:solidFill>
                  <a:srgbClr val="333333"/>
                </a:solidFill>
              </a:rPr>
              <a:t>z</a:t>
            </a:r>
            <a:r>
              <a:rPr lang="en-US" sz="2000" dirty="0" err="1">
                <a:solidFill>
                  <a:srgbClr val="333333"/>
                </a:solidFill>
              </a:rPr>
              <a:t>oele</a:t>
            </a:r>
            <a:r>
              <a:rPr lang="cs-CZ" sz="2000" dirty="0">
                <a:solidFill>
                  <a:srgbClr val="333333"/>
                </a:solidFill>
              </a:rPr>
              <a:t>k</a:t>
            </a:r>
            <a:r>
              <a:rPr lang="en-US" sz="2000" dirty="0" err="1">
                <a:solidFill>
                  <a:srgbClr val="333333"/>
                </a:solidFill>
              </a:rPr>
              <a:t>tron</a:t>
            </a:r>
            <a:r>
              <a:rPr lang="cs-CZ" sz="2000" dirty="0" err="1">
                <a:solidFill>
                  <a:srgbClr val="333333"/>
                </a:solidFill>
              </a:rPr>
              <a:t>ové</a:t>
            </a:r>
            <a:r>
              <a:rPr lang="en-US" sz="2000" dirty="0">
                <a:solidFill>
                  <a:srgbClr val="333333"/>
                </a:solidFill>
              </a:rPr>
              <a:t>.</a:t>
            </a:r>
          </a:p>
          <a:p>
            <a:pPr algn="just"/>
            <a:endParaRPr lang="cs-CZ" sz="800" dirty="0">
              <a:solidFill>
                <a:srgbClr val="333333"/>
              </a:solidFill>
            </a:endParaRPr>
          </a:p>
          <a:p>
            <a:pPr algn="just"/>
            <a:r>
              <a:rPr lang="cs-CZ" sz="2000" dirty="0">
                <a:solidFill>
                  <a:srgbClr val="333333"/>
                </a:solidFill>
              </a:rPr>
              <a:t>2) </a:t>
            </a:r>
            <a:r>
              <a:rPr lang="en-US" sz="2000" dirty="0">
                <a:solidFill>
                  <a:srgbClr val="333333"/>
                </a:solidFill>
              </a:rPr>
              <a:t>CO</a:t>
            </a:r>
            <a:r>
              <a:rPr lang="cs-CZ" sz="2000" dirty="0">
                <a:solidFill>
                  <a:srgbClr val="333333"/>
                </a:solidFill>
              </a:rPr>
              <a:t> (oxid uhelnatý) má</a:t>
            </a:r>
            <a:r>
              <a:rPr lang="en-US" sz="2000" dirty="0">
                <a:solidFill>
                  <a:srgbClr val="333333"/>
                </a:solidFill>
              </a:rPr>
              <a:t> 6</a:t>
            </a:r>
            <a:r>
              <a:rPr lang="cs-CZ" sz="2000" dirty="0">
                <a:solidFill>
                  <a:srgbClr val="333333"/>
                </a:solidFill>
              </a:rPr>
              <a:t> </a:t>
            </a:r>
            <a:r>
              <a:rPr lang="en-US" sz="2000" dirty="0">
                <a:solidFill>
                  <a:srgbClr val="333333"/>
                </a:solidFill>
              </a:rPr>
              <a:t>+</a:t>
            </a:r>
            <a:r>
              <a:rPr lang="cs-CZ" sz="2000" dirty="0">
                <a:solidFill>
                  <a:srgbClr val="333333"/>
                </a:solidFill>
              </a:rPr>
              <a:t> </a:t>
            </a:r>
            <a:r>
              <a:rPr lang="en-US" sz="2000" dirty="0">
                <a:solidFill>
                  <a:srgbClr val="333333"/>
                </a:solidFill>
              </a:rPr>
              <a:t>8</a:t>
            </a:r>
            <a:r>
              <a:rPr lang="cs-CZ" sz="2000" dirty="0">
                <a:solidFill>
                  <a:srgbClr val="333333"/>
                </a:solidFill>
              </a:rPr>
              <a:t> </a:t>
            </a:r>
            <a:r>
              <a:rPr lang="en-US" sz="2000" dirty="0">
                <a:solidFill>
                  <a:srgbClr val="333333"/>
                </a:solidFill>
              </a:rPr>
              <a:t>=</a:t>
            </a:r>
            <a:r>
              <a:rPr lang="cs-CZ" sz="2000" dirty="0">
                <a:solidFill>
                  <a:srgbClr val="333333"/>
                </a:solidFill>
              </a:rPr>
              <a:t> </a:t>
            </a:r>
            <a:r>
              <a:rPr lang="en-US" sz="2000" dirty="0">
                <a:solidFill>
                  <a:srgbClr val="333333"/>
                </a:solidFill>
              </a:rPr>
              <a:t>14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ů, </a:t>
            </a:r>
            <a:r>
              <a:rPr lang="en-US" sz="2000" dirty="0">
                <a:solidFill>
                  <a:srgbClr val="333333"/>
                </a:solidFill>
              </a:rPr>
              <a:t>N</a:t>
            </a:r>
            <a:r>
              <a:rPr lang="en-US" sz="2000" baseline="-25000" dirty="0">
                <a:solidFill>
                  <a:srgbClr val="333333"/>
                </a:solidFill>
              </a:rPr>
              <a:t>2</a:t>
            </a:r>
            <a:r>
              <a:rPr lang="en-US" sz="2000" dirty="0">
                <a:solidFill>
                  <a:srgbClr val="333333"/>
                </a:solidFill>
              </a:rPr>
              <a:t> (</a:t>
            </a:r>
            <a:r>
              <a:rPr lang="cs-CZ" sz="2000" dirty="0">
                <a:solidFill>
                  <a:srgbClr val="333333"/>
                </a:solidFill>
              </a:rPr>
              <a:t>dusík</a:t>
            </a:r>
            <a:r>
              <a:rPr lang="en-US" sz="2000" dirty="0">
                <a:solidFill>
                  <a:srgbClr val="333333"/>
                </a:solidFill>
              </a:rPr>
              <a:t>) has 2</a:t>
            </a:r>
            <a:r>
              <a:rPr lang="cs-CZ" sz="2000" dirty="0">
                <a:solidFill>
                  <a:srgbClr val="333333"/>
                </a:solidFill>
              </a:rPr>
              <a:t> </a:t>
            </a:r>
            <a:r>
              <a:rPr lang="en-US" sz="2000" dirty="0">
                <a:solidFill>
                  <a:srgbClr val="333333"/>
                </a:solidFill>
              </a:rPr>
              <a:t>x</a:t>
            </a:r>
            <a:r>
              <a:rPr lang="cs-CZ" sz="2000" dirty="0">
                <a:solidFill>
                  <a:srgbClr val="333333"/>
                </a:solidFill>
              </a:rPr>
              <a:t> </a:t>
            </a:r>
            <a:r>
              <a:rPr lang="en-US" sz="2000" dirty="0">
                <a:solidFill>
                  <a:srgbClr val="333333"/>
                </a:solidFill>
              </a:rPr>
              <a:t>7</a:t>
            </a:r>
            <a:r>
              <a:rPr lang="cs-CZ" sz="2000" dirty="0">
                <a:solidFill>
                  <a:srgbClr val="333333"/>
                </a:solidFill>
              </a:rPr>
              <a:t> </a:t>
            </a:r>
            <a:r>
              <a:rPr lang="en-US" sz="2000" dirty="0">
                <a:solidFill>
                  <a:srgbClr val="333333"/>
                </a:solidFill>
              </a:rPr>
              <a:t>=</a:t>
            </a:r>
            <a:r>
              <a:rPr lang="cs-CZ" sz="2000" dirty="0">
                <a:solidFill>
                  <a:srgbClr val="333333"/>
                </a:solidFill>
              </a:rPr>
              <a:t> </a:t>
            </a:r>
            <a:r>
              <a:rPr lang="en-US" sz="2000" dirty="0">
                <a:solidFill>
                  <a:srgbClr val="333333"/>
                </a:solidFill>
              </a:rPr>
              <a:t>14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ů</a:t>
            </a:r>
            <a:r>
              <a:rPr lang="en-US" sz="2000" dirty="0">
                <a:solidFill>
                  <a:srgbClr val="333333"/>
                </a:solidFill>
              </a:rPr>
              <a:t>. </a:t>
            </a:r>
            <a:r>
              <a:rPr lang="cs-CZ" sz="2000" dirty="0">
                <a:solidFill>
                  <a:srgbClr val="333333"/>
                </a:solidFill>
              </a:rPr>
              <a:t>jsou</a:t>
            </a:r>
            <a:r>
              <a:rPr lang="en-US" sz="2000" dirty="0">
                <a:solidFill>
                  <a:srgbClr val="333333"/>
                </a:solidFill>
              </a:rPr>
              <a:t> </a:t>
            </a:r>
            <a:r>
              <a:rPr lang="en-US" sz="2000" dirty="0" err="1">
                <a:solidFill>
                  <a:srgbClr val="333333"/>
                </a:solidFill>
              </a:rPr>
              <a:t>te</a:t>
            </a:r>
            <a:r>
              <a:rPr lang="cs-CZ" sz="2000" dirty="0" err="1">
                <a:solidFill>
                  <a:srgbClr val="333333"/>
                </a:solidFill>
              </a:rPr>
              <a:t>dy</a:t>
            </a:r>
            <a:r>
              <a:rPr lang="en-US" sz="2000" dirty="0">
                <a:solidFill>
                  <a:srgbClr val="333333"/>
                </a:solidFill>
              </a:rPr>
              <a:t> </a:t>
            </a:r>
            <a:r>
              <a:rPr lang="en-US" sz="2000" dirty="0" err="1">
                <a:solidFill>
                  <a:srgbClr val="333333"/>
                </a:solidFill>
              </a:rPr>
              <a:t>i</a:t>
            </a:r>
            <a:r>
              <a:rPr lang="cs-CZ" sz="2000" dirty="0">
                <a:solidFill>
                  <a:srgbClr val="333333"/>
                </a:solidFill>
              </a:rPr>
              <a:t>z</a:t>
            </a:r>
            <a:r>
              <a:rPr lang="en-US" sz="2000" dirty="0" err="1">
                <a:solidFill>
                  <a:srgbClr val="333333"/>
                </a:solidFill>
              </a:rPr>
              <a:t>oele</a:t>
            </a:r>
            <a:r>
              <a:rPr lang="cs-CZ" sz="2000" dirty="0">
                <a:solidFill>
                  <a:srgbClr val="333333"/>
                </a:solidFill>
              </a:rPr>
              <a:t>k</a:t>
            </a:r>
            <a:r>
              <a:rPr lang="en-US" sz="2000" dirty="0" err="1">
                <a:solidFill>
                  <a:srgbClr val="333333"/>
                </a:solidFill>
              </a:rPr>
              <a:t>tron</a:t>
            </a:r>
            <a:r>
              <a:rPr lang="cs-CZ" sz="2000" dirty="0" err="1">
                <a:solidFill>
                  <a:srgbClr val="333333"/>
                </a:solidFill>
              </a:rPr>
              <a:t>ové</a:t>
            </a:r>
            <a:r>
              <a:rPr lang="en-US" sz="2000" dirty="0">
                <a:solidFill>
                  <a:srgbClr val="333333"/>
                </a:solidFill>
              </a:rPr>
              <a:t>.</a:t>
            </a:r>
            <a:endParaRPr lang="cs-CZ" sz="2000" dirty="0">
              <a:solidFill>
                <a:srgbClr val="333333"/>
              </a:solidFill>
            </a:endParaRPr>
          </a:p>
          <a:p>
            <a:pPr algn="just"/>
            <a:endParaRPr lang="cs-CZ" sz="800" b="0" i="0" dirty="0">
              <a:solidFill>
                <a:srgbClr val="333333"/>
              </a:solidFill>
              <a:effectLst/>
            </a:endParaRPr>
          </a:p>
          <a:p>
            <a:pPr algn="just"/>
            <a:r>
              <a:rPr lang="cs-CZ" sz="2000" dirty="0">
                <a:solidFill>
                  <a:srgbClr val="333333"/>
                </a:solidFill>
              </a:rPr>
              <a:t>3) </a:t>
            </a:r>
            <a:r>
              <a:rPr lang="en-US" sz="2000" dirty="0"/>
              <a:t>CH</a:t>
            </a:r>
            <a:r>
              <a:rPr lang="en-US" sz="2000" baseline="-25000" dirty="0"/>
              <a:t>3</a:t>
            </a:r>
            <a:r>
              <a:rPr lang="en-US" sz="2000" dirty="0"/>
              <a:t>COCH</a:t>
            </a:r>
            <a:r>
              <a:rPr lang="en-US" sz="2000" baseline="-25000" dirty="0"/>
              <a:t>3</a:t>
            </a:r>
            <a:r>
              <a:rPr lang="en-US" sz="2000" dirty="0"/>
              <a:t> a H</a:t>
            </a:r>
            <a:r>
              <a:rPr lang="en-US" sz="2000" baseline="-25000" dirty="0"/>
              <a:t>3</a:t>
            </a:r>
            <a:r>
              <a:rPr lang="en-US" sz="2000" dirty="0"/>
              <a:t>CN=NCH</a:t>
            </a:r>
            <a:r>
              <a:rPr lang="en-US" sz="2000" baseline="-25000" dirty="0"/>
              <a:t>3</a:t>
            </a:r>
            <a:r>
              <a:rPr lang="en-US" sz="2000" dirty="0"/>
              <a:t> ma</a:t>
            </a:r>
            <a:r>
              <a:rPr lang="cs-CZ" sz="2000" dirty="0"/>
              <a:t>jí</a:t>
            </a:r>
            <a:r>
              <a:rPr lang="en-US" sz="2000" dirty="0"/>
              <a:t> </a:t>
            </a:r>
            <a:r>
              <a:rPr lang="cs-CZ" sz="2000" dirty="0"/>
              <a:t>tentýž počet elektronů, ale různou elektronovou </a:t>
            </a:r>
            <a:r>
              <a:rPr lang="en-US" sz="2000" dirty="0" err="1"/>
              <a:t>stru</a:t>
            </a:r>
            <a:r>
              <a:rPr lang="cs-CZ" sz="2000" dirty="0"/>
              <a:t>k</a:t>
            </a:r>
            <a:r>
              <a:rPr lang="en-US" sz="2000" dirty="0"/>
              <a:t>tur</a:t>
            </a:r>
            <a:r>
              <a:rPr lang="cs-CZ" sz="2000" dirty="0"/>
              <a:t>u</a:t>
            </a:r>
            <a:r>
              <a:rPr lang="en-US" sz="2000" dirty="0"/>
              <a:t>.</a:t>
            </a:r>
            <a:r>
              <a:rPr lang="cs-CZ" sz="2000" dirty="0"/>
              <a:t> Tudíž nejsou</a:t>
            </a:r>
            <a:r>
              <a:rPr lang="en-US" sz="2000" dirty="0"/>
              <a:t> </a:t>
            </a:r>
            <a:r>
              <a:rPr lang="en-US" sz="2000" dirty="0" err="1">
                <a:solidFill>
                  <a:srgbClr val="333333"/>
                </a:solidFill>
              </a:rPr>
              <a:t>i</a:t>
            </a:r>
            <a:r>
              <a:rPr lang="cs-CZ" sz="2000" dirty="0">
                <a:solidFill>
                  <a:srgbClr val="333333"/>
                </a:solidFill>
              </a:rPr>
              <a:t>z</a:t>
            </a:r>
            <a:r>
              <a:rPr lang="en-US" sz="2000" dirty="0" err="1">
                <a:solidFill>
                  <a:srgbClr val="333333"/>
                </a:solidFill>
              </a:rPr>
              <a:t>oele</a:t>
            </a:r>
            <a:r>
              <a:rPr lang="cs-CZ" sz="2000" dirty="0">
                <a:solidFill>
                  <a:srgbClr val="333333"/>
                </a:solidFill>
              </a:rPr>
              <a:t>k</a:t>
            </a:r>
            <a:r>
              <a:rPr lang="en-US" sz="2000" dirty="0" err="1">
                <a:solidFill>
                  <a:srgbClr val="333333"/>
                </a:solidFill>
              </a:rPr>
              <a:t>tron</a:t>
            </a:r>
            <a:r>
              <a:rPr lang="cs-CZ" sz="2000" dirty="0" err="1">
                <a:solidFill>
                  <a:srgbClr val="333333"/>
                </a:solidFill>
              </a:rPr>
              <a:t>ové</a:t>
            </a:r>
            <a:r>
              <a:rPr lang="en-US" sz="2000" dirty="0">
                <a:solidFill>
                  <a:srgbClr val="333333"/>
                </a:solidFill>
              </a:rPr>
              <a:t>.</a:t>
            </a:r>
            <a:endParaRPr lang="cs-CZ" sz="2000" dirty="0">
              <a:solidFill>
                <a:srgbClr val="333333"/>
              </a:solidFill>
            </a:endParaRPr>
          </a:p>
        </p:txBody>
      </p:sp>
    </p:spTree>
    <p:extLst>
      <p:ext uri="{BB962C8B-B14F-4D97-AF65-F5344CB8AC3E}">
        <p14:creationId xmlns:p14="http://schemas.microsoft.com/office/powerpoint/2010/main" val="254513703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479181-6137-4475-BA5B-E2263A496DC8}"/>
              </a:ext>
            </a:extLst>
          </p:cNvPr>
          <p:cNvSpPr>
            <a:spLocks noGrp="1"/>
          </p:cNvSpPr>
          <p:nvPr>
            <p:ph type="title"/>
          </p:nvPr>
        </p:nvSpPr>
        <p:spPr>
          <a:xfrm>
            <a:off x="457200" y="304800"/>
            <a:ext cx="7886700" cy="411956"/>
          </a:xfrm>
        </p:spPr>
        <p:txBody>
          <a:bodyPr>
            <a:noAutofit/>
          </a:bodyPr>
          <a:lstStyle/>
          <a:p>
            <a:r>
              <a:rPr lang="cs-CZ" sz="2800" b="1" dirty="0" err="1"/>
              <a:t>Grimmovo</a:t>
            </a:r>
            <a:r>
              <a:rPr lang="cs-CZ" sz="2800" b="1" dirty="0"/>
              <a:t> pravidlo posuvu</a:t>
            </a:r>
            <a:endParaRPr lang="en-US" sz="2800" b="1" dirty="0"/>
          </a:p>
        </p:txBody>
      </p:sp>
      <p:pic>
        <p:nvPicPr>
          <p:cNvPr id="4" name="Obrázek 3">
            <a:extLst>
              <a:ext uri="{FF2B5EF4-FFF2-40B4-BE49-F238E27FC236}">
                <a16:creationId xmlns:a16="http://schemas.microsoft.com/office/drawing/2014/main" id="{C0B774B1-263A-4373-B545-8DCFA32C518F}"/>
              </a:ext>
            </a:extLst>
          </p:cNvPr>
          <p:cNvPicPr>
            <a:picLocks noChangeAspect="1"/>
          </p:cNvPicPr>
          <p:nvPr/>
        </p:nvPicPr>
        <p:blipFill>
          <a:blip r:embed="rId2"/>
          <a:stretch>
            <a:fillRect/>
          </a:stretch>
        </p:blipFill>
        <p:spPr>
          <a:xfrm>
            <a:off x="152400" y="3429000"/>
            <a:ext cx="5182050" cy="2536209"/>
          </a:xfrm>
          <a:prstGeom prst="rect">
            <a:avLst/>
          </a:prstGeom>
        </p:spPr>
      </p:pic>
      <p:sp>
        <p:nvSpPr>
          <p:cNvPr id="7" name="TextovéPole 6">
            <a:extLst>
              <a:ext uri="{FF2B5EF4-FFF2-40B4-BE49-F238E27FC236}">
                <a16:creationId xmlns:a16="http://schemas.microsoft.com/office/drawing/2014/main" id="{1536ECCC-146F-4337-BB10-CCF21C5E51B8}"/>
              </a:ext>
            </a:extLst>
          </p:cNvPr>
          <p:cNvSpPr txBox="1"/>
          <p:nvPr/>
        </p:nvSpPr>
        <p:spPr>
          <a:xfrm>
            <a:off x="152850" y="1127837"/>
            <a:ext cx="5181600" cy="1938992"/>
          </a:xfrm>
          <a:prstGeom prst="rect">
            <a:avLst/>
          </a:prstGeom>
          <a:noFill/>
        </p:spPr>
        <p:txBody>
          <a:bodyPr wrap="square" rtlCol="0">
            <a:spAutoFit/>
          </a:bodyPr>
          <a:lstStyle/>
          <a:p>
            <a:r>
              <a:rPr lang="cs-CZ" sz="2000" u="sng" dirty="0"/>
              <a:t>Grimm (1925)</a:t>
            </a:r>
            <a:r>
              <a:rPr lang="cs-CZ" sz="2000" dirty="0"/>
              <a:t>:  Atom prvku, který stojí před vzácným plynem o 1-4 místa (skupiny IV.A – VII.A), mění své vlastnosti sloučením s atomy vodíku v počtu </a:t>
            </a:r>
            <a:r>
              <a:rPr lang="cs-CZ" sz="2000" i="1" dirty="0"/>
              <a:t>n</a:t>
            </a:r>
            <a:r>
              <a:rPr lang="cs-CZ" sz="2000" dirty="0"/>
              <a:t> ≤ 4 tak, že vzniklý komplex se chová jako </a:t>
            </a:r>
            <a:r>
              <a:rPr lang="cs-CZ" sz="2000" b="1" dirty="0" err="1"/>
              <a:t>pseudoatom</a:t>
            </a:r>
            <a:r>
              <a:rPr lang="cs-CZ" sz="2000" dirty="0"/>
              <a:t>, analogický prvku, jenž stojí v periodické soustavě o </a:t>
            </a:r>
            <a:r>
              <a:rPr lang="cs-CZ" sz="2000" i="1" dirty="0"/>
              <a:t>n</a:t>
            </a:r>
            <a:r>
              <a:rPr lang="cs-CZ" sz="2000" dirty="0"/>
              <a:t> míst napravo.</a:t>
            </a:r>
          </a:p>
        </p:txBody>
      </p:sp>
      <p:pic>
        <p:nvPicPr>
          <p:cNvPr id="10" name="Obrázek 9">
            <a:extLst>
              <a:ext uri="{FF2B5EF4-FFF2-40B4-BE49-F238E27FC236}">
                <a16:creationId xmlns:a16="http://schemas.microsoft.com/office/drawing/2014/main" id="{060AF0C6-091F-47FC-A694-E43025D1EAF1}"/>
              </a:ext>
            </a:extLst>
          </p:cNvPr>
          <p:cNvPicPr>
            <a:picLocks noChangeAspect="1"/>
          </p:cNvPicPr>
          <p:nvPr/>
        </p:nvPicPr>
        <p:blipFill>
          <a:blip r:embed="rId3"/>
          <a:stretch>
            <a:fillRect/>
          </a:stretch>
        </p:blipFill>
        <p:spPr>
          <a:xfrm>
            <a:off x="5625186" y="3524736"/>
            <a:ext cx="3389606" cy="2342664"/>
          </a:xfrm>
          <a:prstGeom prst="rect">
            <a:avLst/>
          </a:prstGeom>
        </p:spPr>
      </p:pic>
      <p:pic>
        <p:nvPicPr>
          <p:cNvPr id="11" name="Obrázek 10">
            <a:extLst>
              <a:ext uri="{FF2B5EF4-FFF2-40B4-BE49-F238E27FC236}">
                <a16:creationId xmlns:a16="http://schemas.microsoft.com/office/drawing/2014/main" id="{14263E40-E1F8-4192-8001-F5F1E5307E10}"/>
              </a:ext>
            </a:extLst>
          </p:cNvPr>
          <p:cNvPicPr>
            <a:picLocks noChangeAspect="1"/>
          </p:cNvPicPr>
          <p:nvPr/>
        </p:nvPicPr>
        <p:blipFill>
          <a:blip r:embed="rId4"/>
          <a:stretch>
            <a:fillRect/>
          </a:stretch>
        </p:blipFill>
        <p:spPr>
          <a:xfrm>
            <a:off x="5562600" y="1219200"/>
            <a:ext cx="3273287" cy="1832218"/>
          </a:xfrm>
          <a:prstGeom prst="rect">
            <a:avLst/>
          </a:prstGeom>
        </p:spPr>
      </p:pic>
    </p:spTree>
    <p:extLst>
      <p:ext uri="{BB962C8B-B14F-4D97-AF65-F5344CB8AC3E}">
        <p14:creationId xmlns:p14="http://schemas.microsoft.com/office/powerpoint/2010/main" val="385165566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583A5A2-F096-40F4-AC3B-6EB1A7A004DD}"/>
              </a:ext>
            </a:extLst>
          </p:cNvPr>
          <p:cNvPicPr>
            <a:picLocks noChangeAspect="1"/>
          </p:cNvPicPr>
          <p:nvPr/>
        </p:nvPicPr>
        <p:blipFill>
          <a:blip r:embed="rId2"/>
          <a:stretch>
            <a:fillRect/>
          </a:stretch>
        </p:blipFill>
        <p:spPr>
          <a:xfrm>
            <a:off x="152400" y="4572000"/>
            <a:ext cx="5339166" cy="1759837"/>
          </a:xfrm>
          <a:prstGeom prst="rect">
            <a:avLst/>
          </a:prstGeom>
        </p:spPr>
      </p:pic>
      <p:pic>
        <p:nvPicPr>
          <p:cNvPr id="7" name="Obrázek 6">
            <a:extLst>
              <a:ext uri="{FF2B5EF4-FFF2-40B4-BE49-F238E27FC236}">
                <a16:creationId xmlns:a16="http://schemas.microsoft.com/office/drawing/2014/main" id="{CD2801A0-F8D8-4881-A9AD-F0D55A53D312}"/>
              </a:ext>
            </a:extLst>
          </p:cNvPr>
          <p:cNvPicPr>
            <a:picLocks noChangeAspect="1"/>
          </p:cNvPicPr>
          <p:nvPr/>
        </p:nvPicPr>
        <p:blipFill>
          <a:blip r:embed="rId3"/>
          <a:stretch>
            <a:fillRect/>
          </a:stretch>
        </p:blipFill>
        <p:spPr>
          <a:xfrm>
            <a:off x="5638800" y="990600"/>
            <a:ext cx="3266662" cy="5354726"/>
          </a:xfrm>
          <a:prstGeom prst="rect">
            <a:avLst/>
          </a:prstGeom>
        </p:spPr>
      </p:pic>
      <p:sp>
        <p:nvSpPr>
          <p:cNvPr id="8" name="Obdélník 7">
            <a:extLst>
              <a:ext uri="{FF2B5EF4-FFF2-40B4-BE49-F238E27FC236}">
                <a16:creationId xmlns:a16="http://schemas.microsoft.com/office/drawing/2014/main" id="{56C4B44F-D0E8-4E46-9843-68E96B9C3DD4}"/>
              </a:ext>
            </a:extLst>
          </p:cNvPr>
          <p:cNvSpPr/>
          <p:nvPr/>
        </p:nvSpPr>
        <p:spPr>
          <a:xfrm>
            <a:off x="228600" y="381000"/>
            <a:ext cx="8763000" cy="707886"/>
          </a:xfrm>
          <a:prstGeom prst="rect">
            <a:avLst/>
          </a:prstGeom>
        </p:spPr>
        <p:txBody>
          <a:bodyPr wrap="square">
            <a:spAutoFit/>
          </a:bodyPr>
          <a:lstStyle/>
          <a:p>
            <a:r>
              <a:rPr lang="cs-CZ" sz="2000" b="1" i="1" dirty="0" err="1"/>
              <a:t>Bioisostery</a:t>
            </a:r>
            <a:r>
              <a:rPr lang="cs-CZ" sz="2000" dirty="0"/>
              <a:t>: různé</a:t>
            </a:r>
            <a:r>
              <a:rPr lang="en-US" sz="2000" dirty="0"/>
              <a:t> atom</a:t>
            </a:r>
            <a:r>
              <a:rPr lang="cs-CZ" sz="2000" dirty="0"/>
              <a:t>y</a:t>
            </a:r>
            <a:r>
              <a:rPr lang="en-US" sz="2000" dirty="0"/>
              <a:t> </a:t>
            </a:r>
            <a:r>
              <a:rPr lang="cs-CZ" sz="2000" dirty="0"/>
              <a:t>se stejnou strukturou</a:t>
            </a:r>
            <a:r>
              <a:rPr lang="en-US" sz="2000" dirty="0"/>
              <a:t> </a:t>
            </a:r>
            <a:r>
              <a:rPr lang="en-US" sz="2000" dirty="0" err="1"/>
              <a:t>valen</a:t>
            </a:r>
            <a:r>
              <a:rPr lang="cs-CZ" sz="2000" dirty="0" err="1"/>
              <a:t>čních</a:t>
            </a:r>
            <a:r>
              <a:rPr lang="en-US" sz="2000" dirty="0"/>
              <a:t> </a:t>
            </a:r>
            <a:r>
              <a:rPr lang="en-US" sz="2000" dirty="0" err="1"/>
              <a:t>ele</a:t>
            </a:r>
            <a:r>
              <a:rPr lang="cs-CZ" sz="2000" dirty="0"/>
              <a:t>k</a:t>
            </a:r>
            <a:r>
              <a:rPr lang="en-US" sz="2000" dirty="0" err="1"/>
              <a:t>tron</a:t>
            </a:r>
            <a:r>
              <a:rPr lang="cs-CZ" sz="2000" dirty="0"/>
              <a:t>ů</a:t>
            </a:r>
            <a:r>
              <a:rPr lang="en-US" sz="2000" dirty="0"/>
              <a:t> structure </a:t>
            </a:r>
            <a:r>
              <a:rPr lang="cs-CZ" sz="2000" dirty="0"/>
              <a:t> mají podobné </a:t>
            </a:r>
            <a:r>
              <a:rPr lang="en-US" sz="2000" dirty="0"/>
              <a:t>biologic</a:t>
            </a:r>
            <a:r>
              <a:rPr lang="cs-CZ" sz="2000" dirty="0" err="1"/>
              <a:t>ké</a:t>
            </a:r>
            <a:r>
              <a:rPr lang="cs-CZ" sz="2000" dirty="0"/>
              <a:t> vlastnosti</a:t>
            </a:r>
            <a:r>
              <a:rPr lang="en-US" sz="2000" dirty="0"/>
              <a:t>.</a:t>
            </a:r>
            <a:r>
              <a:rPr lang="cs-CZ" sz="2000" dirty="0"/>
              <a:t>      </a:t>
            </a:r>
            <a:endParaRPr lang="en-US" sz="2000" dirty="0"/>
          </a:p>
        </p:txBody>
      </p:sp>
      <p:pic>
        <p:nvPicPr>
          <p:cNvPr id="13" name="Obrázek 12" descr="Obsah obrázku text&#10;&#10;Popis byl vytvořen automaticky">
            <a:extLst>
              <a:ext uri="{FF2B5EF4-FFF2-40B4-BE49-F238E27FC236}">
                <a16:creationId xmlns:a16="http://schemas.microsoft.com/office/drawing/2014/main" id="{6B3BCD66-1186-4CE8-9BA5-8EC2D6A32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600200"/>
            <a:ext cx="2803165" cy="2457441"/>
          </a:xfrm>
          <a:prstGeom prst="rect">
            <a:avLst/>
          </a:prstGeom>
        </p:spPr>
      </p:pic>
    </p:spTree>
    <p:extLst>
      <p:ext uri="{BB962C8B-B14F-4D97-AF65-F5344CB8AC3E}">
        <p14:creationId xmlns:p14="http://schemas.microsoft.com/office/powerpoint/2010/main" val="40466499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152400" y="1219200"/>
            <a:ext cx="8686800" cy="5334000"/>
          </a:xfrm>
        </p:spPr>
        <p:txBody>
          <a:bodyPr>
            <a:normAutofit/>
          </a:bodyPr>
          <a:lstStyle/>
          <a:p>
            <a:pPr marL="0" indent="0" algn="just">
              <a:lnSpc>
                <a:spcPct val="90000"/>
              </a:lnSpc>
              <a:buNone/>
            </a:pPr>
            <a:r>
              <a:rPr lang="cs-CZ" altLang="en-US" sz="2000" dirty="0">
                <a:cs typeface="Arial" panose="020B0604020202020204" pitchFamily="34" charset="0"/>
              </a:rPr>
              <a:t>= založena na představě hybridizace (směšování AO) - opět vychází z teorie superpozice stavů </a:t>
            </a:r>
            <a:r>
              <a:rPr lang="cs-CZ" altLang="en-US" sz="2000" dirty="0">
                <a:cs typeface="Arial" panose="020B0604020202020204" pitchFamily="34" charset="0"/>
                <a:sym typeface="Symbol" pitchFamily="18" charset="2"/>
              </a:rPr>
              <a:t> lineární kombinace AO nalezených řešením </a:t>
            </a:r>
            <a:r>
              <a:rPr lang="en-GB" altLang="en-US" sz="2000" dirty="0">
                <a:cs typeface="Arial" panose="020B0604020202020204" pitchFamily="34" charset="0"/>
              </a:rPr>
              <a:t>Schrödinger</a:t>
            </a:r>
            <a:r>
              <a:rPr lang="cs-CZ" altLang="en-US" sz="2000" dirty="0">
                <a:cs typeface="Arial" panose="020B0604020202020204" pitchFamily="34" charset="0"/>
              </a:rPr>
              <a:t>ovy</a:t>
            </a:r>
            <a:r>
              <a:rPr lang="en-GB" altLang="en-US" sz="2000" dirty="0">
                <a:cs typeface="Arial" panose="020B0604020202020204" pitchFamily="34" charset="0"/>
              </a:rPr>
              <a:t> </a:t>
            </a:r>
            <a:r>
              <a:rPr lang="en-GB" altLang="en-US" sz="2000" dirty="0" err="1">
                <a:cs typeface="Arial" panose="020B0604020202020204" pitchFamily="34" charset="0"/>
              </a:rPr>
              <a:t>rovnice</a:t>
            </a:r>
            <a:r>
              <a:rPr lang="cs-CZ" altLang="en-US" sz="2000" dirty="0">
                <a:cs typeface="Arial" panose="020B0604020202020204" pitchFamily="34" charset="0"/>
              </a:rPr>
              <a:t> jsou pro umístění elektronů právě tak vhodnými orbitaly jako původní AO. Umožňuje vysvětlit i případy, geometrie AO atomů jež vytvářejí molekulu nedovoluje vysvětlit vznik těchto vazeb jednoduchým překryvem AO</a:t>
            </a:r>
          </a:p>
          <a:p>
            <a:pPr marL="0" indent="0" algn="just" eaLnBrk="1" hangingPunct="1">
              <a:lnSpc>
                <a:spcPct val="90000"/>
              </a:lnSpc>
              <a:buFont typeface="Wingdings" pitchFamily="2" charset="2"/>
              <a:buNone/>
            </a:pPr>
            <a:endParaRPr lang="cs-CZ" altLang="en-US" sz="2000" dirty="0">
              <a:cs typeface="Arial" panose="020B0604020202020204" pitchFamily="34" charset="0"/>
            </a:endParaRPr>
          </a:p>
          <a:p>
            <a:pPr marL="0" indent="0" algn="just" eaLnBrk="1" hangingPunct="1">
              <a:lnSpc>
                <a:spcPct val="90000"/>
              </a:lnSpc>
              <a:buFont typeface="Wingdings" pitchFamily="2" charset="2"/>
              <a:buNone/>
            </a:pPr>
            <a:r>
              <a:rPr lang="cs-CZ" altLang="en-US" sz="2000" dirty="0">
                <a:cs typeface="Arial" panose="020B0604020202020204" pitchFamily="34" charset="0"/>
              </a:rPr>
              <a:t>např. ze 2 energeticky a geometricky rozdílných AO vznikají 2 energeticky degenerované orbitaly, mající stejný tvar, liší se pouze orientací v prostoru</a:t>
            </a:r>
          </a:p>
          <a:p>
            <a:pPr algn="just" eaLnBrk="1" hangingPunct="1">
              <a:lnSpc>
                <a:spcPct val="90000"/>
              </a:lnSpc>
              <a:buFont typeface="Wingdings" pitchFamily="2" charset="2"/>
              <a:buNone/>
            </a:pPr>
            <a:endParaRPr lang="cs-CZ" altLang="en-US" sz="2000" dirty="0">
              <a:cs typeface="Arial" panose="020B0604020202020204" pitchFamily="34" charset="0"/>
            </a:endParaRPr>
          </a:p>
          <a:p>
            <a:pPr algn="just" eaLnBrk="1" hangingPunct="1">
              <a:lnSpc>
                <a:spcPct val="90000"/>
              </a:lnSpc>
              <a:buFont typeface="Wingdings" pitchFamily="2" charset="2"/>
              <a:buNone/>
            </a:pPr>
            <a:r>
              <a:rPr lang="cs-CZ" altLang="en-US" sz="2000" dirty="0">
                <a:cs typeface="Arial" panose="020B0604020202020204" pitchFamily="34" charset="0"/>
              </a:rPr>
              <a:t>Podmínky:</a:t>
            </a:r>
          </a:p>
          <a:p>
            <a:pPr algn="just" eaLnBrk="1" hangingPunct="1">
              <a:lnSpc>
                <a:spcPct val="90000"/>
              </a:lnSpc>
            </a:pPr>
            <a:r>
              <a:rPr lang="cs-CZ" altLang="en-US" sz="2000" dirty="0">
                <a:cs typeface="Arial" panose="020B0604020202020204" pitchFamily="34" charset="0"/>
              </a:rPr>
              <a:t>energie </a:t>
            </a:r>
            <a:r>
              <a:rPr lang="cs-CZ" altLang="en-US" sz="2000" dirty="0" err="1">
                <a:cs typeface="Arial" panose="020B0604020202020204" pitchFamily="34" charset="0"/>
              </a:rPr>
              <a:t>hybridizujících</a:t>
            </a:r>
            <a:r>
              <a:rPr lang="cs-CZ" altLang="en-US" sz="2000" dirty="0">
                <a:cs typeface="Arial" panose="020B0604020202020204" pitchFamily="34" charset="0"/>
              </a:rPr>
              <a:t> se AO nesmí být příliš rozdílná</a:t>
            </a:r>
          </a:p>
          <a:p>
            <a:pPr algn="just" eaLnBrk="1" hangingPunct="1">
              <a:lnSpc>
                <a:spcPct val="90000"/>
              </a:lnSpc>
            </a:pPr>
            <a:r>
              <a:rPr lang="cs-CZ" altLang="en-US" sz="2000" dirty="0">
                <a:cs typeface="Arial" panose="020B0604020202020204" pitchFamily="34" charset="0"/>
              </a:rPr>
              <a:t>vhodná symetrie </a:t>
            </a:r>
          </a:p>
          <a:p>
            <a:pPr algn="just" eaLnBrk="1" hangingPunct="1">
              <a:lnSpc>
                <a:spcPct val="90000"/>
              </a:lnSpc>
            </a:pPr>
            <a:r>
              <a:rPr lang="cs-CZ" altLang="en-US" sz="2000" dirty="0">
                <a:cs typeface="Arial" panose="020B0604020202020204" pitchFamily="34" charset="0"/>
              </a:rPr>
              <a:t>vzniká tolik HAO, kolik se AO hybridizace účastní</a:t>
            </a:r>
          </a:p>
          <a:p>
            <a:pPr algn="just">
              <a:lnSpc>
                <a:spcPct val="90000"/>
              </a:lnSpc>
            </a:pPr>
            <a:r>
              <a:rPr lang="cs-CZ" altLang="en-US" sz="2000" dirty="0">
                <a:cs typeface="Arial" panose="020B0604020202020204" pitchFamily="34" charset="0"/>
              </a:rPr>
              <a:t>odvození tvaru jednoduché molekuly vychází z předpokladu, že tvar molekuly je určován tvarem HAO na středovém atomu. Vazby středového atomu s ostatními vazeb. partnery jsou realizovány překryvem HAO s AO vazebných partnerů.</a:t>
            </a:r>
          </a:p>
        </p:txBody>
      </p:sp>
      <p:sp>
        <p:nvSpPr>
          <p:cNvPr id="5" name="Rectangle 2"/>
          <p:cNvSpPr>
            <a:spLocks noGrp="1" noChangeArrowheads="1"/>
          </p:cNvSpPr>
          <p:nvPr>
            <p:ph type="title"/>
          </p:nvPr>
        </p:nvSpPr>
        <p:spPr>
          <a:xfrm>
            <a:off x="1295400" y="152400"/>
            <a:ext cx="6096000" cy="715962"/>
          </a:xfrm>
        </p:spPr>
        <p:txBody>
          <a:bodyPr>
            <a:normAutofit/>
          </a:bodyPr>
          <a:lstStyle/>
          <a:p>
            <a:r>
              <a:rPr lang="cs-CZ" altLang="en-US" sz="3200" b="1" dirty="0">
                <a:latin typeface="+mn-lt"/>
              </a:rPr>
              <a:t>Teorie hybridizace</a:t>
            </a:r>
          </a:p>
        </p:txBody>
      </p:sp>
    </p:spTree>
    <p:extLst>
      <p:ext uri="{BB962C8B-B14F-4D97-AF65-F5344CB8AC3E}">
        <p14:creationId xmlns:p14="http://schemas.microsoft.com/office/powerpoint/2010/main" val="4012224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66700" y="254135"/>
            <a:ext cx="861060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dirty="0">
                <a:ln>
                  <a:noFill/>
                </a:ln>
                <a:effectLst/>
                <a:latin typeface="+mn-lt"/>
                <a:cs typeface="Arial" pitchFamily="34" charset="0"/>
              </a:rPr>
              <a:t>Elektronové slupky</a:t>
            </a:r>
            <a:r>
              <a:rPr kumimoji="0" lang="cs-CZ" altLang="cs-CZ" sz="2400" b="0" i="0" u="none" strike="noStrike" cap="none" normalizeH="0" baseline="0" dirty="0">
                <a:ln>
                  <a:noFill/>
                </a:ln>
                <a:effectLst/>
                <a:latin typeface="+mn-lt"/>
                <a:cs typeface="Arial" pitchFamily="34" charset="0"/>
              </a:rPr>
              <a:t> a </a:t>
            </a:r>
            <a:r>
              <a:rPr kumimoji="0" lang="cs-CZ" altLang="cs-CZ" sz="2400" b="1" i="0" u="none" strike="noStrike" cap="none" normalizeH="0" baseline="0" dirty="0" err="1">
                <a:ln>
                  <a:noFill/>
                </a:ln>
                <a:effectLst/>
                <a:latin typeface="+mn-lt"/>
                <a:cs typeface="Arial" pitchFamily="34" charset="0"/>
              </a:rPr>
              <a:t>podslupky</a:t>
            </a:r>
            <a:r>
              <a:rPr kumimoji="0" lang="cs-CZ" altLang="cs-CZ" sz="2400" b="0" i="0" u="none" strike="noStrike" cap="none" normalizeH="0" baseline="0" dirty="0">
                <a:ln>
                  <a:noFill/>
                </a:ln>
                <a:effectLst/>
                <a:latin typeface="+mn-lt"/>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i="0" u="none" strike="noStrike" cap="none" normalizeH="0" baseline="0" dirty="0">
                <a:ln>
                  <a:noFill/>
                </a:ln>
                <a:effectLst/>
                <a:latin typeface="+mn-lt"/>
                <a:cs typeface="Arial" pitchFamily="34" charset="0"/>
              </a:rPr>
              <a:t>(</a:t>
            </a:r>
            <a:r>
              <a:rPr kumimoji="0" lang="cs-CZ" altLang="cs-CZ" sz="2000" i="0" u="none" strike="noStrike" cap="none" normalizeH="0" baseline="0" dirty="0" err="1">
                <a:ln>
                  <a:noFill/>
                </a:ln>
                <a:effectLst/>
                <a:latin typeface="+mn-lt"/>
                <a:cs typeface="Arial" pitchFamily="34" charset="0"/>
              </a:rPr>
              <a:t>energiové</a:t>
            </a:r>
            <a:r>
              <a:rPr kumimoji="0" lang="cs-CZ" altLang="cs-CZ" sz="2000" i="0" u="none" strike="noStrike" cap="none" normalizeH="0" baseline="0" dirty="0">
                <a:ln>
                  <a:noFill/>
                </a:ln>
                <a:effectLst/>
                <a:latin typeface="+mn-lt"/>
                <a:cs typeface="Arial" pitchFamily="34" charset="0"/>
              </a:rPr>
              <a:t> hladiny a </a:t>
            </a:r>
            <a:r>
              <a:rPr kumimoji="0" lang="cs-CZ" altLang="cs-CZ" sz="2000" i="0" u="none" strike="noStrike" cap="none" normalizeH="0" baseline="0" dirty="0" err="1">
                <a:ln>
                  <a:noFill/>
                </a:ln>
                <a:effectLst/>
                <a:latin typeface="+mn-lt"/>
                <a:cs typeface="Arial" pitchFamily="34" charset="0"/>
              </a:rPr>
              <a:t>podhladiny</a:t>
            </a:r>
            <a:r>
              <a:rPr kumimoji="0" lang="cs-CZ" altLang="cs-CZ" sz="2000" i="0" u="none" strike="noStrike" cap="none" normalizeH="0" baseline="0" dirty="0">
                <a:ln>
                  <a:noFill/>
                </a:ln>
                <a:effectLst/>
                <a:latin typeface="+mn-lt"/>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cs typeface="Arial" pitchFamily="34" charset="0"/>
              </a:rPr>
              <a:t>- jsou určeny kvantovými čísly</a:t>
            </a:r>
            <a:r>
              <a:rPr lang="cs-CZ" altLang="cs-CZ" sz="2000" dirty="0">
                <a:latin typeface="+mn-lt"/>
              </a:rPr>
              <a:t>.</a:t>
            </a:r>
            <a:r>
              <a:rPr kumimoji="0" lang="cs-CZ" altLang="cs-CZ" sz="2000" b="0" i="0" u="none" strike="noStrike" cap="none" normalizeH="0" baseline="0" dirty="0">
                <a:ln>
                  <a:noFill/>
                </a:ln>
                <a:effectLst/>
                <a:latin typeface="+mn-lt"/>
                <a:cs typeface="Arial" pitchFamily="34" charset="0"/>
              </a:rPr>
              <a:t> U velkých atomů se slupky mohou překrývat.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cs-CZ" sz="1000" b="0" i="0" u="none" strike="noStrike" cap="none" normalizeH="0" baseline="0" dirty="0">
              <a:ln>
                <a:noFill/>
              </a:ln>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mn-lt"/>
                <a:cs typeface="Arial" pitchFamily="34" charset="0"/>
              </a:rPr>
              <a:t>Elektrony se stejným </a:t>
            </a:r>
            <a:r>
              <a:rPr kumimoji="0" lang="cs-CZ" altLang="cs-CZ" sz="2000" b="0" i="1" u="none" strike="noStrike" cap="none" normalizeH="0" baseline="0" dirty="0">
                <a:ln>
                  <a:noFill/>
                </a:ln>
                <a:solidFill>
                  <a:srgbClr val="222222"/>
                </a:solidFill>
                <a:effectLst/>
                <a:latin typeface="+mn-lt"/>
                <a:cs typeface="Arial" pitchFamily="34" charset="0"/>
              </a:rPr>
              <a:t>n</a:t>
            </a:r>
            <a:r>
              <a:rPr kumimoji="0" lang="cs-CZ" altLang="cs-CZ" sz="2000" b="0" i="0" u="none" strike="noStrike" cap="none" normalizeH="0" baseline="0" dirty="0">
                <a:ln>
                  <a:noFill/>
                </a:ln>
                <a:solidFill>
                  <a:srgbClr val="222222"/>
                </a:solidFill>
                <a:effectLst/>
                <a:latin typeface="+mn-lt"/>
                <a:cs typeface="Arial" pitchFamily="34" charset="0"/>
              </a:rPr>
              <a:t> leží ve stejné </a:t>
            </a:r>
            <a:r>
              <a:rPr kumimoji="0" lang="cs-CZ" altLang="cs-CZ" sz="2000" b="0" i="0" u="sng" strike="noStrike" cap="none" normalizeH="0" baseline="0" dirty="0">
                <a:ln>
                  <a:noFill/>
                </a:ln>
                <a:solidFill>
                  <a:srgbClr val="222222"/>
                </a:solidFill>
                <a:effectLst/>
                <a:latin typeface="+mn-lt"/>
                <a:cs typeface="Arial" pitchFamily="34" charset="0"/>
              </a:rPr>
              <a:t>elektronové slupce</a:t>
            </a:r>
            <a:r>
              <a:rPr kumimoji="0" lang="cs-CZ" altLang="cs-CZ" sz="2000" b="0" i="0" u="none" strike="noStrike" cap="none" normalizeH="0" baseline="0" dirty="0">
                <a:ln>
                  <a:noFill/>
                </a:ln>
                <a:solidFill>
                  <a:srgbClr val="222222"/>
                </a:solidFill>
                <a:effectLst/>
                <a:latin typeface="+mn-lt"/>
                <a:cs typeface="Arial" pitchFamily="34" charset="0"/>
              </a:rPr>
              <a:t>. </a:t>
            </a:r>
            <a:endParaRPr kumimoji="0" lang="cs-CZ" altLang="cs-CZ" sz="2000" b="0" i="0" u="none" strike="noStrike" cap="none" normalizeH="0" baseline="0" dirty="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cs-CZ" sz="1000" b="0" i="0" u="none" strike="noStrike" cap="none" normalizeH="0" baseline="0" dirty="0">
              <a:ln>
                <a:noFill/>
              </a:ln>
              <a:solidFill>
                <a:srgbClr val="222222"/>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mn-lt"/>
                <a:cs typeface="Arial" pitchFamily="34" charset="0"/>
              </a:rPr>
              <a:t>Elektrony se stejným </a:t>
            </a:r>
            <a:r>
              <a:rPr kumimoji="0" lang="cs-CZ" altLang="cs-CZ" sz="2000" b="0" i="1" u="none" strike="noStrike" cap="none" normalizeH="0" baseline="0" dirty="0">
                <a:ln>
                  <a:noFill/>
                </a:ln>
                <a:solidFill>
                  <a:srgbClr val="222222"/>
                </a:solidFill>
                <a:effectLst/>
                <a:latin typeface="+mn-lt"/>
                <a:cs typeface="Arial" pitchFamily="34" charset="0"/>
              </a:rPr>
              <a:t>n</a:t>
            </a:r>
            <a:r>
              <a:rPr kumimoji="0" lang="cs-CZ" altLang="cs-CZ" sz="2000" b="0" i="0" u="none" strike="noStrike" cap="none" normalizeH="0" baseline="0" dirty="0">
                <a:ln>
                  <a:noFill/>
                </a:ln>
                <a:solidFill>
                  <a:srgbClr val="222222"/>
                </a:solidFill>
                <a:effectLst/>
                <a:latin typeface="+mn-lt"/>
                <a:cs typeface="Arial" pitchFamily="34" charset="0"/>
              </a:rPr>
              <a:t> i </a:t>
            </a:r>
            <a:r>
              <a:rPr kumimoji="0" lang="cs-CZ" altLang="cs-CZ" sz="2000" b="0" i="1" u="none" strike="noStrike" cap="none" normalizeH="0" baseline="0" dirty="0">
                <a:ln>
                  <a:noFill/>
                </a:ln>
                <a:solidFill>
                  <a:srgbClr val="222222"/>
                </a:solidFill>
                <a:effectLst/>
                <a:latin typeface="+mn-lt"/>
                <a:cs typeface="Arial" pitchFamily="34" charset="0"/>
              </a:rPr>
              <a:t>l</a:t>
            </a:r>
            <a:r>
              <a:rPr kumimoji="0" lang="cs-CZ" altLang="cs-CZ" sz="2000" b="0" i="0" u="none" strike="noStrike" cap="none" normalizeH="0" baseline="0" dirty="0">
                <a:ln>
                  <a:noFill/>
                </a:ln>
                <a:solidFill>
                  <a:srgbClr val="222222"/>
                </a:solidFill>
                <a:effectLst/>
                <a:latin typeface="+mn-lt"/>
                <a:cs typeface="Arial" pitchFamily="34" charset="0"/>
              </a:rPr>
              <a:t> leží ve stejné </a:t>
            </a:r>
            <a:r>
              <a:rPr kumimoji="0" lang="cs-CZ" altLang="cs-CZ" sz="2000" b="0" i="0" u="sng" strike="noStrike" cap="none" normalizeH="0" baseline="0" dirty="0">
                <a:ln>
                  <a:noFill/>
                </a:ln>
                <a:solidFill>
                  <a:srgbClr val="222222"/>
                </a:solidFill>
                <a:effectLst/>
                <a:latin typeface="+mn-lt"/>
                <a:cs typeface="Arial" pitchFamily="34" charset="0"/>
              </a:rPr>
              <a:t>elektronové </a:t>
            </a:r>
            <a:r>
              <a:rPr kumimoji="0" lang="cs-CZ" altLang="cs-CZ" sz="2000" b="0" i="0" u="sng" strike="noStrike" cap="none" normalizeH="0" baseline="0" dirty="0" err="1">
                <a:ln>
                  <a:noFill/>
                </a:ln>
                <a:solidFill>
                  <a:srgbClr val="222222"/>
                </a:solidFill>
                <a:effectLst/>
                <a:latin typeface="+mn-lt"/>
                <a:cs typeface="Arial" pitchFamily="34" charset="0"/>
              </a:rPr>
              <a:t>podslupce</a:t>
            </a:r>
            <a:r>
              <a:rPr kumimoji="0" lang="cs-CZ" altLang="cs-CZ" sz="2000" b="0" i="0" u="none" strike="noStrike" cap="none" normalizeH="0" baseline="0" dirty="0">
                <a:ln>
                  <a:noFill/>
                </a:ln>
                <a:solidFill>
                  <a:srgbClr val="222222"/>
                </a:solidFill>
                <a:effectLst/>
                <a:latin typeface="+mn-lt"/>
                <a:cs typeface="Arial" pitchFamily="34" charset="0"/>
              </a:rPr>
              <a:t>. </a:t>
            </a:r>
            <a:endParaRPr kumimoji="0" lang="cs-CZ" altLang="cs-CZ" sz="2000" b="0" i="0" u="none" strike="noStrike" cap="none" normalizeH="0" baseline="0" dirty="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cs-CZ" sz="1000" b="0" i="0" u="none" strike="noStrike" cap="none" normalizeH="0" baseline="0" dirty="0">
              <a:ln>
                <a:noFill/>
              </a:ln>
              <a:solidFill>
                <a:srgbClr val="222222"/>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mn-lt"/>
                <a:cs typeface="Arial" pitchFamily="34" charset="0"/>
              </a:rPr>
              <a:t>Elektrony, které mají stejné </a:t>
            </a:r>
            <a:r>
              <a:rPr kumimoji="0" lang="cs-CZ" altLang="cs-CZ" sz="2000" b="0" i="1" u="none" strike="noStrike" cap="none" normalizeH="0" baseline="0" dirty="0">
                <a:ln>
                  <a:noFill/>
                </a:ln>
                <a:solidFill>
                  <a:srgbClr val="222222"/>
                </a:solidFill>
                <a:effectLst/>
                <a:latin typeface="+mn-lt"/>
                <a:cs typeface="Arial" pitchFamily="34" charset="0"/>
              </a:rPr>
              <a:t>n</a:t>
            </a:r>
            <a:r>
              <a:rPr kumimoji="0" lang="cs-CZ" altLang="cs-CZ" sz="2000" b="0" i="0" u="none" strike="noStrike" cap="none" normalizeH="0" baseline="0" dirty="0">
                <a:ln>
                  <a:noFill/>
                </a:ln>
                <a:solidFill>
                  <a:srgbClr val="222222"/>
                </a:solidFill>
                <a:effectLst/>
                <a:latin typeface="+mn-lt"/>
                <a:cs typeface="Arial" pitchFamily="34" charset="0"/>
              </a:rPr>
              <a:t>, </a:t>
            </a:r>
            <a:r>
              <a:rPr kumimoji="0" lang="cs-CZ" altLang="cs-CZ" sz="2000" b="0" i="1" u="none" strike="noStrike" cap="none" normalizeH="0" baseline="0" dirty="0">
                <a:ln>
                  <a:noFill/>
                </a:ln>
                <a:solidFill>
                  <a:srgbClr val="222222"/>
                </a:solidFill>
                <a:effectLst/>
                <a:latin typeface="+mn-lt"/>
                <a:cs typeface="Arial" pitchFamily="34" charset="0"/>
              </a:rPr>
              <a:t>l</a:t>
            </a:r>
            <a:r>
              <a:rPr kumimoji="0" lang="cs-CZ" altLang="cs-CZ" sz="2000" b="0" i="0" u="none" strike="noStrike" cap="none" normalizeH="0" baseline="0" dirty="0">
                <a:ln>
                  <a:noFill/>
                </a:ln>
                <a:solidFill>
                  <a:srgbClr val="222222"/>
                </a:solidFill>
                <a:effectLst/>
                <a:latin typeface="+mn-lt"/>
                <a:cs typeface="Arial" pitchFamily="34" charset="0"/>
              </a:rPr>
              <a:t> i </a:t>
            </a:r>
            <a:r>
              <a:rPr kumimoji="0" lang="cs-CZ" altLang="cs-CZ" sz="2000" b="0" i="1" u="none" strike="noStrike" cap="none" normalizeH="0" baseline="0" dirty="0">
                <a:ln>
                  <a:noFill/>
                </a:ln>
                <a:solidFill>
                  <a:srgbClr val="222222"/>
                </a:solidFill>
                <a:effectLst/>
                <a:latin typeface="+mn-lt"/>
                <a:cs typeface="Arial" pitchFamily="34" charset="0"/>
              </a:rPr>
              <a:t>m</a:t>
            </a:r>
            <a:r>
              <a:rPr kumimoji="0" lang="cs-CZ" altLang="cs-CZ" sz="2000" b="0" i="0" u="none" strike="noStrike" cap="none" normalizeH="0" baseline="0" dirty="0">
                <a:ln>
                  <a:noFill/>
                </a:ln>
                <a:solidFill>
                  <a:srgbClr val="222222"/>
                </a:solidFill>
                <a:effectLst/>
                <a:latin typeface="+mn-lt"/>
                <a:cs typeface="Arial" pitchFamily="34" charset="0"/>
              </a:rPr>
              <a:t> leží ve stejném </a:t>
            </a:r>
            <a:r>
              <a:rPr kumimoji="0" lang="cs-CZ" altLang="cs-CZ" sz="2000" b="0" i="0" u="sng" strike="noStrike" cap="none" normalizeH="0" baseline="0" dirty="0">
                <a:ln>
                  <a:noFill/>
                </a:ln>
                <a:solidFill>
                  <a:srgbClr val="222222"/>
                </a:solidFill>
                <a:effectLst/>
                <a:latin typeface="+mn-lt"/>
                <a:cs typeface="Arial" pitchFamily="34" charset="0"/>
              </a:rPr>
              <a:t>orbitalu</a:t>
            </a:r>
            <a:r>
              <a:rPr kumimoji="0" lang="cs-CZ" altLang="cs-CZ" sz="2000" b="0" i="0" u="none" strike="noStrike" cap="none" normalizeH="0" baseline="0" dirty="0">
                <a:ln>
                  <a:noFill/>
                </a:ln>
                <a:solidFill>
                  <a:srgbClr val="222222"/>
                </a:solidFill>
                <a:effectLst/>
                <a:latin typeface="+mn-lt"/>
                <a:cs typeface="Arial" pitchFamily="34" charset="0"/>
              </a:rPr>
              <a:t>. </a:t>
            </a:r>
            <a:endParaRPr kumimoji="0" lang="cs-CZ" altLang="cs-CZ" sz="2000" b="0" i="0" u="none" strike="noStrike" cap="none" normalizeH="0" baseline="0" dirty="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cs-CZ" sz="1000" b="0" i="0" u="none" strike="noStrike" cap="none" normalizeH="0" baseline="0" dirty="0">
              <a:ln>
                <a:noFill/>
              </a:ln>
              <a:solidFill>
                <a:srgbClr val="222222"/>
              </a:solidFill>
              <a:effectLst/>
              <a:latin typeface="+mn-lt"/>
              <a:cs typeface="Arial" pitchFamily="34" charset="0"/>
            </a:endParaRPr>
          </a:p>
          <a:p>
            <a:pPr algn="just" eaLnBrk="0" hangingPunct="0"/>
            <a:r>
              <a:rPr lang="cs-CZ" sz="2000" dirty="0">
                <a:latin typeface="+mn-lt"/>
              </a:rPr>
              <a:t>Degenerované orbitaly jsou orbitaly, které jsou popsány stejným hlavním kvantovým číslem a stejným vedlejším kvantovým číslem. Navzájem se tedy liší pouze magnetickým kvantovým číslem. </a:t>
            </a:r>
          </a:p>
          <a:p>
            <a:pPr algn="just" eaLnBrk="0" hangingPunct="0"/>
            <a:endParaRPr lang="cs-CZ" altLang="cs-CZ" sz="1000" dirty="0">
              <a:solidFill>
                <a:srgbClr val="222222"/>
              </a:solidFill>
              <a:latin typeface="+mn-lt"/>
            </a:endParaRPr>
          </a:p>
          <a:p>
            <a:pPr lvl="0" algn="just" eaLnBrk="0" hangingPunct="0"/>
            <a:r>
              <a:rPr lang="cs-CZ" altLang="cs-CZ" sz="2000" dirty="0">
                <a:solidFill>
                  <a:srgbClr val="222222"/>
                </a:solidFill>
                <a:latin typeface="+mn-lt"/>
              </a:rPr>
              <a:t>Protože existují pouze dvě hodnoty spinu elektronu, mohou být v každém orbitalu pouze </a:t>
            </a:r>
            <a:r>
              <a:rPr lang="cs-CZ" altLang="cs-CZ" sz="2000" b="1" dirty="0">
                <a:solidFill>
                  <a:srgbClr val="222222"/>
                </a:solidFill>
                <a:latin typeface="+mn-lt"/>
              </a:rPr>
              <a:t>dva elektrony</a:t>
            </a:r>
            <a:r>
              <a:rPr lang="cs-CZ" altLang="cs-CZ" sz="2000" dirty="0">
                <a:solidFill>
                  <a:srgbClr val="222222"/>
                </a:solidFill>
                <a:latin typeface="+mn-lt"/>
              </a:rPr>
              <a:t>. </a:t>
            </a:r>
            <a:endParaRPr lang="en-US" altLang="cs-CZ" sz="2000" dirty="0">
              <a:solidFill>
                <a:srgbClr val="222222"/>
              </a:solidFill>
              <a:latin typeface="+mn-lt"/>
            </a:endParaRPr>
          </a:p>
          <a:p>
            <a:pPr lvl="0" algn="just" eaLnBrk="0" hangingPunct="0"/>
            <a:endParaRPr lang="en-US" altLang="cs-CZ" sz="1000" dirty="0">
              <a:solidFill>
                <a:srgbClr val="222222"/>
              </a:solidFill>
              <a:latin typeface="+mn-lt"/>
            </a:endParaRPr>
          </a:p>
          <a:p>
            <a:pPr lvl="0"/>
            <a:endParaRPr lang="cs-CZ" altLang="cs-CZ" sz="800" b="1" dirty="0">
              <a:latin typeface="+mn-lt"/>
            </a:endParaRPr>
          </a:p>
          <a:p>
            <a:pPr lvl="0"/>
            <a:r>
              <a:rPr lang="cs-CZ" altLang="cs-CZ" sz="2000" b="1" dirty="0">
                <a:latin typeface="+mn-lt"/>
              </a:rPr>
              <a:t>Elektronová konfigurace </a:t>
            </a:r>
            <a:r>
              <a:rPr lang="cs-CZ" altLang="cs-CZ" sz="2000" dirty="0">
                <a:latin typeface="+mn-lt"/>
              </a:rPr>
              <a:t>=</a:t>
            </a:r>
            <a:r>
              <a:rPr lang="cs-CZ" altLang="cs-CZ" sz="2000" b="1" dirty="0">
                <a:latin typeface="+mn-lt"/>
              </a:rPr>
              <a:t> </a:t>
            </a:r>
            <a:r>
              <a:rPr lang="cs-CZ" altLang="cs-CZ" sz="2000" dirty="0">
                <a:latin typeface="+mn-lt"/>
              </a:rPr>
              <a:t>vrstva (</a:t>
            </a:r>
            <a:r>
              <a:rPr lang="cs-CZ" altLang="cs-CZ" sz="2000" i="1" dirty="0">
                <a:latin typeface="+mn-lt"/>
              </a:rPr>
              <a:t>n</a:t>
            </a:r>
            <a:r>
              <a:rPr lang="cs-CZ" altLang="cs-CZ" sz="2000" dirty="0">
                <a:latin typeface="+mn-lt"/>
              </a:rPr>
              <a:t>) + </a:t>
            </a:r>
            <a:r>
              <a:rPr lang="cs-CZ" altLang="cs-CZ" sz="2000" dirty="0" err="1">
                <a:latin typeface="+mn-lt"/>
              </a:rPr>
              <a:t>podslupka</a:t>
            </a:r>
            <a:r>
              <a:rPr lang="cs-CZ" altLang="cs-CZ" sz="2000" dirty="0">
                <a:latin typeface="+mn-lt"/>
              </a:rPr>
              <a:t> (</a:t>
            </a:r>
            <a:r>
              <a:rPr lang="en-US" altLang="cs-CZ" sz="2000" i="1" dirty="0">
                <a:latin typeface="+mn-lt"/>
              </a:rPr>
              <a:t>l</a:t>
            </a:r>
            <a:r>
              <a:rPr lang="cs-CZ" altLang="cs-CZ" sz="2000" dirty="0">
                <a:latin typeface="+mn-lt"/>
              </a:rPr>
              <a:t>) + počet elektronů </a:t>
            </a:r>
          </a:p>
        </p:txBody>
      </p:sp>
      <p:sp>
        <p:nvSpPr>
          <p:cNvPr id="5" name="AutoShape 3" descr="4l+2"/>
          <p:cNvSpPr>
            <a:spLocks noChangeAspect="1" noChangeArrowheads="1"/>
          </p:cNvSpPr>
          <p:nvPr/>
        </p:nvSpPr>
        <p:spPr bwMode="auto">
          <a:xfrm>
            <a:off x="9348788" y="3571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2n^{2}"/>
          <p:cNvSpPr>
            <a:spLocks noChangeAspect="1" noChangeArrowheads="1"/>
          </p:cNvSpPr>
          <p:nvPr/>
        </p:nvSpPr>
        <p:spPr bwMode="auto">
          <a:xfrm>
            <a:off x="13122275" y="3571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0" name="Picture 2" descr="Electronic Configuration And Its Rules | AtomsTalk">
            <a:extLst>
              <a:ext uri="{FF2B5EF4-FFF2-40B4-BE49-F238E27FC236}">
                <a16:creationId xmlns:a16="http://schemas.microsoft.com/office/drawing/2014/main" id="{66AF87FA-B8D4-4D50-8F3F-A1491E0D6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5301671"/>
            <a:ext cx="2577128" cy="1476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688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uses of actinide contraction">
            <a:extLst>
              <a:ext uri="{FF2B5EF4-FFF2-40B4-BE49-F238E27FC236}">
                <a16:creationId xmlns:a16="http://schemas.microsoft.com/office/drawing/2014/main" id="{1BD3F261-3550-4DFF-90C6-D98B6F2E5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33400"/>
            <a:ext cx="6629400" cy="5562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79379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93F272-287C-40C0-B1FD-39100D1CFFB1}"/>
              </a:ext>
            </a:extLst>
          </p:cNvPr>
          <p:cNvSpPr>
            <a:spLocks noGrp="1"/>
          </p:cNvSpPr>
          <p:nvPr>
            <p:ph type="title"/>
          </p:nvPr>
        </p:nvSpPr>
        <p:spPr>
          <a:xfrm>
            <a:off x="342900" y="158998"/>
            <a:ext cx="2667000" cy="715962"/>
          </a:xfrm>
        </p:spPr>
        <p:txBody>
          <a:bodyPr>
            <a:normAutofit/>
          </a:bodyPr>
          <a:lstStyle/>
          <a:p>
            <a:r>
              <a:rPr lang="cs-CZ" sz="2800" b="1" dirty="0">
                <a:latin typeface="+mn-lt"/>
              </a:rPr>
              <a:t>Hybridizace</a:t>
            </a:r>
            <a:endParaRPr lang="en-US" sz="2800" b="1" dirty="0">
              <a:latin typeface="+mn-lt"/>
            </a:endParaRPr>
          </a:p>
        </p:txBody>
      </p:sp>
      <p:pic>
        <p:nvPicPr>
          <p:cNvPr id="7170" name="Picture 2" descr="Výsledek obrázku pro oktetove">
            <a:extLst>
              <a:ext uri="{FF2B5EF4-FFF2-40B4-BE49-F238E27FC236}">
                <a16:creationId xmlns:a16="http://schemas.microsoft.com/office/drawing/2014/main" id="{6B2A559C-0E4C-4041-9BA7-55A58D1BD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14" y="1327936"/>
            <a:ext cx="3521869" cy="167163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A28DB358-8B49-47CC-AA60-4D076761EFE0}"/>
              </a:ext>
            </a:extLst>
          </p:cNvPr>
          <p:cNvPicPr>
            <a:picLocks noChangeAspect="1"/>
          </p:cNvPicPr>
          <p:nvPr/>
        </p:nvPicPr>
        <p:blipFill>
          <a:blip r:embed="rId3"/>
          <a:stretch>
            <a:fillRect/>
          </a:stretch>
        </p:blipFill>
        <p:spPr>
          <a:xfrm>
            <a:off x="1066800" y="3436902"/>
            <a:ext cx="2541298" cy="898650"/>
          </a:xfrm>
          <a:prstGeom prst="rect">
            <a:avLst/>
          </a:prstGeom>
        </p:spPr>
      </p:pic>
      <p:pic>
        <p:nvPicPr>
          <p:cNvPr id="7" name="Picture 4" descr="Výsledek obrázku pro hybridization orbitals">
            <a:extLst>
              <a:ext uri="{FF2B5EF4-FFF2-40B4-BE49-F238E27FC236}">
                <a16:creationId xmlns:a16="http://schemas.microsoft.com/office/drawing/2014/main" id="{BD4B5CCF-1BD4-45F8-B71E-AAB26ADF4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81000"/>
            <a:ext cx="3810000" cy="395455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AF46F52-A1F5-46F6-B5ED-AB7C87BA231F}"/>
              </a:ext>
            </a:extLst>
          </p:cNvPr>
          <p:cNvPicPr>
            <a:picLocks noChangeAspect="1"/>
          </p:cNvPicPr>
          <p:nvPr/>
        </p:nvPicPr>
        <p:blipFill>
          <a:blip r:embed="rId5"/>
          <a:stretch>
            <a:fillRect/>
          </a:stretch>
        </p:blipFill>
        <p:spPr>
          <a:xfrm>
            <a:off x="685800" y="4772880"/>
            <a:ext cx="3678250" cy="1926122"/>
          </a:xfrm>
          <a:prstGeom prst="rect">
            <a:avLst/>
          </a:prstGeom>
        </p:spPr>
      </p:pic>
      <p:pic>
        <p:nvPicPr>
          <p:cNvPr id="9" name="Picture 2" descr="VÃ½sledek obrÃ¡zku pro diagram state carbon">
            <a:extLst>
              <a:ext uri="{FF2B5EF4-FFF2-40B4-BE49-F238E27FC236}">
                <a16:creationId xmlns:a16="http://schemas.microsoft.com/office/drawing/2014/main" id="{092F2CFC-0AAE-4945-8C5E-5EE3418694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9105" y="4712604"/>
            <a:ext cx="3483073" cy="192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65111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3" name="Object 3"/>
          <p:cNvGraphicFramePr>
            <a:graphicFrameLocks noGrp="1" noChangeAspect="1"/>
          </p:cNvGraphicFramePr>
          <p:nvPr>
            <p:ph idx="1"/>
            <p:extLst>
              <p:ext uri="{D42A27DB-BD31-4B8C-83A1-F6EECF244321}">
                <p14:modId xmlns:p14="http://schemas.microsoft.com/office/powerpoint/2010/main" val="681011837"/>
              </p:ext>
            </p:extLst>
          </p:nvPr>
        </p:nvGraphicFramePr>
        <p:xfrm>
          <a:off x="457200" y="152400"/>
          <a:ext cx="3881841" cy="6560769"/>
        </p:xfrm>
        <a:graphic>
          <a:graphicData uri="http://schemas.openxmlformats.org/presentationml/2006/ole">
            <mc:AlternateContent xmlns:mc="http://schemas.openxmlformats.org/markup-compatibility/2006">
              <mc:Choice xmlns:v="urn:schemas-microsoft-com:vml" Requires="v">
                <p:oleObj spid="_x0000_s2100" name="CorelPhotoPaint.Image.8" r:id="rId3" imgW="16177778" imgH="27339683" progId="CorelPhotoPaint.Image.8">
                  <p:embed/>
                </p:oleObj>
              </mc:Choice>
              <mc:Fallback>
                <p:oleObj name="CorelPhotoPaint.Image.8" r:id="rId3" imgW="16177778" imgH="27339683" progId="CorelPhotoPaint.Image.8">
                  <p:embed/>
                  <p:pic>
                    <p:nvPicPr>
                      <p:cNvPr id="3072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2400"/>
                        <a:ext cx="3881841" cy="6560769"/>
                      </a:xfrm>
                      <a:prstGeom prst="rect">
                        <a:avLst/>
                      </a:prstGeom>
                      <a:noFill/>
                      <a:ln>
                        <a:noFill/>
                      </a:ln>
                      <a:effectLst/>
                    </p:spPr>
                  </p:pic>
                </p:oleObj>
              </mc:Fallback>
            </mc:AlternateContent>
          </a:graphicData>
        </a:graphic>
      </p:graphicFrame>
      <p:pic>
        <p:nvPicPr>
          <p:cNvPr id="6" name="Obrázek 5" descr="Obsah obrázku text&#10;&#10;Popis byl vytvořen automaticky">
            <a:extLst>
              <a:ext uri="{FF2B5EF4-FFF2-40B4-BE49-F238E27FC236}">
                <a16:creationId xmlns:a16="http://schemas.microsoft.com/office/drawing/2014/main" id="{D2A99A0B-5556-4464-A336-9D6A44D09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150055"/>
            <a:ext cx="4232911" cy="6705600"/>
          </a:xfrm>
          <a:prstGeom prst="rect">
            <a:avLst/>
          </a:prstGeom>
        </p:spPr>
      </p:pic>
    </p:spTree>
    <p:extLst>
      <p:ext uri="{BB962C8B-B14F-4D97-AF65-F5344CB8AC3E}">
        <p14:creationId xmlns:p14="http://schemas.microsoft.com/office/powerpoint/2010/main" val="331548620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Výsledek obrázku pro hybridization orbitals">
            <a:extLst>
              <a:ext uri="{FF2B5EF4-FFF2-40B4-BE49-F238E27FC236}">
                <a16:creationId xmlns:a16="http://schemas.microsoft.com/office/drawing/2014/main" id="{1A808E74-492F-4763-94D3-1195007323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9616" y="2209800"/>
            <a:ext cx="4859215" cy="454860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5CE94CC-D765-4937-9AEB-080FB744313E}"/>
              </a:ext>
            </a:extLst>
          </p:cNvPr>
          <p:cNvSpPr txBox="1"/>
          <p:nvPr/>
        </p:nvSpPr>
        <p:spPr>
          <a:xfrm>
            <a:off x="152400" y="6172200"/>
            <a:ext cx="3810000" cy="523220"/>
          </a:xfrm>
          <a:prstGeom prst="rect">
            <a:avLst/>
          </a:prstGeom>
          <a:noFill/>
        </p:spPr>
        <p:txBody>
          <a:bodyPr wrap="square" rtlCol="0">
            <a:spAutoFit/>
          </a:bodyPr>
          <a:lstStyle/>
          <a:p>
            <a:r>
              <a:rPr lang="cs-CZ" sz="1400" dirty="0" err="1"/>
              <a:t>Jain</a:t>
            </a:r>
            <a:r>
              <a:rPr lang="cs-CZ" sz="1400" dirty="0"/>
              <a:t>, V. K.: </a:t>
            </a:r>
            <a:r>
              <a:rPr lang="cs-CZ" sz="1400" i="1" dirty="0"/>
              <a:t>Indian </a:t>
            </a:r>
            <a:r>
              <a:rPr lang="cs-CZ" sz="1400" i="1" dirty="0" err="1"/>
              <a:t>Journal</a:t>
            </a:r>
            <a:r>
              <a:rPr lang="cs-CZ" sz="1400" i="1" dirty="0"/>
              <a:t> </a:t>
            </a:r>
            <a:r>
              <a:rPr lang="cs-CZ" sz="1400" i="1" dirty="0" err="1"/>
              <a:t>of</a:t>
            </a:r>
            <a:r>
              <a:rPr lang="cs-CZ" sz="1400" i="1" dirty="0"/>
              <a:t> </a:t>
            </a:r>
            <a:r>
              <a:rPr lang="cs-CZ" sz="1400" i="1" dirty="0" err="1"/>
              <a:t>Applied</a:t>
            </a:r>
            <a:r>
              <a:rPr lang="cs-CZ" sz="1400" i="1" dirty="0"/>
              <a:t> </a:t>
            </a:r>
            <a:r>
              <a:rPr lang="cs-CZ" sz="1400" i="1" dirty="0" err="1"/>
              <a:t>Research</a:t>
            </a:r>
            <a:r>
              <a:rPr lang="cs-CZ" sz="1400" i="1" dirty="0"/>
              <a:t> </a:t>
            </a:r>
            <a:r>
              <a:rPr lang="cs-CZ" sz="1400" dirty="0"/>
              <a:t>4, 2014, 53-55</a:t>
            </a:r>
            <a:endParaRPr lang="en-US" sz="1400" dirty="0"/>
          </a:p>
        </p:txBody>
      </p:sp>
      <p:sp>
        <p:nvSpPr>
          <p:cNvPr id="7" name="TextovéPole 6">
            <a:extLst>
              <a:ext uri="{FF2B5EF4-FFF2-40B4-BE49-F238E27FC236}">
                <a16:creationId xmlns:a16="http://schemas.microsoft.com/office/drawing/2014/main" id="{B4B4050E-AD6D-4984-AD87-B14CBA87F97B}"/>
              </a:ext>
            </a:extLst>
          </p:cNvPr>
          <p:cNvSpPr txBox="1"/>
          <p:nvPr/>
        </p:nvSpPr>
        <p:spPr>
          <a:xfrm>
            <a:off x="228600" y="914400"/>
            <a:ext cx="8801100" cy="3785652"/>
          </a:xfrm>
          <a:prstGeom prst="rect">
            <a:avLst/>
          </a:prstGeom>
          <a:noFill/>
        </p:spPr>
        <p:txBody>
          <a:bodyPr wrap="square" rtlCol="0">
            <a:spAutoFit/>
          </a:bodyPr>
          <a:lstStyle/>
          <a:p>
            <a:r>
              <a:rPr lang="cs-CZ" sz="2000" dirty="0"/>
              <a:t>Počet orbitalů zahrnutých do hybridizace (H):</a:t>
            </a:r>
          </a:p>
          <a:p>
            <a:r>
              <a:rPr lang="cs-CZ" sz="2000" dirty="0"/>
              <a:t>	H = (V + M – C + A)/2</a:t>
            </a:r>
          </a:p>
          <a:p>
            <a:r>
              <a:rPr lang="cs-CZ" sz="2000" dirty="0"/>
              <a:t>kde V = počet elektronů ve valenční vrstvě centrálního atomu, M = počet jednovazných atomů, C = náboj kationtu, A = náboj aniontu.</a:t>
            </a:r>
          </a:p>
          <a:p>
            <a:endParaRPr lang="cs-CZ" sz="2000" dirty="0"/>
          </a:p>
          <a:p>
            <a:pPr lvl="0"/>
            <a:r>
              <a:rPr lang="pt-BR" sz="2000" i="1" dirty="0"/>
              <a:t>H</a:t>
            </a:r>
            <a:r>
              <a:rPr lang="cs-CZ" sz="2000" i="1" dirty="0"/>
              <a:t> </a:t>
            </a:r>
            <a:r>
              <a:rPr lang="pt-BR" sz="2000" dirty="0"/>
              <a:t>=</a:t>
            </a:r>
            <a:r>
              <a:rPr lang="cs-CZ" sz="2000" dirty="0"/>
              <a:t> </a:t>
            </a:r>
            <a:r>
              <a:rPr lang="pt-BR" sz="2000" dirty="0"/>
              <a:t>2</a:t>
            </a:r>
            <a:r>
              <a:rPr lang="cs-CZ" sz="2000" dirty="0"/>
              <a:t>  </a:t>
            </a:r>
            <a:r>
              <a:rPr lang="pt-BR" sz="2000" dirty="0"/>
              <a:t>→</a:t>
            </a:r>
            <a:r>
              <a:rPr lang="cs-CZ" sz="2000" dirty="0"/>
              <a:t>  </a:t>
            </a:r>
            <a:r>
              <a:rPr lang="pt-BR" sz="2000" dirty="0"/>
              <a:t>sp</a:t>
            </a:r>
            <a:r>
              <a:rPr lang="cs-CZ" sz="2000" dirty="0"/>
              <a:t>	(1s + 1p = 2)</a:t>
            </a:r>
          </a:p>
          <a:p>
            <a:r>
              <a:rPr lang="pt-BR" sz="2000" i="1" dirty="0"/>
              <a:t>H</a:t>
            </a:r>
            <a:r>
              <a:rPr lang="cs-CZ" sz="2000" i="1" dirty="0"/>
              <a:t> </a:t>
            </a:r>
            <a:r>
              <a:rPr lang="pt-BR" sz="2000" dirty="0"/>
              <a:t>= 3</a:t>
            </a:r>
            <a:r>
              <a:rPr lang="cs-CZ" sz="2000" dirty="0"/>
              <a:t>  </a:t>
            </a:r>
            <a:r>
              <a:rPr lang="pt-BR" sz="2000" dirty="0"/>
              <a:t>→</a:t>
            </a:r>
            <a:r>
              <a:rPr lang="cs-CZ" sz="2000" dirty="0"/>
              <a:t>  </a:t>
            </a:r>
            <a:r>
              <a:rPr lang="pt-BR" sz="2000" dirty="0"/>
              <a:t>sp</a:t>
            </a:r>
            <a:r>
              <a:rPr lang="cs-CZ" sz="2000" baseline="30000" dirty="0"/>
              <a:t>2	</a:t>
            </a:r>
            <a:r>
              <a:rPr lang="cs-CZ" sz="2000" dirty="0"/>
              <a:t>(1s + 2p = 3)</a:t>
            </a:r>
          </a:p>
          <a:p>
            <a:r>
              <a:rPr lang="pt-BR" sz="2000" i="1" dirty="0"/>
              <a:t>H</a:t>
            </a:r>
            <a:r>
              <a:rPr lang="cs-CZ" sz="2000" i="1" dirty="0"/>
              <a:t> </a:t>
            </a:r>
            <a:r>
              <a:rPr lang="pt-BR" sz="2000" dirty="0"/>
              <a:t>= 4</a:t>
            </a:r>
            <a:r>
              <a:rPr lang="cs-CZ" sz="2000" dirty="0"/>
              <a:t>  </a:t>
            </a:r>
            <a:r>
              <a:rPr lang="pt-BR" sz="2000" dirty="0"/>
              <a:t>→</a:t>
            </a:r>
            <a:r>
              <a:rPr lang="cs-CZ" sz="2000" dirty="0"/>
              <a:t>  </a:t>
            </a:r>
            <a:r>
              <a:rPr lang="pt-BR" sz="2000" dirty="0"/>
              <a:t>sp</a:t>
            </a:r>
            <a:r>
              <a:rPr lang="pt-BR" sz="2000" baseline="30000" dirty="0"/>
              <a:t>3</a:t>
            </a:r>
            <a:r>
              <a:rPr lang="cs-CZ" sz="2000" baseline="30000" dirty="0"/>
              <a:t>	</a:t>
            </a:r>
            <a:r>
              <a:rPr lang="cs-CZ" sz="2000" dirty="0"/>
              <a:t>(1s + 3p = 4)</a:t>
            </a:r>
          </a:p>
          <a:p>
            <a:endParaRPr lang="cs-CZ" sz="2000" dirty="0"/>
          </a:p>
          <a:p>
            <a:r>
              <a:rPr lang="cs-CZ" sz="2000" dirty="0"/>
              <a:t>Hodnota H je číselně rovna </a:t>
            </a:r>
          </a:p>
          <a:p>
            <a:r>
              <a:rPr lang="cs-CZ" sz="2000" dirty="0"/>
              <a:t>Sterickému  číslu  (</a:t>
            </a:r>
            <a:r>
              <a:rPr lang="cs-CZ" sz="2000" dirty="0" err="1"/>
              <a:t>steric</a:t>
            </a:r>
            <a:r>
              <a:rPr lang="cs-CZ" sz="2000" dirty="0"/>
              <a:t> </a:t>
            </a:r>
            <a:r>
              <a:rPr lang="cs-CZ" sz="2000" dirty="0" err="1"/>
              <a:t>number</a:t>
            </a:r>
            <a:r>
              <a:rPr lang="cs-CZ" sz="2000" dirty="0"/>
              <a:t>,</a:t>
            </a:r>
          </a:p>
          <a:p>
            <a:r>
              <a:rPr lang="cs-CZ" sz="2000" dirty="0"/>
              <a:t> SN)</a:t>
            </a:r>
            <a:endParaRPr lang="en-US" sz="2000" dirty="0"/>
          </a:p>
        </p:txBody>
      </p:sp>
      <p:sp>
        <p:nvSpPr>
          <p:cNvPr id="2" name="Obdélník 1">
            <a:extLst>
              <a:ext uri="{FF2B5EF4-FFF2-40B4-BE49-F238E27FC236}">
                <a16:creationId xmlns:a16="http://schemas.microsoft.com/office/drawing/2014/main" id="{666B39D0-420E-42CC-BCAC-4C77EC48E6B6}"/>
              </a:ext>
            </a:extLst>
          </p:cNvPr>
          <p:cNvSpPr/>
          <p:nvPr/>
        </p:nvSpPr>
        <p:spPr>
          <a:xfrm>
            <a:off x="381000" y="304800"/>
            <a:ext cx="5450403" cy="461665"/>
          </a:xfrm>
          <a:prstGeom prst="rect">
            <a:avLst/>
          </a:prstGeom>
        </p:spPr>
        <p:txBody>
          <a:bodyPr wrap="none">
            <a:spAutoFit/>
          </a:bodyPr>
          <a:lstStyle/>
          <a:p>
            <a:r>
              <a:rPr lang="cs-CZ" sz="2400" b="1" dirty="0"/>
              <a:t>Počet orbitalů zahrnutých do hybridizace </a:t>
            </a:r>
            <a:endParaRPr lang="en-US" sz="2400" b="1" dirty="0"/>
          </a:p>
        </p:txBody>
      </p:sp>
    </p:spTree>
    <p:extLst>
      <p:ext uri="{BB962C8B-B14F-4D97-AF65-F5344CB8AC3E}">
        <p14:creationId xmlns:p14="http://schemas.microsoft.com/office/powerpoint/2010/main" val="362016158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5BC590B0-70B1-4ADF-B9A1-8C98F499A9C4}"/>
              </a:ext>
            </a:extLst>
          </p:cNvPr>
          <p:cNvSpPr txBox="1"/>
          <p:nvPr/>
        </p:nvSpPr>
        <p:spPr>
          <a:xfrm>
            <a:off x="898989" y="1361610"/>
            <a:ext cx="6781800" cy="400110"/>
          </a:xfrm>
          <a:prstGeom prst="rect">
            <a:avLst/>
          </a:prstGeom>
          <a:noFill/>
        </p:spPr>
        <p:txBody>
          <a:bodyPr wrap="square" rtlCol="0">
            <a:spAutoFit/>
          </a:bodyPr>
          <a:lstStyle/>
          <a:p>
            <a:r>
              <a:rPr lang="en-US" sz="2000" b="1" dirty="0"/>
              <a:t>HP = po</a:t>
            </a:r>
            <a:r>
              <a:rPr lang="cs-CZ" sz="2000" b="1" dirty="0"/>
              <a:t>č</a:t>
            </a:r>
            <a:r>
              <a:rPr lang="en-US" sz="2000" b="1" dirty="0"/>
              <a:t>et </a:t>
            </a:r>
            <a:r>
              <a:rPr lang="cs-CZ" sz="2000" b="1" dirty="0"/>
              <a:t> </a:t>
            </a:r>
            <a:r>
              <a:rPr lang="el-GR" sz="2000" b="1" dirty="0"/>
              <a:t>σ</a:t>
            </a:r>
            <a:r>
              <a:rPr lang="cs-CZ" sz="2000" b="1" dirty="0"/>
              <a:t>-vazeb </a:t>
            </a:r>
            <a:r>
              <a:rPr lang="en-US" sz="2000" b="1" dirty="0"/>
              <a:t>+ </a:t>
            </a:r>
            <a:r>
              <a:rPr lang="en-US" sz="2000" b="1" dirty="0" err="1"/>
              <a:t>po</a:t>
            </a:r>
            <a:r>
              <a:rPr lang="cs-CZ" sz="2000" b="1" dirty="0"/>
              <a:t>č</a:t>
            </a:r>
            <a:r>
              <a:rPr lang="en-US" sz="2000" b="1" dirty="0"/>
              <a:t>et </a:t>
            </a:r>
            <a:r>
              <a:rPr lang="cs-CZ" sz="2000" b="1" dirty="0"/>
              <a:t> volných elektronových párů </a:t>
            </a:r>
            <a:r>
              <a:rPr lang="en-US" sz="2000" b="1" dirty="0"/>
              <a:t> - 1</a:t>
            </a:r>
          </a:p>
        </p:txBody>
      </p:sp>
      <p:graphicFrame>
        <p:nvGraphicFramePr>
          <p:cNvPr id="8" name="Tabulka 7">
            <a:extLst>
              <a:ext uri="{FF2B5EF4-FFF2-40B4-BE49-F238E27FC236}">
                <a16:creationId xmlns:a16="http://schemas.microsoft.com/office/drawing/2014/main" id="{1EC3AC6E-034C-4A2E-AE10-FFBBAC834045}"/>
              </a:ext>
            </a:extLst>
          </p:cNvPr>
          <p:cNvGraphicFramePr>
            <a:graphicFrameLocks noGrp="1"/>
          </p:cNvGraphicFramePr>
          <p:nvPr>
            <p:extLst>
              <p:ext uri="{D42A27DB-BD31-4B8C-83A1-F6EECF244321}">
                <p14:modId xmlns:p14="http://schemas.microsoft.com/office/powerpoint/2010/main" val="3054297172"/>
              </p:ext>
            </p:extLst>
          </p:nvPr>
        </p:nvGraphicFramePr>
        <p:xfrm>
          <a:off x="543553" y="2300357"/>
          <a:ext cx="5125295" cy="2834640"/>
        </p:xfrm>
        <a:graphic>
          <a:graphicData uri="http://schemas.openxmlformats.org/drawingml/2006/table">
            <a:tbl>
              <a:tblPr firstRow="1" bandRow="1">
                <a:tableStyleId>{5940675A-B579-460E-94D1-54222C63F5DA}</a:tableStyleId>
              </a:tblPr>
              <a:tblGrid>
                <a:gridCol w="858096">
                  <a:extLst>
                    <a:ext uri="{9D8B030D-6E8A-4147-A177-3AD203B41FA5}">
                      <a16:colId xmlns:a16="http://schemas.microsoft.com/office/drawing/2014/main" val="20000"/>
                    </a:ext>
                  </a:extLst>
                </a:gridCol>
                <a:gridCol w="2761765">
                  <a:extLst>
                    <a:ext uri="{9D8B030D-6E8A-4147-A177-3AD203B41FA5}">
                      <a16:colId xmlns:a16="http://schemas.microsoft.com/office/drawing/2014/main" val="1626860979"/>
                    </a:ext>
                  </a:extLst>
                </a:gridCol>
                <a:gridCol w="1505434">
                  <a:extLst>
                    <a:ext uri="{9D8B030D-6E8A-4147-A177-3AD203B41FA5}">
                      <a16:colId xmlns:a16="http://schemas.microsoft.com/office/drawing/2014/main" val="20001"/>
                    </a:ext>
                  </a:extLst>
                </a:gridCol>
              </a:tblGrid>
              <a:tr h="350266">
                <a:tc>
                  <a:txBody>
                    <a:bodyPr/>
                    <a:lstStyle/>
                    <a:p>
                      <a:pPr algn="ctr"/>
                      <a:r>
                        <a:rPr lang="en-US" b="1" dirty="0"/>
                        <a:t>HP</a:t>
                      </a:r>
                      <a:endParaRPr lang="cs-CZ" b="1" dirty="0">
                        <a:solidFill>
                          <a:schemeClr val="tx1"/>
                        </a:solidFill>
                      </a:endParaRPr>
                    </a:p>
                  </a:txBody>
                  <a:tcPr/>
                </a:tc>
                <a:tc>
                  <a:txBody>
                    <a:bodyPr/>
                    <a:lstStyle/>
                    <a:p>
                      <a:pPr algn="ctr"/>
                      <a:r>
                        <a:rPr lang="en-US" sz="1800" b="1" dirty="0"/>
                        <a:t>po</a:t>
                      </a:r>
                      <a:r>
                        <a:rPr lang="cs-CZ" sz="1800" b="1" dirty="0"/>
                        <a:t>č</a:t>
                      </a:r>
                      <a:r>
                        <a:rPr lang="en-US" sz="1800" b="1" dirty="0"/>
                        <a:t>et </a:t>
                      </a:r>
                      <a:r>
                        <a:rPr lang="cs-CZ" sz="1800" b="1" dirty="0"/>
                        <a:t> </a:t>
                      </a:r>
                      <a:r>
                        <a:rPr lang="el-GR" sz="1800" b="1" dirty="0"/>
                        <a:t>σ</a:t>
                      </a:r>
                      <a:r>
                        <a:rPr lang="cs-CZ" sz="1800" b="1" dirty="0"/>
                        <a:t>-vazeb </a:t>
                      </a:r>
                      <a:r>
                        <a:rPr lang="en-US" sz="1800" b="1" dirty="0"/>
                        <a:t>a </a:t>
                      </a:r>
                      <a:r>
                        <a:rPr lang="cs-CZ" sz="1800" b="1" dirty="0"/>
                        <a:t>volných elektronových párů</a:t>
                      </a:r>
                      <a:endParaRPr lang="cs-CZ" b="1" dirty="0">
                        <a:solidFill>
                          <a:schemeClr val="tx1"/>
                        </a:solidFill>
                      </a:endParaRPr>
                    </a:p>
                  </a:txBody>
                  <a:tcPr/>
                </a:tc>
                <a:tc>
                  <a:txBody>
                    <a:bodyPr/>
                    <a:lstStyle/>
                    <a:p>
                      <a:pPr algn="ctr"/>
                      <a:r>
                        <a:rPr lang="en-US" b="1" dirty="0" err="1"/>
                        <a:t>hybridizace</a:t>
                      </a:r>
                      <a:endParaRPr lang="cs-CZ" b="1" dirty="0">
                        <a:solidFill>
                          <a:schemeClr val="tx1"/>
                        </a:solidFill>
                      </a:endParaRPr>
                    </a:p>
                  </a:txBody>
                  <a:tcPr/>
                </a:tc>
                <a:extLst>
                  <a:ext uri="{0D108BD9-81ED-4DB2-BD59-A6C34878D82A}">
                    <a16:rowId xmlns:a16="http://schemas.microsoft.com/office/drawing/2014/main" val="10000"/>
                  </a:ext>
                </a:extLst>
              </a:tr>
              <a:tr h="350266">
                <a:tc>
                  <a:txBody>
                    <a:bodyPr/>
                    <a:lstStyle/>
                    <a:p>
                      <a:pPr algn="ctr"/>
                      <a:r>
                        <a:rPr lang="en-US" dirty="0"/>
                        <a:t>1</a:t>
                      </a:r>
                      <a:endParaRPr lang="cs-CZ" dirty="0"/>
                    </a:p>
                  </a:txBody>
                  <a:tcPr/>
                </a:tc>
                <a:tc>
                  <a:txBody>
                    <a:bodyPr/>
                    <a:lstStyle/>
                    <a:p>
                      <a:pPr algn="ctr"/>
                      <a:r>
                        <a:rPr lang="en-US" baseline="0" dirty="0"/>
                        <a:t>2</a:t>
                      </a:r>
                      <a:endParaRPr lang="cs-CZ" baseline="0" dirty="0"/>
                    </a:p>
                  </a:txBody>
                  <a:tcPr/>
                </a:tc>
                <a:tc>
                  <a:txBody>
                    <a:bodyPr/>
                    <a:lstStyle/>
                    <a:p>
                      <a:pPr algn="ctr"/>
                      <a:r>
                        <a:rPr lang="en-US" dirty="0" err="1"/>
                        <a:t>sp</a:t>
                      </a:r>
                      <a:endParaRPr lang="cs-CZ" baseline="30000" dirty="0"/>
                    </a:p>
                  </a:txBody>
                  <a:tcPr/>
                </a:tc>
                <a:extLst>
                  <a:ext uri="{0D108BD9-81ED-4DB2-BD59-A6C34878D82A}">
                    <a16:rowId xmlns:a16="http://schemas.microsoft.com/office/drawing/2014/main" val="10001"/>
                  </a:ext>
                </a:extLst>
              </a:tr>
              <a:tr h="350266">
                <a:tc>
                  <a:txBody>
                    <a:bodyPr/>
                    <a:lstStyle/>
                    <a:p>
                      <a:pPr algn="ctr"/>
                      <a:r>
                        <a:rPr lang="en-US" dirty="0"/>
                        <a:t>2</a:t>
                      </a:r>
                      <a:endParaRPr lang="cs-CZ" dirty="0"/>
                    </a:p>
                  </a:txBody>
                  <a:tcPr/>
                </a:tc>
                <a:tc>
                  <a:txBody>
                    <a:bodyPr/>
                    <a:lstStyle/>
                    <a:p>
                      <a:pPr algn="ctr"/>
                      <a:r>
                        <a:rPr lang="en-US" baseline="0" dirty="0"/>
                        <a:t>3</a:t>
                      </a:r>
                      <a:endParaRPr lang="cs-CZ" baseline="0" dirty="0"/>
                    </a:p>
                  </a:txBody>
                  <a:tcPr/>
                </a:tc>
                <a:tc>
                  <a:txBody>
                    <a:bodyPr/>
                    <a:lstStyle/>
                    <a:p>
                      <a:pPr algn="ctr"/>
                      <a:r>
                        <a:rPr lang="en-US" dirty="0"/>
                        <a:t>sp</a:t>
                      </a:r>
                      <a:r>
                        <a:rPr lang="en-US" baseline="30000" dirty="0"/>
                        <a:t>2</a:t>
                      </a:r>
                      <a:endParaRPr lang="cs-CZ" baseline="30000" dirty="0"/>
                    </a:p>
                  </a:txBody>
                  <a:tcPr/>
                </a:tc>
                <a:extLst>
                  <a:ext uri="{0D108BD9-81ED-4DB2-BD59-A6C34878D82A}">
                    <a16:rowId xmlns:a16="http://schemas.microsoft.com/office/drawing/2014/main" val="10002"/>
                  </a:ext>
                </a:extLst>
              </a:tr>
              <a:tr h="350266">
                <a:tc>
                  <a:txBody>
                    <a:bodyPr/>
                    <a:lstStyle/>
                    <a:p>
                      <a:pPr algn="ctr"/>
                      <a:r>
                        <a:rPr lang="en-US" dirty="0"/>
                        <a:t>3</a:t>
                      </a:r>
                      <a:endParaRPr lang="cs-CZ" dirty="0"/>
                    </a:p>
                  </a:txBody>
                  <a:tcPr/>
                </a:tc>
                <a:tc>
                  <a:txBody>
                    <a:bodyPr/>
                    <a:lstStyle/>
                    <a:p>
                      <a:pPr algn="ctr"/>
                      <a:r>
                        <a:rPr lang="en-US" baseline="0" dirty="0"/>
                        <a:t>4</a:t>
                      </a:r>
                      <a:endParaRPr lang="cs-CZ" baseline="0" dirty="0"/>
                    </a:p>
                  </a:txBody>
                  <a:tcPr/>
                </a:tc>
                <a:tc>
                  <a:txBody>
                    <a:bodyPr/>
                    <a:lstStyle/>
                    <a:p>
                      <a:pPr algn="ctr"/>
                      <a:r>
                        <a:rPr lang="en-US" dirty="0"/>
                        <a:t>sp</a:t>
                      </a:r>
                      <a:r>
                        <a:rPr lang="en-US" baseline="30000" dirty="0"/>
                        <a:t>3</a:t>
                      </a:r>
                      <a:endParaRPr lang="cs-CZ" baseline="30000" dirty="0"/>
                    </a:p>
                  </a:txBody>
                  <a:tcPr/>
                </a:tc>
                <a:extLst>
                  <a:ext uri="{0D108BD9-81ED-4DB2-BD59-A6C34878D82A}">
                    <a16:rowId xmlns:a16="http://schemas.microsoft.com/office/drawing/2014/main" val="10003"/>
                  </a:ext>
                </a:extLst>
              </a:tr>
              <a:tr h="350266">
                <a:tc>
                  <a:txBody>
                    <a:bodyPr/>
                    <a:lstStyle/>
                    <a:p>
                      <a:pPr algn="ctr"/>
                      <a:r>
                        <a:rPr lang="en-US" dirty="0"/>
                        <a:t>4</a:t>
                      </a:r>
                      <a:endParaRPr lang="cs-CZ" dirty="0"/>
                    </a:p>
                  </a:txBody>
                  <a:tcPr/>
                </a:tc>
                <a:tc>
                  <a:txBody>
                    <a:bodyPr/>
                    <a:lstStyle/>
                    <a:p>
                      <a:pPr algn="ctr"/>
                      <a:r>
                        <a:rPr lang="en-US" baseline="0" dirty="0"/>
                        <a:t>5</a:t>
                      </a:r>
                      <a:endParaRPr lang="cs-CZ" baseline="0" dirty="0"/>
                    </a:p>
                  </a:txBody>
                  <a:tcPr/>
                </a:tc>
                <a:tc>
                  <a:txBody>
                    <a:bodyPr/>
                    <a:lstStyle/>
                    <a:p>
                      <a:pPr algn="ctr"/>
                      <a:r>
                        <a:rPr lang="en-US" dirty="0"/>
                        <a:t>sp</a:t>
                      </a:r>
                      <a:r>
                        <a:rPr lang="en-US" baseline="30000" dirty="0"/>
                        <a:t>3</a:t>
                      </a:r>
                      <a:r>
                        <a:rPr lang="en-US" baseline="0" dirty="0"/>
                        <a:t>d</a:t>
                      </a:r>
                      <a:endParaRPr lang="cs-CZ" baseline="30000" dirty="0"/>
                    </a:p>
                  </a:txBody>
                  <a:tcPr/>
                </a:tc>
                <a:extLst>
                  <a:ext uri="{0D108BD9-81ED-4DB2-BD59-A6C34878D82A}">
                    <a16:rowId xmlns:a16="http://schemas.microsoft.com/office/drawing/2014/main" val="10004"/>
                  </a:ext>
                </a:extLst>
              </a:tr>
              <a:tr h="350266">
                <a:tc>
                  <a:txBody>
                    <a:bodyPr/>
                    <a:lstStyle/>
                    <a:p>
                      <a:pPr algn="ctr"/>
                      <a:r>
                        <a:rPr lang="en-US" dirty="0"/>
                        <a:t>5</a:t>
                      </a:r>
                      <a:endParaRPr lang="cs-CZ" dirty="0"/>
                    </a:p>
                  </a:txBody>
                  <a:tcPr/>
                </a:tc>
                <a:tc>
                  <a:txBody>
                    <a:bodyPr/>
                    <a:lstStyle/>
                    <a:p>
                      <a:pPr algn="ctr"/>
                      <a:r>
                        <a:rPr lang="en-US" baseline="0" dirty="0"/>
                        <a:t>6</a:t>
                      </a:r>
                      <a:endParaRPr lang="cs-CZ" baseline="0" dirty="0"/>
                    </a:p>
                  </a:txBody>
                  <a:tcPr/>
                </a:tc>
                <a:tc>
                  <a:txBody>
                    <a:bodyPr/>
                    <a:lstStyle/>
                    <a:p>
                      <a:pPr algn="ctr"/>
                      <a:r>
                        <a:rPr lang="en-US" dirty="0"/>
                        <a:t>sp</a:t>
                      </a:r>
                      <a:r>
                        <a:rPr lang="en-US" baseline="30000" dirty="0"/>
                        <a:t>3</a:t>
                      </a:r>
                      <a:r>
                        <a:rPr lang="en-US" baseline="0" dirty="0"/>
                        <a:t>d</a:t>
                      </a:r>
                      <a:r>
                        <a:rPr lang="en-US" baseline="30000" dirty="0"/>
                        <a:t>2</a:t>
                      </a:r>
                      <a:endParaRPr lang="cs-CZ" baseline="30000" dirty="0"/>
                    </a:p>
                  </a:txBody>
                  <a:tcPr/>
                </a:tc>
                <a:extLst>
                  <a:ext uri="{0D108BD9-81ED-4DB2-BD59-A6C34878D82A}">
                    <a16:rowId xmlns:a16="http://schemas.microsoft.com/office/drawing/2014/main" val="10005"/>
                  </a:ext>
                </a:extLst>
              </a:tr>
              <a:tr h="350266">
                <a:tc>
                  <a:txBody>
                    <a:bodyPr/>
                    <a:lstStyle/>
                    <a:p>
                      <a:pPr algn="ctr"/>
                      <a:r>
                        <a:rPr lang="en-US" dirty="0"/>
                        <a:t>6</a:t>
                      </a:r>
                      <a:endParaRPr lang="cs-CZ" dirty="0"/>
                    </a:p>
                  </a:txBody>
                  <a:tcPr/>
                </a:tc>
                <a:tc>
                  <a:txBody>
                    <a:bodyPr/>
                    <a:lstStyle/>
                    <a:p>
                      <a:pPr algn="ctr"/>
                      <a:r>
                        <a:rPr lang="en-US" baseline="0" dirty="0"/>
                        <a:t>7</a:t>
                      </a:r>
                      <a:endParaRPr lang="cs-CZ" baseline="0" dirty="0"/>
                    </a:p>
                  </a:txBody>
                  <a:tcPr/>
                </a:tc>
                <a:tc>
                  <a:txBody>
                    <a:bodyPr/>
                    <a:lstStyle/>
                    <a:p>
                      <a:pPr algn="ctr"/>
                      <a:r>
                        <a:rPr lang="en-US" dirty="0"/>
                        <a:t>sp</a:t>
                      </a:r>
                      <a:r>
                        <a:rPr lang="en-US" baseline="30000" dirty="0"/>
                        <a:t>3</a:t>
                      </a:r>
                      <a:r>
                        <a:rPr lang="en-US" baseline="0" dirty="0"/>
                        <a:t>d</a:t>
                      </a:r>
                      <a:r>
                        <a:rPr lang="en-US" baseline="30000" dirty="0"/>
                        <a:t>3</a:t>
                      </a:r>
                      <a:endParaRPr lang="cs-CZ" baseline="30000" dirty="0"/>
                    </a:p>
                  </a:txBody>
                  <a:tcPr/>
                </a:tc>
                <a:extLst>
                  <a:ext uri="{0D108BD9-81ED-4DB2-BD59-A6C34878D82A}">
                    <a16:rowId xmlns:a16="http://schemas.microsoft.com/office/drawing/2014/main" val="10006"/>
                  </a:ext>
                </a:extLst>
              </a:tr>
            </a:tbl>
          </a:graphicData>
        </a:graphic>
      </p:graphicFrame>
      <p:sp>
        <p:nvSpPr>
          <p:cNvPr id="9" name="TextovéPole 8">
            <a:extLst>
              <a:ext uri="{FF2B5EF4-FFF2-40B4-BE49-F238E27FC236}">
                <a16:creationId xmlns:a16="http://schemas.microsoft.com/office/drawing/2014/main" id="{78736B8F-724E-4864-8244-803A266093F6}"/>
              </a:ext>
            </a:extLst>
          </p:cNvPr>
          <p:cNvSpPr txBox="1"/>
          <p:nvPr/>
        </p:nvSpPr>
        <p:spPr>
          <a:xfrm>
            <a:off x="5494246" y="6372935"/>
            <a:ext cx="3481531" cy="307777"/>
          </a:xfrm>
          <a:prstGeom prst="rect">
            <a:avLst/>
          </a:prstGeom>
          <a:noFill/>
        </p:spPr>
        <p:txBody>
          <a:bodyPr wrap="none" rtlCol="0">
            <a:spAutoFit/>
          </a:bodyPr>
          <a:lstStyle/>
          <a:p>
            <a:r>
              <a:rPr lang="en-US" sz="1400" dirty="0"/>
              <a:t>Das</a:t>
            </a:r>
            <a:r>
              <a:rPr lang="cs-CZ" sz="1400" dirty="0"/>
              <a:t> A.:</a:t>
            </a:r>
            <a:r>
              <a:rPr lang="en-US" sz="1400" dirty="0"/>
              <a:t> </a:t>
            </a:r>
            <a:r>
              <a:rPr lang="en-US" sz="1400" i="1" dirty="0"/>
              <a:t>Indian</a:t>
            </a:r>
            <a:r>
              <a:rPr lang="cs-CZ" sz="1400" dirty="0"/>
              <a:t> </a:t>
            </a:r>
            <a:r>
              <a:rPr lang="cs-CZ" sz="1400" i="1" dirty="0"/>
              <a:t>J. </a:t>
            </a:r>
            <a:r>
              <a:rPr lang="en-US" sz="1400" i="1" dirty="0"/>
              <a:t>Appl</a:t>
            </a:r>
            <a:r>
              <a:rPr lang="cs-CZ" sz="1400" i="1" dirty="0"/>
              <a:t>. </a:t>
            </a:r>
            <a:r>
              <a:rPr lang="en-US" sz="1400" i="1" dirty="0"/>
              <a:t>Res</a:t>
            </a:r>
            <a:r>
              <a:rPr lang="cs-CZ" sz="1400" i="1" dirty="0"/>
              <a:t>. </a:t>
            </a:r>
            <a:r>
              <a:rPr lang="cs-CZ" sz="1400" dirty="0"/>
              <a:t>87, 201</a:t>
            </a:r>
            <a:r>
              <a:rPr lang="en-US" sz="1400" dirty="0"/>
              <a:t>3</a:t>
            </a:r>
            <a:r>
              <a:rPr lang="cs-CZ" sz="1400" dirty="0"/>
              <a:t>, </a:t>
            </a:r>
            <a:r>
              <a:rPr lang="en-US" sz="1400" dirty="0"/>
              <a:t>594</a:t>
            </a:r>
            <a:r>
              <a:rPr lang="cs-CZ" sz="1400" dirty="0"/>
              <a:t>-</a:t>
            </a:r>
            <a:r>
              <a:rPr lang="en-US" sz="1400" dirty="0"/>
              <a:t>595</a:t>
            </a:r>
            <a:r>
              <a:rPr lang="cs-CZ" sz="1400" dirty="0"/>
              <a:t> </a:t>
            </a:r>
          </a:p>
        </p:txBody>
      </p:sp>
      <p:sp>
        <p:nvSpPr>
          <p:cNvPr id="10" name="TextovéPole 9">
            <a:extLst>
              <a:ext uri="{FF2B5EF4-FFF2-40B4-BE49-F238E27FC236}">
                <a16:creationId xmlns:a16="http://schemas.microsoft.com/office/drawing/2014/main" id="{3BA87238-5DF6-490C-A28F-208C5ED63F51}"/>
              </a:ext>
            </a:extLst>
          </p:cNvPr>
          <p:cNvSpPr txBox="1"/>
          <p:nvPr/>
        </p:nvSpPr>
        <p:spPr>
          <a:xfrm>
            <a:off x="5943600" y="2356865"/>
            <a:ext cx="2819400" cy="1477328"/>
          </a:xfrm>
          <a:prstGeom prst="rect">
            <a:avLst/>
          </a:prstGeom>
          <a:noFill/>
        </p:spPr>
        <p:txBody>
          <a:bodyPr wrap="square">
            <a:spAutoFit/>
          </a:bodyPr>
          <a:lstStyle/>
          <a:p>
            <a:r>
              <a:rPr lang="en-US" sz="1800" dirty="0"/>
              <a:t>HP</a:t>
            </a:r>
            <a:r>
              <a:rPr lang="en-US" sz="1800" b="1" dirty="0"/>
              <a:t> </a:t>
            </a:r>
            <a:r>
              <a:rPr lang="en-US" sz="1800" dirty="0"/>
              <a:t>= </a:t>
            </a:r>
            <a:r>
              <a:rPr lang="en-US" sz="1800" dirty="0" err="1"/>
              <a:t>hybridisation</a:t>
            </a:r>
            <a:r>
              <a:rPr lang="en-US" sz="1800" dirty="0"/>
              <a:t> power</a:t>
            </a:r>
            <a:endParaRPr lang="cs-CZ" sz="1800" dirty="0"/>
          </a:p>
          <a:p>
            <a:endParaRPr lang="cs-CZ" dirty="0"/>
          </a:p>
          <a:p>
            <a:r>
              <a:rPr lang="en-US" sz="1800" dirty="0"/>
              <a:t>po</a:t>
            </a:r>
            <a:r>
              <a:rPr lang="cs-CZ" sz="1800" dirty="0"/>
              <a:t>č</a:t>
            </a:r>
            <a:r>
              <a:rPr lang="en-US" sz="1800" dirty="0"/>
              <a:t>et </a:t>
            </a:r>
            <a:r>
              <a:rPr lang="cs-CZ" sz="1800" dirty="0"/>
              <a:t> </a:t>
            </a:r>
            <a:r>
              <a:rPr lang="el-GR" sz="1800" dirty="0"/>
              <a:t>σ</a:t>
            </a:r>
            <a:r>
              <a:rPr lang="cs-CZ" sz="1800" dirty="0"/>
              <a:t>-vazeb </a:t>
            </a:r>
            <a:r>
              <a:rPr lang="en-US" sz="1800" dirty="0"/>
              <a:t>a </a:t>
            </a:r>
            <a:r>
              <a:rPr lang="cs-CZ" sz="1800" dirty="0"/>
              <a:t>volných elektronových párů =</a:t>
            </a:r>
            <a:endParaRPr lang="cs-CZ" dirty="0">
              <a:solidFill>
                <a:schemeClr val="tx1"/>
              </a:solidFill>
            </a:endParaRPr>
          </a:p>
          <a:p>
            <a:r>
              <a:rPr lang="en-US" sz="1800" b="1" dirty="0" err="1"/>
              <a:t>sterick</a:t>
            </a:r>
            <a:r>
              <a:rPr lang="cs-CZ" sz="1800" b="1" dirty="0"/>
              <a:t>é číslo </a:t>
            </a:r>
            <a:r>
              <a:rPr lang="cs-CZ" sz="1800" dirty="0"/>
              <a:t>(viz VSEPR)</a:t>
            </a:r>
            <a:endParaRPr lang="cs-CZ" dirty="0"/>
          </a:p>
        </p:txBody>
      </p:sp>
      <p:sp>
        <p:nvSpPr>
          <p:cNvPr id="11" name="Obdélník 10">
            <a:extLst>
              <a:ext uri="{FF2B5EF4-FFF2-40B4-BE49-F238E27FC236}">
                <a16:creationId xmlns:a16="http://schemas.microsoft.com/office/drawing/2014/main" id="{EF4CCA22-25B9-4763-A833-D29EE5538562}"/>
              </a:ext>
            </a:extLst>
          </p:cNvPr>
          <p:cNvSpPr/>
          <p:nvPr/>
        </p:nvSpPr>
        <p:spPr>
          <a:xfrm>
            <a:off x="381000" y="304800"/>
            <a:ext cx="5450403" cy="461665"/>
          </a:xfrm>
          <a:prstGeom prst="rect">
            <a:avLst/>
          </a:prstGeom>
        </p:spPr>
        <p:txBody>
          <a:bodyPr wrap="none">
            <a:spAutoFit/>
          </a:bodyPr>
          <a:lstStyle/>
          <a:p>
            <a:r>
              <a:rPr lang="cs-CZ" sz="2400" b="1" dirty="0"/>
              <a:t>Počet orbitalů zahrnutých do hybridizace </a:t>
            </a:r>
            <a:endParaRPr lang="en-US" sz="2400" b="1" dirty="0"/>
          </a:p>
        </p:txBody>
      </p:sp>
    </p:spTree>
    <p:extLst>
      <p:ext uri="{BB962C8B-B14F-4D97-AF65-F5344CB8AC3E}">
        <p14:creationId xmlns:p14="http://schemas.microsoft.com/office/powerpoint/2010/main" val="180401296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F47D80D-A005-4D43-B172-79D25987B923}"/>
              </a:ext>
            </a:extLst>
          </p:cNvPr>
          <p:cNvSpPr txBox="1"/>
          <p:nvPr/>
        </p:nvSpPr>
        <p:spPr>
          <a:xfrm>
            <a:off x="152400" y="3862218"/>
            <a:ext cx="8839200" cy="1631216"/>
          </a:xfrm>
          <a:prstGeom prst="rect">
            <a:avLst/>
          </a:prstGeom>
          <a:noFill/>
        </p:spPr>
        <p:txBody>
          <a:bodyPr wrap="square">
            <a:spAutoFit/>
          </a:bodyPr>
          <a:lstStyle/>
          <a:p>
            <a:pPr algn="just"/>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b="0" i="0" dirty="0">
                <a:solidFill>
                  <a:srgbClr val="000000"/>
                </a:solidFill>
                <a:effectLst/>
              </a:rPr>
              <a:t>y</a:t>
            </a:r>
            <a:r>
              <a:rPr lang="en-US" sz="2000" b="0" i="0" dirty="0">
                <a:solidFill>
                  <a:srgbClr val="000000"/>
                </a:solidFill>
                <a:effectLst/>
              </a:rPr>
              <a:t> </a:t>
            </a:r>
            <a:r>
              <a:rPr lang="cs-CZ" sz="2000" b="0" i="0" dirty="0">
                <a:solidFill>
                  <a:srgbClr val="000000"/>
                </a:solidFill>
                <a:effectLst/>
              </a:rPr>
              <a:t>mají nižší</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ii</a:t>
            </a:r>
            <a:r>
              <a:rPr lang="cs-CZ" sz="2000" b="0" i="0" dirty="0">
                <a:solidFill>
                  <a:srgbClr val="000000"/>
                </a:solidFill>
                <a:effectLst/>
              </a:rPr>
              <a:t> než </a:t>
            </a:r>
            <a:r>
              <a:rPr lang="en-US" sz="2000" b="0" i="0" dirty="0">
                <a:solidFill>
                  <a:srgbClr val="000000"/>
                </a:solidFill>
                <a:effectLst/>
              </a:rPr>
              <a:t>p</a:t>
            </a:r>
            <a:r>
              <a:rPr lang="cs-CZ" sz="2000" b="0" i="0" dirty="0">
                <a:solidFill>
                  <a:srgbClr val="000000"/>
                </a:solidFill>
                <a:effectLst/>
              </a:rPr>
              <a:t>-</a:t>
            </a:r>
            <a:r>
              <a:rPr lang="en-US" sz="2000" b="0" i="0" dirty="0">
                <a:solidFill>
                  <a:srgbClr val="000000"/>
                </a:solidFill>
                <a:effectLst/>
              </a:rPr>
              <a:t>orbital</a:t>
            </a:r>
            <a:r>
              <a:rPr lang="cs-CZ" sz="2000" dirty="0">
                <a:solidFill>
                  <a:srgbClr val="000000"/>
                </a:solidFill>
              </a:rPr>
              <a:t>y</a:t>
            </a:r>
            <a:r>
              <a:rPr lang="en-US" sz="2000" b="0" i="0" dirty="0">
                <a:solidFill>
                  <a:srgbClr val="000000"/>
                </a:solidFill>
                <a:effectLst/>
              </a:rPr>
              <a:t>.</a:t>
            </a:r>
            <a:r>
              <a:rPr lang="cs-CZ" sz="2000" b="0" i="0" dirty="0">
                <a:solidFill>
                  <a:srgbClr val="000000"/>
                </a:solidFill>
                <a:effectLst/>
              </a:rPr>
              <a:t> Větší </a:t>
            </a:r>
            <a:r>
              <a:rPr lang="en-US" sz="2000" b="0" i="0" dirty="0">
                <a:solidFill>
                  <a:srgbClr val="000000"/>
                </a:solidFill>
                <a:effectLst/>
              </a:rPr>
              <a:t>s</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 hybridního orbitalu</a:t>
            </a:r>
            <a:r>
              <a:rPr lang="en-US" sz="2000" b="0" i="0" dirty="0">
                <a:solidFill>
                  <a:srgbClr val="000000"/>
                </a:solidFill>
                <a:effectLst/>
              </a:rPr>
              <a:t> </a:t>
            </a:r>
            <a:r>
              <a:rPr lang="cs-CZ" sz="2000" b="0" i="0" dirty="0">
                <a:solidFill>
                  <a:srgbClr val="000000"/>
                </a:solidFill>
                <a:effectLst/>
              </a:rPr>
              <a:t>snižuje</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ii</a:t>
            </a:r>
            <a:r>
              <a:rPr lang="en-US" sz="2000" b="0" i="0" dirty="0">
                <a:solidFill>
                  <a:srgbClr val="000000"/>
                </a:solidFill>
                <a:effectLst/>
              </a:rPr>
              <a:t> </a:t>
            </a:r>
            <a:r>
              <a:rPr lang="cs-CZ" sz="2000" b="0" i="0" dirty="0" err="1">
                <a:solidFill>
                  <a:srgbClr val="000000"/>
                </a:solidFill>
                <a:effectLst/>
              </a:rPr>
              <a:t>hybridnch</a:t>
            </a:r>
            <a:r>
              <a:rPr lang="cs-CZ" sz="2000" b="0" i="0" dirty="0">
                <a:solidFill>
                  <a:srgbClr val="000000"/>
                </a:solidFill>
                <a:effectLst/>
              </a:rPr>
              <a:t> </a:t>
            </a:r>
            <a:r>
              <a:rPr lang="en-US" sz="2000" b="0" i="0" dirty="0">
                <a:solidFill>
                  <a:srgbClr val="000000"/>
                </a:solidFill>
                <a:effectLst/>
              </a:rPr>
              <a:t>orbital</a:t>
            </a:r>
            <a:r>
              <a:rPr lang="cs-CZ" sz="2000" b="0" i="0" dirty="0">
                <a:solidFill>
                  <a:srgbClr val="000000"/>
                </a:solidFill>
                <a:effectLst/>
              </a:rPr>
              <a:t>ů</a:t>
            </a:r>
            <a:r>
              <a:rPr lang="en-US" sz="2000" b="0" i="0" dirty="0">
                <a:solidFill>
                  <a:srgbClr val="000000"/>
                </a:solidFill>
                <a:effectLst/>
              </a:rPr>
              <a:t> a</a:t>
            </a:r>
            <a:r>
              <a:rPr lang="cs-CZ" sz="2000" b="0" i="0" dirty="0">
                <a:solidFill>
                  <a:srgbClr val="000000"/>
                </a:solidFill>
                <a:effectLst/>
              </a:rPr>
              <a:t> proto se více podobají </a:t>
            </a:r>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b="0" i="0" dirty="0" err="1">
                <a:solidFill>
                  <a:srgbClr val="000000"/>
                </a:solidFill>
                <a:effectLst/>
              </a:rPr>
              <a:t>ům</a:t>
            </a:r>
            <a:r>
              <a:rPr lang="en-US" sz="2000" b="0" i="0" dirty="0">
                <a:solidFill>
                  <a:srgbClr val="000000"/>
                </a:solidFill>
                <a:effectLst/>
              </a:rPr>
              <a:t>. </a:t>
            </a:r>
            <a:r>
              <a:rPr lang="cs-CZ" sz="2000" b="0" i="0" dirty="0">
                <a:solidFill>
                  <a:srgbClr val="000000"/>
                </a:solidFill>
                <a:effectLst/>
              </a:rPr>
              <a:t>Větší</a:t>
            </a:r>
            <a:r>
              <a:rPr lang="en-US" sz="2000" b="0" i="0" dirty="0">
                <a:solidFill>
                  <a:srgbClr val="000000"/>
                </a:solidFill>
                <a:effectLst/>
              </a:rPr>
              <a:t> p</a:t>
            </a:r>
            <a:r>
              <a:rPr lang="cs-CZ" sz="2000" b="0" i="0" dirty="0">
                <a:solidFill>
                  <a:srgbClr val="000000"/>
                </a:solidFill>
                <a:effectLst/>
              </a:rPr>
              <a:t>-c</a:t>
            </a:r>
            <a:r>
              <a:rPr lang="en-US" sz="2000" b="0" i="0" dirty="0">
                <a:solidFill>
                  <a:srgbClr val="000000"/>
                </a:solidFill>
                <a:effectLst/>
              </a:rPr>
              <a:t>hara</a:t>
            </a:r>
            <a:r>
              <a:rPr lang="cs-CZ" sz="2000" b="0" i="0" dirty="0">
                <a:solidFill>
                  <a:srgbClr val="000000"/>
                </a:solidFill>
                <a:effectLst/>
              </a:rPr>
              <a:t>k</a:t>
            </a:r>
            <a:r>
              <a:rPr lang="en-US" sz="2000" b="0" i="0" dirty="0" err="1">
                <a:solidFill>
                  <a:srgbClr val="000000"/>
                </a:solidFill>
                <a:effectLst/>
              </a:rPr>
              <a:t>ter</a:t>
            </a:r>
            <a:r>
              <a:rPr lang="en-US" sz="2000" b="0" i="0" dirty="0">
                <a:solidFill>
                  <a:srgbClr val="000000"/>
                </a:solidFill>
                <a:effectLst/>
              </a:rPr>
              <a:t> </a:t>
            </a:r>
            <a:r>
              <a:rPr lang="cs-CZ" sz="2000" b="0" i="0" dirty="0">
                <a:solidFill>
                  <a:srgbClr val="000000"/>
                </a:solidFill>
                <a:effectLst/>
              </a:rPr>
              <a:t>zvyšuje energii</a:t>
            </a:r>
            <a:r>
              <a:rPr lang="en-US" sz="2000" b="0" i="0" dirty="0">
                <a:solidFill>
                  <a:srgbClr val="000000"/>
                </a:solidFill>
                <a:effectLst/>
              </a:rPr>
              <a:t> </a:t>
            </a:r>
            <a:r>
              <a:rPr lang="cs-CZ" sz="2000" b="0" i="0" dirty="0">
                <a:solidFill>
                  <a:srgbClr val="000000"/>
                </a:solidFill>
                <a:effectLst/>
              </a:rPr>
              <a:t>hybridních</a:t>
            </a:r>
            <a:r>
              <a:rPr lang="en-US" sz="2000" b="0" i="0" dirty="0">
                <a:solidFill>
                  <a:srgbClr val="000000"/>
                </a:solidFill>
                <a:effectLst/>
              </a:rPr>
              <a:t> orbital</a:t>
            </a:r>
            <a:r>
              <a:rPr lang="cs-CZ" sz="2000" b="0" i="0" dirty="0">
                <a:solidFill>
                  <a:srgbClr val="000000"/>
                </a:solidFill>
                <a:effectLst/>
              </a:rPr>
              <a:t>ů</a:t>
            </a:r>
            <a:r>
              <a:rPr lang="en-US" sz="2000" b="0" i="0" dirty="0">
                <a:solidFill>
                  <a:srgbClr val="000000"/>
                </a:solidFill>
                <a:effectLst/>
              </a:rPr>
              <a:t> a</a:t>
            </a:r>
            <a:r>
              <a:rPr lang="cs-CZ" sz="2000" b="0" i="0" dirty="0">
                <a:solidFill>
                  <a:srgbClr val="000000"/>
                </a:solidFill>
                <a:effectLst/>
              </a:rPr>
              <a:t> proto se tyto více podobají p-</a:t>
            </a:r>
            <a:r>
              <a:rPr lang="en-US" sz="2000" b="0" i="0" dirty="0">
                <a:solidFill>
                  <a:srgbClr val="000000"/>
                </a:solidFill>
                <a:effectLst/>
              </a:rPr>
              <a:t>orbital</a:t>
            </a:r>
            <a:r>
              <a:rPr lang="cs-CZ" sz="2000" b="0" i="0" dirty="0" err="1">
                <a:solidFill>
                  <a:srgbClr val="000000"/>
                </a:solidFill>
                <a:effectLst/>
              </a:rPr>
              <a:t>ům</a:t>
            </a:r>
            <a:r>
              <a:rPr lang="en-US" sz="2000" b="0" i="0" dirty="0">
                <a:solidFill>
                  <a:srgbClr val="000000"/>
                </a:solidFill>
                <a:effectLst/>
              </a:rPr>
              <a:t>.</a:t>
            </a:r>
            <a:endParaRPr lang="cs-CZ" sz="2000" b="0" i="0" dirty="0">
              <a:solidFill>
                <a:srgbClr val="000000"/>
              </a:solidFill>
              <a:effectLst/>
            </a:endParaRPr>
          </a:p>
          <a:p>
            <a:pPr algn="just"/>
            <a:endParaRPr lang="en-US" sz="2000" b="0" i="0" dirty="0">
              <a:solidFill>
                <a:srgbClr val="000000"/>
              </a:solidFill>
              <a:effectLst/>
            </a:endParaRPr>
          </a:p>
        </p:txBody>
      </p:sp>
      <p:sp>
        <p:nvSpPr>
          <p:cNvPr id="6" name="TextovéPole 5">
            <a:extLst>
              <a:ext uri="{FF2B5EF4-FFF2-40B4-BE49-F238E27FC236}">
                <a16:creationId xmlns:a16="http://schemas.microsoft.com/office/drawing/2014/main" id="{7C8810ED-363F-49E8-989A-70C4784464EC}"/>
              </a:ext>
            </a:extLst>
          </p:cNvPr>
          <p:cNvSpPr txBox="1"/>
          <p:nvPr/>
        </p:nvSpPr>
        <p:spPr>
          <a:xfrm>
            <a:off x="152400" y="914400"/>
            <a:ext cx="8839200" cy="1754326"/>
          </a:xfrm>
          <a:prstGeom prst="rect">
            <a:avLst/>
          </a:prstGeom>
          <a:noFill/>
        </p:spPr>
        <p:txBody>
          <a:bodyPr wrap="square">
            <a:spAutoFit/>
          </a:bodyPr>
          <a:lstStyle/>
          <a:p>
            <a:pPr algn="just"/>
            <a:r>
              <a:rPr lang="en-US" sz="2000" b="1" i="1" dirty="0">
                <a:solidFill>
                  <a:srgbClr val="000000"/>
                </a:solidFill>
                <a:effectLst/>
              </a:rPr>
              <a:t>s</a:t>
            </a:r>
            <a:r>
              <a:rPr lang="cs-CZ" sz="2000" b="1" i="1" dirty="0">
                <a:solidFill>
                  <a:srgbClr val="000000"/>
                </a:solidFill>
                <a:effectLst/>
              </a:rPr>
              <a:t>-</a:t>
            </a:r>
            <a:r>
              <a:rPr lang="en-US" sz="2000" b="1" i="1" dirty="0" err="1">
                <a:solidFill>
                  <a:srgbClr val="000000"/>
                </a:solidFill>
                <a:effectLst/>
              </a:rPr>
              <a:t>chara</a:t>
            </a:r>
            <a:r>
              <a:rPr lang="cs-CZ" sz="2000" b="1" i="1" dirty="0">
                <a:solidFill>
                  <a:srgbClr val="000000"/>
                </a:solidFill>
                <a:effectLst/>
              </a:rPr>
              <a:t>k</a:t>
            </a:r>
            <a:r>
              <a:rPr lang="en-US" sz="2000" b="1" i="1" dirty="0" err="1">
                <a:solidFill>
                  <a:srgbClr val="000000"/>
                </a:solidFill>
                <a:effectLst/>
              </a:rPr>
              <a:t>ter</a:t>
            </a:r>
            <a:r>
              <a:rPr lang="cs-CZ" sz="2000" b="1" i="1" dirty="0">
                <a:solidFill>
                  <a:srgbClr val="000000"/>
                </a:solidFill>
                <a:effectLst/>
              </a:rPr>
              <a:t> hybridního orbitalu</a:t>
            </a:r>
            <a:r>
              <a:rPr lang="cs-CZ" sz="2000" b="1" i="0" dirty="0">
                <a:solidFill>
                  <a:srgbClr val="000000"/>
                </a:solidFill>
                <a:effectLst/>
              </a:rPr>
              <a:t> - </a:t>
            </a:r>
            <a:r>
              <a:rPr lang="cs-CZ" sz="2000" b="0" i="0" dirty="0">
                <a:solidFill>
                  <a:srgbClr val="000000"/>
                </a:solidFill>
                <a:effectLst/>
              </a:rPr>
              <a:t>hybridní orbital má vyšší podíl původního s</a:t>
            </a:r>
            <a:r>
              <a:rPr lang="en-US" sz="2000" b="0" i="0" dirty="0">
                <a:solidFill>
                  <a:srgbClr val="000000"/>
                </a:solidFill>
                <a:effectLst/>
              </a:rPr>
              <a:t>-</a:t>
            </a:r>
            <a:r>
              <a:rPr lang="cs-CZ" sz="2000" b="0" i="0" dirty="0">
                <a:solidFill>
                  <a:srgbClr val="000000"/>
                </a:solidFill>
                <a:effectLst/>
              </a:rPr>
              <a:t>orbitalu</a:t>
            </a:r>
            <a:r>
              <a:rPr lang="en-US" sz="2000" b="0" i="0" dirty="0">
                <a:solidFill>
                  <a:srgbClr val="000000"/>
                </a:solidFill>
                <a:effectLst/>
              </a:rPr>
              <a:t> </a:t>
            </a:r>
            <a:r>
              <a:rPr lang="cs-CZ" sz="2000" b="0" i="0" dirty="0">
                <a:solidFill>
                  <a:srgbClr val="000000"/>
                </a:solidFill>
                <a:effectLst/>
              </a:rPr>
              <a:t>a nižší podíl</a:t>
            </a:r>
            <a:r>
              <a:rPr lang="en-US" sz="2000" b="0" i="0" dirty="0">
                <a:solidFill>
                  <a:srgbClr val="000000"/>
                </a:solidFill>
                <a:effectLst/>
              </a:rPr>
              <a:t> </a:t>
            </a:r>
            <a:r>
              <a:rPr lang="cs-CZ" sz="2000" b="0" i="0" dirty="0">
                <a:solidFill>
                  <a:srgbClr val="000000"/>
                </a:solidFill>
                <a:effectLst/>
              </a:rPr>
              <a:t>původního</a:t>
            </a:r>
            <a:r>
              <a:rPr lang="en-US" sz="2000" b="0" i="0" dirty="0">
                <a:solidFill>
                  <a:srgbClr val="000000"/>
                </a:solidFill>
                <a:effectLst/>
              </a:rPr>
              <a:t> p-</a:t>
            </a:r>
            <a:r>
              <a:rPr lang="cs-CZ" sz="2000" b="0" i="0" dirty="0">
                <a:solidFill>
                  <a:srgbClr val="000000"/>
                </a:solidFill>
                <a:effectLst/>
              </a:rPr>
              <a:t>orbitalu.</a:t>
            </a:r>
          </a:p>
          <a:p>
            <a:pPr algn="just"/>
            <a:endParaRPr lang="cs-CZ" sz="800" dirty="0">
              <a:solidFill>
                <a:srgbClr val="000000"/>
              </a:solidFill>
            </a:endParaRPr>
          </a:p>
          <a:p>
            <a:pPr algn="just"/>
            <a:r>
              <a:rPr lang="cs-CZ" sz="2000" b="1" i="1" dirty="0">
                <a:solidFill>
                  <a:srgbClr val="000000"/>
                </a:solidFill>
                <a:effectLst/>
              </a:rPr>
              <a:t>p-</a:t>
            </a:r>
            <a:r>
              <a:rPr lang="en-US" sz="2000" b="1" i="1" dirty="0" err="1">
                <a:solidFill>
                  <a:srgbClr val="000000"/>
                </a:solidFill>
                <a:effectLst/>
              </a:rPr>
              <a:t>chara</a:t>
            </a:r>
            <a:r>
              <a:rPr lang="cs-CZ" sz="2000" b="1" i="1" dirty="0">
                <a:solidFill>
                  <a:srgbClr val="000000"/>
                </a:solidFill>
                <a:effectLst/>
              </a:rPr>
              <a:t>k</a:t>
            </a:r>
            <a:r>
              <a:rPr lang="en-US" sz="2000" b="1" i="1" dirty="0" err="1">
                <a:solidFill>
                  <a:srgbClr val="000000"/>
                </a:solidFill>
                <a:effectLst/>
              </a:rPr>
              <a:t>ter</a:t>
            </a:r>
            <a:r>
              <a:rPr lang="cs-CZ" sz="2000" b="1" i="1" dirty="0">
                <a:solidFill>
                  <a:srgbClr val="000000"/>
                </a:solidFill>
                <a:effectLst/>
              </a:rPr>
              <a:t> hybridního orbitalu </a:t>
            </a:r>
            <a:r>
              <a:rPr lang="cs-CZ" sz="2000" b="1" i="0" dirty="0">
                <a:solidFill>
                  <a:srgbClr val="000000"/>
                </a:solidFill>
                <a:effectLst/>
              </a:rPr>
              <a:t>- </a:t>
            </a:r>
            <a:r>
              <a:rPr lang="cs-CZ" sz="2000" b="0" i="0" dirty="0">
                <a:solidFill>
                  <a:srgbClr val="000000"/>
                </a:solidFill>
                <a:effectLst/>
              </a:rPr>
              <a:t>hybridní orbital má vyšší podíl původního p</a:t>
            </a:r>
            <a:r>
              <a:rPr lang="en-US" sz="2000" b="0" i="0" dirty="0">
                <a:solidFill>
                  <a:srgbClr val="000000"/>
                </a:solidFill>
                <a:effectLst/>
              </a:rPr>
              <a:t>-</a:t>
            </a:r>
            <a:r>
              <a:rPr lang="cs-CZ" sz="2000" b="0" i="0" dirty="0">
                <a:solidFill>
                  <a:srgbClr val="000000"/>
                </a:solidFill>
                <a:effectLst/>
              </a:rPr>
              <a:t>orbitalu</a:t>
            </a:r>
            <a:r>
              <a:rPr lang="en-US" sz="2000" b="0" i="0" dirty="0">
                <a:solidFill>
                  <a:srgbClr val="000000"/>
                </a:solidFill>
                <a:effectLst/>
              </a:rPr>
              <a:t> </a:t>
            </a:r>
            <a:r>
              <a:rPr lang="cs-CZ" sz="2000" b="0" i="0" dirty="0">
                <a:solidFill>
                  <a:srgbClr val="000000"/>
                </a:solidFill>
                <a:effectLst/>
              </a:rPr>
              <a:t>a nižší podíl</a:t>
            </a:r>
            <a:r>
              <a:rPr lang="en-US" sz="2000" b="0" i="0" dirty="0">
                <a:solidFill>
                  <a:srgbClr val="000000"/>
                </a:solidFill>
                <a:effectLst/>
              </a:rPr>
              <a:t> </a:t>
            </a:r>
            <a:r>
              <a:rPr lang="cs-CZ" sz="2000" b="0" i="0" dirty="0">
                <a:solidFill>
                  <a:srgbClr val="000000"/>
                </a:solidFill>
                <a:effectLst/>
              </a:rPr>
              <a:t>původního</a:t>
            </a:r>
            <a:r>
              <a:rPr lang="en-US" sz="2000" b="0" i="0" dirty="0">
                <a:solidFill>
                  <a:srgbClr val="000000"/>
                </a:solidFill>
                <a:effectLst/>
              </a:rPr>
              <a:t> </a:t>
            </a:r>
            <a:r>
              <a:rPr lang="cs-CZ" sz="2000" b="0" i="0" dirty="0">
                <a:solidFill>
                  <a:srgbClr val="000000"/>
                </a:solidFill>
                <a:effectLst/>
              </a:rPr>
              <a:t>s</a:t>
            </a:r>
            <a:r>
              <a:rPr lang="en-US" sz="2000" b="0" i="0" dirty="0">
                <a:solidFill>
                  <a:srgbClr val="000000"/>
                </a:solidFill>
                <a:effectLst/>
              </a:rPr>
              <a:t>-</a:t>
            </a:r>
            <a:r>
              <a:rPr lang="cs-CZ" sz="2000" b="0" i="0" dirty="0">
                <a:solidFill>
                  <a:srgbClr val="000000"/>
                </a:solidFill>
                <a:effectLst/>
              </a:rPr>
              <a:t>orbitalu.</a:t>
            </a:r>
            <a:endParaRPr lang="cs-CZ" sz="2000" dirty="0"/>
          </a:p>
          <a:p>
            <a:pPr algn="just"/>
            <a:endParaRPr lang="cs-CZ" sz="2000" dirty="0"/>
          </a:p>
        </p:txBody>
      </p:sp>
      <p:sp>
        <p:nvSpPr>
          <p:cNvPr id="7" name="TextovéPole 6">
            <a:extLst>
              <a:ext uri="{FF2B5EF4-FFF2-40B4-BE49-F238E27FC236}">
                <a16:creationId xmlns:a16="http://schemas.microsoft.com/office/drawing/2014/main" id="{298F369E-DD3E-46B4-8DA0-C85EDF2DE296}"/>
              </a:ext>
            </a:extLst>
          </p:cNvPr>
          <p:cNvSpPr txBox="1"/>
          <p:nvPr/>
        </p:nvSpPr>
        <p:spPr>
          <a:xfrm>
            <a:off x="1828800" y="171074"/>
            <a:ext cx="6400800" cy="461665"/>
          </a:xfrm>
          <a:prstGeom prst="rect">
            <a:avLst/>
          </a:prstGeom>
          <a:noFill/>
        </p:spPr>
        <p:txBody>
          <a:bodyPr wrap="square">
            <a:spAutoFit/>
          </a:bodyPr>
          <a:lstStyle/>
          <a:p>
            <a:r>
              <a:rPr lang="en-US" sz="2400" b="1" i="0" dirty="0">
                <a:solidFill>
                  <a:srgbClr val="000000"/>
                </a:solidFill>
                <a:effectLst/>
                <a:latin typeface="Open Sans"/>
              </a:rPr>
              <a:t>s</a:t>
            </a:r>
            <a:r>
              <a:rPr lang="cs-CZ" sz="2400" b="1" i="0" dirty="0">
                <a:solidFill>
                  <a:srgbClr val="000000"/>
                </a:solidFill>
                <a:effectLst/>
                <a:latin typeface="Open Sans"/>
              </a:rPr>
              <a:t>- a p-</a:t>
            </a:r>
            <a:r>
              <a:rPr lang="en-US" sz="2400" b="1" i="0" dirty="0" err="1">
                <a:solidFill>
                  <a:srgbClr val="000000"/>
                </a:solidFill>
                <a:effectLst/>
                <a:latin typeface="Open Sans"/>
              </a:rPr>
              <a:t>chara</a:t>
            </a:r>
            <a:r>
              <a:rPr lang="cs-CZ" sz="2400" b="1" i="0" dirty="0">
                <a:solidFill>
                  <a:srgbClr val="000000"/>
                </a:solidFill>
                <a:effectLst/>
                <a:latin typeface="Open Sans"/>
              </a:rPr>
              <a:t>k</a:t>
            </a:r>
            <a:r>
              <a:rPr lang="en-US" sz="2400" b="1" i="0" dirty="0" err="1">
                <a:solidFill>
                  <a:srgbClr val="000000"/>
                </a:solidFill>
                <a:effectLst/>
                <a:latin typeface="Open Sans"/>
              </a:rPr>
              <a:t>ter</a:t>
            </a:r>
            <a:r>
              <a:rPr lang="cs-CZ" sz="2400" b="1" i="0" dirty="0">
                <a:solidFill>
                  <a:srgbClr val="000000"/>
                </a:solidFill>
                <a:effectLst/>
                <a:latin typeface="Open Sans"/>
              </a:rPr>
              <a:t> hybridních orbitalů </a:t>
            </a:r>
            <a:endParaRPr lang="cs-CZ" sz="2400" dirty="0"/>
          </a:p>
        </p:txBody>
      </p:sp>
      <p:pic>
        <p:nvPicPr>
          <p:cNvPr id="8" name="Obrázek 7">
            <a:extLst>
              <a:ext uri="{FF2B5EF4-FFF2-40B4-BE49-F238E27FC236}">
                <a16:creationId xmlns:a16="http://schemas.microsoft.com/office/drawing/2014/main" id="{9A187BC6-1BC3-451D-9C24-21DB3E51A0E1}"/>
              </a:ext>
            </a:extLst>
          </p:cNvPr>
          <p:cNvPicPr>
            <a:picLocks noChangeAspect="1"/>
          </p:cNvPicPr>
          <p:nvPr/>
        </p:nvPicPr>
        <p:blipFill>
          <a:blip r:embed="rId2"/>
          <a:stretch>
            <a:fillRect/>
          </a:stretch>
        </p:blipFill>
        <p:spPr>
          <a:xfrm>
            <a:off x="2895600" y="2390807"/>
            <a:ext cx="2895600" cy="1315014"/>
          </a:xfrm>
          <a:prstGeom prst="rect">
            <a:avLst/>
          </a:prstGeom>
        </p:spPr>
      </p:pic>
      <p:pic>
        <p:nvPicPr>
          <p:cNvPr id="11" name="Obrázek 10">
            <a:extLst>
              <a:ext uri="{FF2B5EF4-FFF2-40B4-BE49-F238E27FC236}">
                <a16:creationId xmlns:a16="http://schemas.microsoft.com/office/drawing/2014/main" id="{97C87268-6FB3-4ACE-B0FA-2BFEE1E1209A}"/>
              </a:ext>
            </a:extLst>
          </p:cNvPr>
          <p:cNvPicPr>
            <a:picLocks noChangeAspect="1"/>
          </p:cNvPicPr>
          <p:nvPr/>
        </p:nvPicPr>
        <p:blipFill>
          <a:blip r:embed="rId3"/>
          <a:stretch>
            <a:fillRect/>
          </a:stretch>
        </p:blipFill>
        <p:spPr>
          <a:xfrm>
            <a:off x="2133600" y="4999283"/>
            <a:ext cx="5486400" cy="1687643"/>
          </a:xfrm>
          <a:prstGeom prst="rect">
            <a:avLst/>
          </a:prstGeom>
        </p:spPr>
      </p:pic>
    </p:spTree>
    <p:extLst>
      <p:ext uri="{BB962C8B-B14F-4D97-AF65-F5344CB8AC3E}">
        <p14:creationId xmlns:p14="http://schemas.microsoft.com/office/powerpoint/2010/main" val="222567225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D293C29-D9DB-4786-9C43-481EF3203153}"/>
              </a:ext>
            </a:extLst>
          </p:cNvPr>
          <p:cNvSpPr txBox="1"/>
          <p:nvPr/>
        </p:nvSpPr>
        <p:spPr>
          <a:xfrm>
            <a:off x="266700" y="228600"/>
            <a:ext cx="8610600" cy="1938992"/>
          </a:xfrm>
          <a:prstGeom prst="rect">
            <a:avLst/>
          </a:prstGeom>
          <a:noFill/>
        </p:spPr>
        <p:txBody>
          <a:bodyPr wrap="square">
            <a:spAutoFit/>
          </a:bodyPr>
          <a:lstStyle/>
          <a:p>
            <a:pPr algn="just"/>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dirty="0">
                <a:solidFill>
                  <a:srgbClr val="000000"/>
                </a:solidFill>
              </a:rPr>
              <a:t>y</a:t>
            </a:r>
            <a:r>
              <a:rPr lang="en-US" sz="2000" b="0" i="0" dirty="0">
                <a:solidFill>
                  <a:srgbClr val="000000"/>
                </a:solidFill>
                <a:effectLst/>
              </a:rPr>
              <a:t> </a:t>
            </a:r>
            <a:r>
              <a:rPr lang="cs-CZ" sz="2000" b="0" i="0" dirty="0">
                <a:solidFill>
                  <a:srgbClr val="000000"/>
                </a:solidFill>
                <a:effectLst/>
              </a:rPr>
              <a:t>jsou blíže jádru, </a:t>
            </a:r>
            <a:r>
              <a:rPr lang="cs-CZ" sz="2000" dirty="0">
                <a:solidFill>
                  <a:srgbClr val="000000"/>
                </a:solidFill>
              </a:rPr>
              <a:t>jsou</a:t>
            </a:r>
            <a:r>
              <a:rPr lang="en-US" sz="2000" b="0" i="0" dirty="0">
                <a:solidFill>
                  <a:srgbClr val="000000"/>
                </a:solidFill>
                <a:effectLst/>
              </a:rPr>
              <a:t> </a:t>
            </a:r>
            <a:r>
              <a:rPr lang="cs-CZ" sz="2000" b="0" i="0" dirty="0">
                <a:solidFill>
                  <a:srgbClr val="000000"/>
                </a:solidFill>
                <a:effectLst/>
              </a:rPr>
              <a:t>víc</a:t>
            </a:r>
            <a:r>
              <a:rPr lang="en-US" sz="2000" b="0" i="0" dirty="0">
                <a:solidFill>
                  <a:srgbClr val="000000"/>
                </a:solidFill>
                <a:effectLst/>
              </a:rPr>
              <a:t>e </a:t>
            </a:r>
            <a:r>
              <a:rPr lang="en-US" sz="2000" b="0" i="0" dirty="0" err="1">
                <a:solidFill>
                  <a:srgbClr val="000000"/>
                </a:solidFill>
                <a:effectLst/>
              </a:rPr>
              <a:t>penetr</a:t>
            </a:r>
            <a:r>
              <a:rPr lang="cs-CZ" sz="2000" b="0" i="0" dirty="0" err="1">
                <a:solidFill>
                  <a:srgbClr val="000000"/>
                </a:solidFill>
                <a:effectLst/>
              </a:rPr>
              <a:t>ující</a:t>
            </a:r>
            <a:r>
              <a:rPr lang="en-US" sz="2000" b="0" i="0" dirty="0">
                <a:solidFill>
                  <a:srgbClr val="000000"/>
                </a:solidFill>
                <a:effectLst/>
              </a:rPr>
              <a:t> a </a:t>
            </a:r>
            <a:r>
              <a:rPr lang="en-US" sz="2000" b="0" i="0" dirty="0" err="1">
                <a:solidFill>
                  <a:srgbClr val="000000"/>
                </a:solidFill>
                <a:effectLst/>
              </a:rPr>
              <a:t>ele</a:t>
            </a:r>
            <a:r>
              <a:rPr lang="cs-CZ" sz="2000" b="0" i="0" dirty="0">
                <a:solidFill>
                  <a:srgbClr val="000000"/>
                </a:solidFill>
                <a:effectLst/>
              </a:rPr>
              <a:t>k</a:t>
            </a:r>
            <a:r>
              <a:rPr lang="en-US" sz="2000" b="0" i="0" dirty="0" err="1">
                <a:solidFill>
                  <a:srgbClr val="000000"/>
                </a:solidFill>
                <a:effectLst/>
              </a:rPr>
              <a:t>tron</a:t>
            </a:r>
            <a:r>
              <a:rPr lang="cs-CZ" sz="2000" b="0" i="0" dirty="0" err="1">
                <a:solidFill>
                  <a:srgbClr val="000000"/>
                </a:solidFill>
                <a:effectLst/>
              </a:rPr>
              <a:t>ová</a:t>
            </a:r>
            <a:r>
              <a:rPr lang="cs-CZ" sz="2000" b="0" i="0" dirty="0">
                <a:solidFill>
                  <a:srgbClr val="000000"/>
                </a:solidFill>
                <a:effectLst/>
              </a:rPr>
              <a:t> hustota</a:t>
            </a:r>
            <a:r>
              <a:rPr lang="en-US" sz="2000" b="0" i="0" dirty="0">
                <a:solidFill>
                  <a:srgbClr val="000000"/>
                </a:solidFill>
                <a:effectLst/>
              </a:rPr>
              <a:t> </a:t>
            </a:r>
            <a:r>
              <a:rPr lang="cs-CZ" sz="2000" b="0" i="0" dirty="0">
                <a:solidFill>
                  <a:srgbClr val="000000"/>
                </a:solidFill>
                <a:effectLst/>
              </a:rPr>
              <a:t>je</a:t>
            </a:r>
            <a:r>
              <a:rPr lang="en-US" sz="2000" b="0" i="0" dirty="0">
                <a:solidFill>
                  <a:srgbClr val="000000"/>
                </a:solidFill>
                <a:effectLst/>
              </a:rPr>
              <a:t> </a:t>
            </a:r>
            <a:r>
              <a:rPr lang="cs-CZ" sz="2000" b="0" i="0" dirty="0">
                <a:solidFill>
                  <a:srgbClr val="000000"/>
                </a:solidFill>
                <a:effectLst/>
              </a:rPr>
              <a:t>méně</a:t>
            </a:r>
            <a:r>
              <a:rPr lang="en-US" sz="2000" b="0" i="0" dirty="0">
                <a:solidFill>
                  <a:srgbClr val="000000"/>
                </a:solidFill>
                <a:effectLst/>
              </a:rPr>
              <a:t> </a:t>
            </a:r>
            <a:r>
              <a:rPr lang="cs-CZ" sz="2000" b="0" i="0" dirty="0">
                <a:solidFill>
                  <a:srgbClr val="000000"/>
                </a:solidFill>
                <a:effectLst/>
              </a:rPr>
              <a:t>dostupná pro vazbu - proto s</a:t>
            </a:r>
            <a:r>
              <a:rPr lang="en-US" sz="2000" b="0" i="0" dirty="0" err="1">
                <a:solidFill>
                  <a:srgbClr val="000000"/>
                </a:solidFill>
                <a:effectLst/>
              </a:rPr>
              <a:t>tabiliz</a:t>
            </a:r>
            <a:r>
              <a:rPr lang="cs-CZ" sz="2000" b="0" i="0" dirty="0">
                <a:solidFill>
                  <a:srgbClr val="000000"/>
                </a:solidFill>
                <a:effectLst/>
              </a:rPr>
              <a:t>ují</a:t>
            </a:r>
            <a:r>
              <a:rPr lang="en-US" sz="2000" b="0" i="0" dirty="0">
                <a:solidFill>
                  <a:srgbClr val="000000"/>
                </a:solidFill>
                <a:effectLst/>
              </a:rPr>
              <a:t> </a:t>
            </a:r>
            <a:r>
              <a:rPr lang="cs-CZ" sz="2000" b="0" i="0" dirty="0">
                <a:solidFill>
                  <a:srgbClr val="000000"/>
                </a:solidFill>
                <a:effectLst/>
              </a:rPr>
              <a:t>volný elektronový pár</a:t>
            </a:r>
            <a:r>
              <a:rPr lang="en-US" sz="2000" b="0" i="0" dirty="0">
                <a:solidFill>
                  <a:srgbClr val="000000"/>
                </a:solidFill>
                <a:effectLst/>
              </a:rPr>
              <a:t>. </a:t>
            </a:r>
            <a:r>
              <a:rPr lang="cs-CZ" sz="2000" b="0" i="0" dirty="0">
                <a:solidFill>
                  <a:srgbClr val="000000"/>
                </a:solidFill>
                <a:effectLst/>
              </a:rPr>
              <a:t>Důsledkem většího</a:t>
            </a:r>
            <a:r>
              <a:rPr lang="en-US" sz="2000" b="0" i="0" dirty="0">
                <a:solidFill>
                  <a:srgbClr val="000000"/>
                </a:solidFill>
                <a:effectLst/>
              </a:rPr>
              <a:t> s</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u</a:t>
            </a:r>
            <a:r>
              <a:rPr lang="en-US" sz="2000" b="0" i="0" dirty="0">
                <a:solidFill>
                  <a:srgbClr val="000000"/>
                </a:solidFill>
                <a:effectLst/>
              </a:rPr>
              <a:t> </a:t>
            </a:r>
            <a:r>
              <a:rPr lang="cs-CZ" sz="2000" b="0" i="0" dirty="0">
                <a:solidFill>
                  <a:srgbClr val="000000"/>
                </a:solidFill>
                <a:effectLst/>
              </a:rPr>
              <a:t>je menší </a:t>
            </a:r>
            <a:r>
              <a:rPr lang="en-US" sz="2000" b="0" i="0" dirty="0" err="1">
                <a:solidFill>
                  <a:srgbClr val="000000"/>
                </a:solidFill>
                <a:effectLst/>
              </a:rPr>
              <a:t>repuls</a:t>
            </a:r>
            <a:r>
              <a:rPr lang="cs-CZ" sz="2000" b="0" i="0" dirty="0">
                <a:solidFill>
                  <a:srgbClr val="000000"/>
                </a:solidFill>
                <a:effectLst/>
              </a:rPr>
              <a:t>e, menší</a:t>
            </a:r>
            <a:r>
              <a:rPr lang="en-US" sz="2000" b="0" i="0" dirty="0">
                <a:solidFill>
                  <a:srgbClr val="000000"/>
                </a:solidFill>
                <a:effectLst/>
              </a:rPr>
              <a:t> </a:t>
            </a:r>
            <a:r>
              <a:rPr lang="en-US" sz="2000" b="0" i="0" dirty="0" err="1">
                <a:solidFill>
                  <a:srgbClr val="000000"/>
                </a:solidFill>
                <a:effectLst/>
              </a:rPr>
              <a:t>hybridi</a:t>
            </a:r>
            <a:r>
              <a:rPr lang="cs-CZ" sz="2000" dirty="0">
                <a:solidFill>
                  <a:srgbClr val="000000"/>
                </a:solidFill>
              </a:rPr>
              <a:t>z</a:t>
            </a:r>
            <a:r>
              <a:rPr lang="en-US" sz="2000" b="0" i="0" dirty="0">
                <a:solidFill>
                  <a:srgbClr val="000000"/>
                </a:solidFill>
                <a:effectLst/>
              </a:rPr>
              <a:t>a</a:t>
            </a:r>
            <a:r>
              <a:rPr lang="cs-CZ" sz="2000" b="0" i="0" dirty="0">
                <a:solidFill>
                  <a:srgbClr val="000000"/>
                </a:solidFill>
                <a:effectLst/>
              </a:rPr>
              <a:t>č</a:t>
            </a:r>
            <a:r>
              <a:rPr lang="en-US" sz="2000" b="0" i="0" dirty="0">
                <a:solidFill>
                  <a:srgbClr val="000000"/>
                </a:solidFill>
                <a:effectLst/>
              </a:rPr>
              <a:t>n</a:t>
            </a:r>
            <a:r>
              <a:rPr lang="cs-CZ" sz="2000" b="0" i="0" dirty="0">
                <a:solidFill>
                  <a:srgbClr val="000000"/>
                </a:solidFill>
                <a:effectLst/>
              </a:rPr>
              <a:t>í</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ie</a:t>
            </a:r>
            <a:r>
              <a:rPr lang="en-US" sz="2000" b="0" i="0" dirty="0">
                <a:solidFill>
                  <a:srgbClr val="000000"/>
                </a:solidFill>
                <a:effectLst/>
              </a:rPr>
              <a:t> a </a:t>
            </a:r>
            <a:r>
              <a:rPr lang="cs-CZ" sz="2000" b="0" i="0" dirty="0">
                <a:solidFill>
                  <a:srgbClr val="000000"/>
                </a:solidFill>
                <a:effectLst/>
              </a:rPr>
              <a:t>menší vazebný úhel</a:t>
            </a:r>
            <a:r>
              <a:rPr lang="en-US" sz="2000" b="0" i="0" dirty="0">
                <a:solidFill>
                  <a:srgbClr val="000000"/>
                </a:solidFill>
                <a:effectLst/>
              </a:rPr>
              <a:t>.</a:t>
            </a:r>
            <a:r>
              <a:rPr lang="cs-CZ" sz="2000" b="0" i="0" dirty="0">
                <a:solidFill>
                  <a:srgbClr val="000000"/>
                </a:solidFill>
                <a:effectLst/>
              </a:rPr>
              <a:t> Totéž platí v</a:t>
            </a:r>
            <a:r>
              <a:rPr lang="en-US" sz="2000" b="0" i="0" dirty="0">
                <a:solidFill>
                  <a:srgbClr val="000000"/>
                </a:solidFill>
                <a:effectLst/>
              </a:rPr>
              <a:t>ice versa </a:t>
            </a:r>
            <a:r>
              <a:rPr lang="cs-CZ" sz="2000" b="0" i="0" dirty="0">
                <a:solidFill>
                  <a:srgbClr val="000000"/>
                </a:solidFill>
                <a:effectLst/>
              </a:rPr>
              <a:t>o vyšším</a:t>
            </a:r>
            <a:r>
              <a:rPr lang="en-US" sz="2000" b="0" i="0" dirty="0">
                <a:solidFill>
                  <a:srgbClr val="000000"/>
                </a:solidFill>
                <a:effectLst/>
              </a:rPr>
              <a:t> p</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u hybridních orbitalů</a:t>
            </a:r>
            <a:r>
              <a:rPr lang="en-US" sz="2000" b="0" i="0" dirty="0">
                <a:solidFill>
                  <a:srgbClr val="000000"/>
                </a:solidFill>
                <a:effectLst/>
              </a:rPr>
              <a:t>.</a:t>
            </a:r>
            <a:r>
              <a:rPr lang="cs-CZ" sz="2000" b="0" i="0" dirty="0">
                <a:solidFill>
                  <a:srgbClr val="000000"/>
                </a:solidFill>
                <a:effectLst/>
              </a:rPr>
              <a:t> Nej</a:t>
            </a:r>
            <a:r>
              <a:rPr lang="en-US" sz="2000" b="0" i="0" dirty="0">
                <a:solidFill>
                  <a:srgbClr val="000000"/>
                </a:solidFill>
                <a:effectLst/>
              </a:rPr>
              <a:t>stab</a:t>
            </a:r>
            <a:r>
              <a:rPr lang="cs-CZ" sz="2000" b="0" i="0" dirty="0">
                <a:solidFill>
                  <a:srgbClr val="000000"/>
                </a:solidFill>
                <a:effectLst/>
              </a:rPr>
              <a:t>i</a:t>
            </a:r>
            <a:r>
              <a:rPr lang="en-US" sz="2000" b="0" i="0" dirty="0">
                <a:solidFill>
                  <a:srgbClr val="000000"/>
                </a:solidFill>
                <a:effectLst/>
              </a:rPr>
              <a:t>l</a:t>
            </a:r>
            <a:r>
              <a:rPr lang="cs-CZ" sz="2000" b="0" i="0" dirty="0" err="1">
                <a:solidFill>
                  <a:srgbClr val="000000"/>
                </a:solidFill>
                <a:effectLst/>
              </a:rPr>
              <a:t>nější</a:t>
            </a:r>
            <a:r>
              <a:rPr lang="cs-CZ" sz="2000" b="0" i="0" dirty="0">
                <a:solidFill>
                  <a:srgbClr val="000000"/>
                </a:solidFill>
                <a:effectLst/>
              </a:rPr>
              <a:t> uspořádání je tudíž využití </a:t>
            </a:r>
            <a:r>
              <a:rPr lang="en-US" sz="2000" b="0" i="0" dirty="0">
                <a:solidFill>
                  <a:srgbClr val="000000"/>
                </a:solidFill>
                <a:effectLst/>
              </a:rPr>
              <a:t>p</a:t>
            </a:r>
            <a:r>
              <a:rPr lang="cs-CZ" sz="2000" b="0" i="0" dirty="0">
                <a:solidFill>
                  <a:srgbClr val="000000"/>
                </a:solidFill>
                <a:effectLst/>
              </a:rPr>
              <a:t>-</a:t>
            </a:r>
            <a:r>
              <a:rPr lang="en-US" sz="2000" b="0" i="0" dirty="0">
                <a:solidFill>
                  <a:srgbClr val="000000"/>
                </a:solidFill>
                <a:effectLst/>
              </a:rPr>
              <a:t>orbital</a:t>
            </a:r>
            <a:r>
              <a:rPr lang="cs-CZ" sz="2000" b="0" i="0" dirty="0">
                <a:solidFill>
                  <a:srgbClr val="000000"/>
                </a:solidFill>
                <a:effectLst/>
              </a:rPr>
              <a:t>ů</a:t>
            </a:r>
            <a:r>
              <a:rPr lang="en-US" sz="2000" b="0" i="0" dirty="0">
                <a:solidFill>
                  <a:srgbClr val="000000"/>
                </a:solidFill>
                <a:effectLst/>
              </a:rPr>
              <a:t> </a:t>
            </a:r>
            <a:r>
              <a:rPr lang="cs-CZ" sz="2000" b="0" i="0" dirty="0">
                <a:solidFill>
                  <a:srgbClr val="000000"/>
                </a:solidFill>
                <a:effectLst/>
              </a:rPr>
              <a:t>pro vazbu a</a:t>
            </a:r>
            <a:r>
              <a:rPr lang="en-US" sz="2000" b="0" i="0" dirty="0">
                <a:solidFill>
                  <a:srgbClr val="000000"/>
                </a:solidFill>
                <a:effectLst/>
              </a:rPr>
              <a:t> </a:t>
            </a:r>
            <a:r>
              <a:rPr lang="cs-CZ" sz="2000" b="0" i="0" dirty="0">
                <a:solidFill>
                  <a:srgbClr val="000000"/>
                </a:solidFill>
                <a:effectLst/>
              </a:rPr>
              <a:t>s-</a:t>
            </a:r>
            <a:r>
              <a:rPr lang="en-US" sz="2000" b="0" i="0" dirty="0">
                <a:solidFill>
                  <a:srgbClr val="000000"/>
                </a:solidFill>
                <a:effectLst/>
              </a:rPr>
              <a:t>orbital</a:t>
            </a:r>
            <a:r>
              <a:rPr lang="cs-CZ" sz="2000" b="0" i="0" dirty="0">
                <a:solidFill>
                  <a:srgbClr val="000000"/>
                </a:solidFill>
                <a:effectLst/>
              </a:rPr>
              <a:t>ů pro tvorbu volných elektronových párů</a:t>
            </a:r>
            <a:r>
              <a:rPr lang="en-US" sz="2000" b="0" i="0" dirty="0">
                <a:solidFill>
                  <a:srgbClr val="000000"/>
                </a:solidFill>
                <a:effectLst/>
              </a:rPr>
              <a:t>.</a:t>
            </a:r>
            <a:endParaRPr lang="cs-CZ" sz="2000" b="0" i="0" dirty="0">
              <a:solidFill>
                <a:srgbClr val="000000"/>
              </a:solidFill>
              <a:effectLst/>
            </a:endParaRPr>
          </a:p>
        </p:txBody>
      </p:sp>
      <p:pic>
        <p:nvPicPr>
          <p:cNvPr id="10" name="Obrázek 9">
            <a:extLst>
              <a:ext uri="{FF2B5EF4-FFF2-40B4-BE49-F238E27FC236}">
                <a16:creationId xmlns:a16="http://schemas.microsoft.com/office/drawing/2014/main" id="{F6A9A8C5-474F-4F1B-8BC4-8F9863FA76DF}"/>
              </a:ext>
            </a:extLst>
          </p:cNvPr>
          <p:cNvPicPr>
            <a:picLocks noChangeAspect="1"/>
          </p:cNvPicPr>
          <p:nvPr/>
        </p:nvPicPr>
        <p:blipFill>
          <a:blip r:embed="rId2"/>
          <a:stretch>
            <a:fillRect/>
          </a:stretch>
        </p:blipFill>
        <p:spPr>
          <a:xfrm>
            <a:off x="2109244" y="4495800"/>
            <a:ext cx="4925512" cy="1976103"/>
          </a:xfrm>
          <a:prstGeom prst="rect">
            <a:avLst/>
          </a:prstGeom>
        </p:spPr>
      </p:pic>
      <p:sp>
        <p:nvSpPr>
          <p:cNvPr id="11" name="Obdélník 10">
            <a:extLst>
              <a:ext uri="{FF2B5EF4-FFF2-40B4-BE49-F238E27FC236}">
                <a16:creationId xmlns:a16="http://schemas.microsoft.com/office/drawing/2014/main" id="{21885075-C60B-46B9-8BD4-8190AB886998}"/>
              </a:ext>
            </a:extLst>
          </p:cNvPr>
          <p:cNvSpPr/>
          <p:nvPr/>
        </p:nvSpPr>
        <p:spPr>
          <a:xfrm>
            <a:off x="266700" y="3317042"/>
            <a:ext cx="8610600" cy="1323439"/>
          </a:xfrm>
          <a:prstGeom prst="rect">
            <a:avLst/>
          </a:prstGeom>
        </p:spPr>
        <p:txBody>
          <a:bodyPr wrap="square">
            <a:spAutoFit/>
          </a:bodyPr>
          <a:lstStyle/>
          <a:p>
            <a:pPr algn="just"/>
            <a:r>
              <a:rPr lang="en-US" sz="2000" i="1" dirty="0">
                <a:solidFill>
                  <a:srgbClr val="333333"/>
                </a:solidFill>
              </a:rPr>
              <a:t>s</a:t>
            </a:r>
            <a:r>
              <a:rPr lang="en-US" sz="2000" dirty="0">
                <a:solidFill>
                  <a:srgbClr val="333333"/>
                </a:solidFill>
              </a:rPr>
              <a:t>-orbital je </a:t>
            </a:r>
            <a:r>
              <a:rPr lang="en-US" sz="2000" dirty="0" err="1">
                <a:solidFill>
                  <a:srgbClr val="333333"/>
                </a:solidFill>
              </a:rPr>
              <a:t>nejbl</a:t>
            </a:r>
            <a:r>
              <a:rPr lang="cs-CZ" sz="2000" dirty="0" err="1">
                <a:solidFill>
                  <a:srgbClr val="333333"/>
                </a:solidFill>
              </a:rPr>
              <a:t>íž</a:t>
            </a:r>
            <a:r>
              <a:rPr lang="en-US" sz="2000" dirty="0">
                <a:solidFill>
                  <a:srgbClr val="333333"/>
                </a:solidFill>
              </a:rPr>
              <a:t>e </a:t>
            </a:r>
            <a:r>
              <a:rPr lang="cs-CZ" sz="2000" dirty="0">
                <a:solidFill>
                  <a:srgbClr val="333333"/>
                </a:solidFill>
              </a:rPr>
              <a:t>atomovému jádru,</a:t>
            </a:r>
            <a:r>
              <a:rPr lang="en-US" sz="2000" dirty="0">
                <a:solidFill>
                  <a:srgbClr val="333333"/>
                </a:solidFill>
              </a:rPr>
              <a:t> </a:t>
            </a:r>
            <a:r>
              <a:rPr lang="cs-CZ" sz="2000" dirty="0">
                <a:solidFill>
                  <a:srgbClr val="333333"/>
                </a:solidFill>
              </a:rPr>
              <a:t>vazebný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err="1">
                <a:solidFill>
                  <a:srgbClr val="333333"/>
                </a:solidFill>
              </a:rPr>
              <a:t>ový</a:t>
            </a:r>
            <a:r>
              <a:rPr lang="cs-CZ" sz="2000" dirty="0">
                <a:solidFill>
                  <a:srgbClr val="333333"/>
                </a:solidFill>
              </a:rPr>
              <a:t> pár</a:t>
            </a:r>
            <a:r>
              <a:rPr lang="en-US" sz="2000" dirty="0">
                <a:solidFill>
                  <a:srgbClr val="333333"/>
                </a:solidFill>
              </a:rPr>
              <a:t> </a:t>
            </a:r>
            <a:r>
              <a:rPr lang="cs-CZ" sz="2000" dirty="0">
                <a:solidFill>
                  <a:srgbClr val="333333"/>
                </a:solidFill>
              </a:rPr>
              <a:t>tvořený </a:t>
            </a:r>
            <a:r>
              <a:rPr lang="cs-CZ" sz="2000" i="1" dirty="0">
                <a:solidFill>
                  <a:srgbClr val="333333"/>
                </a:solidFill>
              </a:rPr>
              <a:t>s</a:t>
            </a:r>
            <a:r>
              <a:rPr lang="cs-CZ" sz="2000" dirty="0">
                <a:solidFill>
                  <a:srgbClr val="333333"/>
                </a:solidFill>
              </a:rPr>
              <a:t>-orbitalem</a:t>
            </a:r>
            <a:r>
              <a:rPr lang="en-US" sz="2000" dirty="0">
                <a:solidFill>
                  <a:srgbClr val="333333"/>
                </a:solidFill>
              </a:rPr>
              <a:t> </a:t>
            </a:r>
            <a:r>
              <a:rPr lang="cs-CZ" sz="2000" dirty="0">
                <a:solidFill>
                  <a:srgbClr val="333333"/>
                </a:solidFill>
              </a:rPr>
              <a:t>(má větší </a:t>
            </a:r>
            <a:r>
              <a:rPr lang="en-US" sz="2000" i="1" dirty="0">
                <a:solidFill>
                  <a:srgbClr val="333333"/>
                </a:solidFill>
              </a:rPr>
              <a:t>s</a:t>
            </a:r>
            <a:r>
              <a:rPr lang="cs-CZ" sz="2000" dirty="0">
                <a:solidFill>
                  <a:srgbClr val="333333"/>
                </a:solidFill>
              </a:rPr>
              <a:t>-</a:t>
            </a:r>
            <a:r>
              <a:rPr lang="en-US" sz="2000" dirty="0" err="1">
                <a:solidFill>
                  <a:srgbClr val="333333"/>
                </a:solidFill>
              </a:rPr>
              <a:t>chara</a:t>
            </a:r>
            <a:r>
              <a:rPr lang="cs-CZ" sz="2000" dirty="0">
                <a:solidFill>
                  <a:srgbClr val="333333"/>
                </a:solidFill>
              </a:rPr>
              <a:t>k</a:t>
            </a:r>
            <a:r>
              <a:rPr lang="en-US" sz="2000" dirty="0" err="1">
                <a:solidFill>
                  <a:srgbClr val="333333"/>
                </a:solidFill>
              </a:rPr>
              <a:t>ter</a:t>
            </a:r>
            <a:r>
              <a:rPr lang="cs-CZ" sz="2000" dirty="0">
                <a:solidFill>
                  <a:srgbClr val="333333"/>
                </a:solidFill>
              </a:rPr>
              <a:t>)</a:t>
            </a:r>
            <a:r>
              <a:rPr lang="en-US" sz="2000" dirty="0">
                <a:solidFill>
                  <a:srgbClr val="333333"/>
                </a:solidFill>
              </a:rPr>
              <a:t> </a:t>
            </a:r>
            <a:r>
              <a:rPr lang="cs-CZ" sz="2000" dirty="0">
                <a:solidFill>
                  <a:srgbClr val="333333"/>
                </a:solidFill>
              </a:rPr>
              <a:t>je více přitahován k jádru </a:t>
            </a:r>
            <a:r>
              <a:rPr lang="en-US" sz="2000" dirty="0">
                <a:solidFill>
                  <a:srgbClr val="333333"/>
                </a:solidFill>
              </a:rPr>
              <a:t>-</a:t>
            </a:r>
            <a:r>
              <a:rPr lang="cs-CZ" sz="2000" dirty="0">
                <a:solidFill>
                  <a:srgbClr val="333333"/>
                </a:solidFill>
              </a:rPr>
              <a:t> </a:t>
            </a:r>
            <a:r>
              <a:rPr lang="en-US" sz="2000" dirty="0">
                <a:solidFill>
                  <a:srgbClr val="333333"/>
                </a:solidFill>
              </a:rPr>
              <a:t>atom </a:t>
            </a:r>
            <a:r>
              <a:rPr lang="cs-CZ" sz="2000" dirty="0">
                <a:solidFill>
                  <a:srgbClr val="333333"/>
                </a:solidFill>
              </a:rPr>
              <a:t>vykazuje vyšší </a:t>
            </a:r>
            <a:r>
              <a:rPr lang="en-US" sz="2000" dirty="0" err="1">
                <a:solidFill>
                  <a:srgbClr val="333333"/>
                </a:solidFill>
              </a:rPr>
              <a:t>ele</a:t>
            </a:r>
            <a:r>
              <a:rPr lang="cs-CZ" sz="2000" dirty="0">
                <a:solidFill>
                  <a:srgbClr val="333333"/>
                </a:solidFill>
              </a:rPr>
              <a:t>k</a:t>
            </a:r>
            <a:r>
              <a:rPr lang="en-US" sz="2000" dirty="0" err="1">
                <a:solidFill>
                  <a:srgbClr val="333333"/>
                </a:solidFill>
              </a:rPr>
              <a:t>tronegativit</a:t>
            </a:r>
            <a:r>
              <a:rPr lang="cs-CZ" sz="2000" dirty="0">
                <a:solidFill>
                  <a:srgbClr val="333333"/>
                </a:solidFill>
              </a:rPr>
              <a:t>u</a:t>
            </a:r>
            <a:r>
              <a:rPr lang="en-US" sz="2000" dirty="0">
                <a:solidFill>
                  <a:srgbClr val="333333"/>
                </a:solidFill>
              </a:rPr>
              <a:t>. </a:t>
            </a:r>
            <a:r>
              <a:rPr lang="cs-CZ" sz="2000" dirty="0"/>
              <a:t>Čí</a:t>
            </a:r>
            <a:r>
              <a:rPr lang="en-US" sz="2000" dirty="0"/>
              <a:t>m je v</a:t>
            </a:r>
            <a:r>
              <a:rPr lang="cs-CZ" sz="2000" dirty="0" err="1"/>
              <a:t>yšší</a:t>
            </a:r>
            <a:r>
              <a:rPr lang="en-US" sz="2000" dirty="0"/>
              <a:t> s-</a:t>
            </a:r>
            <a:r>
              <a:rPr lang="en-US" sz="2000" dirty="0" err="1"/>
              <a:t>chara</a:t>
            </a:r>
            <a:r>
              <a:rPr lang="cs-CZ" sz="2000" dirty="0"/>
              <a:t>k</a:t>
            </a:r>
            <a:r>
              <a:rPr lang="en-US" sz="2000" dirty="0" err="1"/>
              <a:t>ter</a:t>
            </a:r>
            <a:r>
              <a:rPr lang="en-US" sz="2000" dirty="0"/>
              <a:t>, hybrid</a:t>
            </a:r>
            <a:r>
              <a:rPr lang="cs-CZ" sz="2000" dirty="0" err="1"/>
              <a:t>ního</a:t>
            </a:r>
            <a:r>
              <a:rPr lang="en-US" sz="2000" dirty="0"/>
              <a:t> orbital</a:t>
            </a:r>
            <a:r>
              <a:rPr lang="cs-CZ" sz="2000" dirty="0"/>
              <a:t>u, tím pevnější je vazba.</a:t>
            </a:r>
            <a:r>
              <a:rPr lang="en-US" sz="2000" dirty="0"/>
              <a:t> </a:t>
            </a:r>
          </a:p>
        </p:txBody>
      </p:sp>
      <p:sp>
        <p:nvSpPr>
          <p:cNvPr id="12" name="Nadpis 1">
            <a:extLst>
              <a:ext uri="{FF2B5EF4-FFF2-40B4-BE49-F238E27FC236}">
                <a16:creationId xmlns:a16="http://schemas.microsoft.com/office/drawing/2014/main" id="{6F9D27E3-050C-4934-B69C-8CD71A13074E}"/>
              </a:ext>
            </a:extLst>
          </p:cNvPr>
          <p:cNvSpPr>
            <a:spLocks noGrp="1"/>
          </p:cNvSpPr>
          <p:nvPr>
            <p:ph type="title"/>
          </p:nvPr>
        </p:nvSpPr>
        <p:spPr>
          <a:xfrm>
            <a:off x="252174" y="2756938"/>
            <a:ext cx="4402477" cy="428625"/>
          </a:xfrm>
        </p:spPr>
        <p:txBody>
          <a:bodyPr>
            <a:normAutofit fontScale="90000"/>
          </a:bodyPr>
          <a:lstStyle/>
          <a:p>
            <a:r>
              <a:rPr lang="cs-CZ" sz="2800" b="1" dirty="0"/>
              <a:t>Elektronegativita a hybridizace</a:t>
            </a:r>
            <a:endParaRPr lang="en-US" sz="2800" b="1" dirty="0"/>
          </a:p>
        </p:txBody>
      </p:sp>
    </p:spTree>
    <p:extLst>
      <p:ext uri="{BB962C8B-B14F-4D97-AF65-F5344CB8AC3E}">
        <p14:creationId xmlns:p14="http://schemas.microsoft.com/office/powerpoint/2010/main" val="332213614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B2728257-E3DA-425B-92E0-84BBD435F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96584"/>
            <a:ext cx="3217585" cy="21144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723">
            <a:extLst>
              <a:ext uri="{FF2B5EF4-FFF2-40B4-BE49-F238E27FC236}">
                <a16:creationId xmlns:a16="http://schemas.microsoft.com/office/drawing/2014/main" id="{7F799587-300D-4C17-AB6D-576A9801C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596583"/>
            <a:ext cx="3217350" cy="21144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3CE05F8-276A-4710-A1E3-5AC4A9C4E353}"/>
              </a:ext>
            </a:extLst>
          </p:cNvPr>
          <p:cNvSpPr txBox="1"/>
          <p:nvPr/>
        </p:nvSpPr>
        <p:spPr>
          <a:xfrm>
            <a:off x="152400" y="2806081"/>
            <a:ext cx="2432141" cy="461665"/>
          </a:xfrm>
          <a:prstGeom prst="rect">
            <a:avLst/>
          </a:prstGeom>
          <a:noFill/>
        </p:spPr>
        <p:txBody>
          <a:bodyPr wrap="none" rtlCol="0">
            <a:spAutoFit/>
          </a:bodyPr>
          <a:lstStyle/>
          <a:p>
            <a:r>
              <a:rPr lang="cs-CZ" sz="2400" b="1" dirty="0" err="1"/>
              <a:t>Bentovo</a:t>
            </a:r>
            <a:r>
              <a:rPr lang="cs-CZ" sz="2400" b="1" dirty="0"/>
              <a:t> pravidlo </a:t>
            </a:r>
          </a:p>
        </p:txBody>
      </p:sp>
      <p:sp>
        <p:nvSpPr>
          <p:cNvPr id="12" name="TextovéPole 11">
            <a:extLst>
              <a:ext uri="{FF2B5EF4-FFF2-40B4-BE49-F238E27FC236}">
                <a16:creationId xmlns:a16="http://schemas.microsoft.com/office/drawing/2014/main" id="{FE0C75A8-3FE8-46BA-AFF0-C4F42B08CDD5}"/>
              </a:ext>
            </a:extLst>
          </p:cNvPr>
          <p:cNvSpPr txBox="1"/>
          <p:nvPr/>
        </p:nvSpPr>
        <p:spPr>
          <a:xfrm>
            <a:off x="152400" y="3313739"/>
            <a:ext cx="8734318" cy="1446550"/>
          </a:xfrm>
          <a:prstGeom prst="rect">
            <a:avLst/>
          </a:prstGeom>
          <a:noFill/>
        </p:spPr>
        <p:txBody>
          <a:bodyPr wrap="square">
            <a:spAutoFit/>
          </a:bodyPr>
          <a:lstStyle/>
          <a:p>
            <a:pPr algn="just"/>
            <a:r>
              <a:rPr lang="cs-CZ" sz="2000" b="0" i="0" u="sng" dirty="0">
                <a:solidFill>
                  <a:srgbClr val="000000"/>
                </a:solidFill>
                <a:effectLst/>
              </a:rPr>
              <a:t>E</a:t>
            </a:r>
            <a:r>
              <a:rPr lang="en-US" sz="2000" b="0" i="0" u="sng" dirty="0">
                <a:solidFill>
                  <a:srgbClr val="000000"/>
                </a:solidFill>
                <a:effectLst/>
              </a:rPr>
              <a:t>le</a:t>
            </a:r>
            <a:r>
              <a:rPr lang="cs-CZ" sz="2000" b="0" i="0" u="sng" dirty="0">
                <a:solidFill>
                  <a:srgbClr val="000000"/>
                </a:solidFill>
                <a:effectLst/>
              </a:rPr>
              <a:t>k</a:t>
            </a:r>
            <a:r>
              <a:rPr lang="en-US" sz="2000" b="0" i="0" u="sng" dirty="0" err="1">
                <a:solidFill>
                  <a:srgbClr val="000000"/>
                </a:solidFill>
                <a:effectLst/>
              </a:rPr>
              <a:t>tronegativ</a:t>
            </a:r>
            <a:r>
              <a:rPr lang="cs-CZ" sz="2000" b="0" i="0" u="sng" dirty="0" err="1">
                <a:solidFill>
                  <a:srgbClr val="000000"/>
                </a:solidFill>
                <a:effectLst/>
              </a:rPr>
              <a:t>nější</a:t>
            </a:r>
            <a:r>
              <a:rPr lang="en-US" sz="2000" b="0" i="0" u="sng" dirty="0">
                <a:solidFill>
                  <a:srgbClr val="000000"/>
                </a:solidFill>
                <a:effectLst/>
              </a:rPr>
              <a:t> atom</a:t>
            </a:r>
            <a:r>
              <a:rPr lang="cs-CZ" sz="2000" b="0" i="0" u="sng" dirty="0">
                <a:solidFill>
                  <a:srgbClr val="000000"/>
                </a:solidFill>
                <a:effectLst/>
              </a:rPr>
              <a:t>y</a:t>
            </a:r>
            <a:r>
              <a:rPr lang="en-US" sz="2000" b="0" i="0" dirty="0">
                <a:solidFill>
                  <a:srgbClr val="000000"/>
                </a:solidFill>
                <a:effectLst/>
              </a:rPr>
              <a:t> prefer</a:t>
            </a:r>
            <a:r>
              <a:rPr lang="cs-CZ" sz="2000" b="0" i="0" dirty="0">
                <a:solidFill>
                  <a:srgbClr val="000000"/>
                </a:solidFill>
                <a:effectLst/>
              </a:rPr>
              <a:t>ují</a:t>
            </a:r>
            <a:r>
              <a:rPr lang="en-US" sz="2000" b="0" i="0" dirty="0">
                <a:solidFill>
                  <a:srgbClr val="000000"/>
                </a:solidFill>
                <a:effectLst/>
              </a:rPr>
              <a:t> </a:t>
            </a:r>
            <a:r>
              <a:rPr lang="cs-CZ" sz="2000" b="0" i="0" dirty="0">
                <a:solidFill>
                  <a:srgbClr val="000000"/>
                </a:solidFill>
                <a:effectLst/>
              </a:rPr>
              <a:t>vazbu s </a:t>
            </a:r>
            <a:r>
              <a:rPr lang="en-US" sz="2000" b="0" i="0" dirty="0">
                <a:solidFill>
                  <a:srgbClr val="000000"/>
                </a:solidFill>
                <a:effectLst/>
              </a:rPr>
              <a:t>hybrid</a:t>
            </a:r>
            <a:r>
              <a:rPr lang="cs-CZ" sz="2000" b="0" i="0" dirty="0" err="1">
                <a:solidFill>
                  <a:srgbClr val="000000"/>
                </a:solidFill>
                <a:effectLst/>
              </a:rPr>
              <a:t>ními</a:t>
            </a:r>
            <a:r>
              <a:rPr lang="en-US" sz="2000" b="0" i="0" dirty="0">
                <a:solidFill>
                  <a:srgbClr val="000000"/>
                </a:solidFill>
                <a:effectLst/>
              </a:rPr>
              <a:t> orbital</a:t>
            </a:r>
            <a:r>
              <a:rPr lang="cs-CZ" sz="2000" b="0" i="0" dirty="0">
                <a:solidFill>
                  <a:srgbClr val="000000"/>
                </a:solidFill>
                <a:effectLst/>
              </a:rPr>
              <a:t>y</a:t>
            </a:r>
            <a:r>
              <a:rPr lang="en-US" sz="2000" b="0" i="0" dirty="0">
                <a:solidFill>
                  <a:srgbClr val="000000"/>
                </a:solidFill>
                <a:effectLst/>
              </a:rPr>
              <a:t> </a:t>
            </a:r>
            <a:r>
              <a:rPr lang="cs-CZ" sz="2000" b="0" i="0" dirty="0">
                <a:solidFill>
                  <a:srgbClr val="000000"/>
                </a:solidFill>
                <a:effectLst/>
              </a:rPr>
              <a:t>s menším s</a:t>
            </a:r>
            <a:r>
              <a:rPr lang="en-US"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a větším</a:t>
            </a:r>
            <a:r>
              <a:rPr lang="en-US" sz="2000" b="0" i="0" dirty="0">
                <a:solidFill>
                  <a:srgbClr val="000000"/>
                </a:solidFill>
                <a:effectLst/>
              </a:rPr>
              <a:t> p-</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které jsou elektropozitivnější. </a:t>
            </a:r>
          </a:p>
          <a:p>
            <a:pPr algn="just"/>
            <a:endParaRPr lang="cs-CZ" sz="800" b="0" i="0" dirty="0">
              <a:solidFill>
                <a:srgbClr val="000000"/>
              </a:solidFill>
              <a:effectLst/>
            </a:endParaRPr>
          </a:p>
          <a:p>
            <a:pPr algn="just"/>
            <a:r>
              <a:rPr lang="cs-CZ" sz="2000" b="0" i="0" u="sng" dirty="0">
                <a:solidFill>
                  <a:srgbClr val="000000"/>
                </a:solidFill>
                <a:effectLst/>
              </a:rPr>
              <a:t>Elektropozitivnější</a:t>
            </a:r>
            <a:r>
              <a:rPr lang="en-US" sz="2000" b="0" i="0" u="sng" dirty="0">
                <a:solidFill>
                  <a:srgbClr val="000000"/>
                </a:solidFill>
                <a:effectLst/>
              </a:rPr>
              <a:t> atom</a:t>
            </a:r>
            <a:r>
              <a:rPr lang="cs-CZ" sz="2000" u="sng" dirty="0">
                <a:solidFill>
                  <a:srgbClr val="000000"/>
                </a:solidFill>
              </a:rPr>
              <a:t>y</a:t>
            </a:r>
            <a:r>
              <a:rPr lang="en-US" sz="2000" b="0" i="0" dirty="0">
                <a:solidFill>
                  <a:srgbClr val="000000"/>
                </a:solidFill>
                <a:effectLst/>
              </a:rPr>
              <a:t> prefer</a:t>
            </a:r>
            <a:r>
              <a:rPr lang="cs-CZ" sz="2000" b="0" i="0" dirty="0">
                <a:solidFill>
                  <a:srgbClr val="000000"/>
                </a:solidFill>
                <a:effectLst/>
              </a:rPr>
              <a:t>ují</a:t>
            </a:r>
            <a:r>
              <a:rPr lang="en-US" sz="2000" b="0" i="0" dirty="0">
                <a:solidFill>
                  <a:srgbClr val="000000"/>
                </a:solidFill>
                <a:effectLst/>
              </a:rPr>
              <a:t> </a:t>
            </a:r>
            <a:r>
              <a:rPr lang="cs-CZ" sz="2000" b="0" i="0" dirty="0">
                <a:solidFill>
                  <a:srgbClr val="000000"/>
                </a:solidFill>
                <a:effectLst/>
              </a:rPr>
              <a:t>vazbu s </a:t>
            </a:r>
            <a:r>
              <a:rPr lang="en-US" sz="2000" b="0" i="0" dirty="0">
                <a:solidFill>
                  <a:srgbClr val="000000"/>
                </a:solidFill>
                <a:effectLst/>
              </a:rPr>
              <a:t>hybrid</a:t>
            </a:r>
            <a:r>
              <a:rPr lang="cs-CZ" sz="2000" b="0" i="0" dirty="0" err="1">
                <a:solidFill>
                  <a:srgbClr val="000000"/>
                </a:solidFill>
                <a:effectLst/>
              </a:rPr>
              <a:t>ními</a:t>
            </a:r>
            <a:r>
              <a:rPr lang="en-US" sz="2000" b="0" i="0" dirty="0">
                <a:solidFill>
                  <a:srgbClr val="000000"/>
                </a:solidFill>
                <a:effectLst/>
              </a:rPr>
              <a:t> orbital</a:t>
            </a:r>
            <a:r>
              <a:rPr lang="cs-CZ" sz="2000" b="0" i="0" dirty="0">
                <a:solidFill>
                  <a:srgbClr val="000000"/>
                </a:solidFill>
                <a:effectLst/>
              </a:rPr>
              <a:t>y</a:t>
            </a:r>
            <a:r>
              <a:rPr lang="en-US" sz="2000" b="0" i="0" dirty="0">
                <a:solidFill>
                  <a:srgbClr val="000000"/>
                </a:solidFill>
                <a:effectLst/>
              </a:rPr>
              <a:t> </a:t>
            </a:r>
            <a:r>
              <a:rPr lang="cs-CZ" sz="2000" b="0" i="0" dirty="0">
                <a:solidFill>
                  <a:srgbClr val="000000"/>
                </a:solidFill>
                <a:effectLst/>
              </a:rPr>
              <a:t>s větším s</a:t>
            </a:r>
            <a:r>
              <a:rPr lang="en-US"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a menším</a:t>
            </a:r>
            <a:r>
              <a:rPr lang="en-US" sz="2000" b="0" i="0" dirty="0">
                <a:solidFill>
                  <a:srgbClr val="000000"/>
                </a:solidFill>
                <a:effectLst/>
              </a:rPr>
              <a:t> p-</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které jsou </a:t>
            </a:r>
            <a:r>
              <a:rPr lang="cs-CZ" sz="2000" b="0" i="0" dirty="0" err="1">
                <a:solidFill>
                  <a:srgbClr val="000000"/>
                </a:solidFill>
                <a:effectLst/>
              </a:rPr>
              <a:t>elektronegativnější</a:t>
            </a:r>
            <a:r>
              <a:rPr lang="en-US" sz="2000" b="0" i="0" dirty="0">
                <a:solidFill>
                  <a:srgbClr val="000000"/>
                </a:solidFill>
                <a:effectLst/>
              </a:rPr>
              <a:t>.</a:t>
            </a:r>
            <a:endParaRPr lang="cs-CZ" sz="2000" dirty="0"/>
          </a:p>
        </p:txBody>
      </p:sp>
      <p:pic>
        <p:nvPicPr>
          <p:cNvPr id="11268" name="Picture 4" descr="Which, among the following hybridized orbitals, has the ...">
            <a:extLst>
              <a:ext uri="{FF2B5EF4-FFF2-40B4-BE49-F238E27FC236}">
                <a16:creationId xmlns:a16="http://schemas.microsoft.com/office/drawing/2014/main" id="{0865D6CA-E19E-46B6-A60A-7D6CCB9E6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47003"/>
            <a:ext cx="4382184" cy="288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55978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E03B8125-43CC-4E08-A96A-E96628920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62" y="3053715"/>
            <a:ext cx="8539537" cy="2085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C0A07E1-9869-4B9F-BF80-B0075FBD3CBB}"/>
              </a:ext>
            </a:extLst>
          </p:cNvPr>
          <p:cNvSpPr txBox="1"/>
          <p:nvPr/>
        </p:nvSpPr>
        <p:spPr>
          <a:xfrm>
            <a:off x="214900" y="196065"/>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62280FA5-4741-4B5C-80FC-50581C0AA3AA}"/>
              </a:ext>
            </a:extLst>
          </p:cNvPr>
          <p:cNvSpPr txBox="1"/>
          <p:nvPr/>
        </p:nvSpPr>
        <p:spPr>
          <a:xfrm>
            <a:off x="228600" y="726225"/>
            <a:ext cx="4572000" cy="369332"/>
          </a:xfrm>
          <a:prstGeom prst="rect">
            <a:avLst/>
          </a:prstGeom>
          <a:noFill/>
        </p:spPr>
        <p:txBody>
          <a:bodyPr wrap="square">
            <a:spAutoFit/>
          </a:bodyPr>
          <a:lstStyle/>
          <a:p>
            <a:r>
              <a:rPr lang="cs-CZ" b="1" i="1" dirty="0">
                <a:effectLst/>
                <a:latin typeface="Open Sans"/>
              </a:rPr>
              <a:t>Fluorid siřičitý (SF</a:t>
            </a:r>
            <a:r>
              <a:rPr lang="cs-CZ" b="1" i="1" baseline="-25000" dirty="0">
                <a:effectLst/>
                <a:latin typeface="Open Sans"/>
              </a:rPr>
              <a:t>4</a:t>
            </a:r>
            <a:r>
              <a:rPr lang="cs-CZ" b="1" i="1" dirty="0">
                <a:effectLst/>
                <a:latin typeface="Open Sans"/>
              </a:rPr>
              <a:t>)</a:t>
            </a:r>
            <a:endParaRPr lang="cs-CZ" i="1" dirty="0"/>
          </a:p>
        </p:txBody>
      </p:sp>
      <p:sp>
        <p:nvSpPr>
          <p:cNvPr id="8" name="TextovéPole 7">
            <a:extLst>
              <a:ext uri="{FF2B5EF4-FFF2-40B4-BE49-F238E27FC236}">
                <a16:creationId xmlns:a16="http://schemas.microsoft.com/office/drawing/2014/main" id="{D1B91040-7517-4223-81E7-ECAA8EDF8EBE}"/>
              </a:ext>
            </a:extLst>
          </p:cNvPr>
          <p:cNvSpPr txBox="1"/>
          <p:nvPr/>
        </p:nvSpPr>
        <p:spPr>
          <a:xfrm>
            <a:off x="223463" y="1131517"/>
            <a:ext cx="5034337" cy="1015663"/>
          </a:xfrm>
          <a:prstGeom prst="rect">
            <a:avLst/>
          </a:prstGeom>
          <a:noFill/>
        </p:spPr>
        <p:txBody>
          <a:bodyPr wrap="square">
            <a:spAutoFit/>
          </a:bodyPr>
          <a:lstStyle/>
          <a:p>
            <a:r>
              <a:rPr lang="cs-CZ" sz="2000" b="0" i="0" dirty="0">
                <a:solidFill>
                  <a:srgbClr val="303030"/>
                </a:solidFill>
                <a:effectLst/>
              </a:rPr>
              <a:t>Molekula </a:t>
            </a:r>
            <a:r>
              <a:rPr lang="en-US" sz="2000" b="0" i="0" dirty="0">
                <a:solidFill>
                  <a:srgbClr val="303030"/>
                </a:solidFill>
                <a:effectLst/>
              </a:rPr>
              <a:t>SF</a:t>
            </a:r>
            <a:r>
              <a:rPr lang="en-US" sz="2000" b="0" i="0" baseline="-25000" dirty="0">
                <a:solidFill>
                  <a:srgbClr val="303030"/>
                </a:solidFill>
                <a:effectLst/>
              </a:rPr>
              <a:t>4</a:t>
            </a:r>
            <a:r>
              <a:rPr lang="en-US" sz="2000" b="0" i="0" dirty="0">
                <a:solidFill>
                  <a:srgbClr val="303030"/>
                </a:solidFill>
                <a:effectLst/>
              </a:rPr>
              <a:t>  </a:t>
            </a:r>
            <a:r>
              <a:rPr lang="cs-CZ" sz="2000" b="0" i="0" dirty="0">
                <a:solidFill>
                  <a:srgbClr val="303030"/>
                </a:solidFill>
                <a:effectLst/>
              </a:rPr>
              <a:t>má</a:t>
            </a:r>
            <a:r>
              <a:rPr lang="en-US" sz="2000" b="0" i="0" dirty="0">
                <a:solidFill>
                  <a:srgbClr val="303030"/>
                </a:solidFill>
                <a:effectLst/>
              </a:rPr>
              <a:t> </a:t>
            </a:r>
            <a:r>
              <a:rPr lang="cs-CZ" sz="2000" b="0" i="0" dirty="0">
                <a:solidFill>
                  <a:srgbClr val="303030"/>
                </a:solidFill>
                <a:effectLst/>
              </a:rPr>
              <a:t> obsahuje 4 atomy fluoru a volný elektronový pár, </a:t>
            </a:r>
            <a:r>
              <a:rPr lang="en-US" sz="2000" b="0" i="0" dirty="0" err="1">
                <a:solidFill>
                  <a:srgbClr val="303030"/>
                </a:solidFill>
                <a:effectLst/>
              </a:rPr>
              <a:t>hybridiz</a:t>
            </a:r>
            <a:r>
              <a:rPr lang="cs-CZ" sz="2000" b="0" i="0" dirty="0" err="1">
                <a:solidFill>
                  <a:srgbClr val="303030"/>
                </a:solidFill>
                <a:effectLst/>
              </a:rPr>
              <a:t>aci</a:t>
            </a:r>
            <a:r>
              <a:rPr lang="en-US" sz="2000" b="0" i="0" dirty="0">
                <a:solidFill>
                  <a:srgbClr val="303030"/>
                </a:solidFill>
                <a:effectLst/>
              </a:rPr>
              <a:t> sp</a:t>
            </a:r>
            <a:r>
              <a:rPr lang="en-US" sz="2000" b="0" i="0" baseline="30000" dirty="0">
                <a:solidFill>
                  <a:srgbClr val="303030"/>
                </a:solidFill>
                <a:effectLst/>
              </a:rPr>
              <a:t>3</a:t>
            </a:r>
            <a:r>
              <a:rPr lang="en-US" sz="2000" b="0" i="0" dirty="0">
                <a:solidFill>
                  <a:srgbClr val="303030"/>
                </a:solidFill>
                <a:effectLst/>
              </a:rPr>
              <a:t>d a </a:t>
            </a:r>
            <a:r>
              <a:rPr lang="cs-CZ" sz="2000" b="0" i="0" dirty="0">
                <a:solidFill>
                  <a:srgbClr val="303030"/>
                </a:solidFill>
                <a:effectLst/>
              </a:rPr>
              <a:t>tvar trigonální </a:t>
            </a:r>
            <a:r>
              <a:rPr lang="cs-CZ" sz="2000" b="0" i="0" dirty="0" err="1">
                <a:solidFill>
                  <a:srgbClr val="303030"/>
                </a:solidFill>
                <a:effectLst/>
              </a:rPr>
              <a:t>bipyramidy</a:t>
            </a:r>
            <a:r>
              <a:rPr lang="cs-CZ" sz="2000" b="0" i="0" dirty="0">
                <a:solidFill>
                  <a:srgbClr val="303030"/>
                </a:solidFill>
                <a:effectLst/>
              </a:rPr>
              <a:t> (TBP)</a:t>
            </a:r>
            <a:r>
              <a:rPr lang="cs-CZ" sz="2000" dirty="0">
                <a:solidFill>
                  <a:srgbClr val="303030"/>
                </a:solidFill>
              </a:rPr>
              <a:t>.</a:t>
            </a:r>
            <a:endParaRPr lang="cs-CZ" sz="2000" dirty="0"/>
          </a:p>
        </p:txBody>
      </p:sp>
      <p:pic>
        <p:nvPicPr>
          <p:cNvPr id="10" name="Obrázek 9">
            <a:extLst>
              <a:ext uri="{FF2B5EF4-FFF2-40B4-BE49-F238E27FC236}">
                <a16:creationId xmlns:a16="http://schemas.microsoft.com/office/drawing/2014/main" id="{42750433-1780-4D30-A88E-DC2270EE8F86}"/>
              </a:ext>
            </a:extLst>
          </p:cNvPr>
          <p:cNvPicPr>
            <a:picLocks noChangeAspect="1"/>
          </p:cNvPicPr>
          <p:nvPr/>
        </p:nvPicPr>
        <p:blipFill>
          <a:blip r:embed="rId3"/>
          <a:stretch>
            <a:fillRect/>
          </a:stretch>
        </p:blipFill>
        <p:spPr>
          <a:xfrm>
            <a:off x="5640513" y="476265"/>
            <a:ext cx="3250914" cy="2363210"/>
          </a:xfrm>
          <a:prstGeom prst="rect">
            <a:avLst/>
          </a:prstGeom>
        </p:spPr>
      </p:pic>
      <p:sp>
        <p:nvSpPr>
          <p:cNvPr id="15" name="TextovéPole 14">
            <a:extLst>
              <a:ext uri="{FF2B5EF4-FFF2-40B4-BE49-F238E27FC236}">
                <a16:creationId xmlns:a16="http://schemas.microsoft.com/office/drawing/2014/main" id="{315F6B64-3CA6-48C5-B3E6-C18B024DA17B}"/>
              </a:ext>
            </a:extLst>
          </p:cNvPr>
          <p:cNvSpPr txBox="1"/>
          <p:nvPr/>
        </p:nvSpPr>
        <p:spPr>
          <a:xfrm>
            <a:off x="214900" y="2131589"/>
            <a:ext cx="5652500" cy="707886"/>
          </a:xfrm>
          <a:prstGeom prst="rect">
            <a:avLst/>
          </a:prstGeom>
          <a:noFill/>
        </p:spPr>
        <p:txBody>
          <a:bodyPr wrap="square">
            <a:spAutoFit/>
          </a:bodyPr>
          <a:lstStyle/>
          <a:p>
            <a:pPr algn="just"/>
            <a:r>
              <a:rPr lang="en-US" sz="2000" b="0" i="0" dirty="0">
                <a:solidFill>
                  <a:srgbClr val="303030"/>
                </a:solidFill>
                <a:effectLst/>
              </a:rPr>
              <a:t>TBP </a:t>
            </a:r>
            <a:r>
              <a:rPr lang="en-US" sz="2000" b="0" i="0" dirty="0" err="1">
                <a:solidFill>
                  <a:srgbClr val="303030"/>
                </a:solidFill>
                <a:effectLst/>
              </a:rPr>
              <a:t>geometr</a:t>
            </a:r>
            <a:r>
              <a:rPr lang="cs-CZ" sz="2000" b="0" i="0" dirty="0" err="1">
                <a:solidFill>
                  <a:srgbClr val="303030"/>
                </a:solidFill>
                <a:effectLst/>
              </a:rPr>
              <a:t>ie</a:t>
            </a:r>
            <a:r>
              <a:rPr lang="cs-CZ" sz="2000" b="0" i="0" dirty="0">
                <a:solidFill>
                  <a:srgbClr val="303030"/>
                </a:solidFill>
                <a:effectLst/>
              </a:rPr>
              <a:t> zahrnuje 3</a:t>
            </a:r>
            <a:r>
              <a:rPr lang="en-US" sz="2000" b="0" i="0" dirty="0">
                <a:solidFill>
                  <a:srgbClr val="303030"/>
                </a:solidFill>
                <a:effectLst/>
              </a:rPr>
              <a:t> </a:t>
            </a:r>
            <a:r>
              <a:rPr lang="en-US" sz="2000" b="0" i="1" dirty="0" err="1">
                <a:solidFill>
                  <a:srgbClr val="303030"/>
                </a:solidFill>
                <a:effectLst/>
              </a:rPr>
              <a:t>sp</a:t>
            </a:r>
            <a:r>
              <a:rPr lang="cs-CZ" sz="2000" b="0" i="1" baseline="30000" dirty="0">
                <a:solidFill>
                  <a:srgbClr val="303030"/>
                </a:solidFill>
                <a:effectLst/>
              </a:rPr>
              <a:t>2</a:t>
            </a:r>
            <a:r>
              <a:rPr lang="cs-CZ" sz="2000" b="0" i="0" baseline="30000" dirty="0">
                <a:solidFill>
                  <a:srgbClr val="303030"/>
                </a:solidFill>
                <a:effectLst/>
              </a:rPr>
              <a:t> </a:t>
            </a:r>
            <a:r>
              <a:rPr lang="cs-CZ" sz="2000" b="0" i="0" dirty="0">
                <a:solidFill>
                  <a:srgbClr val="303030"/>
                </a:solidFill>
                <a:effectLst/>
              </a:rPr>
              <a:t>orbitaly v </a:t>
            </a:r>
            <a:r>
              <a:rPr lang="en-US" sz="2000" b="0" i="0" dirty="0">
                <a:solidFill>
                  <a:srgbClr val="303030"/>
                </a:solidFill>
                <a:effectLst/>
              </a:rPr>
              <a:t>e</a:t>
            </a:r>
            <a:r>
              <a:rPr lang="cs-CZ" sz="2000" b="0" i="0" dirty="0" err="1">
                <a:solidFill>
                  <a:srgbClr val="303030"/>
                </a:solidFill>
                <a:effectLst/>
              </a:rPr>
              <a:t>kvatoriální</a:t>
            </a:r>
            <a:r>
              <a:rPr lang="en-US" sz="2000" b="0" i="0" dirty="0">
                <a:solidFill>
                  <a:srgbClr val="303030"/>
                </a:solidFill>
                <a:effectLst/>
              </a:rPr>
              <a:t> po</a:t>
            </a:r>
            <a:r>
              <a:rPr lang="cs-CZ" sz="2000" b="0" i="0" dirty="0">
                <a:solidFill>
                  <a:srgbClr val="303030"/>
                </a:solidFill>
                <a:effectLst/>
              </a:rPr>
              <a:t>z</a:t>
            </a:r>
            <a:r>
              <a:rPr lang="en-US" sz="2000" b="0" i="0" dirty="0" err="1">
                <a:solidFill>
                  <a:srgbClr val="303030"/>
                </a:solidFill>
                <a:effectLst/>
              </a:rPr>
              <a:t>i</a:t>
            </a:r>
            <a:r>
              <a:rPr lang="cs-CZ" sz="2000" b="0" i="0" dirty="0" err="1">
                <a:solidFill>
                  <a:srgbClr val="303030"/>
                </a:solidFill>
                <a:effectLst/>
              </a:rPr>
              <a:t>ci</a:t>
            </a:r>
            <a:r>
              <a:rPr lang="en-US" sz="2000" b="0" i="0" dirty="0">
                <a:solidFill>
                  <a:srgbClr val="303030"/>
                </a:solidFill>
                <a:effectLst/>
              </a:rPr>
              <a:t> a</a:t>
            </a:r>
            <a:r>
              <a:rPr lang="cs-CZ" sz="2000" b="0" i="0" dirty="0">
                <a:solidFill>
                  <a:srgbClr val="303030"/>
                </a:solidFill>
                <a:effectLst/>
              </a:rPr>
              <a:t> 2</a:t>
            </a:r>
            <a:r>
              <a:rPr lang="en-US" sz="2000" b="0" i="0" dirty="0">
                <a:solidFill>
                  <a:srgbClr val="303030"/>
                </a:solidFill>
                <a:effectLst/>
              </a:rPr>
              <a:t> </a:t>
            </a:r>
            <a:r>
              <a:rPr lang="cs-CZ" sz="2000" b="0" i="1" dirty="0" err="1">
                <a:solidFill>
                  <a:srgbClr val="303030"/>
                </a:solidFill>
                <a:effectLst/>
              </a:rPr>
              <a:t>pd</a:t>
            </a:r>
            <a:r>
              <a:rPr lang="cs-CZ" sz="2000" b="0" i="0" dirty="0">
                <a:solidFill>
                  <a:srgbClr val="303030"/>
                </a:solidFill>
                <a:effectLst/>
              </a:rPr>
              <a:t> orbitaly v</a:t>
            </a:r>
            <a:r>
              <a:rPr lang="en-US" sz="2000" b="0" i="0" dirty="0">
                <a:solidFill>
                  <a:srgbClr val="303030"/>
                </a:solidFill>
                <a:effectLst/>
              </a:rPr>
              <a:t> </a:t>
            </a:r>
            <a:r>
              <a:rPr lang="en-US" sz="2000" b="0" i="0" dirty="0" err="1">
                <a:solidFill>
                  <a:srgbClr val="303030"/>
                </a:solidFill>
                <a:effectLst/>
              </a:rPr>
              <a:t>axi</a:t>
            </a:r>
            <a:r>
              <a:rPr lang="cs-CZ" sz="2000" b="0" i="0" dirty="0">
                <a:solidFill>
                  <a:srgbClr val="303030"/>
                </a:solidFill>
                <a:effectLst/>
              </a:rPr>
              <a:t>á</a:t>
            </a:r>
            <a:r>
              <a:rPr lang="en-US" sz="2000" b="0" i="0" dirty="0">
                <a:solidFill>
                  <a:srgbClr val="303030"/>
                </a:solidFill>
                <a:effectLst/>
              </a:rPr>
              <a:t>l</a:t>
            </a:r>
            <a:r>
              <a:rPr lang="cs-CZ" sz="2000" b="0" i="0" dirty="0">
                <a:solidFill>
                  <a:srgbClr val="303030"/>
                </a:solidFill>
                <a:effectLst/>
              </a:rPr>
              <a:t>ní</a:t>
            </a:r>
            <a:r>
              <a:rPr lang="en-US" sz="2000" b="0" i="0" dirty="0">
                <a:solidFill>
                  <a:srgbClr val="303030"/>
                </a:solidFill>
                <a:effectLst/>
              </a:rPr>
              <a:t> po</a:t>
            </a:r>
            <a:r>
              <a:rPr lang="cs-CZ" sz="2000" dirty="0">
                <a:solidFill>
                  <a:srgbClr val="303030"/>
                </a:solidFill>
              </a:rPr>
              <a:t>z</a:t>
            </a:r>
            <a:r>
              <a:rPr lang="en-US" sz="2000" b="0" i="0" dirty="0" err="1">
                <a:solidFill>
                  <a:srgbClr val="303030"/>
                </a:solidFill>
                <a:effectLst/>
              </a:rPr>
              <a:t>i</a:t>
            </a:r>
            <a:r>
              <a:rPr lang="cs-CZ" sz="2000" b="0" i="0" dirty="0">
                <a:solidFill>
                  <a:srgbClr val="303030"/>
                </a:solidFill>
                <a:effectLst/>
              </a:rPr>
              <a:t>c</a:t>
            </a:r>
            <a:r>
              <a:rPr lang="en-US" sz="2000" b="0" i="0" dirty="0" err="1">
                <a:solidFill>
                  <a:srgbClr val="303030"/>
                </a:solidFill>
                <a:effectLst/>
              </a:rPr>
              <a:t>i</a:t>
            </a:r>
            <a:r>
              <a:rPr lang="cs-CZ" sz="2000" b="0" i="0" dirty="0">
                <a:solidFill>
                  <a:srgbClr val="303030"/>
                </a:solidFill>
                <a:effectLst/>
              </a:rPr>
              <a:t>.</a:t>
            </a:r>
            <a:endParaRPr lang="cs-CZ" sz="2000" dirty="0"/>
          </a:p>
        </p:txBody>
      </p:sp>
      <p:pic>
        <p:nvPicPr>
          <p:cNvPr id="7174" name="Picture 6">
            <a:extLst>
              <a:ext uri="{FF2B5EF4-FFF2-40B4-BE49-F238E27FC236}">
                <a16:creationId xmlns:a16="http://schemas.microsoft.com/office/drawing/2014/main" id="{AC3BE756-4228-49AF-971D-1AB8D3A24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903" y="4797633"/>
            <a:ext cx="1667802" cy="18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6475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a:extLst>
              <a:ext uri="{FF2B5EF4-FFF2-40B4-BE49-F238E27FC236}">
                <a16:creationId xmlns:a16="http://schemas.microsoft.com/office/drawing/2014/main" id="{EE1FC554-F89A-458A-A902-29266E89CD5A}"/>
              </a:ext>
            </a:extLst>
          </p:cNvPr>
          <p:cNvSpPr txBox="1"/>
          <p:nvPr/>
        </p:nvSpPr>
        <p:spPr>
          <a:xfrm>
            <a:off x="310793" y="208908"/>
            <a:ext cx="1072730" cy="461665"/>
          </a:xfrm>
          <a:prstGeom prst="rect">
            <a:avLst/>
          </a:prstGeom>
          <a:noFill/>
        </p:spPr>
        <p:txBody>
          <a:bodyPr wrap="none" rtlCol="0">
            <a:spAutoFit/>
          </a:bodyPr>
          <a:lstStyle/>
          <a:p>
            <a:r>
              <a:rPr lang="cs-CZ" sz="2400" b="1" dirty="0"/>
              <a:t>Příklad</a:t>
            </a:r>
          </a:p>
        </p:txBody>
      </p:sp>
      <p:sp>
        <p:nvSpPr>
          <p:cNvPr id="18" name="TextovéPole 17">
            <a:extLst>
              <a:ext uri="{FF2B5EF4-FFF2-40B4-BE49-F238E27FC236}">
                <a16:creationId xmlns:a16="http://schemas.microsoft.com/office/drawing/2014/main" id="{30A219B9-1555-460E-A9EF-48380AC249D0}"/>
              </a:ext>
            </a:extLst>
          </p:cNvPr>
          <p:cNvSpPr txBox="1"/>
          <p:nvPr/>
        </p:nvSpPr>
        <p:spPr>
          <a:xfrm>
            <a:off x="245751" y="812932"/>
            <a:ext cx="5188451" cy="369332"/>
          </a:xfrm>
          <a:prstGeom prst="rect">
            <a:avLst/>
          </a:prstGeom>
          <a:noFill/>
        </p:spPr>
        <p:txBody>
          <a:bodyPr wrap="square">
            <a:spAutoFit/>
          </a:bodyPr>
          <a:lstStyle/>
          <a:p>
            <a:r>
              <a:rPr lang="cs-CZ" b="1" i="1" dirty="0">
                <a:effectLst/>
                <a:latin typeface="Open Sans"/>
              </a:rPr>
              <a:t>Difluorid trichlorid fosforečný (PCl</a:t>
            </a:r>
            <a:r>
              <a:rPr lang="cs-CZ" b="1" i="1" baseline="-25000" dirty="0">
                <a:effectLst/>
                <a:latin typeface="Open Sans"/>
              </a:rPr>
              <a:t>3</a:t>
            </a:r>
            <a:r>
              <a:rPr lang="cs-CZ" b="1" i="1" dirty="0">
                <a:effectLst/>
                <a:latin typeface="Open Sans"/>
              </a:rPr>
              <a:t>F</a:t>
            </a:r>
            <a:r>
              <a:rPr lang="cs-CZ" b="1" i="1" baseline="-25000" dirty="0">
                <a:effectLst/>
                <a:latin typeface="Open Sans"/>
              </a:rPr>
              <a:t>2</a:t>
            </a:r>
            <a:r>
              <a:rPr lang="cs-CZ" b="1" i="1" dirty="0">
                <a:effectLst/>
                <a:latin typeface="Open Sans"/>
              </a:rPr>
              <a:t>)</a:t>
            </a:r>
            <a:endParaRPr lang="cs-CZ" i="1" dirty="0"/>
          </a:p>
        </p:txBody>
      </p:sp>
      <p:pic>
        <p:nvPicPr>
          <p:cNvPr id="19" name="Picture 4">
            <a:extLst>
              <a:ext uri="{FF2B5EF4-FFF2-40B4-BE49-F238E27FC236}">
                <a16:creationId xmlns:a16="http://schemas.microsoft.com/office/drawing/2014/main" id="{2D6BED50-31D7-489E-9C4C-1CA2D41BB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704168"/>
            <a:ext cx="8610600" cy="20859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ovéPole 19">
            <a:extLst>
              <a:ext uri="{FF2B5EF4-FFF2-40B4-BE49-F238E27FC236}">
                <a16:creationId xmlns:a16="http://schemas.microsoft.com/office/drawing/2014/main" id="{7A2ECFA3-8EE9-4FF3-AA47-2D6EDE088CA7}"/>
              </a:ext>
            </a:extLst>
          </p:cNvPr>
          <p:cNvSpPr txBox="1"/>
          <p:nvPr/>
        </p:nvSpPr>
        <p:spPr>
          <a:xfrm>
            <a:off x="222634" y="1390007"/>
            <a:ext cx="6254366" cy="1015663"/>
          </a:xfrm>
          <a:prstGeom prst="rect">
            <a:avLst/>
          </a:prstGeom>
          <a:noFill/>
        </p:spPr>
        <p:txBody>
          <a:bodyPr wrap="square">
            <a:spAutoFit/>
          </a:bodyPr>
          <a:lstStyle/>
          <a:p>
            <a:r>
              <a:rPr lang="cs-CZ" sz="2000" b="0" i="0" dirty="0">
                <a:solidFill>
                  <a:srgbClr val="303030"/>
                </a:solidFill>
                <a:effectLst/>
              </a:rPr>
              <a:t>Molekula PCl</a:t>
            </a:r>
            <a:r>
              <a:rPr lang="cs-CZ" sz="2000" b="0" i="0" baseline="-25000" dirty="0">
                <a:solidFill>
                  <a:srgbClr val="303030"/>
                </a:solidFill>
                <a:effectLst/>
              </a:rPr>
              <a:t>3</a:t>
            </a:r>
            <a:r>
              <a:rPr lang="en-US" sz="2000" b="0" i="0" dirty="0">
                <a:solidFill>
                  <a:srgbClr val="303030"/>
                </a:solidFill>
                <a:effectLst/>
              </a:rPr>
              <a:t>F</a:t>
            </a:r>
            <a:r>
              <a:rPr lang="cs-CZ" sz="2000" b="0" i="0" baseline="-25000" dirty="0">
                <a:solidFill>
                  <a:srgbClr val="303030"/>
                </a:solidFill>
                <a:effectLst/>
              </a:rPr>
              <a:t>2</a:t>
            </a:r>
            <a:r>
              <a:rPr lang="en-US" sz="2000" b="0" i="0" dirty="0">
                <a:solidFill>
                  <a:srgbClr val="303030"/>
                </a:solidFill>
                <a:effectLst/>
              </a:rPr>
              <a:t>  </a:t>
            </a:r>
            <a:r>
              <a:rPr lang="cs-CZ" sz="2000" b="0" i="0" dirty="0">
                <a:solidFill>
                  <a:srgbClr val="303030"/>
                </a:solidFill>
                <a:effectLst/>
              </a:rPr>
              <a:t>má</a:t>
            </a:r>
            <a:r>
              <a:rPr lang="en-US" sz="2000" b="0" i="0" dirty="0">
                <a:solidFill>
                  <a:srgbClr val="303030"/>
                </a:solidFill>
                <a:effectLst/>
              </a:rPr>
              <a:t> </a:t>
            </a:r>
            <a:r>
              <a:rPr lang="cs-CZ" sz="2000" b="0" i="0" dirty="0">
                <a:solidFill>
                  <a:srgbClr val="303030"/>
                </a:solidFill>
                <a:effectLst/>
              </a:rPr>
              <a:t> obsahuje 3 atomy chloru a 2 atomy fluoru, </a:t>
            </a:r>
            <a:r>
              <a:rPr lang="en-US" sz="2000" b="0" i="0" dirty="0" err="1">
                <a:solidFill>
                  <a:srgbClr val="303030"/>
                </a:solidFill>
                <a:effectLst/>
              </a:rPr>
              <a:t>hybridiz</a:t>
            </a:r>
            <a:r>
              <a:rPr lang="cs-CZ" sz="2000" b="0" i="0" dirty="0" err="1">
                <a:solidFill>
                  <a:srgbClr val="303030"/>
                </a:solidFill>
                <a:effectLst/>
              </a:rPr>
              <a:t>aci</a:t>
            </a:r>
            <a:r>
              <a:rPr lang="en-US" sz="2000" b="0" i="0" dirty="0">
                <a:solidFill>
                  <a:srgbClr val="303030"/>
                </a:solidFill>
                <a:effectLst/>
              </a:rPr>
              <a:t> sp</a:t>
            </a:r>
            <a:r>
              <a:rPr lang="en-US" sz="2000" b="0" i="0" baseline="30000" dirty="0">
                <a:solidFill>
                  <a:srgbClr val="303030"/>
                </a:solidFill>
                <a:effectLst/>
              </a:rPr>
              <a:t>3</a:t>
            </a:r>
            <a:r>
              <a:rPr lang="en-US" sz="2000" b="0" i="0" dirty="0">
                <a:solidFill>
                  <a:srgbClr val="303030"/>
                </a:solidFill>
                <a:effectLst/>
              </a:rPr>
              <a:t>d a </a:t>
            </a:r>
            <a:r>
              <a:rPr lang="cs-CZ" sz="2000" b="0" i="0" dirty="0">
                <a:solidFill>
                  <a:srgbClr val="303030"/>
                </a:solidFill>
                <a:effectLst/>
              </a:rPr>
              <a:t>geometrii trigonální </a:t>
            </a:r>
            <a:r>
              <a:rPr lang="cs-CZ" sz="2000" b="0" i="0" dirty="0" err="1">
                <a:solidFill>
                  <a:srgbClr val="303030"/>
                </a:solidFill>
                <a:effectLst/>
              </a:rPr>
              <a:t>bipyramidy</a:t>
            </a:r>
            <a:r>
              <a:rPr lang="cs-CZ" sz="2000" b="0" i="0" dirty="0">
                <a:solidFill>
                  <a:srgbClr val="303030"/>
                </a:solidFill>
                <a:effectLst/>
              </a:rPr>
              <a:t> (TBP)</a:t>
            </a:r>
            <a:r>
              <a:rPr lang="cs-CZ" sz="2000" dirty="0">
                <a:solidFill>
                  <a:srgbClr val="303030"/>
                </a:solidFill>
              </a:rPr>
              <a:t>.</a:t>
            </a:r>
            <a:endParaRPr lang="cs-CZ" sz="2000" dirty="0"/>
          </a:p>
        </p:txBody>
      </p:sp>
      <p:sp>
        <p:nvSpPr>
          <p:cNvPr id="21" name="TextovéPole 20">
            <a:extLst>
              <a:ext uri="{FF2B5EF4-FFF2-40B4-BE49-F238E27FC236}">
                <a16:creationId xmlns:a16="http://schemas.microsoft.com/office/drawing/2014/main" id="{8DB28A0A-CCB8-4806-BB48-B091EB74B9DF}"/>
              </a:ext>
            </a:extLst>
          </p:cNvPr>
          <p:cNvSpPr txBox="1"/>
          <p:nvPr/>
        </p:nvSpPr>
        <p:spPr>
          <a:xfrm>
            <a:off x="232908" y="2700976"/>
            <a:ext cx="6244092" cy="707886"/>
          </a:xfrm>
          <a:prstGeom prst="rect">
            <a:avLst/>
          </a:prstGeom>
          <a:noFill/>
        </p:spPr>
        <p:txBody>
          <a:bodyPr wrap="square">
            <a:spAutoFit/>
          </a:bodyPr>
          <a:lstStyle/>
          <a:p>
            <a:pPr algn="just"/>
            <a:r>
              <a:rPr lang="en-US" sz="2000" b="0" i="0" dirty="0">
                <a:solidFill>
                  <a:srgbClr val="303030"/>
                </a:solidFill>
                <a:effectLst/>
              </a:rPr>
              <a:t>TBP </a:t>
            </a:r>
            <a:r>
              <a:rPr lang="en-US" sz="2000" b="0" i="0" dirty="0" err="1">
                <a:solidFill>
                  <a:srgbClr val="303030"/>
                </a:solidFill>
                <a:effectLst/>
              </a:rPr>
              <a:t>geometr</a:t>
            </a:r>
            <a:r>
              <a:rPr lang="cs-CZ" sz="2000" b="0" i="0" dirty="0" err="1">
                <a:solidFill>
                  <a:srgbClr val="303030"/>
                </a:solidFill>
                <a:effectLst/>
              </a:rPr>
              <a:t>ie</a:t>
            </a:r>
            <a:r>
              <a:rPr lang="cs-CZ" sz="2000" b="0" i="0" dirty="0">
                <a:solidFill>
                  <a:srgbClr val="303030"/>
                </a:solidFill>
                <a:effectLst/>
              </a:rPr>
              <a:t> zahrnuje 3</a:t>
            </a:r>
            <a:r>
              <a:rPr lang="en-US" sz="2000" b="0" i="0" dirty="0">
                <a:solidFill>
                  <a:srgbClr val="303030"/>
                </a:solidFill>
                <a:effectLst/>
              </a:rPr>
              <a:t> </a:t>
            </a:r>
            <a:r>
              <a:rPr lang="en-US" sz="2000" b="0" i="1" dirty="0" err="1">
                <a:solidFill>
                  <a:srgbClr val="303030"/>
                </a:solidFill>
                <a:effectLst/>
              </a:rPr>
              <a:t>sp</a:t>
            </a:r>
            <a:r>
              <a:rPr lang="cs-CZ" sz="2000" b="0" i="1" baseline="30000" dirty="0">
                <a:solidFill>
                  <a:srgbClr val="303030"/>
                </a:solidFill>
                <a:effectLst/>
              </a:rPr>
              <a:t>2</a:t>
            </a:r>
            <a:r>
              <a:rPr lang="cs-CZ" sz="2000" b="0" i="0" baseline="30000" dirty="0">
                <a:solidFill>
                  <a:srgbClr val="303030"/>
                </a:solidFill>
                <a:effectLst/>
              </a:rPr>
              <a:t> </a:t>
            </a:r>
            <a:r>
              <a:rPr lang="cs-CZ" sz="2000" b="0" i="0" dirty="0">
                <a:solidFill>
                  <a:srgbClr val="303030"/>
                </a:solidFill>
                <a:effectLst/>
              </a:rPr>
              <a:t>orbitaly v </a:t>
            </a:r>
            <a:r>
              <a:rPr lang="en-US" sz="2000" b="0" i="0" dirty="0">
                <a:solidFill>
                  <a:srgbClr val="303030"/>
                </a:solidFill>
                <a:effectLst/>
              </a:rPr>
              <a:t>e</a:t>
            </a:r>
            <a:r>
              <a:rPr lang="cs-CZ" sz="2000" b="0" i="0" dirty="0" err="1">
                <a:solidFill>
                  <a:srgbClr val="303030"/>
                </a:solidFill>
                <a:effectLst/>
              </a:rPr>
              <a:t>kvatoriální</a:t>
            </a:r>
            <a:r>
              <a:rPr lang="en-US" sz="2000" b="0" i="0" dirty="0">
                <a:solidFill>
                  <a:srgbClr val="303030"/>
                </a:solidFill>
                <a:effectLst/>
              </a:rPr>
              <a:t> po</a:t>
            </a:r>
            <a:r>
              <a:rPr lang="cs-CZ" sz="2000" b="0" i="0" dirty="0">
                <a:solidFill>
                  <a:srgbClr val="303030"/>
                </a:solidFill>
                <a:effectLst/>
              </a:rPr>
              <a:t>z</a:t>
            </a:r>
            <a:r>
              <a:rPr lang="en-US" sz="2000" b="0" i="0" dirty="0" err="1">
                <a:solidFill>
                  <a:srgbClr val="303030"/>
                </a:solidFill>
                <a:effectLst/>
              </a:rPr>
              <a:t>i</a:t>
            </a:r>
            <a:r>
              <a:rPr lang="cs-CZ" sz="2000" b="0" i="0" dirty="0" err="1">
                <a:solidFill>
                  <a:srgbClr val="303030"/>
                </a:solidFill>
                <a:effectLst/>
              </a:rPr>
              <a:t>ci</a:t>
            </a:r>
            <a:r>
              <a:rPr lang="en-US" sz="2000" b="0" i="0" dirty="0">
                <a:solidFill>
                  <a:srgbClr val="303030"/>
                </a:solidFill>
                <a:effectLst/>
              </a:rPr>
              <a:t> a</a:t>
            </a:r>
            <a:r>
              <a:rPr lang="cs-CZ" sz="2000" b="0" i="0" dirty="0">
                <a:solidFill>
                  <a:srgbClr val="303030"/>
                </a:solidFill>
                <a:effectLst/>
              </a:rPr>
              <a:t> 2</a:t>
            </a:r>
            <a:r>
              <a:rPr lang="en-US" sz="2000" b="0" i="0" dirty="0">
                <a:solidFill>
                  <a:srgbClr val="303030"/>
                </a:solidFill>
                <a:effectLst/>
              </a:rPr>
              <a:t> </a:t>
            </a:r>
            <a:r>
              <a:rPr lang="cs-CZ" sz="2000" b="0" i="1" dirty="0" err="1">
                <a:solidFill>
                  <a:srgbClr val="303030"/>
                </a:solidFill>
                <a:effectLst/>
              </a:rPr>
              <a:t>pd</a:t>
            </a:r>
            <a:r>
              <a:rPr lang="cs-CZ" sz="2000" b="0" i="0" dirty="0">
                <a:solidFill>
                  <a:srgbClr val="303030"/>
                </a:solidFill>
                <a:effectLst/>
              </a:rPr>
              <a:t> orbitaly v</a:t>
            </a:r>
            <a:r>
              <a:rPr lang="en-US" sz="2000" b="0" i="0" dirty="0">
                <a:solidFill>
                  <a:srgbClr val="303030"/>
                </a:solidFill>
                <a:effectLst/>
              </a:rPr>
              <a:t> </a:t>
            </a:r>
            <a:r>
              <a:rPr lang="en-US" sz="2000" b="0" i="0" dirty="0" err="1">
                <a:solidFill>
                  <a:srgbClr val="303030"/>
                </a:solidFill>
                <a:effectLst/>
              </a:rPr>
              <a:t>axi</a:t>
            </a:r>
            <a:r>
              <a:rPr lang="cs-CZ" sz="2000" b="0" i="0" dirty="0">
                <a:solidFill>
                  <a:srgbClr val="303030"/>
                </a:solidFill>
                <a:effectLst/>
              </a:rPr>
              <a:t>á</a:t>
            </a:r>
            <a:r>
              <a:rPr lang="en-US" sz="2000" b="0" i="0" dirty="0">
                <a:solidFill>
                  <a:srgbClr val="303030"/>
                </a:solidFill>
                <a:effectLst/>
              </a:rPr>
              <a:t>l</a:t>
            </a:r>
            <a:r>
              <a:rPr lang="cs-CZ" sz="2000" b="0" i="0" dirty="0">
                <a:solidFill>
                  <a:srgbClr val="303030"/>
                </a:solidFill>
                <a:effectLst/>
              </a:rPr>
              <a:t>ní</a:t>
            </a:r>
            <a:r>
              <a:rPr lang="en-US" sz="2000" b="0" i="0" dirty="0">
                <a:solidFill>
                  <a:srgbClr val="303030"/>
                </a:solidFill>
                <a:effectLst/>
              </a:rPr>
              <a:t> po</a:t>
            </a:r>
            <a:r>
              <a:rPr lang="cs-CZ" sz="2000" dirty="0">
                <a:solidFill>
                  <a:srgbClr val="303030"/>
                </a:solidFill>
              </a:rPr>
              <a:t>z</a:t>
            </a:r>
            <a:r>
              <a:rPr lang="en-US" sz="2000" b="0" i="0" dirty="0" err="1">
                <a:solidFill>
                  <a:srgbClr val="303030"/>
                </a:solidFill>
                <a:effectLst/>
              </a:rPr>
              <a:t>i</a:t>
            </a:r>
            <a:r>
              <a:rPr lang="cs-CZ" sz="2000" b="0" i="0" dirty="0">
                <a:solidFill>
                  <a:srgbClr val="303030"/>
                </a:solidFill>
                <a:effectLst/>
              </a:rPr>
              <a:t>c</a:t>
            </a:r>
            <a:r>
              <a:rPr lang="en-US" sz="2000" b="0" i="0" dirty="0" err="1">
                <a:solidFill>
                  <a:srgbClr val="303030"/>
                </a:solidFill>
                <a:effectLst/>
              </a:rPr>
              <a:t>i</a:t>
            </a:r>
            <a:r>
              <a:rPr lang="cs-CZ" sz="2000" b="0" i="0" dirty="0">
                <a:solidFill>
                  <a:srgbClr val="303030"/>
                </a:solidFill>
                <a:effectLst/>
              </a:rPr>
              <a:t>.</a:t>
            </a:r>
            <a:endParaRPr lang="cs-CZ" sz="2000" dirty="0"/>
          </a:p>
        </p:txBody>
      </p:sp>
      <p:pic>
        <p:nvPicPr>
          <p:cNvPr id="7" name="Obrázek 6">
            <a:extLst>
              <a:ext uri="{FF2B5EF4-FFF2-40B4-BE49-F238E27FC236}">
                <a16:creationId xmlns:a16="http://schemas.microsoft.com/office/drawing/2014/main" id="{C63FB6E7-9049-4E6E-A96A-9EF405EABC67}"/>
              </a:ext>
            </a:extLst>
          </p:cNvPr>
          <p:cNvPicPr>
            <a:picLocks noChangeAspect="1"/>
          </p:cNvPicPr>
          <p:nvPr/>
        </p:nvPicPr>
        <p:blipFill>
          <a:blip r:embed="rId3"/>
          <a:stretch>
            <a:fillRect/>
          </a:stretch>
        </p:blipFill>
        <p:spPr>
          <a:xfrm>
            <a:off x="6412759" y="812932"/>
            <a:ext cx="2508607" cy="2508607"/>
          </a:xfrm>
          <a:prstGeom prst="rect">
            <a:avLst/>
          </a:prstGeom>
        </p:spPr>
      </p:pic>
    </p:spTree>
    <p:extLst>
      <p:ext uri="{BB962C8B-B14F-4D97-AF65-F5344CB8AC3E}">
        <p14:creationId xmlns:p14="http://schemas.microsoft.com/office/powerpoint/2010/main" val="222800392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ABB7183-F64F-49F0-8928-71B218EE6703}"/>
              </a:ext>
            </a:extLst>
          </p:cNvPr>
          <p:cNvSpPr txBox="1"/>
          <p:nvPr/>
        </p:nvSpPr>
        <p:spPr>
          <a:xfrm>
            <a:off x="1828800" y="4529693"/>
            <a:ext cx="5867400"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 </a:t>
            </a:r>
            <a:r>
              <a:rPr lang="cs-CZ" b="0" i="0" dirty="0">
                <a:solidFill>
                  <a:srgbClr val="202122"/>
                </a:solidFill>
                <a:effectLst/>
                <a:latin typeface="Arial" panose="020B0604020202020204" pitchFamily="34" charset="0"/>
              </a:rPr>
              <a:t>sp</a:t>
            </a:r>
            <a:r>
              <a:rPr lang="cs-CZ" b="0" i="0" baseline="30000" dirty="0">
                <a:solidFill>
                  <a:srgbClr val="202122"/>
                </a:solidFill>
                <a:effectLst/>
                <a:latin typeface="Arial" panose="020B0604020202020204" pitchFamily="34" charset="0"/>
              </a:rPr>
              <a:t>3</a:t>
            </a:r>
            <a:r>
              <a:rPr lang="cs-CZ" b="0" i="0" dirty="0">
                <a:solidFill>
                  <a:srgbClr val="202122"/>
                </a:solidFill>
                <a:effectLst/>
                <a:latin typeface="Arial" panose="020B0604020202020204" pitchFamily="34" charset="0"/>
              </a:rPr>
              <a:t>                              sp</a:t>
            </a:r>
            <a:r>
              <a:rPr lang="cs-CZ" b="0" i="0" baseline="30000" dirty="0">
                <a:solidFill>
                  <a:srgbClr val="202122"/>
                </a:solidFill>
                <a:effectLst/>
                <a:latin typeface="Arial" panose="020B0604020202020204" pitchFamily="34" charset="0"/>
              </a:rPr>
              <a:t>2</a:t>
            </a:r>
            <a:r>
              <a:rPr lang="cs-CZ" b="0" i="0" dirty="0">
                <a:solidFill>
                  <a:srgbClr val="202122"/>
                </a:solidFill>
                <a:effectLst/>
                <a:latin typeface="Arial" panose="020B0604020202020204" pitchFamily="34" charset="0"/>
              </a:rPr>
              <a:t>                                </a:t>
            </a:r>
            <a:r>
              <a:rPr lang="cs-CZ" b="0" i="0" dirty="0" err="1">
                <a:solidFill>
                  <a:srgbClr val="202122"/>
                </a:solidFill>
                <a:effectLst/>
                <a:latin typeface="Arial" panose="020B0604020202020204" pitchFamily="34" charset="0"/>
              </a:rPr>
              <a:t>sp</a:t>
            </a:r>
            <a:endParaRPr lang="cs-CZ" dirty="0"/>
          </a:p>
        </p:txBody>
      </p:sp>
      <p:sp>
        <p:nvSpPr>
          <p:cNvPr id="6" name="TextovéPole 5">
            <a:extLst>
              <a:ext uri="{FF2B5EF4-FFF2-40B4-BE49-F238E27FC236}">
                <a16:creationId xmlns:a16="http://schemas.microsoft.com/office/drawing/2014/main" id="{9124125F-BC52-44DA-8B14-108C257C94AC}"/>
              </a:ext>
            </a:extLst>
          </p:cNvPr>
          <p:cNvSpPr txBox="1"/>
          <p:nvPr/>
        </p:nvSpPr>
        <p:spPr>
          <a:xfrm>
            <a:off x="177368" y="2643388"/>
            <a:ext cx="3692036" cy="400110"/>
          </a:xfrm>
          <a:prstGeom prst="rect">
            <a:avLst/>
          </a:prstGeom>
          <a:noFill/>
        </p:spPr>
        <p:txBody>
          <a:bodyPr wrap="none" rtlCol="0">
            <a:spAutoFit/>
          </a:bodyPr>
          <a:lstStyle/>
          <a:p>
            <a:r>
              <a:rPr lang="cs-CZ" sz="2000" b="1" dirty="0" err="1"/>
              <a:t>Bentovo</a:t>
            </a:r>
            <a:r>
              <a:rPr lang="cs-CZ" sz="2000" b="1" dirty="0"/>
              <a:t> pravidlo a vazebný úhel </a:t>
            </a:r>
          </a:p>
        </p:txBody>
      </p:sp>
      <p:pic>
        <p:nvPicPr>
          <p:cNvPr id="7" name="Obrázek 6">
            <a:extLst>
              <a:ext uri="{FF2B5EF4-FFF2-40B4-BE49-F238E27FC236}">
                <a16:creationId xmlns:a16="http://schemas.microsoft.com/office/drawing/2014/main" id="{AE785140-D1FF-4AAA-8D3A-90DCCB081E7B}"/>
              </a:ext>
            </a:extLst>
          </p:cNvPr>
          <p:cNvPicPr>
            <a:picLocks noChangeAspect="1"/>
          </p:cNvPicPr>
          <p:nvPr/>
        </p:nvPicPr>
        <p:blipFill>
          <a:blip r:embed="rId2"/>
          <a:stretch>
            <a:fillRect/>
          </a:stretch>
        </p:blipFill>
        <p:spPr>
          <a:xfrm>
            <a:off x="183939" y="3367790"/>
            <a:ext cx="8860296" cy="467242"/>
          </a:xfrm>
          <a:prstGeom prst="rect">
            <a:avLst/>
          </a:prstGeom>
        </p:spPr>
      </p:pic>
      <p:pic>
        <p:nvPicPr>
          <p:cNvPr id="8" name="Obrázek 7">
            <a:extLst>
              <a:ext uri="{FF2B5EF4-FFF2-40B4-BE49-F238E27FC236}">
                <a16:creationId xmlns:a16="http://schemas.microsoft.com/office/drawing/2014/main" id="{66E9C1CF-235C-4E9F-AC94-3DC23ED78F93}"/>
              </a:ext>
            </a:extLst>
          </p:cNvPr>
          <p:cNvPicPr>
            <a:picLocks noChangeAspect="1"/>
          </p:cNvPicPr>
          <p:nvPr/>
        </p:nvPicPr>
        <p:blipFill>
          <a:blip r:embed="rId3"/>
          <a:stretch>
            <a:fillRect/>
          </a:stretch>
        </p:blipFill>
        <p:spPr>
          <a:xfrm>
            <a:off x="183939" y="3928364"/>
            <a:ext cx="8808378" cy="467242"/>
          </a:xfrm>
          <a:prstGeom prst="rect">
            <a:avLst/>
          </a:prstGeom>
        </p:spPr>
      </p:pic>
      <p:pic>
        <p:nvPicPr>
          <p:cNvPr id="10242" name="Picture 2" descr="Bent's rule - Wikipedia">
            <a:extLst>
              <a:ext uri="{FF2B5EF4-FFF2-40B4-BE49-F238E27FC236}">
                <a16:creationId xmlns:a16="http://schemas.microsoft.com/office/drawing/2014/main" id="{B9F4EE70-4B77-4BBD-8F88-33391D06F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552" y="5010337"/>
            <a:ext cx="57150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a:extLst>
              <a:ext uri="{FF2B5EF4-FFF2-40B4-BE49-F238E27FC236}">
                <a16:creationId xmlns:a16="http://schemas.microsoft.com/office/drawing/2014/main" id="{9F8F5861-77B3-4FD9-B3A0-601D23B738D4}"/>
              </a:ext>
            </a:extLst>
          </p:cNvPr>
          <p:cNvPicPr>
            <a:picLocks noChangeAspect="1"/>
          </p:cNvPicPr>
          <p:nvPr/>
        </p:nvPicPr>
        <p:blipFill>
          <a:blip r:embed="rId5"/>
          <a:stretch>
            <a:fillRect/>
          </a:stretch>
        </p:blipFill>
        <p:spPr>
          <a:xfrm>
            <a:off x="4699432" y="139489"/>
            <a:ext cx="4267200" cy="3000375"/>
          </a:xfrm>
          <a:prstGeom prst="rect">
            <a:avLst/>
          </a:prstGeom>
        </p:spPr>
      </p:pic>
      <p:sp>
        <p:nvSpPr>
          <p:cNvPr id="15" name="TextovéPole 14">
            <a:extLst>
              <a:ext uri="{FF2B5EF4-FFF2-40B4-BE49-F238E27FC236}">
                <a16:creationId xmlns:a16="http://schemas.microsoft.com/office/drawing/2014/main" id="{DD8AB990-677A-4F5C-81A0-47025AFCE350}"/>
              </a:ext>
            </a:extLst>
          </p:cNvPr>
          <p:cNvSpPr txBox="1"/>
          <p:nvPr/>
        </p:nvSpPr>
        <p:spPr>
          <a:xfrm>
            <a:off x="218465" y="447488"/>
            <a:ext cx="3762120" cy="461665"/>
          </a:xfrm>
          <a:prstGeom prst="rect">
            <a:avLst/>
          </a:prstGeom>
          <a:noFill/>
        </p:spPr>
        <p:txBody>
          <a:bodyPr wrap="none" rtlCol="0">
            <a:spAutoFit/>
          </a:bodyPr>
          <a:lstStyle/>
          <a:p>
            <a:r>
              <a:rPr lang="cs-CZ" sz="2400" b="1" dirty="0"/>
              <a:t>Hybridizace a vazebný úhel </a:t>
            </a:r>
          </a:p>
        </p:txBody>
      </p:sp>
    </p:spTree>
    <p:extLst>
      <p:ext uri="{BB962C8B-B14F-4D97-AF65-F5344CB8AC3E}">
        <p14:creationId xmlns:p14="http://schemas.microsoft.com/office/powerpoint/2010/main" val="672432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B0C07480-DC07-49B4-953C-B25436CD70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114800"/>
            <a:ext cx="3678176" cy="2538216"/>
          </a:xfrm>
          <a:prstGeom prst="rect">
            <a:avLst/>
          </a:prstGeom>
        </p:spPr>
      </p:pic>
      <p:pic>
        <p:nvPicPr>
          <p:cNvPr id="10" name="Obrázek 9">
            <a:extLst>
              <a:ext uri="{FF2B5EF4-FFF2-40B4-BE49-F238E27FC236}">
                <a16:creationId xmlns:a16="http://schemas.microsoft.com/office/drawing/2014/main" id="{FC1B0F05-483B-40AB-A3D9-7534615A7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04800"/>
            <a:ext cx="3248048" cy="3581400"/>
          </a:xfrm>
          <a:prstGeom prst="rect">
            <a:avLst/>
          </a:prstGeom>
        </p:spPr>
      </p:pic>
      <p:pic>
        <p:nvPicPr>
          <p:cNvPr id="11" name="Obrázek 10">
            <a:extLst>
              <a:ext uri="{FF2B5EF4-FFF2-40B4-BE49-F238E27FC236}">
                <a16:creationId xmlns:a16="http://schemas.microsoft.com/office/drawing/2014/main" id="{1D857380-611E-461F-B623-C25E466F18C0}"/>
              </a:ext>
            </a:extLst>
          </p:cNvPr>
          <p:cNvPicPr>
            <a:picLocks noChangeAspect="1"/>
          </p:cNvPicPr>
          <p:nvPr/>
        </p:nvPicPr>
        <p:blipFill>
          <a:blip r:embed="rId4"/>
          <a:stretch>
            <a:fillRect/>
          </a:stretch>
        </p:blipFill>
        <p:spPr>
          <a:xfrm>
            <a:off x="5638800" y="4343400"/>
            <a:ext cx="3124200" cy="2295683"/>
          </a:xfrm>
          <a:prstGeom prst="rect">
            <a:avLst/>
          </a:prstGeom>
        </p:spPr>
      </p:pic>
      <p:pic>
        <p:nvPicPr>
          <p:cNvPr id="7" name="Picture 2">
            <a:extLst>
              <a:ext uri="{FF2B5EF4-FFF2-40B4-BE49-F238E27FC236}">
                <a16:creationId xmlns:a16="http://schemas.microsoft.com/office/drawing/2014/main" id="{907A82BC-9681-46D7-BE11-4B2684878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98918"/>
            <a:ext cx="4800600" cy="382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30036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ovéPole 12">
            <a:extLst>
              <a:ext uri="{FF2B5EF4-FFF2-40B4-BE49-F238E27FC236}">
                <a16:creationId xmlns:a16="http://schemas.microsoft.com/office/drawing/2014/main" id="{F92512CD-7068-406D-808B-4B7530E65003}"/>
              </a:ext>
            </a:extLst>
          </p:cNvPr>
          <p:cNvSpPr txBox="1"/>
          <p:nvPr/>
        </p:nvSpPr>
        <p:spPr>
          <a:xfrm>
            <a:off x="219182" y="911260"/>
            <a:ext cx="2667000" cy="381000"/>
          </a:xfrm>
          <a:prstGeom prst="rect">
            <a:avLst/>
          </a:prstGeom>
          <a:noFill/>
        </p:spPr>
        <p:txBody>
          <a:bodyPr wrap="square">
            <a:spAutoFit/>
          </a:bodyPr>
          <a:lstStyle/>
          <a:p>
            <a:r>
              <a:rPr lang="cs-CZ" b="1" i="1" dirty="0">
                <a:effectLst/>
                <a:latin typeface="Open Sans"/>
              </a:rPr>
              <a:t>Methyl fluorid (CH</a:t>
            </a:r>
            <a:r>
              <a:rPr lang="cs-CZ" b="1" i="1" baseline="-25000" dirty="0">
                <a:effectLst/>
                <a:latin typeface="Open Sans"/>
              </a:rPr>
              <a:t>3</a:t>
            </a:r>
            <a:r>
              <a:rPr lang="cs-CZ" b="1" i="1" dirty="0">
                <a:effectLst/>
                <a:latin typeface="Open Sans"/>
              </a:rPr>
              <a:t>F) </a:t>
            </a:r>
            <a:endParaRPr lang="cs-CZ" b="1" i="1" dirty="0"/>
          </a:p>
        </p:txBody>
      </p:sp>
      <p:sp>
        <p:nvSpPr>
          <p:cNvPr id="15" name="TextovéPole 14">
            <a:extLst>
              <a:ext uri="{FF2B5EF4-FFF2-40B4-BE49-F238E27FC236}">
                <a16:creationId xmlns:a16="http://schemas.microsoft.com/office/drawing/2014/main" id="{863CC1C1-851B-4F31-B0DF-967E2BD27B6A}"/>
              </a:ext>
            </a:extLst>
          </p:cNvPr>
          <p:cNvSpPr txBox="1"/>
          <p:nvPr/>
        </p:nvSpPr>
        <p:spPr>
          <a:xfrm>
            <a:off x="219182" y="1380552"/>
            <a:ext cx="8645703" cy="3170099"/>
          </a:xfrm>
          <a:prstGeom prst="rect">
            <a:avLst/>
          </a:prstGeom>
          <a:noFill/>
        </p:spPr>
        <p:txBody>
          <a:bodyPr wrap="square">
            <a:spAutoFit/>
          </a:bodyPr>
          <a:lstStyle/>
          <a:p>
            <a:pPr algn="just"/>
            <a:r>
              <a:rPr lang="cs-CZ" sz="2000" dirty="0"/>
              <a:t>Molekula má sp</a:t>
            </a:r>
            <a:r>
              <a:rPr lang="cs-CZ" sz="2000" baseline="30000" dirty="0"/>
              <a:t>3</a:t>
            </a:r>
            <a:r>
              <a:rPr lang="cs-CZ" sz="2000" dirty="0"/>
              <a:t> hybridizaci jako methan. Protože však rozdělení s-charakteru není, v důsledku přítomnosti elektronegativního atomu F u všech hybridních orbitalů stejnoměrné, změní se i vazebné úhly. </a:t>
            </a:r>
          </a:p>
          <a:p>
            <a:pPr algn="just"/>
            <a:r>
              <a:rPr lang="cs-CZ" sz="2000" dirty="0"/>
              <a:t>   Podle </a:t>
            </a:r>
            <a:r>
              <a:rPr lang="cs-CZ" sz="2000" dirty="0" err="1"/>
              <a:t>Bentova</a:t>
            </a:r>
            <a:r>
              <a:rPr lang="cs-CZ" sz="2000" dirty="0"/>
              <a:t> pravidla </a:t>
            </a:r>
            <a:r>
              <a:rPr lang="en-US" sz="2000" b="0" i="0" dirty="0">
                <a:solidFill>
                  <a:srgbClr val="303030"/>
                </a:solidFill>
                <a:effectLst/>
              </a:rPr>
              <a:t>orbital </a:t>
            </a:r>
            <a:r>
              <a:rPr lang="cs-CZ" sz="2000" b="0" i="0" dirty="0">
                <a:solidFill>
                  <a:srgbClr val="303030"/>
                </a:solidFill>
                <a:effectLst/>
              </a:rPr>
              <a:t>s menším</a:t>
            </a:r>
            <a:r>
              <a:rPr lang="en-US" sz="2000" b="0" i="0" dirty="0">
                <a:solidFill>
                  <a:srgbClr val="303030"/>
                </a:solidFill>
                <a:effectLst/>
              </a:rPr>
              <a:t> s</a:t>
            </a:r>
            <a:r>
              <a:rPr lang="cs-CZ" sz="2000" b="0" i="0" dirty="0">
                <a:solidFill>
                  <a:srgbClr val="303030"/>
                </a:solidFill>
                <a:effectLst/>
              </a:rPr>
              <a:t>-</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cs-CZ" sz="2000" b="0" i="0" dirty="0" err="1">
                <a:solidFill>
                  <a:srgbClr val="303030"/>
                </a:solidFill>
                <a:effectLst/>
              </a:rPr>
              <a:t>em</a:t>
            </a:r>
            <a:r>
              <a:rPr lang="en-US" sz="2000" b="0" i="0" dirty="0">
                <a:solidFill>
                  <a:srgbClr val="303030"/>
                </a:solidFill>
                <a:effectLst/>
              </a:rPr>
              <a:t> </a:t>
            </a:r>
            <a:r>
              <a:rPr lang="cs-CZ" sz="2000" b="0" i="0" dirty="0">
                <a:solidFill>
                  <a:srgbClr val="303030"/>
                </a:solidFill>
                <a:effectLst/>
              </a:rPr>
              <a:t>bude orientován</a:t>
            </a:r>
            <a:r>
              <a:rPr lang="en-US" sz="2000" b="0" i="0" dirty="0">
                <a:solidFill>
                  <a:srgbClr val="303030"/>
                </a:solidFill>
                <a:effectLst/>
              </a:rPr>
              <a:t> </a:t>
            </a:r>
            <a:r>
              <a:rPr lang="cs-CZ" sz="2000" b="0" i="0" dirty="0">
                <a:solidFill>
                  <a:srgbClr val="303030"/>
                </a:solidFill>
                <a:effectLst/>
              </a:rPr>
              <a:t>směrem k</a:t>
            </a:r>
            <a:r>
              <a:rPr lang="en-US" sz="2000" b="0" i="0" dirty="0">
                <a:solidFill>
                  <a:srgbClr val="303030"/>
                </a:solidFill>
                <a:effectLst/>
              </a:rPr>
              <a:t> </a:t>
            </a:r>
            <a:r>
              <a:rPr lang="cs-CZ" sz="2000" b="0" i="0" dirty="0">
                <a:solidFill>
                  <a:srgbClr val="303030"/>
                </a:solidFill>
                <a:effectLst/>
              </a:rPr>
              <a:t>víc</a:t>
            </a:r>
            <a:r>
              <a:rPr lang="en-US" sz="2000" b="0" i="0" dirty="0">
                <a:solidFill>
                  <a:srgbClr val="303030"/>
                </a:solidFill>
                <a:effectLst/>
              </a:rPr>
              <a:t>e </a:t>
            </a:r>
            <a:r>
              <a:rPr lang="en-US" sz="2000" b="0" i="0" dirty="0" err="1">
                <a:solidFill>
                  <a:srgbClr val="303030"/>
                </a:solidFill>
                <a:effectLst/>
              </a:rPr>
              <a:t>ele</a:t>
            </a:r>
            <a:r>
              <a:rPr lang="cs-CZ" sz="2000" b="0" i="0" dirty="0">
                <a:solidFill>
                  <a:srgbClr val="303030"/>
                </a:solidFill>
                <a:effectLst/>
              </a:rPr>
              <a:t>k</a:t>
            </a:r>
            <a:r>
              <a:rPr lang="en-US" sz="2000" b="0" i="0" dirty="0" err="1">
                <a:solidFill>
                  <a:srgbClr val="303030"/>
                </a:solidFill>
                <a:effectLst/>
              </a:rPr>
              <a:t>tronegativ</a:t>
            </a:r>
            <a:r>
              <a:rPr lang="cs-CZ" sz="2000" b="0" i="0" dirty="0" err="1">
                <a:solidFill>
                  <a:srgbClr val="303030"/>
                </a:solidFill>
                <a:effectLst/>
              </a:rPr>
              <a:t>nímu</a:t>
            </a:r>
            <a:r>
              <a:rPr lang="en-US" sz="2000" b="0" i="0" dirty="0">
                <a:solidFill>
                  <a:srgbClr val="303030"/>
                </a:solidFill>
                <a:effectLst/>
              </a:rPr>
              <a:t> </a:t>
            </a:r>
            <a:r>
              <a:rPr lang="cs-CZ" sz="2000" b="0" i="0" dirty="0">
                <a:solidFill>
                  <a:srgbClr val="303030"/>
                </a:solidFill>
                <a:effectLst/>
              </a:rPr>
              <a:t>prvku – tudíž </a:t>
            </a:r>
            <a:r>
              <a:rPr lang="cs-CZ" sz="2000" b="0" i="0" u="sng" dirty="0">
                <a:solidFill>
                  <a:srgbClr val="303030"/>
                </a:solidFill>
                <a:effectLst/>
              </a:rPr>
              <a:t>vazba </a:t>
            </a:r>
            <a:r>
              <a:rPr lang="en-US" sz="2000" b="0" i="0" u="sng" dirty="0">
                <a:solidFill>
                  <a:srgbClr val="303030"/>
                </a:solidFill>
                <a:effectLst/>
              </a:rPr>
              <a:t>C-F </a:t>
            </a:r>
            <a:r>
              <a:rPr lang="cs-CZ" sz="2000" b="0" i="0" u="sng" dirty="0">
                <a:solidFill>
                  <a:srgbClr val="303030"/>
                </a:solidFill>
                <a:effectLst/>
              </a:rPr>
              <a:t>má</a:t>
            </a:r>
            <a:r>
              <a:rPr lang="en-US" sz="2000" b="1" i="0" u="sng" dirty="0">
                <a:solidFill>
                  <a:srgbClr val="0000FF"/>
                </a:solidFill>
                <a:effectLst/>
              </a:rPr>
              <a:t> </a:t>
            </a:r>
            <a:r>
              <a:rPr lang="cs-CZ" sz="2000" u="sng" dirty="0">
                <a:effectLst/>
              </a:rPr>
              <a:t>menší</a:t>
            </a:r>
            <a:r>
              <a:rPr lang="en-US" sz="2000" u="sng" dirty="0">
                <a:effectLst/>
              </a:rPr>
              <a:t> s-</a:t>
            </a:r>
            <a:r>
              <a:rPr lang="en-US" sz="2000" u="sng" dirty="0" err="1">
                <a:effectLst/>
              </a:rPr>
              <a:t>chara</a:t>
            </a:r>
            <a:r>
              <a:rPr lang="cs-CZ" sz="2000" u="sng" dirty="0">
                <a:effectLst/>
              </a:rPr>
              <a:t>k</a:t>
            </a:r>
            <a:r>
              <a:rPr lang="en-US" sz="2000" u="sng" dirty="0" err="1">
                <a:effectLst/>
              </a:rPr>
              <a:t>ter</a:t>
            </a:r>
            <a:r>
              <a:rPr lang="en-US" sz="2000" b="0" i="0" dirty="0">
                <a:solidFill>
                  <a:srgbClr val="303030"/>
                </a:solidFill>
                <a:effectLst/>
              </a:rPr>
              <a:t> </a:t>
            </a:r>
            <a:r>
              <a:rPr lang="cs-CZ" sz="2000" b="0" i="0" dirty="0">
                <a:solidFill>
                  <a:srgbClr val="303030"/>
                </a:solidFill>
                <a:effectLst/>
              </a:rPr>
              <a:t>ve srovnání s </a:t>
            </a:r>
            <a:r>
              <a:rPr lang="en-US" sz="2000" b="0" i="0" dirty="0">
                <a:solidFill>
                  <a:srgbClr val="303030"/>
                </a:solidFill>
                <a:effectLst/>
              </a:rPr>
              <a:t>C-H </a:t>
            </a:r>
            <a:r>
              <a:rPr lang="cs-CZ" sz="2000" b="0" i="0" dirty="0">
                <a:solidFill>
                  <a:srgbClr val="303030"/>
                </a:solidFill>
                <a:effectLst/>
              </a:rPr>
              <a:t>vazbami a vazebný úhel</a:t>
            </a:r>
            <a:r>
              <a:rPr lang="en-US" sz="2000" b="0" i="0" dirty="0">
                <a:solidFill>
                  <a:srgbClr val="303030"/>
                </a:solidFill>
                <a:effectLst/>
              </a:rPr>
              <a:t> </a:t>
            </a:r>
            <a:r>
              <a:rPr lang="cs-CZ" sz="2000" b="0" i="0" dirty="0">
                <a:solidFill>
                  <a:srgbClr val="303030"/>
                </a:solidFill>
                <a:effectLst/>
              </a:rPr>
              <a:t>se zmenší (experimentálně je </a:t>
            </a:r>
            <a:r>
              <a:rPr lang="en-US" sz="2000" b="0" i="0" dirty="0">
                <a:solidFill>
                  <a:srgbClr val="303030"/>
                </a:solidFill>
                <a:effectLst/>
              </a:rPr>
              <a:t>H-C-F 108.2</a:t>
            </a:r>
            <a:r>
              <a:rPr lang="cs-CZ" sz="2000" b="0" i="0" dirty="0">
                <a:solidFill>
                  <a:srgbClr val="303030"/>
                </a:solidFill>
                <a:effectLst/>
              </a:rPr>
              <a:t>°) </a:t>
            </a:r>
            <a:r>
              <a:rPr lang="cs-CZ" sz="2000" dirty="0">
                <a:solidFill>
                  <a:srgbClr val="303030"/>
                </a:solidFill>
              </a:rPr>
              <a:t>oproti</a:t>
            </a:r>
            <a:r>
              <a:rPr lang="en-US" sz="2000" b="0" i="0" dirty="0">
                <a:solidFill>
                  <a:srgbClr val="303030"/>
                </a:solidFill>
                <a:effectLst/>
              </a:rPr>
              <a:t> </a:t>
            </a:r>
            <a:r>
              <a:rPr lang="cs-CZ" sz="2000" b="0" i="0" dirty="0">
                <a:solidFill>
                  <a:srgbClr val="303030"/>
                </a:solidFill>
                <a:effectLst/>
              </a:rPr>
              <a:t>vazebnému úhlu v methanu (</a:t>
            </a:r>
            <a:r>
              <a:rPr lang="en-US" sz="2000" b="0" i="0" dirty="0">
                <a:solidFill>
                  <a:srgbClr val="303030"/>
                </a:solidFill>
                <a:effectLst/>
              </a:rPr>
              <a:t>109.5</a:t>
            </a:r>
            <a:r>
              <a:rPr lang="cs-CZ" sz="2000" b="0" i="0" dirty="0">
                <a:solidFill>
                  <a:srgbClr val="303030"/>
                </a:solidFill>
                <a:effectLst/>
              </a:rPr>
              <a:t>°)</a:t>
            </a:r>
            <a:r>
              <a:rPr lang="en-US" sz="2000" b="0" i="0" dirty="0">
                <a:solidFill>
                  <a:srgbClr val="303030"/>
                </a:solidFill>
                <a:effectLst/>
              </a:rPr>
              <a:t>.</a:t>
            </a:r>
            <a:endParaRPr lang="cs-CZ" sz="2000" b="0" i="0" dirty="0">
              <a:solidFill>
                <a:srgbClr val="303030"/>
              </a:solidFill>
              <a:effectLst/>
            </a:endParaRPr>
          </a:p>
          <a:p>
            <a:pPr algn="just"/>
            <a:r>
              <a:rPr lang="cs-CZ" sz="2000" b="0" i="0" dirty="0">
                <a:solidFill>
                  <a:srgbClr val="303030"/>
                </a:solidFill>
                <a:effectLst/>
              </a:rPr>
              <a:t>  Protože </a:t>
            </a:r>
            <a:r>
              <a:rPr lang="en-US" sz="2000" b="0" i="0" dirty="0">
                <a:solidFill>
                  <a:srgbClr val="303030"/>
                </a:solidFill>
                <a:effectLst/>
              </a:rPr>
              <a:t>s</a:t>
            </a:r>
            <a:r>
              <a:rPr lang="cs-CZ" sz="2000" b="0" i="0" dirty="0">
                <a:solidFill>
                  <a:srgbClr val="303030"/>
                </a:solidFill>
                <a:effectLst/>
              </a:rPr>
              <a:t>-</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en-US" sz="2000" b="0" i="0" dirty="0">
                <a:solidFill>
                  <a:srgbClr val="303030"/>
                </a:solidFill>
                <a:effectLst/>
              </a:rPr>
              <a:t> C-F </a:t>
            </a:r>
            <a:r>
              <a:rPr lang="cs-CZ" sz="2000" b="0" i="0" dirty="0">
                <a:solidFill>
                  <a:srgbClr val="303030"/>
                </a:solidFill>
                <a:effectLst/>
              </a:rPr>
              <a:t>vazby</a:t>
            </a:r>
            <a:r>
              <a:rPr lang="en-US" sz="2000" b="0" i="0" dirty="0">
                <a:solidFill>
                  <a:srgbClr val="303030"/>
                </a:solidFill>
                <a:effectLst/>
              </a:rPr>
              <a:t> </a:t>
            </a:r>
            <a:r>
              <a:rPr lang="cs-CZ" sz="2000" b="0" i="0" dirty="0">
                <a:solidFill>
                  <a:srgbClr val="303030"/>
                </a:solidFill>
                <a:effectLst/>
              </a:rPr>
              <a:t>poklesl</a:t>
            </a:r>
            <a:r>
              <a:rPr lang="en-US" sz="2000" b="0" i="0" dirty="0">
                <a:solidFill>
                  <a:srgbClr val="303030"/>
                </a:solidFill>
                <a:effectLst/>
              </a:rPr>
              <a:t>, </a:t>
            </a:r>
            <a:r>
              <a:rPr lang="cs-CZ" sz="2000" b="0" i="0" dirty="0">
                <a:solidFill>
                  <a:srgbClr val="303030"/>
                </a:solidFill>
                <a:effectLst/>
              </a:rPr>
              <a:t>dochází k nárůstu</a:t>
            </a:r>
            <a:r>
              <a:rPr lang="en-US" sz="2000" b="0" i="0" dirty="0">
                <a:solidFill>
                  <a:srgbClr val="303030"/>
                </a:solidFill>
                <a:effectLst/>
              </a:rPr>
              <a:t> s-</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cs-CZ" sz="2000" b="0" i="0" dirty="0">
                <a:solidFill>
                  <a:srgbClr val="303030"/>
                </a:solidFill>
                <a:effectLst/>
              </a:rPr>
              <a:t>u</a:t>
            </a:r>
            <a:r>
              <a:rPr lang="en-US" sz="2000" b="0" i="0" dirty="0">
                <a:solidFill>
                  <a:srgbClr val="303030"/>
                </a:solidFill>
                <a:effectLst/>
              </a:rPr>
              <a:t> </a:t>
            </a:r>
            <a:r>
              <a:rPr lang="cs-CZ" sz="2000" b="0" i="0" dirty="0">
                <a:solidFill>
                  <a:srgbClr val="303030"/>
                </a:solidFill>
                <a:effectLst/>
              </a:rPr>
              <a:t>u ostatních tří </a:t>
            </a:r>
            <a:r>
              <a:rPr lang="en-US" sz="2000" b="0" i="0" dirty="0">
                <a:solidFill>
                  <a:srgbClr val="303030"/>
                </a:solidFill>
                <a:effectLst/>
              </a:rPr>
              <a:t>C-H </a:t>
            </a:r>
            <a:r>
              <a:rPr lang="cs-CZ" sz="2000" b="0" i="0" dirty="0">
                <a:solidFill>
                  <a:srgbClr val="303030"/>
                </a:solidFill>
                <a:effectLst/>
              </a:rPr>
              <a:t>vazeb, což vede ke zvětšení vazebných úhlů mezi nimi (e</a:t>
            </a:r>
            <a:r>
              <a:rPr lang="en-US" sz="2000" b="0" i="0" dirty="0" err="1">
                <a:solidFill>
                  <a:srgbClr val="303030"/>
                </a:solidFill>
                <a:effectLst/>
              </a:rPr>
              <a:t>xperiment</a:t>
            </a:r>
            <a:r>
              <a:rPr lang="cs-CZ" sz="2000" b="0" i="0" dirty="0" err="1">
                <a:solidFill>
                  <a:srgbClr val="303030"/>
                </a:solidFill>
                <a:effectLst/>
              </a:rPr>
              <a:t>álně</a:t>
            </a:r>
            <a:r>
              <a:rPr lang="cs-CZ" sz="2000" b="0" i="0" dirty="0">
                <a:solidFill>
                  <a:srgbClr val="303030"/>
                </a:solidFill>
                <a:effectLst/>
              </a:rPr>
              <a:t> j</a:t>
            </a:r>
            <a:r>
              <a:rPr lang="en-US" sz="2000" b="0" i="0" dirty="0">
                <a:solidFill>
                  <a:srgbClr val="303030"/>
                </a:solidFill>
                <a:effectLst/>
              </a:rPr>
              <a:t>e H-C-H 110.2</a:t>
            </a:r>
            <a:r>
              <a:rPr lang="cs-CZ" sz="2000" b="0" i="0" dirty="0">
                <a:solidFill>
                  <a:srgbClr val="303030"/>
                </a:solidFill>
                <a:effectLst/>
              </a:rPr>
              <a:t>°) </a:t>
            </a:r>
            <a:r>
              <a:rPr lang="cs-CZ" sz="2000" dirty="0">
                <a:solidFill>
                  <a:srgbClr val="303030"/>
                </a:solidFill>
              </a:rPr>
              <a:t>oproti</a:t>
            </a:r>
            <a:r>
              <a:rPr lang="en-US" sz="2000" b="0" i="0" dirty="0">
                <a:solidFill>
                  <a:srgbClr val="303030"/>
                </a:solidFill>
                <a:effectLst/>
              </a:rPr>
              <a:t> </a:t>
            </a:r>
            <a:r>
              <a:rPr lang="cs-CZ" sz="2000" b="0" i="0" dirty="0">
                <a:solidFill>
                  <a:srgbClr val="303030"/>
                </a:solidFill>
                <a:effectLst/>
              </a:rPr>
              <a:t>vazebnému úhlu v methanu (</a:t>
            </a:r>
            <a:r>
              <a:rPr lang="en-US" sz="2000" b="0" i="0" dirty="0">
                <a:solidFill>
                  <a:srgbClr val="303030"/>
                </a:solidFill>
                <a:effectLst/>
              </a:rPr>
              <a:t>109.5</a:t>
            </a:r>
            <a:r>
              <a:rPr lang="cs-CZ" sz="2000" b="0" i="0" dirty="0">
                <a:solidFill>
                  <a:srgbClr val="303030"/>
                </a:solidFill>
                <a:effectLst/>
              </a:rPr>
              <a:t>°)</a:t>
            </a:r>
            <a:r>
              <a:rPr lang="en-US" sz="2000" b="0" i="0" dirty="0">
                <a:solidFill>
                  <a:srgbClr val="303030"/>
                </a:solidFill>
                <a:effectLst/>
              </a:rPr>
              <a:t>.</a:t>
            </a:r>
            <a:endParaRPr lang="cs-CZ" sz="2000" dirty="0"/>
          </a:p>
        </p:txBody>
      </p:sp>
      <p:sp>
        <p:nvSpPr>
          <p:cNvPr id="14" name="TextovéPole 13">
            <a:extLst>
              <a:ext uri="{FF2B5EF4-FFF2-40B4-BE49-F238E27FC236}">
                <a16:creationId xmlns:a16="http://schemas.microsoft.com/office/drawing/2014/main" id="{DB71498E-50F0-497E-8DEC-D98C16FC0AA4}"/>
              </a:ext>
            </a:extLst>
          </p:cNvPr>
          <p:cNvSpPr txBox="1"/>
          <p:nvPr/>
        </p:nvSpPr>
        <p:spPr>
          <a:xfrm>
            <a:off x="192641" y="298010"/>
            <a:ext cx="1072730" cy="461665"/>
          </a:xfrm>
          <a:prstGeom prst="rect">
            <a:avLst/>
          </a:prstGeom>
          <a:noFill/>
        </p:spPr>
        <p:txBody>
          <a:bodyPr wrap="none" rtlCol="0">
            <a:spAutoFit/>
          </a:bodyPr>
          <a:lstStyle/>
          <a:p>
            <a:r>
              <a:rPr lang="cs-CZ" sz="2400" b="1" dirty="0"/>
              <a:t>Příklad</a:t>
            </a:r>
          </a:p>
        </p:txBody>
      </p:sp>
      <p:pic>
        <p:nvPicPr>
          <p:cNvPr id="17" name="Obrázek 16">
            <a:extLst>
              <a:ext uri="{FF2B5EF4-FFF2-40B4-BE49-F238E27FC236}">
                <a16:creationId xmlns:a16="http://schemas.microsoft.com/office/drawing/2014/main" id="{9959CDDB-AE75-4B74-8056-446A8BCB0FFF}"/>
              </a:ext>
            </a:extLst>
          </p:cNvPr>
          <p:cNvPicPr>
            <a:picLocks noChangeAspect="1"/>
          </p:cNvPicPr>
          <p:nvPr/>
        </p:nvPicPr>
        <p:blipFill>
          <a:blip r:embed="rId3"/>
          <a:stretch>
            <a:fillRect/>
          </a:stretch>
        </p:blipFill>
        <p:spPr>
          <a:xfrm>
            <a:off x="5181600" y="4641976"/>
            <a:ext cx="2676525" cy="1581150"/>
          </a:xfrm>
          <a:prstGeom prst="rect">
            <a:avLst/>
          </a:prstGeom>
        </p:spPr>
      </p:pic>
      <p:pic>
        <p:nvPicPr>
          <p:cNvPr id="5128" name="Picture 8" descr="Fluormethaan - Wikipedia">
            <a:extLst>
              <a:ext uri="{FF2B5EF4-FFF2-40B4-BE49-F238E27FC236}">
                <a16:creationId xmlns:a16="http://schemas.microsoft.com/office/drawing/2014/main" id="{A6727FDA-47D1-4342-9623-EB17ACC89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807956"/>
            <a:ext cx="1168953" cy="133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83834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Sigma bonds come in six varieties: Pi bonds come in one ...">
            <a:extLst>
              <a:ext uri="{FF2B5EF4-FFF2-40B4-BE49-F238E27FC236}">
                <a16:creationId xmlns:a16="http://schemas.microsoft.com/office/drawing/2014/main" id="{79205F7B-7211-4B3F-9ED8-44055BDBB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27" y="2118929"/>
            <a:ext cx="4810484" cy="28967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a16="http://schemas.microsoft.com/office/drawing/2014/main" id="{0C483703-9549-4280-BABB-6852F7EEB014}"/>
              </a:ext>
            </a:extLst>
          </p:cNvPr>
          <p:cNvSpPr>
            <a:spLocks noChangeArrowheads="1"/>
          </p:cNvSpPr>
          <p:nvPr/>
        </p:nvSpPr>
        <p:spPr bwMode="auto">
          <a:xfrm>
            <a:off x="312987" y="386208"/>
            <a:ext cx="77041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sz="2400" b="1" dirty="0">
                <a:latin typeface="Calibri" panose="020F0502020204030204" pitchFamily="34" charset="0"/>
                <a:cs typeface="Calibri" panose="020F0502020204030204" pitchFamily="34" charset="0"/>
              </a:rPr>
              <a:t>Hybridizace a</a:t>
            </a:r>
            <a:r>
              <a:rPr lang="en-US" altLang="cs-CZ" sz="2400" b="1" dirty="0">
                <a:latin typeface="Calibri" panose="020F0502020204030204" pitchFamily="34" charset="0"/>
                <a:cs typeface="Calibri" panose="020F0502020204030204" pitchFamily="34" charset="0"/>
              </a:rPr>
              <a:t> d</a:t>
            </a:r>
            <a:r>
              <a:rPr lang="cs-CZ" altLang="cs-CZ" sz="2400" b="1" dirty="0">
                <a:latin typeface="Calibri" panose="020F0502020204030204" pitchFamily="34" charset="0"/>
                <a:cs typeface="Calibri" panose="020F0502020204030204" pitchFamily="34" charset="0"/>
              </a:rPr>
              <a:t>é</a:t>
            </a:r>
            <a:r>
              <a:rPr lang="en-US" altLang="cs-CZ" sz="2400" b="1" dirty="0" err="1">
                <a:latin typeface="Calibri" panose="020F0502020204030204" pitchFamily="34" charset="0"/>
                <a:cs typeface="Calibri" panose="020F0502020204030204" pitchFamily="34" charset="0"/>
              </a:rPr>
              <a:t>lka</a:t>
            </a:r>
            <a:r>
              <a:rPr lang="cs-CZ" altLang="cs-CZ" sz="2400" b="1" dirty="0">
                <a:latin typeface="Calibri" panose="020F0502020204030204" pitchFamily="34" charset="0"/>
                <a:cs typeface="Calibri" panose="020F0502020204030204" pitchFamily="34" charset="0"/>
              </a:rPr>
              <a:t> vazby</a:t>
            </a:r>
          </a:p>
        </p:txBody>
      </p:sp>
      <p:sp>
        <p:nvSpPr>
          <p:cNvPr id="5" name="Rectangle 8">
            <a:extLst>
              <a:ext uri="{FF2B5EF4-FFF2-40B4-BE49-F238E27FC236}">
                <a16:creationId xmlns:a16="http://schemas.microsoft.com/office/drawing/2014/main" id="{458BF7D6-2DE9-4FAD-A3D6-BECB1D081133}"/>
              </a:ext>
            </a:extLst>
          </p:cNvPr>
          <p:cNvSpPr>
            <a:spLocks noChangeArrowheads="1"/>
          </p:cNvSpPr>
          <p:nvPr/>
        </p:nvSpPr>
        <p:spPr bwMode="auto">
          <a:xfrm>
            <a:off x="277027" y="1190466"/>
            <a:ext cx="45723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cs-CZ" altLang="cs-CZ" sz="2000" b="1" dirty="0">
                <a:latin typeface="Calibri" panose="020F0502020204030204" pitchFamily="34" charset="0"/>
                <a:cs typeface="Calibri" panose="020F0502020204030204" pitchFamily="34" charset="0"/>
              </a:rPr>
              <a:t>Délka vazby </a:t>
            </a:r>
            <a:r>
              <a:rPr lang="cs-CZ" altLang="cs-CZ" sz="2000" dirty="0">
                <a:latin typeface="Calibri" panose="020F0502020204030204" pitchFamily="34" charset="0"/>
                <a:cs typeface="Calibri" panose="020F0502020204030204" pitchFamily="34" charset="0"/>
              </a:rPr>
              <a:t>– závisí na podílu </a:t>
            </a:r>
            <a:r>
              <a:rPr lang="cs-CZ" altLang="cs-CZ" sz="2000" i="1" dirty="0">
                <a:latin typeface="Calibri" panose="020F0502020204030204" pitchFamily="34" charset="0"/>
                <a:cs typeface="Calibri" panose="020F0502020204030204" pitchFamily="34" charset="0"/>
              </a:rPr>
              <a:t>s</a:t>
            </a:r>
            <a:r>
              <a:rPr lang="cs-CZ" altLang="cs-CZ" sz="2000" dirty="0">
                <a:latin typeface="Calibri" panose="020F0502020204030204" pitchFamily="34" charset="0"/>
                <a:cs typeface="Calibri" panose="020F0502020204030204" pitchFamily="34" charset="0"/>
              </a:rPr>
              <a:t> orbitalů tj. klesá v řadě p</a:t>
            </a:r>
            <a:r>
              <a:rPr lang="en-US" altLang="cs-CZ" sz="2000" dirty="0">
                <a:latin typeface="Calibri" panose="020F0502020204030204" pitchFamily="34" charset="0"/>
                <a:cs typeface="Calibri" panose="020F0502020204030204" pitchFamily="34" charset="0"/>
              </a:rPr>
              <a:t> &gt; sp</a:t>
            </a:r>
            <a:r>
              <a:rPr lang="en-US" altLang="cs-CZ" sz="2000" baseline="30000" dirty="0">
                <a:latin typeface="Calibri" panose="020F0502020204030204" pitchFamily="34" charset="0"/>
                <a:cs typeface="Calibri" panose="020F0502020204030204" pitchFamily="34" charset="0"/>
              </a:rPr>
              <a:t>3</a:t>
            </a:r>
            <a:r>
              <a:rPr lang="en-US" altLang="cs-CZ" sz="2000" dirty="0">
                <a:latin typeface="Calibri" panose="020F0502020204030204" pitchFamily="34" charset="0"/>
                <a:cs typeface="Calibri" panose="020F0502020204030204" pitchFamily="34" charset="0"/>
              </a:rPr>
              <a:t> &gt; sp</a:t>
            </a:r>
            <a:r>
              <a:rPr lang="en-US" altLang="cs-CZ" sz="2000" baseline="30000" dirty="0">
                <a:latin typeface="Calibri" panose="020F0502020204030204" pitchFamily="34" charset="0"/>
                <a:cs typeface="Calibri" panose="020F0502020204030204" pitchFamily="34" charset="0"/>
              </a:rPr>
              <a:t>2</a:t>
            </a:r>
            <a:r>
              <a:rPr lang="en-US" altLang="cs-CZ" sz="2000" dirty="0">
                <a:latin typeface="Calibri" panose="020F0502020204030204" pitchFamily="34" charset="0"/>
                <a:cs typeface="Calibri" panose="020F0502020204030204" pitchFamily="34" charset="0"/>
              </a:rPr>
              <a:t> &gt; </a:t>
            </a:r>
            <a:r>
              <a:rPr lang="en-US" altLang="cs-CZ" sz="2000" dirty="0" err="1">
                <a:latin typeface="Calibri" panose="020F0502020204030204" pitchFamily="34" charset="0"/>
                <a:cs typeface="Calibri" panose="020F0502020204030204" pitchFamily="34" charset="0"/>
              </a:rPr>
              <a:t>sp</a:t>
            </a:r>
            <a:r>
              <a:rPr lang="cs-CZ" altLang="cs-CZ" sz="2000" dirty="0">
                <a:latin typeface="Calibri" panose="020F0502020204030204" pitchFamily="34" charset="0"/>
                <a:cs typeface="Calibri" panose="020F0502020204030204" pitchFamily="34" charset="0"/>
              </a:rPr>
              <a:t>   </a:t>
            </a:r>
            <a:endParaRPr lang="cs-CZ" altLang="cs-CZ" sz="2000" i="1" dirty="0">
              <a:latin typeface="Calibri" panose="020F0502020204030204" pitchFamily="34" charset="0"/>
              <a:cs typeface="Calibri" panose="020F0502020204030204" pitchFamily="34" charset="0"/>
            </a:endParaRPr>
          </a:p>
        </p:txBody>
      </p:sp>
      <p:pic>
        <p:nvPicPr>
          <p:cNvPr id="1030" name="Picture 6" descr="Which hybrid orbitals have different bond lengths? - Quora">
            <a:extLst>
              <a:ext uri="{FF2B5EF4-FFF2-40B4-BE49-F238E27FC236}">
                <a16:creationId xmlns:a16="http://schemas.microsoft.com/office/drawing/2014/main" id="{DDE3CE8F-5733-4720-B1D6-4572A8BE9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697" y="2092387"/>
            <a:ext cx="2368427" cy="2082788"/>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F46447CA-E803-4EBB-BB4F-F458F52B5316}"/>
              </a:ext>
            </a:extLst>
          </p:cNvPr>
          <p:cNvPicPr>
            <a:picLocks noChangeAspect="1"/>
          </p:cNvPicPr>
          <p:nvPr/>
        </p:nvPicPr>
        <p:blipFill>
          <a:blip r:embed="rId4"/>
          <a:stretch>
            <a:fillRect/>
          </a:stretch>
        </p:blipFill>
        <p:spPr>
          <a:xfrm>
            <a:off x="5010907" y="452907"/>
            <a:ext cx="3828668" cy="1166893"/>
          </a:xfrm>
          <a:prstGeom prst="rect">
            <a:avLst/>
          </a:prstGeom>
        </p:spPr>
      </p:pic>
      <p:pic>
        <p:nvPicPr>
          <p:cNvPr id="9" name="Picture 2">
            <a:extLst>
              <a:ext uri="{FF2B5EF4-FFF2-40B4-BE49-F238E27FC236}">
                <a16:creationId xmlns:a16="http://schemas.microsoft.com/office/drawing/2014/main" id="{EF090759-226C-4A36-9AD6-E8F84E37D9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411" y="5452526"/>
            <a:ext cx="2899606" cy="10166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uka Chemistry: Differences between Single, Double and ...">
            <a:extLst>
              <a:ext uri="{FF2B5EF4-FFF2-40B4-BE49-F238E27FC236}">
                <a16:creationId xmlns:a16="http://schemas.microsoft.com/office/drawing/2014/main" id="{D61D0D78-182D-45B2-9E5C-3615F35ABF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3488" y="4572000"/>
            <a:ext cx="3778846" cy="1983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2092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oretical chemistry - Utility of Bent's Rule - What can ...">
            <a:extLst>
              <a:ext uri="{FF2B5EF4-FFF2-40B4-BE49-F238E27FC236}">
                <a16:creationId xmlns:a16="http://schemas.microsoft.com/office/drawing/2014/main" id="{300F1BF5-2291-46A8-8BAB-2926F6616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514600"/>
            <a:ext cx="4238625" cy="419676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D43AB82-174F-46FC-9355-950C303BBDA8}"/>
              </a:ext>
            </a:extLst>
          </p:cNvPr>
          <p:cNvSpPr txBox="1"/>
          <p:nvPr/>
        </p:nvSpPr>
        <p:spPr>
          <a:xfrm>
            <a:off x="228600" y="381000"/>
            <a:ext cx="4139018" cy="461665"/>
          </a:xfrm>
          <a:prstGeom prst="rect">
            <a:avLst/>
          </a:prstGeom>
          <a:noFill/>
        </p:spPr>
        <p:txBody>
          <a:bodyPr wrap="none" rtlCol="0">
            <a:spAutoFit/>
          </a:bodyPr>
          <a:lstStyle/>
          <a:p>
            <a:r>
              <a:rPr lang="cs-CZ" sz="2400" b="1" dirty="0" err="1"/>
              <a:t>Bentovo</a:t>
            </a:r>
            <a:r>
              <a:rPr lang="cs-CZ" sz="2400" b="1" dirty="0"/>
              <a:t> pravidlo a délka vazby</a:t>
            </a:r>
          </a:p>
        </p:txBody>
      </p:sp>
      <p:pic>
        <p:nvPicPr>
          <p:cNvPr id="6" name="Obrázek 5">
            <a:extLst>
              <a:ext uri="{FF2B5EF4-FFF2-40B4-BE49-F238E27FC236}">
                <a16:creationId xmlns:a16="http://schemas.microsoft.com/office/drawing/2014/main" id="{5611CF83-A801-49E0-AAA6-CE65BDA1DB7E}"/>
              </a:ext>
            </a:extLst>
          </p:cNvPr>
          <p:cNvPicPr>
            <a:picLocks noChangeAspect="1"/>
          </p:cNvPicPr>
          <p:nvPr/>
        </p:nvPicPr>
        <p:blipFill>
          <a:blip r:embed="rId3"/>
          <a:stretch>
            <a:fillRect/>
          </a:stretch>
        </p:blipFill>
        <p:spPr>
          <a:xfrm>
            <a:off x="5077640" y="402404"/>
            <a:ext cx="3804369" cy="1911419"/>
          </a:xfrm>
          <a:prstGeom prst="rect">
            <a:avLst/>
          </a:prstGeom>
        </p:spPr>
      </p:pic>
      <p:sp>
        <p:nvSpPr>
          <p:cNvPr id="10" name="TextovéPole 9">
            <a:extLst>
              <a:ext uri="{FF2B5EF4-FFF2-40B4-BE49-F238E27FC236}">
                <a16:creationId xmlns:a16="http://schemas.microsoft.com/office/drawing/2014/main" id="{30C65EC2-8BF0-4AAA-8B48-746F70B5488C}"/>
              </a:ext>
            </a:extLst>
          </p:cNvPr>
          <p:cNvSpPr txBox="1"/>
          <p:nvPr/>
        </p:nvSpPr>
        <p:spPr>
          <a:xfrm>
            <a:off x="261991" y="1097395"/>
            <a:ext cx="4572000" cy="707886"/>
          </a:xfrm>
          <a:prstGeom prst="rect">
            <a:avLst/>
          </a:prstGeom>
          <a:noFill/>
        </p:spPr>
        <p:txBody>
          <a:bodyPr wrap="square">
            <a:spAutoFit/>
          </a:bodyPr>
          <a:lstStyle/>
          <a:p>
            <a:r>
              <a:rPr lang="cs-CZ" sz="2000" b="0" i="0" dirty="0">
                <a:solidFill>
                  <a:srgbClr val="242729"/>
                </a:solidFill>
                <a:effectLst/>
              </a:rPr>
              <a:t>Vazby s větším</a:t>
            </a:r>
            <a:r>
              <a:rPr lang="en-US" sz="2000" b="0" i="0" dirty="0">
                <a:solidFill>
                  <a:srgbClr val="242729"/>
                </a:solidFill>
                <a:effectLst/>
              </a:rPr>
              <a:t> s-</a:t>
            </a:r>
            <a:r>
              <a:rPr lang="en-US" sz="2000" b="0" i="0" dirty="0" err="1">
                <a:solidFill>
                  <a:srgbClr val="242729"/>
                </a:solidFill>
                <a:effectLst/>
              </a:rPr>
              <a:t>chara</a:t>
            </a:r>
            <a:r>
              <a:rPr lang="cs-CZ" sz="2000" b="0" i="0" dirty="0">
                <a:solidFill>
                  <a:srgbClr val="242729"/>
                </a:solidFill>
                <a:effectLst/>
              </a:rPr>
              <a:t>k</a:t>
            </a:r>
            <a:r>
              <a:rPr lang="en-US" sz="2000" b="0" i="0" dirty="0" err="1">
                <a:solidFill>
                  <a:srgbClr val="242729"/>
                </a:solidFill>
                <a:effectLst/>
              </a:rPr>
              <a:t>ter</a:t>
            </a:r>
            <a:r>
              <a:rPr lang="cs-CZ" sz="2000" b="0" i="0" dirty="0" err="1">
                <a:solidFill>
                  <a:srgbClr val="242729"/>
                </a:solidFill>
                <a:effectLst/>
              </a:rPr>
              <a:t>em</a:t>
            </a:r>
            <a:r>
              <a:rPr lang="en-US" sz="2000" b="0" i="0" dirty="0">
                <a:solidFill>
                  <a:srgbClr val="242729"/>
                </a:solidFill>
                <a:effectLst/>
              </a:rPr>
              <a:t> </a:t>
            </a:r>
            <a:r>
              <a:rPr lang="cs-CZ" sz="2000" b="0" i="0" dirty="0">
                <a:solidFill>
                  <a:srgbClr val="242729"/>
                </a:solidFill>
                <a:effectLst/>
              </a:rPr>
              <a:t>jsou obecně kratší</a:t>
            </a:r>
            <a:r>
              <a:rPr lang="en-US" sz="2000" b="0" i="0" dirty="0">
                <a:solidFill>
                  <a:srgbClr val="242729"/>
                </a:solidFill>
                <a:effectLst/>
              </a:rPr>
              <a:t>. </a:t>
            </a:r>
            <a:endParaRPr lang="cs-CZ" sz="2000" dirty="0"/>
          </a:p>
        </p:txBody>
      </p:sp>
      <p:sp>
        <p:nvSpPr>
          <p:cNvPr id="11" name="TextovéPole 10">
            <a:extLst>
              <a:ext uri="{FF2B5EF4-FFF2-40B4-BE49-F238E27FC236}">
                <a16:creationId xmlns:a16="http://schemas.microsoft.com/office/drawing/2014/main" id="{BBE5FC2D-2657-4353-8C3F-5C71F14FE998}"/>
              </a:ext>
            </a:extLst>
          </p:cNvPr>
          <p:cNvSpPr txBox="1"/>
          <p:nvPr/>
        </p:nvSpPr>
        <p:spPr>
          <a:xfrm>
            <a:off x="228600" y="4156817"/>
            <a:ext cx="4427306" cy="2554545"/>
          </a:xfrm>
          <a:prstGeom prst="rect">
            <a:avLst/>
          </a:prstGeom>
          <a:noFill/>
        </p:spPr>
        <p:txBody>
          <a:bodyPr wrap="square">
            <a:spAutoFit/>
          </a:bodyPr>
          <a:lstStyle/>
          <a:p>
            <a:pPr algn="just"/>
            <a:r>
              <a:rPr lang="cs-CZ" sz="2000" b="0" i="0" dirty="0">
                <a:solidFill>
                  <a:srgbClr val="202122"/>
                </a:solidFill>
                <a:effectLst/>
              </a:rPr>
              <a:t>Délky vazeb se mohou měnit přítomností e</a:t>
            </a:r>
            <a:r>
              <a:rPr lang="en-US" sz="2000" b="0" i="0" dirty="0">
                <a:solidFill>
                  <a:srgbClr val="202122"/>
                </a:solidFill>
                <a:effectLst/>
              </a:rPr>
              <a:t>le</a:t>
            </a:r>
            <a:r>
              <a:rPr lang="cs-CZ" sz="2000" b="0" i="0" dirty="0">
                <a:solidFill>
                  <a:srgbClr val="202122"/>
                </a:solidFill>
                <a:effectLst/>
              </a:rPr>
              <a:t>k</a:t>
            </a:r>
            <a:r>
              <a:rPr lang="en-US" sz="2000" b="0" i="0" dirty="0" err="1">
                <a:solidFill>
                  <a:srgbClr val="202122"/>
                </a:solidFill>
                <a:effectLst/>
              </a:rPr>
              <a:t>tronegativ</a:t>
            </a:r>
            <a:r>
              <a:rPr lang="cs-CZ" sz="2000" b="0" i="0" dirty="0" err="1">
                <a:solidFill>
                  <a:srgbClr val="202122"/>
                </a:solidFill>
                <a:effectLst/>
              </a:rPr>
              <a:t>ních</a:t>
            </a:r>
            <a:r>
              <a:rPr lang="en-US" sz="2000" b="0" i="0" dirty="0">
                <a:solidFill>
                  <a:srgbClr val="202122"/>
                </a:solidFill>
                <a:effectLst/>
              </a:rPr>
              <a:t> substituent</a:t>
            </a:r>
            <a:r>
              <a:rPr lang="cs-CZ" sz="2000" b="0" i="0" dirty="0">
                <a:solidFill>
                  <a:srgbClr val="202122"/>
                </a:solidFill>
                <a:effectLst/>
              </a:rPr>
              <a:t>ů</a:t>
            </a:r>
            <a:r>
              <a:rPr lang="en-US" sz="2000" b="0" i="0" dirty="0">
                <a:solidFill>
                  <a:srgbClr val="202122"/>
                </a:solidFill>
                <a:effectLst/>
              </a:rPr>
              <a:t> a </a:t>
            </a:r>
            <a:r>
              <a:rPr lang="cs-CZ" sz="2000" b="0" i="0" dirty="0">
                <a:solidFill>
                  <a:srgbClr val="202122"/>
                </a:solidFill>
                <a:effectLst/>
              </a:rPr>
              <a:t>změnou</a:t>
            </a:r>
            <a:r>
              <a:rPr lang="en-US" sz="2000" b="0" i="0" dirty="0">
                <a:solidFill>
                  <a:srgbClr val="202122"/>
                </a:solidFill>
                <a:effectLst/>
              </a:rPr>
              <a:t> </a:t>
            </a:r>
            <a:r>
              <a:rPr lang="en-US" sz="2000" b="0" i="0" dirty="0" err="1">
                <a:solidFill>
                  <a:srgbClr val="202122"/>
                </a:solidFill>
                <a:effectLst/>
              </a:rPr>
              <a:t>hybridi</a:t>
            </a:r>
            <a:r>
              <a:rPr lang="cs-CZ" sz="2000" b="0" i="0" dirty="0">
                <a:solidFill>
                  <a:srgbClr val="202122"/>
                </a:solidFill>
                <a:effectLst/>
              </a:rPr>
              <a:t>z</a:t>
            </a:r>
            <a:r>
              <a:rPr lang="en-US" sz="2000" b="0" i="0" dirty="0">
                <a:solidFill>
                  <a:srgbClr val="202122"/>
                </a:solidFill>
                <a:effectLst/>
              </a:rPr>
              <a:t>a</a:t>
            </a:r>
            <a:r>
              <a:rPr lang="cs-CZ" sz="2000" b="0" i="0" dirty="0" err="1">
                <a:solidFill>
                  <a:srgbClr val="202122"/>
                </a:solidFill>
                <a:effectLst/>
              </a:rPr>
              <a:t>ce</a:t>
            </a:r>
            <a:r>
              <a:rPr lang="en-US" sz="2000" b="0" i="0" dirty="0">
                <a:solidFill>
                  <a:srgbClr val="202122"/>
                </a:solidFill>
                <a:effectLst/>
              </a:rPr>
              <a:t> </a:t>
            </a:r>
            <a:r>
              <a:rPr lang="en-US" sz="2000" b="0" i="0" dirty="0" err="1">
                <a:solidFill>
                  <a:srgbClr val="202122"/>
                </a:solidFill>
                <a:effectLst/>
              </a:rPr>
              <a:t>centr</a:t>
            </a:r>
            <a:r>
              <a:rPr lang="cs-CZ" sz="2000" b="0" i="0" dirty="0">
                <a:solidFill>
                  <a:srgbClr val="202122"/>
                </a:solidFill>
                <a:effectLst/>
              </a:rPr>
              <a:t>á</a:t>
            </a:r>
            <a:r>
              <a:rPr lang="en-US" sz="2000" b="0" i="0" dirty="0">
                <a:solidFill>
                  <a:srgbClr val="202122"/>
                </a:solidFill>
                <a:effectLst/>
              </a:rPr>
              <a:t>l</a:t>
            </a:r>
            <a:r>
              <a:rPr lang="cs-CZ" sz="2000" b="0" i="0" dirty="0" err="1">
                <a:solidFill>
                  <a:srgbClr val="202122"/>
                </a:solidFill>
                <a:effectLst/>
              </a:rPr>
              <a:t>ních</a:t>
            </a:r>
            <a:r>
              <a:rPr lang="en-US" sz="2000" b="0" i="0" dirty="0">
                <a:solidFill>
                  <a:srgbClr val="202122"/>
                </a:solidFill>
                <a:effectLst/>
              </a:rPr>
              <a:t> atom</a:t>
            </a:r>
            <a:r>
              <a:rPr lang="cs-CZ" sz="2000" b="0" i="0" dirty="0">
                <a:solidFill>
                  <a:srgbClr val="202122"/>
                </a:solidFill>
                <a:effectLst/>
              </a:rPr>
              <a:t>ů</a:t>
            </a:r>
            <a:r>
              <a:rPr lang="en-US" sz="2000" b="0" i="0" dirty="0">
                <a:solidFill>
                  <a:srgbClr val="202122"/>
                </a:solidFill>
                <a:effectLst/>
              </a:rPr>
              <a:t>. </a:t>
            </a:r>
            <a:r>
              <a:rPr lang="cs-CZ" sz="2000" b="0" i="0" dirty="0">
                <a:solidFill>
                  <a:srgbClr val="202122"/>
                </a:solidFill>
                <a:effectLst/>
              </a:rPr>
              <a:t>Pokud</a:t>
            </a:r>
            <a:r>
              <a:rPr lang="en-US" sz="2000" b="0" i="0" dirty="0">
                <a:solidFill>
                  <a:srgbClr val="202122"/>
                </a:solidFill>
                <a:effectLst/>
              </a:rPr>
              <a:t> mole</a:t>
            </a:r>
            <a:r>
              <a:rPr lang="cs-CZ" sz="2000" b="0" i="0" dirty="0">
                <a:solidFill>
                  <a:srgbClr val="202122"/>
                </a:solidFill>
                <a:effectLst/>
              </a:rPr>
              <a:t>k</a:t>
            </a:r>
            <a:r>
              <a:rPr lang="en-US" sz="2000" b="0" i="0" dirty="0">
                <a:solidFill>
                  <a:srgbClr val="202122"/>
                </a:solidFill>
                <a:effectLst/>
              </a:rPr>
              <a:t>ul</a:t>
            </a:r>
            <a:r>
              <a:rPr lang="cs-CZ" sz="2000" b="0" i="0" dirty="0">
                <a:solidFill>
                  <a:srgbClr val="202122"/>
                </a:solidFill>
                <a:effectLst/>
              </a:rPr>
              <a:t>a</a:t>
            </a:r>
            <a:r>
              <a:rPr lang="en-US" sz="2000" b="0" i="0" dirty="0">
                <a:solidFill>
                  <a:srgbClr val="202122"/>
                </a:solidFill>
                <a:effectLst/>
              </a:rPr>
              <a:t> </a:t>
            </a:r>
            <a:r>
              <a:rPr lang="cs-CZ" sz="2000" b="0" i="0" dirty="0">
                <a:solidFill>
                  <a:srgbClr val="202122"/>
                </a:solidFill>
                <a:effectLst/>
              </a:rPr>
              <a:t>obsahuje</a:t>
            </a:r>
            <a:r>
              <a:rPr lang="en-US" sz="2000" b="0" i="0" dirty="0">
                <a:solidFill>
                  <a:srgbClr val="202122"/>
                </a:solidFill>
                <a:effectLst/>
              </a:rPr>
              <a:t> </a:t>
            </a:r>
            <a:r>
              <a:rPr lang="en-US" sz="2000" b="0" i="0" dirty="0" err="1">
                <a:solidFill>
                  <a:srgbClr val="202122"/>
                </a:solidFill>
                <a:effectLst/>
              </a:rPr>
              <a:t>stru</a:t>
            </a:r>
            <a:r>
              <a:rPr lang="cs-CZ" sz="2000" b="0" i="0" dirty="0">
                <a:solidFill>
                  <a:srgbClr val="202122"/>
                </a:solidFill>
                <a:effectLst/>
              </a:rPr>
              <a:t>k</a:t>
            </a:r>
            <a:r>
              <a:rPr lang="en-US" sz="2000" b="0" i="0" dirty="0">
                <a:solidFill>
                  <a:srgbClr val="202122"/>
                </a:solidFill>
                <a:effectLst/>
              </a:rPr>
              <a:t>tur</a:t>
            </a:r>
            <a:r>
              <a:rPr lang="cs-CZ" sz="2000" b="0" i="0" dirty="0">
                <a:solidFill>
                  <a:srgbClr val="202122"/>
                </a:solidFill>
                <a:effectLst/>
              </a:rPr>
              <a:t>u</a:t>
            </a:r>
            <a:r>
              <a:rPr lang="en-US" sz="2000" b="0" i="0" dirty="0">
                <a:solidFill>
                  <a:srgbClr val="202122"/>
                </a:solidFill>
                <a:effectLst/>
              </a:rPr>
              <a:t> X-A--Y, </a:t>
            </a:r>
            <a:r>
              <a:rPr lang="cs-CZ" sz="2000" b="0" i="0" dirty="0">
                <a:solidFill>
                  <a:srgbClr val="202122"/>
                </a:solidFill>
                <a:effectLst/>
              </a:rPr>
              <a:t>záměna</a:t>
            </a:r>
            <a:r>
              <a:rPr lang="en-US" sz="2000" b="0" i="0" dirty="0">
                <a:solidFill>
                  <a:srgbClr val="202122"/>
                </a:solidFill>
                <a:effectLst/>
              </a:rPr>
              <a:t> substituent</a:t>
            </a:r>
            <a:r>
              <a:rPr lang="cs-CZ" sz="2000" b="0" i="0" dirty="0">
                <a:solidFill>
                  <a:srgbClr val="202122"/>
                </a:solidFill>
                <a:effectLst/>
              </a:rPr>
              <a:t>u</a:t>
            </a:r>
            <a:r>
              <a:rPr lang="en-US" sz="2000" b="0" i="0" dirty="0">
                <a:solidFill>
                  <a:srgbClr val="202122"/>
                </a:solidFill>
                <a:effectLst/>
              </a:rPr>
              <a:t> X </a:t>
            </a:r>
            <a:r>
              <a:rPr lang="cs-CZ" sz="2000" b="0" i="0" dirty="0">
                <a:solidFill>
                  <a:srgbClr val="202122"/>
                </a:solidFill>
                <a:effectLst/>
              </a:rPr>
              <a:t>víc</a:t>
            </a:r>
            <a:r>
              <a:rPr lang="en-US" sz="2000" b="0" i="0" dirty="0">
                <a:solidFill>
                  <a:srgbClr val="202122"/>
                </a:solidFill>
                <a:effectLst/>
              </a:rPr>
              <a:t>e </a:t>
            </a:r>
            <a:r>
              <a:rPr lang="en-US" sz="2000" b="0" i="0" dirty="0" err="1">
                <a:solidFill>
                  <a:srgbClr val="202122"/>
                </a:solidFill>
                <a:effectLst/>
              </a:rPr>
              <a:t>elektronegativ</a:t>
            </a:r>
            <a:r>
              <a:rPr lang="cs-CZ" sz="2000" b="0" i="0" dirty="0">
                <a:solidFill>
                  <a:srgbClr val="202122"/>
                </a:solidFill>
                <a:effectLst/>
              </a:rPr>
              <a:t>ním substituentem, dojde ke</a:t>
            </a:r>
            <a:r>
              <a:rPr lang="en-US" sz="2000" b="0" i="0" dirty="0">
                <a:solidFill>
                  <a:srgbClr val="202122"/>
                </a:solidFill>
                <a:effectLst/>
              </a:rPr>
              <a:t> </a:t>
            </a:r>
            <a:r>
              <a:rPr lang="cs-CZ" sz="2000" b="0" i="0" dirty="0">
                <a:solidFill>
                  <a:srgbClr val="202122"/>
                </a:solidFill>
                <a:effectLst/>
              </a:rPr>
              <a:t>změně</a:t>
            </a:r>
            <a:r>
              <a:rPr lang="en-US" sz="2000" b="0" i="0" dirty="0">
                <a:solidFill>
                  <a:srgbClr val="202122"/>
                </a:solidFill>
                <a:effectLst/>
              </a:rPr>
              <a:t> </a:t>
            </a:r>
            <a:r>
              <a:rPr lang="en-US" sz="2000" b="0" i="0" dirty="0" err="1">
                <a:solidFill>
                  <a:srgbClr val="202122"/>
                </a:solidFill>
                <a:effectLst/>
              </a:rPr>
              <a:t>hybridiza</a:t>
            </a:r>
            <a:r>
              <a:rPr lang="cs-CZ" sz="2000" b="0" i="0" dirty="0" err="1">
                <a:solidFill>
                  <a:srgbClr val="202122"/>
                </a:solidFill>
                <a:effectLst/>
              </a:rPr>
              <a:t>ce</a:t>
            </a:r>
            <a:r>
              <a:rPr lang="en-US" sz="2000" b="0" i="0" dirty="0">
                <a:solidFill>
                  <a:srgbClr val="202122"/>
                </a:solidFill>
                <a:effectLst/>
              </a:rPr>
              <a:t> central</a:t>
            </a:r>
            <a:r>
              <a:rPr lang="cs-CZ" sz="2000" b="0" i="0" dirty="0" err="1">
                <a:solidFill>
                  <a:srgbClr val="202122"/>
                </a:solidFill>
                <a:effectLst/>
              </a:rPr>
              <a:t>ního</a:t>
            </a:r>
            <a:r>
              <a:rPr lang="en-US" sz="2000" b="0" i="0" dirty="0">
                <a:solidFill>
                  <a:srgbClr val="202122"/>
                </a:solidFill>
                <a:effectLst/>
              </a:rPr>
              <a:t> atom</a:t>
            </a:r>
            <a:r>
              <a:rPr lang="cs-CZ" sz="2000" b="0" i="0" dirty="0">
                <a:solidFill>
                  <a:srgbClr val="202122"/>
                </a:solidFill>
                <a:effectLst/>
              </a:rPr>
              <a:t>u</a:t>
            </a:r>
            <a:r>
              <a:rPr lang="en-US" sz="2000" b="0" i="0" dirty="0">
                <a:solidFill>
                  <a:srgbClr val="202122"/>
                </a:solidFill>
                <a:effectLst/>
              </a:rPr>
              <a:t> A </a:t>
            </a:r>
            <a:r>
              <a:rPr lang="en-US" sz="2000" b="0" i="0" dirty="0" err="1">
                <a:solidFill>
                  <a:srgbClr val="202122"/>
                </a:solidFill>
                <a:effectLst/>
              </a:rPr>
              <a:t>a</a:t>
            </a:r>
            <a:r>
              <a:rPr lang="en-US" sz="2000" b="0" i="0" dirty="0">
                <a:solidFill>
                  <a:srgbClr val="202122"/>
                </a:solidFill>
                <a:effectLst/>
              </a:rPr>
              <a:t> </a:t>
            </a:r>
            <a:r>
              <a:rPr lang="cs-CZ" sz="2000" b="0" i="0" dirty="0">
                <a:solidFill>
                  <a:srgbClr val="202122"/>
                </a:solidFill>
                <a:effectLst/>
              </a:rPr>
              <a:t>zkracuje se</a:t>
            </a:r>
            <a:r>
              <a:rPr lang="en-US" sz="2000" b="0" i="0" dirty="0">
                <a:solidFill>
                  <a:srgbClr val="202122"/>
                </a:solidFill>
                <a:effectLst/>
              </a:rPr>
              <a:t> </a:t>
            </a:r>
            <a:r>
              <a:rPr lang="cs-CZ" sz="2000" b="0" i="0" dirty="0">
                <a:solidFill>
                  <a:srgbClr val="202122"/>
                </a:solidFill>
                <a:effectLst/>
              </a:rPr>
              <a:t>sousední</a:t>
            </a:r>
            <a:r>
              <a:rPr lang="en-US" sz="2000" b="0" i="0" dirty="0">
                <a:solidFill>
                  <a:srgbClr val="202122"/>
                </a:solidFill>
                <a:effectLst/>
              </a:rPr>
              <a:t> A--Y </a:t>
            </a:r>
            <a:r>
              <a:rPr lang="cs-CZ" sz="2000" b="0" i="0" dirty="0">
                <a:solidFill>
                  <a:srgbClr val="202122"/>
                </a:solidFill>
                <a:effectLst/>
              </a:rPr>
              <a:t>vazba</a:t>
            </a:r>
            <a:r>
              <a:rPr lang="en-US" sz="2000" b="0" i="0" dirty="0">
                <a:solidFill>
                  <a:srgbClr val="202122"/>
                </a:solidFill>
                <a:effectLst/>
              </a:rPr>
              <a:t>.</a:t>
            </a:r>
            <a:endParaRPr lang="cs-CZ" sz="2000" dirty="0"/>
          </a:p>
        </p:txBody>
      </p:sp>
      <p:pic>
        <p:nvPicPr>
          <p:cNvPr id="4102" name="Picture 6" descr="Hybridization influences bond length and bond strength in ...">
            <a:extLst>
              <a:ext uri="{FF2B5EF4-FFF2-40B4-BE49-F238E27FC236}">
                <a16:creationId xmlns:a16="http://schemas.microsoft.com/office/drawing/2014/main" id="{9F01FD72-1D0F-4EFC-8244-FE06BFA5A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220" y="1805281"/>
            <a:ext cx="4080065" cy="206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41547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7E33725-4EE4-4CB3-B0E7-DB11E8E2A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962" y="2133600"/>
            <a:ext cx="5934075" cy="39560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a:extLst>
              <a:ext uri="{FF2B5EF4-FFF2-40B4-BE49-F238E27FC236}">
                <a16:creationId xmlns:a16="http://schemas.microsoft.com/office/drawing/2014/main" id="{9795F3F2-1745-4026-BA02-772FAFEFCD30}"/>
              </a:ext>
            </a:extLst>
          </p:cNvPr>
          <p:cNvSpPr>
            <a:spLocks noChangeArrowheads="1"/>
          </p:cNvSpPr>
          <p:nvPr/>
        </p:nvSpPr>
        <p:spPr bwMode="auto">
          <a:xfrm>
            <a:off x="170737" y="1205884"/>
            <a:ext cx="87683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cs-CZ" altLang="cs-CZ" sz="2000" b="1" dirty="0">
                <a:latin typeface="Calibri" panose="020F0502020204030204" pitchFamily="34" charset="0"/>
                <a:cs typeface="Calibri" panose="020F0502020204030204" pitchFamily="34" charset="0"/>
              </a:rPr>
              <a:t>Energie vazby </a:t>
            </a:r>
            <a:r>
              <a:rPr lang="cs-CZ" altLang="cs-CZ" sz="2000" dirty="0">
                <a:latin typeface="Calibri" panose="020F0502020204030204" pitchFamily="34" charset="0"/>
                <a:cs typeface="Calibri" panose="020F0502020204030204" pitchFamily="34" charset="0"/>
              </a:rPr>
              <a:t>– závisí na podílu </a:t>
            </a:r>
            <a:r>
              <a:rPr lang="cs-CZ" altLang="cs-CZ" sz="2000" i="1" dirty="0">
                <a:latin typeface="Calibri" panose="020F0502020204030204" pitchFamily="34" charset="0"/>
                <a:cs typeface="Calibri" panose="020F0502020204030204" pitchFamily="34" charset="0"/>
              </a:rPr>
              <a:t>s</a:t>
            </a:r>
            <a:r>
              <a:rPr lang="cs-CZ" altLang="cs-CZ" sz="2000" dirty="0">
                <a:latin typeface="Calibri" panose="020F0502020204030204" pitchFamily="34" charset="0"/>
                <a:cs typeface="Calibri" panose="020F0502020204030204" pitchFamily="34" charset="0"/>
              </a:rPr>
              <a:t> orbitalů tj. roste v řadě    p</a:t>
            </a:r>
            <a:r>
              <a:rPr lang="en-US" altLang="cs-CZ" sz="2000" dirty="0">
                <a:latin typeface="Calibri" panose="020F0502020204030204" pitchFamily="34" charset="0"/>
                <a:cs typeface="Calibri" panose="020F0502020204030204" pitchFamily="34" charset="0"/>
              </a:rPr>
              <a:t> &lt; sp</a:t>
            </a:r>
            <a:r>
              <a:rPr lang="en-US" altLang="cs-CZ" sz="2000" baseline="30000" dirty="0">
                <a:latin typeface="Calibri" panose="020F0502020204030204" pitchFamily="34" charset="0"/>
                <a:cs typeface="Calibri" panose="020F0502020204030204" pitchFamily="34" charset="0"/>
              </a:rPr>
              <a:t>3</a:t>
            </a:r>
            <a:r>
              <a:rPr lang="en-US" altLang="cs-CZ" sz="2000" dirty="0">
                <a:latin typeface="Calibri" panose="020F0502020204030204" pitchFamily="34" charset="0"/>
                <a:cs typeface="Calibri" panose="020F0502020204030204" pitchFamily="34" charset="0"/>
              </a:rPr>
              <a:t> &lt; sp</a:t>
            </a:r>
            <a:r>
              <a:rPr lang="en-US" altLang="cs-CZ" sz="2000" baseline="30000" dirty="0">
                <a:latin typeface="Calibri" panose="020F0502020204030204" pitchFamily="34" charset="0"/>
                <a:cs typeface="Calibri" panose="020F0502020204030204" pitchFamily="34" charset="0"/>
              </a:rPr>
              <a:t>2</a:t>
            </a:r>
            <a:r>
              <a:rPr lang="en-US" altLang="cs-CZ" sz="2000" dirty="0">
                <a:latin typeface="Calibri" panose="020F0502020204030204" pitchFamily="34" charset="0"/>
                <a:cs typeface="Calibri" panose="020F0502020204030204" pitchFamily="34" charset="0"/>
              </a:rPr>
              <a:t> &lt; </a:t>
            </a:r>
            <a:r>
              <a:rPr lang="en-US" altLang="cs-CZ" sz="2000" dirty="0" err="1">
                <a:latin typeface="Calibri" panose="020F0502020204030204" pitchFamily="34" charset="0"/>
                <a:cs typeface="Calibri" panose="020F0502020204030204" pitchFamily="34" charset="0"/>
              </a:rPr>
              <a:t>sp</a:t>
            </a:r>
            <a:r>
              <a:rPr lang="cs-CZ" altLang="cs-CZ" sz="2000" dirty="0">
                <a:latin typeface="Calibri" panose="020F0502020204030204" pitchFamily="34" charset="0"/>
                <a:cs typeface="Calibri" panose="020F0502020204030204" pitchFamily="34" charset="0"/>
              </a:rPr>
              <a:t>   </a:t>
            </a:r>
            <a:endParaRPr lang="cs-CZ" altLang="cs-CZ" sz="2000" i="1" dirty="0">
              <a:latin typeface="Calibri" panose="020F0502020204030204" pitchFamily="34" charset="0"/>
              <a:cs typeface="Calibri" panose="020F0502020204030204" pitchFamily="34" charset="0"/>
            </a:endParaRPr>
          </a:p>
        </p:txBody>
      </p:sp>
      <p:sp>
        <p:nvSpPr>
          <p:cNvPr id="9" name="Rectangle 7">
            <a:extLst>
              <a:ext uri="{FF2B5EF4-FFF2-40B4-BE49-F238E27FC236}">
                <a16:creationId xmlns:a16="http://schemas.microsoft.com/office/drawing/2014/main" id="{55AF0A86-7178-4242-AF6A-1C0679E62ED1}"/>
              </a:ext>
            </a:extLst>
          </p:cNvPr>
          <p:cNvSpPr>
            <a:spLocks noChangeArrowheads="1"/>
          </p:cNvSpPr>
          <p:nvPr/>
        </p:nvSpPr>
        <p:spPr bwMode="auto">
          <a:xfrm>
            <a:off x="170737" y="228600"/>
            <a:ext cx="77041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sz="2400" b="1" dirty="0">
                <a:latin typeface="Calibri" panose="020F0502020204030204" pitchFamily="34" charset="0"/>
                <a:cs typeface="Calibri" panose="020F0502020204030204" pitchFamily="34" charset="0"/>
              </a:rPr>
              <a:t>Hybridizace a energie vazby</a:t>
            </a:r>
          </a:p>
        </p:txBody>
      </p:sp>
    </p:spTree>
    <p:extLst>
      <p:ext uri="{BB962C8B-B14F-4D97-AF65-F5344CB8AC3E}">
        <p14:creationId xmlns:p14="http://schemas.microsoft.com/office/powerpoint/2010/main" val="313843032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57200" y="304800"/>
            <a:ext cx="8229600" cy="1143000"/>
          </a:xfrm>
        </p:spPr>
        <p:txBody>
          <a:bodyPr>
            <a:noAutofit/>
          </a:bodyPr>
          <a:lstStyle/>
          <a:p>
            <a:r>
              <a:rPr lang="cs-CZ" altLang="en-US" sz="3200" b="1" dirty="0">
                <a:latin typeface="+mn-lt"/>
                <a:cs typeface="Arial" panose="020B0604020202020204" pitchFamily="34" charset="0"/>
              </a:rPr>
              <a:t>Model VSEPR </a:t>
            </a:r>
            <a:br>
              <a:rPr lang="cs-CZ" altLang="en-US" sz="3200" b="1" dirty="0">
                <a:latin typeface="+mn-lt"/>
                <a:cs typeface="Arial" panose="020B0604020202020204" pitchFamily="34" charset="0"/>
              </a:rPr>
            </a:br>
            <a:r>
              <a:rPr lang="cs-CZ" altLang="en-US" sz="3200" b="1" dirty="0">
                <a:latin typeface="+mn-lt"/>
                <a:cs typeface="Arial" panose="020B0604020202020204" pitchFamily="34" charset="0"/>
              </a:rPr>
              <a:t>(</a:t>
            </a:r>
            <a:r>
              <a:rPr lang="cs-CZ" altLang="en-US" sz="3200" b="1" u="sng" dirty="0">
                <a:latin typeface="+mn-lt"/>
                <a:cs typeface="Arial" panose="020B0604020202020204" pitchFamily="34" charset="0"/>
              </a:rPr>
              <a:t>V</a:t>
            </a:r>
            <a:r>
              <a:rPr lang="cs-CZ" altLang="en-US" sz="3200" b="1" dirty="0">
                <a:latin typeface="+mn-lt"/>
                <a:cs typeface="Arial" panose="020B0604020202020204" pitchFamily="34" charset="0"/>
              </a:rPr>
              <a:t>alence </a:t>
            </a:r>
            <a:r>
              <a:rPr lang="cs-CZ" altLang="en-US" sz="3200" b="1" u="sng" dirty="0">
                <a:latin typeface="+mn-lt"/>
                <a:cs typeface="Arial" panose="020B0604020202020204" pitchFamily="34" charset="0"/>
              </a:rPr>
              <a:t>S</a:t>
            </a:r>
            <a:r>
              <a:rPr lang="cs-CZ" altLang="en-US" sz="3200" b="1" dirty="0">
                <a:latin typeface="+mn-lt"/>
                <a:cs typeface="Arial" panose="020B0604020202020204" pitchFamily="34" charset="0"/>
              </a:rPr>
              <a:t>hell </a:t>
            </a:r>
            <a:r>
              <a:rPr lang="cs-CZ" altLang="en-US" sz="3200" b="1" u="sng" dirty="0" err="1">
                <a:latin typeface="+mn-lt"/>
                <a:cs typeface="Arial" panose="020B0604020202020204" pitchFamily="34" charset="0"/>
              </a:rPr>
              <a:t>E</a:t>
            </a:r>
            <a:r>
              <a:rPr lang="cs-CZ" altLang="en-US" sz="3200" b="1" dirty="0" err="1">
                <a:latin typeface="+mn-lt"/>
                <a:cs typeface="Arial" panose="020B0604020202020204" pitchFamily="34" charset="0"/>
              </a:rPr>
              <a:t>lectron</a:t>
            </a:r>
            <a:r>
              <a:rPr lang="cs-CZ" altLang="en-US" sz="3200" b="1" dirty="0">
                <a:latin typeface="+mn-lt"/>
                <a:cs typeface="Arial" panose="020B0604020202020204" pitchFamily="34" charset="0"/>
              </a:rPr>
              <a:t> </a:t>
            </a:r>
            <a:r>
              <a:rPr lang="cs-CZ" altLang="en-US" sz="3200" b="1" u="sng" dirty="0">
                <a:latin typeface="+mn-lt"/>
                <a:cs typeface="Arial" panose="020B0604020202020204" pitchFamily="34" charset="0"/>
              </a:rPr>
              <a:t>P</a:t>
            </a:r>
            <a:r>
              <a:rPr lang="cs-CZ" altLang="en-US" sz="3200" b="1" dirty="0">
                <a:latin typeface="+mn-lt"/>
                <a:cs typeface="Arial" panose="020B0604020202020204" pitchFamily="34" charset="0"/>
              </a:rPr>
              <a:t>air </a:t>
            </a:r>
            <a:r>
              <a:rPr lang="cs-CZ" altLang="en-US" sz="3200" b="1" u="sng" dirty="0" err="1">
                <a:latin typeface="+mn-lt"/>
                <a:cs typeface="Arial" panose="020B0604020202020204" pitchFamily="34" charset="0"/>
              </a:rPr>
              <a:t>R</a:t>
            </a:r>
            <a:r>
              <a:rPr lang="cs-CZ" altLang="en-US" sz="3200" b="1" dirty="0" err="1">
                <a:latin typeface="+mn-lt"/>
                <a:cs typeface="Arial" panose="020B0604020202020204" pitchFamily="34" charset="0"/>
              </a:rPr>
              <a:t>epulsion</a:t>
            </a:r>
            <a:r>
              <a:rPr lang="cs-CZ" altLang="en-US" sz="3200" b="1" dirty="0">
                <a:latin typeface="+mn-lt"/>
                <a:cs typeface="Arial" panose="020B0604020202020204" pitchFamily="34" charset="0"/>
              </a:rPr>
              <a:t>) </a:t>
            </a:r>
          </a:p>
        </p:txBody>
      </p:sp>
      <p:sp>
        <p:nvSpPr>
          <p:cNvPr id="31748" name="Rectangle 3"/>
          <p:cNvSpPr>
            <a:spLocks noGrp="1" noChangeArrowheads="1"/>
          </p:cNvSpPr>
          <p:nvPr>
            <p:ph type="body" idx="1"/>
          </p:nvPr>
        </p:nvSpPr>
        <p:spPr>
          <a:xfrm>
            <a:off x="152400" y="1752600"/>
            <a:ext cx="8839200" cy="4800600"/>
          </a:xfrm>
        </p:spPr>
        <p:txBody>
          <a:bodyPr>
            <a:normAutofit/>
          </a:bodyPr>
          <a:lstStyle/>
          <a:p>
            <a:pPr marL="0" indent="0" algn="just">
              <a:buNone/>
            </a:pPr>
            <a:r>
              <a:rPr lang="cs-CZ" altLang="en-US" sz="2000" dirty="0">
                <a:cs typeface="Arial" panose="020B0604020202020204" pitchFamily="34" charset="0"/>
              </a:rPr>
              <a:t>= model odpuzování elektronových párů valenční sféry. Model VSEPR lze aplikovat pouze u molekul se středovým atomem </a:t>
            </a:r>
            <a:r>
              <a:rPr lang="cs-CZ" altLang="en-US" sz="2000" b="1" dirty="0">
                <a:cs typeface="Arial" panose="020B0604020202020204" pitchFamily="34" charset="0"/>
              </a:rPr>
              <a:t>nepřechodného</a:t>
            </a:r>
            <a:r>
              <a:rPr lang="cs-CZ" altLang="en-US" sz="2000" dirty="0">
                <a:cs typeface="Arial" panose="020B0604020202020204" pitchFamily="34" charset="0"/>
              </a:rPr>
              <a:t> prvku. Založen na 4 postulátech:</a:t>
            </a:r>
          </a:p>
          <a:p>
            <a:pPr marL="381000" indent="-381000" algn="just" eaLnBrk="1" hangingPunct="1">
              <a:buFontTx/>
              <a:buNone/>
            </a:pPr>
            <a:endParaRPr lang="cs-CZ" altLang="en-US" sz="800" dirty="0">
              <a:cs typeface="Arial" panose="020B0604020202020204" pitchFamily="34" charset="0"/>
            </a:endParaRPr>
          </a:p>
          <a:p>
            <a:pPr marL="457200" indent="-457200" algn="just" eaLnBrk="1" hangingPunct="1">
              <a:buFontTx/>
              <a:buAutoNum type="arabicParenR"/>
            </a:pPr>
            <a:r>
              <a:rPr lang="cs-CZ" altLang="en-US" sz="2000" dirty="0">
                <a:cs typeface="Arial" panose="020B0604020202020204" pitchFamily="34" charset="0"/>
              </a:rPr>
              <a:t>Každý z daného počtu el. párů (</a:t>
            </a:r>
            <a:r>
              <a:rPr lang="el-GR" altLang="en-US" sz="2000" dirty="0">
                <a:cs typeface="Arial" panose="020B0604020202020204" pitchFamily="34" charset="0"/>
              </a:rPr>
              <a:t>σ</a:t>
            </a:r>
            <a:r>
              <a:rPr lang="cs-CZ" altLang="en-US" sz="2000" dirty="0">
                <a:cs typeface="Arial" panose="020B0604020202020204" pitchFamily="34" charset="0"/>
              </a:rPr>
              <a:t> a n) se snaží zaujmout takovou polohu, aby </a:t>
            </a:r>
            <a:r>
              <a:rPr lang="en-US" altLang="en-US" sz="2000" dirty="0" err="1">
                <a:cs typeface="Arial" panose="020B0604020202020204" pitchFamily="34" charset="0"/>
              </a:rPr>
              <a:t>jeho</a:t>
            </a:r>
            <a:r>
              <a:rPr lang="en-US" altLang="en-US" sz="2000" dirty="0">
                <a:cs typeface="Arial" panose="020B0604020202020204" pitchFamily="34" charset="0"/>
              </a:rPr>
              <a:t> </a:t>
            </a:r>
            <a:r>
              <a:rPr lang="cs-CZ" altLang="en-US" sz="2000" dirty="0">
                <a:cs typeface="Arial" panose="020B0604020202020204" pitchFamily="34" charset="0"/>
              </a:rPr>
              <a:t>vzdálenost od ostatních byla co největší. Elektronové páry středového atomu molekuly vazebné (označené např. jako s) i nevazebné (označené jako n) se rozmísťují tak, aby byly co nejdál od sebe a měly tedy minimální energii v důsledku slabé repulze.</a:t>
            </a:r>
            <a:endParaRPr lang="en-US" altLang="en-US" sz="2000" dirty="0">
              <a:cs typeface="Arial" panose="020B0604020202020204" pitchFamily="34" charset="0"/>
            </a:endParaRPr>
          </a:p>
          <a:p>
            <a:pPr marL="0" indent="0" algn="just">
              <a:buNone/>
            </a:pPr>
            <a:r>
              <a:rPr lang="cs-CZ" altLang="en-US" sz="800" dirty="0">
                <a:cs typeface="Arial" panose="020B0604020202020204" pitchFamily="34" charset="0"/>
              </a:rPr>
              <a:t>       </a:t>
            </a:r>
          </a:p>
          <a:p>
            <a:pPr marL="0" indent="0" algn="just">
              <a:buNone/>
            </a:pPr>
            <a:r>
              <a:rPr lang="cs-CZ" altLang="en-US" sz="2000" dirty="0">
                <a:cs typeface="Arial" panose="020B0604020202020204" pitchFamily="34" charset="0"/>
              </a:rPr>
              <a:t>Vzájemná</a:t>
            </a:r>
            <a:r>
              <a:rPr lang="en-US" altLang="en-US" sz="2000" dirty="0">
                <a:cs typeface="Arial" panose="020B0604020202020204" pitchFamily="34" charset="0"/>
              </a:rPr>
              <a:t> </a:t>
            </a:r>
            <a:r>
              <a:rPr lang="en-US" altLang="en-US" sz="2000" dirty="0" err="1">
                <a:cs typeface="Arial" panose="020B0604020202020204" pitchFamily="34" charset="0"/>
              </a:rPr>
              <a:t>poloha</a:t>
            </a:r>
            <a:r>
              <a:rPr lang="en-US" altLang="en-US" sz="2000" dirty="0">
                <a:cs typeface="Arial" panose="020B0604020202020204" pitchFamily="34" charset="0"/>
              </a:rPr>
              <a:t> </a:t>
            </a:r>
            <a:r>
              <a:rPr lang="el-GR" altLang="en-US" sz="2000" dirty="0">
                <a:cs typeface="Arial" panose="020B0604020202020204" pitchFamily="34" charset="0"/>
              </a:rPr>
              <a:t>σ</a:t>
            </a:r>
            <a:r>
              <a:rPr lang="cs-CZ" altLang="en-US" sz="2000" dirty="0">
                <a:cs typeface="Arial" panose="020B0604020202020204" pitchFamily="34" charset="0"/>
              </a:rPr>
              <a:t> a n elektronových párů </a:t>
            </a:r>
            <a:r>
              <a:rPr lang="en-US" altLang="en-US" sz="2000" dirty="0" err="1">
                <a:cs typeface="Arial" panose="020B0604020202020204" pitchFamily="34" charset="0"/>
              </a:rPr>
              <a:t>ur</a:t>
            </a:r>
            <a:r>
              <a:rPr lang="cs-CZ" altLang="en-US" sz="2000" dirty="0">
                <a:cs typeface="Arial" panose="020B0604020202020204" pitchFamily="34" charset="0"/>
              </a:rPr>
              <a:t>č</a:t>
            </a:r>
            <a:r>
              <a:rPr lang="en-US" altLang="en-US" sz="2000" dirty="0" err="1">
                <a:cs typeface="Arial" panose="020B0604020202020204" pitchFamily="34" charset="0"/>
              </a:rPr>
              <a:t>uje</a:t>
            </a:r>
            <a:r>
              <a:rPr lang="en-US" altLang="en-US" sz="2000" dirty="0">
                <a:cs typeface="Arial" panose="020B0604020202020204" pitchFamily="34" charset="0"/>
              </a:rPr>
              <a:t> </a:t>
            </a:r>
            <a:r>
              <a:rPr lang="cs-CZ" altLang="en-US" sz="2000" dirty="0">
                <a:cs typeface="Arial" panose="020B0604020202020204" pitchFamily="34" charset="0"/>
              </a:rPr>
              <a:t>samotný tvar molekuly. Přítomnost </a:t>
            </a:r>
            <a:r>
              <a:rPr lang="el-GR" altLang="en-US" sz="2000" dirty="0">
                <a:cs typeface="Arial" panose="020B0604020202020204" pitchFamily="34" charset="0"/>
              </a:rPr>
              <a:t>π</a:t>
            </a:r>
            <a:r>
              <a:rPr lang="cs-CZ" altLang="en-US" sz="2000" dirty="0">
                <a:cs typeface="Arial" panose="020B0604020202020204" pitchFamily="34" charset="0"/>
              </a:rPr>
              <a:t> elektronových párů je pro určení tvaru molekuly bezvýznamná.</a:t>
            </a:r>
          </a:p>
          <a:p>
            <a:pPr marL="0" indent="0" algn="just">
              <a:buNone/>
            </a:pPr>
            <a:endParaRPr lang="cs-CZ" altLang="en-US" sz="1800" dirty="0">
              <a:cs typeface="Arial" panose="020B0604020202020204" pitchFamily="34" charset="0"/>
            </a:endParaRPr>
          </a:p>
          <a:p>
            <a:pPr marL="0" indent="0" algn="just">
              <a:buNone/>
            </a:pPr>
            <a:endParaRPr lang="cs-CZ" altLang="en-US" sz="800" dirty="0">
              <a:cs typeface="Arial" panose="020B0604020202020204" pitchFamily="34" charset="0"/>
            </a:endParaRPr>
          </a:p>
          <a:p>
            <a:pPr marL="381000" indent="-381000" algn="just" eaLnBrk="1" hangingPunct="1">
              <a:buFontTx/>
              <a:buNone/>
            </a:pPr>
            <a:r>
              <a:rPr lang="cs-CZ" altLang="en-US" sz="2000" dirty="0">
                <a:cs typeface="Arial" panose="020B0604020202020204" pitchFamily="34" charset="0"/>
              </a:rPr>
              <a:t>2)	Vazebný elektronový pár soustředěný u více elektronegativního vazebného partnera zaujímá menší prostor než u méně elektronegativního.</a:t>
            </a:r>
          </a:p>
        </p:txBody>
      </p:sp>
    </p:spTree>
    <p:extLst>
      <p:ext uri="{BB962C8B-B14F-4D97-AF65-F5344CB8AC3E}">
        <p14:creationId xmlns:p14="http://schemas.microsoft.com/office/powerpoint/2010/main" val="328977032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246580" y="304800"/>
            <a:ext cx="8668820" cy="4525963"/>
          </a:xfrm>
        </p:spPr>
        <p:txBody>
          <a:bodyPr>
            <a:normAutofit/>
          </a:bodyPr>
          <a:lstStyle/>
          <a:p>
            <a:pPr marL="381000" indent="-381000" algn="just" eaLnBrk="1" hangingPunct="1">
              <a:buFont typeface="Wingdings" pitchFamily="2" charset="2"/>
              <a:buNone/>
            </a:pPr>
            <a:r>
              <a:rPr lang="cs-CZ" altLang="en-US" sz="2000" dirty="0">
                <a:cs typeface="Arial" panose="020B0604020202020204" pitchFamily="34" charset="0"/>
              </a:rPr>
              <a:t>3) Nevazebný el. pár zaujímá větší prostor než vazebný, protože odpuzuje ostatní el. páry více než vazebný pár - jde o extrémní případ bodu 2)</a:t>
            </a:r>
          </a:p>
          <a:p>
            <a:pPr marL="381000" indent="-381000" algn="just" eaLnBrk="1" hangingPunct="1">
              <a:buFont typeface="Wingdings" pitchFamily="2" charset="2"/>
              <a:buNone/>
            </a:pPr>
            <a:endParaRPr lang="cs-CZ" altLang="en-US" sz="800" dirty="0">
              <a:cs typeface="Arial" panose="020B0604020202020204" pitchFamily="34" charset="0"/>
            </a:endParaRPr>
          </a:p>
          <a:p>
            <a:pPr marL="381000" indent="-381000" algn="just">
              <a:buNone/>
            </a:pPr>
            <a:r>
              <a:rPr lang="cs-CZ" altLang="en-US" sz="2000" dirty="0">
                <a:cs typeface="Arial" panose="020B0604020202020204" pitchFamily="34" charset="0"/>
              </a:rPr>
              <a:t>4) Elektronové páry v násobných vazbách zaujímají dohromady větší prostor než elektronový pár v jednoduché vazbě. U dvojné a trojné vazby jsou elektronové páry typu s doprovázeny elektronovými páry typu p. Vzniklé dvojice (</a:t>
            </a:r>
            <a:r>
              <a:rPr lang="cs-CZ" altLang="en-US" sz="2000" dirty="0" err="1">
                <a:cs typeface="Arial" panose="020B0604020202020204" pitchFamily="34" charset="0"/>
              </a:rPr>
              <a:t>s+p</a:t>
            </a:r>
            <a:r>
              <a:rPr lang="cs-CZ" altLang="en-US" sz="2000" dirty="0">
                <a:cs typeface="Arial" panose="020B0604020202020204" pitchFamily="34" charset="0"/>
              </a:rPr>
              <a:t>) nebo trojice (</a:t>
            </a:r>
            <a:r>
              <a:rPr lang="cs-CZ" altLang="en-US" sz="2000" dirty="0" err="1">
                <a:cs typeface="Arial" panose="020B0604020202020204" pitchFamily="34" charset="0"/>
              </a:rPr>
              <a:t>s+p+p</a:t>
            </a:r>
            <a:r>
              <a:rPr lang="cs-CZ" altLang="en-US" sz="2000" dirty="0">
                <a:cs typeface="Arial" panose="020B0604020202020204" pitchFamily="34" charset="0"/>
              </a:rPr>
              <a:t>) odpuzují el. páry více než samotný pár s.</a:t>
            </a:r>
          </a:p>
          <a:p>
            <a:pPr marL="381000" indent="-381000" algn="just" eaLnBrk="1" hangingPunct="1">
              <a:buFont typeface="Wingdings" pitchFamily="2" charset="2"/>
              <a:buNone/>
            </a:pPr>
            <a:r>
              <a:rPr lang="cs-CZ" altLang="en-US" sz="2000" dirty="0">
                <a:cs typeface="Arial" panose="020B0604020202020204" pitchFamily="34" charset="0"/>
              </a:rPr>
              <a:t>	</a:t>
            </a:r>
          </a:p>
        </p:txBody>
      </p:sp>
      <p:sp>
        <p:nvSpPr>
          <p:cNvPr id="5" name="TextovéPole 4">
            <a:extLst>
              <a:ext uri="{FF2B5EF4-FFF2-40B4-BE49-F238E27FC236}">
                <a16:creationId xmlns:a16="http://schemas.microsoft.com/office/drawing/2014/main" id="{D7A10D80-4F8B-4CFD-AB48-034A131B4B58}"/>
              </a:ext>
            </a:extLst>
          </p:cNvPr>
          <p:cNvSpPr txBox="1"/>
          <p:nvPr/>
        </p:nvSpPr>
        <p:spPr>
          <a:xfrm>
            <a:off x="371582" y="2895600"/>
            <a:ext cx="8610600" cy="1508105"/>
          </a:xfrm>
          <a:prstGeom prst="rect">
            <a:avLst/>
          </a:prstGeom>
          <a:noFill/>
        </p:spPr>
        <p:txBody>
          <a:bodyPr wrap="square" rtlCol="0">
            <a:spAutoFit/>
          </a:bodyPr>
          <a:lstStyle/>
          <a:p>
            <a:r>
              <a:rPr lang="cs-CZ" sz="2000" b="1" dirty="0"/>
              <a:t>Sterické číslo</a:t>
            </a:r>
          </a:p>
          <a:p>
            <a:endParaRPr lang="cs-CZ" sz="800" dirty="0"/>
          </a:p>
          <a:p>
            <a:r>
              <a:rPr lang="cs-CZ" dirty="0"/>
              <a:t>   </a:t>
            </a:r>
            <a:r>
              <a:rPr lang="cs-CZ" sz="2000" dirty="0"/>
              <a:t>Stanoví se z </a:t>
            </a:r>
            <a:r>
              <a:rPr lang="cs-CZ" sz="2000" dirty="0" err="1"/>
              <a:t>Lewisova</a:t>
            </a:r>
            <a:r>
              <a:rPr lang="cs-CZ" sz="2000" dirty="0"/>
              <a:t> vzorce nebo výpočtem</a:t>
            </a:r>
            <a:endParaRPr lang="en-US" sz="2000" dirty="0"/>
          </a:p>
          <a:p>
            <a:endParaRPr lang="cs-CZ" sz="800" dirty="0"/>
          </a:p>
          <a:p>
            <a:r>
              <a:rPr lang="cs-CZ" dirty="0"/>
              <a:t>	</a:t>
            </a:r>
            <a:r>
              <a:rPr lang="en-US" dirty="0"/>
              <a:t>Steric number = no. of σ-bonds + no. of lone pairs</a:t>
            </a:r>
            <a:endParaRPr lang="cs-CZ" dirty="0"/>
          </a:p>
          <a:p>
            <a:endParaRPr lang="cs-CZ" dirty="0"/>
          </a:p>
        </p:txBody>
      </p:sp>
      <p:pic>
        <p:nvPicPr>
          <p:cNvPr id="6" name="Obrázek 5">
            <a:extLst>
              <a:ext uri="{FF2B5EF4-FFF2-40B4-BE49-F238E27FC236}">
                <a16:creationId xmlns:a16="http://schemas.microsoft.com/office/drawing/2014/main" id="{F7CC2E97-5501-4B2F-B6DB-842D0AC7D914}"/>
              </a:ext>
            </a:extLst>
          </p:cNvPr>
          <p:cNvPicPr>
            <a:picLocks noChangeAspect="1"/>
          </p:cNvPicPr>
          <p:nvPr/>
        </p:nvPicPr>
        <p:blipFill>
          <a:blip r:embed="rId2"/>
          <a:stretch>
            <a:fillRect/>
          </a:stretch>
        </p:blipFill>
        <p:spPr>
          <a:xfrm>
            <a:off x="397305" y="4459530"/>
            <a:ext cx="4174695" cy="2160104"/>
          </a:xfrm>
          <a:prstGeom prst="rect">
            <a:avLst/>
          </a:prstGeom>
        </p:spPr>
      </p:pic>
      <p:sp>
        <p:nvSpPr>
          <p:cNvPr id="7" name="TextovéPole 6">
            <a:extLst>
              <a:ext uri="{FF2B5EF4-FFF2-40B4-BE49-F238E27FC236}">
                <a16:creationId xmlns:a16="http://schemas.microsoft.com/office/drawing/2014/main" id="{DDA5DC00-7575-4A3A-80B7-95F5C9F3331A}"/>
              </a:ext>
            </a:extLst>
          </p:cNvPr>
          <p:cNvSpPr txBox="1"/>
          <p:nvPr/>
        </p:nvSpPr>
        <p:spPr>
          <a:xfrm>
            <a:off x="4876800" y="6248400"/>
            <a:ext cx="4114800" cy="523220"/>
          </a:xfrm>
          <a:prstGeom prst="rect">
            <a:avLst/>
          </a:prstGeom>
          <a:noFill/>
        </p:spPr>
        <p:txBody>
          <a:bodyPr wrap="square" rtlCol="0">
            <a:spAutoFit/>
          </a:bodyPr>
          <a:lstStyle/>
          <a:p>
            <a:r>
              <a:rPr lang="cs-CZ" sz="1400" dirty="0" err="1"/>
              <a:t>Das</a:t>
            </a:r>
            <a:r>
              <a:rPr lang="cs-CZ" sz="1400" dirty="0"/>
              <a:t>, A.: </a:t>
            </a:r>
            <a:r>
              <a:rPr lang="cs-CZ" sz="1400" i="1" dirty="0"/>
              <a:t>Indian </a:t>
            </a:r>
            <a:r>
              <a:rPr lang="cs-CZ" sz="1400" i="1" dirty="0" err="1"/>
              <a:t>Journal</a:t>
            </a:r>
            <a:r>
              <a:rPr lang="cs-CZ" sz="1400" i="1" dirty="0"/>
              <a:t> </a:t>
            </a:r>
            <a:r>
              <a:rPr lang="cs-CZ" sz="1400" i="1" dirty="0" err="1"/>
              <a:t>of</a:t>
            </a:r>
            <a:r>
              <a:rPr lang="cs-CZ" sz="1400" i="1" dirty="0"/>
              <a:t> </a:t>
            </a:r>
            <a:r>
              <a:rPr lang="cs-CZ" sz="1400" i="1" dirty="0" err="1"/>
              <a:t>Applied</a:t>
            </a:r>
            <a:r>
              <a:rPr lang="cs-CZ" sz="1400" i="1" dirty="0"/>
              <a:t> </a:t>
            </a:r>
            <a:r>
              <a:rPr lang="cs-CZ" sz="1400" i="1" dirty="0" err="1"/>
              <a:t>Research</a:t>
            </a:r>
            <a:r>
              <a:rPr lang="cs-CZ" sz="1400" i="1" dirty="0"/>
              <a:t> </a:t>
            </a:r>
            <a:r>
              <a:rPr lang="cs-CZ" sz="1400" dirty="0"/>
              <a:t>3, 2013, 594-595</a:t>
            </a:r>
            <a:endParaRPr lang="en-US" sz="1400" dirty="0"/>
          </a:p>
        </p:txBody>
      </p:sp>
    </p:spTree>
    <p:extLst>
      <p:ext uri="{BB962C8B-B14F-4D97-AF65-F5344CB8AC3E}">
        <p14:creationId xmlns:p14="http://schemas.microsoft.com/office/powerpoint/2010/main" val="162110906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3CF4923-7DB3-45FC-8AC7-2F14CF5CFE58}"/>
              </a:ext>
            </a:extLst>
          </p:cNvPr>
          <p:cNvSpPr txBox="1"/>
          <p:nvPr/>
        </p:nvSpPr>
        <p:spPr>
          <a:xfrm>
            <a:off x="609600" y="1676400"/>
            <a:ext cx="3731021" cy="3785652"/>
          </a:xfrm>
          <a:prstGeom prst="rect">
            <a:avLst/>
          </a:prstGeom>
          <a:noFill/>
        </p:spPr>
        <p:txBody>
          <a:bodyPr wrap="none" rtlCol="0">
            <a:spAutoFit/>
          </a:bodyPr>
          <a:lstStyle/>
          <a:p>
            <a:endParaRPr lang="cs-CZ" sz="2000" dirty="0"/>
          </a:p>
          <a:p>
            <a:endParaRPr lang="cs-CZ" sz="2000" dirty="0"/>
          </a:p>
          <a:p>
            <a:r>
              <a:rPr lang="cs-CZ" sz="2000" dirty="0"/>
              <a:t>CO</a:t>
            </a:r>
            <a:r>
              <a:rPr lang="cs-CZ" sz="2000" baseline="-25000" dirty="0"/>
              <a:t>2</a:t>
            </a:r>
            <a:r>
              <a:rPr lang="cs-CZ" sz="2000" dirty="0"/>
              <a:t>		sterické číslo = 2</a:t>
            </a:r>
          </a:p>
          <a:p>
            <a:endParaRPr lang="cs-CZ" sz="2000" dirty="0"/>
          </a:p>
          <a:p>
            <a:endParaRPr lang="cs-CZ" sz="2000" dirty="0"/>
          </a:p>
          <a:p>
            <a:r>
              <a:rPr lang="cs-CZ" sz="2000" dirty="0"/>
              <a:t>NH</a:t>
            </a:r>
            <a:r>
              <a:rPr lang="cs-CZ" sz="2000" baseline="-25000" dirty="0"/>
              <a:t>3</a:t>
            </a:r>
            <a:r>
              <a:rPr lang="cs-CZ" sz="2000" dirty="0"/>
              <a:t>		sterické číslo = 4</a:t>
            </a:r>
          </a:p>
          <a:p>
            <a:endParaRPr lang="cs-CZ" sz="2000" dirty="0"/>
          </a:p>
          <a:p>
            <a:endParaRPr lang="cs-CZ" sz="2000" dirty="0"/>
          </a:p>
          <a:p>
            <a:r>
              <a:rPr lang="cs-CZ" sz="2000" dirty="0"/>
              <a:t>NH</a:t>
            </a:r>
            <a:r>
              <a:rPr lang="cs-CZ" sz="2000" baseline="-25000" dirty="0"/>
              <a:t>4</a:t>
            </a:r>
            <a:r>
              <a:rPr lang="cs-CZ" sz="2000" baseline="30000" dirty="0"/>
              <a:t>+</a:t>
            </a:r>
            <a:r>
              <a:rPr lang="cs-CZ" sz="2000" dirty="0"/>
              <a:t>		sterické číslo = 4</a:t>
            </a:r>
          </a:p>
          <a:p>
            <a:endParaRPr lang="cs-CZ" sz="2000" dirty="0"/>
          </a:p>
          <a:p>
            <a:r>
              <a:rPr lang="cs-CZ" sz="2000" dirty="0"/>
              <a:t>H</a:t>
            </a:r>
            <a:r>
              <a:rPr lang="cs-CZ" sz="2000" baseline="-25000" dirty="0"/>
              <a:t>2</a:t>
            </a:r>
            <a:r>
              <a:rPr lang="cs-CZ" sz="2000" dirty="0"/>
              <a:t>CO		sterické číslo = 3</a:t>
            </a:r>
          </a:p>
          <a:p>
            <a:endParaRPr lang="en-US" sz="2000" dirty="0"/>
          </a:p>
        </p:txBody>
      </p:sp>
      <p:pic>
        <p:nvPicPr>
          <p:cNvPr id="5" name="Obrázek 4" descr="Obsah obrázku kreslení&#10;&#10;Popis byl vytvořen automaticky">
            <a:extLst>
              <a:ext uri="{FF2B5EF4-FFF2-40B4-BE49-F238E27FC236}">
                <a16:creationId xmlns:a16="http://schemas.microsoft.com/office/drawing/2014/main" id="{91E66B26-76B5-4F32-9E62-F0A91F74E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33600"/>
            <a:ext cx="1177396" cy="338188"/>
          </a:xfrm>
          <a:prstGeom prst="rect">
            <a:avLst/>
          </a:prstGeom>
        </p:spPr>
      </p:pic>
      <p:pic>
        <p:nvPicPr>
          <p:cNvPr id="7" name="Obrázek 6" descr="Obsah obrázku kreslení, hodiny&#10;&#10;Popis byl vytvořen automaticky">
            <a:extLst>
              <a:ext uri="{FF2B5EF4-FFF2-40B4-BE49-F238E27FC236}">
                <a16:creationId xmlns:a16="http://schemas.microsoft.com/office/drawing/2014/main" id="{B470785F-8BCD-4B2C-9777-7D538F902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590800"/>
            <a:ext cx="1114425" cy="709180"/>
          </a:xfrm>
          <a:prstGeom prst="rect">
            <a:avLst/>
          </a:prstGeom>
        </p:spPr>
      </p:pic>
      <p:pic>
        <p:nvPicPr>
          <p:cNvPr id="9" name="Obrázek 8">
            <a:extLst>
              <a:ext uri="{FF2B5EF4-FFF2-40B4-BE49-F238E27FC236}">
                <a16:creationId xmlns:a16="http://schemas.microsoft.com/office/drawing/2014/main" id="{85AC892F-201E-4715-9C74-582C03B680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352800"/>
            <a:ext cx="1039883" cy="990600"/>
          </a:xfrm>
          <a:prstGeom prst="rect">
            <a:avLst/>
          </a:prstGeom>
        </p:spPr>
      </p:pic>
      <p:pic>
        <p:nvPicPr>
          <p:cNvPr id="11" name="Obrázek 10" descr="Obsah obrázku objekt, hodiny&#10;&#10;Popis byl vytvořen automaticky">
            <a:extLst>
              <a:ext uri="{FF2B5EF4-FFF2-40B4-BE49-F238E27FC236}">
                <a16:creationId xmlns:a16="http://schemas.microsoft.com/office/drawing/2014/main" id="{920D9FF5-B478-4D34-B92B-7374E497B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4419600"/>
            <a:ext cx="1143000" cy="1070919"/>
          </a:xfrm>
          <a:prstGeom prst="rect">
            <a:avLst/>
          </a:prstGeom>
        </p:spPr>
      </p:pic>
      <p:sp>
        <p:nvSpPr>
          <p:cNvPr id="2" name="Obdélník 1">
            <a:extLst>
              <a:ext uri="{FF2B5EF4-FFF2-40B4-BE49-F238E27FC236}">
                <a16:creationId xmlns:a16="http://schemas.microsoft.com/office/drawing/2014/main" id="{71289AA6-6E17-4189-8F84-2A1556F4267B}"/>
              </a:ext>
            </a:extLst>
          </p:cNvPr>
          <p:cNvSpPr/>
          <p:nvPr/>
        </p:nvSpPr>
        <p:spPr>
          <a:xfrm>
            <a:off x="345317" y="556780"/>
            <a:ext cx="6460295" cy="461665"/>
          </a:xfrm>
          <a:prstGeom prst="rect">
            <a:avLst/>
          </a:prstGeom>
        </p:spPr>
        <p:txBody>
          <a:bodyPr wrap="none">
            <a:spAutoFit/>
          </a:bodyPr>
          <a:lstStyle/>
          <a:p>
            <a:r>
              <a:rPr lang="cs-CZ" sz="2400" b="1" dirty="0"/>
              <a:t>Odhad sterického čísla molekul z </a:t>
            </a:r>
            <a:r>
              <a:rPr lang="cs-CZ" sz="2400" b="1" dirty="0" err="1"/>
              <a:t>Lewisova</a:t>
            </a:r>
            <a:r>
              <a:rPr lang="cs-CZ" sz="2400" b="1" dirty="0"/>
              <a:t> vzorce</a:t>
            </a:r>
          </a:p>
        </p:txBody>
      </p:sp>
    </p:spTree>
    <p:extLst>
      <p:ext uri="{BB962C8B-B14F-4D97-AF65-F5344CB8AC3E}">
        <p14:creationId xmlns:p14="http://schemas.microsoft.com/office/powerpoint/2010/main" val="105013596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007" name="Picture 4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4855130" cy="567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a16="http://schemas.microsoft.com/office/drawing/2014/main" id="{77C705ED-CE8F-4745-9C2B-247443800E2C}"/>
              </a:ext>
            </a:extLst>
          </p:cNvPr>
          <p:cNvSpPr txBox="1"/>
          <p:nvPr/>
        </p:nvSpPr>
        <p:spPr>
          <a:xfrm>
            <a:off x="1752600" y="228600"/>
            <a:ext cx="998158" cy="461665"/>
          </a:xfrm>
          <a:prstGeom prst="rect">
            <a:avLst/>
          </a:prstGeom>
          <a:noFill/>
        </p:spPr>
        <p:txBody>
          <a:bodyPr wrap="none" rtlCol="0">
            <a:spAutoFit/>
          </a:bodyPr>
          <a:lstStyle/>
          <a:p>
            <a:r>
              <a:rPr lang="cs-CZ" sz="2400" b="1" dirty="0"/>
              <a:t>VSEPR</a:t>
            </a:r>
            <a:endParaRPr lang="en-US" sz="2400" b="1" dirty="0"/>
          </a:p>
        </p:txBody>
      </p:sp>
      <p:pic>
        <p:nvPicPr>
          <p:cNvPr id="5" name="Picture 11" descr="SouvisejÃ­cÃ­ obrÃ¡zek">
            <a:extLst>
              <a:ext uri="{FF2B5EF4-FFF2-40B4-BE49-F238E27FC236}">
                <a16:creationId xmlns:a16="http://schemas.microsoft.com/office/drawing/2014/main" id="{2361AE2B-B8DD-4D43-BB13-35768823E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
            <a:ext cx="3581400" cy="663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784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23E5FEC-8B39-457E-B04B-F68F0BDC107A}"/>
              </a:ext>
            </a:extLst>
          </p:cNvPr>
          <p:cNvSpPr txBox="1"/>
          <p:nvPr/>
        </p:nvSpPr>
        <p:spPr>
          <a:xfrm>
            <a:off x="4114800" y="6400800"/>
            <a:ext cx="4885633" cy="307777"/>
          </a:xfrm>
          <a:prstGeom prst="rect">
            <a:avLst/>
          </a:prstGeom>
          <a:noFill/>
        </p:spPr>
        <p:txBody>
          <a:bodyPr wrap="none" rtlCol="0">
            <a:spAutoFit/>
          </a:bodyPr>
          <a:lstStyle/>
          <a:p>
            <a:r>
              <a:rPr lang="cs-CZ" sz="1400" dirty="0" err="1"/>
              <a:t>Lindmark</a:t>
            </a:r>
            <a:r>
              <a:rPr lang="cs-CZ" sz="1400" dirty="0"/>
              <a:t>, A. F.: </a:t>
            </a:r>
            <a:r>
              <a:rPr lang="cs-CZ" sz="1400" i="1" dirty="0" err="1"/>
              <a:t>Journal</a:t>
            </a:r>
            <a:r>
              <a:rPr lang="cs-CZ" sz="1400" i="1" dirty="0"/>
              <a:t> </a:t>
            </a:r>
            <a:r>
              <a:rPr lang="cs-CZ" sz="1400" i="1" dirty="0" err="1"/>
              <a:t>of</a:t>
            </a:r>
            <a:r>
              <a:rPr lang="cs-CZ" sz="1400" i="1" dirty="0"/>
              <a:t> </a:t>
            </a:r>
            <a:r>
              <a:rPr lang="cs-CZ" sz="1400" i="1" dirty="0" err="1"/>
              <a:t>Chemical</a:t>
            </a:r>
            <a:r>
              <a:rPr lang="cs-CZ" sz="1400" i="1" dirty="0"/>
              <a:t> </a:t>
            </a:r>
            <a:r>
              <a:rPr lang="cs-CZ" sz="1400" i="1" dirty="0" err="1"/>
              <a:t>Education</a:t>
            </a:r>
            <a:r>
              <a:rPr lang="cs-CZ" sz="1400" i="1" dirty="0"/>
              <a:t> </a:t>
            </a:r>
            <a:r>
              <a:rPr lang="cs-CZ" sz="1400" dirty="0"/>
              <a:t>87, 2010, 487-491</a:t>
            </a:r>
            <a:endParaRPr lang="en-US" sz="1400" dirty="0"/>
          </a:p>
        </p:txBody>
      </p:sp>
      <p:sp>
        <p:nvSpPr>
          <p:cNvPr id="5" name="TextovéPole 4">
            <a:extLst>
              <a:ext uri="{FF2B5EF4-FFF2-40B4-BE49-F238E27FC236}">
                <a16:creationId xmlns:a16="http://schemas.microsoft.com/office/drawing/2014/main" id="{41338CC4-3ED5-4499-A594-77B7AD92F51B}"/>
              </a:ext>
            </a:extLst>
          </p:cNvPr>
          <p:cNvSpPr txBox="1"/>
          <p:nvPr/>
        </p:nvSpPr>
        <p:spPr>
          <a:xfrm>
            <a:off x="228600" y="1066800"/>
            <a:ext cx="8156864" cy="5078313"/>
          </a:xfrm>
          <a:prstGeom prst="rect">
            <a:avLst/>
          </a:prstGeom>
          <a:noFill/>
        </p:spPr>
        <p:txBody>
          <a:bodyPr wrap="square" rtlCol="0">
            <a:spAutoFit/>
          </a:bodyPr>
          <a:lstStyle/>
          <a:p>
            <a:r>
              <a:rPr lang="cs-CZ" sz="2000" dirty="0"/>
              <a:t> Pro skupinu resp. molekulu (</a:t>
            </a:r>
            <a:r>
              <a:rPr lang="cs-CZ" sz="2000" dirty="0" err="1"/>
              <a:t>AX</a:t>
            </a:r>
            <a:r>
              <a:rPr lang="cs-CZ" sz="2000" baseline="-25000" dirty="0" err="1"/>
              <a:t>n</a:t>
            </a:r>
            <a:r>
              <a:rPr lang="cs-CZ" sz="2000" dirty="0"/>
              <a:t>)</a:t>
            </a:r>
            <a:r>
              <a:rPr lang="cs-CZ" sz="2000" baseline="30000" dirty="0"/>
              <a:t>m- </a:t>
            </a:r>
            <a:r>
              <a:rPr lang="cs-CZ" sz="2000" dirty="0"/>
              <a:t>platí</a:t>
            </a:r>
          </a:p>
          <a:p>
            <a:endParaRPr lang="cs-CZ" sz="800" dirty="0"/>
          </a:p>
          <a:p>
            <a:r>
              <a:rPr lang="cs-CZ" sz="2000" dirty="0"/>
              <a:t>  		</a:t>
            </a:r>
            <a:r>
              <a:rPr lang="cs-CZ" sz="2400" dirty="0"/>
              <a:t>CN = (</a:t>
            </a:r>
            <a:r>
              <a:rPr lang="cs-CZ" sz="2400" i="1" dirty="0"/>
              <a:t>v</a:t>
            </a:r>
            <a:r>
              <a:rPr lang="cs-CZ" sz="2400" dirty="0"/>
              <a:t>/2) – 3</a:t>
            </a:r>
            <a:r>
              <a:rPr lang="cs-CZ" sz="2400" i="1" dirty="0"/>
              <a:t>n</a:t>
            </a:r>
          </a:p>
          <a:p>
            <a:endParaRPr lang="cs-CZ" sz="800" i="1" dirty="0"/>
          </a:p>
          <a:p>
            <a:r>
              <a:rPr lang="cs-CZ" dirty="0"/>
              <a:t>kde </a:t>
            </a:r>
            <a:r>
              <a:rPr lang="cs-CZ" i="1" dirty="0"/>
              <a:t>v</a:t>
            </a:r>
            <a:r>
              <a:rPr lang="cs-CZ" dirty="0"/>
              <a:t> = počet valenčních elektronů ve sloučenině, </a:t>
            </a:r>
            <a:r>
              <a:rPr lang="cs-CZ" i="1" dirty="0"/>
              <a:t>n</a:t>
            </a:r>
            <a:r>
              <a:rPr lang="cs-CZ" dirty="0"/>
              <a:t> = počet atomů X (</a:t>
            </a:r>
            <a:r>
              <a:rPr lang="cs-CZ" u="sng" dirty="0"/>
              <a:t>kromě vodíku)</a:t>
            </a:r>
            <a:r>
              <a:rPr lang="cs-CZ" dirty="0"/>
              <a:t>. CN = koordinační číslo (odpovídá sterickému číslu SN a hybridizaci H).</a:t>
            </a:r>
          </a:p>
          <a:p>
            <a:endParaRPr lang="cs-CZ" sz="800" dirty="0"/>
          </a:p>
          <a:p>
            <a:r>
              <a:rPr lang="cs-CZ" sz="2000" dirty="0"/>
              <a:t>CN = 2</a:t>
            </a:r>
            <a:r>
              <a:rPr lang="en-US" sz="2000" dirty="0"/>
              <a:t>	</a:t>
            </a:r>
            <a:r>
              <a:rPr lang="cs-CZ" sz="2000" dirty="0"/>
              <a:t> </a:t>
            </a:r>
            <a:r>
              <a:rPr lang="en-US" sz="2000" dirty="0"/>
              <a:t>AX</a:t>
            </a:r>
            <a:r>
              <a:rPr lang="en-US" sz="2000" baseline="-25000" dirty="0"/>
              <a:t>2</a:t>
            </a:r>
            <a:r>
              <a:rPr lang="en-US" sz="2000" dirty="0"/>
              <a:t>	</a:t>
            </a:r>
            <a:endParaRPr lang="cs-CZ" sz="2000" dirty="0"/>
          </a:p>
          <a:p>
            <a:r>
              <a:rPr lang="cs-CZ" sz="2000" dirty="0"/>
              <a:t>CN = 3 	 AX</a:t>
            </a:r>
            <a:r>
              <a:rPr lang="cs-CZ" sz="2000" baseline="-25000" dirty="0"/>
              <a:t>3</a:t>
            </a:r>
            <a:r>
              <a:rPr lang="cs-CZ" sz="2000" dirty="0"/>
              <a:t>	</a:t>
            </a:r>
          </a:p>
          <a:p>
            <a:r>
              <a:rPr lang="cs-CZ" sz="2000" dirty="0"/>
              <a:t>	 AX</a:t>
            </a:r>
            <a:r>
              <a:rPr lang="cs-CZ" sz="2000" baseline="-25000" dirty="0"/>
              <a:t>2</a:t>
            </a:r>
            <a:r>
              <a:rPr lang="cs-CZ" sz="2000" dirty="0"/>
              <a:t>E	</a:t>
            </a:r>
          </a:p>
          <a:p>
            <a:r>
              <a:rPr lang="cs-CZ" sz="2000" dirty="0"/>
              <a:t>CN = 4 	 AX</a:t>
            </a:r>
            <a:r>
              <a:rPr lang="cs-CZ" sz="2000" baseline="-25000" dirty="0"/>
              <a:t>4</a:t>
            </a:r>
          </a:p>
          <a:p>
            <a:pPr lvl="1"/>
            <a:r>
              <a:rPr lang="cs-CZ" sz="2000" dirty="0"/>
              <a:t> 	 AX</a:t>
            </a:r>
            <a:r>
              <a:rPr lang="cs-CZ" sz="2000" baseline="-25000" dirty="0"/>
              <a:t>3</a:t>
            </a:r>
            <a:r>
              <a:rPr lang="cs-CZ" sz="2000" dirty="0"/>
              <a:t>E</a:t>
            </a:r>
          </a:p>
          <a:p>
            <a:pPr lvl="1"/>
            <a:r>
              <a:rPr lang="cs-CZ" sz="2000" dirty="0"/>
              <a:t>	 AX</a:t>
            </a:r>
            <a:r>
              <a:rPr lang="cs-CZ" sz="2000" baseline="-25000" dirty="0"/>
              <a:t>3</a:t>
            </a:r>
            <a:r>
              <a:rPr lang="cs-CZ" sz="2000" dirty="0"/>
              <a:t>E</a:t>
            </a:r>
          </a:p>
          <a:p>
            <a:pPr marL="0" lvl="1"/>
            <a:r>
              <a:rPr lang="cs-CZ" sz="2000" dirty="0"/>
              <a:t>CN = 4 	 (čtvercově planární tvar u komplexních sloučenin)</a:t>
            </a:r>
          </a:p>
          <a:p>
            <a:pPr marL="0" lvl="1"/>
            <a:r>
              <a:rPr lang="cs-CZ" sz="2000" dirty="0"/>
              <a:t>CN = 5 	 AX</a:t>
            </a:r>
            <a:r>
              <a:rPr lang="cs-CZ" sz="2000" baseline="-25000" dirty="0"/>
              <a:t>5</a:t>
            </a:r>
          </a:p>
          <a:p>
            <a:pPr marL="0" lvl="1"/>
            <a:r>
              <a:rPr lang="cs-CZ" sz="2000" baseline="-25000" dirty="0"/>
              <a:t>	</a:t>
            </a:r>
            <a:r>
              <a:rPr lang="cs-CZ" sz="2000" dirty="0"/>
              <a:t> AX</a:t>
            </a:r>
            <a:r>
              <a:rPr lang="cs-CZ" sz="2000" baseline="-25000" dirty="0"/>
              <a:t>4</a:t>
            </a:r>
            <a:r>
              <a:rPr lang="cs-CZ" sz="2000" dirty="0"/>
              <a:t>E</a:t>
            </a:r>
          </a:p>
          <a:p>
            <a:pPr marL="0" lvl="1"/>
            <a:r>
              <a:rPr lang="cs-CZ" sz="2000" dirty="0"/>
              <a:t>	 AX</a:t>
            </a:r>
            <a:r>
              <a:rPr lang="cs-CZ" sz="2000" baseline="-25000" dirty="0"/>
              <a:t>3</a:t>
            </a:r>
            <a:r>
              <a:rPr lang="cs-CZ" sz="2000" dirty="0"/>
              <a:t>E</a:t>
            </a:r>
            <a:r>
              <a:rPr lang="cs-CZ" sz="2000" baseline="-25000" dirty="0"/>
              <a:t>2</a:t>
            </a:r>
          </a:p>
          <a:p>
            <a:pPr marL="0" lvl="1"/>
            <a:r>
              <a:rPr lang="cs-CZ" sz="2000" dirty="0"/>
              <a:t>	 AX</a:t>
            </a:r>
            <a:r>
              <a:rPr lang="cs-CZ" sz="2000" baseline="-25000" dirty="0"/>
              <a:t>2</a:t>
            </a:r>
            <a:r>
              <a:rPr lang="cs-CZ" sz="2000" dirty="0"/>
              <a:t>E</a:t>
            </a:r>
            <a:r>
              <a:rPr lang="cs-CZ" sz="2000" baseline="-25000" dirty="0"/>
              <a:t>3</a:t>
            </a:r>
          </a:p>
        </p:txBody>
      </p:sp>
      <p:sp>
        <p:nvSpPr>
          <p:cNvPr id="2" name="TextovéPole 1">
            <a:extLst>
              <a:ext uri="{FF2B5EF4-FFF2-40B4-BE49-F238E27FC236}">
                <a16:creationId xmlns:a16="http://schemas.microsoft.com/office/drawing/2014/main" id="{C3E37178-F2B1-4B00-BBD2-6E99FDE7F5CF}"/>
              </a:ext>
            </a:extLst>
          </p:cNvPr>
          <p:cNvSpPr txBox="1"/>
          <p:nvPr/>
        </p:nvSpPr>
        <p:spPr>
          <a:xfrm>
            <a:off x="914400" y="304800"/>
            <a:ext cx="7738144" cy="523220"/>
          </a:xfrm>
          <a:prstGeom prst="rect">
            <a:avLst/>
          </a:prstGeom>
          <a:noFill/>
        </p:spPr>
        <p:txBody>
          <a:bodyPr wrap="none" rtlCol="0">
            <a:spAutoFit/>
          </a:bodyPr>
          <a:lstStyle/>
          <a:p>
            <a:r>
              <a:rPr lang="cs-CZ" sz="2800" b="1" dirty="0"/>
              <a:t>VSEPR: odhad tvaru molekuly bez </a:t>
            </a:r>
            <a:r>
              <a:rPr lang="cs-CZ" sz="2800" b="1" dirty="0" err="1"/>
              <a:t>Lewisova</a:t>
            </a:r>
            <a:r>
              <a:rPr lang="cs-CZ" sz="2800" b="1" dirty="0"/>
              <a:t> vzorce </a:t>
            </a:r>
            <a:endParaRPr lang="en-US" sz="2800" b="1" dirty="0"/>
          </a:p>
        </p:txBody>
      </p:sp>
    </p:spTree>
    <p:extLst>
      <p:ext uri="{BB962C8B-B14F-4D97-AF65-F5344CB8AC3E}">
        <p14:creationId xmlns:p14="http://schemas.microsoft.com/office/powerpoint/2010/main" val="183513269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vseprx">
            <a:extLst>
              <a:ext uri="{FF2B5EF4-FFF2-40B4-BE49-F238E27FC236}">
                <a16:creationId xmlns:a16="http://schemas.microsoft.com/office/drawing/2014/main" id="{232BF0A6-2BA2-4BAF-843D-C0DAF10C5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0" y="304800"/>
            <a:ext cx="4282907" cy="58241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ovéPole 7">
            <a:extLst>
              <a:ext uri="{FF2B5EF4-FFF2-40B4-BE49-F238E27FC236}">
                <a16:creationId xmlns:a16="http://schemas.microsoft.com/office/drawing/2014/main" id="{74046AC1-D224-4B58-AB5C-67E8CA914219}"/>
              </a:ext>
            </a:extLst>
          </p:cNvPr>
          <p:cNvSpPr txBox="1"/>
          <p:nvPr/>
        </p:nvSpPr>
        <p:spPr>
          <a:xfrm>
            <a:off x="4114800" y="6400800"/>
            <a:ext cx="4885633" cy="307777"/>
          </a:xfrm>
          <a:prstGeom prst="rect">
            <a:avLst/>
          </a:prstGeom>
          <a:noFill/>
        </p:spPr>
        <p:txBody>
          <a:bodyPr wrap="none" rtlCol="0">
            <a:spAutoFit/>
          </a:bodyPr>
          <a:lstStyle/>
          <a:p>
            <a:r>
              <a:rPr lang="cs-CZ" sz="1400" dirty="0" err="1"/>
              <a:t>Lindmark</a:t>
            </a:r>
            <a:r>
              <a:rPr lang="cs-CZ" sz="1400" dirty="0"/>
              <a:t>, A. F.: </a:t>
            </a:r>
            <a:r>
              <a:rPr lang="cs-CZ" sz="1400" i="1" dirty="0" err="1"/>
              <a:t>Journal</a:t>
            </a:r>
            <a:r>
              <a:rPr lang="cs-CZ" sz="1400" i="1" dirty="0"/>
              <a:t> </a:t>
            </a:r>
            <a:r>
              <a:rPr lang="cs-CZ" sz="1400" i="1" dirty="0" err="1"/>
              <a:t>of</a:t>
            </a:r>
            <a:r>
              <a:rPr lang="cs-CZ" sz="1400" i="1" dirty="0"/>
              <a:t> </a:t>
            </a:r>
            <a:r>
              <a:rPr lang="cs-CZ" sz="1400" i="1" dirty="0" err="1"/>
              <a:t>Chemical</a:t>
            </a:r>
            <a:r>
              <a:rPr lang="cs-CZ" sz="1400" i="1" dirty="0"/>
              <a:t> </a:t>
            </a:r>
            <a:r>
              <a:rPr lang="cs-CZ" sz="1400" i="1" dirty="0" err="1"/>
              <a:t>Education</a:t>
            </a:r>
            <a:r>
              <a:rPr lang="cs-CZ" sz="1400" i="1" dirty="0"/>
              <a:t> </a:t>
            </a:r>
            <a:r>
              <a:rPr lang="cs-CZ" sz="1400" dirty="0"/>
              <a:t>87, 2010, 487-491</a:t>
            </a:r>
            <a:endParaRPr lang="en-US" sz="1400" dirty="0"/>
          </a:p>
        </p:txBody>
      </p:sp>
      <p:sp>
        <p:nvSpPr>
          <p:cNvPr id="4" name="Obdélník 3">
            <a:extLst>
              <a:ext uri="{FF2B5EF4-FFF2-40B4-BE49-F238E27FC236}">
                <a16:creationId xmlns:a16="http://schemas.microsoft.com/office/drawing/2014/main" id="{E37EAF23-666A-49CA-85E7-D9DE0CB4DCD0}"/>
              </a:ext>
            </a:extLst>
          </p:cNvPr>
          <p:cNvSpPr/>
          <p:nvPr/>
        </p:nvSpPr>
        <p:spPr>
          <a:xfrm>
            <a:off x="228600" y="381000"/>
            <a:ext cx="4572000" cy="1877437"/>
          </a:xfrm>
          <a:prstGeom prst="rect">
            <a:avLst/>
          </a:prstGeom>
        </p:spPr>
        <p:txBody>
          <a:bodyPr>
            <a:spAutoFit/>
          </a:bodyPr>
          <a:lstStyle/>
          <a:p>
            <a:pPr marL="0" lvl="1"/>
            <a:r>
              <a:rPr lang="cs-CZ" sz="2000" dirty="0"/>
              <a:t>CN = 6 	 AX</a:t>
            </a:r>
            <a:r>
              <a:rPr lang="cs-CZ" sz="2000" baseline="-25000" dirty="0"/>
              <a:t>6</a:t>
            </a:r>
          </a:p>
          <a:p>
            <a:pPr marL="0" lvl="1"/>
            <a:r>
              <a:rPr lang="cs-CZ" sz="2000" baseline="-25000" dirty="0"/>
              <a:t>	</a:t>
            </a:r>
            <a:r>
              <a:rPr lang="cs-CZ" sz="2000" dirty="0"/>
              <a:t> AX</a:t>
            </a:r>
            <a:r>
              <a:rPr lang="cs-CZ" sz="2000" baseline="-25000" dirty="0"/>
              <a:t>5</a:t>
            </a:r>
            <a:r>
              <a:rPr lang="cs-CZ" sz="2000" dirty="0"/>
              <a:t>E</a:t>
            </a:r>
          </a:p>
          <a:p>
            <a:pPr marL="0" lvl="1"/>
            <a:r>
              <a:rPr lang="cs-CZ" sz="2000" dirty="0"/>
              <a:t>	 AX</a:t>
            </a:r>
            <a:r>
              <a:rPr lang="cs-CZ" sz="2000" baseline="-25000" dirty="0"/>
              <a:t>4</a:t>
            </a:r>
            <a:r>
              <a:rPr lang="cs-CZ" sz="2000" dirty="0"/>
              <a:t>E</a:t>
            </a:r>
            <a:r>
              <a:rPr lang="cs-CZ" sz="2000" baseline="-25000" dirty="0"/>
              <a:t>2</a:t>
            </a:r>
          </a:p>
          <a:p>
            <a:pPr marL="0" lvl="1"/>
            <a:r>
              <a:rPr lang="cs-CZ" sz="2000" dirty="0"/>
              <a:t>	 AX</a:t>
            </a:r>
            <a:r>
              <a:rPr lang="cs-CZ" sz="2000" baseline="-25000" dirty="0"/>
              <a:t>3</a:t>
            </a:r>
            <a:r>
              <a:rPr lang="cs-CZ" sz="2000" dirty="0"/>
              <a:t>E</a:t>
            </a:r>
            <a:r>
              <a:rPr lang="cs-CZ" sz="2000" baseline="-25000" dirty="0"/>
              <a:t>3</a:t>
            </a:r>
          </a:p>
          <a:p>
            <a:pPr marL="0" lvl="1"/>
            <a:r>
              <a:rPr lang="cs-CZ" sz="2000" baseline="-25000" dirty="0"/>
              <a:t>	</a:t>
            </a:r>
            <a:r>
              <a:rPr lang="cs-CZ" dirty="0"/>
              <a:t>  AX</a:t>
            </a:r>
            <a:r>
              <a:rPr lang="cs-CZ" baseline="-25000" dirty="0"/>
              <a:t>2</a:t>
            </a:r>
            <a:r>
              <a:rPr lang="cs-CZ" dirty="0"/>
              <a:t>E</a:t>
            </a:r>
            <a:r>
              <a:rPr lang="cs-CZ" baseline="-25000" dirty="0"/>
              <a:t>4</a:t>
            </a:r>
          </a:p>
          <a:p>
            <a:pPr marL="0" lvl="1"/>
            <a:r>
              <a:rPr lang="cs-CZ" dirty="0"/>
              <a:t>CN = 7 	  AX</a:t>
            </a:r>
            <a:r>
              <a:rPr lang="cs-CZ" baseline="-25000" dirty="0"/>
              <a:t>7 </a:t>
            </a:r>
            <a:r>
              <a:rPr lang="cs-CZ" dirty="0"/>
              <a:t>     (např. IF</a:t>
            </a:r>
            <a:r>
              <a:rPr lang="cs-CZ" baseline="-25000" dirty="0"/>
              <a:t>7</a:t>
            </a:r>
            <a:r>
              <a:rPr lang="cs-CZ" dirty="0"/>
              <a:t>)</a:t>
            </a:r>
            <a:endParaRPr lang="en-US" dirty="0"/>
          </a:p>
        </p:txBody>
      </p:sp>
      <p:pic>
        <p:nvPicPr>
          <p:cNvPr id="6" name="Picture 2" descr="Compare the shapes and bond angles of these oxynitrogen ...">
            <a:extLst>
              <a:ext uri="{FF2B5EF4-FFF2-40B4-BE49-F238E27FC236}">
                <a16:creationId xmlns:a16="http://schemas.microsoft.com/office/drawing/2014/main" id="{972E281A-98EB-434E-A638-C51042DDA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17" y="3225416"/>
            <a:ext cx="3514725"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098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10;&#10;Popis byl vytvořen automaticky">
            <a:extLst>
              <a:ext uri="{FF2B5EF4-FFF2-40B4-BE49-F238E27FC236}">
                <a16:creationId xmlns:a16="http://schemas.microsoft.com/office/drawing/2014/main" id="{42331111-38DC-40DA-BCE6-8434F4804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 y="304800"/>
            <a:ext cx="4191000" cy="2741284"/>
          </a:xfrm>
          <a:prstGeom prst="rect">
            <a:avLst/>
          </a:prstGeom>
        </p:spPr>
      </p:pic>
      <p:pic>
        <p:nvPicPr>
          <p:cNvPr id="6" name="Obrázek 5" descr="Obsah obrázku snímek obrazovky&#10;&#10;Popis byl vytvořen automaticky">
            <a:extLst>
              <a:ext uri="{FF2B5EF4-FFF2-40B4-BE49-F238E27FC236}">
                <a16:creationId xmlns:a16="http://schemas.microsoft.com/office/drawing/2014/main" id="{24B85D1C-BDBE-4AE7-AAF5-502DE70419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3657600"/>
            <a:ext cx="5257800" cy="2957512"/>
          </a:xfrm>
          <a:prstGeom prst="rect">
            <a:avLst/>
          </a:prstGeom>
        </p:spPr>
      </p:pic>
      <p:pic>
        <p:nvPicPr>
          <p:cNvPr id="7" name="Obrázek 6">
            <a:extLst>
              <a:ext uri="{FF2B5EF4-FFF2-40B4-BE49-F238E27FC236}">
                <a16:creationId xmlns:a16="http://schemas.microsoft.com/office/drawing/2014/main" id="{90572602-C69E-4B09-838A-DC904AF6211B}"/>
              </a:ext>
            </a:extLst>
          </p:cNvPr>
          <p:cNvPicPr>
            <a:picLocks noChangeAspect="1"/>
          </p:cNvPicPr>
          <p:nvPr/>
        </p:nvPicPr>
        <p:blipFill>
          <a:blip r:embed="rId4"/>
          <a:stretch>
            <a:fillRect/>
          </a:stretch>
        </p:blipFill>
        <p:spPr>
          <a:xfrm>
            <a:off x="4038600" y="152400"/>
            <a:ext cx="4922554" cy="3200400"/>
          </a:xfrm>
          <a:prstGeom prst="rect">
            <a:avLst/>
          </a:prstGeom>
        </p:spPr>
      </p:pic>
    </p:spTree>
    <p:extLst>
      <p:ext uri="{BB962C8B-B14F-4D97-AF65-F5344CB8AC3E}">
        <p14:creationId xmlns:p14="http://schemas.microsoft.com/office/powerpoint/2010/main" val="254793020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9FCEE4-00EC-4395-90CA-5CCEE9DF4B4A}"/>
              </a:ext>
            </a:extLst>
          </p:cNvPr>
          <p:cNvSpPr>
            <a:spLocks noGrp="1"/>
          </p:cNvSpPr>
          <p:nvPr>
            <p:ph type="title"/>
          </p:nvPr>
        </p:nvSpPr>
        <p:spPr>
          <a:xfrm>
            <a:off x="304800" y="304800"/>
            <a:ext cx="2209800" cy="411162"/>
          </a:xfrm>
        </p:spPr>
        <p:txBody>
          <a:bodyPr>
            <a:noAutofit/>
          </a:bodyPr>
          <a:lstStyle/>
          <a:p>
            <a:r>
              <a:rPr lang="cs-CZ" sz="2400" b="1" dirty="0"/>
              <a:t>Vazebné úhly</a:t>
            </a:r>
          </a:p>
        </p:txBody>
      </p:sp>
      <p:pic>
        <p:nvPicPr>
          <p:cNvPr id="17410" name="Picture 2">
            <a:extLst>
              <a:ext uri="{FF2B5EF4-FFF2-40B4-BE49-F238E27FC236}">
                <a16:creationId xmlns:a16="http://schemas.microsoft.com/office/drawing/2014/main" id="{AEA4BEAE-BA38-4B15-A63F-85C88C511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61863"/>
            <a:ext cx="6699250" cy="559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98055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077200" cy="715962"/>
          </a:xfrm>
        </p:spPr>
        <p:txBody>
          <a:bodyPr>
            <a:normAutofit/>
          </a:bodyPr>
          <a:lstStyle/>
          <a:p>
            <a:r>
              <a:rPr lang="cs-CZ" sz="3200" b="1" dirty="0"/>
              <a:t>Polarita molekuly, dipólový moment</a:t>
            </a:r>
          </a:p>
        </p:txBody>
      </p:sp>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869" y="1600200"/>
            <a:ext cx="3839798"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VÃ½sledek obrÃ¡zku pro bond length defin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Ã½sledek obrÃ¡zku pro bond length defini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1" descr="VÃ½sledek obrÃ¡zku pro bond length defini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Obdélník 8"/>
          <p:cNvSpPr/>
          <p:nvPr/>
        </p:nvSpPr>
        <p:spPr>
          <a:xfrm>
            <a:off x="307974" y="1376464"/>
            <a:ext cx="4544912" cy="1631216"/>
          </a:xfrm>
          <a:prstGeom prst="rect">
            <a:avLst/>
          </a:prstGeom>
        </p:spPr>
        <p:txBody>
          <a:bodyPr wrap="square">
            <a:spAutoFit/>
          </a:bodyPr>
          <a:lstStyle/>
          <a:p>
            <a:r>
              <a:rPr lang="cs-CZ" sz="2000" b="1" dirty="0" err="1">
                <a:cs typeface="Arial" panose="020B0604020202020204" pitchFamily="34" charset="0"/>
              </a:rPr>
              <a:t>Dipolový</a:t>
            </a:r>
            <a:r>
              <a:rPr lang="cs-CZ" sz="2000" b="1" dirty="0">
                <a:cs typeface="Arial" panose="020B0604020202020204" pitchFamily="34" charset="0"/>
              </a:rPr>
              <a:t> moment </a:t>
            </a:r>
            <a:r>
              <a:rPr lang="cs-CZ" sz="2000" dirty="0">
                <a:cs typeface="Arial" panose="020B0604020202020204" pitchFamily="34" charset="0"/>
              </a:rPr>
              <a:t>molekuly =  vektorový součet všech vazebných </a:t>
            </a:r>
            <a:r>
              <a:rPr lang="cs-CZ" sz="2000" dirty="0" err="1">
                <a:cs typeface="Arial" panose="020B0604020202020204" pitchFamily="34" charset="0"/>
              </a:rPr>
              <a:t>dipolů</a:t>
            </a:r>
            <a:r>
              <a:rPr lang="cs-CZ" sz="2000" dirty="0">
                <a:cs typeface="Arial" panose="020B0604020202020204" pitchFamily="34" charset="0"/>
              </a:rPr>
              <a:t>.  Může být nulový, i v případě nenulových vazebných </a:t>
            </a:r>
            <a:r>
              <a:rPr lang="cs-CZ" sz="2000" dirty="0" err="1">
                <a:cs typeface="Arial" panose="020B0604020202020204" pitchFamily="34" charset="0"/>
              </a:rPr>
              <a:t>dipolů</a:t>
            </a:r>
            <a:r>
              <a:rPr lang="cs-CZ" sz="2000" dirty="0">
                <a:cs typeface="Arial" panose="020B0604020202020204" pitchFamily="34" charset="0"/>
              </a:rPr>
              <a:t> které se navzájem kompenzují</a:t>
            </a:r>
          </a:p>
          <a:p>
            <a:r>
              <a:rPr lang="cs-CZ" sz="2000" dirty="0">
                <a:cs typeface="Arial" panose="020B0604020202020204" pitchFamily="34" charset="0"/>
              </a:rPr>
              <a:t>(např. SF</a:t>
            </a:r>
            <a:r>
              <a:rPr lang="cs-CZ" sz="2000" baseline="-25000" dirty="0">
                <a:cs typeface="Arial" panose="020B0604020202020204" pitchFamily="34" charset="0"/>
              </a:rPr>
              <a:t>6</a:t>
            </a:r>
            <a:r>
              <a:rPr lang="cs-CZ" sz="2000" dirty="0">
                <a:cs typeface="Arial" panose="020B0604020202020204" pitchFamily="34" charset="0"/>
              </a:rPr>
              <a:t>, SiF</a:t>
            </a:r>
            <a:r>
              <a:rPr lang="cs-CZ" sz="2000" baseline="-25000" dirty="0">
                <a:cs typeface="Arial" panose="020B0604020202020204" pitchFamily="34" charset="0"/>
              </a:rPr>
              <a:t>4</a:t>
            </a:r>
            <a:r>
              <a:rPr lang="cs-CZ" sz="2000" dirty="0">
                <a:cs typeface="Arial" panose="020B0604020202020204" pitchFamily="34" charset="0"/>
              </a:rPr>
              <a:t>, CF</a:t>
            </a:r>
            <a:r>
              <a:rPr lang="cs-CZ" sz="2000" baseline="-25000" dirty="0">
                <a:cs typeface="Arial" panose="020B0604020202020204" pitchFamily="34" charset="0"/>
              </a:rPr>
              <a:t>4</a:t>
            </a:r>
            <a:r>
              <a:rPr lang="cs-CZ" sz="2000" dirty="0">
                <a:cs typeface="Arial" panose="020B0604020202020204" pitchFamily="34" charset="0"/>
              </a:rPr>
              <a:t>, …) </a:t>
            </a:r>
          </a:p>
        </p:txBody>
      </p:sp>
      <p:pic>
        <p:nvPicPr>
          <p:cNvPr id="19252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294" y="3836751"/>
            <a:ext cx="3333750"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52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294" y="5486400"/>
            <a:ext cx="386715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88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mapa&#10;&#10;Popis byl vytvořen automaticky">
            <a:extLst>
              <a:ext uri="{FF2B5EF4-FFF2-40B4-BE49-F238E27FC236}">
                <a16:creationId xmlns:a16="http://schemas.microsoft.com/office/drawing/2014/main" id="{E9F52196-13BF-4361-A029-DB163F266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52400"/>
            <a:ext cx="6934200" cy="6583101"/>
          </a:xfrm>
          <a:prstGeom prst="rect">
            <a:avLst/>
          </a:prstGeom>
        </p:spPr>
      </p:pic>
    </p:spTree>
    <p:extLst>
      <p:ext uri="{BB962C8B-B14F-4D97-AF65-F5344CB8AC3E}">
        <p14:creationId xmlns:p14="http://schemas.microsoft.com/office/powerpoint/2010/main" val="31141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7696200" cy="64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724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https://www.researchgate.net/profile/Dr_Nazmul_Islam2/publication/266592790/figure/fig4/AS:295660067803136@1447502261137/The-physical-process-of-screening-and-the-effective-nuclear-charge_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99" y="801750"/>
            <a:ext cx="8346923" cy="529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765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56F23CF-6D02-4948-A3CC-504305211E25}"/>
              </a:ext>
            </a:extLst>
          </p:cNvPr>
          <p:cNvPicPr>
            <a:picLocks noChangeAspect="1"/>
          </p:cNvPicPr>
          <p:nvPr/>
        </p:nvPicPr>
        <p:blipFill>
          <a:blip r:embed="rId2"/>
          <a:stretch>
            <a:fillRect/>
          </a:stretch>
        </p:blipFill>
        <p:spPr>
          <a:xfrm>
            <a:off x="650801" y="533400"/>
            <a:ext cx="7842397" cy="5655733"/>
          </a:xfrm>
          <a:prstGeom prst="rect">
            <a:avLst/>
          </a:prstGeom>
        </p:spPr>
      </p:pic>
    </p:spTree>
    <p:extLst>
      <p:ext uri="{BB962C8B-B14F-4D97-AF65-F5344CB8AC3E}">
        <p14:creationId xmlns:p14="http://schemas.microsoft.com/office/powerpoint/2010/main" val="2643539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7476628"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34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1368D60-42CD-41E4-8129-F1063A03D990}"/>
              </a:ext>
            </a:extLst>
          </p:cNvPr>
          <p:cNvSpPr/>
          <p:nvPr/>
        </p:nvSpPr>
        <p:spPr>
          <a:xfrm>
            <a:off x="228600" y="381000"/>
            <a:ext cx="8706678" cy="5262979"/>
          </a:xfrm>
          <a:prstGeom prst="rect">
            <a:avLst/>
          </a:prstGeom>
        </p:spPr>
        <p:txBody>
          <a:bodyPr wrap="square">
            <a:spAutoFit/>
          </a:bodyPr>
          <a:lstStyle/>
          <a:p>
            <a:pPr algn="just" fontAlgn="base"/>
            <a:r>
              <a:rPr lang="cs-CZ" sz="2000" b="1" dirty="0"/>
              <a:t>Příklad</a:t>
            </a:r>
            <a:r>
              <a:rPr lang="en-US" sz="2000" b="1" dirty="0"/>
              <a:t>:</a:t>
            </a:r>
            <a:r>
              <a:rPr lang="cs-CZ" sz="2000" b="1" dirty="0"/>
              <a:t> </a:t>
            </a:r>
            <a:r>
              <a:rPr lang="cs-CZ" sz="2000" dirty="0"/>
              <a:t>Jaké jsou efektivní náboje jádra</a:t>
            </a:r>
            <a:r>
              <a:rPr lang="en-US" sz="2000" dirty="0"/>
              <a:t> atom</a:t>
            </a:r>
            <a:r>
              <a:rPr lang="cs-CZ" sz="2000" dirty="0"/>
              <a:t>u neonu</a:t>
            </a:r>
            <a:r>
              <a:rPr lang="en-US" sz="2000" dirty="0"/>
              <a:t> (Ne), sod</a:t>
            </a:r>
            <a:r>
              <a:rPr lang="cs-CZ" sz="2000" dirty="0" err="1"/>
              <a:t>ného</a:t>
            </a:r>
            <a:r>
              <a:rPr lang="en-US" sz="2000" dirty="0"/>
              <a:t> </a:t>
            </a:r>
            <a:r>
              <a:rPr lang="cs-CZ" sz="2000" dirty="0"/>
              <a:t>k</a:t>
            </a:r>
            <a:r>
              <a:rPr lang="en-US" sz="2000" dirty="0" err="1"/>
              <a:t>ation</a:t>
            </a:r>
            <a:r>
              <a:rPr lang="cs-CZ" sz="2000" dirty="0"/>
              <a:t>tu</a:t>
            </a:r>
            <a:r>
              <a:rPr lang="en-US" sz="2000" dirty="0"/>
              <a:t> (Na</a:t>
            </a:r>
            <a:r>
              <a:rPr lang="en-US" sz="2000" baseline="30000" dirty="0"/>
              <a:t>+</a:t>
            </a:r>
            <a:r>
              <a:rPr lang="en-US" sz="2000" dirty="0"/>
              <a:t>) a </a:t>
            </a:r>
            <a:r>
              <a:rPr lang="en-US" sz="2000" dirty="0" err="1"/>
              <a:t>fluori</a:t>
            </a:r>
            <a:r>
              <a:rPr lang="cs-CZ" sz="2000" dirty="0" err="1"/>
              <a:t>dového</a:t>
            </a:r>
            <a:r>
              <a:rPr lang="en-US" sz="2000" dirty="0"/>
              <a:t> anion</a:t>
            </a:r>
            <a:r>
              <a:rPr lang="cs-CZ" sz="2000" dirty="0"/>
              <a:t>tu</a:t>
            </a:r>
            <a:r>
              <a:rPr lang="en-US" sz="2000" dirty="0"/>
              <a:t> (F</a:t>
            </a:r>
            <a:r>
              <a:rPr lang="en-US" sz="2000" baseline="30000" dirty="0"/>
              <a:t>–</a:t>
            </a:r>
            <a:r>
              <a:rPr lang="en-US" sz="2000" dirty="0"/>
              <a:t>)</a:t>
            </a:r>
            <a:r>
              <a:rPr lang="cs-CZ" sz="2000" dirty="0"/>
              <a:t> </a:t>
            </a:r>
            <a:r>
              <a:rPr lang="en-US" sz="2000" dirty="0"/>
              <a:t>?</a:t>
            </a:r>
          </a:p>
          <a:p>
            <a:pPr algn="just" fontAlgn="base"/>
            <a:endParaRPr lang="cs-CZ" sz="2000" b="1" dirty="0"/>
          </a:p>
          <a:p>
            <a:pPr algn="just" fontAlgn="base"/>
            <a:r>
              <a:rPr lang="cs-CZ" sz="2000" b="1" dirty="0"/>
              <a:t>Řešení</a:t>
            </a:r>
            <a:r>
              <a:rPr lang="en-US" sz="2000" b="1" dirty="0"/>
              <a:t>:</a:t>
            </a:r>
            <a:endParaRPr lang="cs-CZ" sz="2000" b="1" dirty="0"/>
          </a:p>
          <a:p>
            <a:pPr algn="just" fontAlgn="base"/>
            <a:endParaRPr lang="en-US" sz="800" b="1" dirty="0"/>
          </a:p>
          <a:p>
            <a:pPr algn="just" fontAlgn="base"/>
            <a:r>
              <a:rPr lang="en-US" sz="2000" b="1" i="1" dirty="0"/>
              <a:t>Ne</a:t>
            </a:r>
            <a:r>
              <a:rPr lang="cs-CZ" sz="2000" b="1" i="1" dirty="0"/>
              <a:t>on:</a:t>
            </a:r>
            <a:r>
              <a:rPr lang="en-US" sz="2000" dirty="0"/>
              <a:t> </a:t>
            </a:r>
            <a:r>
              <a:rPr lang="cs-CZ" sz="2000" dirty="0"/>
              <a:t>protonové</a:t>
            </a:r>
            <a:r>
              <a:rPr lang="en-US" sz="2000" dirty="0"/>
              <a:t> </a:t>
            </a:r>
            <a:r>
              <a:rPr lang="cs-CZ" sz="2000" dirty="0"/>
              <a:t>číslo neonu je</a:t>
            </a:r>
            <a:r>
              <a:rPr lang="en-US" sz="2000" dirty="0"/>
              <a:t> 10</a:t>
            </a:r>
            <a:r>
              <a:rPr lang="cs-CZ" sz="2000" dirty="0"/>
              <a:t>, </a:t>
            </a:r>
            <a:r>
              <a:rPr lang="en-US" sz="2000" dirty="0" err="1"/>
              <a:t>ele</a:t>
            </a:r>
            <a:r>
              <a:rPr lang="cs-CZ" sz="2000" dirty="0"/>
              <a:t>k</a:t>
            </a:r>
            <a:r>
              <a:rPr lang="en-US" sz="2000" dirty="0" err="1"/>
              <a:t>tron</a:t>
            </a:r>
            <a:r>
              <a:rPr lang="cs-CZ" sz="2000" dirty="0" err="1"/>
              <a:t>ová</a:t>
            </a:r>
            <a:r>
              <a:rPr lang="en-US" sz="2000" dirty="0"/>
              <a:t> </a:t>
            </a:r>
            <a:r>
              <a:rPr lang="cs-CZ" sz="2000" dirty="0"/>
              <a:t>k</a:t>
            </a:r>
            <a:r>
              <a:rPr lang="en-US" sz="2000" dirty="0" err="1"/>
              <a:t>onfigura</a:t>
            </a:r>
            <a:r>
              <a:rPr lang="cs-CZ" sz="2000" dirty="0" err="1"/>
              <a:t>ce</a:t>
            </a:r>
            <a:r>
              <a:rPr lang="cs-CZ" sz="2000" dirty="0"/>
              <a:t> je</a:t>
            </a:r>
            <a:r>
              <a:rPr lang="en-US" sz="2000" dirty="0"/>
              <a:t> 1s</a:t>
            </a:r>
            <a:r>
              <a:rPr lang="en-US" sz="2000" baseline="30000" dirty="0"/>
              <a:t>2</a:t>
            </a:r>
            <a:r>
              <a:rPr lang="en-US" sz="2000" dirty="0"/>
              <a:t>2s</a:t>
            </a:r>
            <a:r>
              <a:rPr lang="en-US" sz="2000" baseline="30000" dirty="0"/>
              <a:t>2</a:t>
            </a:r>
            <a:r>
              <a:rPr lang="en-US" sz="2000" dirty="0"/>
              <a:t> 2p</a:t>
            </a:r>
            <a:r>
              <a:rPr lang="en-US" sz="2000" baseline="30000" dirty="0"/>
              <a:t>6</a:t>
            </a:r>
            <a:r>
              <a:rPr lang="cs-CZ" sz="2000" dirty="0"/>
              <a:t>. Odtud</a:t>
            </a:r>
            <a:r>
              <a:rPr lang="en-US" sz="2000" dirty="0"/>
              <a:t>:</a:t>
            </a:r>
            <a:r>
              <a:rPr lang="cs-CZ" sz="2000" dirty="0"/>
              <a:t> </a:t>
            </a:r>
          </a:p>
          <a:p>
            <a:pPr algn="just" fontAlgn="base"/>
            <a:r>
              <a:rPr lang="cs-CZ" sz="2000" dirty="0"/>
              <a:t>       </a:t>
            </a:r>
            <a:r>
              <a:rPr lang="en-US" sz="2000" dirty="0"/>
              <a:t>Z</a:t>
            </a:r>
            <a:r>
              <a:rPr lang="en-US" sz="2000" baseline="-25000" dirty="0"/>
              <a:t>eff</a:t>
            </a:r>
            <a:r>
              <a:rPr lang="en-US" sz="2000" dirty="0"/>
              <a:t>(Ne) = 10 – 2 = 8+</a:t>
            </a:r>
          </a:p>
          <a:p>
            <a:pPr algn="just" fontAlgn="base"/>
            <a:r>
              <a:rPr lang="en-US" sz="2000" b="1" i="1" dirty="0"/>
              <a:t>Fl</a:t>
            </a:r>
            <a:r>
              <a:rPr lang="cs-CZ" sz="2000" b="1" i="1" dirty="0"/>
              <a:t>u</a:t>
            </a:r>
            <a:r>
              <a:rPr lang="en-US" sz="2000" b="1" i="1" dirty="0"/>
              <a:t>or</a:t>
            </a:r>
            <a:r>
              <a:rPr lang="cs-CZ" sz="2000" b="1" i="1" dirty="0"/>
              <a:t>id</a:t>
            </a:r>
            <a:r>
              <a:rPr lang="en-US" sz="2000" b="1" i="1" dirty="0" err="1"/>
              <a:t>ov</a:t>
            </a:r>
            <a:r>
              <a:rPr lang="cs-CZ" sz="2000" b="1" i="1" dirty="0"/>
              <a:t>ý anion</a:t>
            </a:r>
            <a:r>
              <a:rPr lang="cs-CZ" sz="2000" dirty="0"/>
              <a:t>: protonové</a:t>
            </a:r>
            <a:r>
              <a:rPr lang="en-US" sz="2000" dirty="0"/>
              <a:t> </a:t>
            </a:r>
            <a:r>
              <a:rPr lang="cs-CZ" sz="2000" dirty="0"/>
              <a:t>číslo fluoru je</a:t>
            </a:r>
            <a:r>
              <a:rPr lang="en-US" sz="2000" dirty="0"/>
              <a:t> </a:t>
            </a:r>
            <a:r>
              <a:rPr lang="cs-CZ" sz="2000" dirty="0"/>
              <a:t>9, </a:t>
            </a:r>
            <a:r>
              <a:rPr lang="en-US" sz="2000" dirty="0"/>
              <a:t> </a:t>
            </a:r>
            <a:r>
              <a:rPr lang="cs-CZ" sz="2000" dirty="0"/>
              <a:t>F má</a:t>
            </a:r>
            <a:r>
              <a:rPr lang="en-US" sz="2000" dirty="0"/>
              <a:t> 9 </a:t>
            </a:r>
            <a:r>
              <a:rPr lang="en-US" sz="2000" dirty="0" err="1"/>
              <a:t>ele</a:t>
            </a:r>
            <a:r>
              <a:rPr lang="cs-CZ" sz="2000" dirty="0"/>
              <a:t>k</a:t>
            </a:r>
            <a:r>
              <a:rPr lang="en-US" sz="2000" dirty="0" err="1"/>
              <a:t>tron</a:t>
            </a:r>
            <a:r>
              <a:rPr lang="cs-CZ" sz="2000" dirty="0"/>
              <a:t>ů, </a:t>
            </a:r>
            <a:r>
              <a:rPr lang="en-US" sz="2000" dirty="0"/>
              <a:t>F</a:t>
            </a:r>
            <a:r>
              <a:rPr lang="en-US" sz="2000" baseline="30000" dirty="0"/>
              <a:t>–</a:t>
            </a:r>
            <a:r>
              <a:rPr lang="en-US" sz="2000" dirty="0"/>
              <a:t> </a:t>
            </a:r>
            <a:r>
              <a:rPr lang="cs-CZ" sz="2000" dirty="0"/>
              <a:t>má o 1 elektron navíc, tedy</a:t>
            </a:r>
            <a:r>
              <a:rPr lang="en-US" sz="2000" dirty="0"/>
              <a:t> 10. </a:t>
            </a:r>
            <a:r>
              <a:rPr lang="cs-CZ" sz="2000" dirty="0"/>
              <a:t>E</a:t>
            </a:r>
            <a:r>
              <a:rPr lang="en-US" sz="2000" dirty="0"/>
              <a:t>le</a:t>
            </a:r>
            <a:r>
              <a:rPr lang="cs-CZ" sz="2000" dirty="0"/>
              <a:t>k</a:t>
            </a:r>
            <a:r>
              <a:rPr lang="en-US" sz="2000" dirty="0" err="1"/>
              <a:t>tron</a:t>
            </a:r>
            <a:r>
              <a:rPr lang="cs-CZ" sz="2000" dirty="0" err="1"/>
              <a:t>ová</a:t>
            </a:r>
            <a:r>
              <a:rPr lang="cs-CZ" sz="2000" dirty="0"/>
              <a:t> k</a:t>
            </a:r>
            <a:r>
              <a:rPr lang="en-US" sz="2000" dirty="0" err="1"/>
              <a:t>onfigura</a:t>
            </a:r>
            <a:r>
              <a:rPr lang="cs-CZ" sz="2000" dirty="0" err="1"/>
              <a:t>ce</a:t>
            </a:r>
            <a:r>
              <a:rPr lang="cs-CZ" sz="2000" dirty="0"/>
              <a:t> je stejná jako u</a:t>
            </a:r>
            <a:r>
              <a:rPr lang="en-US" sz="2000" dirty="0"/>
              <a:t> neon</a:t>
            </a:r>
            <a:r>
              <a:rPr lang="cs-CZ" sz="2000" dirty="0"/>
              <a:t>u.</a:t>
            </a:r>
            <a:r>
              <a:rPr lang="en-US" sz="2000" dirty="0"/>
              <a:t> </a:t>
            </a:r>
            <a:r>
              <a:rPr lang="cs-CZ" sz="2000" dirty="0"/>
              <a:t>Odtud</a:t>
            </a:r>
            <a:r>
              <a:rPr lang="en-US" sz="2000" dirty="0"/>
              <a:t>:</a:t>
            </a:r>
          </a:p>
          <a:p>
            <a:pPr algn="just" fontAlgn="base"/>
            <a:r>
              <a:rPr lang="cs-CZ" sz="2000" dirty="0"/>
              <a:t>      </a:t>
            </a:r>
            <a:r>
              <a:rPr lang="en-US" sz="2000" dirty="0"/>
              <a:t>Z</a:t>
            </a:r>
            <a:r>
              <a:rPr lang="en-US" sz="2000" baseline="-25000" dirty="0"/>
              <a:t>eff</a:t>
            </a:r>
            <a:r>
              <a:rPr lang="en-US" sz="2000" dirty="0"/>
              <a:t>(F</a:t>
            </a:r>
            <a:r>
              <a:rPr lang="en-US" sz="2000" baseline="30000" dirty="0"/>
              <a:t>–</a:t>
            </a:r>
            <a:r>
              <a:rPr lang="en-US" sz="2000" dirty="0"/>
              <a:t>) = 9 – 2 = 7+</a:t>
            </a:r>
          </a:p>
          <a:p>
            <a:pPr algn="just" fontAlgn="base"/>
            <a:r>
              <a:rPr lang="cs-CZ" sz="2000" b="1" i="1" dirty="0"/>
              <a:t>Sodný</a:t>
            </a:r>
            <a:r>
              <a:rPr lang="cs-CZ" sz="2000" dirty="0"/>
              <a:t> </a:t>
            </a:r>
            <a:r>
              <a:rPr lang="cs-CZ" sz="2000" b="1" i="1" dirty="0"/>
              <a:t>kation</a:t>
            </a:r>
            <a:r>
              <a:rPr lang="cs-CZ" sz="2000" dirty="0"/>
              <a:t>: protonové</a:t>
            </a:r>
            <a:r>
              <a:rPr lang="en-US" sz="2000" dirty="0"/>
              <a:t> </a:t>
            </a:r>
            <a:r>
              <a:rPr lang="cs-CZ" sz="2000" dirty="0"/>
              <a:t>číslo sodíku je</a:t>
            </a:r>
            <a:r>
              <a:rPr lang="en-US" sz="2000" dirty="0"/>
              <a:t> </a:t>
            </a:r>
            <a:r>
              <a:rPr lang="cs-CZ" sz="2000" dirty="0"/>
              <a:t>11, </a:t>
            </a:r>
            <a:r>
              <a:rPr lang="en-US" sz="2000" dirty="0"/>
              <a:t> </a:t>
            </a:r>
            <a:r>
              <a:rPr lang="cs-CZ" sz="2000" dirty="0"/>
              <a:t>Na má</a:t>
            </a:r>
            <a:r>
              <a:rPr lang="en-US" sz="2000" dirty="0"/>
              <a:t> </a:t>
            </a:r>
            <a:r>
              <a:rPr lang="cs-CZ" sz="2000" dirty="0"/>
              <a:t>11</a:t>
            </a:r>
            <a:r>
              <a:rPr lang="en-US" sz="2000" dirty="0"/>
              <a:t> </a:t>
            </a:r>
            <a:r>
              <a:rPr lang="en-US" sz="2000" dirty="0" err="1"/>
              <a:t>ele</a:t>
            </a:r>
            <a:r>
              <a:rPr lang="cs-CZ" sz="2000" dirty="0"/>
              <a:t>k</a:t>
            </a:r>
            <a:r>
              <a:rPr lang="en-US" sz="2000" dirty="0" err="1"/>
              <a:t>tron</a:t>
            </a:r>
            <a:r>
              <a:rPr lang="cs-CZ" sz="2000" dirty="0"/>
              <a:t>ů, Na</a:t>
            </a:r>
            <a:r>
              <a:rPr lang="cs-CZ" sz="2000" baseline="30000" dirty="0"/>
              <a:t>+</a:t>
            </a:r>
            <a:r>
              <a:rPr lang="en-US" sz="2000" dirty="0"/>
              <a:t> </a:t>
            </a:r>
            <a:r>
              <a:rPr lang="cs-CZ" sz="2000" dirty="0"/>
              <a:t>má o 1 elektron méně, tedy</a:t>
            </a:r>
            <a:r>
              <a:rPr lang="en-US" sz="2000" dirty="0"/>
              <a:t> 10. </a:t>
            </a:r>
            <a:r>
              <a:rPr lang="cs-CZ" sz="2000" dirty="0"/>
              <a:t>E</a:t>
            </a:r>
            <a:r>
              <a:rPr lang="en-US" sz="2000" dirty="0"/>
              <a:t>le</a:t>
            </a:r>
            <a:r>
              <a:rPr lang="cs-CZ" sz="2000" dirty="0"/>
              <a:t>k</a:t>
            </a:r>
            <a:r>
              <a:rPr lang="en-US" sz="2000" dirty="0" err="1"/>
              <a:t>tron</a:t>
            </a:r>
            <a:r>
              <a:rPr lang="cs-CZ" sz="2000" dirty="0" err="1"/>
              <a:t>ová</a:t>
            </a:r>
            <a:r>
              <a:rPr lang="cs-CZ" sz="2000" dirty="0"/>
              <a:t> k</a:t>
            </a:r>
            <a:r>
              <a:rPr lang="en-US" sz="2000" dirty="0" err="1"/>
              <a:t>onfigura</a:t>
            </a:r>
            <a:r>
              <a:rPr lang="cs-CZ" sz="2000" dirty="0" err="1"/>
              <a:t>ce</a:t>
            </a:r>
            <a:r>
              <a:rPr lang="cs-CZ" sz="2000" dirty="0"/>
              <a:t> je stejná jako u</a:t>
            </a:r>
            <a:r>
              <a:rPr lang="en-US" sz="2000" dirty="0"/>
              <a:t> neon</a:t>
            </a:r>
            <a:r>
              <a:rPr lang="cs-CZ" sz="2000" dirty="0"/>
              <a:t>u.</a:t>
            </a:r>
            <a:r>
              <a:rPr lang="en-US" sz="2000" dirty="0"/>
              <a:t> </a:t>
            </a:r>
            <a:r>
              <a:rPr lang="cs-CZ" sz="2000" dirty="0"/>
              <a:t>Odtud</a:t>
            </a:r>
            <a:r>
              <a:rPr lang="en-US" sz="2000" dirty="0"/>
              <a:t>:</a:t>
            </a:r>
          </a:p>
          <a:p>
            <a:pPr algn="just" fontAlgn="base"/>
            <a:r>
              <a:rPr lang="cs-CZ" sz="2000" dirty="0"/>
              <a:t>     </a:t>
            </a:r>
            <a:r>
              <a:rPr lang="en-US" sz="2000" dirty="0"/>
              <a:t>Z</a:t>
            </a:r>
            <a:r>
              <a:rPr lang="en-US" sz="2000" baseline="-25000" dirty="0"/>
              <a:t>eff</a:t>
            </a:r>
            <a:r>
              <a:rPr lang="en-US" sz="2000" dirty="0"/>
              <a:t>(Na</a:t>
            </a:r>
            <a:r>
              <a:rPr lang="en-US" sz="2000" baseline="30000" dirty="0"/>
              <a:t>+</a:t>
            </a:r>
            <a:r>
              <a:rPr lang="en-US" sz="2000" dirty="0"/>
              <a:t>) = 11 – 2 = 9+</a:t>
            </a:r>
          </a:p>
          <a:p>
            <a:pPr algn="just" fontAlgn="base"/>
            <a:endParaRPr lang="cs-CZ" sz="800" dirty="0"/>
          </a:p>
          <a:p>
            <a:pPr algn="just" fontAlgn="base"/>
            <a:r>
              <a:rPr lang="cs-CZ" sz="2000" dirty="0"/>
              <a:t>Ve všech případech </a:t>
            </a:r>
            <a:r>
              <a:rPr lang="en-US" sz="2000" dirty="0"/>
              <a:t>(Ne, F</a:t>
            </a:r>
            <a:r>
              <a:rPr lang="en-US" sz="2000" baseline="30000" dirty="0"/>
              <a:t>–</a:t>
            </a:r>
            <a:r>
              <a:rPr lang="en-US" sz="2000" dirty="0"/>
              <a:t>, Na</a:t>
            </a:r>
            <a:r>
              <a:rPr lang="en-US" sz="2000" baseline="30000" dirty="0"/>
              <a:t>+</a:t>
            </a:r>
            <a:r>
              <a:rPr lang="en-US" sz="2000" dirty="0"/>
              <a:t>) </a:t>
            </a:r>
            <a:r>
              <a:rPr lang="cs-CZ" sz="2000" dirty="0"/>
              <a:t>mají atomy stejný počet </a:t>
            </a:r>
            <a:r>
              <a:rPr lang="en-US" sz="2000" dirty="0"/>
              <a:t>10 </a:t>
            </a:r>
            <a:r>
              <a:rPr lang="en-US" sz="2000" dirty="0" err="1"/>
              <a:t>ele</a:t>
            </a:r>
            <a:r>
              <a:rPr lang="cs-CZ" sz="2000" dirty="0"/>
              <a:t>k</a:t>
            </a:r>
            <a:r>
              <a:rPr lang="en-US" sz="2000" dirty="0" err="1"/>
              <a:t>tron</a:t>
            </a:r>
            <a:r>
              <a:rPr lang="cs-CZ" sz="2000" dirty="0"/>
              <a:t>ů,</a:t>
            </a:r>
            <a:r>
              <a:rPr lang="en-US" sz="2000" dirty="0"/>
              <a:t> </a:t>
            </a:r>
            <a:r>
              <a:rPr lang="cs-CZ" sz="2000" dirty="0"/>
              <a:t>al</a:t>
            </a:r>
            <a:r>
              <a:rPr lang="en-US" sz="2000" dirty="0"/>
              <a:t>e </a:t>
            </a:r>
            <a:r>
              <a:rPr lang="en-US" sz="2000" dirty="0" err="1"/>
              <a:t>effe</a:t>
            </a:r>
            <a:r>
              <a:rPr lang="cs-CZ" sz="2000" dirty="0"/>
              <a:t>k</a:t>
            </a:r>
            <a:r>
              <a:rPr lang="en-US" sz="2000" dirty="0" err="1"/>
              <a:t>tiv</a:t>
            </a:r>
            <a:r>
              <a:rPr lang="cs-CZ" sz="2000" dirty="0"/>
              <a:t>ní</a:t>
            </a:r>
            <a:r>
              <a:rPr lang="en-US" sz="2000" dirty="0"/>
              <a:t> </a:t>
            </a:r>
            <a:r>
              <a:rPr lang="cs-CZ" sz="2000" dirty="0"/>
              <a:t>náboj jádra </a:t>
            </a:r>
            <a:r>
              <a:rPr lang="en-US" sz="2000" dirty="0"/>
              <a:t>s</a:t>
            </a:r>
            <a:r>
              <a:rPr lang="cs-CZ" sz="2000" dirty="0"/>
              <a:t>e </a:t>
            </a:r>
            <a:r>
              <a:rPr lang="en-US" sz="2000" dirty="0"/>
              <a:t>li</a:t>
            </a:r>
            <a:r>
              <a:rPr lang="cs-CZ" sz="2000" dirty="0" err="1"/>
              <a:t>ší</a:t>
            </a:r>
            <a:r>
              <a:rPr lang="cs-CZ" sz="2000" dirty="0"/>
              <a:t> v důsledku různé hodnoty protonového čísla</a:t>
            </a:r>
            <a:r>
              <a:rPr lang="en-US" sz="2000" dirty="0"/>
              <a:t>. </a:t>
            </a:r>
            <a:r>
              <a:rPr lang="cs-CZ" sz="2000" dirty="0"/>
              <a:t>Sodný k</a:t>
            </a:r>
            <a:r>
              <a:rPr lang="en-US" sz="2000" dirty="0" err="1"/>
              <a:t>ation</a:t>
            </a:r>
            <a:r>
              <a:rPr lang="en-US" sz="2000" dirty="0"/>
              <a:t> </a:t>
            </a:r>
            <a:r>
              <a:rPr lang="cs-CZ" sz="2000" dirty="0"/>
              <a:t>má největší </a:t>
            </a:r>
            <a:r>
              <a:rPr lang="en-US" sz="2000" dirty="0" err="1"/>
              <a:t>efe</a:t>
            </a:r>
            <a:r>
              <a:rPr lang="cs-CZ" sz="2000" dirty="0"/>
              <a:t>k</a:t>
            </a:r>
            <a:r>
              <a:rPr lang="en-US" sz="2000" dirty="0" err="1"/>
              <a:t>tiv</a:t>
            </a:r>
            <a:r>
              <a:rPr lang="cs-CZ" sz="2000" dirty="0"/>
              <a:t>ní</a:t>
            </a:r>
            <a:r>
              <a:rPr lang="en-US" sz="2000" dirty="0"/>
              <a:t> </a:t>
            </a:r>
            <a:r>
              <a:rPr lang="cs-CZ" sz="2000" dirty="0"/>
              <a:t>náboj jádra</a:t>
            </a:r>
            <a:r>
              <a:rPr lang="en-US" sz="2000" dirty="0"/>
              <a:t>, </a:t>
            </a:r>
            <a:r>
              <a:rPr lang="en-US" sz="2000" dirty="0" err="1"/>
              <a:t>ele</a:t>
            </a:r>
            <a:r>
              <a:rPr lang="cs-CZ" sz="2000" dirty="0"/>
              <a:t>k</a:t>
            </a:r>
            <a:r>
              <a:rPr lang="en-US" sz="2000" dirty="0" err="1"/>
              <a:t>tron</a:t>
            </a:r>
            <a:r>
              <a:rPr lang="cs-CZ" sz="2000" dirty="0"/>
              <a:t>y jsou přitahovány silněji a proto má </a:t>
            </a:r>
            <a:r>
              <a:rPr lang="en-US" sz="2000" dirty="0"/>
              <a:t>Na</a:t>
            </a:r>
            <a:r>
              <a:rPr lang="en-US" sz="2000" baseline="30000" dirty="0"/>
              <a:t>+</a:t>
            </a:r>
            <a:r>
              <a:rPr lang="en-US" sz="2000" dirty="0"/>
              <a:t> </a:t>
            </a:r>
            <a:r>
              <a:rPr lang="cs-CZ" sz="2000" dirty="0"/>
              <a:t>nejmenší</a:t>
            </a:r>
            <a:r>
              <a:rPr lang="en-US" sz="2000" dirty="0"/>
              <a:t> atom</a:t>
            </a:r>
            <a:r>
              <a:rPr lang="cs-CZ" sz="2000" dirty="0" err="1"/>
              <a:t>ový</a:t>
            </a:r>
            <a:r>
              <a:rPr lang="en-US" sz="2000" dirty="0"/>
              <a:t> </a:t>
            </a:r>
            <a:r>
              <a:rPr lang="cs-CZ" sz="2000" dirty="0"/>
              <a:t>poloměr</a:t>
            </a:r>
            <a:r>
              <a:rPr lang="en-US" sz="2000" dirty="0"/>
              <a:t>.</a:t>
            </a:r>
          </a:p>
        </p:txBody>
      </p:sp>
      <p:sp>
        <p:nvSpPr>
          <p:cNvPr id="5" name="Obdélník 4">
            <a:extLst>
              <a:ext uri="{FF2B5EF4-FFF2-40B4-BE49-F238E27FC236}">
                <a16:creationId xmlns:a16="http://schemas.microsoft.com/office/drawing/2014/main" id="{6A3F810C-32C9-4619-8F5F-68A5B13EECA0}"/>
              </a:ext>
            </a:extLst>
          </p:cNvPr>
          <p:cNvSpPr/>
          <p:nvPr/>
        </p:nvSpPr>
        <p:spPr>
          <a:xfrm>
            <a:off x="304800" y="5867400"/>
            <a:ext cx="8706678" cy="369332"/>
          </a:xfrm>
          <a:prstGeom prst="rect">
            <a:avLst/>
          </a:prstGeom>
        </p:spPr>
        <p:txBody>
          <a:bodyPr wrap="square">
            <a:spAutoFit/>
          </a:bodyPr>
          <a:lstStyle/>
          <a:p>
            <a:r>
              <a:rPr lang="en-US" dirty="0">
                <a:hlinkClick r:id="rId2"/>
              </a:rPr>
              <a:t>http://www.chembio.uoguelph.ca/educmat/atomdata/shield/shield.htm</a:t>
            </a:r>
            <a:endParaRPr lang="en-US" dirty="0"/>
          </a:p>
        </p:txBody>
      </p:sp>
    </p:spTree>
    <p:extLst>
      <p:ext uri="{BB962C8B-B14F-4D97-AF65-F5344CB8AC3E}">
        <p14:creationId xmlns:p14="http://schemas.microsoft.com/office/powerpoint/2010/main" val="2878225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7EAF41-0FBE-4E87-AD04-B7B3C4285CEA}"/>
              </a:ext>
            </a:extLst>
          </p:cNvPr>
          <p:cNvSpPr>
            <a:spLocks noGrp="1"/>
          </p:cNvSpPr>
          <p:nvPr>
            <p:ph type="title"/>
          </p:nvPr>
        </p:nvSpPr>
        <p:spPr>
          <a:xfrm>
            <a:off x="533400" y="533400"/>
            <a:ext cx="7886700" cy="381000"/>
          </a:xfrm>
        </p:spPr>
        <p:txBody>
          <a:bodyPr>
            <a:noAutofit/>
          </a:bodyPr>
          <a:lstStyle/>
          <a:p>
            <a:r>
              <a:rPr lang="en-US" sz="2800" b="1" dirty="0">
                <a:latin typeface="+mn-lt"/>
              </a:rPr>
              <a:t>D</a:t>
            </a:r>
            <a:r>
              <a:rPr lang="cs-CZ" sz="2800" b="1" dirty="0">
                <a:latin typeface="+mn-lt"/>
              </a:rPr>
              <a:t>ů</a:t>
            </a:r>
            <a:r>
              <a:rPr lang="en-US" sz="2800" b="1" dirty="0" err="1">
                <a:latin typeface="+mn-lt"/>
              </a:rPr>
              <a:t>sledk</a:t>
            </a:r>
            <a:r>
              <a:rPr lang="cs-CZ" sz="2800" b="1" dirty="0">
                <a:latin typeface="+mn-lt"/>
              </a:rPr>
              <a:t>y</a:t>
            </a:r>
            <a:r>
              <a:rPr lang="en-US" sz="2800" b="1" dirty="0">
                <a:latin typeface="+mn-lt"/>
              </a:rPr>
              <a:t> s</a:t>
            </a:r>
            <a:r>
              <a:rPr lang="cs-CZ" sz="2800" b="1" dirty="0" err="1">
                <a:latin typeface="+mn-lt"/>
              </a:rPr>
              <a:t>tínění</a:t>
            </a:r>
            <a:r>
              <a:rPr lang="cs-CZ" sz="2800" b="1" dirty="0">
                <a:latin typeface="+mn-lt"/>
              </a:rPr>
              <a:t> elektronů</a:t>
            </a:r>
            <a:endParaRPr lang="en-US" sz="2800" b="1" dirty="0">
              <a:latin typeface="+mn-lt"/>
            </a:endParaRPr>
          </a:p>
        </p:txBody>
      </p:sp>
      <p:sp>
        <p:nvSpPr>
          <p:cNvPr id="4" name="Obdélník 3">
            <a:extLst>
              <a:ext uri="{FF2B5EF4-FFF2-40B4-BE49-F238E27FC236}">
                <a16:creationId xmlns:a16="http://schemas.microsoft.com/office/drawing/2014/main" id="{16252CEE-901B-4728-B176-0EBD2EE23E93}"/>
              </a:ext>
            </a:extLst>
          </p:cNvPr>
          <p:cNvSpPr/>
          <p:nvPr/>
        </p:nvSpPr>
        <p:spPr>
          <a:xfrm>
            <a:off x="242887" y="1386870"/>
            <a:ext cx="8658225" cy="1569660"/>
          </a:xfrm>
          <a:prstGeom prst="rect">
            <a:avLst/>
          </a:prstGeom>
        </p:spPr>
        <p:txBody>
          <a:bodyPr wrap="square">
            <a:spAutoFit/>
          </a:bodyPr>
          <a:lstStyle/>
          <a:p>
            <a:pPr fontAlgn="base"/>
            <a:r>
              <a:rPr lang="cs-CZ" sz="2000" dirty="0"/>
              <a:t>Efekt </a:t>
            </a:r>
            <a:r>
              <a:rPr lang="cs-CZ" sz="2000" b="1" dirty="0"/>
              <a:t>stínění</a:t>
            </a:r>
            <a:r>
              <a:rPr lang="cs-CZ" sz="2000" dirty="0"/>
              <a:t> vysvětluje</a:t>
            </a:r>
            <a:r>
              <a:rPr lang="en-US" sz="2000" dirty="0"/>
              <a:t> </a:t>
            </a:r>
            <a:endParaRPr lang="cs-CZ" sz="2000" dirty="0"/>
          </a:p>
          <a:p>
            <a:pPr fontAlgn="base"/>
            <a:endParaRPr lang="cs-CZ" sz="800" dirty="0"/>
          </a:p>
          <a:p>
            <a:pPr marL="457200" indent="-457200" fontAlgn="base">
              <a:buAutoNum type="arabicPeriod"/>
            </a:pPr>
            <a:r>
              <a:rPr lang="cs-CZ" sz="2000" dirty="0"/>
              <a:t>proč</a:t>
            </a:r>
            <a:r>
              <a:rPr lang="en-US" sz="2000" dirty="0"/>
              <a:t> </a:t>
            </a:r>
            <a:r>
              <a:rPr lang="cs-CZ" sz="2000" dirty="0"/>
              <a:t>jsou </a:t>
            </a:r>
            <a:r>
              <a:rPr lang="en-US" sz="2000" dirty="0"/>
              <a:t>vale</a:t>
            </a:r>
            <a:r>
              <a:rPr lang="cs-CZ" sz="2000" dirty="0"/>
              <a:t>ční </a:t>
            </a:r>
            <a:r>
              <a:rPr lang="en-US" sz="2000" dirty="0" err="1"/>
              <a:t>ele</a:t>
            </a:r>
            <a:r>
              <a:rPr lang="cs-CZ" sz="2000" dirty="0"/>
              <a:t>k</a:t>
            </a:r>
            <a:r>
              <a:rPr lang="en-US" sz="2000" dirty="0" err="1"/>
              <a:t>tron</a:t>
            </a:r>
            <a:r>
              <a:rPr lang="cs-CZ" sz="2000" dirty="0"/>
              <a:t>y</a:t>
            </a:r>
            <a:r>
              <a:rPr lang="en-US" sz="2000" dirty="0"/>
              <a:t> </a:t>
            </a:r>
            <a:r>
              <a:rPr lang="cs-CZ" sz="2000" dirty="0"/>
              <a:t>snadněji uvolňovány</a:t>
            </a:r>
            <a:r>
              <a:rPr lang="en-US" sz="2000" dirty="0"/>
              <a:t> </a:t>
            </a:r>
            <a:r>
              <a:rPr lang="cs-CZ" sz="2000" dirty="0"/>
              <a:t>z </a:t>
            </a:r>
            <a:r>
              <a:rPr lang="en-US" sz="2000" dirty="0"/>
              <a:t>atom</a:t>
            </a:r>
            <a:r>
              <a:rPr lang="cs-CZ" sz="2000" dirty="0"/>
              <a:t>u (ionizace)</a:t>
            </a:r>
            <a:r>
              <a:rPr lang="en-US" sz="2000" dirty="0"/>
              <a:t>. </a:t>
            </a:r>
            <a:endParaRPr lang="cs-CZ" sz="2000" dirty="0"/>
          </a:p>
          <a:p>
            <a:pPr marL="457200" indent="-457200" fontAlgn="base">
              <a:buAutoNum type="arabicPeriod"/>
            </a:pPr>
            <a:endParaRPr lang="cs-CZ" sz="800" dirty="0"/>
          </a:p>
          <a:p>
            <a:pPr marL="457200" indent="-457200" fontAlgn="base">
              <a:buAutoNum type="arabicPeriod"/>
            </a:pPr>
            <a:r>
              <a:rPr lang="cs-CZ" sz="2000" dirty="0"/>
              <a:t>velikost atomu:</a:t>
            </a:r>
            <a:r>
              <a:rPr lang="en-US" sz="2000" dirty="0"/>
              <a:t> </a:t>
            </a:r>
            <a:r>
              <a:rPr lang="cs-CZ" sz="2000" dirty="0"/>
              <a:t>čím větší je stínění</a:t>
            </a:r>
            <a:r>
              <a:rPr lang="en-US" sz="2000" dirty="0"/>
              <a:t>, </a:t>
            </a:r>
            <a:r>
              <a:rPr lang="cs-CZ" sz="2000" dirty="0"/>
              <a:t>tím více se valenční sféra může rozšiřovat a tím větší atom j</a:t>
            </a:r>
            <a:r>
              <a:rPr lang="en-US" sz="2000" dirty="0"/>
              <a:t>e.</a:t>
            </a:r>
          </a:p>
        </p:txBody>
      </p:sp>
      <p:pic>
        <p:nvPicPr>
          <p:cNvPr id="6" name="Picture 2" descr="Výsledek obrázku pro crowd cartoon concert">
            <a:extLst>
              <a:ext uri="{FF2B5EF4-FFF2-40B4-BE49-F238E27FC236}">
                <a16:creationId xmlns:a16="http://schemas.microsoft.com/office/drawing/2014/main" id="{B2ECCA35-1417-481D-B1A7-D9FD44D41F4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05200"/>
            <a:ext cx="4933949" cy="277534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descr="Obsah obrázku text&#10;&#10;Popis byl vytvořen automaticky">
            <a:extLst>
              <a:ext uri="{FF2B5EF4-FFF2-40B4-BE49-F238E27FC236}">
                <a16:creationId xmlns:a16="http://schemas.microsoft.com/office/drawing/2014/main" id="{C569403E-1BC6-4D20-8E54-1DE16AF9A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581400"/>
            <a:ext cx="2819400" cy="2795905"/>
          </a:xfrm>
          <a:prstGeom prst="rect">
            <a:avLst/>
          </a:prstGeom>
        </p:spPr>
      </p:pic>
    </p:spTree>
    <p:extLst>
      <p:ext uri="{BB962C8B-B14F-4D97-AF65-F5344CB8AC3E}">
        <p14:creationId xmlns:p14="http://schemas.microsoft.com/office/powerpoint/2010/main" val="3874830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45104" y="381000"/>
            <a:ext cx="8853791"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r>
              <a:rPr kumimoji="0" lang="cs-CZ" altLang="cs-CZ" sz="2000" b="0" i="0" u="none" strike="noStrike" cap="none" normalizeH="0" baseline="0" dirty="0">
                <a:ln>
                  <a:noFill/>
                </a:ln>
                <a:effectLst/>
                <a:latin typeface="+mn-lt"/>
              </a:rPr>
              <a:t>Obsazení jednotlivých orbitalů se řídí pravidly: </a:t>
            </a:r>
          </a:p>
          <a:p>
            <a:pPr marL="0" marR="0" lvl="0" indent="0" algn="just" defTabSz="914400" rtl="0" eaLnBrk="1" fontAlgn="base" latinLnBrk="0" hangingPunct="1">
              <a:lnSpc>
                <a:spcPct val="100000"/>
              </a:lnSpc>
              <a:spcBef>
                <a:spcPct val="0"/>
              </a:spcBef>
              <a:spcAft>
                <a:spcPct val="0"/>
              </a:spcAft>
              <a:buClrTx/>
              <a:buSzTx/>
              <a:buFontTx/>
              <a:buNone/>
              <a:tabLst/>
            </a:pPr>
            <a:endParaRPr lang="cs-CZ" altLang="cs-CZ" sz="1000" dirty="0">
              <a:latin typeface="+mn-lt"/>
            </a:endParaRPr>
          </a:p>
          <a:p>
            <a:r>
              <a:rPr lang="cs-CZ" sz="2000" b="1" dirty="0">
                <a:latin typeface="+mn-lt"/>
              </a:rPr>
              <a:t>Princip minima energie</a:t>
            </a:r>
            <a:br>
              <a:rPr lang="cs-CZ" sz="2000" dirty="0">
                <a:latin typeface="+mn-lt"/>
              </a:rPr>
            </a:br>
            <a:r>
              <a:rPr lang="cs-CZ" sz="2000" dirty="0">
                <a:latin typeface="+mn-lt"/>
              </a:rPr>
              <a:t>atom nepodléhající vnějšímu působení přechází samovolnými procesy do stavu s nejnižší možnou energií.</a:t>
            </a:r>
            <a:endParaRPr lang="en-US" sz="2000" dirty="0">
              <a:latin typeface="+mn-lt"/>
            </a:endParaRPr>
          </a:p>
          <a:p>
            <a:pPr lvl="0"/>
            <a:endParaRPr lang="cs-CZ" sz="1000" b="1" dirty="0">
              <a:latin typeface="+mn-lt"/>
            </a:endParaRPr>
          </a:p>
          <a:p>
            <a:pPr lvl="0"/>
            <a:r>
              <a:rPr lang="cs-CZ" sz="2000" b="1" dirty="0">
                <a:latin typeface="+mn-lt"/>
              </a:rPr>
              <a:t>Výstavbový princip</a:t>
            </a:r>
            <a:br>
              <a:rPr lang="cs-CZ" sz="2000" dirty="0">
                <a:latin typeface="+mn-lt"/>
              </a:rPr>
            </a:br>
            <a:r>
              <a:rPr lang="cs-CZ" sz="2000" dirty="0">
                <a:latin typeface="+mn-lt"/>
              </a:rPr>
              <a:t>orbitaly s energií nižší se zaplňují dříve než orbitaly s energií vyšší, energie orbitalů se zvyšuje s rostoucí hodnotou součtu hlavního a vedlejšího kvantového čísla.</a:t>
            </a:r>
          </a:p>
          <a:p>
            <a:pPr lvl="0"/>
            <a:endParaRPr kumimoji="0" lang="cs-CZ" altLang="cs-CZ" sz="1000" b="0" i="1" u="none" strike="noStrike" cap="none" normalizeH="0" baseline="0" dirty="0">
              <a:ln>
                <a:noFill/>
              </a:ln>
              <a:effectLst/>
              <a:latin typeface="+mn-lt"/>
            </a:endParaRPr>
          </a:p>
          <a:p>
            <a:r>
              <a:rPr lang="cs-CZ" sz="2000" b="1" dirty="0">
                <a:latin typeface="+mn-lt"/>
              </a:rPr>
              <a:t>Pauliho princip výlučnosti</a:t>
            </a:r>
            <a:br>
              <a:rPr lang="cs-CZ" sz="2000" dirty="0">
                <a:latin typeface="+mn-lt"/>
              </a:rPr>
            </a:br>
            <a:r>
              <a:rPr lang="cs-CZ" sz="2000" dirty="0">
                <a:latin typeface="+mn-lt"/>
              </a:rPr>
              <a:t>Dva elektrony</a:t>
            </a:r>
            <a:r>
              <a:rPr lang="en-US" sz="2000" dirty="0">
                <a:latin typeface="+mn-lt"/>
              </a:rPr>
              <a:t> </a:t>
            </a:r>
            <a:r>
              <a:rPr lang="cs-CZ" sz="2000" dirty="0">
                <a:latin typeface="+mn-lt"/>
              </a:rPr>
              <a:t> se nemohou nacházet ve stejném stavu, jejich stavy se musí lišit alespoň v jednom kvantovém čísle. V elektronovém obalu nemohou být žádné dva elektrony se všemi čtyřmi kvantovými čísly stejnými, v jednom orbitalu mohou být maximálně dva elektrony s opačným spinem.</a:t>
            </a:r>
          </a:p>
          <a:p>
            <a:pPr lvl="0"/>
            <a:endParaRPr kumimoji="0" lang="cs-CZ" altLang="cs-CZ" sz="1000" b="0" i="0" u="none" strike="noStrike" cap="none" normalizeH="0" baseline="0" dirty="0">
              <a:ln>
                <a:noFill/>
              </a:ln>
              <a:effectLst/>
              <a:latin typeface="+mn-lt"/>
            </a:endParaRPr>
          </a:p>
          <a:p>
            <a:pPr lvl="0"/>
            <a:r>
              <a:rPr lang="cs-CZ" sz="2000" b="1" dirty="0" err="1">
                <a:latin typeface="+mn-lt"/>
              </a:rPr>
              <a:t>Hundovo</a:t>
            </a:r>
            <a:r>
              <a:rPr lang="cs-CZ" sz="2000" b="1" dirty="0">
                <a:latin typeface="+mn-lt"/>
              </a:rPr>
              <a:t> pravidlo maximální multiplicity</a:t>
            </a:r>
            <a:br>
              <a:rPr lang="cs-CZ" sz="2000" dirty="0">
                <a:latin typeface="+mn-lt"/>
              </a:rPr>
            </a:br>
            <a:r>
              <a:rPr lang="cs-CZ" sz="2000" dirty="0">
                <a:latin typeface="+mn-lt"/>
              </a:rPr>
              <a:t>V degenerovaných orbitalech vznikají elektronové páry teprve po obsazení každého orbitalu jedním elektronem, nespárované elektrony mají stejný spin.</a:t>
            </a:r>
          </a:p>
          <a:p>
            <a:pPr lvl="0"/>
            <a:r>
              <a:rPr lang="cs-CZ" sz="2000" dirty="0">
                <a:latin typeface="+mn-lt"/>
              </a:rPr>
              <a:t>Součet magnetických spinových čísel  všech elektronů v </a:t>
            </a:r>
            <a:r>
              <a:rPr lang="cs-CZ" sz="2000" dirty="0" err="1">
                <a:latin typeface="+mn-lt"/>
              </a:rPr>
              <a:t>podslupce</a:t>
            </a:r>
            <a:r>
              <a:rPr lang="cs-CZ" sz="2000" dirty="0">
                <a:latin typeface="+mn-lt"/>
              </a:rPr>
              <a:t>, resp. tzv. multiplicita, musí být maximální. </a:t>
            </a:r>
            <a:endParaRPr kumimoji="0" lang="cs-CZ" altLang="cs-CZ" sz="2000" b="0" i="0" u="none" strike="noStrike" cap="none" normalizeH="0" baseline="0" dirty="0">
              <a:ln>
                <a:noFill/>
              </a:ln>
              <a:effectLst/>
              <a:latin typeface="+mn-lt"/>
            </a:endParaRPr>
          </a:p>
        </p:txBody>
      </p:sp>
    </p:spTree>
    <p:extLst>
      <p:ext uri="{BB962C8B-B14F-4D97-AF65-F5344CB8AC3E}">
        <p14:creationId xmlns:p14="http://schemas.microsoft.com/office/powerpoint/2010/main" val="3613801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E819E73-D0E0-4E15-A1D9-F13A2E562DC5}"/>
              </a:ext>
            </a:extLst>
          </p:cNvPr>
          <p:cNvSpPr/>
          <p:nvPr/>
        </p:nvSpPr>
        <p:spPr>
          <a:xfrm>
            <a:off x="273326" y="228600"/>
            <a:ext cx="8642074" cy="3477875"/>
          </a:xfrm>
          <a:prstGeom prst="rect">
            <a:avLst/>
          </a:prstGeom>
        </p:spPr>
        <p:txBody>
          <a:bodyPr wrap="square">
            <a:spAutoFit/>
          </a:bodyPr>
          <a:lstStyle/>
          <a:p>
            <a:pPr algn="just" fontAlgn="base"/>
            <a:r>
              <a:rPr lang="cs-CZ" sz="2000" b="1" dirty="0"/>
              <a:t>Příklad</a:t>
            </a:r>
            <a:r>
              <a:rPr lang="en-US" sz="2000" b="1" dirty="0"/>
              <a:t>:</a:t>
            </a:r>
            <a:r>
              <a:rPr lang="cs-CZ" sz="2000" b="1" dirty="0"/>
              <a:t>  </a:t>
            </a:r>
            <a:r>
              <a:rPr lang="cs-CZ" sz="2000" dirty="0"/>
              <a:t>Proč je atom </a:t>
            </a:r>
            <a:r>
              <a:rPr lang="en-US" sz="2000" dirty="0" err="1"/>
              <a:t>cesi</a:t>
            </a:r>
            <a:r>
              <a:rPr lang="cs-CZ" sz="2000" dirty="0"/>
              <a:t>a větší než atom sodíku</a:t>
            </a:r>
            <a:r>
              <a:rPr lang="en-US" sz="2000" dirty="0"/>
              <a:t>?</a:t>
            </a:r>
          </a:p>
          <a:p>
            <a:pPr algn="just" fontAlgn="base"/>
            <a:endParaRPr lang="cs-CZ" sz="2000" b="1" dirty="0"/>
          </a:p>
          <a:p>
            <a:pPr algn="just" fontAlgn="base"/>
            <a:r>
              <a:rPr lang="cs-CZ" sz="2000" b="1" dirty="0"/>
              <a:t>Řešení</a:t>
            </a:r>
            <a:r>
              <a:rPr lang="en-US" sz="2000" b="1" dirty="0"/>
              <a:t>:</a:t>
            </a:r>
          </a:p>
          <a:p>
            <a:pPr algn="just" fontAlgn="base"/>
            <a:r>
              <a:rPr lang="cs-CZ" sz="2000" dirty="0"/>
              <a:t>E</a:t>
            </a:r>
            <a:r>
              <a:rPr lang="en-US" sz="2000" dirty="0"/>
              <a:t>le</a:t>
            </a:r>
            <a:r>
              <a:rPr lang="cs-CZ" sz="2000" dirty="0"/>
              <a:t>k</a:t>
            </a:r>
            <a:r>
              <a:rPr lang="en-US" sz="2000" dirty="0" err="1"/>
              <a:t>tron</a:t>
            </a:r>
            <a:r>
              <a:rPr lang="cs-CZ" sz="2000" dirty="0" err="1"/>
              <a:t>ová</a:t>
            </a:r>
            <a:r>
              <a:rPr lang="en-US" sz="2000" dirty="0"/>
              <a:t> </a:t>
            </a:r>
            <a:r>
              <a:rPr lang="cs-CZ" sz="2000" dirty="0"/>
              <a:t>k</a:t>
            </a:r>
            <a:r>
              <a:rPr lang="en-US" sz="2000" dirty="0" err="1"/>
              <a:t>onfigura</a:t>
            </a:r>
            <a:r>
              <a:rPr lang="cs-CZ" sz="2000" dirty="0" err="1"/>
              <a:t>ce</a:t>
            </a:r>
            <a:r>
              <a:rPr lang="en-US" sz="2000" dirty="0"/>
              <a:t> </a:t>
            </a:r>
            <a:r>
              <a:rPr lang="cs-CZ" sz="2000" b="1" i="1" dirty="0"/>
              <a:t>sodíku</a:t>
            </a:r>
            <a:r>
              <a:rPr lang="cs-CZ" sz="2000" dirty="0"/>
              <a:t> je </a:t>
            </a:r>
            <a:r>
              <a:rPr lang="en-US" sz="2000" dirty="0"/>
              <a:t>1s</a:t>
            </a:r>
            <a:r>
              <a:rPr lang="en-US" sz="2000" baseline="30000" dirty="0"/>
              <a:t>2</a:t>
            </a:r>
            <a:r>
              <a:rPr lang="en-US" sz="2000" dirty="0"/>
              <a:t>2s</a:t>
            </a:r>
            <a:r>
              <a:rPr lang="en-US" sz="2000" baseline="30000" dirty="0"/>
              <a:t>2</a:t>
            </a:r>
            <a:r>
              <a:rPr lang="en-US" sz="2000" dirty="0"/>
              <a:t>2p</a:t>
            </a:r>
            <a:r>
              <a:rPr lang="en-US" sz="2000" baseline="30000" dirty="0"/>
              <a:t>6</a:t>
            </a:r>
            <a:r>
              <a:rPr lang="en-US" sz="2000" dirty="0"/>
              <a:t>3s</a:t>
            </a:r>
            <a:r>
              <a:rPr lang="en-US" sz="2000" baseline="30000" dirty="0"/>
              <a:t>1</a:t>
            </a:r>
            <a:r>
              <a:rPr lang="en-US" sz="2000" dirty="0"/>
              <a:t>. </a:t>
            </a:r>
            <a:r>
              <a:rPr lang="cs-CZ" sz="2000" dirty="0"/>
              <a:t>Vnější energetická slupka je </a:t>
            </a:r>
            <a:r>
              <a:rPr lang="en-US" sz="2000" dirty="0"/>
              <a:t>n = 3 a </a:t>
            </a:r>
            <a:r>
              <a:rPr lang="cs-CZ" sz="2000" dirty="0"/>
              <a:t>v ní je 1 </a:t>
            </a:r>
            <a:r>
              <a:rPr lang="en-US" sz="2000" dirty="0" err="1"/>
              <a:t>valen</a:t>
            </a:r>
            <a:r>
              <a:rPr lang="cs-CZ" sz="2000" dirty="0"/>
              <a:t>ční</a:t>
            </a:r>
            <a:r>
              <a:rPr lang="en-US" sz="2000" dirty="0"/>
              <a:t> </a:t>
            </a:r>
            <a:r>
              <a:rPr lang="en-US" sz="2000" dirty="0" err="1"/>
              <a:t>ele</a:t>
            </a:r>
            <a:r>
              <a:rPr lang="cs-CZ" sz="2000" dirty="0"/>
              <a:t>k</a:t>
            </a:r>
            <a:r>
              <a:rPr lang="en-US" sz="2000" dirty="0" err="1"/>
              <a:t>tron</a:t>
            </a:r>
            <a:r>
              <a:rPr lang="en-US" sz="2000" dirty="0"/>
              <a:t>. </a:t>
            </a:r>
            <a:r>
              <a:rPr lang="cs-CZ" sz="2000" dirty="0"/>
              <a:t>Přitažlivé síly mezi tímto valenčním </a:t>
            </a:r>
            <a:r>
              <a:rPr lang="en-US" sz="2000" dirty="0" err="1"/>
              <a:t>ele</a:t>
            </a:r>
            <a:r>
              <a:rPr lang="cs-CZ" sz="2000" dirty="0"/>
              <a:t>k</a:t>
            </a:r>
            <a:r>
              <a:rPr lang="en-US" sz="2000" dirty="0" err="1"/>
              <a:t>tron</a:t>
            </a:r>
            <a:r>
              <a:rPr lang="cs-CZ" sz="2000" dirty="0" err="1"/>
              <a:t>em</a:t>
            </a:r>
            <a:r>
              <a:rPr lang="en-US" sz="2000" dirty="0"/>
              <a:t> a </a:t>
            </a:r>
            <a:r>
              <a:rPr lang="cs-CZ" sz="2000" dirty="0"/>
              <a:t>jádrem s </a:t>
            </a:r>
            <a:r>
              <a:rPr lang="en-US" sz="2000" dirty="0"/>
              <a:t>11 proton</a:t>
            </a:r>
            <a:r>
              <a:rPr lang="cs-CZ" sz="2000" dirty="0"/>
              <a:t>y</a:t>
            </a:r>
            <a:r>
              <a:rPr lang="en-US" sz="2000" dirty="0"/>
              <a:t> </a:t>
            </a:r>
            <a:r>
              <a:rPr lang="cs-CZ" sz="2000" dirty="0"/>
              <a:t>jsou</a:t>
            </a:r>
            <a:r>
              <a:rPr lang="en-US" sz="2000" dirty="0"/>
              <a:t> </a:t>
            </a:r>
            <a:r>
              <a:rPr lang="cs-CZ" sz="2000" dirty="0"/>
              <a:t>stíněny ostatními </a:t>
            </a:r>
            <a:r>
              <a:rPr lang="en-US" sz="2000" dirty="0"/>
              <a:t>10 </a:t>
            </a:r>
            <a:r>
              <a:rPr lang="en-US" sz="2000" dirty="0" err="1"/>
              <a:t>ele</a:t>
            </a:r>
            <a:r>
              <a:rPr lang="cs-CZ" sz="2000" dirty="0"/>
              <a:t>k</a:t>
            </a:r>
            <a:r>
              <a:rPr lang="en-US" sz="2000" dirty="0" err="1"/>
              <a:t>tron</a:t>
            </a:r>
            <a:r>
              <a:rPr lang="cs-CZ" sz="2000" dirty="0"/>
              <a:t>y</a:t>
            </a:r>
            <a:r>
              <a:rPr lang="en-US" sz="2000" dirty="0"/>
              <a:t>.</a:t>
            </a:r>
          </a:p>
          <a:p>
            <a:pPr algn="just" fontAlgn="base"/>
            <a:r>
              <a:rPr lang="cs-CZ" sz="2000" dirty="0"/>
              <a:t>E</a:t>
            </a:r>
            <a:r>
              <a:rPr lang="en-US" sz="2000" dirty="0"/>
              <a:t>le</a:t>
            </a:r>
            <a:r>
              <a:rPr lang="cs-CZ" sz="2000" dirty="0"/>
              <a:t>k</a:t>
            </a:r>
            <a:r>
              <a:rPr lang="en-US" sz="2000" dirty="0" err="1"/>
              <a:t>tron</a:t>
            </a:r>
            <a:r>
              <a:rPr lang="cs-CZ" sz="2000" dirty="0" err="1"/>
              <a:t>ová</a:t>
            </a:r>
            <a:r>
              <a:rPr lang="en-US" sz="2000" dirty="0"/>
              <a:t> </a:t>
            </a:r>
            <a:r>
              <a:rPr lang="cs-CZ" sz="2000" dirty="0"/>
              <a:t>k</a:t>
            </a:r>
            <a:r>
              <a:rPr lang="en-US" sz="2000" dirty="0" err="1"/>
              <a:t>onfigura</a:t>
            </a:r>
            <a:r>
              <a:rPr lang="cs-CZ" sz="2000" dirty="0" err="1"/>
              <a:t>ce</a:t>
            </a:r>
            <a:r>
              <a:rPr lang="en-US" sz="2000" dirty="0"/>
              <a:t> </a:t>
            </a:r>
            <a:r>
              <a:rPr lang="en-US" sz="2000" b="1" i="1" dirty="0" err="1"/>
              <a:t>cesi</a:t>
            </a:r>
            <a:r>
              <a:rPr lang="cs-CZ" sz="2000" b="1" i="1" dirty="0"/>
              <a:t>a</a:t>
            </a:r>
            <a:r>
              <a:rPr lang="cs-CZ" sz="2000" dirty="0"/>
              <a:t> je </a:t>
            </a:r>
            <a:r>
              <a:rPr lang="en-US" sz="2000" dirty="0"/>
              <a:t>1s</a:t>
            </a:r>
            <a:r>
              <a:rPr lang="en-US" sz="2000" baseline="30000" dirty="0"/>
              <a:t>2</a:t>
            </a:r>
            <a:r>
              <a:rPr lang="en-US" sz="2000" dirty="0"/>
              <a:t>2s</a:t>
            </a:r>
            <a:r>
              <a:rPr lang="en-US" sz="2000" baseline="30000" dirty="0"/>
              <a:t>2</a:t>
            </a:r>
            <a:r>
              <a:rPr lang="en-US" sz="2000" dirty="0"/>
              <a:t>2p</a:t>
            </a:r>
            <a:r>
              <a:rPr lang="en-US" sz="2000" baseline="30000" dirty="0"/>
              <a:t>6</a:t>
            </a:r>
            <a:r>
              <a:rPr lang="en-US" sz="2000" dirty="0"/>
              <a:t>3s</a:t>
            </a:r>
            <a:r>
              <a:rPr lang="en-US" sz="2000" baseline="30000" dirty="0"/>
              <a:t>2</a:t>
            </a:r>
            <a:r>
              <a:rPr lang="en-US" sz="2000" dirty="0"/>
              <a:t>3p</a:t>
            </a:r>
            <a:r>
              <a:rPr lang="en-US" sz="2000" baseline="30000" dirty="0"/>
              <a:t>6</a:t>
            </a:r>
            <a:r>
              <a:rPr lang="en-US" sz="2000" dirty="0"/>
              <a:t>4s</a:t>
            </a:r>
            <a:r>
              <a:rPr lang="en-US" sz="2000" baseline="30000" dirty="0"/>
              <a:t>2</a:t>
            </a:r>
            <a:r>
              <a:rPr lang="en-US" sz="2000" dirty="0"/>
              <a:t>3d</a:t>
            </a:r>
            <a:r>
              <a:rPr lang="en-US" sz="2000" baseline="30000" dirty="0"/>
              <a:t>10</a:t>
            </a:r>
            <a:r>
              <a:rPr lang="en-US" sz="2000" dirty="0"/>
              <a:t>4p</a:t>
            </a:r>
            <a:r>
              <a:rPr lang="en-US" sz="2000" baseline="30000" dirty="0"/>
              <a:t>6</a:t>
            </a:r>
            <a:r>
              <a:rPr lang="en-US" sz="2000" dirty="0"/>
              <a:t>5s</a:t>
            </a:r>
            <a:r>
              <a:rPr lang="en-US" sz="2000" baseline="30000" dirty="0"/>
              <a:t>2</a:t>
            </a:r>
            <a:r>
              <a:rPr lang="en-US" sz="2000" dirty="0"/>
              <a:t>4d</a:t>
            </a:r>
            <a:r>
              <a:rPr lang="en-US" sz="2000" baseline="30000" dirty="0"/>
              <a:t>10</a:t>
            </a:r>
            <a:r>
              <a:rPr lang="en-US" sz="2000" dirty="0"/>
              <a:t>5p</a:t>
            </a:r>
            <a:r>
              <a:rPr lang="en-US" sz="2000" baseline="30000" dirty="0"/>
              <a:t>6</a:t>
            </a:r>
            <a:r>
              <a:rPr lang="en-US" sz="2000" dirty="0"/>
              <a:t>6s</a:t>
            </a:r>
            <a:r>
              <a:rPr lang="en-US" sz="2000" baseline="30000" dirty="0"/>
              <a:t>1</a:t>
            </a:r>
            <a:r>
              <a:rPr lang="en-US" sz="2000" dirty="0"/>
              <a:t>. </a:t>
            </a:r>
            <a:r>
              <a:rPr lang="cs-CZ" sz="2000" dirty="0"/>
              <a:t>Jádro atomu cesia obsahuje více protonů a také více elektronů stínících vnější elektron</a:t>
            </a:r>
            <a:r>
              <a:rPr lang="en-US" sz="2000" dirty="0"/>
              <a:t>. </a:t>
            </a:r>
            <a:r>
              <a:rPr lang="cs-CZ" sz="2000" dirty="0"/>
              <a:t>Vnější </a:t>
            </a:r>
            <a:r>
              <a:rPr lang="en-US" sz="2000" dirty="0" err="1"/>
              <a:t>ele</a:t>
            </a:r>
            <a:r>
              <a:rPr lang="cs-CZ" sz="2000" dirty="0"/>
              <a:t>k</a:t>
            </a:r>
            <a:r>
              <a:rPr lang="en-US" sz="2000" dirty="0" err="1"/>
              <a:t>tron</a:t>
            </a:r>
            <a:r>
              <a:rPr lang="en-US" sz="2000" dirty="0"/>
              <a:t>, 6s</a:t>
            </a:r>
            <a:r>
              <a:rPr lang="en-US" sz="2000" baseline="30000" dirty="0"/>
              <a:t>1</a:t>
            </a:r>
            <a:r>
              <a:rPr lang="en-US" sz="2000" dirty="0"/>
              <a:t>, </a:t>
            </a:r>
            <a:r>
              <a:rPr lang="cs-CZ" sz="2000" dirty="0"/>
              <a:t>je tudíž vázán velmi volně</a:t>
            </a:r>
            <a:r>
              <a:rPr lang="en-US" sz="2000" dirty="0"/>
              <a:t>. </a:t>
            </a:r>
            <a:r>
              <a:rPr lang="cs-CZ" sz="2000" dirty="0"/>
              <a:t>V důsledku stínění tedy jádro méně ovlivňuje </a:t>
            </a:r>
            <a:r>
              <a:rPr lang="en-US" sz="2000" dirty="0"/>
              <a:t>6s</a:t>
            </a:r>
            <a:r>
              <a:rPr lang="en-US" sz="2000" baseline="30000" dirty="0"/>
              <a:t>1</a:t>
            </a:r>
            <a:r>
              <a:rPr lang="en-US" sz="2000" dirty="0"/>
              <a:t> </a:t>
            </a:r>
            <a:r>
              <a:rPr lang="en-US" sz="2000" dirty="0" err="1"/>
              <a:t>ele</a:t>
            </a:r>
            <a:r>
              <a:rPr lang="cs-CZ" sz="2000" dirty="0"/>
              <a:t>k</a:t>
            </a:r>
            <a:r>
              <a:rPr lang="en-US" sz="2000" dirty="0" err="1"/>
              <a:t>tron</a:t>
            </a:r>
            <a:r>
              <a:rPr lang="en-US" sz="2000" dirty="0"/>
              <a:t> </a:t>
            </a:r>
            <a:r>
              <a:rPr lang="cs-CZ" sz="2000" dirty="0"/>
              <a:t>než </a:t>
            </a:r>
            <a:r>
              <a:rPr lang="en-US" sz="2000" dirty="0"/>
              <a:t>3s</a:t>
            </a:r>
            <a:r>
              <a:rPr lang="en-US" sz="2000" baseline="30000" dirty="0"/>
              <a:t>1</a:t>
            </a:r>
            <a:r>
              <a:rPr lang="en-US" sz="2000" dirty="0"/>
              <a:t> </a:t>
            </a:r>
            <a:r>
              <a:rPr lang="en-US" sz="2000" dirty="0" err="1"/>
              <a:t>ele</a:t>
            </a:r>
            <a:r>
              <a:rPr lang="cs-CZ" sz="2000" dirty="0"/>
              <a:t>k</a:t>
            </a:r>
            <a:r>
              <a:rPr lang="en-US" sz="2000" dirty="0" err="1"/>
              <a:t>tron</a:t>
            </a:r>
            <a:r>
              <a:rPr lang="cs-CZ" sz="2000" dirty="0"/>
              <a:t>, </a:t>
            </a:r>
            <a:r>
              <a:rPr lang="cs-CZ" sz="2000" u="sng" dirty="0"/>
              <a:t>atom cesia bude proto větší než atom sodíku</a:t>
            </a:r>
            <a:r>
              <a:rPr lang="en-US" sz="2000" dirty="0"/>
              <a:t>.</a:t>
            </a:r>
          </a:p>
        </p:txBody>
      </p:sp>
      <p:pic>
        <p:nvPicPr>
          <p:cNvPr id="6" name="Obrázek 5" descr="Obsah obrázku míč&#10;&#10;Popis byl vytvořen automaticky">
            <a:extLst>
              <a:ext uri="{FF2B5EF4-FFF2-40B4-BE49-F238E27FC236}">
                <a16:creationId xmlns:a16="http://schemas.microsoft.com/office/drawing/2014/main" id="{5AE45B97-C660-4868-A71F-626276FFBF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9763" y="3650575"/>
            <a:ext cx="5029200" cy="1511155"/>
          </a:xfrm>
          <a:prstGeom prst="rect">
            <a:avLst/>
          </a:prstGeom>
        </p:spPr>
      </p:pic>
      <p:pic>
        <p:nvPicPr>
          <p:cNvPr id="8" name="Obrázek 7" descr="Obsah obrázku snímek obrazovky&#10;&#10;Popis byl vytvořen automaticky">
            <a:extLst>
              <a:ext uri="{FF2B5EF4-FFF2-40B4-BE49-F238E27FC236}">
                <a16:creationId xmlns:a16="http://schemas.microsoft.com/office/drawing/2014/main" id="{F632D0EB-D2D1-450F-A578-69314D075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5218212"/>
            <a:ext cx="4114800" cy="1411188"/>
          </a:xfrm>
          <a:prstGeom prst="rect">
            <a:avLst/>
          </a:prstGeom>
        </p:spPr>
      </p:pic>
    </p:spTree>
    <p:extLst>
      <p:ext uri="{BB962C8B-B14F-4D97-AF65-F5344CB8AC3E}">
        <p14:creationId xmlns:p14="http://schemas.microsoft.com/office/powerpoint/2010/main" val="2267070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3554C140-92D2-4BC5-9C70-CD408389E3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000" y="3276600"/>
            <a:ext cx="1985962" cy="554222"/>
          </a:xfrm>
          <a:prstGeom prst="rect">
            <a:avLst/>
          </a:prstGeom>
        </p:spPr>
      </p:pic>
      <p:pic>
        <p:nvPicPr>
          <p:cNvPr id="6" name="Grafický objekt 5">
            <a:extLst>
              <a:ext uri="{FF2B5EF4-FFF2-40B4-BE49-F238E27FC236}">
                <a16:creationId xmlns:a16="http://schemas.microsoft.com/office/drawing/2014/main" id="{AA5600A7-056D-4A8B-9BD1-2AE50302E7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200" y="3962400"/>
            <a:ext cx="1905001" cy="491613"/>
          </a:xfrm>
          <a:prstGeom prst="rect">
            <a:avLst/>
          </a:prstGeom>
        </p:spPr>
      </p:pic>
      <p:sp>
        <p:nvSpPr>
          <p:cNvPr id="9" name="TextovéPole 8">
            <a:extLst>
              <a:ext uri="{FF2B5EF4-FFF2-40B4-BE49-F238E27FC236}">
                <a16:creationId xmlns:a16="http://schemas.microsoft.com/office/drawing/2014/main" id="{46F45C6C-3DB7-4E72-A4F4-CCC125EF9999}"/>
              </a:ext>
            </a:extLst>
          </p:cNvPr>
          <p:cNvSpPr txBox="1"/>
          <p:nvPr/>
        </p:nvSpPr>
        <p:spPr>
          <a:xfrm>
            <a:off x="381000" y="4572000"/>
            <a:ext cx="1370440" cy="307777"/>
          </a:xfrm>
          <a:prstGeom prst="rect">
            <a:avLst/>
          </a:prstGeom>
          <a:noFill/>
        </p:spPr>
        <p:txBody>
          <a:bodyPr wrap="none" rtlCol="0">
            <a:spAutoFit/>
          </a:bodyPr>
          <a:lstStyle/>
          <a:p>
            <a:r>
              <a:rPr lang="cs-CZ" sz="1400" dirty="0">
                <a:latin typeface="Cavolini" panose="020B0502040204020203" pitchFamily="66" charset="0"/>
                <a:cs typeface="Cavolini" panose="020B0502040204020203" pitchFamily="66" charset="0"/>
              </a:rPr>
              <a:t>a</a:t>
            </a:r>
            <a:r>
              <a:rPr lang="cs-CZ" sz="1400" baseline="-25000" dirty="0"/>
              <a:t>0</a:t>
            </a:r>
            <a:r>
              <a:rPr lang="cs-CZ" sz="1400" dirty="0"/>
              <a:t> = </a:t>
            </a:r>
            <a:r>
              <a:rPr lang="cs-CZ" sz="1400" dirty="0" err="1"/>
              <a:t>Bohr</a:t>
            </a:r>
            <a:r>
              <a:rPr lang="cs-CZ" sz="1400" dirty="0"/>
              <a:t> </a:t>
            </a:r>
            <a:r>
              <a:rPr lang="cs-CZ" sz="1400" dirty="0" err="1"/>
              <a:t>radius</a:t>
            </a:r>
            <a:endParaRPr lang="en-US" sz="1400" dirty="0"/>
          </a:p>
        </p:txBody>
      </p:sp>
      <p:pic>
        <p:nvPicPr>
          <p:cNvPr id="10" name="Grafický objekt 9">
            <a:extLst>
              <a:ext uri="{FF2B5EF4-FFF2-40B4-BE49-F238E27FC236}">
                <a16:creationId xmlns:a16="http://schemas.microsoft.com/office/drawing/2014/main" id="{0BC93AE4-14A1-45A2-AB72-63488A10E4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5029200"/>
            <a:ext cx="1908313" cy="685800"/>
          </a:xfrm>
          <a:prstGeom prst="rect">
            <a:avLst/>
          </a:prstGeom>
        </p:spPr>
      </p:pic>
      <p:pic>
        <p:nvPicPr>
          <p:cNvPr id="11" name="Grafický objekt 10">
            <a:extLst>
              <a:ext uri="{FF2B5EF4-FFF2-40B4-BE49-F238E27FC236}">
                <a16:creationId xmlns:a16="http://schemas.microsoft.com/office/drawing/2014/main" id="{9D2CE5C1-B55E-47D0-B2E2-9C4D63FBDF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200" y="5791200"/>
            <a:ext cx="761999" cy="457199"/>
          </a:xfrm>
          <a:prstGeom prst="rect">
            <a:avLst/>
          </a:prstGeom>
        </p:spPr>
      </p:pic>
      <p:sp>
        <p:nvSpPr>
          <p:cNvPr id="15" name="TextovéPole 14">
            <a:extLst>
              <a:ext uri="{FF2B5EF4-FFF2-40B4-BE49-F238E27FC236}">
                <a16:creationId xmlns:a16="http://schemas.microsoft.com/office/drawing/2014/main" id="{EAA89D76-84AC-4AF6-89AB-7E51C5728065}"/>
              </a:ext>
            </a:extLst>
          </p:cNvPr>
          <p:cNvSpPr txBox="1"/>
          <p:nvPr/>
        </p:nvSpPr>
        <p:spPr>
          <a:xfrm>
            <a:off x="228600" y="6248400"/>
            <a:ext cx="1629292" cy="307777"/>
          </a:xfrm>
          <a:prstGeom prst="rect">
            <a:avLst/>
          </a:prstGeom>
          <a:noFill/>
        </p:spPr>
        <p:txBody>
          <a:bodyPr wrap="none" rtlCol="0">
            <a:spAutoFit/>
          </a:bodyPr>
          <a:lstStyle/>
          <a:p>
            <a:r>
              <a:rPr lang="cs-CZ" sz="1400" dirty="0"/>
              <a:t>pro malá </a:t>
            </a:r>
            <a:r>
              <a:rPr lang="cs-CZ" sz="1400" i="1" dirty="0"/>
              <a:t>n</a:t>
            </a:r>
            <a:r>
              <a:rPr lang="cs-CZ" sz="1400" dirty="0"/>
              <a:t> a velká </a:t>
            </a:r>
            <a:r>
              <a:rPr lang="cs-CZ" sz="1400" i="1" dirty="0"/>
              <a:t>Z</a:t>
            </a:r>
            <a:endParaRPr lang="en-US" sz="1400" i="1" dirty="0"/>
          </a:p>
        </p:txBody>
      </p:sp>
      <p:sp>
        <p:nvSpPr>
          <p:cNvPr id="16" name="Obdélník 15">
            <a:extLst>
              <a:ext uri="{FF2B5EF4-FFF2-40B4-BE49-F238E27FC236}">
                <a16:creationId xmlns:a16="http://schemas.microsoft.com/office/drawing/2014/main" id="{425D0E7C-BDC9-4816-9CA8-A27FF5D1199F}"/>
              </a:ext>
            </a:extLst>
          </p:cNvPr>
          <p:cNvSpPr/>
          <p:nvPr/>
        </p:nvSpPr>
        <p:spPr>
          <a:xfrm>
            <a:off x="152400" y="735007"/>
            <a:ext cx="8839200" cy="2554545"/>
          </a:xfrm>
          <a:prstGeom prst="rect">
            <a:avLst/>
          </a:prstGeom>
        </p:spPr>
        <p:txBody>
          <a:bodyPr wrap="square">
            <a:spAutoFit/>
          </a:bodyPr>
          <a:lstStyle/>
          <a:p>
            <a:pPr algn="just"/>
            <a:r>
              <a:rPr lang="en-US" sz="2000" dirty="0"/>
              <a:t>V </a:t>
            </a:r>
            <a:r>
              <a:rPr lang="en-US" sz="2000" dirty="0" err="1"/>
              <a:t>atomech</a:t>
            </a:r>
            <a:r>
              <a:rPr lang="cs-CZ" sz="2000" dirty="0"/>
              <a:t> s větším množstvím</a:t>
            </a:r>
            <a:r>
              <a:rPr lang="en-US" sz="2000" dirty="0"/>
              <a:t> </a:t>
            </a:r>
            <a:r>
              <a:rPr lang="en-US" sz="2000" dirty="0" err="1"/>
              <a:t>protonů</a:t>
            </a:r>
            <a:r>
              <a:rPr lang="cs-CZ" sz="2000" dirty="0"/>
              <a:t> v jádře</a:t>
            </a:r>
            <a:r>
              <a:rPr lang="en-US" sz="2000" dirty="0"/>
              <a:t>, </a:t>
            </a:r>
            <a:r>
              <a:rPr lang="cs-CZ" sz="2000" dirty="0" err="1"/>
              <a:t>exist</a:t>
            </a:r>
            <a:r>
              <a:rPr lang="en-US" sz="2000" dirty="0" err="1"/>
              <a:t>ují</a:t>
            </a:r>
            <a:r>
              <a:rPr lang="en-US" sz="2000" dirty="0"/>
              <a:t> </a:t>
            </a:r>
            <a:r>
              <a:rPr lang="en-US" sz="2000" dirty="0" err="1"/>
              <a:t>mnohem</a:t>
            </a:r>
            <a:r>
              <a:rPr lang="en-US" sz="2000" dirty="0"/>
              <a:t> </a:t>
            </a:r>
            <a:r>
              <a:rPr lang="en-US" sz="2000" dirty="0" err="1"/>
              <a:t>větší</a:t>
            </a:r>
            <a:r>
              <a:rPr lang="en-US" sz="2000" dirty="0"/>
              <a:t> </a:t>
            </a:r>
            <a:r>
              <a:rPr lang="cs-CZ" sz="2000" dirty="0"/>
              <a:t>přitažlivé </a:t>
            </a:r>
            <a:r>
              <a:rPr lang="en-US" sz="2000" dirty="0" err="1"/>
              <a:t>síly</a:t>
            </a:r>
            <a:r>
              <a:rPr lang="cs-CZ" sz="2000" dirty="0"/>
              <a:t> </a:t>
            </a:r>
            <a:r>
              <a:rPr lang="en-US" sz="2000" dirty="0"/>
              <a:t>a t</a:t>
            </a:r>
            <a:r>
              <a:rPr lang="cs-CZ" sz="2000" dirty="0" err="1"/>
              <a:t>udíž</a:t>
            </a:r>
            <a:r>
              <a:rPr lang="en-US" sz="2000" dirty="0"/>
              <a:t> </a:t>
            </a:r>
            <a:r>
              <a:rPr lang="en-US" sz="2000" dirty="0" err="1"/>
              <a:t>i</a:t>
            </a:r>
            <a:r>
              <a:rPr lang="en-US" sz="2000" dirty="0"/>
              <a:t> </a:t>
            </a:r>
            <a:r>
              <a:rPr lang="en-US" sz="2000" dirty="0" err="1"/>
              <a:t>rychlosti</a:t>
            </a:r>
            <a:r>
              <a:rPr lang="en-US" sz="2000" dirty="0"/>
              <a:t> </a:t>
            </a:r>
            <a:r>
              <a:rPr lang="en-US" sz="2000" dirty="0" err="1"/>
              <a:t>elektronů</a:t>
            </a:r>
            <a:r>
              <a:rPr lang="cs-CZ" sz="2000" dirty="0"/>
              <a:t> (v ≈ Z/n)</a:t>
            </a:r>
            <a:r>
              <a:rPr lang="en-US" sz="2000" dirty="0"/>
              <a:t>. </a:t>
            </a:r>
            <a:r>
              <a:rPr lang="cs-CZ" sz="2000" dirty="0"/>
              <a:t>V těchto případech již n</a:t>
            </a:r>
            <a:r>
              <a:rPr lang="en-US" sz="2000" dirty="0"/>
              <a:t>e</a:t>
            </a:r>
            <a:r>
              <a:rPr lang="cs-CZ" sz="2000" dirty="0" err="1"/>
              <a:t>lz</a:t>
            </a:r>
            <a:r>
              <a:rPr lang="en-US" sz="2000" dirty="0"/>
              <a:t>e </a:t>
            </a:r>
            <a:r>
              <a:rPr lang="en-US" sz="2000" dirty="0" err="1"/>
              <a:t>zanedbat</a:t>
            </a:r>
            <a:r>
              <a:rPr lang="en-US" sz="2000" dirty="0"/>
              <a:t> </a:t>
            </a:r>
            <a:r>
              <a:rPr lang="en-US" sz="2000" b="1" dirty="0" err="1"/>
              <a:t>relativistické</a:t>
            </a:r>
            <a:r>
              <a:rPr lang="en-US" sz="2000" b="1" dirty="0"/>
              <a:t> </a:t>
            </a:r>
            <a:r>
              <a:rPr lang="en-US" sz="2000" b="1" dirty="0" err="1"/>
              <a:t>efekty</a:t>
            </a:r>
            <a:r>
              <a:rPr lang="en-US" sz="2000" dirty="0"/>
              <a:t>. </a:t>
            </a:r>
            <a:r>
              <a:rPr lang="cs-CZ" sz="2000" dirty="0"/>
              <a:t>E</a:t>
            </a:r>
            <a:r>
              <a:rPr lang="en-US" sz="2000" dirty="0"/>
              <a:t>le</a:t>
            </a:r>
            <a:r>
              <a:rPr lang="cs-CZ" sz="2000" dirty="0"/>
              <a:t>k</a:t>
            </a:r>
            <a:r>
              <a:rPr lang="en-US" sz="2000" dirty="0" err="1"/>
              <a:t>tron</a:t>
            </a:r>
            <a:r>
              <a:rPr lang="cs-CZ" sz="2000" dirty="0"/>
              <a:t>y</a:t>
            </a:r>
            <a:r>
              <a:rPr lang="en-US" sz="2000" dirty="0"/>
              <a:t> </a:t>
            </a:r>
            <a:r>
              <a:rPr lang="cs-CZ" sz="2000" dirty="0"/>
              <a:t>s</a:t>
            </a:r>
            <a:r>
              <a:rPr lang="en-US" sz="2000" dirty="0"/>
              <a:t> </a:t>
            </a:r>
            <a:r>
              <a:rPr lang="cs-CZ" sz="2000" dirty="0"/>
              <a:t>nižšími hlavními kvantovými čísly (</a:t>
            </a:r>
            <a:r>
              <a:rPr lang="cs-CZ" sz="2000" i="1" dirty="0"/>
              <a:t>n</a:t>
            </a:r>
            <a:r>
              <a:rPr lang="cs-CZ" sz="2000" dirty="0"/>
              <a:t>)</a:t>
            </a:r>
            <a:r>
              <a:rPr lang="en-US" sz="2000" dirty="0"/>
              <a:t> </a:t>
            </a:r>
            <a:r>
              <a:rPr lang="cs-CZ" sz="2000" dirty="0"/>
              <a:t>mají vyšší pravděpodobnost výskytu v blízkosti jádra a také vysokou rychlost elektronu  v důsledku velkého kladného náboje jádra (vysoké Z)</a:t>
            </a:r>
            <a:r>
              <a:rPr lang="en-US" sz="2000" dirty="0"/>
              <a:t>. </a:t>
            </a:r>
            <a:r>
              <a:rPr lang="cs-CZ" sz="2000" dirty="0"/>
              <a:t>Vysoká rychlost elektronu se projevuje zvýšenou </a:t>
            </a:r>
            <a:r>
              <a:rPr lang="en-US" sz="2000" dirty="0"/>
              <a:t>relativistic</a:t>
            </a:r>
            <a:r>
              <a:rPr lang="cs-CZ" sz="2000" dirty="0" err="1"/>
              <a:t>kou</a:t>
            </a:r>
            <a:r>
              <a:rPr lang="cs-CZ" sz="2000" dirty="0"/>
              <a:t> hmotnosti elektronu (díky přítomnosti Lorenzova faktoru), díky čemuž </a:t>
            </a:r>
            <a:r>
              <a:rPr lang="en-US" sz="2000" dirty="0" err="1"/>
              <a:t>ele</a:t>
            </a:r>
            <a:r>
              <a:rPr lang="cs-CZ" sz="2000" dirty="0"/>
              <a:t>k</a:t>
            </a:r>
            <a:r>
              <a:rPr lang="en-US" sz="2000" dirty="0" err="1"/>
              <a:t>tron</a:t>
            </a:r>
            <a:r>
              <a:rPr lang="cs-CZ" sz="2000" dirty="0"/>
              <a:t>y</a:t>
            </a:r>
            <a:r>
              <a:rPr lang="en-US" sz="2000" dirty="0"/>
              <a:t> </a:t>
            </a:r>
            <a:r>
              <a:rPr lang="cs-CZ" sz="2000" dirty="0"/>
              <a:t>stráví v blízkosti jádra více času. To pro malá </a:t>
            </a:r>
            <a:r>
              <a:rPr lang="cs-CZ" sz="2000" i="1" dirty="0"/>
              <a:t>n</a:t>
            </a:r>
            <a:r>
              <a:rPr lang="cs-CZ" sz="2000" dirty="0"/>
              <a:t> vede ke kontrakci atomového poloměru.</a:t>
            </a:r>
            <a:endParaRPr lang="en-US" sz="2000" dirty="0"/>
          </a:p>
        </p:txBody>
      </p:sp>
      <p:pic>
        <p:nvPicPr>
          <p:cNvPr id="7" name="Obrázek 6">
            <a:extLst>
              <a:ext uri="{FF2B5EF4-FFF2-40B4-BE49-F238E27FC236}">
                <a16:creationId xmlns:a16="http://schemas.microsoft.com/office/drawing/2014/main" id="{A7891B34-EF18-44C7-9C5C-CAF07B4986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0800" y="3810000"/>
            <a:ext cx="3429000" cy="2870989"/>
          </a:xfrm>
          <a:prstGeom prst="rect">
            <a:avLst/>
          </a:prstGeom>
        </p:spPr>
      </p:pic>
      <p:pic>
        <p:nvPicPr>
          <p:cNvPr id="8" name="Obrázek 7">
            <a:extLst>
              <a:ext uri="{FF2B5EF4-FFF2-40B4-BE49-F238E27FC236}">
                <a16:creationId xmlns:a16="http://schemas.microsoft.com/office/drawing/2014/main" id="{F2890E8B-45D1-4E4E-9101-72A9A79383A8}"/>
              </a:ext>
            </a:extLst>
          </p:cNvPr>
          <p:cNvPicPr>
            <a:picLocks noChangeAspect="1"/>
          </p:cNvPicPr>
          <p:nvPr/>
        </p:nvPicPr>
        <p:blipFill>
          <a:blip r:embed="rId11"/>
          <a:stretch>
            <a:fillRect/>
          </a:stretch>
        </p:blipFill>
        <p:spPr>
          <a:xfrm>
            <a:off x="6096000" y="4537496"/>
            <a:ext cx="2819400" cy="2284061"/>
          </a:xfrm>
          <a:prstGeom prst="rect">
            <a:avLst/>
          </a:prstGeom>
        </p:spPr>
      </p:pic>
      <p:cxnSp>
        <p:nvCxnSpPr>
          <p:cNvPr id="14" name="Přímá spojnice se šipkou 13">
            <a:extLst>
              <a:ext uri="{FF2B5EF4-FFF2-40B4-BE49-F238E27FC236}">
                <a16:creationId xmlns:a16="http://schemas.microsoft.com/office/drawing/2014/main" id="{A2B3FA48-FBA5-40AA-8E47-E128CF515DC2}"/>
              </a:ext>
            </a:extLst>
          </p:cNvPr>
          <p:cNvCxnSpPr/>
          <p:nvPr/>
        </p:nvCxnSpPr>
        <p:spPr>
          <a:xfrm flipH="1">
            <a:off x="7010400" y="4114800"/>
            <a:ext cx="2286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Nadpis 1">
            <a:extLst>
              <a:ext uri="{FF2B5EF4-FFF2-40B4-BE49-F238E27FC236}">
                <a16:creationId xmlns:a16="http://schemas.microsoft.com/office/drawing/2014/main" id="{401518C8-A1CA-42D3-9DF9-088CBAD8773F}"/>
              </a:ext>
            </a:extLst>
          </p:cNvPr>
          <p:cNvSpPr>
            <a:spLocks noGrp="1"/>
          </p:cNvSpPr>
          <p:nvPr>
            <p:ph type="title"/>
          </p:nvPr>
        </p:nvSpPr>
        <p:spPr>
          <a:xfrm>
            <a:off x="457200" y="152400"/>
            <a:ext cx="8229600" cy="563562"/>
          </a:xfrm>
        </p:spPr>
        <p:txBody>
          <a:bodyPr>
            <a:normAutofit/>
          </a:bodyPr>
          <a:lstStyle/>
          <a:p>
            <a:r>
              <a:rPr lang="cs-CZ" sz="2800" b="1" dirty="0">
                <a:latin typeface="+mn-lt"/>
              </a:rPr>
              <a:t>Relativistické efekty</a:t>
            </a:r>
            <a:endParaRPr lang="en-US" sz="2800" b="1" dirty="0">
              <a:latin typeface="+mn-lt"/>
            </a:endParaRPr>
          </a:p>
        </p:txBody>
      </p:sp>
    </p:spTree>
    <p:extLst>
      <p:ext uri="{BB962C8B-B14F-4D97-AF65-F5344CB8AC3E}">
        <p14:creationId xmlns:p14="http://schemas.microsoft.com/office/powerpoint/2010/main" val="3387361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adial distribution of selected orbitals in $\ce{Sm^{3+}}$">
            <a:extLst>
              <a:ext uri="{FF2B5EF4-FFF2-40B4-BE49-F238E27FC236}">
                <a16:creationId xmlns:a16="http://schemas.microsoft.com/office/drawing/2014/main" id="{27486B23-3A68-4082-8293-475298AC0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762" y="1050758"/>
            <a:ext cx="3257763" cy="230204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7E6CAFB2-C657-4261-8077-EA6EA1F2F510}"/>
              </a:ext>
            </a:extLst>
          </p:cNvPr>
          <p:cNvSpPr/>
          <p:nvPr/>
        </p:nvSpPr>
        <p:spPr>
          <a:xfrm>
            <a:off x="166574" y="3392031"/>
            <a:ext cx="8810852" cy="2246769"/>
          </a:xfrm>
          <a:prstGeom prst="rect">
            <a:avLst/>
          </a:prstGeom>
        </p:spPr>
        <p:txBody>
          <a:bodyPr wrap="square">
            <a:spAutoFit/>
          </a:bodyPr>
          <a:lstStyle/>
          <a:p>
            <a:pPr algn="just"/>
            <a:r>
              <a:rPr lang="cs-CZ" sz="2000" dirty="0"/>
              <a:t> </a:t>
            </a:r>
            <a:r>
              <a:rPr lang="en-US" sz="2000" b="1" i="1" dirty="0" err="1"/>
              <a:t>Přímým</a:t>
            </a:r>
            <a:r>
              <a:rPr lang="en-US" sz="2000" b="1" i="1" dirty="0"/>
              <a:t> </a:t>
            </a:r>
            <a:r>
              <a:rPr lang="en-US" sz="2000" b="1" i="1" dirty="0" err="1"/>
              <a:t>relativistickým</a:t>
            </a:r>
            <a:r>
              <a:rPr lang="en-US" sz="2000" b="1" i="1" dirty="0"/>
              <a:t> </a:t>
            </a:r>
            <a:r>
              <a:rPr lang="en-US" sz="2000" b="1" i="1" dirty="0" err="1"/>
              <a:t>efekt</a:t>
            </a:r>
            <a:r>
              <a:rPr lang="cs-CZ" sz="2000" b="1" i="1" dirty="0" err="1"/>
              <a:t>em</a:t>
            </a:r>
            <a:r>
              <a:rPr lang="en-US" sz="2000" b="1" i="1" dirty="0"/>
              <a:t> </a:t>
            </a:r>
            <a:r>
              <a:rPr lang="en-US" sz="2000" dirty="0"/>
              <a:t>je </a:t>
            </a:r>
            <a:r>
              <a:rPr lang="en-US" sz="2000" dirty="0" err="1"/>
              <a:t>nejvíce</a:t>
            </a:r>
            <a:r>
              <a:rPr lang="en-US" sz="2000" dirty="0"/>
              <a:t> </a:t>
            </a:r>
            <a:r>
              <a:rPr lang="en-US" sz="2000" dirty="0" err="1"/>
              <a:t>ovlivněna</a:t>
            </a:r>
            <a:r>
              <a:rPr lang="en-US" sz="2000" dirty="0"/>
              <a:t> </a:t>
            </a:r>
            <a:r>
              <a:rPr lang="en-US" sz="2000" dirty="0" err="1"/>
              <a:t>vnitřní</a:t>
            </a:r>
            <a:r>
              <a:rPr lang="en-US" sz="2000" dirty="0"/>
              <a:t> </a:t>
            </a:r>
            <a:r>
              <a:rPr lang="en-US" sz="2000" dirty="0" err="1"/>
              <a:t>vrstva</a:t>
            </a:r>
            <a:r>
              <a:rPr lang="en-US" sz="2000" dirty="0"/>
              <a:t> </a:t>
            </a:r>
            <a:r>
              <a:rPr lang="en-US" sz="2000" b="1" dirty="0"/>
              <a:t>s</a:t>
            </a:r>
            <a:r>
              <a:rPr lang="en-US" sz="2000" dirty="0"/>
              <a:t>. </a:t>
            </a:r>
            <a:r>
              <a:rPr lang="cs-CZ" sz="2000" dirty="0"/>
              <a:t>Ta se u</a:t>
            </a:r>
            <a:r>
              <a:rPr lang="en-US" sz="2000" dirty="0"/>
              <a:t> </a:t>
            </a:r>
            <a:r>
              <a:rPr lang="en-US" sz="2000" dirty="0" err="1"/>
              <a:t>těžkých</a:t>
            </a:r>
            <a:r>
              <a:rPr lang="en-US" sz="2000" dirty="0"/>
              <a:t> </a:t>
            </a:r>
            <a:r>
              <a:rPr lang="en-US" sz="2000" dirty="0" err="1"/>
              <a:t>prvků</a:t>
            </a:r>
            <a:r>
              <a:rPr lang="en-US" sz="2000" dirty="0"/>
              <a:t> </a:t>
            </a:r>
            <a:r>
              <a:rPr lang="en-US" sz="2000" dirty="0" err="1"/>
              <a:t>nachází</a:t>
            </a:r>
            <a:r>
              <a:rPr lang="en-US" sz="2000" dirty="0"/>
              <a:t> </a:t>
            </a:r>
            <a:r>
              <a:rPr lang="en-US" sz="2000" dirty="0" err="1"/>
              <a:t>mnohem</a:t>
            </a:r>
            <a:r>
              <a:rPr lang="en-US" sz="2000" dirty="0"/>
              <a:t> </a:t>
            </a:r>
            <a:r>
              <a:rPr lang="en-US" sz="2000" dirty="0" err="1"/>
              <a:t>blíže</a:t>
            </a:r>
            <a:r>
              <a:rPr lang="en-US" sz="2000" dirty="0"/>
              <a:t> k </a:t>
            </a:r>
            <a:r>
              <a:rPr lang="en-US" sz="2000" dirty="0" err="1"/>
              <a:t>jádru</a:t>
            </a:r>
            <a:r>
              <a:rPr lang="en-US" sz="2000" dirty="0"/>
              <a:t>, </a:t>
            </a:r>
            <a:r>
              <a:rPr lang="en-US" sz="2000" dirty="0" err="1"/>
              <a:t>než</a:t>
            </a:r>
            <a:r>
              <a:rPr lang="en-US" sz="2000" dirty="0"/>
              <a:t> by </a:t>
            </a:r>
            <a:r>
              <a:rPr lang="cs-CZ" sz="2000" dirty="0"/>
              <a:t>mělo být v</a:t>
            </a:r>
            <a:r>
              <a:rPr lang="en-US" sz="2000" dirty="0"/>
              <a:t> </a:t>
            </a:r>
            <a:r>
              <a:rPr lang="en-US" sz="2000" dirty="0" err="1"/>
              <a:t>klasické</a:t>
            </a:r>
            <a:r>
              <a:rPr lang="cs-CZ" sz="2000" dirty="0"/>
              <a:t>m</a:t>
            </a:r>
            <a:r>
              <a:rPr lang="en-US" sz="2000" dirty="0"/>
              <a:t> </a:t>
            </a:r>
            <a:r>
              <a:rPr lang="en-US" sz="2000" dirty="0" err="1"/>
              <a:t>nerelativistické</a:t>
            </a:r>
            <a:r>
              <a:rPr lang="cs-CZ" sz="2000" dirty="0"/>
              <a:t>m</a:t>
            </a:r>
            <a:r>
              <a:rPr lang="en-US" sz="2000" dirty="0"/>
              <a:t> </a:t>
            </a:r>
            <a:r>
              <a:rPr lang="en-US" sz="2000" dirty="0" err="1"/>
              <a:t>pojetí</a:t>
            </a:r>
            <a:r>
              <a:rPr lang="cs-CZ" sz="2000" dirty="0"/>
              <a:t> a t</a:t>
            </a:r>
            <a:r>
              <a:rPr lang="en-US" sz="2000" dirty="0" err="1"/>
              <a:t>ím</a:t>
            </a:r>
            <a:r>
              <a:rPr lang="en-US" sz="2000" dirty="0"/>
              <a:t> </a:t>
            </a:r>
            <a:r>
              <a:rPr lang="en-US" sz="2000" dirty="0" err="1"/>
              <a:t>účinněji</a:t>
            </a:r>
            <a:r>
              <a:rPr lang="en-US" sz="2000" dirty="0"/>
              <a:t> </a:t>
            </a:r>
            <a:r>
              <a:rPr lang="en-US" sz="2000" dirty="0" err="1"/>
              <a:t>stíní</a:t>
            </a:r>
            <a:r>
              <a:rPr lang="en-US" sz="2000" dirty="0"/>
              <a:t> </a:t>
            </a:r>
            <a:r>
              <a:rPr lang="en-US" sz="2000" dirty="0" err="1"/>
              <a:t>jádro</a:t>
            </a:r>
            <a:r>
              <a:rPr lang="cs-CZ" sz="2000" dirty="0"/>
              <a:t>.</a:t>
            </a:r>
            <a:r>
              <a:rPr lang="en-US" sz="2000" dirty="0"/>
              <a:t> </a:t>
            </a:r>
            <a:r>
              <a:rPr lang="cs-CZ" sz="2000" dirty="0"/>
              <a:t>V</a:t>
            </a:r>
            <a:r>
              <a:rPr lang="en-US" sz="2000" dirty="0" err="1"/>
              <a:t>nější</a:t>
            </a:r>
            <a:r>
              <a:rPr lang="en-US" sz="2000" dirty="0"/>
              <a:t> </a:t>
            </a:r>
            <a:r>
              <a:rPr lang="en-US" sz="2000" dirty="0" err="1"/>
              <a:t>vrstvy</a:t>
            </a:r>
            <a:r>
              <a:rPr lang="en-US" sz="2000" dirty="0"/>
              <a:t> </a:t>
            </a:r>
            <a:r>
              <a:rPr lang="en-US" sz="2000" b="1" dirty="0"/>
              <a:t>d</a:t>
            </a:r>
            <a:r>
              <a:rPr lang="en-US" sz="2000" dirty="0"/>
              <a:t> a </a:t>
            </a:r>
            <a:r>
              <a:rPr lang="en-US" sz="2000" b="1" dirty="0"/>
              <a:t>f</a:t>
            </a:r>
            <a:r>
              <a:rPr lang="en-US" sz="2000" dirty="0"/>
              <a:t> </a:t>
            </a:r>
            <a:r>
              <a:rPr lang="cs-CZ" sz="2000" dirty="0"/>
              <a:t>se</a:t>
            </a:r>
            <a:r>
              <a:rPr lang="en-US" sz="2000" dirty="0"/>
              <a:t> </a:t>
            </a:r>
            <a:r>
              <a:rPr lang="cs-CZ" sz="2000" dirty="0"/>
              <a:t>proto </a:t>
            </a:r>
            <a:r>
              <a:rPr lang="en-US" sz="2000" dirty="0" err="1"/>
              <a:t>posunují</a:t>
            </a:r>
            <a:r>
              <a:rPr lang="en-US" sz="2000" dirty="0"/>
              <a:t> do </a:t>
            </a:r>
            <a:r>
              <a:rPr lang="en-US" sz="2000" dirty="0" err="1"/>
              <a:t>větší</a:t>
            </a:r>
            <a:r>
              <a:rPr lang="en-US" sz="2000" dirty="0"/>
              <a:t> </a:t>
            </a:r>
            <a:r>
              <a:rPr lang="en-US" sz="2000" dirty="0" err="1"/>
              <a:t>vzdálenosti</a:t>
            </a:r>
            <a:r>
              <a:rPr lang="cs-CZ" sz="2000" dirty="0"/>
              <a:t> (</a:t>
            </a:r>
            <a:r>
              <a:rPr lang="en-US" sz="2000" b="1" i="1" dirty="0" err="1"/>
              <a:t>nepřím</a:t>
            </a:r>
            <a:r>
              <a:rPr lang="cs-CZ" sz="2000" b="1" i="1" dirty="0"/>
              <a:t>ý</a:t>
            </a:r>
            <a:r>
              <a:rPr lang="en-US" sz="2000" b="1" i="1" dirty="0"/>
              <a:t> </a:t>
            </a:r>
            <a:r>
              <a:rPr lang="en-US" sz="2000" b="1" i="1" dirty="0" err="1"/>
              <a:t>relativistick</a:t>
            </a:r>
            <a:r>
              <a:rPr lang="cs-CZ" sz="2000" b="1" i="1" dirty="0"/>
              <a:t>ý</a:t>
            </a:r>
            <a:r>
              <a:rPr lang="en-US" sz="2000" b="1" i="1" dirty="0"/>
              <a:t> </a:t>
            </a:r>
            <a:r>
              <a:rPr lang="cs-CZ" sz="2000" b="1" i="1" dirty="0"/>
              <a:t>efekt</a:t>
            </a:r>
            <a:r>
              <a:rPr lang="cs-CZ" sz="2000" dirty="0"/>
              <a:t>)</a:t>
            </a:r>
            <a:r>
              <a:rPr lang="en-US" sz="2000" dirty="0"/>
              <a:t>. </a:t>
            </a:r>
            <a:r>
              <a:rPr lang="en-US" sz="2000" dirty="0" err="1"/>
              <a:t>Pokud</a:t>
            </a:r>
            <a:r>
              <a:rPr lang="en-US" sz="2000" dirty="0"/>
              <a:t> </a:t>
            </a:r>
            <a:r>
              <a:rPr lang="en-US" sz="2000" dirty="0" err="1"/>
              <a:t>jsou</a:t>
            </a:r>
            <a:r>
              <a:rPr lang="en-US" sz="2000" dirty="0"/>
              <a:t> </a:t>
            </a:r>
            <a:r>
              <a:rPr lang="en-US" sz="2000" dirty="0" err="1"/>
              <a:t>dále</a:t>
            </a:r>
            <a:r>
              <a:rPr lang="en-US" sz="2000" dirty="0"/>
              <a:t> od </a:t>
            </a:r>
            <a:r>
              <a:rPr lang="en-US" sz="2000" dirty="0" err="1"/>
              <a:t>jádra</a:t>
            </a:r>
            <a:r>
              <a:rPr lang="en-US" sz="2000" dirty="0"/>
              <a:t>, </a:t>
            </a:r>
            <a:r>
              <a:rPr lang="en-US" sz="2000" dirty="0" err="1"/>
              <a:t>jsou</a:t>
            </a:r>
            <a:r>
              <a:rPr lang="en-US" sz="2000" dirty="0"/>
              <a:t> </a:t>
            </a:r>
            <a:r>
              <a:rPr lang="en-US" sz="2000" dirty="0" err="1"/>
              <a:t>slaběji</a:t>
            </a:r>
            <a:r>
              <a:rPr lang="en-US" sz="2000" dirty="0"/>
              <a:t> </a:t>
            </a:r>
            <a:r>
              <a:rPr lang="en-US" sz="2000" dirty="0" err="1"/>
              <a:t>vázány</a:t>
            </a:r>
            <a:r>
              <a:rPr lang="en-US" sz="2000" dirty="0"/>
              <a:t> a </a:t>
            </a:r>
            <a:r>
              <a:rPr lang="en-US" sz="2000" dirty="0" err="1"/>
              <a:t>mnohem</a:t>
            </a:r>
            <a:r>
              <a:rPr lang="en-US" sz="2000" dirty="0"/>
              <a:t> </a:t>
            </a:r>
            <a:r>
              <a:rPr lang="en-US" sz="2000" dirty="0" err="1"/>
              <a:t>snáze</a:t>
            </a:r>
            <a:r>
              <a:rPr lang="en-US" sz="2000" dirty="0"/>
              <a:t> se </a:t>
            </a:r>
            <a:r>
              <a:rPr lang="en-US" sz="2000" dirty="0" err="1"/>
              <a:t>excitují</a:t>
            </a:r>
            <a:r>
              <a:rPr lang="en-US" sz="2000" dirty="0"/>
              <a:t> </a:t>
            </a:r>
            <a:r>
              <a:rPr lang="en-US" sz="2000" dirty="0" err="1"/>
              <a:t>nebo</a:t>
            </a:r>
            <a:r>
              <a:rPr lang="en-US" sz="2000" dirty="0"/>
              <a:t> atom </a:t>
            </a:r>
            <a:r>
              <a:rPr lang="en-US" sz="2000" dirty="0" err="1"/>
              <a:t>opouštějí</a:t>
            </a:r>
            <a:r>
              <a:rPr lang="en-US" sz="2000" dirty="0"/>
              <a:t>. </a:t>
            </a:r>
            <a:r>
              <a:rPr lang="en-US" sz="2000" dirty="0" err="1"/>
              <a:t>Vrstva</a:t>
            </a:r>
            <a:r>
              <a:rPr lang="en-US" sz="2000" dirty="0"/>
              <a:t> </a:t>
            </a:r>
            <a:r>
              <a:rPr lang="en-US" sz="2000" b="1" dirty="0"/>
              <a:t>p</a:t>
            </a:r>
            <a:r>
              <a:rPr lang="en-US" sz="2000" dirty="0"/>
              <a:t> </a:t>
            </a:r>
            <a:r>
              <a:rPr lang="en-US" sz="2000" dirty="0" err="1"/>
              <a:t>zůstává</a:t>
            </a:r>
            <a:r>
              <a:rPr lang="en-US" sz="2000" dirty="0"/>
              <a:t> </a:t>
            </a:r>
            <a:r>
              <a:rPr lang="en-US" sz="2000" dirty="0" err="1"/>
              <a:t>téměř</a:t>
            </a:r>
            <a:r>
              <a:rPr lang="en-US" sz="2000" dirty="0"/>
              <a:t> </a:t>
            </a:r>
            <a:r>
              <a:rPr lang="en-US" sz="2000" dirty="0" err="1"/>
              <a:t>beze</a:t>
            </a:r>
            <a:r>
              <a:rPr lang="en-US" sz="2000" dirty="0"/>
              <a:t> </a:t>
            </a:r>
            <a:r>
              <a:rPr lang="en-US" sz="2000" dirty="0" err="1"/>
              <a:t>změny</a:t>
            </a:r>
            <a:r>
              <a:rPr lang="en-US" sz="2000" dirty="0"/>
              <a:t>, </a:t>
            </a:r>
            <a:r>
              <a:rPr lang="en-US" sz="2000" dirty="0" err="1"/>
              <a:t>nachází</a:t>
            </a:r>
            <a:r>
              <a:rPr lang="en-US" sz="2000" dirty="0"/>
              <a:t> se </a:t>
            </a:r>
            <a:r>
              <a:rPr lang="en-US" sz="2000" dirty="0" err="1"/>
              <a:t>ve</a:t>
            </a:r>
            <a:r>
              <a:rPr lang="en-US" sz="2000" dirty="0"/>
              <a:t> </a:t>
            </a:r>
            <a:r>
              <a:rPr lang="en-US" sz="2000" dirty="0" err="1"/>
              <a:t>vzdálenosti</a:t>
            </a:r>
            <a:r>
              <a:rPr lang="en-US" sz="2000" dirty="0"/>
              <a:t>, </a:t>
            </a:r>
            <a:r>
              <a:rPr lang="en-US" sz="2000" dirty="0" err="1"/>
              <a:t>kde</a:t>
            </a:r>
            <a:r>
              <a:rPr lang="en-US" sz="2000" dirty="0"/>
              <a:t> </a:t>
            </a:r>
            <a:r>
              <a:rPr lang="en-US" sz="2000" dirty="0" err="1"/>
              <a:t>jsou</a:t>
            </a:r>
            <a:r>
              <a:rPr lang="en-US" sz="2000" dirty="0"/>
              <a:t> </a:t>
            </a:r>
            <a:r>
              <a:rPr lang="en-US" sz="2000" dirty="0" err="1"/>
              <a:t>relativistické</a:t>
            </a:r>
            <a:r>
              <a:rPr lang="en-US" sz="2000" dirty="0"/>
              <a:t> </a:t>
            </a:r>
            <a:r>
              <a:rPr lang="en-US" sz="2000" dirty="0" err="1"/>
              <a:t>efekty</a:t>
            </a:r>
            <a:r>
              <a:rPr lang="en-US" sz="2000" dirty="0"/>
              <a:t> </a:t>
            </a:r>
            <a:r>
              <a:rPr lang="en-US" sz="2000" dirty="0" err="1"/>
              <a:t>zhruba</a:t>
            </a:r>
            <a:r>
              <a:rPr lang="en-US" sz="2000" dirty="0"/>
              <a:t> </a:t>
            </a:r>
            <a:r>
              <a:rPr lang="en-US" sz="2000" dirty="0" err="1"/>
              <a:t>kompenzovány</a:t>
            </a:r>
            <a:r>
              <a:rPr lang="en-US" sz="2000" dirty="0"/>
              <a:t> </a:t>
            </a:r>
            <a:r>
              <a:rPr lang="en-US" sz="2000" dirty="0" err="1"/>
              <a:t>stíněním</a:t>
            </a:r>
            <a:r>
              <a:rPr lang="en-US" sz="2000" dirty="0"/>
              <a:t> </a:t>
            </a:r>
            <a:r>
              <a:rPr lang="en-US" sz="2000" dirty="0" err="1"/>
              <a:t>slupkou</a:t>
            </a:r>
            <a:r>
              <a:rPr lang="en-US" sz="2000" dirty="0"/>
              <a:t> </a:t>
            </a:r>
            <a:r>
              <a:rPr lang="en-US" sz="2000" b="1" dirty="0"/>
              <a:t>s</a:t>
            </a:r>
            <a:r>
              <a:rPr lang="cs-CZ" sz="2000" b="1" dirty="0"/>
              <a:t>.</a:t>
            </a:r>
            <a:endParaRPr lang="en-US" sz="2000" dirty="0"/>
          </a:p>
        </p:txBody>
      </p:sp>
      <p:sp>
        <p:nvSpPr>
          <p:cNvPr id="6" name="Nadpis 1">
            <a:extLst>
              <a:ext uri="{FF2B5EF4-FFF2-40B4-BE49-F238E27FC236}">
                <a16:creationId xmlns:a16="http://schemas.microsoft.com/office/drawing/2014/main" id="{45D15440-5D17-4296-836F-4C0C6072CDEE}"/>
              </a:ext>
            </a:extLst>
          </p:cNvPr>
          <p:cNvSpPr>
            <a:spLocks noGrp="1"/>
          </p:cNvSpPr>
          <p:nvPr>
            <p:ph type="title"/>
          </p:nvPr>
        </p:nvSpPr>
        <p:spPr>
          <a:xfrm>
            <a:off x="466725" y="210092"/>
            <a:ext cx="3352800" cy="563562"/>
          </a:xfrm>
        </p:spPr>
        <p:txBody>
          <a:bodyPr>
            <a:normAutofit/>
          </a:bodyPr>
          <a:lstStyle/>
          <a:p>
            <a:r>
              <a:rPr lang="cs-CZ" sz="2800" b="1" dirty="0">
                <a:latin typeface="+mn-lt"/>
              </a:rPr>
              <a:t>Relativistické efekty</a:t>
            </a:r>
            <a:endParaRPr lang="en-US" sz="2800" b="1" dirty="0">
              <a:latin typeface="+mn-lt"/>
            </a:endParaRPr>
          </a:p>
        </p:txBody>
      </p:sp>
      <p:sp>
        <p:nvSpPr>
          <p:cNvPr id="9" name="Obdélník 8">
            <a:extLst>
              <a:ext uri="{FF2B5EF4-FFF2-40B4-BE49-F238E27FC236}">
                <a16:creationId xmlns:a16="http://schemas.microsoft.com/office/drawing/2014/main" id="{9E256BA5-2E7B-4E5C-88AE-E267831BB830}"/>
              </a:ext>
            </a:extLst>
          </p:cNvPr>
          <p:cNvSpPr/>
          <p:nvPr/>
        </p:nvSpPr>
        <p:spPr>
          <a:xfrm>
            <a:off x="199288" y="5696102"/>
            <a:ext cx="8763000" cy="923330"/>
          </a:xfrm>
          <a:prstGeom prst="rect">
            <a:avLst/>
          </a:prstGeom>
        </p:spPr>
        <p:txBody>
          <a:bodyPr wrap="square">
            <a:spAutoFit/>
          </a:bodyPr>
          <a:lstStyle/>
          <a:p>
            <a:pPr algn="just"/>
            <a:r>
              <a:rPr lang="en-US" dirty="0"/>
              <a:t> M</a:t>
            </a:r>
            <a:r>
              <a:rPr lang="cs-CZ" dirty="0"/>
              <a:t>noho</a:t>
            </a:r>
            <a:r>
              <a:rPr lang="en-US" dirty="0"/>
              <a:t> chemic</a:t>
            </a:r>
            <a:r>
              <a:rPr lang="cs-CZ" dirty="0" err="1"/>
              <a:t>kých</a:t>
            </a:r>
            <a:r>
              <a:rPr lang="en-US" dirty="0"/>
              <a:t> a </a:t>
            </a:r>
            <a:r>
              <a:rPr lang="cs-CZ" dirty="0"/>
              <a:t>f</a:t>
            </a:r>
            <a:r>
              <a:rPr lang="en-US" dirty="0"/>
              <a:t>y</a:t>
            </a:r>
            <a:r>
              <a:rPr lang="cs-CZ" dirty="0" err="1"/>
              <a:t>zikálních</a:t>
            </a:r>
            <a:r>
              <a:rPr lang="cs-CZ" dirty="0"/>
              <a:t> rozdílů mezi prvky </a:t>
            </a:r>
            <a:r>
              <a:rPr lang="en-US" dirty="0"/>
              <a:t>6</a:t>
            </a:r>
            <a:r>
              <a:rPr lang="cs-CZ" dirty="0"/>
              <a:t>.</a:t>
            </a:r>
            <a:r>
              <a:rPr lang="en-US" dirty="0"/>
              <a:t> period</a:t>
            </a:r>
            <a:r>
              <a:rPr lang="cs-CZ" dirty="0"/>
              <a:t>y</a:t>
            </a:r>
            <a:r>
              <a:rPr lang="en-US" dirty="0"/>
              <a:t> (Cs</a:t>
            </a:r>
            <a:r>
              <a:rPr lang="cs-CZ" dirty="0"/>
              <a:t> </a:t>
            </a:r>
            <a:r>
              <a:rPr lang="en-US" dirty="0"/>
              <a:t>–</a:t>
            </a:r>
            <a:r>
              <a:rPr lang="cs-CZ" dirty="0"/>
              <a:t> </a:t>
            </a:r>
            <a:r>
              <a:rPr lang="en-US" dirty="0"/>
              <a:t>Rn) a 5</a:t>
            </a:r>
            <a:r>
              <a:rPr lang="cs-CZ" dirty="0"/>
              <a:t>. </a:t>
            </a:r>
            <a:r>
              <a:rPr lang="en-US" dirty="0"/>
              <a:t>period</a:t>
            </a:r>
            <a:r>
              <a:rPr lang="cs-CZ" dirty="0"/>
              <a:t>y</a:t>
            </a:r>
            <a:r>
              <a:rPr lang="en-US" dirty="0"/>
              <a:t> (Rb</a:t>
            </a:r>
            <a:r>
              <a:rPr lang="cs-CZ" dirty="0"/>
              <a:t> </a:t>
            </a:r>
            <a:r>
              <a:rPr lang="en-US" dirty="0"/>
              <a:t>–Xe) </a:t>
            </a:r>
            <a:r>
              <a:rPr lang="cs-CZ" dirty="0"/>
              <a:t>má původ ve výraznějších relativistických efektech. R</a:t>
            </a:r>
            <a:r>
              <a:rPr lang="en-US" dirty="0" err="1"/>
              <a:t>elativistic</a:t>
            </a:r>
            <a:r>
              <a:rPr lang="cs-CZ" dirty="0" err="1"/>
              <a:t>ké</a:t>
            </a:r>
            <a:r>
              <a:rPr lang="en-US" dirty="0"/>
              <a:t> </a:t>
            </a:r>
            <a:r>
              <a:rPr lang="en-US" dirty="0" err="1"/>
              <a:t>efe</a:t>
            </a:r>
            <a:r>
              <a:rPr lang="cs-CZ" dirty="0"/>
              <a:t>k</a:t>
            </a:r>
            <a:r>
              <a:rPr lang="en-US" dirty="0"/>
              <a:t>t</a:t>
            </a:r>
            <a:r>
              <a:rPr lang="cs-CZ" dirty="0"/>
              <a:t>y</a:t>
            </a:r>
            <a:r>
              <a:rPr lang="en-US" dirty="0"/>
              <a:t> </a:t>
            </a:r>
            <a:r>
              <a:rPr lang="cs-CZ" dirty="0"/>
              <a:t>jsou výrazné především u Au a jeho sousedů (</a:t>
            </a:r>
            <a:r>
              <a:rPr lang="cs-CZ" dirty="0" err="1"/>
              <a:t>Pt</a:t>
            </a:r>
            <a:r>
              <a:rPr lang="cs-CZ" dirty="0"/>
              <a:t> a </a:t>
            </a:r>
            <a:r>
              <a:rPr lang="cs-CZ" dirty="0" err="1"/>
              <a:t>Hg</a:t>
            </a:r>
            <a:r>
              <a:rPr lang="cs-CZ" dirty="0"/>
              <a:t>).</a:t>
            </a:r>
            <a:endParaRPr lang="en-US" dirty="0"/>
          </a:p>
        </p:txBody>
      </p:sp>
      <p:pic>
        <p:nvPicPr>
          <p:cNvPr id="11" name="Obrázek 10">
            <a:extLst>
              <a:ext uri="{FF2B5EF4-FFF2-40B4-BE49-F238E27FC236}">
                <a16:creationId xmlns:a16="http://schemas.microsoft.com/office/drawing/2014/main" id="{C293E610-F8C3-4D50-95E2-9D5ECDA78C2B}"/>
              </a:ext>
            </a:extLst>
          </p:cNvPr>
          <p:cNvPicPr>
            <a:picLocks noChangeAspect="1"/>
          </p:cNvPicPr>
          <p:nvPr/>
        </p:nvPicPr>
        <p:blipFill>
          <a:blip r:embed="rId3"/>
          <a:stretch>
            <a:fillRect/>
          </a:stretch>
        </p:blipFill>
        <p:spPr>
          <a:xfrm>
            <a:off x="4267200" y="228600"/>
            <a:ext cx="4590540" cy="3025632"/>
          </a:xfrm>
          <a:prstGeom prst="rect">
            <a:avLst/>
          </a:prstGeom>
        </p:spPr>
      </p:pic>
    </p:spTree>
    <p:extLst>
      <p:ext uri="{BB962C8B-B14F-4D97-AF65-F5344CB8AC3E}">
        <p14:creationId xmlns:p14="http://schemas.microsoft.com/office/powerpoint/2010/main" val="1093254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3C4727B-E9C1-4C16-BB56-8FCB9ADA8D17}"/>
              </a:ext>
            </a:extLst>
          </p:cNvPr>
          <p:cNvSpPr/>
          <p:nvPr/>
        </p:nvSpPr>
        <p:spPr>
          <a:xfrm>
            <a:off x="158750" y="304800"/>
            <a:ext cx="8826500" cy="1446550"/>
          </a:xfrm>
          <a:prstGeom prst="rect">
            <a:avLst/>
          </a:prstGeom>
        </p:spPr>
        <p:txBody>
          <a:bodyPr wrap="square">
            <a:spAutoFit/>
          </a:bodyPr>
          <a:lstStyle/>
          <a:p>
            <a:pPr algn="just"/>
            <a:r>
              <a:rPr lang="en-US" sz="2000" b="1" dirty="0" err="1"/>
              <a:t>Efekt</a:t>
            </a:r>
            <a:r>
              <a:rPr lang="en-US" sz="2000" b="1" dirty="0"/>
              <a:t> </a:t>
            </a:r>
            <a:r>
              <a:rPr lang="en-US" sz="2000" b="1" dirty="0" err="1"/>
              <a:t>inertn</a:t>
            </a:r>
            <a:r>
              <a:rPr lang="cs-CZ" sz="2000" b="1" dirty="0"/>
              <a:t>í</a:t>
            </a:r>
            <a:r>
              <a:rPr lang="en-US" sz="2000" b="1" dirty="0"/>
              <a:t>ho p</a:t>
            </a:r>
            <a:r>
              <a:rPr lang="cs-CZ" sz="2000" b="1" dirty="0"/>
              <a:t>á</a:t>
            </a:r>
            <a:r>
              <a:rPr lang="en-US" sz="2000" b="1" dirty="0" err="1"/>
              <a:t>ru</a:t>
            </a:r>
            <a:endParaRPr lang="cs-CZ" sz="2000" b="1" dirty="0"/>
          </a:p>
          <a:p>
            <a:pPr algn="just"/>
            <a:endParaRPr lang="en-US" sz="800" b="1" dirty="0"/>
          </a:p>
          <a:p>
            <a:pPr algn="just"/>
            <a:r>
              <a:rPr lang="cs-CZ" sz="2000" dirty="0">
                <a:solidFill>
                  <a:srgbClr val="FF0000"/>
                </a:solidFill>
              </a:rPr>
              <a:t>    </a:t>
            </a:r>
            <a:r>
              <a:rPr lang="cs-CZ" sz="2000" dirty="0"/>
              <a:t>U</a:t>
            </a:r>
            <a:r>
              <a:rPr lang="en-US" sz="2000" dirty="0"/>
              <a:t> Tl(I)</a:t>
            </a:r>
            <a:r>
              <a:rPr lang="cs-CZ" sz="2000" dirty="0"/>
              <a:t>, </a:t>
            </a:r>
            <a:r>
              <a:rPr lang="en-US" sz="2000" dirty="0"/>
              <a:t>Pb(II) a Bi(III) </a:t>
            </a:r>
            <a:r>
              <a:rPr lang="cs-CZ" sz="2000" dirty="0"/>
              <a:t>je přítomen elektronový pár </a:t>
            </a:r>
            <a:r>
              <a:rPr lang="en-US" sz="2000" dirty="0"/>
              <a:t>6s</a:t>
            </a:r>
            <a:r>
              <a:rPr lang="en-US" sz="2000" baseline="30000" dirty="0"/>
              <a:t>2</a:t>
            </a:r>
            <a:r>
              <a:rPr lang="en-US" sz="2000" dirty="0"/>
              <a:t>. T</a:t>
            </a:r>
            <a:r>
              <a:rPr lang="cs-CZ" sz="2000" dirty="0" err="1"/>
              <a:t>ento</a:t>
            </a:r>
            <a:r>
              <a:rPr lang="en-US" sz="2000" dirty="0"/>
              <a:t> </a:t>
            </a:r>
            <a:r>
              <a:rPr lang="cs-CZ" sz="2000" u="sng" dirty="0"/>
              <a:t>„</a:t>
            </a:r>
            <a:r>
              <a:rPr lang="en-US" sz="2000" u="sng" dirty="0"/>
              <a:t>inert</a:t>
            </a:r>
            <a:r>
              <a:rPr lang="cs-CZ" sz="2000" u="sng" dirty="0"/>
              <a:t>ní</a:t>
            </a:r>
            <a:r>
              <a:rPr lang="en-US" sz="2000" u="sng" dirty="0"/>
              <a:t> p</a:t>
            </a:r>
            <a:r>
              <a:rPr lang="cs-CZ" sz="2000" u="sng" dirty="0"/>
              <a:t>á</a:t>
            </a:r>
            <a:r>
              <a:rPr lang="en-US" sz="2000" u="sng" dirty="0"/>
              <a:t>r</a:t>
            </a:r>
            <a:r>
              <a:rPr lang="cs-CZ" sz="2000" u="sng" dirty="0"/>
              <a:t>“</a:t>
            </a:r>
            <a:r>
              <a:rPr lang="en-US" sz="2000" u="sng" dirty="0"/>
              <a:t> </a:t>
            </a:r>
            <a:r>
              <a:rPr lang="cs-CZ" sz="2000" u="sng" dirty="0"/>
              <a:t>odolává</a:t>
            </a:r>
            <a:r>
              <a:rPr lang="en-US" sz="2000" u="sng" dirty="0"/>
              <a:t> </a:t>
            </a:r>
            <a:r>
              <a:rPr lang="en-US" sz="2000" u="sng" dirty="0" err="1"/>
              <a:t>oxida</a:t>
            </a:r>
            <a:r>
              <a:rPr lang="cs-CZ" sz="2000" u="sng" dirty="0"/>
              <a:t>c</a:t>
            </a:r>
            <a:r>
              <a:rPr lang="en-US" sz="2000" u="sng" dirty="0" err="1"/>
              <a:t>i</a:t>
            </a:r>
            <a:r>
              <a:rPr lang="cs-CZ" sz="2000" u="sng" dirty="0"/>
              <a:t> díky</a:t>
            </a:r>
            <a:r>
              <a:rPr lang="en-US" sz="2000" u="sng" dirty="0"/>
              <a:t> relativistic</a:t>
            </a:r>
            <a:r>
              <a:rPr lang="cs-CZ" sz="2000" u="sng" dirty="0" err="1"/>
              <a:t>ké</a:t>
            </a:r>
            <a:r>
              <a:rPr lang="en-US" sz="2000" u="sng" dirty="0"/>
              <a:t> </a:t>
            </a:r>
            <a:r>
              <a:rPr lang="cs-CZ" sz="2000" u="sng" dirty="0"/>
              <a:t>k</a:t>
            </a:r>
            <a:r>
              <a:rPr lang="en-US" sz="2000" u="sng" dirty="0" err="1"/>
              <a:t>ontraci</a:t>
            </a:r>
            <a:r>
              <a:rPr lang="cs-CZ" sz="2000" u="sng" dirty="0"/>
              <a:t> </a:t>
            </a:r>
            <a:r>
              <a:rPr lang="en-US" sz="2000" u="sng" dirty="0"/>
              <a:t>6s orbital</a:t>
            </a:r>
            <a:r>
              <a:rPr lang="cs-CZ" sz="2000" u="sng" dirty="0"/>
              <a:t>u</a:t>
            </a:r>
            <a:r>
              <a:rPr lang="en-US" sz="2000" dirty="0"/>
              <a:t>.</a:t>
            </a:r>
            <a:r>
              <a:rPr lang="cs-CZ" sz="2000" dirty="0"/>
              <a:t> Proto jsou </a:t>
            </a:r>
            <a:r>
              <a:rPr lang="en-US" sz="2000" dirty="0"/>
              <a:t>Tl(I)</a:t>
            </a:r>
            <a:r>
              <a:rPr lang="cs-CZ" sz="2000" dirty="0"/>
              <a:t> stabilnější než </a:t>
            </a:r>
            <a:r>
              <a:rPr lang="cs-CZ" sz="2000" dirty="0" err="1"/>
              <a:t>Tl</a:t>
            </a:r>
            <a:r>
              <a:rPr lang="cs-CZ" sz="2000" dirty="0"/>
              <a:t>(III), </a:t>
            </a:r>
            <a:r>
              <a:rPr lang="en-US" sz="2000" dirty="0"/>
              <a:t>Pb(II)</a:t>
            </a:r>
            <a:r>
              <a:rPr lang="cs-CZ" sz="2000" dirty="0"/>
              <a:t> než </a:t>
            </a:r>
            <a:r>
              <a:rPr lang="cs-CZ" sz="2000" dirty="0" err="1"/>
              <a:t>Pb</a:t>
            </a:r>
            <a:r>
              <a:rPr lang="cs-CZ" sz="2000" dirty="0"/>
              <a:t>(IV)</a:t>
            </a:r>
            <a:r>
              <a:rPr lang="en-US" sz="2000" dirty="0"/>
              <a:t> a Bi(III)</a:t>
            </a:r>
            <a:r>
              <a:rPr lang="cs-CZ" sz="2000" dirty="0"/>
              <a:t> než </a:t>
            </a:r>
            <a:r>
              <a:rPr lang="cs-CZ" sz="2000" dirty="0" err="1"/>
              <a:t>Bi</a:t>
            </a:r>
            <a:r>
              <a:rPr lang="cs-CZ" sz="2000" dirty="0"/>
              <a:t>(V). </a:t>
            </a:r>
            <a:endParaRPr lang="en-US" sz="2000" dirty="0"/>
          </a:p>
        </p:txBody>
      </p:sp>
      <p:pic>
        <p:nvPicPr>
          <p:cNvPr id="217090" name="Picture 2" descr="Radial Extent of 4f and 5f Valence Electrons (a) The radial probability...  | Download Scientific Diagram">
            <a:extLst>
              <a:ext uri="{FF2B5EF4-FFF2-40B4-BE49-F238E27FC236}">
                <a16:creationId xmlns:a16="http://schemas.microsoft.com/office/drawing/2014/main" id="{6EC53ACA-36CF-40A0-BF05-EC260D63C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25" y="1623513"/>
            <a:ext cx="3603625" cy="496417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AAB19EFD-65A8-45C8-AF07-4DF6DBC9B38F}"/>
              </a:ext>
            </a:extLst>
          </p:cNvPr>
          <p:cNvSpPr txBox="1"/>
          <p:nvPr/>
        </p:nvSpPr>
        <p:spPr>
          <a:xfrm>
            <a:off x="158750" y="2186485"/>
            <a:ext cx="4991101" cy="4401205"/>
          </a:xfrm>
          <a:prstGeom prst="rect">
            <a:avLst/>
          </a:prstGeom>
          <a:noFill/>
        </p:spPr>
        <p:txBody>
          <a:bodyPr wrap="square">
            <a:spAutoFit/>
          </a:bodyPr>
          <a:lstStyle/>
          <a:p>
            <a:r>
              <a:rPr lang="cs-CZ" sz="2000" b="1" dirty="0"/>
              <a:t>Další jevy související s relativistickými efekty</a:t>
            </a:r>
            <a:endParaRPr lang="en-US" sz="2000" b="1" dirty="0"/>
          </a:p>
          <a:p>
            <a:endParaRPr lang="cs-CZ" sz="2000" dirty="0"/>
          </a:p>
          <a:p>
            <a:r>
              <a:rPr lang="cs-CZ" sz="2000" b="1" i="1" dirty="0"/>
              <a:t>S</a:t>
            </a:r>
            <a:r>
              <a:rPr lang="en-US" sz="2000" b="1" i="1" dirty="0" err="1"/>
              <a:t>tabilit</a:t>
            </a:r>
            <a:r>
              <a:rPr lang="cs-CZ" sz="2000" b="1" i="1" dirty="0"/>
              <a:t>a</a:t>
            </a:r>
            <a:r>
              <a:rPr lang="en-US" sz="2000" b="1" i="1" dirty="0"/>
              <a:t> </a:t>
            </a:r>
            <a:r>
              <a:rPr lang="cs-CZ" sz="2000" b="1" i="1" dirty="0"/>
              <a:t>a</a:t>
            </a:r>
            <a:r>
              <a:rPr lang="en-US" sz="2000" b="1" i="1" dirty="0" err="1"/>
              <a:t>nion</a:t>
            </a:r>
            <a:r>
              <a:rPr lang="cs-CZ" sz="2000" b="1" i="1" dirty="0"/>
              <a:t>tu zlata</a:t>
            </a:r>
            <a:r>
              <a:rPr lang="en-US" sz="2000" b="1" dirty="0"/>
              <a:t> </a:t>
            </a:r>
            <a:r>
              <a:rPr lang="en-US" sz="2000" dirty="0"/>
              <a:t>Au</a:t>
            </a:r>
            <a:r>
              <a:rPr lang="en-US" sz="2000" baseline="30000" dirty="0"/>
              <a:t> −</a:t>
            </a:r>
            <a:r>
              <a:rPr lang="en-US" sz="2000" dirty="0"/>
              <a:t> </a:t>
            </a:r>
            <a:r>
              <a:rPr lang="cs-CZ" sz="2000" dirty="0"/>
              <a:t>v </a:t>
            </a:r>
            <a:r>
              <a:rPr lang="cs-CZ" sz="2000" dirty="0" err="1"/>
              <a:t>auridech</a:t>
            </a:r>
            <a:r>
              <a:rPr lang="cs-CZ" sz="2000" dirty="0"/>
              <a:t> (např. </a:t>
            </a:r>
            <a:r>
              <a:rPr lang="en-US" sz="2000" dirty="0" err="1"/>
              <a:t>CsAu</a:t>
            </a:r>
            <a:r>
              <a:rPr lang="cs-CZ" sz="2000" dirty="0"/>
              <a:t>).</a:t>
            </a:r>
            <a:endParaRPr lang="en-US" sz="2000" dirty="0"/>
          </a:p>
          <a:p>
            <a:endParaRPr lang="cs-CZ" sz="2000" dirty="0"/>
          </a:p>
          <a:p>
            <a:r>
              <a:rPr lang="cs-CZ" sz="2000" b="1" i="1" dirty="0"/>
              <a:t>K</a:t>
            </a:r>
            <a:r>
              <a:rPr lang="en-US" sz="2000" b="1" i="1" dirty="0" err="1"/>
              <a:t>rystal</a:t>
            </a:r>
            <a:r>
              <a:rPr lang="cs-CZ" sz="2000" b="1" i="1" dirty="0" err="1"/>
              <a:t>ová</a:t>
            </a:r>
            <a:r>
              <a:rPr lang="en-US" sz="2000" b="1" i="1" dirty="0"/>
              <a:t> </a:t>
            </a:r>
            <a:r>
              <a:rPr lang="en-US" sz="2000" b="1" i="1" dirty="0" err="1"/>
              <a:t>stru</a:t>
            </a:r>
            <a:r>
              <a:rPr lang="cs-CZ" sz="2000" b="1" i="1" dirty="0"/>
              <a:t>k</a:t>
            </a:r>
            <a:r>
              <a:rPr lang="en-US" sz="2000" b="1" i="1" dirty="0"/>
              <a:t>tur</a:t>
            </a:r>
            <a:r>
              <a:rPr lang="cs-CZ" sz="2000" b="1" i="1" dirty="0"/>
              <a:t>a olova </a:t>
            </a:r>
            <a:r>
              <a:rPr lang="cs-CZ" sz="2000" dirty="0"/>
              <a:t>je krychlová plošně centrovaná, nikoliv </a:t>
            </a:r>
            <a:r>
              <a:rPr lang="en-US" sz="2000" dirty="0"/>
              <a:t>diam</a:t>
            </a:r>
            <a:r>
              <a:rPr lang="cs-CZ" sz="2000" dirty="0"/>
              <a:t>antová (sfaleritová).</a:t>
            </a:r>
            <a:endParaRPr lang="en-US" sz="2000" dirty="0"/>
          </a:p>
          <a:p>
            <a:endParaRPr lang="cs-CZ" sz="2000" dirty="0"/>
          </a:p>
          <a:p>
            <a:r>
              <a:rPr lang="cs-CZ" sz="2000" b="1" i="1" dirty="0"/>
              <a:t>S</a:t>
            </a:r>
            <a:r>
              <a:rPr lang="en-US" sz="2000" b="1" i="1" dirty="0" err="1"/>
              <a:t>tabilit</a:t>
            </a:r>
            <a:r>
              <a:rPr lang="cs-CZ" sz="2000" b="1" i="1" dirty="0"/>
              <a:t>a </a:t>
            </a:r>
            <a:r>
              <a:rPr lang="en-US" sz="2000" b="1" i="1" dirty="0"/>
              <a:t>uranyl</a:t>
            </a:r>
            <a:r>
              <a:rPr lang="cs-CZ" sz="2000" b="1" i="1" dirty="0" err="1"/>
              <a:t>ového</a:t>
            </a:r>
            <a:r>
              <a:rPr lang="en-US" sz="2000" b="1" i="1" dirty="0"/>
              <a:t> </a:t>
            </a:r>
            <a:r>
              <a:rPr lang="cs-CZ" sz="2000" b="1" i="1" dirty="0"/>
              <a:t>k</a:t>
            </a:r>
            <a:r>
              <a:rPr lang="en-US" sz="2000" b="1" i="1" dirty="0" err="1"/>
              <a:t>ation</a:t>
            </a:r>
            <a:r>
              <a:rPr lang="cs-CZ" sz="2000" b="1" i="1" dirty="0"/>
              <a:t>tu </a:t>
            </a:r>
            <a:r>
              <a:rPr lang="cs-CZ" sz="2000" i="1" dirty="0"/>
              <a:t>a </a:t>
            </a:r>
            <a:r>
              <a:rPr lang="cs-CZ" sz="2000" b="1" i="1" dirty="0"/>
              <a:t>stabilita vyšších oxidačních stavů </a:t>
            </a:r>
            <a:r>
              <a:rPr lang="cs-CZ" sz="2000" dirty="0"/>
              <a:t>některých </a:t>
            </a:r>
            <a:r>
              <a:rPr lang="cs-CZ" sz="2000" b="1" i="1" dirty="0"/>
              <a:t>aktinoidů</a:t>
            </a:r>
            <a:r>
              <a:rPr lang="cs-CZ" sz="2000" dirty="0"/>
              <a:t> </a:t>
            </a:r>
            <a:r>
              <a:rPr lang="en-US" sz="2000" dirty="0"/>
              <a:t>(Pa</a:t>
            </a:r>
            <a:r>
              <a:rPr lang="cs-CZ" sz="2000" dirty="0"/>
              <a:t> </a:t>
            </a:r>
            <a:r>
              <a:rPr lang="en-US" sz="2000" dirty="0"/>
              <a:t>-</a:t>
            </a:r>
            <a:r>
              <a:rPr lang="cs-CZ" sz="2000" dirty="0"/>
              <a:t> </a:t>
            </a:r>
            <a:r>
              <a:rPr lang="en-US" sz="2000" dirty="0"/>
              <a:t>Am)</a:t>
            </a:r>
            <a:r>
              <a:rPr lang="cs-CZ" sz="2000" dirty="0"/>
              <a:t>.</a:t>
            </a:r>
            <a:endParaRPr lang="en-US" sz="2000" dirty="0"/>
          </a:p>
          <a:p>
            <a:endParaRPr lang="cs-CZ" sz="2000" dirty="0"/>
          </a:p>
          <a:p>
            <a:r>
              <a:rPr lang="cs-CZ" sz="2000" b="1" i="1" dirty="0"/>
              <a:t>Menší </a:t>
            </a:r>
            <a:r>
              <a:rPr lang="en-US" sz="2000" b="1" i="1" dirty="0"/>
              <a:t>atom</a:t>
            </a:r>
            <a:r>
              <a:rPr lang="cs-CZ" sz="2000" b="1" i="1" dirty="0" err="1"/>
              <a:t>ové</a:t>
            </a:r>
            <a:r>
              <a:rPr lang="cs-CZ" sz="2000" b="1" i="1" dirty="0"/>
              <a:t> poloměry </a:t>
            </a:r>
            <a:r>
              <a:rPr lang="en-US" sz="2000" dirty="0"/>
              <a:t>franc</a:t>
            </a:r>
            <a:r>
              <a:rPr lang="cs-CZ" sz="2000" dirty="0" err="1"/>
              <a:t>ia</a:t>
            </a:r>
            <a:r>
              <a:rPr lang="en-US" sz="2000" dirty="0"/>
              <a:t> </a:t>
            </a:r>
            <a:r>
              <a:rPr lang="cs-CZ" sz="2000" dirty="0"/>
              <a:t>(Fr)</a:t>
            </a:r>
            <a:r>
              <a:rPr lang="en-US" sz="2000" dirty="0"/>
              <a:t> a r</a:t>
            </a:r>
            <a:r>
              <a:rPr lang="cs-CZ" sz="2000" dirty="0"/>
              <a:t>á</a:t>
            </a:r>
            <a:r>
              <a:rPr lang="en-US" sz="2000" dirty="0"/>
              <a:t>di</a:t>
            </a:r>
            <a:r>
              <a:rPr lang="cs-CZ" sz="2000" dirty="0"/>
              <a:t>a (</a:t>
            </a:r>
            <a:r>
              <a:rPr lang="cs-CZ" sz="2000" dirty="0" err="1"/>
              <a:t>Ra</a:t>
            </a:r>
            <a:r>
              <a:rPr lang="cs-CZ" sz="2000" dirty="0"/>
              <a:t>) oproti předpokládaným.</a:t>
            </a:r>
            <a:endParaRPr lang="en-US" sz="2000" dirty="0"/>
          </a:p>
        </p:txBody>
      </p:sp>
    </p:spTree>
    <p:extLst>
      <p:ext uri="{BB962C8B-B14F-4D97-AF65-F5344CB8AC3E}">
        <p14:creationId xmlns:p14="http://schemas.microsoft.com/office/powerpoint/2010/main" val="3014840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EC5D5D03-4124-4521-9AF7-8AF76E80FE36}"/>
              </a:ext>
            </a:extLst>
          </p:cNvPr>
          <p:cNvSpPr>
            <a:spLocks noChangeArrowheads="1"/>
          </p:cNvSpPr>
          <p:nvPr/>
        </p:nvSpPr>
        <p:spPr bwMode="auto">
          <a:xfrm>
            <a:off x="76200" y="90101"/>
            <a:ext cx="8908774"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en-US" b="1" i="1" u="none" strike="noStrike" cap="none" normalizeH="0" baseline="0" dirty="0">
                <a:ln>
                  <a:noFill/>
                </a:ln>
                <a:effectLst/>
                <a:latin typeface="+mn-lt"/>
              </a:rPr>
              <a:t>Barva zlata a cesia</a:t>
            </a:r>
          </a:p>
          <a:p>
            <a:pPr algn="just"/>
            <a:r>
              <a:rPr lang="cs-CZ" i="1" dirty="0">
                <a:latin typeface="+mn-lt"/>
              </a:rPr>
              <a:t>Stříbro</a:t>
            </a:r>
            <a:r>
              <a:rPr lang="cs-CZ" dirty="0">
                <a:latin typeface="+mn-lt"/>
              </a:rPr>
              <a:t> (</a:t>
            </a:r>
            <a:r>
              <a:rPr lang="cs-CZ" dirty="0" err="1">
                <a:latin typeface="+mn-lt"/>
              </a:rPr>
              <a:t>Ag</a:t>
            </a:r>
            <a:r>
              <a:rPr lang="cs-CZ" dirty="0">
                <a:latin typeface="+mn-lt"/>
              </a:rPr>
              <a:t>) absorbuje při přechodu elektronu ze </a:t>
            </a:r>
            <a:r>
              <a:rPr lang="en-US" dirty="0">
                <a:latin typeface="+mn-lt"/>
              </a:rPr>
              <a:t>4d orbital</a:t>
            </a:r>
            <a:r>
              <a:rPr lang="cs-CZ" dirty="0">
                <a:latin typeface="+mn-lt"/>
              </a:rPr>
              <a:t>u</a:t>
            </a:r>
            <a:r>
              <a:rPr lang="en-US" dirty="0">
                <a:latin typeface="+mn-lt"/>
              </a:rPr>
              <a:t> </a:t>
            </a:r>
            <a:r>
              <a:rPr lang="cs-CZ" dirty="0">
                <a:latin typeface="+mn-lt"/>
              </a:rPr>
              <a:t>d</a:t>
            </a:r>
            <a:r>
              <a:rPr lang="en-US" dirty="0">
                <a:latin typeface="+mn-lt"/>
              </a:rPr>
              <a:t>o 5s</a:t>
            </a:r>
            <a:r>
              <a:rPr lang="cs-CZ" dirty="0">
                <a:latin typeface="+mn-lt"/>
              </a:rPr>
              <a:t> orbitalu UV záření a viditelné záření je odraženo. To se projevuje „stříbrným“ zbarvením stříbra. </a:t>
            </a:r>
          </a:p>
          <a:p>
            <a:pPr algn="just"/>
            <a:r>
              <a:rPr lang="cs-CZ" i="1" dirty="0">
                <a:latin typeface="+mn-lt"/>
              </a:rPr>
              <a:t>Zlato</a:t>
            </a:r>
            <a:r>
              <a:rPr lang="cs-CZ" dirty="0">
                <a:latin typeface="+mn-lt"/>
              </a:rPr>
              <a:t> (Au) by rovněž mělo </a:t>
            </a:r>
            <a:r>
              <a:rPr lang="en-US" dirty="0">
                <a:latin typeface="+mn-lt"/>
              </a:rPr>
              <a:t>absorb</a:t>
            </a:r>
            <a:r>
              <a:rPr lang="cs-CZ" dirty="0">
                <a:latin typeface="+mn-lt"/>
              </a:rPr>
              <a:t>ovat</a:t>
            </a:r>
            <a:r>
              <a:rPr lang="en-US" dirty="0">
                <a:latin typeface="+mn-lt"/>
              </a:rPr>
              <a:t> </a:t>
            </a:r>
            <a:r>
              <a:rPr lang="cs-CZ" dirty="0">
                <a:latin typeface="+mn-lt"/>
              </a:rPr>
              <a:t>UV záření při přechodu elektronu z </a:t>
            </a:r>
            <a:r>
              <a:rPr lang="en-US" dirty="0">
                <a:latin typeface="+mn-lt"/>
              </a:rPr>
              <a:t>5d orbital</a:t>
            </a:r>
            <a:r>
              <a:rPr lang="cs-CZ" dirty="0">
                <a:latin typeface="+mn-lt"/>
              </a:rPr>
              <a:t>u do </a:t>
            </a:r>
            <a:r>
              <a:rPr lang="en-US" dirty="0">
                <a:latin typeface="+mn-lt"/>
              </a:rPr>
              <a:t>6s orbital</a:t>
            </a:r>
            <a:r>
              <a:rPr lang="cs-CZ" dirty="0">
                <a:latin typeface="+mn-lt"/>
              </a:rPr>
              <a:t>u</a:t>
            </a:r>
            <a:r>
              <a:rPr lang="en-US" dirty="0">
                <a:latin typeface="+mn-lt"/>
              </a:rPr>
              <a:t>. </a:t>
            </a:r>
            <a:r>
              <a:rPr lang="cs-CZ" dirty="0">
                <a:latin typeface="+mn-lt"/>
              </a:rPr>
              <a:t>Díky kontrakci </a:t>
            </a:r>
            <a:r>
              <a:rPr lang="en-US" dirty="0">
                <a:latin typeface="+mn-lt"/>
              </a:rPr>
              <a:t>6s orbital</a:t>
            </a:r>
            <a:r>
              <a:rPr lang="cs-CZ" dirty="0">
                <a:latin typeface="+mn-lt"/>
              </a:rPr>
              <a:t>u v důsledku relativistických efektů však přechod je přechod elektronu z </a:t>
            </a:r>
            <a:r>
              <a:rPr lang="en-US" dirty="0">
                <a:latin typeface="+mn-lt"/>
              </a:rPr>
              <a:t>5d </a:t>
            </a:r>
            <a:r>
              <a:rPr lang="cs-CZ" dirty="0">
                <a:latin typeface="+mn-lt"/>
              </a:rPr>
              <a:t>do</a:t>
            </a:r>
            <a:r>
              <a:rPr lang="en-US" dirty="0">
                <a:latin typeface="+mn-lt"/>
              </a:rPr>
              <a:t> 6s </a:t>
            </a:r>
            <a:r>
              <a:rPr lang="cs-CZ" dirty="0">
                <a:latin typeface="+mn-lt"/>
              </a:rPr>
              <a:t>spojen s absorpcí modrého fotonu ve viditelné oblasti (má menší energii než foton UV).</a:t>
            </a:r>
            <a:r>
              <a:rPr lang="en-US" dirty="0">
                <a:latin typeface="+mn-lt"/>
              </a:rPr>
              <a:t> </a:t>
            </a:r>
            <a:r>
              <a:rPr lang="cs-CZ" dirty="0">
                <a:latin typeface="+mn-lt"/>
              </a:rPr>
              <a:t>Odražené viditelného záření (</a:t>
            </a:r>
            <a:r>
              <a:rPr lang="cs-CZ" dirty="0" err="1">
                <a:latin typeface="+mn-lt"/>
              </a:rPr>
              <a:t>žlutá-červená</a:t>
            </a:r>
            <a:r>
              <a:rPr lang="cs-CZ" dirty="0">
                <a:latin typeface="+mn-lt"/>
              </a:rPr>
              <a:t> barva) dodává zlatu charakteristické zbarvení</a:t>
            </a:r>
            <a:r>
              <a:rPr lang="en-US" dirty="0">
                <a:latin typeface="+mn-lt"/>
              </a:rPr>
              <a:t>. </a:t>
            </a:r>
            <a:r>
              <a:rPr lang="cs-CZ" dirty="0">
                <a:latin typeface="+mn-lt"/>
              </a:rPr>
              <a:t>Tento jev je patrný také v případě </a:t>
            </a:r>
            <a:r>
              <a:rPr lang="cs-CZ" b="1" i="1" dirty="0">
                <a:latin typeface="+mn-lt"/>
              </a:rPr>
              <a:t>cesia</a:t>
            </a:r>
            <a:r>
              <a:rPr lang="cs-CZ" b="1" dirty="0">
                <a:latin typeface="+mn-lt"/>
              </a:rPr>
              <a:t> </a:t>
            </a:r>
            <a:r>
              <a:rPr lang="cs-CZ" dirty="0">
                <a:latin typeface="+mn-lt"/>
              </a:rPr>
              <a:t>(Cs), které má slabě nazlátlou barvu.</a:t>
            </a:r>
            <a:r>
              <a:rPr lang="cs-CZ" b="1" dirty="0">
                <a:latin typeface="+mn-lt"/>
              </a:rPr>
              <a:t> </a:t>
            </a:r>
          </a:p>
          <a:p>
            <a:pPr algn="just"/>
            <a:endParaRPr lang="cs-CZ" sz="800" b="1" dirty="0">
              <a:latin typeface="+mn-lt"/>
            </a:endParaRPr>
          </a:p>
          <a:p>
            <a:pPr algn="just"/>
            <a:r>
              <a:rPr lang="cs-CZ" b="1" i="1" dirty="0">
                <a:latin typeface="+mn-lt"/>
              </a:rPr>
              <a:t>Bod tání rtuti a wolframu</a:t>
            </a:r>
          </a:p>
          <a:p>
            <a:pPr algn="just"/>
            <a:r>
              <a:rPr lang="cs-CZ" dirty="0">
                <a:latin typeface="+mn-lt"/>
              </a:rPr>
              <a:t>V případě </a:t>
            </a:r>
            <a:r>
              <a:rPr lang="cs-CZ" i="1" dirty="0">
                <a:latin typeface="+mn-lt"/>
              </a:rPr>
              <a:t>r</a:t>
            </a:r>
            <a:r>
              <a:rPr lang="en-US" i="1" dirty="0" err="1">
                <a:latin typeface="+mn-lt"/>
              </a:rPr>
              <a:t>tu</a:t>
            </a:r>
            <a:r>
              <a:rPr lang="cs-CZ" i="1" dirty="0">
                <a:latin typeface="+mn-lt"/>
              </a:rPr>
              <a:t>ti</a:t>
            </a:r>
            <a:r>
              <a:rPr lang="en-US" i="1" dirty="0">
                <a:latin typeface="+mn-lt"/>
              </a:rPr>
              <a:t> </a:t>
            </a:r>
            <a:r>
              <a:rPr lang="cs-CZ" dirty="0">
                <a:latin typeface="+mn-lt"/>
              </a:rPr>
              <a:t>(</a:t>
            </a:r>
            <a:r>
              <a:rPr lang="en-US" dirty="0">
                <a:latin typeface="+mn-lt"/>
              </a:rPr>
              <a:t>Hg</a:t>
            </a:r>
            <a:r>
              <a:rPr lang="cs-CZ" dirty="0">
                <a:latin typeface="+mn-lt"/>
              </a:rPr>
              <a:t>) je orbital </a:t>
            </a:r>
            <a:r>
              <a:rPr lang="en-US" dirty="0">
                <a:latin typeface="+mn-lt"/>
              </a:rPr>
              <a:t>6</a:t>
            </a:r>
            <a:r>
              <a:rPr lang="en-US" i="1" dirty="0">
                <a:latin typeface="+mn-lt"/>
              </a:rPr>
              <a:t>s</a:t>
            </a:r>
            <a:r>
              <a:rPr lang="en-US" dirty="0">
                <a:latin typeface="+mn-lt"/>
              </a:rPr>
              <a:t> </a:t>
            </a:r>
            <a:r>
              <a:rPr lang="cs-CZ" dirty="0">
                <a:latin typeface="+mn-lt"/>
              </a:rPr>
              <a:t>se dvěma </a:t>
            </a:r>
            <a:r>
              <a:rPr lang="en-US" dirty="0" err="1">
                <a:latin typeface="+mn-lt"/>
              </a:rPr>
              <a:t>ele</a:t>
            </a:r>
            <a:r>
              <a:rPr lang="cs-CZ" dirty="0">
                <a:latin typeface="+mn-lt"/>
              </a:rPr>
              <a:t>k</a:t>
            </a:r>
            <a:r>
              <a:rPr lang="en-US" dirty="0" err="1">
                <a:latin typeface="+mn-lt"/>
              </a:rPr>
              <a:t>tron</a:t>
            </a:r>
            <a:r>
              <a:rPr lang="cs-CZ" dirty="0">
                <a:latin typeface="+mn-lt"/>
              </a:rPr>
              <a:t>y</a:t>
            </a:r>
            <a:r>
              <a:rPr lang="en-US" dirty="0">
                <a:latin typeface="+mn-lt"/>
              </a:rPr>
              <a:t> </a:t>
            </a:r>
            <a:r>
              <a:rPr lang="en-US" dirty="0" err="1">
                <a:latin typeface="+mn-lt"/>
              </a:rPr>
              <a:t>deformovaný</a:t>
            </a:r>
            <a:r>
              <a:rPr lang="en-US" dirty="0">
                <a:latin typeface="+mn-lt"/>
              </a:rPr>
              <a:t> </a:t>
            </a:r>
            <a:r>
              <a:rPr lang="cs-CZ" dirty="0">
                <a:latin typeface="+mn-lt"/>
              </a:rPr>
              <a:t>vlivem relativistické kontrakce, zatímco </a:t>
            </a:r>
            <a:r>
              <a:rPr lang="en-US" dirty="0">
                <a:latin typeface="+mn-lt"/>
              </a:rPr>
              <a:t>orbital </a:t>
            </a:r>
            <a:r>
              <a:rPr lang="en-US" i="1" dirty="0">
                <a:latin typeface="+mn-lt"/>
              </a:rPr>
              <a:t>p</a:t>
            </a:r>
            <a:r>
              <a:rPr lang="en-US" dirty="0">
                <a:latin typeface="+mn-lt"/>
              </a:rPr>
              <a:t> </a:t>
            </a:r>
            <a:r>
              <a:rPr lang="en-US" dirty="0" err="1">
                <a:latin typeface="+mn-lt"/>
              </a:rPr>
              <a:t>zůstává</a:t>
            </a:r>
            <a:r>
              <a:rPr lang="en-US" dirty="0">
                <a:latin typeface="+mn-lt"/>
              </a:rPr>
              <a:t> </a:t>
            </a:r>
            <a:r>
              <a:rPr lang="en-US" dirty="0" err="1">
                <a:latin typeface="+mn-lt"/>
              </a:rPr>
              <a:t>na</a:t>
            </a:r>
            <a:r>
              <a:rPr lang="en-US" dirty="0">
                <a:latin typeface="+mn-lt"/>
              </a:rPr>
              <a:t> </a:t>
            </a:r>
            <a:r>
              <a:rPr lang="en-US" dirty="0" err="1">
                <a:latin typeface="+mn-lt"/>
              </a:rPr>
              <a:t>svém</a:t>
            </a:r>
            <a:r>
              <a:rPr lang="en-US" dirty="0">
                <a:latin typeface="+mn-lt"/>
              </a:rPr>
              <a:t> </a:t>
            </a:r>
            <a:r>
              <a:rPr lang="en-US" dirty="0" err="1">
                <a:latin typeface="+mn-lt"/>
              </a:rPr>
              <a:t>místě</a:t>
            </a:r>
            <a:r>
              <a:rPr lang="en-US" dirty="0">
                <a:latin typeface="+mn-lt"/>
              </a:rPr>
              <a:t>. </a:t>
            </a:r>
            <a:r>
              <a:rPr lang="en-US" dirty="0" err="1">
                <a:latin typeface="+mn-lt"/>
              </a:rPr>
              <a:t>Tyto</a:t>
            </a:r>
            <a:r>
              <a:rPr lang="en-US" dirty="0">
                <a:latin typeface="+mn-lt"/>
              </a:rPr>
              <a:t> </a:t>
            </a:r>
            <a:r>
              <a:rPr lang="en-US" dirty="0" err="1">
                <a:latin typeface="+mn-lt"/>
              </a:rPr>
              <a:t>dva</a:t>
            </a:r>
            <a:r>
              <a:rPr lang="en-US" dirty="0">
                <a:latin typeface="+mn-lt"/>
              </a:rPr>
              <a:t> </a:t>
            </a:r>
            <a:r>
              <a:rPr lang="en-US" dirty="0" err="1">
                <a:latin typeface="+mn-lt"/>
              </a:rPr>
              <a:t>orbitaly</a:t>
            </a:r>
            <a:r>
              <a:rPr lang="en-US" dirty="0">
                <a:latin typeface="+mn-lt"/>
              </a:rPr>
              <a:t> se </a:t>
            </a:r>
            <a:r>
              <a:rPr lang="en-US" dirty="0" err="1">
                <a:latin typeface="+mn-lt"/>
              </a:rPr>
              <a:t>podílejí</a:t>
            </a:r>
            <a:r>
              <a:rPr lang="en-US" dirty="0">
                <a:latin typeface="+mn-lt"/>
              </a:rPr>
              <a:t> </a:t>
            </a:r>
            <a:r>
              <a:rPr lang="en-US" dirty="0" err="1">
                <a:latin typeface="+mn-lt"/>
              </a:rPr>
              <a:t>na</a:t>
            </a:r>
            <a:r>
              <a:rPr lang="en-US" dirty="0">
                <a:latin typeface="+mn-lt"/>
              </a:rPr>
              <a:t> </a:t>
            </a:r>
            <a:r>
              <a:rPr lang="en-US" dirty="0" err="1">
                <a:latin typeface="+mn-lt"/>
              </a:rPr>
              <a:t>vazbách</a:t>
            </a:r>
            <a:r>
              <a:rPr lang="en-US" dirty="0">
                <a:latin typeface="+mn-lt"/>
              </a:rPr>
              <a:t> </a:t>
            </a:r>
            <a:r>
              <a:rPr lang="en-US" dirty="0" err="1">
                <a:latin typeface="+mn-lt"/>
              </a:rPr>
              <a:t>kovové</a:t>
            </a:r>
            <a:r>
              <a:rPr lang="en-US" dirty="0">
                <a:latin typeface="+mn-lt"/>
              </a:rPr>
              <a:t> </a:t>
            </a:r>
            <a:r>
              <a:rPr lang="en-US" dirty="0" err="1">
                <a:latin typeface="+mn-lt"/>
              </a:rPr>
              <a:t>mřížky</a:t>
            </a:r>
            <a:r>
              <a:rPr lang="en-US" dirty="0">
                <a:latin typeface="+mn-lt"/>
              </a:rPr>
              <a:t>, </a:t>
            </a:r>
            <a:r>
              <a:rPr lang="cs-CZ" dirty="0">
                <a:latin typeface="+mn-lt"/>
              </a:rPr>
              <a:t>které jsou </a:t>
            </a:r>
            <a:r>
              <a:rPr lang="en-US" dirty="0" err="1">
                <a:latin typeface="+mn-lt"/>
              </a:rPr>
              <a:t>tím</a:t>
            </a:r>
            <a:r>
              <a:rPr lang="en-US" dirty="0">
                <a:latin typeface="+mn-lt"/>
              </a:rPr>
              <a:t> </a:t>
            </a:r>
            <a:r>
              <a:rPr lang="en-US" dirty="0" err="1">
                <a:latin typeface="+mn-lt"/>
              </a:rPr>
              <a:t>silnější</a:t>
            </a:r>
            <a:r>
              <a:rPr lang="en-US" dirty="0">
                <a:latin typeface="+mn-lt"/>
              </a:rPr>
              <a:t>, </a:t>
            </a:r>
            <a:r>
              <a:rPr lang="en-US" dirty="0" err="1">
                <a:latin typeface="+mn-lt"/>
              </a:rPr>
              <a:t>čím</a:t>
            </a:r>
            <a:r>
              <a:rPr lang="en-US" dirty="0">
                <a:latin typeface="+mn-lt"/>
              </a:rPr>
              <a:t> </a:t>
            </a:r>
            <a:r>
              <a:rPr lang="en-US" dirty="0" err="1">
                <a:latin typeface="+mn-lt"/>
              </a:rPr>
              <a:t>více</a:t>
            </a:r>
            <a:r>
              <a:rPr lang="en-US" dirty="0">
                <a:latin typeface="+mn-lt"/>
              </a:rPr>
              <a:t> se</a:t>
            </a:r>
            <a:r>
              <a:rPr lang="cs-CZ" dirty="0">
                <a:latin typeface="+mn-lt"/>
              </a:rPr>
              <a:t> tyto</a:t>
            </a:r>
            <a:r>
              <a:rPr lang="en-US" dirty="0">
                <a:latin typeface="+mn-lt"/>
              </a:rPr>
              <a:t> </a:t>
            </a:r>
            <a:r>
              <a:rPr lang="en-US" dirty="0" err="1">
                <a:latin typeface="+mn-lt"/>
              </a:rPr>
              <a:t>orbitaly</a:t>
            </a:r>
            <a:r>
              <a:rPr lang="en-US" dirty="0">
                <a:latin typeface="+mn-lt"/>
              </a:rPr>
              <a:t> </a:t>
            </a:r>
            <a:r>
              <a:rPr lang="en-US" dirty="0" err="1">
                <a:latin typeface="+mn-lt"/>
              </a:rPr>
              <a:t>překrývají</a:t>
            </a:r>
            <a:r>
              <a:rPr lang="en-US" dirty="0">
                <a:latin typeface="+mn-lt"/>
              </a:rPr>
              <a:t>. U </a:t>
            </a:r>
            <a:r>
              <a:rPr lang="en-US" dirty="0" err="1">
                <a:latin typeface="+mn-lt"/>
              </a:rPr>
              <a:t>rtuti</a:t>
            </a:r>
            <a:r>
              <a:rPr lang="en-US" dirty="0">
                <a:latin typeface="+mn-lt"/>
              </a:rPr>
              <a:t> je </a:t>
            </a:r>
            <a:r>
              <a:rPr lang="en-US" dirty="0" err="1">
                <a:latin typeface="+mn-lt"/>
              </a:rPr>
              <a:t>již</a:t>
            </a:r>
            <a:r>
              <a:rPr lang="en-US" dirty="0">
                <a:latin typeface="+mn-lt"/>
              </a:rPr>
              <a:t> </a:t>
            </a:r>
            <a:r>
              <a:rPr lang="en-US" dirty="0" err="1">
                <a:latin typeface="+mn-lt"/>
              </a:rPr>
              <a:t>jejich</a:t>
            </a:r>
            <a:r>
              <a:rPr lang="en-US" dirty="0">
                <a:latin typeface="+mn-lt"/>
              </a:rPr>
              <a:t> </a:t>
            </a:r>
            <a:r>
              <a:rPr lang="en-US" dirty="0" err="1">
                <a:latin typeface="+mn-lt"/>
              </a:rPr>
              <a:t>vzájemná</a:t>
            </a:r>
            <a:r>
              <a:rPr lang="en-US" dirty="0">
                <a:latin typeface="+mn-lt"/>
              </a:rPr>
              <a:t> </a:t>
            </a:r>
            <a:r>
              <a:rPr lang="en-US" dirty="0" err="1">
                <a:latin typeface="+mn-lt"/>
              </a:rPr>
              <a:t>vzdálenost</a:t>
            </a:r>
            <a:r>
              <a:rPr lang="en-US" dirty="0">
                <a:latin typeface="+mn-lt"/>
              </a:rPr>
              <a:t> </a:t>
            </a:r>
            <a:r>
              <a:rPr lang="en-US" dirty="0" err="1">
                <a:latin typeface="+mn-lt"/>
              </a:rPr>
              <a:t>příliš</a:t>
            </a:r>
            <a:r>
              <a:rPr lang="en-US" dirty="0">
                <a:latin typeface="+mn-lt"/>
              </a:rPr>
              <a:t> </a:t>
            </a:r>
            <a:r>
              <a:rPr lang="en-US" dirty="0" err="1">
                <a:latin typeface="+mn-lt"/>
              </a:rPr>
              <a:t>velká</a:t>
            </a:r>
            <a:r>
              <a:rPr lang="en-US" dirty="0">
                <a:latin typeface="+mn-lt"/>
              </a:rPr>
              <a:t>, </a:t>
            </a:r>
            <a:r>
              <a:rPr lang="cs-CZ" dirty="0">
                <a:latin typeface="+mn-lt"/>
              </a:rPr>
              <a:t>atomy jsou vzájemně vázány pouze </a:t>
            </a:r>
            <a:r>
              <a:rPr lang="en-US" dirty="0">
                <a:latin typeface="+mn-lt"/>
              </a:rPr>
              <a:t>van der Waals</a:t>
            </a:r>
            <a:r>
              <a:rPr lang="cs-CZ" dirty="0" err="1">
                <a:latin typeface="+mn-lt"/>
              </a:rPr>
              <a:t>ovými</a:t>
            </a:r>
            <a:r>
              <a:rPr lang="cs-CZ" dirty="0">
                <a:latin typeface="+mn-lt"/>
              </a:rPr>
              <a:t> silami</a:t>
            </a:r>
            <a:r>
              <a:rPr lang="en-US" dirty="0">
                <a:latin typeface="+mn-lt"/>
              </a:rPr>
              <a:t> a proto je </a:t>
            </a:r>
            <a:r>
              <a:rPr lang="en-US" dirty="0" err="1">
                <a:latin typeface="+mn-lt"/>
              </a:rPr>
              <a:t>rtuť</a:t>
            </a:r>
            <a:r>
              <a:rPr lang="en-US" dirty="0">
                <a:latin typeface="+mn-lt"/>
              </a:rPr>
              <a:t> </a:t>
            </a:r>
            <a:r>
              <a:rPr lang="en-US" dirty="0" err="1">
                <a:latin typeface="+mn-lt"/>
              </a:rPr>
              <a:t>kapalná</a:t>
            </a:r>
            <a:r>
              <a:rPr lang="en-US" dirty="0">
                <a:latin typeface="+mn-lt"/>
              </a:rPr>
              <a:t> </a:t>
            </a:r>
            <a:r>
              <a:rPr lang="en-US" dirty="0" err="1">
                <a:latin typeface="+mn-lt"/>
              </a:rPr>
              <a:t>i</a:t>
            </a:r>
            <a:r>
              <a:rPr lang="en-US" dirty="0">
                <a:latin typeface="+mn-lt"/>
              </a:rPr>
              <a:t> </a:t>
            </a:r>
            <a:r>
              <a:rPr lang="en-US" dirty="0" err="1">
                <a:latin typeface="+mn-lt"/>
              </a:rPr>
              <a:t>při</a:t>
            </a:r>
            <a:r>
              <a:rPr lang="en-US" dirty="0">
                <a:latin typeface="+mn-lt"/>
              </a:rPr>
              <a:t> </a:t>
            </a:r>
            <a:r>
              <a:rPr lang="en-US" dirty="0" err="1">
                <a:latin typeface="+mn-lt"/>
              </a:rPr>
              <a:t>teplotách</a:t>
            </a:r>
            <a:r>
              <a:rPr lang="en-US" dirty="0">
                <a:latin typeface="+mn-lt"/>
              </a:rPr>
              <a:t> </a:t>
            </a:r>
            <a:r>
              <a:rPr lang="en-US" dirty="0" err="1">
                <a:latin typeface="+mn-lt"/>
              </a:rPr>
              <a:t>hluboko</a:t>
            </a:r>
            <a:r>
              <a:rPr lang="en-US" dirty="0">
                <a:latin typeface="+mn-lt"/>
              </a:rPr>
              <a:t> pod </a:t>
            </a:r>
            <a:r>
              <a:rPr lang="en-US" dirty="0" err="1">
                <a:latin typeface="+mn-lt"/>
              </a:rPr>
              <a:t>bodem</a:t>
            </a:r>
            <a:r>
              <a:rPr lang="en-US" dirty="0">
                <a:latin typeface="+mn-lt"/>
              </a:rPr>
              <a:t> </a:t>
            </a:r>
            <a:r>
              <a:rPr lang="en-US" dirty="0" err="1">
                <a:latin typeface="+mn-lt"/>
              </a:rPr>
              <a:t>mrazu</a:t>
            </a:r>
            <a:r>
              <a:rPr lang="en-US" dirty="0">
                <a:latin typeface="+mn-lt"/>
              </a:rPr>
              <a:t>. </a:t>
            </a:r>
            <a:r>
              <a:rPr lang="cs-CZ" dirty="0">
                <a:latin typeface="+mn-lt"/>
              </a:rPr>
              <a:t>U</a:t>
            </a:r>
            <a:r>
              <a:rPr lang="en-US" dirty="0">
                <a:latin typeface="+mn-lt"/>
              </a:rPr>
              <a:t> </a:t>
            </a:r>
            <a:r>
              <a:rPr lang="en-US" i="1" dirty="0">
                <a:latin typeface="+mn-lt"/>
              </a:rPr>
              <a:t>wolfram</a:t>
            </a:r>
            <a:r>
              <a:rPr lang="cs-CZ" i="1" dirty="0">
                <a:latin typeface="+mn-lt"/>
              </a:rPr>
              <a:t>u</a:t>
            </a:r>
            <a:r>
              <a:rPr lang="cs-CZ" b="1" dirty="0">
                <a:latin typeface="+mn-lt"/>
              </a:rPr>
              <a:t> </a:t>
            </a:r>
            <a:r>
              <a:rPr lang="cs-CZ" dirty="0">
                <a:latin typeface="+mn-lt"/>
              </a:rPr>
              <a:t>(W)</a:t>
            </a:r>
            <a:r>
              <a:rPr lang="en-US" dirty="0">
                <a:latin typeface="+mn-lt"/>
              </a:rPr>
              <a:t> </a:t>
            </a:r>
            <a:r>
              <a:rPr lang="cs-CZ" dirty="0">
                <a:latin typeface="+mn-lt"/>
              </a:rPr>
              <a:t>stejný</a:t>
            </a:r>
            <a:r>
              <a:rPr lang="en-US" dirty="0">
                <a:latin typeface="+mn-lt"/>
              </a:rPr>
              <a:t> </a:t>
            </a:r>
            <a:r>
              <a:rPr lang="en-US" dirty="0" err="1">
                <a:latin typeface="+mn-lt"/>
              </a:rPr>
              <a:t>efekt</a:t>
            </a:r>
            <a:r>
              <a:rPr lang="en-US" dirty="0">
                <a:latin typeface="+mn-lt"/>
              </a:rPr>
              <a:t> </a:t>
            </a:r>
            <a:r>
              <a:rPr lang="en-US" dirty="0" err="1">
                <a:latin typeface="+mn-lt"/>
              </a:rPr>
              <a:t>naopak</a:t>
            </a:r>
            <a:r>
              <a:rPr lang="en-US" dirty="0">
                <a:latin typeface="+mn-lt"/>
              </a:rPr>
              <a:t> </a:t>
            </a:r>
            <a:r>
              <a:rPr lang="en-US" dirty="0" err="1">
                <a:latin typeface="+mn-lt"/>
              </a:rPr>
              <a:t>způsobuje</a:t>
            </a:r>
            <a:r>
              <a:rPr lang="cs-CZ" dirty="0">
                <a:latin typeface="+mn-lt"/>
              </a:rPr>
              <a:t> zvýšenou tvrdost a</a:t>
            </a:r>
            <a:r>
              <a:rPr lang="en-US" dirty="0">
                <a:latin typeface="+mn-lt"/>
              </a:rPr>
              <a:t> </a:t>
            </a:r>
            <a:r>
              <a:rPr lang="en-US" dirty="0" err="1">
                <a:latin typeface="+mn-lt"/>
              </a:rPr>
              <a:t>odolnost</a:t>
            </a:r>
            <a:r>
              <a:rPr lang="en-US" dirty="0">
                <a:latin typeface="+mn-lt"/>
              </a:rPr>
              <a:t> </a:t>
            </a:r>
            <a:r>
              <a:rPr lang="en-US" dirty="0" err="1">
                <a:latin typeface="+mn-lt"/>
              </a:rPr>
              <a:t>vůči</a:t>
            </a:r>
            <a:r>
              <a:rPr lang="en-US" dirty="0">
                <a:latin typeface="+mn-lt"/>
              </a:rPr>
              <a:t> </a:t>
            </a:r>
            <a:r>
              <a:rPr lang="en-US" dirty="0" err="1">
                <a:latin typeface="+mn-lt"/>
              </a:rPr>
              <a:t>vysokým</a:t>
            </a:r>
            <a:r>
              <a:rPr lang="en-US" dirty="0">
                <a:latin typeface="+mn-lt"/>
              </a:rPr>
              <a:t> </a:t>
            </a:r>
            <a:r>
              <a:rPr lang="en-US" dirty="0" err="1">
                <a:latin typeface="+mn-lt"/>
              </a:rPr>
              <a:t>teplotám</a:t>
            </a:r>
            <a:r>
              <a:rPr lang="cs-CZ" dirty="0">
                <a:latin typeface="+mn-lt"/>
              </a:rPr>
              <a:t> (např. proto se </a:t>
            </a:r>
            <a:r>
              <a:rPr lang="en-US" dirty="0" err="1">
                <a:latin typeface="+mn-lt"/>
              </a:rPr>
              <a:t>wolframové</a:t>
            </a:r>
            <a:r>
              <a:rPr lang="en-US" dirty="0">
                <a:latin typeface="+mn-lt"/>
              </a:rPr>
              <a:t> </a:t>
            </a:r>
            <a:r>
              <a:rPr lang="en-US" dirty="0" err="1">
                <a:latin typeface="+mn-lt"/>
              </a:rPr>
              <a:t>vlákno</a:t>
            </a:r>
            <a:r>
              <a:rPr lang="en-US" dirty="0">
                <a:latin typeface="+mn-lt"/>
              </a:rPr>
              <a:t> v </a:t>
            </a:r>
            <a:r>
              <a:rPr lang="en-US" dirty="0" err="1">
                <a:latin typeface="+mn-lt"/>
              </a:rPr>
              <a:t>žárovce</a:t>
            </a:r>
            <a:r>
              <a:rPr lang="en-US" dirty="0">
                <a:latin typeface="+mn-lt"/>
              </a:rPr>
              <a:t> ne</a:t>
            </a:r>
            <a:r>
              <a:rPr lang="cs-CZ" dirty="0" err="1">
                <a:latin typeface="+mn-lt"/>
              </a:rPr>
              <a:t>odp</a:t>
            </a:r>
            <a:r>
              <a:rPr lang="en-US" dirty="0" err="1">
                <a:latin typeface="+mn-lt"/>
              </a:rPr>
              <a:t>aří</a:t>
            </a:r>
            <a:r>
              <a:rPr lang="cs-CZ" dirty="0">
                <a:latin typeface="+mn-lt"/>
              </a:rPr>
              <a:t>)</a:t>
            </a:r>
            <a:r>
              <a:rPr lang="en-US" dirty="0">
                <a:latin typeface="+mn-lt"/>
              </a:rPr>
              <a:t>. </a:t>
            </a:r>
            <a:r>
              <a:rPr lang="cs-CZ" dirty="0">
                <a:latin typeface="+mn-lt"/>
              </a:rPr>
              <a:t>Zde</a:t>
            </a:r>
            <a:r>
              <a:rPr lang="en-US" dirty="0">
                <a:latin typeface="+mn-lt"/>
              </a:rPr>
              <a:t> se </a:t>
            </a:r>
            <a:r>
              <a:rPr lang="en-US" dirty="0" err="1">
                <a:latin typeface="+mn-lt"/>
              </a:rPr>
              <a:t>na</a:t>
            </a:r>
            <a:r>
              <a:rPr lang="en-US" dirty="0">
                <a:latin typeface="+mn-lt"/>
              </a:rPr>
              <a:t> </a:t>
            </a:r>
            <a:r>
              <a:rPr lang="en-US" dirty="0" err="1">
                <a:latin typeface="+mn-lt"/>
              </a:rPr>
              <a:t>vazbách</a:t>
            </a:r>
            <a:r>
              <a:rPr lang="en-US" dirty="0">
                <a:latin typeface="+mn-lt"/>
              </a:rPr>
              <a:t> </a:t>
            </a:r>
            <a:r>
              <a:rPr lang="en-US" dirty="0" err="1">
                <a:latin typeface="+mn-lt"/>
              </a:rPr>
              <a:t>podílejí</a:t>
            </a:r>
            <a:r>
              <a:rPr lang="en-US" dirty="0">
                <a:latin typeface="+mn-lt"/>
              </a:rPr>
              <a:t> </a:t>
            </a:r>
            <a:r>
              <a:rPr lang="en-US" dirty="0" err="1">
                <a:latin typeface="+mn-lt"/>
              </a:rPr>
              <a:t>slupky</a:t>
            </a:r>
            <a:r>
              <a:rPr lang="en-US" dirty="0">
                <a:latin typeface="+mn-lt"/>
              </a:rPr>
              <a:t> </a:t>
            </a:r>
            <a:r>
              <a:rPr lang="en-US" i="1" dirty="0">
                <a:latin typeface="+mn-lt"/>
              </a:rPr>
              <a:t>d</a:t>
            </a:r>
            <a:r>
              <a:rPr lang="en-US" dirty="0">
                <a:latin typeface="+mn-lt"/>
              </a:rPr>
              <a:t>, </a:t>
            </a:r>
            <a:r>
              <a:rPr lang="en-US" dirty="0" err="1">
                <a:latin typeface="+mn-lt"/>
              </a:rPr>
              <a:t>které</a:t>
            </a:r>
            <a:r>
              <a:rPr lang="en-US" dirty="0">
                <a:latin typeface="+mn-lt"/>
              </a:rPr>
              <a:t> se </a:t>
            </a:r>
            <a:r>
              <a:rPr lang="en-US" dirty="0" err="1">
                <a:latin typeface="+mn-lt"/>
              </a:rPr>
              <a:t>díky</a:t>
            </a:r>
            <a:r>
              <a:rPr lang="en-US" dirty="0">
                <a:latin typeface="+mn-lt"/>
              </a:rPr>
              <a:t> </a:t>
            </a:r>
            <a:r>
              <a:rPr lang="en-US" dirty="0" err="1">
                <a:latin typeface="+mn-lt"/>
              </a:rPr>
              <a:t>nepřímým</a:t>
            </a:r>
            <a:r>
              <a:rPr lang="en-US" dirty="0">
                <a:latin typeface="+mn-lt"/>
              </a:rPr>
              <a:t> </a:t>
            </a:r>
            <a:r>
              <a:rPr lang="en-US" dirty="0" err="1">
                <a:latin typeface="+mn-lt"/>
              </a:rPr>
              <a:t>relativistickým</a:t>
            </a:r>
            <a:r>
              <a:rPr lang="en-US" dirty="0">
                <a:latin typeface="+mn-lt"/>
              </a:rPr>
              <a:t> </a:t>
            </a:r>
            <a:r>
              <a:rPr lang="en-US" dirty="0" err="1">
                <a:latin typeface="+mn-lt"/>
              </a:rPr>
              <a:t>jevům</a:t>
            </a:r>
            <a:r>
              <a:rPr lang="en-US" dirty="0">
                <a:latin typeface="+mn-lt"/>
              </a:rPr>
              <a:t> </a:t>
            </a:r>
            <a:r>
              <a:rPr lang="en-US" dirty="0" err="1">
                <a:latin typeface="+mn-lt"/>
              </a:rPr>
              <a:t>roztahují</a:t>
            </a:r>
            <a:r>
              <a:rPr lang="en-US" dirty="0">
                <a:latin typeface="+mn-lt"/>
              </a:rPr>
              <a:t> a </a:t>
            </a:r>
            <a:r>
              <a:rPr lang="en-US" dirty="0" err="1">
                <a:latin typeface="+mn-lt"/>
              </a:rPr>
              <a:t>mohou</a:t>
            </a:r>
            <a:r>
              <a:rPr lang="en-US" dirty="0">
                <a:latin typeface="+mn-lt"/>
              </a:rPr>
              <a:t> se</a:t>
            </a:r>
            <a:r>
              <a:rPr lang="cs-CZ" dirty="0">
                <a:latin typeface="+mn-lt"/>
              </a:rPr>
              <a:t> tak</a:t>
            </a:r>
            <a:r>
              <a:rPr lang="en-US" dirty="0">
                <a:latin typeface="+mn-lt"/>
              </a:rPr>
              <a:t> </a:t>
            </a:r>
            <a:r>
              <a:rPr lang="en-US" dirty="0" err="1">
                <a:latin typeface="+mn-lt"/>
              </a:rPr>
              <a:t>lépe</a:t>
            </a:r>
            <a:r>
              <a:rPr lang="en-US" dirty="0">
                <a:latin typeface="+mn-lt"/>
              </a:rPr>
              <a:t> </a:t>
            </a:r>
            <a:r>
              <a:rPr lang="en-US" dirty="0" err="1">
                <a:latin typeface="+mn-lt"/>
              </a:rPr>
              <a:t>překrývat</a:t>
            </a:r>
            <a:r>
              <a:rPr lang="en-US" dirty="0">
                <a:latin typeface="+mn-lt"/>
              </a:rPr>
              <a:t>.</a:t>
            </a:r>
          </a:p>
        </p:txBody>
      </p:sp>
      <p:pic>
        <p:nvPicPr>
          <p:cNvPr id="5" name="Picture 8" descr="Nalezený obrázek pro relativistic gold">
            <a:extLst>
              <a:ext uri="{FF2B5EF4-FFF2-40B4-BE49-F238E27FC236}">
                <a16:creationId xmlns:a16="http://schemas.microsoft.com/office/drawing/2014/main" id="{19E0E9B9-0138-425C-98BA-B583F9B9A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486400"/>
            <a:ext cx="1393346" cy="1199984"/>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0398B66D-B013-41AF-A79A-ED3F1560584F}"/>
              </a:ext>
            </a:extLst>
          </p:cNvPr>
          <p:cNvPicPr>
            <a:picLocks noChangeAspect="1"/>
          </p:cNvPicPr>
          <p:nvPr/>
        </p:nvPicPr>
        <p:blipFill>
          <a:blip r:embed="rId3"/>
          <a:stretch>
            <a:fillRect/>
          </a:stretch>
        </p:blipFill>
        <p:spPr>
          <a:xfrm>
            <a:off x="1752600" y="5486400"/>
            <a:ext cx="2141459" cy="1199973"/>
          </a:xfrm>
          <a:prstGeom prst="rect">
            <a:avLst/>
          </a:prstGeom>
        </p:spPr>
      </p:pic>
      <p:pic>
        <p:nvPicPr>
          <p:cNvPr id="3" name="Obrázek 2">
            <a:extLst>
              <a:ext uri="{FF2B5EF4-FFF2-40B4-BE49-F238E27FC236}">
                <a16:creationId xmlns:a16="http://schemas.microsoft.com/office/drawing/2014/main" id="{DC8910F4-C327-4346-939D-A4A7F2D34941}"/>
              </a:ext>
            </a:extLst>
          </p:cNvPr>
          <p:cNvPicPr>
            <a:picLocks noChangeAspect="1"/>
          </p:cNvPicPr>
          <p:nvPr/>
        </p:nvPicPr>
        <p:blipFill>
          <a:blip r:embed="rId4"/>
          <a:stretch>
            <a:fillRect/>
          </a:stretch>
        </p:blipFill>
        <p:spPr>
          <a:xfrm>
            <a:off x="4114801" y="5486400"/>
            <a:ext cx="1500646" cy="1190217"/>
          </a:xfrm>
          <a:prstGeom prst="rect">
            <a:avLst/>
          </a:prstGeom>
        </p:spPr>
      </p:pic>
      <p:pic>
        <p:nvPicPr>
          <p:cNvPr id="7" name="Obrázek 6" descr="Obsah obrázku pták, malé, letící, černá&#10;&#10;Popis byl vytvořen automaticky">
            <a:extLst>
              <a:ext uri="{FF2B5EF4-FFF2-40B4-BE49-F238E27FC236}">
                <a16:creationId xmlns:a16="http://schemas.microsoft.com/office/drawing/2014/main" id="{4139070D-7534-4BC9-8D3A-7D955A1433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5486400"/>
            <a:ext cx="1518478" cy="1138859"/>
          </a:xfrm>
          <a:prstGeom prst="rect">
            <a:avLst/>
          </a:prstGeom>
        </p:spPr>
      </p:pic>
      <p:pic>
        <p:nvPicPr>
          <p:cNvPr id="9" name="Obrázek 8" descr="Obsah obrázku dort, čokoláda, kousek, sladký&#10;&#10;Popis byl vytvořen automaticky">
            <a:extLst>
              <a:ext uri="{FF2B5EF4-FFF2-40B4-BE49-F238E27FC236}">
                <a16:creationId xmlns:a16="http://schemas.microsoft.com/office/drawing/2014/main" id="{7F64EA99-864B-4143-BB67-EE48AB2168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7601" y="5410200"/>
            <a:ext cx="1590322" cy="1271587"/>
          </a:xfrm>
          <a:prstGeom prst="rect">
            <a:avLst/>
          </a:prstGeom>
        </p:spPr>
      </p:pic>
    </p:spTree>
    <p:extLst>
      <p:ext uri="{BB962C8B-B14F-4D97-AF65-F5344CB8AC3E}">
        <p14:creationId xmlns:p14="http://schemas.microsoft.com/office/powerpoint/2010/main" val="4239380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EEBA409B-392A-46C0-BE5D-2D41F3BAC3FD}"/>
              </a:ext>
            </a:extLst>
          </p:cNvPr>
          <p:cNvPicPr>
            <a:picLocks noChangeAspect="1"/>
          </p:cNvPicPr>
          <p:nvPr/>
        </p:nvPicPr>
        <p:blipFill>
          <a:blip r:embed="rId2"/>
          <a:stretch>
            <a:fillRect/>
          </a:stretch>
        </p:blipFill>
        <p:spPr>
          <a:xfrm>
            <a:off x="228600" y="2881838"/>
            <a:ext cx="2599772" cy="3628499"/>
          </a:xfrm>
          <a:prstGeom prst="rect">
            <a:avLst/>
          </a:prstGeom>
        </p:spPr>
      </p:pic>
      <p:sp>
        <p:nvSpPr>
          <p:cNvPr id="11267" name="Rectangle 2"/>
          <p:cNvSpPr>
            <a:spLocks noGrp="1" noChangeArrowheads="1"/>
          </p:cNvSpPr>
          <p:nvPr>
            <p:ph type="title"/>
          </p:nvPr>
        </p:nvSpPr>
        <p:spPr>
          <a:xfrm>
            <a:off x="228600" y="206909"/>
            <a:ext cx="4572000" cy="563562"/>
          </a:xfrm>
        </p:spPr>
        <p:txBody>
          <a:bodyPr>
            <a:normAutofit/>
          </a:bodyPr>
          <a:lstStyle/>
          <a:p>
            <a:pPr eaLnBrk="1" hangingPunct="1"/>
            <a:r>
              <a:rPr lang="cs-CZ" altLang="en-US" sz="2800" b="1" dirty="0">
                <a:latin typeface="+mn-lt"/>
              </a:rPr>
              <a:t>Výstavbový (</a:t>
            </a:r>
            <a:r>
              <a:rPr lang="cs-CZ" altLang="en-US" sz="2800" b="1" dirty="0" err="1">
                <a:latin typeface="+mn-lt"/>
              </a:rPr>
              <a:t>Aufbau</a:t>
            </a:r>
            <a:r>
              <a:rPr lang="cs-CZ" altLang="en-US" sz="2800" b="1" dirty="0">
                <a:latin typeface="+mn-lt"/>
              </a:rPr>
              <a:t>) princip</a:t>
            </a:r>
          </a:p>
        </p:txBody>
      </p:sp>
      <p:sp>
        <p:nvSpPr>
          <p:cNvPr id="11268" name="Rectangle 3"/>
          <p:cNvSpPr>
            <a:spLocks noGrp="1" noChangeArrowheads="1"/>
          </p:cNvSpPr>
          <p:nvPr>
            <p:ph type="body" idx="1"/>
          </p:nvPr>
        </p:nvSpPr>
        <p:spPr>
          <a:xfrm>
            <a:off x="161372" y="1140354"/>
            <a:ext cx="5334000" cy="1371600"/>
          </a:xfrm>
        </p:spPr>
        <p:txBody>
          <a:bodyPr>
            <a:noAutofit/>
          </a:bodyPr>
          <a:lstStyle/>
          <a:p>
            <a:pPr marL="0" algn="just" eaLnBrk="1" hangingPunct="1">
              <a:lnSpc>
                <a:spcPct val="80000"/>
              </a:lnSpc>
              <a:buFont typeface="Wingdings" pitchFamily="2" charset="2"/>
              <a:buNone/>
            </a:pPr>
            <a:r>
              <a:rPr lang="cs-CZ" altLang="en-US" sz="2000" dirty="0">
                <a:cs typeface="Arial" panose="020B0604020202020204" pitchFamily="34" charset="0"/>
              </a:rPr>
              <a:t>postupné </a:t>
            </a:r>
            <a:r>
              <a:rPr lang="cs-CZ" altLang="en-US" sz="2000" b="1" dirty="0">
                <a:cs typeface="Arial" panose="020B0604020202020204" pitchFamily="34" charset="0"/>
              </a:rPr>
              <a:t>zaplňování AO podle rostoucí  energie </a:t>
            </a:r>
            <a:r>
              <a:rPr lang="cs-CZ" altLang="en-US" sz="2000" dirty="0">
                <a:cs typeface="Arial" panose="020B0604020202020204" pitchFamily="34" charset="0"/>
              </a:rPr>
              <a:t>+</a:t>
            </a:r>
            <a:r>
              <a:rPr lang="cs-CZ" altLang="en-US" sz="2000" i="1" dirty="0">
                <a:cs typeface="Arial" panose="020B0604020202020204" pitchFamily="34" charset="0"/>
              </a:rPr>
              <a:t> </a:t>
            </a:r>
            <a:r>
              <a:rPr lang="cs-CZ" altLang="en-US" sz="2000" b="1" dirty="0">
                <a:cs typeface="Arial" panose="020B0604020202020204" pitchFamily="34" charset="0"/>
              </a:rPr>
              <a:t>Pauliho princip </a:t>
            </a:r>
            <a:r>
              <a:rPr lang="cs-CZ" altLang="en-US" sz="2000" dirty="0">
                <a:cs typeface="Arial" panose="020B0604020202020204" pitchFamily="34" charset="0"/>
              </a:rPr>
              <a:t>(= 2 elektrony se nemohou vyskytovat v tomtéž kvantovém stavu)</a:t>
            </a:r>
          </a:p>
          <a:p>
            <a:pPr marL="0" eaLnBrk="1" hangingPunct="1">
              <a:lnSpc>
                <a:spcPct val="80000"/>
              </a:lnSpc>
              <a:buFont typeface="Wingdings" pitchFamily="2" charset="2"/>
              <a:buNone/>
            </a:pPr>
            <a:r>
              <a:rPr lang="cs-CZ" altLang="en-US" sz="2000" dirty="0">
                <a:cs typeface="Arial" panose="020B0604020202020204" pitchFamily="34" charset="0"/>
              </a:rPr>
              <a:t> </a:t>
            </a:r>
            <a:endParaRPr lang="cs-CZ" altLang="en-US" sz="2000" b="1" dirty="0">
              <a:cs typeface="Arial" panose="020B0604020202020204" pitchFamily="34" charset="0"/>
            </a:endParaRPr>
          </a:p>
          <a:p>
            <a:pPr algn="just" eaLnBrk="1" hangingPunct="1">
              <a:lnSpc>
                <a:spcPct val="80000"/>
              </a:lnSpc>
              <a:buFont typeface="Wingdings" pitchFamily="2" charset="2"/>
              <a:buNone/>
            </a:pPr>
            <a:r>
              <a:rPr lang="cs-CZ" altLang="en-US" sz="2000" b="1" dirty="0">
                <a:cs typeface="Arial" panose="020B0604020202020204" pitchFamily="34" charset="0"/>
              </a:rPr>
              <a:t>Energetické pořadí  AO </a:t>
            </a:r>
            <a:r>
              <a:rPr lang="cs-CZ" altLang="en-US" sz="2000" dirty="0">
                <a:cs typeface="Arial" panose="020B0604020202020204" pitchFamily="34" charset="0"/>
              </a:rPr>
              <a:t>(diagonální pravidlo):</a:t>
            </a:r>
          </a:p>
          <a:p>
            <a:pPr algn="just" eaLnBrk="1" hangingPunct="1">
              <a:lnSpc>
                <a:spcPct val="80000"/>
              </a:lnSpc>
              <a:buFont typeface="Wingdings" pitchFamily="2" charset="2"/>
              <a:buNone/>
            </a:pPr>
            <a:endParaRPr lang="cs-CZ" altLang="en-US" sz="2000" dirty="0">
              <a:cs typeface="Arial" panose="020B0604020202020204" pitchFamily="34" charset="0"/>
            </a:endParaRPr>
          </a:p>
          <a:p>
            <a:pPr eaLnBrk="1" hangingPunct="1">
              <a:lnSpc>
                <a:spcPct val="80000"/>
              </a:lnSpc>
              <a:buFont typeface="Wingdings" pitchFamily="2" charset="2"/>
              <a:buNone/>
            </a:pPr>
            <a:endParaRPr lang="cs-CZ" altLang="en-US" sz="2000" dirty="0">
              <a:cs typeface="Arial" panose="020B0604020202020204"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379" y="2714224"/>
            <a:ext cx="3853868" cy="2658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793391" y="5876925"/>
            <a:ext cx="5334000" cy="757130"/>
          </a:xfrm>
          <a:prstGeom prst="rect">
            <a:avLst/>
          </a:prstGeom>
        </p:spPr>
        <p:txBody>
          <a:bodyPr wrap="square">
            <a:spAutoFit/>
          </a:bodyPr>
          <a:lstStyle/>
          <a:p>
            <a:pPr>
              <a:lnSpc>
                <a:spcPct val="80000"/>
              </a:lnSpc>
            </a:pPr>
            <a:r>
              <a:rPr lang="cs-CZ" altLang="en-US" dirty="0">
                <a:latin typeface="Arial" panose="020B0604020202020204" pitchFamily="34" charset="0"/>
                <a:cs typeface="Arial" panose="020B0604020202020204" pitchFamily="34" charset="0"/>
              </a:rPr>
              <a:t>                    výsledné pořadí  AO:</a:t>
            </a:r>
          </a:p>
          <a:p>
            <a:pPr>
              <a:lnSpc>
                <a:spcPct val="80000"/>
              </a:lnSpc>
            </a:pPr>
            <a:endParaRPr lang="cs-CZ" altLang="en-US" dirty="0">
              <a:latin typeface="Arial" panose="020B0604020202020204" pitchFamily="34" charset="0"/>
              <a:cs typeface="Arial" panose="020B0604020202020204" pitchFamily="34" charset="0"/>
            </a:endParaRPr>
          </a:p>
          <a:p>
            <a:pPr>
              <a:lnSpc>
                <a:spcPct val="80000"/>
              </a:lnSpc>
            </a:pPr>
            <a:r>
              <a:rPr lang="cs-CZ" altLang="en-US" dirty="0">
                <a:latin typeface="Arial" panose="020B0604020202020204" pitchFamily="34" charset="0"/>
                <a:cs typeface="Arial" panose="020B0604020202020204" pitchFamily="34" charset="0"/>
              </a:rPr>
              <a:t>1</a:t>
            </a:r>
            <a:r>
              <a:rPr lang="cs-CZ" altLang="en-US" i="1" dirty="0">
                <a:latin typeface="Arial" panose="020B0604020202020204" pitchFamily="34" charset="0"/>
                <a:cs typeface="Arial" panose="020B0604020202020204" pitchFamily="34" charset="0"/>
              </a:rPr>
              <a:t>s</a:t>
            </a:r>
            <a:r>
              <a:rPr lang="cs-CZ" altLang="en-US" dirty="0">
                <a:latin typeface="Arial" panose="020B0604020202020204" pitchFamily="34" charset="0"/>
                <a:cs typeface="Arial" panose="020B0604020202020204" pitchFamily="34" charset="0"/>
              </a:rPr>
              <a:t>, 2</a:t>
            </a:r>
            <a:r>
              <a:rPr lang="cs-CZ" altLang="en-US" i="1" dirty="0">
                <a:latin typeface="Arial" panose="020B0604020202020204" pitchFamily="34" charset="0"/>
                <a:cs typeface="Arial" panose="020B0604020202020204" pitchFamily="34" charset="0"/>
              </a:rPr>
              <a:t>s</a:t>
            </a:r>
            <a:r>
              <a:rPr lang="cs-CZ" altLang="en-US" dirty="0">
                <a:latin typeface="Arial" panose="020B0604020202020204" pitchFamily="34" charset="0"/>
                <a:cs typeface="Arial" panose="020B0604020202020204" pitchFamily="34" charset="0"/>
              </a:rPr>
              <a:t>, 2</a:t>
            </a:r>
            <a:r>
              <a:rPr lang="cs-CZ" altLang="en-US" i="1" dirty="0">
                <a:latin typeface="Arial" panose="020B0604020202020204" pitchFamily="34" charset="0"/>
                <a:cs typeface="Arial" panose="020B0604020202020204" pitchFamily="34" charset="0"/>
              </a:rPr>
              <a:t>p</a:t>
            </a:r>
            <a:r>
              <a:rPr lang="cs-CZ" altLang="en-US" dirty="0">
                <a:latin typeface="Arial" panose="020B0604020202020204" pitchFamily="34" charset="0"/>
                <a:cs typeface="Arial" panose="020B0604020202020204" pitchFamily="34" charset="0"/>
              </a:rPr>
              <a:t>, 3</a:t>
            </a:r>
            <a:r>
              <a:rPr lang="cs-CZ" altLang="en-US" i="1" dirty="0">
                <a:latin typeface="Arial" panose="020B0604020202020204" pitchFamily="34" charset="0"/>
                <a:cs typeface="Arial" panose="020B0604020202020204" pitchFamily="34" charset="0"/>
              </a:rPr>
              <a:t>s, </a:t>
            </a:r>
            <a:r>
              <a:rPr lang="cs-CZ" altLang="en-US" dirty="0">
                <a:latin typeface="Arial" panose="020B0604020202020204" pitchFamily="34" charset="0"/>
                <a:cs typeface="Arial" panose="020B0604020202020204" pitchFamily="34" charset="0"/>
              </a:rPr>
              <a:t>3</a:t>
            </a:r>
            <a:r>
              <a:rPr lang="cs-CZ" altLang="en-US" i="1" dirty="0">
                <a:latin typeface="Arial" panose="020B0604020202020204" pitchFamily="34" charset="0"/>
                <a:cs typeface="Arial" panose="020B0604020202020204" pitchFamily="34" charset="0"/>
              </a:rPr>
              <a:t>p</a:t>
            </a:r>
            <a:r>
              <a:rPr lang="cs-CZ" altLang="en-US" dirty="0">
                <a:latin typeface="Arial" panose="020B0604020202020204" pitchFamily="34" charset="0"/>
                <a:cs typeface="Arial" panose="020B0604020202020204" pitchFamily="34" charset="0"/>
              </a:rPr>
              <a:t>, 4</a:t>
            </a:r>
            <a:r>
              <a:rPr lang="cs-CZ" altLang="en-US" i="1" dirty="0">
                <a:latin typeface="Arial" panose="020B0604020202020204" pitchFamily="34" charset="0"/>
                <a:cs typeface="Arial" panose="020B0604020202020204" pitchFamily="34" charset="0"/>
              </a:rPr>
              <a:t>s</a:t>
            </a:r>
            <a:r>
              <a:rPr lang="cs-CZ" altLang="en-US" dirty="0">
                <a:latin typeface="Arial" panose="020B0604020202020204" pitchFamily="34" charset="0"/>
                <a:cs typeface="Arial" panose="020B0604020202020204" pitchFamily="34" charset="0"/>
              </a:rPr>
              <a:t>, 3</a:t>
            </a:r>
            <a:r>
              <a:rPr lang="cs-CZ" altLang="en-US" i="1" dirty="0">
                <a:latin typeface="Arial" panose="020B0604020202020204" pitchFamily="34" charset="0"/>
                <a:cs typeface="Arial" panose="020B0604020202020204" pitchFamily="34" charset="0"/>
              </a:rPr>
              <a:t>d</a:t>
            </a:r>
            <a:r>
              <a:rPr lang="cs-CZ" altLang="en-US" dirty="0">
                <a:latin typeface="Arial" panose="020B0604020202020204" pitchFamily="34" charset="0"/>
                <a:cs typeface="Arial" panose="020B0604020202020204" pitchFamily="34" charset="0"/>
              </a:rPr>
              <a:t>, 4</a:t>
            </a:r>
            <a:r>
              <a:rPr lang="cs-CZ" altLang="en-US" i="1" dirty="0">
                <a:latin typeface="Arial" panose="020B0604020202020204" pitchFamily="34" charset="0"/>
                <a:cs typeface="Arial" panose="020B0604020202020204" pitchFamily="34" charset="0"/>
              </a:rPr>
              <a:t>p</a:t>
            </a:r>
            <a:r>
              <a:rPr lang="cs-CZ" altLang="en-US" dirty="0">
                <a:latin typeface="Arial" panose="020B0604020202020204" pitchFamily="34" charset="0"/>
                <a:cs typeface="Arial" panose="020B0604020202020204" pitchFamily="34" charset="0"/>
              </a:rPr>
              <a:t>, 5</a:t>
            </a:r>
            <a:r>
              <a:rPr lang="cs-CZ" altLang="en-US" i="1" dirty="0">
                <a:latin typeface="Arial" panose="020B0604020202020204" pitchFamily="34" charset="0"/>
                <a:cs typeface="Arial" panose="020B0604020202020204" pitchFamily="34" charset="0"/>
              </a:rPr>
              <a:t>s</a:t>
            </a:r>
            <a:r>
              <a:rPr lang="cs-CZ" altLang="en-US" dirty="0">
                <a:latin typeface="Arial" panose="020B0604020202020204" pitchFamily="34" charset="0"/>
                <a:cs typeface="Arial" panose="020B0604020202020204" pitchFamily="34" charset="0"/>
              </a:rPr>
              <a:t>, 4</a:t>
            </a:r>
            <a:r>
              <a:rPr lang="cs-CZ" altLang="en-US" i="1" dirty="0">
                <a:latin typeface="Arial" panose="020B0604020202020204" pitchFamily="34" charset="0"/>
                <a:cs typeface="Arial" panose="020B0604020202020204" pitchFamily="34" charset="0"/>
              </a:rPr>
              <a:t>d</a:t>
            </a:r>
            <a:r>
              <a:rPr lang="cs-CZ" altLang="en-US" dirty="0">
                <a:latin typeface="Arial" panose="020B0604020202020204" pitchFamily="34" charset="0"/>
                <a:cs typeface="Arial" panose="020B0604020202020204" pitchFamily="34" charset="0"/>
              </a:rPr>
              <a:t>, 5</a:t>
            </a:r>
            <a:r>
              <a:rPr lang="cs-CZ" altLang="en-US" i="1" dirty="0">
                <a:latin typeface="Arial" panose="020B0604020202020204" pitchFamily="34" charset="0"/>
                <a:cs typeface="Arial" panose="020B0604020202020204" pitchFamily="34" charset="0"/>
              </a:rPr>
              <a:t>p</a:t>
            </a:r>
            <a:r>
              <a:rPr lang="cs-CZ" altLang="en-US" dirty="0">
                <a:latin typeface="Arial" panose="020B0604020202020204" pitchFamily="34" charset="0"/>
                <a:cs typeface="Arial" panose="020B0604020202020204" pitchFamily="34" charset="0"/>
              </a:rPr>
              <a:t>, 6</a:t>
            </a:r>
            <a:r>
              <a:rPr lang="cs-CZ" altLang="en-US" i="1" dirty="0">
                <a:latin typeface="Arial" panose="020B0604020202020204" pitchFamily="34" charset="0"/>
                <a:cs typeface="Arial" panose="020B0604020202020204" pitchFamily="34" charset="0"/>
              </a:rPr>
              <a:t>s</a:t>
            </a:r>
            <a:r>
              <a:rPr lang="cs-CZ" altLang="en-US" dirty="0">
                <a:latin typeface="Arial" panose="020B0604020202020204" pitchFamily="34" charset="0"/>
                <a:cs typeface="Arial" panose="020B0604020202020204" pitchFamily="34" charset="0"/>
              </a:rPr>
              <a:t>, 4</a:t>
            </a:r>
            <a:r>
              <a:rPr lang="cs-CZ" altLang="en-US" i="1" dirty="0">
                <a:latin typeface="Arial" panose="020B0604020202020204" pitchFamily="34" charset="0"/>
                <a:cs typeface="Arial" panose="020B0604020202020204" pitchFamily="34" charset="0"/>
              </a:rPr>
              <a:t>f</a:t>
            </a:r>
            <a:r>
              <a:rPr lang="cs-CZ" altLang="en-US" dirty="0">
                <a:latin typeface="Arial" panose="020B0604020202020204" pitchFamily="34" charset="0"/>
                <a:cs typeface="Arial" panose="020B0604020202020204" pitchFamily="34" charset="0"/>
              </a:rPr>
              <a:t>...</a:t>
            </a:r>
          </a:p>
        </p:txBody>
      </p:sp>
      <p:pic>
        <p:nvPicPr>
          <p:cNvPr id="4" name="Obrázek 3">
            <a:extLst>
              <a:ext uri="{FF2B5EF4-FFF2-40B4-BE49-F238E27FC236}">
                <a16:creationId xmlns:a16="http://schemas.microsoft.com/office/drawing/2014/main" id="{5E2C7EB3-EB09-4F82-B31C-A9C2BC971C97}"/>
              </a:ext>
            </a:extLst>
          </p:cNvPr>
          <p:cNvPicPr>
            <a:picLocks noChangeAspect="1"/>
          </p:cNvPicPr>
          <p:nvPr/>
        </p:nvPicPr>
        <p:blipFill>
          <a:blip r:embed="rId4"/>
          <a:stretch>
            <a:fillRect/>
          </a:stretch>
        </p:blipFill>
        <p:spPr>
          <a:xfrm>
            <a:off x="5791200" y="1213630"/>
            <a:ext cx="3048000" cy="2143932"/>
          </a:xfrm>
          <a:prstGeom prst="rect">
            <a:avLst/>
          </a:prstGeom>
        </p:spPr>
      </p:pic>
      <p:pic>
        <p:nvPicPr>
          <p:cNvPr id="219138" name="Picture 2" descr="Use a Ladder Correctly, Avoid a Safety Hazard! | Employers Resource">
            <a:extLst>
              <a:ext uri="{FF2B5EF4-FFF2-40B4-BE49-F238E27FC236}">
                <a16:creationId xmlns:a16="http://schemas.microsoft.com/office/drawing/2014/main" id="{5EB85F85-A03F-42F4-BE9F-4D1007FC87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1248" y="4324449"/>
            <a:ext cx="1872728" cy="244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288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AF26AC9-B40B-4DFC-9437-115841FF150F}"/>
              </a:ext>
            </a:extLst>
          </p:cNvPr>
          <p:cNvPicPr>
            <a:picLocks noChangeAspect="1"/>
          </p:cNvPicPr>
          <p:nvPr/>
        </p:nvPicPr>
        <p:blipFill>
          <a:blip r:embed="rId2"/>
          <a:stretch>
            <a:fillRect/>
          </a:stretch>
        </p:blipFill>
        <p:spPr>
          <a:xfrm>
            <a:off x="123825" y="261937"/>
            <a:ext cx="8896350" cy="6334125"/>
          </a:xfrm>
          <a:prstGeom prst="rect">
            <a:avLst/>
          </a:prstGeom>
        </p:spPr>
      </p:pic>
      <p:pic>
        <p:nvPicPr>
          <p:cNvPr id="4" name="Picture 4">
            <a:extLst>
              <a:ext uri="{FF2B5EF4-FFF2-40B4-BE49-F238E27FC236}">
                <a16:creationId xmlns:a16="http://schemas.microsoft.com/office/drawing/2014/main" id="{F1FE627B-BADA-4A5F-8C52-5ED38E174F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901" y="118969"/>
            <a:ext cx="2743200" cy="2613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436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bshell, (n+l) rul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88" y="3581400"/>
            <a:ext cx="7796141"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18052" y="323672"/>
            <a:ext cx="7151188" cy="461665"/>
          </a:xfrm>
          <a:prstGeom prst="rect">
            <a:avLst/>
          </a:prstGeom>
        </p:spPr>
        <p:txBody>
          <a:bodyPr wrap="none">
            <a:spAutoFit/>
          </a:bodyPr>
          <a:lstStyle/>
          <a:p>
            <a:r>
              <a:rPr lang="cs-CZ" sz="2400" b="1" dirty="0" err="1"/>
              <a:t>Madelungovo</a:t>
            </a:r>
            <a:r>
              <a:rPr lang="cs-CZ" sz="2400" b="1" dirty="0"/>
              <a:t> – </a:t>
            </a:r>
            <a:r>
              <a:rPr lang="cs-CZ" sz="2400" b="1" dirty="0" err="1"/>
              <a:t>Klechkowskiho</a:t>
            </a:r>
            <a:r>
              <a:rPr lang="cs-CZ" sz="2400" b="1" dirty="0"/>
              <a:t> pravidlo (pravidlo </a:t>
            </a:r>
            <a:r>
              <a:rPr lang="cs-CZ" sz="2400" b="1" i="1" dirty="0"/>
              <a:t>n + l</a:t>
            </a:r>
            <a:r>
              <a:rPr lang="en-US" sz="2400" b="1" dirty="0"/>
              <a:t>)</a:t>
            </a:r>
          </a:p>
        </p:txBody>
      </p:sp>
      <p:sp>
        <p:nvSpPr>
          <p:cNvPr id="3"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612269" tIns="45720" rIns="0" bIns="882372"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a:ln>
                  <a:noFill/>
                </a:ln>
                <a:solidFill>
                  <a:srgbClr val="222222"/>
                </a:solidFill>
                <a:effectLst/>
                <a:latin typeface="Arial" charset="0"/>
                <a:cs typeface="Arial" charset="0"/>
              </a:rPr>
              <a:t>1. Electrons are assigned to orbitals in order of increasing value of (n+ℓ).</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a:ln>
                  <a:noFill/>
                </a:ln>
                <a:solidFill>
                  <a:srgbClr val="222222"/>
                </a:solidFill>
                <a:effectLst/>
                <a:latin typeface="Arial" charset="0"/>
                <a:cs typeface="Arial" charset="0"/>
              </a:rPr>
              <a:t>2. For subshells with the same value of (n+ℓ), electrons are assigned first to the sub shell with lower </a:t>
            </a:r>
            <a:r>
              <a:rPr kumimoji="0" lang="cs-CZ" altLang="cs-CZ" sz="900" b="0" i="1" u="none" strike="noStrike" cap="none" normalizeH="0" baseline="0">
                <a:ln>
                  <a:noFill/>
                </a:ln>
                <a:solidFill>
                  <a:srgbClr val="222222"/>
                </a:solidFill>
                <a:effectLst/>
                <a:latin typeface="Arial" charset="0"/>
                <a:cs typeface="Arial" charset="0"/>
              </a:rPr>
              <a:t>n</a:t>
            </a:r>
            <a:r>
              <a:rPr kumimoji="0" lang="cs-CZ" altLang="cs-CZ" sz="900" b="0" i="0" u="none" strike="noStrike" cap="none" normalizeH="0" baseline="0">
                <a:ln>
                  <a:noFill/>
                </a:ln>
                <a:solidFill>
                  <a:srgbClr val="222222"/>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charset="0"/>
              <a:cs typeface="Arial" charset="0"/>
            </a:endParaRPr>
          </a:p>
        </p:txBody>
      </p:sp>
      <p:sp>
        <p:nvSpPr>
          <p:cNvPr id="5"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612269" tIns="45720" rIns="0" bIns="882372"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a:ln>
                  <a:noFill/>
                </a:ln>
                <a:solidFill>
                  <a:srgbClr val="222222"/>
                </a:solidFill>
                <a:effectLst/>
                <a:latin typeface="Arial" charset="0"/>
                <a:cs typeface="Arial" charset="0"/>
              </a:rPr>
              <a:t>1. Electrons are assigned to orbitals in order of increasing value of (n+ℓ).</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a:ln>
                  <a:noFill/>
                </a:ln>
                <a:solidFill>
                  <a:srgbClr val="222222"/>
                </a:solidFill>
                <a:effectLst/>
                <a:latin typeface="Arial" charset="0"/>
                <a:cs typeface="Arial" charset="0"/>
              </a:rPr>
              <a:t>2. For subshells with the same value of (n+ℓ), electrons are assigned first to the sub shell with lower </a:t>
            </a:r>
            <a:r>
              <a:rPr kumimoji="0" lang="cs-CZ" altLang="cs-CZ" sz="900" b="0" i="1" u="none" strike="noStrike" cap="none" normalizeH="0" baseline="0">
                <a:ln>
                  <a:noFill/>
                </a:ln>
                <a:solidFill>
                  <a:srgbClr val="222222"/>
                </a:solidFill>
                <a:effectLst/>
                <a:latin typeface="Arial" charset="0"/>
                <a:cs typeface="Arial" charset="0"/>
              </a:rPr>
              <a:t>n</a:t>
            </a:r>
            <a:r>
              <a:rPr kumimoji="0" lang="cs-CZ" altLang="cs-CZ" sz="900" b="0" i="0" u="none" strike="noStrike" cap="none" normalizeH="0" baseline="0">
                <a:ln>
                  <a:noFill/>
                </a:ln>
                <a:solidFill>
                  <a:srgbClr val="222222"/>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charset="0"/>
              <a:cs typeface="Arial" charset="0"/>
            </a:endParaRPr>
          </a:p>
        </p:txBody>
      </p:sp>
      <p:sp>
        <p:nvSpPr>
          <p:cNvPr id="6" name="Rectangle 3"/>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612269" tIns="45720" rIns="0" bIns="882372"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a:ln>
                  <a:noFill/>
                </a:ln>
                <a:solidFill>
                  <a:srgbClr val="222222"/>
                </a:solidFill>
                <a:effectLst/>
                <a:latin typeface="Arial" charset="0"/>
                <a:cs typeface="Arial" charset="0"/>
              </a:rPr>
              <a:t>1. Electrons are assigned to orbitals in order of increasing value of (n+ℓ).</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a:ln>
                  <a:noFill/>
                </a:ln>
                <a:solidFill>
                  <a:srgbClr val="222222"/>
                </a:solidFill>
                <a:effectLst/>
                <a:latin typeface="Arial" charset="0"/>
                <a:cs typeface="Arial" charset="0"/>
              </a:rPr>
              <a:t>2. For subshells with the same value of (n+ℓ), electrons are assigned first to the sub shell with lower </a:t>
            </a:r>
            <a:r>
              <a:rPr kumimoji="0" lang="cs-CZ" altLang="cs-CZ" sz="900" b="0" i="1" u="none" strike="noStrike" cap="none" normalizeH="0" baseline="0">
                <a:ln>
                  <a:noFill/>
                </a:ln>
                <a:solidFill>
                  <a:srgbClr val="222222"/>
                </a:solidFill>
                <a:effectLst/>
                <a:latin typeface="Arial" charset="0"/>
                <a:cs typeface="Arial" charset="0"/>
              </a:rPr>
              <a:t>n</a:t>
            </a:r>
            <a:r>
              <a:rPr kumimoji="0" lang="cs-CZ" altLang="cs-CZ" sz="900" b="0" i="0" u="none" strike="noStrike" cap="none" normalizeH="0" baseline="0">
                <a:ln>
                  <a:noFill/>
                </a:ln>
                <a:solidFill>
                  <a:srgbClr val="222222"/>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charset="0"/>
              <a:cs typeface="Arial" charset="0"/>
            </a:endParaRPr>
          </a:p>
        </p:txBody>
      </p:sp>
      <p:sp>
        <p:nvSpPr>
          <p:cNvPr id="7" name="Obdélník 6"/>
          <p:cNvSpPr/>
          <p:nvPr/>
        </p:nvSpPr>
        <p:spPr>
          <a:xfrm>
            <a:off x="219388" y="1143000"/>
            <a:ext cx="8706897" cy="1938992"/>
          </a:xfrm>
          <a:prstGeom prst="rect">
            <a:avLst/>
          </a:prstGeom>
        </p:spPr>
        <p:txBody>
          <a:bodyPr wrap="square">
            <a:spAutoFit/>
          </a:bodyPr>
          <a:lstStyle/>
          <a:p>
            <a:pPr algn="just"/>
            <a:r>
              <a:rPr lang="en-US" sz="2000" dirty="0">
                <a:cs typeface="Arial" panose="020B0604020202020204" pitchFamily="34" charset="0"/>
              </a:rPr>
              <a:t>1. </a:t>
            </a:r>
            <a:r>
              <a:rPr lang="cs-CZ" sz="2000" dirty="0">
                <a:cs typeface="Arial" panose="020B0604020202020204" pitchFamily="34" charset="0"/>
              </a:rPr>
              <a:t>přednostně se obsadí orbital, u něhož je součet </a:t>
            </a:r>
            <a:r>
              <a:rPr lang="cs-CZ" sz="2000" i="1" dirty="0">
                <a:cs typeface="Arial" panose="020B0604020202020204" pitchFamily="34" charset="0"/>
              </a:rPr>
              <a:t>n</a:t>
            </a:r>
            <a:r>
              <a:rPr lang="cs-CZ" sz="2000" dirty="0">
                <a:cs typeface="Arial" panose="020B0604020202020204" pitchFamily="34" charset="0"/>
              </a:rPr>
              <a:t> + </a:t>
            </a:r>
            <a:r>
              <a:rPr lang="cs-CZ" sz="2000" i="1" dirty="0">
                <a:cs typeface="Arial" panose="020B0604020202020204" pitchFamily="34" charset="0"/>
              </a:rPr>
              <a:t>l</a:t>
            </a:r>
            <a:r>
              <a:rPr lang="cs-CZ" sz="2000" dirty="0">
                <a:cs typeface="Arial" panose="020B0604020202020204" pitchFamily="34" charset="0"/>
              </a:rPr>
              <a:t> menší</a:t>
            </a:r>
            <a:endParaRPr lang="en-US" sz="2000" dirty="0">
              <a:cs typeface="Arial" panose="020B0604020202020204" pitchFamily="34" charset="0"/>
            </a:endParaRPr>
          </a:p>
          <a:p>
            <a:pPr algn="just"/>
            <a:r>
              <a:rPr lang="en-US" sz="2000" dirty="0">
                <a:cs typeface="Arial" panose="020B0604020202020204" pitchFamily="34" charset="0"/>
              </a:rPr>
              <a:t>2. </a:t>
            </a:r>
            <a:r>
              <a:rPr lang="cs-CZ" sz="2000" dirty="0">
                <a:cs typeface="Arial" panose="020B0604020202020204" pitchFamily="34" charset="0"/>
              </a:rPr>
              <a:t>z orbitalů se stejným součtem </a:t>
            </a:r>
            <a:r>
              <a:rPr lang="cs-CZ" sz="2000" i="1" dirty="0">
                <a:cs typeface="Arial" panose="020B0604020202020204" pitchFamily="34" charset="0"/>
              </a:rPr>
              <a:t>n </a:t>
            </a:r>
            <a:r>
              <a:rPr lang="cs-CZ" sz="2000" dirty="0">
                <a:cs typeface="Arial" panose="020B0604020202020204" pitchFamily="34" charset="0"/>
              </a:rPr>
              <a:t>+</a:t>
            </a:r>
            <a:r>
              <a:rPr lang="cs-CZ" sz="2000" i="1" dirty="0">
                <a:cs typeface="Arial" panose="020B0604020202020204" pitchFamily="34" charset="0"/>
              </a:rPr>
              <a:t> l</a:t>
            </a:r>
            <a:r>
              <a:rPr lang="cs-CZ" sz="2000" dirty="0">
                <a:cs typeface="Arial" panose="020B0604020202020204" pitchFamily="34" charset="0"/>
              </a:rPr>
              <a:t>, se jako první zaplní ten, jehož hlavní kvantové číslo </a:t>
            </a:r>
            <a:r>
              <a:rPr lang="cs-CZ" sz="2000" i="1" dirty="0">
                <a:cs typeface="Arial" panose="020B0604020202020204" pitchFamily="34" charset="0"/>
              </a:rPr>
              <a:t>n</a:t>
            </a:r>
            <a:r>
              <a:rPr lang="cs-CZ" sz="2000" dirty="0">
                <a:cs typeface="Arial" panose="020B0604020202020204" pitchFamily="34" charset="0"/>
              </a:rPr>
              <a:t> je menší.</a:t>
            </a:r>
          </a:p>
          <a:p>
            <a:pPr algn="just"/>
            <a:endParaRPr lang="en-US" sz="2000" dirty="0">
              <a:cs typeface="Arial" panose="020B0604020202020204" pitchFamily="34" charset="0"/>
            </a:endParaRPr>
          </a:p>
          <a:p>
            <a:pPr algn="just"/>
            <a:r>
              <a:rPr lang="cs-CZ" sz="2000" dirty="0">
                <a:cs typeface="Arial" panose="020B0604020202020204" pitchFamily="34" charset="0"/>
              </a:rPr>
              <a:t>Orbitaly se zaplňují v následujícím pořadí: 1s, 2s, 2p, 3s, 3p, 4s, 3d, 4p, 5s, 4d, 5p, 6s, 4f, 5d, 6p, 7s, 5f, 6d, 7p</a:t>
            </a:r>
          </a:p>
        </p:txBody>
      </p:sp>
    </p:spTree>
    <p:extLst>
      <p:ext uri="{BB962C8B-B14F-4D97-AF65-F5344CB8AC3E}">
        <p14:creationId xmlns:p14="http://schemas.microsoft.com/office/powerpoint/2010/main" val="2348591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918" y="3582527"/>
            <a:ext cx="3429000" cy="639762"/>
          </a:xfrm>
        </p:spPr>
        <p:txBody>
          <a:bodyPr>
            <a:normAutofit/>
          </a:bodyPr>
          <a:lstStyle/>
          <a:p>
            <a:r>
              <a:rPr lang="cs-CZ" sz="2400" b="1" dirty="0" err="1">
                <a:latin typeface="+mn-lt"/>
              </a:rPr>
              <a:t>Wisweser</a:t>
            </a:r>
            <a:r>
              <a:rPr lang="en-US" sz="2400" b="1" dirty="0" err="1">
                <a:latin typeface="+mn-lt"/>
              </a:rPr>
              <a:t>ov</a:t>
            </a:r>
            <a:r>
              <a:rPr lang="cs-CZ" sz="2400" b="1" dirty="0">
                <a:latin typeface="+mn-lt"/>
              </a:rPr>
              <a:t>a metoda</a:t>
            </a:r>
          </a:p>
        </p:txBody>
      </p:sp>
      <p:sp>
        <p:nvSpPr>
          <p:cNvPr id="4" name="Rectangle 2"/>
          <p:cNvSpPr>
            <a:spLocks noChangeArrowheads="1"/>
          </p:cNvSpPr>
          <p:nvPr/>
        </p:nvSpPr>
        <p:spPr bwMode="auto">
          <a:xfrm>
            <a:off x="228600" y="4288830"/>
            <a:ext cx="868680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  = určení energetické sekvence atom</a:t>
            </a:r>
            <a:r>
              <a:rPr kumimoji="0" lang="en-US" altLang="cs-CZ" sz="2000" b="0" i="0" u="none" strike="noStrike" cap="none" normalizeH="0" baseline="0" dirty="0" err="1">
                <a:ln>
                  <a:noFill/>
                </a:ln>
                <a:effectLst/>
                <a:latin typeface="+mn-lt"/>
              </a:rPr>
              <a:t>ov</a:t>
            </a:r>
            <a:r>
              <a:rPr kumimoji="0" lang="cs-CZ" altLang="cs-CZ" sz="2000" b="0" i="0" u="none" strike="noStrike" cap="none" normalizeH="0" baseline="0" dirty="0" err="1">
                <a:ln>
                  <a:noFill/>
                </a:ln>
                <a:effectLst/>
                <a:latin typeface="+mn-lt"/>
              </a:rPr>
              <a:t>ých</a:t>
            </a:r>
            <a:r>
              <a:rPr kumimoji="0" lang="cs-CZ" altLang="cs-CZ" sz="2000" b="0" i="0" u="none" strike="noStrike" cap="none" normalizeH="0" baseline="0" dirty="0">
                <a:ln>
                  <a:noFill/>
                </a:ln>
                <a:effectLst/>
                <a:latin typeface="+mn-lt"/>
              </a:rPr>
              <a:t> </a:t>
            </a:r>
            <a:r>
              <a:rPr lang="en-US" altLang="cs-CZ" sz="2000" dirty="0" err="1">
                <a:latin typeface="+mn-lt"/>
              </a:rPr>
              <a:t>podslupek</a:t>
            </a:r>
            <a:r>
              <a:rPr lang="cs-CZ" altLang="cs-CZ" sz="2000" dirty="0">
                <a:latin typeface="+mn-lt"/>
              </a:rPr>
              <a:t> </a:t>
            </a:r>
            <a:r>
              <a:rPr kumimoji="0" lang="cs-CZ" altLang="cs-CZ" sz="2000" b="0" i="0" u="none" strike="noStrike" cap="none" normalizeH="0" baseline="0" dirty="0">
                <a:ln>
                  <a:noFill/>
                </a:ln>
                <a:effectLst/>
                <a:latin typeface="+mn-lt"/>
              </a:rPr>
              <a:t>(</a:t>
            </a:r>
            <a:r>
              <a:rPr kumimoji="0" lang="cs-CZ" altLang="cs-CZ" sz="2000" b="0" i="1" u="none" strike="noStrike" cap="none" normalizeH="0" baseline="0" dirty="0">
                <a:ln>
                  <a:noFill/>
                </a:ln>
                <a:effectLst/>
                <a:latin typeface="+mn-lt"/>
              </a:rPr>
              <a:t>n</a:t>
            </a:r>
            <a:r>
              <a:rPr kumimoji="0" lang="cs-CZ" altLang="cs-CZ" sz="2000" b="0" i="0" u="none" strike="noStrike" cap="none" normalizeH="0" baseline="0" dirty="0">
                <a:ln>
                  <a:noFill/>
                </a:ln>
                <a:effectLst/>
                <a:latin typeface="+mn-lt"/>
              </a:rPr>
              <a:t>, ℓ ) podle rovnice</a:t>
            </a:r>
            <a:endParaRPr kumimoji="0" lang="en-US" altLang="cs-CZ" sz="2000" b="0" i="0" u="none" strike="noStrike" cap="none" normalizeH="0" baseline="0" dirty="0">
              <a:ln>
                <a:noFill/>
              </a:ln>
              <a:effectLst/>
              <a:latin typeface="+mn-lt"/>
            </a:endParaRPr>
          </a:p>
          <a:p>
            <a:endParaRPr lang="cs-CZ" sz="2000" dirty="0">
              <a:latin typeface="+mn-lt"/>
            </a:endParaRPr>
          </a:p>
          <a:p>
            <a:endParaRPr lang="cs-CZ" sz="2000" dirty="0">
              <a:latin typeface="+mn-lt"/>
            </a:endParaRPr>
          </a:p>
          <a:p>
            <a:endParaRPr lang="cs-CZ" sz="2000" dirty="0">
              <a:latin typeface="+mn-lt"/>
              <a:cs typeface="Arial" panose="020B0604020202020204" pitchFamily="34" charset="0"/>
            </a:endParaRPr>
          </a:p>
          <a:p>
            <a:r>
              <a:rPr lang="cs-CZ" sz="2000" dirty="0">
                <a:latin typeface="+mn-lt"/>
                <a:cs typeface="Arial" panose="020B0604020202020204" pitchFamily="34" charset="0"/>
              </a:rPr>
              <a:t>Orbitaly se zaplňují v následujícím pořadí:</a:t>
            </a:r>
          </a:p>
          <a:p>
            <a:r>
              <a:rPr lang="cs-CZ" sz="2000" dirty="0">
                <a:latin typeface="+mn-lt"/>
              </a:rPr>
              <a:t>        </a:t>
            </a:r>
            <a:r>
              <a:rPr lang="en-US" sz="2000" dirty="0">
                <a:latin typeface="+mn-lt"/>
              </a:rPr>
              <a:t>1s, 2s, 2p, 3s, 3p, 4s, 3d, 4p, 5s, 4d, 5p, 6s, 4f, 5d, 6p, 7s, 5f, 6d, 7p... </a:t>
            </a:r>
          </a:p>
        </p:txBody>
      </p:sp>
      <p:sp>
        <p:nvSpPr>
          <p:cNvPr id="5" name="AutoShape 3" descr="{\displaystyle (n,\ell )}"/>
          <p:cNvSpPr>
            <a:spLocks noChangeAspect="1" noChangeArrowheads="1"/>
          </p:cNvSpPr>
          <p:nvPr/>
        </p:nvSpPr>
        <p:spPr bwMode="auto">
          <a:xfrm>
            <a:off x="5857875" y="-212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isplaystyle (n,\ell )}"/>
          <p:cNvSpPr>
            <a:spLocks noChangeAspect="1" noChangeArrowheads="1"/>
          </p:cNvSpPr>
          <p:nvPr/>
        </p:nvSpPr>
        <p:spPr bwMode="auto">
          <a:xfrm>
            <a:off x="16225838" y="-212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346" y="4724400"/>
            <a:ext cx="2543175" cy="58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élník 6">
            <a:extLst>
              <a:ext uri="{FF2B5EF4-FFF2-40B4-BE49-F238E27FC236}">
                <a16:creationId xmlns:a16="http://schemas.microsoft.com/office/drawing/2014/main" id="{2162356A-B669-4D5D-B7A3-54C37FDFC3BE}"/>
              </a:ext>
            </a:extLst>
          </p:cNvPr>
          <p:cNvSpPr/>
          <p:nvPr/>
        </p:nvSpPr>
        <p:spPr>
          <a:xfrm>
            <a:off x="152400" y="6324600"/>
            <a:ext cx="5601726" cy="338554"/>
          </a:xfrm>
          <a:prstGeom prst="rect">
            <a:avLst/>
          </a:prstGeom>
        </p:spPr>
        <p:txBody>
          <a:bodyPr wrap="square">
            <a:spAutoFit/>
          </a:bodyPr>
          <a:lstStyle/>
          <a:p>
            <a:r>
              <a:rPr lang="en-US" sz="1600" dirty="0" err="1"/>
              <a:t>Wisweser</a:t>
            </a:r>
            <a:r>
              <a:rPr lang="cs-CZ" sz="1600" dirty="0"/>
              <a:t>, W. J.</a:t>
            </a:r>
            <a:r>
              <a:rPr lang="en-US" sz="1600" dirty="0"/>
              <a:t>: </a:t>
            </a:r>
            <a:r>
              <a:rPr lang="en-US" sz="1600" i="1" dirty="0"/>
              <a:t>Journal of Chemical Education </a:t>
            </a:r>
            <a:r>
              <a:rPr lang="en-US" sz="1600" dirty="0"/>
              <a:t>22, 1945, 314-321</a:t>
            </a:r>
          </a:p>
        </p:txBody>
      </p:sp>
      <p:pic>
        <p:nvPicPr>
          <p:cNvPr id="9" name="Picture 2">
            <a:extLst>
              <a:ext uri="{FF2B5EF4-FFF2-40B4-BE49-F238E27FC236}">
                <a16:creationId xmlns:a16="http://schemas.microsoft.com/office/drawing/2014/main" id="{A4AEA834-ACCE-48F3-8E4F-5ABC3A00B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75" y="276487"/>
            <a:ext cx="2701143" cy="268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241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descr="{\displaystyle W(n,\ell )}"/>
          <p:cNvSpPr>
            <a:spLocks noChangeAspect="1" noChangeArrowheads="1"/>
          </p:cNvSpPr>
          <p:nvPr/>
        </p:nvSpPr>
        <p:spPr bwMode="auto">
          <a:xfrm>
            <a:off x="5175250" y="19859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graphicFrame>
        <p:nvGraphicFramePr>
          <p:cNvPr id="6" name="Tabulka 5"/>
          <p:cNvGraphicFramePr>
            <a:graphicFrameLocks noGrp="1"/>
          </p:cNvGraphicFramePr>
          <p:nvPr/>
        </p:nvGraphicFramePr>
        <p:xfrm>
          <a:off x="1371600" y="152396"/>
          <a:ext cx="6476998" cy="6400810"/>
        </p:xfrm>
        <a:graphic>
          <a:graphicData uri="http://schemas.openxmlformats.org/drawingml/2006/table">
            <a:tbl>
              <a:tblPr>
                <a:tableStyleId>{616DA210-FB5B-4158-B5E0-FEB733F419BA}</a:tableStyleId>
              </a:tblPr>
              <a:tblGrid>
                <a:gridCol w="930826">
                  <a:extLst>
                    <a:ext uri="{9D8B030D-6E8A-4147-A177-3AD203B41FA5}">
                      <a16:colId xmlns:a16="http://schemas.microsoft.com/office/drawing/2014/main" val="2498811274"/>
                    </a:ext>
                  </a:extLst>
                </a:gridCol>
                <a:gridCol w="930826">
                  <a:extLst>
                    <a:ext uri="{9D8B030D-6E8A-4147-A177-3AD203B41FA5}">
                      <a16:colId xmlns:a16="http://schemas.microsoft.com/office/drawing/2014/main" val="20000"/>
                    </a:ext>
                  </a:extLst>
                </a:gridCol>
                <a:gridCol w="930826">
                  <a:extLst>
                    <a:ext uri="{9D8B030D-6E8A-4147-A177-3AD203B41FA5}">
                      <a16:colId xmlns:a16="http://schemas.microsoft.com/office/drawing/2014/main" val="20001"/>
                    </a:ext>
                  </a:extLst>
                </a:gridCol>
                <a:gridCol w="930826">
                  <a:extLst>
                    <a:ext uri="{9D8B030D-6E8A-4147-A177-3AD203B41FA5}">
                      <a16:colId xmlns:a16="http://schemas.microsoft.com/office/drawing/2014/main" val="20002"/>
                    </a:ext>
                  </a:extLst>
                </a:gridCol>
                <a:gridCol w="1357455">
                  <a:extLst>
                    <a:ext uri="{9D8B030D-6E8A-4147-A177-3AD203B41FA5}">
                      <a16:colId xmlns:a16="http://schemas.microsoft.com/office/drawing/2014/main" val="20003"/>
                    </a:ext>
                  </a:extLst>
                </a:gridCol>
                <a:gridCol w="1396239">
                  <a:extLst>
                    <a:ext uri="{9D8B030D-6E8A-4147-A177-3AD203B41FA5}">
                      <a16:colId xmlns:a16="http://schemas.microsoft.com/office/drawing/2014/main" val="20004"/>
                    </a:ext>
                  </a:extLst>
                </a:gridCol>
              </a:tblGrid>
              <a:tr h="327198">
                <a:tc>
                  <a:txBody>
                    <a:bodyPr/>
                    <a:lstStyle/>
                    <a:p>
                      <a:pPr algn="ctr" fontAlgn="b"/>
                      <a:r>
                        <a:rPr lang="cs-CZ" sz="2000" b="1" u="none" strike="noStrike" dirty="0">
                          <a:effectLst/>
                        </a:rPr>
                        <a:t>pořadí</a:t>
                      </a:r>
                      <a:endParaRPr lang="cs-CZ"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cs-CZ" sz="2000" b="1" u="none" strike="noStrike" dirty="0">
                          <a:effectLst/>
                        </a:rPr>
                        <a:t>orbital</a:t>
                      </a:r>
                      <a:endParaRPr lang="cs-CZ"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b="1" u="none" strike="noStrike" dirty="0">
                          <a:effectLst/>
                        </a:rPr>
                        <a:t>n</a:t>
                      </a:r>
                      <a:endParaRPr lang="cs-CZ" sz="2000" b="1"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b="1" u="none" strike="noStrike" dirty="0">
                          <a:effectLst/>
                        </a:rPr>
                        <a:t>ℓ</a:t>
                      </a:r>
                      <a:endParaRPr lang="cs-CZ" sz="2000" b="1"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b="1" u="none" strike="noStrike" dirty="0">
                          <a:effectLst/>
                        </a:rPr>
                        <a:t>n + ℓ </a:t>
                      </a:r>
                      <a:endParaRPr lang="cs-CZ"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b="1" u="none" strike="noStrike" dirty="0">
                          <a:effectLst/>
                        </a:rPr>
                        <a:t>W ( n , ℓ ) </a:t>
                      </a:r>
                      <a:endParaRPr lang="cs-CZ" sz="2000" b="1"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0"/>
                  </a:ext>
                </a:extLst>
              </a:tr>
              <a:tr h="327198">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a:t>
                      </a:r>
                    </a:p>
                  </a:txBody>
                  <a:tcPr marL="6350" marR="6350" marT="6350" marB="0" anchor="b"/>
                </a:tc>
                <a:tc>
                  <a:txBody>
                    <a:bodyPr/>
                    <a:lstStyle/>
                    <a:p>
                      <a:pPr algn="ctr" fontAlgn="b"/>
                      <a:r>
                        <a:rPr lang="cs-CZ" sz="2000" u="none" strike="noStrike">
                          <a:effectLst/>
                        </a:rPr>
                        <a:t>1s</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1</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0</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1</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1</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1"/>
                  </a:ext>
                </a:extLst>
              </a:tr>
              <a:tr h="327198">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tc>
                <a:tc>
                  <a:txBody>
                    <a:bodyPr/>
                    <a:lstStyle/>
                    <a:p>
                      <a:pPr algn="ctr" fontAlgn="b"/>
                      <a:r>
                        <a:rPr lang="cs-CZ" sz="2000" u="none" strike="noStrike">
                          <a:effectLst/>
                        </a:rPr>
                        <a:t> 2s</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2</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0</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2</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2</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2"/>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3</a:t>
                      </a:r>
                    </a:p>
                  </a:txBody>
                  <a:tcPr marL="6350" marR="6350" marT="6350" marB="0" anchor="b"/>
                </a:tc>
                <a:tc>
                  <a:txBody>
                    <a:bodyPr/>
                    <a:lstStyle/>
                    <a:p>
                      <a:pPr algn="ctr" fontAlgn="b"/>
                      <a:r>
                        <a:rPr lang="cs-CZ" sz="2000" u="none" strike="noStrike">
                          <a:effectLst/>
                        </a:rPr>
                        <a:t> 2p</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2</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1</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3</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2.5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3"/>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4</a:t>
                      </a:r>
                    </a:p>
                  </a:txBody>
                  <a:tcPr marL="6350" marR="6350" marT="6350" marB="0" anchor="b"/>
                </a:tc>
                <a:tc>
                  <a:txBody>
                    <a:bodyPr/>
                    <a:lstStyle/>
                    <a:p>
                      <a:pPr algn="ctr" fontAlgn="b"/>
                      <a:r>
                        <a:rPr lang="cs-CZ" sz="2000" u="none" strike="noStrike">
                          <a:effectLst/>
                        </a:rPr>
                        <a:t> 3s</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0</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3</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4"/>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5</a:t>
                      </a:r>
                    </a:p>
                  </a:txBody>
                  <a:tcPr marL="6350" marR="6350" marT="6350" marB="0" anchor="b"/>
                </a:tc>
                <a:tc>
                  <a:txBody>
                    <a:bodyPr/>
                    <a:lstStyle/>
                    <a:p>
                      <a:pPr algn="ctr" fontAlgn="b"/>
                      <a:r>
                        <a:rPr lang="cs-CZ" sz="2000" u="none" strike="noStrike">
                          <a:effectLst/>
                        </a:rPr>
                        <a:t> 3p</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1</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4</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3.5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5"/>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6</a:t>
                      </a:r>
                    </a:p>
                  </a:txBody>
                  <a:tcPr marL="6350" marR="6350" marT="6350" marB="0" anchor="b"/>
                </a:tc>
                <a:tc>
                  <a:txBody>
                    <a:bodyPr/>
                    <a:lstStyle/>
                    <a:p>
                      <a:pPr algn="ctr" fontAlgn="b"/>
                      <a:r>
                        <a:rPr lang="cs-CZ" sz="2000" u="none" strike="noStrike">
                          <a:effectLst/>
                        </a:rPr>
                        <a:t> 4s</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4</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0</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4</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4</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6"/>
                  </a:ext>
                </a:extLst>
              </a:tr>
              <a:tr h="327198">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7</a:t>
                      </a:r>
                    </a:p>
                  </a:txBody>
                  <a:tcPr marL="6350" marR="6350" marT="6350" marB="0" anchor="b"/>
                </a:tc>
                <a:tc>
                  <a:txBody>
                    <a:bodyPr/>
                    <a:lstStyle/>
                    <a:p>
                      <a:pPr algn="ctr" fontAlgn="b"/>
                      <a:r>
                        <a:rPr lang="cs-CZ" sz="2000" u="none" strike="noStrike">
                          <a:effectLst/>
                        </a:rPr>
                        <a:t> 3d</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3</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2</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5</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4.33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7"/>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8</a:t>
                      </a:r>
                    </a:p>
                  </a:txBody>
                  <a:tcPr marL="6350" marR="6350" marT="6350" marB="0" anchor="b"/>
                </a:tc>
                <a:tc>
                  <a:txBody>
                    <a:bodyPr/>
                    <a:lstStyle/>
                    <a:p>
                      <a:pPr algn="ctr" fontAlgn="b"/>
                      <a:r>
                        <a:rPr lang="cs-CZ" sz="2000" u="none" strike="noStrike">
                          <a:effectLst/>
                        </a:rPr>
                        <a:t> 4p</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4</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1</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5</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4.5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8"/>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9</a:t>
                      </a:r>
                    </a:p>
                  </a:txBody>
                  <a:tcPr marL="6350" marR="6350" marT="6350" marB="0" anchor="b"/>
                </a:tc>
                <a:tc>
                  <a:txBody>
                    <a:bodyPr/>
                    <a:lstStyle/>
                    <a:p>
                      <a:pPr algn="ctr" fontAlgn="b"/>
                      <a:r>
                        <a:rPr lang="cs-CZ" sz="2000" u="none" strike="noStrike">
                          <a:effectLst/>
                        </a:rPr>
                        <a:t> 5s</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5</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0</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5</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9"/>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10</a:t>
                      </a:r>
                    </a:p>
                  </a:txBody>
                  <a:tcPr marL="6350" marR="6350" marT="6350" marB="0" anchor="b"/>
                </a:tc>
                <a:tc>
                  <a:txBody>
                    <a:bodyPr/>
                    <a:lstStyle/>
                    <a:p>
                      <a:pPr algn="ctr" fontAlgn="b"/>
                      <a:r>
                        <a:rPr lang="cs-CZ" sz="2000" u="none" strike="noStrike">
                          <a:effectLst/>
                        </a:rPr>
                        <a:t> 4d</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4</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2</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6</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5.33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0"/>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11</a:t>
                      </a:r>
                    </a:p>
                  </a:txBody>
                  <a:tcPr marL="6350" marR="6350" marT="6350" marB="0" anchor="b"/>
                </a:tc>
                <a:tc>
                  <a:txBody>
                    <a:bodyPr/>
                    <a:lstStyle/>
                    <a:p>
                      <a:pPr algn="ctr" fontAlgn="b"/>
                      <a:r>
                        <a:rPr lang="cs-CZ" sz="2000" u="none" strike="noStrike">
                          <a:effectLst/>
                        </a:rPr>
                        <a:t> 5p</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5</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1</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6</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5.5</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1"/>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12</a:t>
                      </a:r>
                    </a:p>
                  </a:txBody>
                  <a:tcPr marL="6350" marR="6350" marT="6350" marB="0" anchor="b"/>
                </a:tc>
                <a:tc>
                  <a:txBody>
                    <a:bodyPr/>
                    <a:lstStyle/>
                    <a:p>
                      <a:pPr algn="ctr" fontAlgn="b"/>
                      <a:r>
                        <a:rPr lang="cs-CZ" sz="2000" u="none" strike="noStrike">
                          <a:effectLst/>
                        </a:rPr>
                        <a:t> 6s</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6</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0</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6</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6</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2"/>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13</a:t>
                      </a:r>
                    </a:p>
                  </a:txBody>
                  <a:tcPr marL="6350" marR="6350" marT="6350" marB="0" anchor="b"/>
                </a:tc>
                <a:tc>
                  <a:txBody>
                    <a:bodyPr/>
                    <a:lstStyle/>
                    <a:p>
                      <a:pPr algn="ctr" fontAlgn="b"/>
                      <a:r>
                        <a:rPr lang="cs-CZ" sz="2000" u="none" strike="noStrike">
                          <a:effectLst/>
                        </a:rPr>
                        <a:t> 4f</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4</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3</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7</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6.25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3"/>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14</a:t>
                      </a:r>
                    </a:p>
                  </a:txBody>
                  <a:tcPr marL="6350" marR="6350" marT="6350" marB="0" anchor="b"/>
                </a:tc>
                <a:tc>
                  <a:txBody>
                    <a:bodyPr/>
                    <a:lstStyle/>
                    <a:p>
                      <a:pPr algn="ctr" fontAlgn="b"/>
                      <a:r>
                        <a:rPr lang="cs-CZ" sz="2000" u="none" strike="noStrike">
                          <a:effectLst/>
                        </a:rPr>
                        <a:t> 5d</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5</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2</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7</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6.33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4"/>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15</a:t>
                      </a:r>
                    </a:p>
                  </a:txBody>
                  <a:tcPr marL="6350" marR="6350" marT="6350" marB="0" anchor="b"/>
                </a:tc>
                <a:tc>
                  <a:txBody>
                    <a:bodyPr/>
                    <a:lstStyle/>
                    <a:p>
                      <a:pPr algn="ctr" fontAlgn="b"/>
                      <a:r>
                        <a:rPr lang="cs-CZ" sz="2000" u="none" strike="noStrike">
                          <a:effectLst/>
                        </a:rPr>
                        <a:t> 6p</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6</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1</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7</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6.5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5"/>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16</a:t>
                      </a:r>
                    </a:p>
                  </a:txBody>
                  <a:tcPr marL="6350" marR="6350" marT="6350" marB="0" anchor="b"/>
                </a:tc>
                <a:tc>
                  <a:txBody>
                    <a:bodyPr/>
                    <a:lstStyle/>
                    <a:p>
                      <a:pPr algn="ctr" fontAlgn="b"/>
                      <a:r>
                        <a:rPr lang="cs-CZ" sz="2000" u="none" strike="noStrike">
                          <a:effectLst/>
                        </a:rPr>
                        <a:t> 7s</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7</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0</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7</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7</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6"/>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17</a:t>
                      </a:r>
                    </a:p>
                  </a:txBody>
                  <a:tcPr marL="6350" marR="6350" marT="6350" marB="0" anchor="b"/>
                </a:tc>
                <a:tc>
                  <a:txBody>
                    <a:bodyPr/>
                    <a:lstStyle/>
                    <a:p>
                      <a:pPr algn="ctr" fontAlgn="b"/>
                      <a:r>
                        <a:rPr lang="cs-CZ" sz="2000" u="none" strike="noStrike">
                          <a:effectLst/>
                        </a:rPr>
                        <a:t> 5f</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5</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3</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8</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7.25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7"/>
                  </a:ext>
                </a:extLst>
              </a:tr>
              <a:tr h="327198">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18</a:t>
                      </a:r>
                    </a:p>
                  </a:txBody>
                  <a:tcPr marL="6350" marR="6350" marT="6350" marB="0" anchor="b"/>
                </a:tc>
                <a:tc>
                  <a:txBody>
                    <a:bodyPr/>
                    <a:lstStyle/>
                    <a:p>
                      <a:pPr algn="ctr" fontAlgn="b"/>
                      <a:r>
                        <a:rPr lang="cs-CZ" sz="2000" u="none" strike="noStrike">
                          <a:effectLst/>
                        </a:rPr>
                        <a:t> 6d</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6</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2</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8</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7.33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8"/>
                  </a:ext>
                </a:extLst>
              </a:tr>
              <a:tr h="327198">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19</a:t>
                      </a:r>
                    </a:p>
                  </a:txBody>
                  <a:tcPr marL="6350" marR="6350" marT="6350" marB="0" anchor="b"/>
                </a:tc>
                <a:tc>
                  <a:txBody>
                    <a:bodyPr/>
                    <a:lstStyle/>
                    <a:p>
                      <a:pPr algn="ctr" fontAlgn="b"/>
                      <a:r>
                        <a:rPr lang="cs-CZ" sz="2000" u="none" strike="noStrike">
                          <a:effectLst/>
                        </a:rPr>
                        <a:t> 7p</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7</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1</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8</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7.5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3553278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Quantum Mechanical Model of Atom - Study Material for IIT ...">
            <a:extLst>
              <a:ext uri="{FF2B5EF4-FFF2-40B4-BE49-F238E27FC236}">
                <a16:creationId xmlns:a16="http://schemas.microsoft.com/office/drawing/2014/main" id="{0732D969-1105-4CD9-9E2D-A3B733C2B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04800"/>
            <a:ext cx="5511329" cy="2895600"/>
          </a:xfrm>
          <a:prstGeom prst="rect">
            <a:avLst/>
          </a:prstGeom>
          <a:noFill/>
          <a:extLst>
            <a:ext uri="{909E8E84-426E-40DD-AFC4-6F175D3DCCD1}">
              <a14:hiddenFill xmlns:a14="http://schemas.microsoft.com/office/drawing/2010/main">
                <a:solidFill>
                  <a:srgbClr val="FFFFFF"/>
                </a:solidFill>
              </a14:hiddenFill>
            </a:ext>
          </a:extLst>
        </p:spPr>
      </p:pic>
      <p:sp>
        <p:nvSpPr>
          <p:cNvPr id="41987" name="Rectangle 2"/>
          <p:cNvSpPr>
            <a:spLocks noGrp="1" noChangeArrowheads="1"/>
          </p:cNvSpPr>
          <p:nvPr>
            <p:ph type="title"/>
          </p:nvPr>
        </p:nvSpPr>
        <p:spPr>
          <a:xfrm>
            <a:off x="533400" y="228600"/>
            <a:ext cx="3952875" cy="639762"/>
          </a:xfrm>
        </p:spPr>
        <p:txBody>
          <a:bodyPr>
            <a:normAutofit/>
          </a:bodyPr>
          <a:lstStyle/>
          <a:p>
            <a:pPr eaLnBrk="1" hangingPunct="1"/>
            <a:r>
              <a:rPr lang="cs-CZ" altLang="cs-CZ" sz="2800" b="1" dirty="0">
                <a:latin typeface="+mn-lt"/>
              </a:rPr>
              <a:t>Obsazení  AO  elektrony</a:t>
            </a:r>
          </a:p>
        </p:txBody>
      </p:sp>
      <p:pic>
        <p:nvPicPr>
          <p:cNvPr id="12" name="Picture 8" descr="Chapter 2 - Chemistry 101">
            <a:extLst>
              <a:ext uri="{FF2B5EF4-FFF2-40B4-BE49-F238E27FC236}">
                <a16:creationId xmlns:a16="http://schemas.microsoft.com/office/drawing/2014/main" id="{807A0EB1-E337-4E17-AC01-72E121163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581400"/>
            <a:ext cx="7185787"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863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381000" y="152400"/>
            <a:ext cx="8229600" cy="625475"/>
          </a:xfrm>
        </p:spPr>
        <p:txBody>
          <a:bodyPr>
            <a:normAutofit/>
          </a:bodyPr>
          <a:lstStyle/>
          <a:p>
            <a:pPr eaLnBrk="1" hangingPunct="1"/>
            <a:r>
              <a:rPr lang="cs-CZ" altLang="en-US" sz="2800" b="1" dirty="0">
                <a:latin typeface="+mn-lt"/>
                <a:cs typeface="Arial" panose="020B0604020202020204" pitchFamily="34" charset="0"/>
              </a:rPr>
              <a:t>Energie atomových  orbitalů</a:t>
            </a:r>
          </a:p>
        </p:txBody>
      </p:sp>
      <p:sp>
        <p:nvSpPr>
          <p:cNvPr id="20484" name="Rectangle 3"/>
          <p:cNvSpPr>
            <a:spLocks noGrp="1" noChangeArrowheads="1"/>
          </p:cNvSpPr>
          <p:nvPr>
            <p:ph type="body" sz="half" idx="1"/>
          </p:nvPr>
        </p:nvSpPr>
        <p:spPr>
          <a:xfrm>
            <a:off x="360556" y="1062269"/>
            <a:ext cx="7931150" cy="1758950"/>
          </a:xfrm>
        </p:spPr>
        <p:txBody>
          <a:bodyPr>
            <a:noAutofit/>
          </a:bodyPr>
          <a:lstStyle/>
          <a:p>
            <a:pPr eaLnBrk="1" hangingPunct="1">
              <a:buFont typeface="Wingdings" pitchFamily="2" charset="2"/>
              <a:buNone/>
            </a:pPr>
            <a:r>
              <a:rPr lang="cs-CZ" altLang="en-US" sz="2000" dirty="0">
                <a:cs typeface="Arial" panose="020B0604020202020204" pitchFamily="34" charset="0"/>
              </a:rPr>
              <a:t>- potenciálová  jáma</a:t>
            </a:r>
          </a:p>
          <a:p>
            <a:pPr eaLnBrk="1" hangingPunct="1">
              <a:buFont typeface="Wingdings" pitchFamily="2" charset="2"/>
              <a:buNone/>
            </a:pPr>
            <a:r>
              <a:rPr lang="cs-CZ" altLang="en-US" sz="2000" dirty="0">
                <a:cs typeface="Arial" panose="020B0604020202020204" pitchFamily="34" charset="0"/>
              </a:rPr>
              <a:t>	E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0    kontinuum</a:t>
            </a:r>
          </a:p>
          <a:p>
            <a:pPr eaLnBrk="1" hangingPunct="1">
              <a:buFont typeface="Wingdings" pitchFamily="2" charset="2"/>
              <a:buNone/>
            </a:pPr>
            <a:r>
              <a:rPr lang="cs-CZ" altLang="en-US" sz="2000" dirty="0">
                <a:cs typeface="Arial" panose="020B0604020202020204" pitchFamily="34" charset="0"/>
              </a:rPr>
              <a:t>	E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0    vlastní hod. E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kvantovány el. zachycen v potenciálové jámě (pro  přechod na E = 0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nutno dodat energii)</a:t>
            </a:r>
          </a:p>
          <a:p>
            <a:pPr eaLnBrk="1" hangingPunct="1">
              <a:buFont typeface="Wingdings" pitchFamily="2" charset="2"/>
              <a:buNone/>
            </a:pPr>
            <a:r>
              <a:rPr lang="cs-CZ" altLang="en-US" sz="2000" dirty="0">
                <a:cs typeface="Arial" panose="020B0604020202020204" pitchFamily="34" charset="0"/>
              </a:rPr>
              <a:t>	- každá hladina představuje </a:t>
            </a:r>
            <a:r>
              <a:rPr lang="cs-CZ" altLang="en-US" sz="2000" i="1" dirty="0">
                <a:cs typeface="Arial" panose="020B0604020202020204" pitchFamily="34" charset="0"/>
              </a:rPr>
              <a:t>n</a:t>
            </a:r>
            <a:r>
              <a:rPr lang="cs-CZ" altLang="en-US" sz="2000" dirty="0">
                <a:cs typeface="Arial" panose="020B0604020202020204" pitchFamily="34" charset="0"/>
              </a:rPr>
              <a:t> - kvant. sféru</a:t>
            </a:r>
          </a:p>
        </p:txBody>
      </p:sp>
      <p:pic>
        <p:nvPicPr>
          <p:cNvPr id="147463" name="Picture 7" descr="Bl-17_K2-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2400" y="3124200"/>
            <a:ext cx="5562600" cy="35066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2A42612C-ECD6-48E1-A9E5-1070A0B2AB9E}"/>
              </a:ext>
            </a:extLst>
          </p:cNvPr>
          <p:cNvPicPr>
            <a:picLocks noChangeAspect="1"/>
          </p:cNvPicPr>
          <p:nvPr/>
        </p:nvPicPr>
        <p:blipFill>
          <a:blip r:embed="rId3"/>
          <a:stretch>
            <a:fillRect/>
          </a:stretch>
        </p:blipFill>
        <p:spPr>
          <a:xfrm>
            <a:off x="5867400" y="2286000"/>
            <a:ext cx="3209926" cy="4446891"/>
          </a:xfrm>
          <a:prstGeom prst="rect">
            <a:avLst/>
          </a:prstGeom>
        </p:spPr>
      </p:pic>
    </p:spTree>
    <p:extLst>
      <p:ext uri="{BB962C8B-B14F-4D97-AF65-F5344CB8AC3E}">
        <p14:creationId xmlns:p14="http://schemas.microsoft.com/office/powerpoint/2010/main" val="311595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Výsledek obrázku pro energy of atomic orbitals atomic number">
            <a:extLst>
              <a:ext uri="{FF2B5EF4-FFF2-40B4-BE49-F238E27FC236}">
                <a16:creationId xmlns:a16="http://schemas.microsoft.com/office/drawing/2014/main" id="{C61AC6CC-0279-4CDC-9EF3-4137693A7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897184"/>
            <a:ext cx="3452229" cy="574877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Výsledek obrázku pro energy of atomic orbitals atomic number">
            <a:extLst>
              <a:ext uri="{FF2B5EF4-FFF2-40B4-BE49-F238E27FC236}">
                <a16:creationId xmlns:a16="http://schemas.microsoft.com/office/drawing/2014/main" id="{4BABBD8D-39FB-4FF5-9992-0C40F01E9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18741"/>
            <a:ext cx="3733800" cy="445323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2DA9CB6-CB25-4DF0-B046-99B7F0FF00A5}"/>
              </a:ext>
            </a:extLst>
          </p:cNvPr>
          <p:cNvSpPr txBox="1"/>
          <p:nvPr/>
        </p:nvSpPr>
        <p:spPr>
          <a:xfrm>
            <a:off x="190500" y="273830"/>
            <a:ext cx="3704219" cy="461665"/>
          </a:xfrm>
          <a:prstGeom prst="rect">
            <a:avLst/>
          </a:prstGeom>
          <a:noFill/>
        </p:spPr>
        <p:txBody>
          <a:bodyPr wrap="none" rtlCol="0">
            <a:spAutoFit/>
          </a:bodyPr>
          <a:lstStyle/>
          <a:p>
            <a:r>
              <a:rPr lang="cs-CZ" sz="2400" b="1" dirty="0"/>
              <a:t>Energie atomových orbitalů</a:t>
            </a:r>
            <a:endParaRPr lang="en-US" sz="2400" b="1" dirty="0"/>
          </a:p>
        </p:txBody>
      </p:sp>
      <p:sp>
        <p:nvSpPr>
          <p:cNvPr id="3" name="TextovéPole 2">
            <a:extLst>
              <a:ext uri="{FF2B5EF4-FFF2-40B4-BE49-F238E27FC236}">
                <a16:creationId xmlns:a16="http://schemas.microsoft.com/office/drawing/2014/main" id="{5626C994-22EA-40DD-95B4-16C1ADC43BAF}"/>
              </a:ext>
            </a:extLst>
          </p:cNvPr>
          <p:cNvSpPr txBox="1"/>
          <p:nvPr/>
        </p:nvSpPr>
        <p:spPr>
          <a:xfrm>
            <a:off x="190500" y="812418"/>
            <a:ext cx="5826511" cy="1323439"/>
          </a:xfrm>
          <a:prstGeom prst="rect">
            <a:avLst/>
          </a:prstGeom>
          <a:noFill/>
        </p:spPr>
        <p:txBody>
          <a:bodyPr wrap="square" rtlCol="0">
            <a:spAutoFit/>
          </a:bodyPr>
          <a:lstStyle/>
          <a:p>
            <a:pPr algn="just"/>
            <a:r>
              <a:rPr lang="en-US" sz="2000" dirty="0"/>
              <a:t>Orbital 4s </a:t>
            </a:r>
            <a:r>
              <a:rPr lang="cs-CZ" sz="2000" dirty="0"/>
              <a:t>má nižší energii než 3d jen u prvků se Z ≤ 20 (</a:t>
            </a:r>
            <a:r>
              <a:rPr lang="cs-CZ" sz="2000" baseline="-25000" dirty="0"/>
              <a:t>1</a:t>
            </a:r>
            <a:r>
              <a:rPr lang="cs-CZ" sz="2000" dirty="0"/>
              <a:t>H až </a:t>
            </a:r>
            <a:r>
              <a:rPr lang="cs-CZ" sz="2000" baseline="-25000" dirty="0"/>
              <a:t>20</a:t>
            </a:r>
            <a:r>
              <a:rPr lang="cs-CZ" sz="2000" dirty="0"/>
              <a:t>Ca). </a:t>
            </a:r>
            <a:r>
              <a:rPr lang="cs-CZ" sz="2000" u="sng" dirty="0"/>
              <a:t>Po obsazení 4s orbitalu se sníží energie 3d orbitalu</a:t>
            </a:r>
            <a:r>
              <a:rPr lang="cs-CZ" sz="2000" dirty="0"/>
              <a:t>. </a:t>
            </a:r>
            <a:r>
              <a:rPr lang="cs-CZ" sz="2000" u="sng" dirty="0"/>
              <a:t>U prvků s Z &gt; 20 se při ionizaci ztrácejí dříve elektrony z 4s než z 3d orbitalu</a:t>
            </a:r>
            <a:r>
              <a:rPr lang="cs-CZ" sz="2000" dirty="0"/>
              <a:t>.</a:t>
            </a:r>
            <a:endParaRPr lang="en-US" sz="2000" dirty="0"/>
          </a:p>
        </p:txBody>
      </p:sp>
    </p:spTree>
    <p:extLst>
      <p:ext uri="{BB962C8B-B14F-4D97-AF65-F5344CB8AC3E}">
        <p14:creationId xmlns:p14="http://schemas.microsoft.com/office/powerpoint/2010/main" val="104231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57200" y="212723"/>
            <a:ext cx="8229600" cy="563562"/>
          </a:xfrm>
        </p:spPr>
        <p:txBody>
          <a:bodyPr>
            <a:normAutofit/>
          </a:bodyPr>
          <a:lstStyle/>
          <a:p>
            <a:pPr eaLnBrk="1" hangingPunct="1"/>
            <a:r>
              <a:rPr lang="cs-CZ" altLang="en-US" sz="2400" b="1" dirty="0" err="1">
                <a:latin typeface="+mn-lt"/>
              </a:rPr>
              <a:t>Hundovo</a:t>
            </a:r>
            <a:r>
              <a:rPr lang="cs-CZ" altLang="en-US" sz="2400" b="1" dirty="0">
                <a:latin typeface="+mn-lt"/>
              </a:rPr>
              <a:t> pravidlo</a:t>
            </a:r>
          </a:p>
        </p:txBody>
      </p:sp>
      <p:sp>
        <p:nvSpPr>
          <p:cNvPr id="13316" name="Rectangle 3"/>
          <p:cNvSpPr>
            <a:spLocks noGrp="1" noChangeArrowheads="1"/>
          </p:cNvSpPr>
          <p:nvPr>
            <p:ph type="body" idx="1"/>
          </p:nvPr>
        </p:nvSpPr>
        <p:spPr>
          <a:xfrm>
            <a:off x="152400" y="914398"/>
            <a:ext cx="8839200" cy="1447801"/>
          </a:xfrm>
        </p:spPr>
        <p:txBody>
          <a:bodyPr>
            <a:noAutofit/>
          </a:bodyPr>
          <a:lstStyle/>
          <a:p>
            <a:pPr marL="0" indent="0" algn="just">
              <a:lnSpc>
                <a:spcPct val="110000"/>
              </a:lnSpc>
              <a:buNone/>
            </a:pPr>
            <a:r>
              <a:rPr lang="cs-CZ" altLang="en-US" sz="2000" dirty="0">
                <a:cs typeface="Arial" panose="020B0604020202020204" pitchFamily="34" charset="0"/>
              </a:rPr>
              <a:t>V degenerovaných orbitalech vznikají elektronové páry až poté, co byl zaplněn každý orbital jedním elektronem. Všechny nespárované elektrony přitom mají stejný spin. V takovém případě má systém nejnižší energii, a proto je nejstabilnější (= snaha o maximální počet nevykompenzovaných spinů).	 	 	</a:t>
            </a:r>
            <a:endParaRPr lang="cs-CZ" altLang="en-US" sz="2000" b="1" dirty="0">
              <a:cs typeface="Arial" panose="020B060402020202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495802"/>
            <a:ext cx="3193339" cy="203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14" name="Picture 2" descr="Image: Example of Hund's rule">
            <a:extLst>
              <a:ext uri="{FF2B5EF4-FFF2-40B4-BE49-F238E27FC236}">
                <a16:creationId xmlns:a16="http://schemas.microsoft.com/office/drawing/2014/main" id="{312DABB7-76F6-4873-AFE8-15FC40535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90800"/>
            <a:ext cx="5490919" cy="1447801"/>
          </a:xfrm>
          <a:prstGeom prst="rect">
            <a:avLst/>
          </a:prstGeom>
          <a:noFill/>
          <a:extLst>
            <a:ext uri="{909E8E84-426E-40DD-AFC4-6F175D3DCCD1}">
              <a14:hiddenFill xmlns:a14="http://schemas.microsoft.com/office/drawing/2010/main">
                <a:solidFill>
                  <a:srgbClr val="FFFFFF"/>
                </a:solidFill>
              </a14:hiddenFill>
            </a:ext>
          </a:extLst>
        </p:spPr>
      </p:pic>
      <p:pic>
        <p:nvPicPr>
          <p:cNvPr id="218116" name="Picture 4" descr="Hund's Rules for Atomic Energy Levels">
            <a:extLst>
              <a:ext uri="{FF2B5EF4-FFF2-40B4-BE49-F238E27FC236}">
                <a16:creationId xmlns:a16="http://schemas.microsoft.com/office/drawing/2014/main" id="{732243BA-F830-4532-8DF6-769BB0F94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4495802"/>
            <a:ext cx="4876800"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249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BC224E1-D5E2-4CC8-837C-55F41C15056B}"/>
              </a:ext>
            </a:extLst>
          </p:cNvPr>
          <p:cNvSpPr txBox="1"/>
          <p:nvPr/>
        </p:nvSpPr>
        <p:spPr>
          <a:xfrm>
            <a:off x="457200" y="304800"/>
            <a:ext cx="1905000" cy="523220"/>
          </a:xfrm>
          <a:prstGeom prst="rect">
            <a:avLst/>
          </a:prstGeom>
          <a:noFill/>
        </p:spPr>
        <p:txBody>
          <a:bodyPr wrap="square" rtlCol="0">
            <a:spAutoFit/>
          </a:bodyPr>
          <a:lstStyle/>
          <a:p>
            <a:r>
              <a:rPr lang="cs-CZ" sz="2800" b="1" dirty="0"/>
              <a:t>Multiplicita</a:t>
            </a:r>
          </a:p>
        </p:txBody>
      </p:sp>
      <p:sp>
        <p:nvSpPr>
          <p:cNvPr id="5" name="Obdélník 4">
            <a:extLst>
              <a:ext uri="{FF2B5EF4-FFF2-40B4-BE49-F238E27FC236}">
                <a16:creationId xmlns:a16="http://schemas.microsoft.com/office/drawing/2014/main" id="{5940FBF2-2E6E-4F28-9759-859E908A9DF6}"/>
              </a:ext>
            </a:extLst>
          </p:cNvPr>
          <p:cNvSpPr/>
          <p:nvPr/>
        </p:nvSpPr>
        <p:spPr>
          <a:xfrm>
            <a:off x="457200" y="1828800"/>
            <a:ext cx="8534400" cy="954107"/>
          </a:xfrm>
          <a:prstGeom prst="rect">
            <a:avLst/>
          </a:prstGeom>
        </p:spPr>
        <p:txBody>
          <a:bodyPr wrap="square">
            <a:spAutoFit/>
          </a:bodyPr>
          <a:lstStyle/>
          <a:p>
            <a:r>
              <a:rPr lang="cs-CZ" altLang="en-US" dirty="0">
                <a:latin typeface="Times New Roman" pitchFamily="18" charset="0"/>
              </a:rPr>
              <a:t>		</a:t>
            </a:r>
            <a:r>
              <a:rPr lang="cs-CZ" altLang="en-US" sz="2000" b="1" dirty="0">
                <a:latin typeface="Times New Roman" pitchFamily="18" charset="0"/>
              </a:rPr>
              <a:t>M = </a:t>
            </a:r>
            <a:r>
              <a:rPr lang="cs-CZ" altLang="en-US" sz="2000" b="1" dirty="0" err="1">
                <a:latin typeface="Times New Roman" pitchFamily="18" charset="0"/>
              </a:rPr>
              <a:t>n</a:t>
            </a:r>
            <a:r>
              <a:rPr lang="cs-CZ" altLang="en-US" sz="2000" b="1" baseline="-25000" dirty="0" err="1">
                <a:latin typeface="Times New Roman" pitchFamily="18" charset="0"/>
              </a:rPr>
              <a:t>ue</a:t>
            </a:r>
            <a:r>
              <a:rPr lang="cs-CZ" altLang="en-US" sz="2000" b="1" dirty="0">
                <a:latin typeface="Times New Roman" pitchFamily="18" charset="0"/>
              </a:rPr>
              <a:t> + 1                    </a:t>
            </a:r>
          </a:p>
          <a:p>
            <a:endParaRPr lang="cs-CZ" altLang="en-US" dirty="0">
              <a:latin typeface="Times New Roman" pitchFamily="18" charset="0"/>
            </a:endParaRPr>
          </a:p>
          <a:p>
            <a:r>
              <a:rPr lang="cs-CZ" altLang="en-US" dirty="0" err="1"/>
              <a:t>n</a:t>
            </a:r>
            <a:r>
              <a:rPr lang="cs-CZ" altLang="en-US" baseline="-25000" dirty="0" err="1"/>
              <a:t>ue</a:t>
            </a:r>
            <a:r>
              <a:rPr lang="cs-CZ" altLang="en-US" dirty="0"/>
              <a:t> = počet nepárových elektronů</a:t>
            </a:r>
            <a:endParaRPr lang="en-US" dirty="0"/>
          </a:p>
        </p:txBody>
      </p:sp>
      <p:sp>
        <p:nvSpPr>
          <p:cNvPr id="6" name="Obdélník 5">
            <a:extLst>
              <a:ext uri="{FF2B5EF4-FFF2-40B4-BE49-F238E27FC236}">
                <a16:creationId xmlns:a16="http://schemas.microsoft.com/office/drawing/2014/main" id="{687E89A5-1F67-4263-95DF-C9D506CBB0EF}"/>
              </a:ext>
            </a:extLst>
          </p:cNvPr>
          <p:cNvSpPr/>
          <p:nvPr/>
        </p:nvSpPr>
        <p:spPr>
          <a:xfrm>
            <a:off x="457200" y="1295400"/>
            <a:ext cx="8458200" cy="342081"/>
          </a:xfrm>
          <a:prstGeom prst="rect">
            <a:avLst/>
          </a:prstGeom>
        </p:spPr>
        <p:txBody>
          <a:bodyPr wrap="square">
            <a:spAutoFit/>
          </a:bodyPr>
          <a:lstStyle/>
          <a:p>
            <a:pPr>
              <a:lnSpc>
                <a:spcPct val="80000"/>
              </a:lnSpc>
            </a:pPr>
            <a:r>
              <a:rPr lang="cs-CZ" altLang="en-US" sz="2000" b="1" dirty="0"/>
              <a:t>		</a:t>
            </a:r>
            <a:r>
              <a:rPr lang="cs-CZ" altLang="en-US" sz="2000" b="1" dirty="0">
                <a:latin typeface="Times New Roman" panose="02020603050405020304" pitchFamily="18" charset="0"/>
                <a:cs typeface="Times New Roman" panose="02020603050405020304" pitchFamily="18" charset="0"/>
              </a:rPr>
              <a:t>M = (2 </a:t>
            </a:r>
            <a:r>
              <a:rPr lang="cs-CZ" altLang="en-US" sz="2000" b="1" dirty="0">
                <a:latin typeface="Times New Roman" panose="02020603050405020304" pitchFamily="18" charset="0"/>
                <a:cs typeface="Times New Roman" panose="02020603050405020304" pitchFamily="18" charset="0"/>
                <a:sym typeface="Symbol" pitchFamily="18" charset="2"/>
              </a:rPr>
              <a:t></a:t>
            </a:r>
            <a:r>
              <a:rPr lang="cs-CZ" altLang="en-US" sz="2000" b="1" dirty="0">
                <a:latin typeface="Times New Roman" panose="02020603050405020304" pitchFamily="18" charset="0"/>
                <a:cs typeface="Times New Roman" panose="02020603050405020304" pitchFamily="18" charset="0"/>
              </a:rPr>
              <a:t> </a:t>
            </a:r>
            <a:r>
              <a:rPr lang="cs-CZ" altLang="en-US" sz="2000" b="1" dirty="0" err="1">
                <a:latin typeface="Times New Roman" panose="02020603050405020304" pitchFamily="18" charset="0"/>
                <a:cs typeface="Times New Roman" panose="02020603050405020304" pitchFamily="18" charset="0"/>
              </a:rPr>
              <a:t>m</a:t>
            </a:r>
            <a:r>
              <a:rPr lang="cs-CZ" altLang="en-US" sz="2000" b="1" baseline="-25000" dirty="0" err="1">
                <a:latin typeface="Times New Roman" panose="02020603050405020304" pitchFamily="18" charset="0"/>
                <a:cs typeface="Times New Roman" panose="02020603050405020304" pitchFamily="18" charset="0"/>
              </a:rPr>
              <a:t>s</a:t>
            </a:r>
            <a:r>
              <a:rPr lang="cs-CZ" altLang="en-US" sz="2000" b="1" dirty="0">
                <a:latin typeface="Times New Roman" panose="02020603050405020304" pitchFamily="18" charset="0"/>
                <a:cs typeface="Times New Roman" panose="02020603050405020304" pitchFamily="18" charset="0"/>
              </a:rPr>
              <a:t>) + 1</a:t>
            </a:r>
          </a:p>
        </p:txBody>
      </p:sp>
      <p:sp>
        <p:nvSpPr>
          <p:cNvPr id="7" name="Obdélník 6">
            <a:extLst>
              <a:ext uri="{FF2B5EF4-FFF2-40B4-BE49-F238E27FC236}">
                <a16:creationId xmlns:a16="http://schemas.microsoft.com/office/drawing/2014/main" id="{5103A7FA-50EA-48F5-AA02-28B82B49C0C0}"/>
              </a:ext>
            </a:extLst>
          </p:cNvPr>
          <p:cNvSpPr/>
          <p:nvPr/>
        </p:nvSpPr>
        <p:spPr>
          <a:xfrm>
            <a:off x="152400" y="2971800"/>
            <a:ext cx="8839200" cy="707886"/>
          </a:xfrm>
          <a:prstGeom prst="rect">
            <a:avLst/>
          </a:prstGeom>
        </p:spPr>
        <p:txBody>
          <a:bodyPr wrap="square">
            <a:spAutoFit/>
          </a:bodyPr>
          <a:lstStyle/>
          <a:p>
            <a:pPr algn="just"/>
            <a:r>
              <a:rPr lang="en-US" sz="2000" b="1" dirty="0" err="1">
                <a:solidFill>
                  <a:srgbClr val="222222"/>
                </a:solidFill>
              </a:rPr>
              <a:t>Hundovo</a:t>
            </a:r>
            <a:r>
              <a:rPr lang="en-US" sz="2000" b="1" dirty="0">
                <a:solidFill>
                  <a:srgbClr val="222222"/>
                </a:solidFill>
              </a:rPr>
              <a:t> </a:t>
            </a:r>
            <a:r>
              <a:rPr lang="en-US" sz="2000" b="1" dirty="0" err="1">
                <a:solidFill>
                  <a:srgbClr val="222222"/>
                </a:solidFill>
              </a:rPr>
              <a:t>pravidlo</a:t>
            </a:r>
            <a:r>
              <a:rPr lang="en-US" sz="2000" dirty="0">
                <a:solidFill>
                  <a:srgbClr val="222222"/>
                </a:solidFill>
              </a:rPr>
              <a:t>: </a:t>
            </a:r>
            <a:r>
              <a:rPr lang="en-US" sz="2000" dirty="0" err="1">
                <a:solidFill>
                  <a:srgbClr val="222222"/>
                </a:solidFill>
              </a:rPr>
              <a:t>stavy</a:t>
            </a:r>
            <a:r>
              <a:rPr lang="en-US" sz="2000" dirty="0">
                <a:solidFill>
                  <a:srgbClr val="222222"/>
                </a:solidFill>
              </a:rPr>
              <a:t> s </a:t>
            </a:r>
            <a:r>
              <a:rPr lang="en-US" sz="2000" dirty="0" err="1">
                <a:solidFill>
                  <a:srgbClr val="222222"/>
                </a:solidFill>
              </a:rPr>
              <a:t>vyšší</a:t>
            </a:r>
            <a:r>
              <a:rPr lang="en-US" sz="2000" dirty="0">
                <a:solidFill>
                  <a:srgbClr val="222222"/>
                </a:solidFill>
              </a:rPr>
              <a:t> </a:t>
            </a:r>
            <a:r>
              <a:rPr lang="en-US" sz="2000" dirty="0" err="1">
                <a:solidFill>
                  <a:srgbClr val="222222"/>
                </a:solidFill>
              </a:rPr>
              <a:t>multiplicitou</a:t>
            </a:r>
            <a:r>
              <a:rPr lang="en-US" sz="2000" dirty="0">
                <a:solidFill>
                  <a:srgbClr val="222222"/>
                </a:solidFill>
              </a:rPr>
              <a:t> </a:t>
            </a:r>
            <a:r>
              <a:rPr lang="cs-CZ" sz="2000" dirty="0">
                <a:solidFill>
                  <a:srgbClr val="222222"/>
                </a:solidFill>
              </a:rPr>
              <a:t>mají</a:t>
            </a:r>
            <a:r>
              <a:rPr lang="en-US" sz="2000" dirty="0">
                <a:solidFill>
                  <a:srgbClr val="222222"/>
                </a:solidFill>
              </a:rPr>
              <a:t> </a:t>
            </a:r>
            <a:r>
              <a:rPr lang="en-US" sz="2000" dirty="0" err="1">
                <a:solidFill>
                  <a:srgbClr val="222222"/>
                </a:solidFill>
              </a:rPr>
              <a:t>nižší</a:t>
            </a:r>
            <a:r>
              <a:rPr lang="en-US" sz="2000" dirty="0">
                <a:solidFill>
                  <a:srgbClr val="222222"/>
                </a:solidFill>
              </a:rPr>
              <a:t> </a:t>
            </a:r>
            <a:r>
              <a:rPr lang="en-US" sz="2000" dirty="0" err="1">
                <a:solidFill>
                  <a:srgbClr val="222222"/>
                </a:solidFill>
              </a:rPr>
              <a:t>energii</a:t>
            </a:r>
            <a:r>
              <a:rPr lang="en-US" sz="2000" dirty="0">
                <a:solidFill>
                  <a:srgbClr val="222222"/>
                </a:solidFill>
              </a:rPr>
              <a:t> </a:t>
            </a:r>
            <a:r>
              <a:rPr lang="en-US" sz="2000" dirty="0" err="1">
                <a:solidFill>
                  <a:srgbClr val="222222"/>
                </a:solidFill>
              </a:rPr>
              <a:t>oproti</a:t>
            </a:r>
            <a:r>
              <a:rPr lang="en-US" sz="2000" dirty="0">
                <a:solidFill>
                  <a:srgbClr val="222222"/>
                </a:solidFill>
              </a:rPr>
              <a:t> </a:t>
            </a:r>
            <a:r>
              <a:rPr lang="en-US" sz="2000" dirty="0" err="1">
                <a:solidFill>
                  <a:srgbClr val="222222"/>
                </a:solidFill>
              </a:rPr>
              <a:t>stavům</a:t>
            </a:r>
            <a:r>
              <a:rPr lang="en-US" sz="2000" dirty="0">
                <a:solidFill>
                  <a:srgbClr val="222222"/>
                </a:solidFill>
              </a:rPr>
              <a:t> se </a:t>
            </a:r>
            <a:r>
              <a:rPr lang="en-US" sz="2000" dirty="0" err="1">
                <a:solidFill>
                  <a:srgbClr val="222222"/>
                </a:solidFill>
              </a:rPr>
              <a:t>stejnými</a:t>
            </a:r>
            <a:r>
              <a:rPr lang="en-US" sz="2000" dirty="0">
                <a:solidFill>
                  <a:srgbClr val="222222"/>
                </a:solidFill>
              </a:rPr>
              <a:t> </a:t>
            </a:r>
            <a:r>
              <a:rPr lang="en-US" sz="2000" dirty="0" err="1">
                <a:solidFill>
                  <a:srgbClr val="222222"/>
                </a:solidFill>
              </a:rPr>
              <a:t>ostatními</a:t>
            </a:r>
            <a:r>
              <a:rPr lang="en-US" sz="2000" dirty="0">
                <a:solidFill>
                  <a:srgbClr val="222222"/>
                </a:solidFill>
              </a:rPr>
              <a:t> </a:t>
            </a:r>
            <a:r>
              <a:rPr lang="en-US" sz="2000" dirty="0" err="1">
                <a:solidFill>
                  <a:srgbClr val="222222"/>
                </a:solidFill>
              </a:rPr>
              <a:t>charakteristikami</a:t>
            </a:r>
            <a:r>
              <a:rPr lang="en-US" sz="2000" dirty="0">
                <a:solidFill>
                  <a:srgbClr val="222222"/>
                </a:solidFill>
              </a:rPr>
              <a:t> a s </a:t>
            </a:r>
            <a:r>
              <a:rPr lang="en-US" sz="2000" dirty="0" err="1">
                <a:solidFill>
                  <a:srgbClr val="222222"/>
                </a:solidFill>
              </a:rPr>
              <a:t>multiplicitou</a:t>
            </a:r>
            <a:r>
              <a:rPr lang="en-US" sz="2000" dirty="0">
                <a:solidFill>
                  <a:srgbClr val="222222"/>
                </a:solidFill>
              </a:rPr>
              <a:t> </a:t>
            </a:r>
            <a:r>
              <a:rPr lang="en-US" sz="2000" dirty="0" err="1">
                <a:solidFill>
                  <a:srgbClr val="222222"/>
                </a:solidFill>
              </a:rPr>
              <a:t>nižší</a:t>
            </a:r>
            <a:r>
              <a:rPr lang="cs-CZ" sz="2000" dirty="0">
                <a:solidFill>
                  <a:srgbClr val="222222"/>
                </a:solidFill>
              </a:rPr>
              <a:t>.</a:t>
            </a:r>
            <a:endParaRPr lang="en-US" sz="2000" dirty="0"/>
          </a:p>
        </p:txBody>
      </p:sp>
      <p:sp>
        <p:nvSpPr>
          <p:cNvPr id="8" name="Obdélník 7">
            <a:extLst>
              <a:ext uri="{FF2B5EF4-FFF2-40B4-BE49-F238E27FC236}">
                <a16:creationId xmlns:a16="http://schemas.microsoft.com/office/drawing/2014/main" id="{58389F5F-3870-497C-9E2F-5BF1044D342A}"/>
              </a:ext>
            </a:extLst>
          </p:cNvPr>
          <p:cNvSpPr/>
          <p:nvPr/>
        </p:nvSpPr>
        <p:spPr>
          <a:xfrm>
            <a:off x="6400800" y="1295400"/>
            <a:ext cx="1905000" cy="984244"/>
          </a:xfrm>
          <a:prstGeom prst="rect">
            <a:avLst/>
          </a:prstGeom>
        </p:spPr>
        <p:txBody>
          <a:bodyPr wrap="square">
            <a:spAutoFit/>
          </a:bodyPr>
          <a:lstStyle/>
          <a:p>
            <a:pPr>
              <a:lnSpc>
                <a:spcPct val="80000"/>
              </a:lnSpc>
            </a:pPr>
            <a:r>
              <a:rPr lang="cs-CZ" altLang="en-US" dirty="0"/>
              <a:t>M = 1  	singlet</a:t>
            </a:r>
          </a:p>
          <a:p>
            <a:pPr>
              <a:lnSpc>
                <a:spcPct val="80000"/>
              </a:lnSpc>
            </a:pPr>
            <a:r>
              <a:rPr lang="cs-CZ" altLang="en-US" dirty="0"/>
              <a:t>M = 2  	dublet</a:t>
            </a:r>
          </a:p>
          <a:p>
            <a:pPr>
              <a:lnSpc>
                <a:spcPct val="80000"/>
              </a:lnSpc>
            </a:pPr>
            <a:r>
              <a:rPr lang="cs-CZ" altLang="en-US" dirty="0"/>
              <a:t>M = 3  	triplet</a:t>
            </a:r>
          </a:p>
          <a:p>
            <a:pPr>
              <a:lnSpc>
                <a:spcPct val="80000"/>
              </a:lnSpc>
            </a:pPr>
            <a:r>
              <a:rPr lang="cs-CZ" altLang="en-US" dirty="0"/>
              <a:t>M = 4  	kvartet</a:t>
            </a:r>
            <a:endParaRPr lang="en-US" dirty="0"/>
          </a:p>
        </p:txBody>
      </p:sp>
      <p:pic>
        <p:nvPicPr>
          <p:cNvPr id="10" name="Obrázek 9">
            <a:extLst>
              <a:ext uri="{FF2B5EF4-FFF2-40B4-BE49-F238E27FC236}">
                <a16:creationId xmlns:a16="http://schemas.microsoft.com/office/drawing/2014/main" id="{C317CABB-C9E4-44CC-8A68-140EB0087AF3}"/>
              </a:ext>
            </a:extLst>
          </p:cNvPr>
          <p:cNvPicPr>
            <a:picLocks noChangeAspect="1"/>
          </p:cNvPicPr>
          <p:nvPr/>
        </p:nvPicPr>
        <p:blipFill>
          <a:blip r:embed="rId2"/>
          <a:stretch>
            <a:fillRect/>
          </a:stretch>
        </p:blipFill>
        <p:spPr>
          <a:xfrm>
            <a:off x="5334000" y="4038600"/>
            <a:ext cx="3508342" cy="2209800"/>
          </a:xfrm>
          <a:prstGeom prst="rect">
            <a:avLst/>
          </a:prstGeom>
        </p:spPr>
      </p:pic>
      <p:pic>
        <p:nvPicPr>
          <p:cNvPr id="12" name="Obrázek 11" descr="Obsah obrázku klávesnice&#10;&#10;Popis byl vytvořen automaticky">
            <a:extLst>
              <a:ext uri="{FF2B5EF4-FFF2-40B4-BE49-F238E27FC236}">
                <a16:creationId xmlns:a16="http://schemas.microsoft.com/office/drawing/2014/main" id="{10D9E004-5AEB-444E-A59C-716E5ADAE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4419600"/>
            <a:ext cx="2307981" cy="1600200"/>
          </a:xfrm>
          <a:prstGeom prst="rect">
            <a:avLst/>
          </a:prstGeom>
        </p:spPr>
      </p:pic>
      <p:pic>
        <p:nvPicPr>
          <p:cNvPr id="216066" name="Picture 2" descr="Zobrazit zdrojový obrázek">
            <a:extLst>
              <a:ext uri="{FF2B5EF4-FFF2-40B4-BE49-F238E27FC236}">
                <a16:creationId xmlns:a16="http://schemas.microsoft.com/office/drawing/2014/main" id="{3455CD2C-83F2-43A0-804B-628B2AA795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419600"/>
            <a:ext cx="1830398" cy="1635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972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Ã½sledek obrÃ¡zku pro multiplici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796" y="4745412"/>
            <a:ext cx="4221004" cy="167363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056985" y="4735632"/>
            <a:ext cx="1600200" cy="461665"/>
          </a:xfrm>
          <a:prstGeom prst="rect">
            <a:avLst/>
          </a:prstGeom>
          <a:ln w="38100">
            <a:solidFill>
              <a:srgbClr val="FF0000"/>
            </a:solidFill>
          </a:ln>
        </p:spPr>
        <p:txBody>
          <a:bodyPr wrap="square">
            <a:spAutoFit/>
          </a:bodyPr>
          <a:lstStyle/>
          <a:p>
            <a:r>
              <a:rPr lang="cs-CZ" sz="2400" i="1" dirty="0"/>
              <a:t>M</a:t>
            </a:r>
            <a:r>
              <a:rPr lang="en-US" sz="2400" dirty="0"/>
              <a:t> = </a:t>
            </a:r>
            <a:r>
              <a:rPr lang="en-US" sz="2400" i="1" dirty="0"/>
              <a:t>n</a:t>
            </a:r>
            <a:r>
              <a:rPr lang="en-US" sz="2400" dirty="0"/>
              <a:t> + 1</a:t>
            </a:r>
          </a:p>
        </p:txBody>
      </p:sp>
      <p:sp>
        <p:nvSpPr>
          <p:cNvPr id="6" name="Nadpis 1"/>
          <p:cNvSpPr>
            <a:spLocks noGrp="1"/>
          </p:cNvSpPr>
          <p:nvPr>
            <p:ph type="title"/>
          </p:nvPr>
        </p:nvSpPr>
        <p:spPr>
          <a:xfrm>
            <a:off x="457200" y="274638"/>
            <a:ext cx="8229600" cy="562074"/>
          </a:xfrm>
        </p:spPr>
        <p:txBody>
          <a:bodyPr>
            <a:normAutofit fontScale="90000"/>
          </a:bodyPr>
          <a:lstStyle/>
          <a:p>
            <a:r>
              <a:rPr lang="cs-CZ" sz="3200" b="1" dirty="0"/>
              <a:t>Multiplicita</a:t>
            </a:r>
          </a:p>
        </p:txBody>
      </p:sp>
      <p:sp>
        <p:nvSpPr>
          <p:cNvPr id="7" name="Obdélník 6"/>
          <p:cNvSpPr/>
          <p:nvPr/>
        </p:nvSpPr>
        <p:spPr>
          <a:xfrm>
            <a:off x="355676" y="5638800"/>
            <a:ext cx="3165034" cy="369332"/>
          </a:xfrm>
          <a:prstGeom prst="rect">
            <a:avLst/>
          </a:prstGeom>
        </p:spPr>
        <p:txBody>
          <a:bodyPr wrap="none">
            <a:spAutoFit/>
          </a:bodyPr>
          <a:lstStyle/>
          <a:p>
            <a:r>
              <a:rPr lang="en-US" i="1" dirty="0"/>
              <a:t>n</a:t>
            </a:r>
            <a:r>
              <a:rPr lang="en-US" dirty="0"/>
              <a:t> = </a:t>
            </a:r>
            <a:r>
              <a:rPr lang="cs-CZ" dirty="0"/>
              <a:t>počet ne</a:t>
            </a:r>
            <a:r>
              <a:rPr lang="en-US" dirty="0"/>
              <a:t>p</a:t>
            </a:r>
            <a:r>
              <a:rPr lang="cs-CZ" dirty="0" err="1"/>
              <a:t>árových</a:t>
            </a:r>
            <a:r>
              <a:rPr lang="en-US" dirty="0"/>
              <a:t> </a:t>
            </a:r>
            <a:r>
              <a:rPr lang="en-US" dirty="0" err="1"/>
              <a:t>ele</a:t>
            </a:r>
            <a:r>
              <a:rPr lang="cs-CZ" dirty="0"/>
              <a:t>k</a:t>
            </a:r>
            <a:r>
              <a:rPr lang="en-US" dirty="0" err="1"/>
              <a:t>tron</a:t>
            </a:r>
            <a:r>
              <a:rPr lang="cs-CZ" dirty="0"/>
              <a:t>ů</a:t>
            </a:r>
          </a:p>
        </p:txBody>
      </p:sp>
      <p:pic>
        <p:nvPicPr>
          <p:cNvPr id="8" name="Picture 3">
            <a:extLst>
              <a:ext uri="{FF2B5EF4-FFF2-40B4-BE49-F238E27FC236}">
                <a16:creationId xmlns:a16="http://schemas.microsoft.com/office/drawing/2014/main" id="{1037ED8C-7C6A-4C3D-B666-ECB079C2EC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973" y="1447800"/>
            <a:ext cx="3511333" cy="220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bdélník 8">
            <a:extLst>
              <a:ext uri="{FF2B5EF4-FFF2-40B4-BE49-F238E27FC236}">
                <a16:creationId xmlns:a16="http://schemas.microsoft.com/office/drawing/2014/main" id="{564B06CD-D25D-498B-8E83-34C66F9D88FB}"/>
              </a:ext>
            </a:extLst>
          </p:cNvPr>
          <p:cNvSpPr/>
          <p:nvPr/>
        </p:nvSpPr>
        <p:spPr>
          <a:xfrm>
            <a:off x="1219200" y="3300699"/>
            <a:ext cx="1437986" cy="3559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Picture 6">
            <a:extLst>
              <a:ext uri="{FF2B5EF4-FFF2-40B4-BE49-F238E27FC236}">
                <a16:creationId xmlns:a16="http://schemas.microsoft.com/office/drawing/2014/main" id="{8B98C0CE-B791-4E98-9909-3AF9710A8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9995" y="1656133"/>
            <a:ext cx="5067507" cy="1635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ovéPole 10">
            <a:extLst>
              <a:ext uri="{FF2B5EF4-FFF2-40B4-BE49-F238E27FC236}">
                <a16:creationId xmlns:a16="http://schemas.microsoft.com/office/drawing/2014/main" id="{C171CCA3-EA09-4D41-AF20-40DF8786CA61}"/>
              </a:ext>
            </a:extLst>
          </p:cNvPr>
          <p:cNvSpPr txBox="1"/>
          <p:nvPr/>
        </p:nvSpPr>
        <p:spPr>
          <a:xfrm>
            <a:off x="77120" y="6429473"/>
            <a:ext cx="5160131" cy="307777"/>
          </a:xfrm>
          <a:prstGeom prst="rect">
            <a:avLst/>
          </a:prstGeom>
          <a:noFill/>
        </p:spPr>
        <p:txBody>
          <a:bodyPr wrap="none" rtlCol="0">
            <a:spAutoFit/>
          </a:bodyPr>
          <a:lstStyle/>
          <a:p>
            <a:r>
              <a:rPr lang="en-US" sz="1400" dirty="0"/>
              <a:t>Das A. 2017. </a:t>
            </a:r>
            <a:r>
              <a:rPr lang="en-US" sz="1400" i="1" dirty="0"/>
              <a:t>World Journal of Chemical Education </a:t>
            </a:r>
            <a:r>
              <a:rPr lang="en-US" sz="1400" dirty="0"/>
              <a:t>5, 128-131 </a:t>
            </a:r>
            <a:endParaRPr lang="cs-CZ" sz="1400" dirty="0"/>
          </a:p>
        </p:txBody>
      </p:sp>
    </p:spTree>
    <p:extLst>
      <p:ext uri="{BB962C8B-B14F-4D97-AF65-F5344CB8AC3E}">
        <p14:creationId xmlns:p14="http://schemas.microsoft.com/office/powerpoint/2010/main" val="26504591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hodiny, text, jízdní, visící&#10;&#10;Popis byl vytvořen automaticky">
            <a:extLst>
              <a:ext uri="{FF2B5EF4-FFF2-40B4-BE49-F238E27FC236}">
                <a16:creationId xmlns:a16="http://schemas.microsoft.com/office/drawing/2014/main" id="{E90B7B98-CC32-42A8-9E59-2A453CE45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625203"/>
            <a:ext cx="8763000" cy="4737497"/>
          </a:xfrm>
          <a:prstGeom prst="rect">
            <a:avLst/>
          </a:prstGeom>
        </p:spPr>
      </p:pic>
      <p:sp>
        <p:nvSpPr>
          <p:cNvPr id="6" name="TextovéPole 5">
            <a:extLst>
              <a:ext uri="{FF2B5EF4-FFF2-40B4-BE49-F238E27FC236}">
                <a16:creationId xmlns:a16="http://schemas.microsoft.com/office/drawing/2014/main" id="{0842A415-43EC-4F30-93B0-E6A59BAA942A}"/>
              </a:ext>
            </a:extLst>
          </p:cNvPr>
          <p:cNvSpPr txBox="1"/>
          <p:nvPr/>
        </p:nvSpPr>
        <p:spPr>
          <a:xfrm>
            <a:off x="381000" y="457200"/>
            <a:ext cx="3766352" cy="461665"/>
          </a:xfrm>
          <a:prstGeom prst="rect">
            <a:avLst/>
          </a:prstGeom>
          <a:noFill/>
        </p:spPr>
        <p:txBody>
          <a:bodyPr wrap="none" rtlCol="0">
            <a:spAutoFit/>
          </a:bodyPr>
          <a:lstStyle/>
          <a:p>
            <a:r>
              <a:rPr lang="en-US" sz="2400" b="1" dirty="0"/>
              <a:t>Po</a:t>
            </a:r>
            <a:r>
              <a:rPr lang="cs-CZ" sz="2400" b="1" dirty="0"/>
              <a:t>č</a:t>
            </a:r>
            <a:r>
              <a:rPr lang="en-US" sz="2400" b="1" dirty="0"/>
              <a:t>et nep</a:t>
            </a:r>
            <a:r>
              <a:rPr lang="cs-CZ" sz="2400" b="1"/>
              <a:t>á</a:t>
            </a:r>
            <a:r>
              <a:rPr lang="en-US" sz="2400" b="1"/>
              <a:t>rov</a:t>
            </a:r>
            <a:r>
              <a:rPr lang="cs-CZ" sz="2400" b="1"/>
              <a:t>ý</a:t>
            </a:r>
            <a:r>
              <a:rPr lang="en-US" sz="2400" b="1"/>
              <a:t>ch </a:t>
            </a:r>
            <a:r>
              <a:rPr lang="cs-CZ" sz="2400" b="1" dirty="0"/>
              <a:t>elektronů</a:t>
            </a:r>
            <a:endParaRPr lang="en-US" sz="2400" b="1" dirty="0"/>
          </a:p>
        </p:txBody>
      </p:sp>
    </p:spTree>
    <p:extLst>
      <p:ext uri="{BB962C8B-B14F-4D97-AF65-F5344CB8AC3E}">
        <p14:creationId xmlns:p14="http://schemas.microsoft.com/office/powerpoint/2010/main" val="2632683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311903" y="296432"/>
            <a:ext cx="5698372" cy="382701"/>
          </a:xfrm>
        </p:spPr>
        <p:txBody>
          <a:bodyPr>
            <a:noAutofit/>
          </a:bodyPr>
          <a:lstStyle/>
          <a:p>
            <a:pPr eaLnBrk="1" hangingPunct="1"/>
            <a:r>
              <a:rPr lang="cs-CZ" altLang="en-US" sz="2800" b="1" dirty="0">
                <a:latin typeface="+mn-lt"/>
                <a:cs typeface="Arial" panose="020B0604020202020204" pitchFamily="34" charset="0"/>
              </a:rPr>
              <a:t>Určování  elektronové konfigurace</a:t>
            </a:r>
          </a:p>
        </p:txBody>
      </p:sp>
      <p:sp>
        <p:nvSpPr>
          <p:cNvPr id="14340" name="Rectangle 3"/>
          <p:cNvSpPr>
            <a:spLocks noGrp="1" noChangeArrowheads="1"/>
          </p:cNvSpPr>
          <p:nvPr>
            <p:ph idx="1"/>
          </p:nvPr>
        </p:nvSpPr>
        <p:spPr>
          <a:xfrm>
            <a:off x="219075" y="1164264"/>
            <a:ext cx="6248400" cy="2057400"/>
          </a:xfrm>
        </p:spPr>
        <p:txBody>
          <a:bodyPr>
            <a:normAutofit lnSpcReduction="10000"/>
          </a:bodyPr>
          <a:lstStyle/>
          <a:p>
            <a:pPr>
              <a:lnSpc>
                <a:spcPct val="90000"/>
              </a:lnSpc>
              <a:buNone/>
            </a:pPr>
            <a:r>
              <a:rPr lang="cs-CZ" altLang="en-US" sz="2000" dirty="0">
                <a:cs typeface="Arial" panose="020B0604020202020204" pitchFamily="34" charset="0"/>
              </a:rPr>
              <a:t>- zjistíme atom.</a:t>
            </a:r>
            <a:r>
              <a:rPr lang="en-US" altLang="en-US" sz="2000" dirty="0">
                <a:cs typeface="Arial" panose="020B0604020202020204" pitchFamily="34" charset="0"/>
              </a:rPr>
              <a:t> </a:t>
            </a:r>
            <a:r>
              <a:rPr lang="cs-CZ" altLang="en-US" sz="2000" dirty="0">
                <a:cs typeface="Arial" panose="020B0604020202020204" pitchFamily="34" charset="0"/>
              </a:rPr>
              <a:t>číslo (Z) prvku</a:t>
            </a:r>
            <a:r>
              <a:rPr lang="en-US" altLang="en-US" sz="2000" dirty="0">
                <a:cs typeface="Arial" panose="020B0604020202020204" pitchFamily="34" charset="0"/>
              </a:rPr>
              <a:t> (c</a:t>
            </a:r>
            <a:r>
              <a:rPr lang="cs-CZ" altLang="en-US" sz="2000" dirty="0" err="1">
                <a:cs typeface="Arial" panose="020B0604020202020204" pitchFamily="34" charset="0"/>
              </a:rPr>
              <a:t>elkový</a:t>
            </a:r>
            <a:r>
              <a:rPr lang="cs-CZ" altLang="en-US" sz="2000" dirty="0">
                <a:cs typeface="Arial" panose="020B0604020202020204" pitchFamily="34" charset="0"/>
              </a:rPr>
              <a:t> počet elektronů roven </a:t>
            </a:r>
            <a:r>
              <a:rPr lang="cs-CZ" altLang="en-US" sz="2000" i="1" dirty="0">
                <a:cs typeface="Arial" panose="020B0604020202020204" pitchFamily="34" charset="0"/>
              </a:rPr>
              <a:t>Z</a:t>
            </a:r>
            <a:r>
              <a:rPr lang="en-US" altLang="en-US" sz="2000" dirty="0">
                <a:cs typeface="Arial" panose="020B0604020202020204" pitchFamily="34" charset="0"/>
              </a:rPr>
              <a:t>)</a:t>
            </a: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-sestavíme řadu AO např. dle výstav. trojúhelníku </a:t>
            </a:r>
          </a:p>
          <a:p>
            <a:pPr eaLnBrk="1" hangingPunct="1">
              <a:lnSpc>
                <a:spcPct val="90000"/>
              </a:lnSpc>
              <a:buFont typeface="Wingdings" pitchFamily="2" charset="2"/>
              <a:buNone/>
            </a:pPr>
            <a:r>
              <a:rPr lang="cs-CZ" altLang="en-US" sz="2000" dirty="0">
                <a:cs typeface="Arial" panose="020B0604020202020204" pitchFamily="34" charset="0"/>
              </a:rPr>
              <a:t>-doplníme počet elektronů (vyznačíme jako exponenty)</a:t>
            </a:r>
          </a:p>
          <a:p>
            <a:pPr eaLnBrk="1" hangingPunct="1">
              <a:lnSpc>
                <a:spcPct val="90000"/>
              </a:lnSpc>
              <a:buFont typeface="Wingdings" pitchFamily="2" charset="2"/>
              <a:buNone/>
            </a:pPr>
            <a:endParaRPr lang="cs-CZ" altLang="en-US" sz="800" dirty="0">
              <a:cs typeface="Arial" panose="020B0604020202020204" pitchFamily="34" charset="0"/>
            </a:endParaRPr>
          </a:p>
          <a:p>
            <a:pPr eaLnBrk="1" hangingPunct="1">
              <a:lnSpc>
                <a:spcPct val="90000"/>
              </a:lnSpc>
              <a:buFont typeface="Wingdings" pitchFamily="2" charset="2"/>
              <a:buNone/>
            </a:pPr>
            <a:endParaRPr lang="en-US" altLang="en-US" sz="800" dirty="0">
              <a:cs typeface="Arial" panose="020B0604020202020204" pitchFamily="34" charset="0"/>
            </a:endParaRPr>
          </a:p>
          <a:p>
            <a:pPr eaLnBrk="1" hangingPunct="1">
              <a:lnSpc>
                <a:spcPct val="90000"/>
              </a:lnSpc>
              <a:buFont typeface="Wingdings" pitchFamily="2" charset="2"/>
              <a:buNone/>
            </a:pPr>
            <a:r>
              <a:rPr lang="en-US" altLang="en-US" sz="1800" dirty="0">
                <a:cs typeface="Arial" panose="020B0604020202020204" pitchFamily="34" charset="0"/>
              </a:rPr>
              <a:t>		</a:t>
            </a:r>
            <a:r>
              <a:rPr lang="cs-CZ" altLang="en-US" sz="2000" dirty="0">
                <a:cs typeface="Arial" panose="020B0604020202020204" pitchFamily="34" charset="0"/>
              </a:rPr>
              <a:t>Br (Z=35): 1</a:t>
            </a:r>
            <a:r>
              <a:rPr lang="cs-CZ" altLang="en-US" sz="2000" i="1" dirty="0">
                <a:cs typeface="Arial" panose="020B0604020202020204" pitchFamily="34" charset="0"/>
              </a:rPr>
              <a:t>s</a:t>
            </a:r>
            <a:r>
              <a:rPr lang="cs-CZ" altLang="en-US" sz="2000" baseline="30000" dirty="0">
                <a:cs typeface="Arial" panose="020B0604020202020204" pitchFamily="34" charset="0"/>
              </a:rPr>
              <a:t>2</a:t>
            </a:r>
            <a:r>
              <a:rPr lang="cs-CZ" altLang="en-US" sz="2000" dirty="0">
                <a:cs typeface="Arial" panose="020B0604020202020204" pitchFamily="34" charset="0"/>
              </a:rPr>
              <a:t> 2</a:t>
            </a:r>
            <a:r>
              <a:rPr lang="cs-CZ" altLang="en-US" sz="2000" i="1" dirty="0">
                <a:cs typeface="Arial" panose="020B0604020202020204" pitchFamily="34" charset="0"/>
              </a:rPr>
              <a:t>s</a:t>
            </a:r>
            <a:r>
              <a:rPr lang="cs-CZ" altLang="en-US" sz="2000" baseline="30000" dirty="0">
                <a:cs typeface="Arial" panose="020B0604020202020204" pitchFamily="34" charset="0"/>
              </a:rPr>
              <a:t>2</a:t>
            </a:r>
            <a:r>
              <a:rPr lang="cs-CZ" altLang="en-US" sz="2000" i="1" dirty="0">
                <a:cs typeface="Arial" panose="020B0604020202020204" pitchFamily="34" charset="0"/>
              </a:rPr>
              <a:t> </a:t>
            </a:r>
            <a:r>
              <a:rPr lang="cs-CZ" altLang="en-US" sz="2000" dirty="0">
                <a:cs typeface="Arial" panose="020B0604020202020204" pitchFamily="34" charset="0"/>
              </a:rPr>
              <a:t>2</a:t>
            </a:r>
            <a:r>
              <a:rPr lang="cs-CZ" altLang="en-US" sz="2000" i="1" dirty="0">
                <a:cs typeface="Arial" panose="020B0604020202020204" pitchFamily="34" charset="0"/>
              </a:rPr>
              <a:t>p</a:t>
            </a:r>
            <a:r>
              <a:rPr lang="cs-CZ" altLang="en-US" sz="2000" baseline="30000" dirty="0">
                <a:cs typeface="Arial" panose="020B0604020202020204" pitchFamily="34" charset="0"/>
              </a:rPr>
              <a:t>6</a:t>
            </a:r>
            <a:r>
              <a:rPr lang="cs-CZ" altLang="en-US" sz="2000" dirty="0">
                <a:cs typeface="Arial" panose="020B0604020202020204" pitchFamily="34" charset="0"/>
              </a:rPr>
              <a:t> 3</a:t>
            </a:r>
            <a:r>
              <a:rPr lang="cs-CZ" altLang="en-US" sz="2000" i="1" dirty="0">
                <a:cs typeface="Arial" panose="020B0604020202020204" pitchFamily="34" charset="0"/>
              </a:rPr>
              <a:t>s</a:t>
            </a:r>
            <a:r>
              <a:rPr lang="cs-CZ" altLang="en-US" sz="2000" baseline="30000" dirty="0">
                <a:cs typeface="Arial" panose="020B0604020202020204" pitchFamily="34" charset="0"/>
              </a:rPr>
              <a:t>2</a:t>
            </a:r>
            <a:r>
              <a:rPr lang="cs-CZ" altLang="en-US" sz="2000" dirty="0">
                <a:cs typeface="Arial" panose="020B0604020202020204" pitchFamily="34" charset="0"/>
              </a:rPr>
              <a:t> 3</a:t>
            </a:r>
            <a:r>
              <a:rPr lang="cs-CZ" altLang="en-US" sz="2000" i="1" dirty="0">
                <a:cs typeface="Arial" panose="020B0604020202020204" pitchFamily="34" charset="0"/>
              </a:rPr>
              <a:t>p</a:t>
            </a:r>
            <a:r>
              <a:rPr lang="cs-CZ" altLang="en-US" sz="2000" baseline="30000" dirty="0">
                <a:cs typeface="Arial" panose="020B0604020202020204" pitchFamily="34" charset="0"/>
              </a:rPr>
              <a:t>6</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4</a:t>
            </a:r>
            <a:r>
              <a:rPr lang="cs-CZ" altLang="en-US" sz="2000" i="1" dirty="0">
                <a:cs typeface="Arial" panose="020B0604020202020204" pitchFamily="34" charset="0"/>
              </a:rPr>
              <a:t>s</a:t>
            </a:r>
            <a:r>
              <a:rPr lang="cs-CZ" altLang="en-US" sz="2000" baseline="30000" dirty="0">
                <a:cs typeface="Arial" panose="020B0604020202020204" pitchFamily="34" charset="0"/>
              </a:rPr>
              <a:t>2</a:t>
            </a:r>
            <a:r>
              <a:rPr lang="cs-CZ" altLang="en-US" sz="2000" dirty="0">
                <a:cs typeface="Arial" panose="020B0604020202020204" pitchFamily="34" charset="0"/>
              </a:rPr>
              <a:t>  3</a:t>
            </a:r>
            <a:r>
              <a:rPr lang="cs-CZ" altLang="en-US" sz="2000" i="1" dirty="0">
                <a:cs typeface="Arial" panose="020B0604020202020204" pitchFamily="34" charset="0"/>
              </a:rPr>
              <a:t>d</a:t>
            </a:r>
            <a:r>
              <a:rPr lang="cs-CZ" altLang="en-US" sz="2000" baseline="30000" dirty="0">
                <a:cs typeface="Arial" panose="020B0604020202020204" pitchFamily="34" charset="0"/>
              </a:rPr>
              <a:t>10</a:t>
            </a:r>
            <a:r>
              <a:rPr lang="cs-CZ" altLang="en-US" sz="2000" dirty="0">
                <a:cs typeface="Arial" panose="020B0604020202020204" pitchFamily="34" charset="0"/>
              </a:rPr>
              <a:t>  4</a:t>
            </a:r>
            <a:r>
              <a:rPr lang="cs-CZ" altLang="en-US" sz="2000" i="1" dirty="0">
                <a:cs typeface="Arial" panose="020B0604020202020204" pitchFamily="34" charset="0"/>
              </a:rPr>
              <a:t>p</a:t>
            </a:r>
            <a:r>
              <a:rPr lang="cs-CZ" altLang="en-US" sz="2000" baseline="30000" dirty="0">
                <a:cs typeface="Arial" panose="020B0604020202020204" pitchFamily="34" charset="0"/>
              </a:rPr>
              <a:t>5</a:t>
            </a:r>
            <a:r>
              <a:rPr lang="cs-CZ" altLang="en-US" sz="2000" dirty="0">
                <a:cs typeface="Arial" panose="020B0604020202020204" pitchFamily="34" charset="0"/>
              </a:rPr>
              <a:t> </a:t>
            </a:r>
          </a:p>
          <a:p>
            <a:pPr eaLnBrk="1" hangingPunct="1">
              <a:lnSpc>
                <a:spcPct val="90000"/>
              </a:lnSpc>
              <a:buFont typeface="Wingdings" pitchFamily="2" charset="2"/>
              <a:buNone/>
            </a:pPr>
            <a:r>
              <a:rPr lang="cs-CZ" altLang="en-US" sz="2000" dirty="0">
                <a:cs typeface="Arial" panose="020B0604020202020204" pitchFamily="34" charset="0"/>
              </a:rPr>
              <a:t>	                                      </a:t>
            </a:r>
            <a:r>
              <a:rPr lang="en-US" altLang="en-US" sz="2000" dirty="0">
                <a:cs typeface="Arial" panose="020B0604020202020204" pitchFamily="34" charset="0"/>
              </a:rPr>
              <a:t>	</a:t>
            </a:r>
            <a:r>
              <a:rPr lang="cs-CZ" altLang="en-US" sz="2000" dirty="0">
                <a:cs typeface="Arial" panose="020B0604020202020204" pitchFamily="34" charset="0"/>
              </a:rPr>
              <a:t>         </a:t>
            </a:r>
            <a:r>
              <a:rPr lang="en-US" altLang="en-US" sz="2000" dirty="0">
                <a:cs typeface="Arial" panose="020B0604020202020204" pitchFamily="34" charset="0"/>
              </a:rPr>
              <a:t>[</a:t>
            </a:r>
            <a:r>
              <a:rPr lang="cs-CZ" altLang="en-US" sz="2000" dirty="0">
                <a:cs typeface="Arial" panose="020B0604020202020204" pitchFamily="34" charset="0"/>
              </a:rPr>
              <a:t>Ar</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4</a:t>
            </a:r>
            <a:r>
              <a:rPr lang="cs-CZ" altLang="en-US" sz="2000" i="1" dirty="0">
                <a:cs typeface="Arial" panose="020B0604020202020204" pitchFamily="34" charset="0"/>
              </a:rPr>
              <a:t>s</a:t>
            </a:r>
            <a:r>
              <a:rPr lang="cs-CZ" altLang="en-US" sz="2000" baseline="30000" dirty="0">
                <a:cs typeface="Arial" panose="020B0604020202020204" pitchFamily="34" charset="0"/>
              </a:rPr>
              <a:t>2</a:t>
            </a:r>
            <a:r>
              <a:rPr lang="cs-CZ" altLang="en-US" sz="2000" dirty="0">
                <a:cs typeface="Arial" panose="020B0604020202020204" pitchFamily="34" charset="0"/>
              </a:rPr>
              <a:t> 3</a:t>
            </a:r>
            <a:r>
              <a:rPr lang="cs-CZ" altLang="en-US" sz="2000" i="1" dirty="0">
                <a:cs typeface="Arial" panose="020B0604020202020204" pitchFamily="34" charset="0"/>
              </a:rPr>
              <a:t>d</a:t>
            </a:r>
            <a:r>
              <a:rPr lang="cs-CZ" altLang="en-US" sz="2000" baseline="30000" dirty="0">
                <a:cs typeface="Arial" panose="020B0604020202020204" pitchFamily="34" charset="0"/>
              </a:rPr>
              <a:t>10</a:t>
            </a:r>
            <a:r>
              <a:rPr lang="cs-CZ" altLang="en-US" sz="2000" dirty="0">
                <a:cs typeface="Arial" panose="020B0604020202020204" pitchFamily="34" charset="0"/>
              </a:rPr>
              <a:t> 4</a:t>
            </a:r>
            <a:r>
              <a:rPr lang="cs-CZ" altLang="en-US" sz="2000" i="1" dirty="0">
                <a:cs typeface="Arial" panose="020B0604020202020204" pitchFamily="34" charset="0"/>
              </a:rPr>
              <a:t>p</a:t>
            </a:r>
            <a:r>
              <a:rPr lang="cs-CZ" altLang="en-US" sz="2000" baseline="30000" dirty="0">
                <a:cs typeface="Arial" panose="020B0604020202020204" pitchFamily="34" charset="0"/>
              </a:rPr>
              <a:t>5</a:t>
            </a:r>
            <a:r>
              <a:rPr lang="cs-CZ" altLang="en-US" sz="2000" dirty="0">
                <a:cs typeface="Arial" panose="020B0604020202020204" pitchFamily="34" charset="0"/>
              </a:rPr>
              <a:t>     </a:t>
            </a:r>
            <a:r>
              <a:rPr lang="cs-CZ" altLang="en-US" sz="1800" dirty="0">
                <a:cs typeface="Arial" panose="020B0604020202020204" pitchFamily="34" charset="0"/>
              </a:rPr>
              <a:t>	</a:t>
            </a:r>
          </a:p>
          <a:p>
            <a:pPr marL="0" indent="0">
              <a:buNone/>
            </a:pPr>
            <a:endParaRPr lang="cs-CZ" altLang="en-US" sz="1800" dirty="0">
              <a:cs typeface="Arial" panose="020B0604020202020204" pitchFamily="34" charset="0"/>
            </a:endParaRPr>
          </a:p>
        </p:txBody>
      </p:sp>
      <p:sp>
        <p:nvSpPr>
          <p:cNvPr id="4" name="TextovéPole 3">
            <a:extLst>
              <a:ext uri="{FF2B5EF4-FFF2-40B4-BE49-F238E27FC236}">
                <a16:creationId xmlns:a16="http://schemas.microsoft.com/office/drawing/2014/main" id="{6C56B7EF-51F5-4BB1-9C1A-3EA266704164}"/>
              </a:ext>
            </a:extLst>
          </p:cNvPr>
          <p:cNvSpPr txBox="1"/>
          <p:nvPr/>
        </p:nvSpPr>
        <p:spPr>
          <a:xfrm>
            <a:off x="152400" y="3429000"/>
            <a:ext cx="8839200" cy="1323439"/>
          </a:xfrm>
          <a:prstGeom prst="rect">
            <a:avLst/>
          </a:prstGeom>
          <a:noFill/>
        </p:spPr>
        <p:txBody>
          <a:bodyPr wrap="square" rtlCol="0">
            <a:spAutoFit/>
          </a:bodyPr>
          <a:lstStyle/>
          <a:p>
            <a:pPr algn="just"/>
            <a:r>
              <a:rPr lang="cs-CZ" sz="2000" b="1" dirty="0"/>
              <a:t>Chceme-li zkontrolovat zda je elektronová konfigurace daného atomu zapsaná správně</a:t>
            </a:r>
            <a:r>
              <a:rPr lang="cs-CZ" sz="2000" dirty="0"/>
              <a:t>, sečteme protonové číslo předcházejícího vzácného plynu a počet elektronů ve vyznačených orbitalech. Součet musí být roven protonovému číslu daného atomu.</a:t>
            </a:r>
            <a:endParaRPr lang="en-US" sz="2000" dirty="0"/>
          </a:p>
        </p:txBody>
      </p:sp>
      <p:sp>
        <p:nvSpPr>
          <p:cNvPr id="5" name="Obdélník 4">
            <a:extLst>
              <a:ext uri="{FF2B5EF4-FFF2-40B4-BE49-F238E27FC236}">
                <a16:creationId xmlns:a16="http://schemas.microsoft.com/office/drawing/2014/main" id="{A093BA39-F37C-4C35-9B2C-53E39ECC6FCD}"/>
              </a:ext>
            </a:extLst>
          </p:cNvPr>
          <p:cNvSpPr/>
          <p:nvPr/>
        </p:nvSpPr>
        <p:spPr>
          <a:xfrm>
            <a:off x="668033" y="4788243"/>
            <a:ext cx="7807933" cy="400110"/>
          </a:xfrm>
          <a:prstGeom prst="rect">
            <a:avLst/>
          </a:prstGeom>
        </p:spPr>
        <p:txBody>
          <a:bodyPr wrap="square">
            <a:spAutoFit/>
          </a:bodyPr>
          <a:lstStyle/>
          <a:p>
            <a:r>
              <a:rPr lang="cs-CZ" sz="2000" dirty="0"/>
              <a:t>Vanad (Z</a:t>
            </a:r>
            <a:r>
              <a:rPr lang="cs-CZ" sz="2000" baseline="-25000" dirty="0"/>
              <a:t>V</a:t>
            </a:r>
            <a:r>
              <a:rPr lang="cs-CZ" sz="2000" dirty="0"/>
              <a:t> = 23)        </a:t>
            </a:r>
            <a:r>
              <a:rPr lang="en-US" sz="2000" dirty="0"/>
              <a:t>[</a:t>
            </a:r>
            <a:r>
              <a:rPr lang="en-US" sz="2000" dirty="0" err="1"/>
              <a:t>Ar</a:t>
            </a:r>
            <a:r>
              <a:rPr lang="en-US" sz="2000" dirty="0"/>
              <a:t>] 3d</a:t>
            </a:r>
            <a:r>
              <a:rPr lang="en-US" sz="2000" baseline="30000" dirty="0"/>
              <a:t>3</a:t>
            </a:r>
            <a:r>
              <a:rPr lang="en-US" sz="2000" dirty="0"/>
              <a:t> 4s</a:t>
            </a:r>
            <a:r>
              <a:rPr lang="en-US" sz="2000" baseline="30000" dirty="0"/>
              <a:t>2</a:t>
            </a:r>
            <a:r>
              <a:rPr lang="cs-CZ" sz="2000" baseline="30000" dirty="0"/>
              <a:t>                              </a:t>
            </a:r>
            <a:r>
              <a:rPr lang="cs-CZ" sz="2000" dirty="0"/>
              <a:t>Z</a:t>
            </a:r>
            <a:r>
              <a:rPr lang="cs-CZ" sz="2000" baseline="-25000" dirty="0"/>
              <a:t>V</a:t>
            </a:r>
            <a:r>
              <a:rPr lang="cs-CZ" sz="2000" dirty="0"/>
              <a:t> = </a:t>
            </a:r>
            <a:r>
              <a:rPr lang="cs-CZ" sz="2000" dirty="0" err="1"/>
              <a:t>Z</a:t>
            </a:r>
            <a:r>
              <a:rPr lang="cs-CZ" sz="2000" baseline="-25000" dirty="0" err="1"/>
              <a:t>Ar</a:t>
            </a:r>
            <a:r>
              <a:rPr lang="cs-CZ" sz="2000" dirty="0"/>
              <a:t> +  3 + 2 = 18 + 5 = 23</a:t>
            </a:r>
            <a:endParaRPr lang="en-US" sz="2000" dirty="0"/>
          </a:p>
        </p:txBody>
      </p:sp>
      <p:sp>
        <p:nvSpPr>
          <p:cNvPr id="6" name="TextovéPole 5">
            <a:extLst>
              <a:ext uri="{FF2B5EF4-FFF2-40B4-BE49-F238E27FC236}">
                <a16:creationId xmlns:a16="http://schemas.microsoft.com/office/drawing/2014/main" id="{74C449A3-ADED-45EA-8888-1ADF2326AE3F}"/>
              </a:ext>
            </a:extLst>
          </p:cNvPr>
          <p:cNvSpPr txBox="1"/>
          <p:nvPr/>
        </p:nvSpPr>
        <p:spPr>
          <a:xfrm>
            <a:off x="171450" y="5620271"/>
            <a:ext cx="8743950" cy="830997"/>
          </a:xfrm>
          <a:prstGeom prst="rect">
            <a:avLst/>
          </a:prstGeom>
          <a:noFill/>
        </p:spPr>
        <p:txBody>
          <a:bodyPr wrap="square" rtlCol="0">
            <a:spAutoFit/>
          </a:bodyPr>
          <a:lstStyle/>
          <a:p>
            <a:r>
              <a:rPr lang="cs-CZ" sz="2000" b="1" dirty="0"/>
              <a:t>Určení prvku podle známé elektronové konfigurace</a:t>
            </a:r>
          </a:p>
          <a:p>
            <a:endParaRPr lang="cs-CZ" sz="800" dirty="0"/>
          </a:p>
          <a:p>
            <a:r>
              <a:rPr lang="cs-CZ" sz="2000" dirty="0"/>
              <a:t>       </a:t>
            </a:r>
            <a:r>
              <a:rPr lang="en-US" sz="2000" dirty="0"/>
              <a:t>[</a:t>
            </a:r>
            <a:r>
              <a:rPr lang="cs-CZ" sz="2000" dirty="0"/>
              <a:t>K</a:t>
            </a:r>
            <a:r>
              <a:rPr lang="en-US" sz="2000" dirty="0"/>
              <a:t>r] </a:t>
            </a:r>
            <a:r>
              <a:rPr lang="cs-CZ" sz="2000" dirty="0"/>
              <a:t>4</a:t>
            </a:r>
            <a:r>
              <a:rPr lang="en-US" sz="2000" dirty="0"/>
              <a:t>d</a:t>
            </a:r>
            <a:r>
              <a:rPr lang="cs-CZ" sz="2000" baseline="30000" dirty="0"/>
              <a:t>2</a:t>
            </a:r>
            <a:r>
              <a:rPr lang="en-US" sz="2000" dirty="0"/>
              <a:t> </a:t>
            </a:r>
            <a:r>
              <a:rPr lang="cs-CZ" sz="2000" dirty="0"/>
              <a:t>5</a:t>
            </a:r>
            <a:r>
              <a:rPr lang="en-US" sz="2000" dirty="0"/>
              <a:t>s</a:t>
            </a:r>
            <a:r>
              <a:rPr lang="en-US" sz="2000" baseline="30000" dirty="0"/>
              <a:t>2</a:t>
            </a:r>
            <a:r>
              <a:rPr lang="cs-CZ" sz="2000" baseline="30000" dirty="0"/>
              <a:t>                              </a:t>
            </a:r>
            <a:r>
              <a:rPr lang="cs-CZ" sz="2000" dirty="0"/>
              <a:t>Z = </a:t>
            </a:r>
            <a:r>
              <a:rPr lang="cs-CZ" sz="2000" dirty="0" err="1"/>
              <a:t>Z</a:t>
            </a:r>
            <a:r>
              <a:rPr lang="cs-CZ" sz="2000" baseline="-25000" dirty="0" err="1"/>
              <a:t>Kr</a:t>
            </a:r>
            <a:r>
              <a:rPr lang="cs-CZ" sz="2000" dirty="0"/>
              <a:t> +  2 + 2 = 36 + 4 = 40	     =&gt;	</a:t>
            </a:r>
            <a:r>
              <a:rPr lang="cs-CZ" sz="2000" baseline="-25000" dirty="0"/>
              <a:t>40</a:t>
            </a:r>
            <a:r>
              <a:rPr lang="cs-CZ" sz="2000" dirty="0"/>
              <a:t>Zr</a:t>
            </a:r>
            <a:endParaRPr lang="en-US" sz="2000" dirty="0"/>
          </a:p>
        </p:txBody>
      </p:sp>
      <p:pic>
        <p:nvPicPr>
          <p:cNvPr id="8" name="Obrázek 7">
            <a:extLst>
              <a:ext uri="{FF2B5EF4-FFF2-40B4-BE49-F238E27FC236}">
                <a16:creationId xmlns:a16="http://schemas.microsoft.com/office/drawing/2014/main" id="{D695D277-D96B-4248-B0A1-E5DAD27C8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7475" y="98672"/>
            <a:ext cx="2345572" cy="3152171"/>
          </a:xfrm>
          <a:prstGeom prst="rect">
            <a:avLst/>
          </a:prstGeom>
        </p:spPr>
      </p:pic>
    </p:spTree>
    <p:extLst>
      <p:ext uri="{BB962C8B-B14F-4D97-AF65-F5344CB8AC3E}">
        <p14:creationId xmlns:p14="http://schemas.microsoft.com/office/powerpoint/2010/main" val="748226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2003C51-04E9-4081-B829-BE3D360C5E9C}"/>
              </a:ext>
            </a:extLst>
          </p:cNvPr>
          <p:cNvPicPr>
            <a:picLocks noChangeAspect="1"/>
          </p:cNvPicPr>
          <p:nvPr/>
        </p:nvPicPr>
        <p:blipFill>
          <a:blip r:embed="rId2"/>
          <a:stretch>
            <a:fillRect/>
          </a:stretch>
        </p:blipFill>
        <p:spPr>
          <a:xfrm>
            <a:off x="273050" y="4462912"/>
            <a:ext cx="4046557" cy="2119007"/>
          </a:xfrm>
          <a:prstGeom prst="rect">
            <a:avLst/>
          </a:prstGeom>
        </p:spPr>
      </p:pic>
      <p:pic>
        <p:nvPicPr>
          <p:cNvPr id="7" name="Obrázek 6">
            <a:extLst>
              <a:ext uri="{FF2B5EF4-FFF2-40B4-BE49-F238E27FC236}">
                <a16:creationId xmlns:a16="http://schemas.microsoft.com/office/drawing/2014/main" id="{EF97756A-1BA1-4D75-9E77-6F27C66DB0A5}"/>
              </a:ext>
            </a:extLst>
          </p:cNvPr>
          <p:cNvPicPr>
            <a:picLocks noChangeAspect="1"/>
          </p:cNvPicPr>
          <p:nvPr/>
        </p:nvPicPr>
        <p:blipFill>
          <a:blip r:embed="rId3"/>
          <a:stretch>
            <a:fillRect/>
          </a:stretch>
        </p:blipFill>
        <p:spPr>
          <a:xfrm>
            <a:off x="5181600" y="4404650"/>
            <a:ext cx="3536950" cy="2235529"/>
          </a:xfrm>
          <a:prstGeom prst="rect">
            <a:avLst/>
          </a:prstGeom>
        </p:spPr>
      </p:pic>
      <p:pic>
        <p:nvPicPr>
          <p:cNvPr id="9" name="Obrázek 8">
            <a:extLst>
              <a:ext uri="{FF2B5EF4-FFF2-40B4-BE49-F238E27FC236}">
                <a16:creationId xmlns:a16="http://schemas.microsoft.com/office/drawing/2014/main" id="{1B65B39A-B061-4941-80C4-CB891C6BA42D}"/>
              </a:ext>
            </a:extLst>
          </p:cNvPr>
          <p:cNvPicPr>
            <a:picLocks noChangeAspect="1"/>
          </p:cNvPicPr>
          <p:nvPr/>
        </p:nvPicPr>
        <p:blipFill>
          <a:blip r:embed="rId4"/>
          <a:stretch>
            <a:fillRect/>
          </a:stretch>
        </p:blipFill>
        <p:spPr>
          <a:xfrm>
            <a:off x="4724400" y="1382717"/>
            <a:ext cx="4146550" cy="2275898"/>
          </a:xfrm>
          <a:prstGeom prst="rect">
            <a:avLst/>
          </a:prstGeom>
        </p:spPr>
      </p:pic>
      <p:sp>
        <p:nvSpPr>
          <p:cNvPr id="10" name="TextovéPole 9">
            <a:extLst>
              <a:ext uri="{FF2B5EF4-FFF2-40B4-BE49-F238E27FC236}">
                <a16:creationId xmlns:a16="http://schemas.microsoft.com/office/drawing/2014/main" id="{33A338D8-D9F3-4316-ACED-1EBE0CA5C031}"/>
              </a:ext>
            </a:extLst>
          </p:cNvPr>
          <p:cNvSpPr txBox="1"/>
          <p:nvPr/>
        </p:nvSpPr>
        <p:spPr>
          <a:xfrm>
            <a:off x="273050" y="276081"/>
            <a:ext cx="1072730" cy="461665"/>
          </a:xfrm>
          <a:prstGeom prst="rect">
            <a:avLst/>
          </a:prstGeom>
          <a:noFill/>
        </p:spPr>
        <p:txBody>
          <a:bodyPr wrap="none" rtlCol="0">
            <a:spAutoFit/>
          </a:bodyPr>
          <a:lstStyle/>
          <a:p>
            <a:r>
              <a:rPr lang="cs-CZ" sz="2400" b="1" dirty="0"/>
              <a:t>Příklad</a:t>
            </a:r>
          </a:p>
        </p:txBody>
      </p:sp>
      <p:pic>
        <p:nvPicPr>
          <p:cNvPr id="12" name="Obrázek 11">
            <a:extLst>
              <a:ext uri="{FF2B5EF4-FFF2-40B4-BE49-F238E27FC236}">
                <a16:creationId xmlns:a16="http://schemas.microsoft.com/office/drawing/2014/main" id="{6A98FF03-6BBC-4D8A-9D78-71B955AB67E8}"/>
              </a:ext>
            </a:extLst>
          </p:cNvPr>
          <p:cNvPicPr>
            <a:picLocks noChangeAspect="1"/>
          </p:cNvPicPr>
          <p:nvPr/>
        </p:nvPicPr>
        <p:blipFill>
          <a:blip r:embed="rId5"/>
          <a:stretch>
            <a:fillRect/>
          </a:stretch>
        </p:blipFill>
        <p:spPr>
          <a:xfrm>
            <a:off x="273050" y="1239554"/>
            <a:ext cx="3819525" cy="2562225"/>
          </a:xfrm>
          <a:prstGeom prst="rect">
            <a:avLst/>
          </a:prstGeom>
        </p:spPr>
      </p:pic>
    </p:spTree>
    <p:extLst>
      <p:ext uri="{BB962C8B-B14F-4D97-AF65-F5344CB8AC3E}">
        <p14:creationId xmlns:p14="http://schemas.microsoft.com/office/powerpoint/2010/main" val="2149716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457200" y="152400"/>
            <a:ext cx="8229600" cy="639762"/>
          </a:xfrm>
        </p:spPr>
        <p:txBody>
          <a:bodyPr>
            <a:normAutofit/>
          </a:bodyPr>
          <a:lstStyle/>
          <a:p>
            <a:pPr eaLnBrk="1" hangingPunct="1"/>
            <a:r>
              <a:rPr lang="cs-CZ" altLang="en-US" sz="2800" b="1" dirty="0">
                <a:latin typeface="+mn-lt"/>
                <a:cs typeface="Arial" panose="020B0604020202020204" pitchFamily="34" charset="0"/>
              </a:rPr>
              <a:t>Porušení  výstavbového  principu</a:t>
            </a:r>
          </a:p>
        </p:txBody>
      </p:sp>
      <p:sp>
        <p:nvSpPr>
          <p:cNvPr id="15364" name="Rectangle 3"/>
          <p:cNvSpPr>
            <a:spLocks noGrp="1" noChangeArrowheads="1"/>
          </p:cNvSpPr>
          <p:nvPr>
            <p:ph type="body" idx="1"/>
          </p:nvPr>
        </p:nvSpPr>
        <p:spPr>
          <a:xfrm>
            <a:off x="228600" y="914400"/>
            <a:ext cx="8686800" cy="5715000"/>
          </a:xfrm>
        </p:spPr>
        <p:txBody>
          <a:bodyPr>
            <a:noAutofit/>
          </a:bodyPr>
          <a:lstStyle/>
          <a:p>
            <a:pPr marL="0" algn="just" eaLnBrk="1" hangingPunct="1">
              <a:lnSpc>
                <a:spcPct val="90000"/>
              </a:lnSpc>
              <a:buFont typeface="Wingdings" pitchFamily="2" charset="2"/>
              <a:buNone/>
            </a:pPr>
            <a:r>
              <a:rPr lang="cs-CZ" altLang="en-US" sz="2000" dirty="0">
                <a:cs typeface="Arial" panose="020B0604020202020204" pitchFamily="34" charset="0"/>
              </a:rPr>
              <a:t>Energetického minima dosahují elektronové konfigurace  atomů,  jejichž  energeticky </a:t>
            </a:r>
            <a:r>
              <a:rPr lang="cs-CZ" altLang="en-US" sz="2000" u="sng" dirty="0">
                <a:cs typeface="Arial" panose="020B0604020202020204" pitchFamily="34" charset="0"/>
              </a:rPr>
              <a:t>nejvyšší  degenerované AO jsou zaplněny z poloviny nebo zcela </a:t>
            </a:r>
            <a:r>
              <a:rPr lang="cs-CZ" altLang="en-US" sz="2000" dirty="0">
                <a:cs typeface="Arial" panose="020B0604020202020204" pitchFamily="34" charset="0"/>
              </a:rPr>
              <a:t>(platí jen u některých prvků)</a:t>
            </a:r>
          </a:p>
          <a:p>
            <a:pPr eaLnBrk="1" hangingPunct="1">
              <a:lnSpc>
                <a:spcPct val="90000"/>
              </a:lnSpc>
              <a:buFont typeface="Wingdings" pitchFamily="2" charset="2"/>
              <a:buNone/>
            </a:pP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     </a:t>
            </a:r>
            <a:r>
              <a:rPr lang="cs-CZ" altLang="en-US" sz="2000" i="1" dirty="0">
                <a:cs typeface="Arial" panose="020B0604020202020204" pitchFamily="34" charset="0"/>
              </a:rPr>
              <a:t>ns</a:t>
            </a:r>
            <a:r>
              <a:rPr lang="cs-CZ" altLang="en-US" sz="2000" baseline="30000" dirty="0">
                <a:cs typeface="Arial" panose="020B0604020202020204" pitchFamily="34" charset="0"/>
              </a:rPr>
              <a:t>1</a:t>
            </a:r>
            <a:r>
              <a:rPr lang="cs-CZ" altLang="en-US" sz="2000" dirty="0">
                <a:cs typeface="Arial" panose="020B0604020202020204" pitchFamily="34" charset="0"/>
              </a:rPr>
              <a:t> (</a:t>
            </a:r>
            <a:r>
              <a:rPr lang="cs-CZ" altLang="en-US" sz="2000" i="1" dirty="0">
                <a:cs typeface="Arial" panose="020B0604020202020204" pitchFamily="34" charset="0"/>
              </a:rPr>
              <a:t>n </a:t>
            </a:r>
            <a:r>
              <a:rPr lang="cs-CZ" altLang="en-US" sz="2000" dirty="0">
                <a:cs typeface="Arial" panose="020B0604020202020204" pitchFamily="34" charset="0"/>
              </a:rPr>
              <a:t>- 1)</a:t>
            </a:r>
            <a:r>
              <a:rPr lang="cs-CZ" altLang="en-US" sz="2000" i="1" dirty="0">
                <a:cs typeface="Arial" panose="020B0604020202020204" pitchFamily="34" charset="0"/>
              </a:rPr>
              <a:t>d</a:t>
            </a:r>
            <a:r>
              <a:rPr lang="cs-CZ" altLang="en-US" sz="2000" baseline="30000" dirty="0">
                <a:cs typeface="Arial" panose="020B0604020202020204" pitchFamily="34" charset="0"/>
              </a:rPr>
              <a:t>5</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a:t>
            </a:r>
            <a:r>
              <a:rPr lang="cs-CZ" altLang="en-US" sz="2000" i="1" dirty="0">
                <a:cs typeface="Arial" panose="020B0604020202020204" pitchFamily="34" charset="0"/>
              </a:rPr>
              <a:t>ns</a:t>
            </a:r>
            <a:r>
              <a:rPr lang="cs-CZ" altLang="en-US" sz="2000" baseline="30000" dirty="0">
                <a:cs typeface="Arial" panose="020B0604020202020204" pitchFamily="34" charset="0"/>
              </a:rPr>
              <a:t>2</a:t>
            </a:r>
            <a:r>
              <a:rPr lang="cs-CZ" altLang="en-US" sz="2000" dirty="0">
                <a:cs typeface="Arial" panose="020B0604020202020204" pitchFamily="34" charset="0"/>
              </a:rPr>
              <a:t> ( </a:t>
            </a:r>
            <a:r>
              <a:rPr lang="cs-CZ" altLang="en-US" sz="2000" i="1" dirty="0">
                <a:cs typeface="Arial" panose="020B0604020202020204" pitchFamily="34" charset="0"/>
              </a:rPr>
              <a:t>n</a:t>
            </a:r>
            <a:r>
              <a:rPr lang="cs-CZ" altLang="en-US" sz="2000" dirty="0">
                <a:cs typeface="Arial" panose="020B0604020202020204" pitchFamily="34" charset="0"/>
              </a:rPr>
              <a:t> - 1)</a:t>
            </a:r>
            <a:r>
              <a:rPr lang="cs-CZ" altLang="en-US" sz="2000" i="1" dirty="0">
                <a:cs typeface="Arial" panose="020B0604020202020204" pitchFamily="34" charset="0"/>
              </a:rPr>
              <a:t>d</a:t>
            </a:r>
            <a:r>
              <a:rPr lang="cs-CZ" altLang="en-US" sz="2000" baseline="30000" dirty="0">
                <a:cs typeface="Arial" panose="020B0604020202020204" pitchFamily="34" charset="0"/>
              </a:rPr>
              <a:t>4</a:t>
            </a:r>
          </a:p>
          <a:p>
            <a:pPr eaLnBrk="1" hangingPunct="1">
              <a:lnSpc>
                <a:spcPct val="90000"/>
              </a:lnSpc>
              <a:buFont typeface="Wingdings" pitchFamily="2" charset="2"/>
              <a:buNone/>
            </a:pPr>
            <a:r>
              <a:rPr lang="cs-CZ" altLang="en-US" sz="2000" b="1" i="1" dirty="0">
                <a:cs typeface="Arial" panose="020B0604020202020204" pitchFamily="34" charset="0"/>
              </a:rPr>
              <a:t>	</a:t>
            </a:r>
            <a:r>
              <a:rPr lang="cs-CZ" altLang="en-US" sz="2000" i="1" dirty="0">
                <a:cs typeface="Arial" panose="020B0604020202020204" pitchFamily="34" charset="0"/>
              </a:rPr>
              <a:t>ns</a:t>
            </a:r>
            <a:r>
              <a:rPr lang="cs-CZ" altLang="en-US" sz="2000" baseline="30000" dirty="0">
                <a:cs typeface="Arial" panose="020B0604020202020204" pitchFamily="34" charset="0"/>
              </a:rPr>
              <a:t>1</a:t>
            </a:r>
            <a:r>
              <a:rPr lang="cs-CZ" altLang="en-US" sz="2000" dirty="0">
                <a:cs typeface="Arial" panose="020B0604020202020204" pitchFamily="34" charset="0"/>
              </a:rPr>
              <a:t> (</a:t>
            </a:r>
            <a:r>
              <a:rPr lang="cs-CZ" altLang="en-US" sz="2000" i="1" dirty="0">
                <a:cs typeface="Arial" panose="020B0604020202020204" pitchFamily="34" charset="0"/>
              </a:rPr>
              <a:t>n</a:t>
            </a:r>
            <a:r>
              <a:rPr lang="cs-CZ" altLang="en-US" sz="2000" dirty="0">
                <a:cs typeface="Arial" panose="020B0604020202020204" pitchFamily="34" charset="0"/>
              </a:rPr>
              <a:t> - 1)</a:t>
            </a:r>
            <a:r>
              <a:rPr lang="cs-CZ" altLang="en-US" sz="2000" i="1" dirty="0">
                <a:cs typeface="Arial" panose="020B0604020202020204" pitchFamily="34" charset="0"/>
              </a:rPr>
              <a:t>d</a:t>
            </a:r>
            <a:r>
              <a:rPr lang="cs-CZ" altLang="en-US" sz="2000" baseline="30000" dirty="0">
                <a:cs typeface="Arial" panose="020B0604020202020204" pitchFamily="34" charset="0"/>
              </a:rPr>
              <a:t>10</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a:t>
            </a:r>
            <a:r>
              <a:rPr lang="cs-CZ" altLang="en-US" sz="2000" i="1" dirty="0">
                <a:cs typeface="Arial" panose="020B0604020202020204" pitchFamily="34" charset="0"/>
              </a:rPr>
              <a:t>ns</a:t>
            </a:r>
            <a:r>
              <a:rPr lang="cs-CZ" altLang="en-US" sz="2000" baseline="30000" dirty="0">
                <a:cs typeface="Arial" panose="020B0604020202020204" pitchFamily="34" charset="0"/>
              </a:rPr>
              <a:t>2</a:t>
            </a:r>
            <a:r>
              <a:rPr lang="cs-CZ" altLang="en-US" sz="2000" dirty="0">
                <a:cs typeface="Arial" panose="020B0604020202020204" pitchFamily="34" charset="0"/>
              </a:rPr>
              <a:t> (</a:t>
            </a:r>
            <a:r>
              <a:rPr lang="cs-CZ" altLang="en-US" sz="2000" i="1" dirty="0">
                <a:cs typeface="Arial" panose="020B0604020202020204" pitchFamily="34" charset="0"/>
              </a:rPr>
              <a:t>n</a:t>
            </a:r>
            <a:r>
              <a:rPr lang="cs-CZ" altLang="en-US" sz="2000" dirty="0">
                <a:cs typeface="Arial" panose="020B0604020202020204" pitchFamily="34" charset="0"/>
              </a:rPr>
              <a:t> - 1)</a:t>
            </a:r>
            <a:r>
              <a:rPr lang="cs-CZ" altLang="en-US" sz="2000" i="1" dirty="0">
                <a:cs typeface="Arial" panose="020B0604020202020204" pitchFamily="34" charset="0"/>
              </a:rPr>
              <a:t>d</a:t>
            </a:r>
            <a:r>
              <a:rPr lang="cs-CZ" altLang="en-US" sz="2000" baseline="30000" dirty="0">
                <a:cs typeface="Arial" panose="020B0604020202020204" pitchFamily="34" charset="0"/>
              </a:rPr>
              <a:t>9</a:t>
            </a:r>
            <a:r>
              <a:rPr lang="cs-CZ" altLang="en-US" sz="2000" dirty="0">
                <a:cs typeface="Arial" panose="020B0604020202020204" pitchFamily="34" charset="0"/>
              </a:rPr>
              <a:t> </a:t>
            </a:r>
          </a:p>
          <a:p>
            <a:pPr eaLnBrk="1" hangingPunct="1">
              <a:lnSpc>
                <a:spcPct val="90000"/>
              </a:lnSpc>
              <a:buFont typeface="Wingdings" pitchFamily="2" charset="2"/>
              <a:buNone/>
            </a:pPr>
            <a:r>
              <a:rPr lang="cs-CZ" altLang="en-US" sz="2000" dirty="0">
                <a:cs typeface="Arial" panose="020B0604020202020204" pitchFamily="34" charset="0"/>
              </a:rPr>
              <a:t>	</a:t>
            </a:r>
          </a:p>
          <a:p>
            <a:pPr eaLnBrk="1" hangingPunct="1">
              <a:lnSpc>
                <a:spcPct val="90000"/>
              </a:lnSpc>
              <a:buFont typeface="Wingdings" pitchFamily="2" charset="2"/>
              <a:buNone/>
            </a:pPr>
            <a:r>
              <a:rPr lang="cs-CZ" altLang="en-US" sz="2000" dirty="0">
                <a:cs typeface="Arial" panose="020B0604020202020204" pitchFamily="34" charset="0"/>
              </a:rPr>
              <a:t>	</a:t>
            </a:r>
            <a:r>
              <a:rPr lang="cs-CZ" altLang="en-US" sz="2000" dirty="0" err="1">
                <a:cs typeface="Arial" panose="020B0604020202020204" pitchFamily="34" charset="0"/>
              </a:rPr>
              <a:t>Cr</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Ar</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4</a:t>
            </a:r>
            <a:r>
              <a:rPr lang="cs-CZ" altLang="en-US" sz="2000" i="1" dirty="0">
                <a:cs typeface="Arial" panose="020B0604020202020204" pitchFamily="34" charset="0"/>
              </a:rPr>
              <a:t>s</a:t>
            </a:r>
            <a:r>
              <a:rPr lang="cs-CZ" altLang="en-US" sz="2000" baseline="30000" dirty="0">
                <a:cs typeface="Arial" panose="020B0604020202020204" pitchFamily="34" charset="0"/>
              </a:rPr>
              <a:t>1</a:t>
            </a:r>
            <a:r>
              <a:rPr lang="cs-CZ" altLang="en-US" sz="2000" dirty="0">
                <a:cs typeface="Arial" panose="020B0604020202020204" pitchFamily="34" charset="0"/>
              </a:rPr>
              <a:t> 3</a:t>
            </a:r>
            <a:r>
              <a:rPr lang="cs-CZ" altLang="en-US" sz="2000" i="1" dirty="0">
                <a:cs typeface="Arial" panose="020B0604020202020204" pitchFamily="34" charset="0"/>
              </a:rPr>
              <a:t>d</a:t>
            </a:r>
            <a:r>
              <a:rPr lang="cs-CZ" altLang="en-US" sz="2000" baseline="30000" dirty="0">
                <a:cs typeface="Arial" panose="020B0604020202020204" pitchFamily="34" charset="0"/>
              </a:rPr>
              <a:t>5</a:t>
            </a:r>
            <a:r>
              <a:rPr lang="cs-CZ" altLang="en-US" sz="2000" dirty="0">
                <a:cs typeface="Arial" panose="020B0604020202020204" pitchFamily="34" charset="0"/>
              </a:rPr>
              <a:t>       a       </a:t>
            </a:r>
            <a:r>
              <a:rPr lang="cs-CZ" altLang="en-US" sz="2000" dirty="0" err="1">
                <a:cs typeface="Arial" panose="020B0604020202020204" pitchFamily="34" charset="0"/>
              </a:rPr>
              <a:t>Cu</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Ar</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4</a:t>
            </a:r>
            <a:r>
              <a:rPr lang="cs-CZ" altLang="en-US" sz="2000" i="1" dirty="0">
                <a:cs typeface="Arial" panose="020B0604020202020204" pitchFamily="34" charset="0"/>
              </a:rPr>
              <a:t>s</a:t>
            </a:r>
            <a:r>
              <a:rPr lang="cs-CZ" altLang="en-US" sz="2000" baseline="30000" dirty="0">
                <a:cs typeface="Arial" panose="020B0604020202020204" pitchFamily="34" charset="0"/>
              </a:rPr>
              <a:t>1</a:t>
            </a:r>
            <a:r>
              <a:rPr lang="cs-CZ" altLang="en-US" sz="2000" dirty="0">
                <a:cs typeface="Arial" panose="020B0604020202020204" pitchFamily="34" charset="0"/>
              </a:rPr>
              <a:t>3</a:t>
            </a:r>
            <a:r>
              <a:rPr lang="cs-CZ" altLang="en-US" sz="2000" i="1" dirty="0">
                <a:cs typeface="Arial" panose="020B0604020202020204" pitchFamily="34" charset="0"/>
              </a:rPr>
              <a:t>d</a:t>
            </a:r>
            <a:r>
              <a:rPr lang="cs-CZ" altLang="en-US" sz="2000" baseline="30000" dirty="0">
                <a:cs typeface="Arial" panose="020B0604020202020204" pitchFamily="34" charset="0"/>
              </a:rPr>
              <a:t>10</a:t>
            </a:r>
          </a:p>
          <a:p>
            <a:pPr eaLnBrk="1" hangingPunct="1">
              <a:lnSpc>
                <a:spcPct val="90000"/>
              </a:lnSpc>
              <a:buFont typeface="Wingdings" pitchFamily="2" charset="2"/>
              <a:buNone/>
            </a:pPr>
            <a:r>
              <a:rPr lang="cs-CZ" altLang="en-US" sz="2000" dirty="0">
                <a:cs typeface="Arial" panose="020B0604020202020204" pitchFamily="34" charset="0"/>
              </a:rPr>
              <a:t>	            ale</a:t>
            </a:r>
          </a:p>
          <a:p>
            <a:pPr eaLnBrk="1" hangingPunct="1">
              <a:lnSpc>
                <a:spcPct val="90000"/>
              </a:lnSpc>
              <a:buFont typeface="Wingdings" pitchFamily="2" charset="2"/>
              <a:buNone/>
            </a:pPr>
            <a:r>
              <a:rPr lang="cs-CZ" altLang="en-US" sz="2000" dirty="0">
                <a:cs typeface="Arial" panose="020B0604020202020204" pitchFamily="34" charset="0"/>
              </a:rPr>
              <a:t>	W:  </a:t>
            </a:r>
            <a:r>
              <a:rPr lang="cs-CZ" altLang="en-US" sz="2000" dirty="0">
                <a:cs typeface="Arial" panose="020B0604020202020204" pitchFamily="34" charset="0"/>
                <a:sym typeface="Symbol" pitchFamily="18" charset="2"/>
              </a:rPr>
              <a:t></a:t>
            </a:r>
            <a:r>
              <a:rPr lang="cs-CZ" altLang="en-US" sz="2000" dirty="0" err="1">
                <a:cs typeface="Arial" panose="020B0604020202020204" pitchFamily="34" charset="0"/>
              </a:rPr>
              <a:t>Xe</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6</a:t>
            </a:r>
            <a:r>
              <a:rPr lang="cs-CZ" altLang="en-US" sz="2000" i="1" dirty="0">
                <a:cs typeface="Arial" panose="020B0604020202020204" pitchFamily="34" charset="0"/>
              </a:rPr>
              <a:t>s</a:t>
            </a:r>
            <a:r>
              <a:rPr lang="cs-CZ" altLang="en-US" sz="2000" baseline="30000" dirty="0">
                <a:cs typeface="Arial" panose="020B0604020202020204" pitchFamily="34" charset="0"/>
              </a:rPr>
              <a:t>2</a:t>
            </a:r>
            <a:r>
              <a:rPr lang="cs-CZ" altLang="en-US" sz="2000" dirty="0">
                <a:cs typeface="Arial" panose="020B0604020202020204" pitchFamily="34" charset="0"/>
              </a:rPr>
              <a:t> 5</a:t>
            </a:r>
            <a:r>
              <a:rPr lang="cs-CZ" altLang="en-US" sz="2000" i="1" dirty="0">
                <a:cs typeface="Arial" panose="020B0604020202020204" pitchFamily="34" charset="0"/>
              </a:rPr>
              <a:t>d</a:t>
            </a:r>
            <a:r>
              <a:rPr lang="cs-CZ" altLang="en-US" sz="2000" baseline="30000" dirty="0">
                <a:cs typeface="Arial" panose="020B0604020202020204" pitchFamily="34" charset="0"/>
              </a:rPr>
              <a:t>4</a:t>
            </a:r>
          </a:p>
          <a:p>
            <a:pPr eaLnBrk="1" hangingPunct="1">
              <a:lnSpc>
                <a:spcPct val="90000"/>
              </a:lnSpc>
              <a:buFont typeface="Wingdings" pitchFamily="2" charset="2"/>
              <a:buNone/>
            </a:pPr>
            <a:endParaRPr lang="cs-CZ" altLang="en-US" sz="2000" dirty="0">
              <a:cs typeface="Arial" panose="020B0604020202020204" pitchFamily="34" charset="0"/>
            </a:endParaRPr>
          </a:p>
          <a:p>
            <a:pPr eaLnBrk="1" hangingPunct="1">
              <a:lnSpc>
                <a:spcPct val="90000"/>
              </a:lnSpc>
              <a:buFont typeface="Wingdings" pitchFamily="2" charset="2"/>
              <a:buNone/>
            </a:pPr>
            <a:endParaRPr lang="cs-CZ" altLang="en-US" sz="2000" dirty="0">
              <a:cs typeface="Arial" panose="020B0604020202020204" pitchFamily="34" charset="0"/>
            </a:endParaRPr>
          </a:p>
          <a:p>
            <a:pPr marL="0" algn="just" eaLnBrk="1" hangingPunct="1">
              <a:lnSpc>
                <a:spcPct val="90000"/>
              </a:lnSpc>
              <a:buFont typeface="Wingdings" pitchFamily="2" charset="2"/>
              <a:buNone/>
            </a:pPr>
            <a:r>
              <a:rPr lang="cs-CZ" altLang="en-US" sz="2000" u="sng" dirty="0">
                <a:cs typeface="Arial" panose="020B0604020202020204" pitchFamily="34" charset="0"/>
              </a:rPr>
              <a:t>Tvorba iontů u přechodných kovů</a:t>
            </a:r>
            <a:r>
              <a:rPr lang="cs-CZ" altLang="en-US" sz="2000" dirty="0">
                <a:cs typeface="Arial" panose="020B0604020202020204" pitchFamily="34" charset="0"/>
              </a:rPr>
              <a:t> - porušení výstavbového principu (vliv efektivního kladného náboje jádra)</a:t>
            </a:r>
          </a:p>
          <a:p>
            <a:pPr eaLnBrk="1" hangingPunct="1">
              <a:lnSpc>
                <a:spcPct val="90000"/>
              </a:lnSpc>
              <a:buFont typeface="Wingdings" pitchFamily="2" charset="2"/>
              <a:buNone/>
            </a:pP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	</a:t>
            </a:r>
            <a:r>
              <a:rPr lang="cs-CZ" altLang="en-US" sz="2000" dirty="0" err="1">
                <a:cs typeface="Arial" panose="020B0604020202020204" pitchFamily="34" charset="0"/>
              </a:rPr>
              <a:t>Fe</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Ar</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4</a:t>
            </a:r>
            <a:r>
              <a:rPr lang="cs-CZ" altLang="en-US" sz="2000" i="1" dirty="0">
                <a:cs typeface="Arial" panose="020B0604020202020204" pitchFamily="34" charset="0"/>
              </a:rPr>
              <a:t>s</a:t>
            </a:r>
            <a:r>
              <a:rPr lang="cs-CZ" altLang="en-US" sz="2000" baseline="30000" dirty="0">
                <a:cs typeface="Arial" panose="020B0604020202020204" pitchFamily="34" charset="0"/>
              </a:rPr>
              <a:t>2</a:t>
            </a:r>
            <a:r>
              <a:rPr lang="cs-CZ" altLang="en-US" sz="2000" dirty="0">
                <a:cs typeface="Arial" panose="020B0604020202020204" pitchFamily="34" charset="0"/>
              </a:rPr>
              <a:t> 3</a:t>
            </a:r>
            <a:r>
              <a:rPr lang="cs-CZ" altLang="en-US" sz="2000" i="1" dirty="0">
                <a:cs typeface="Arial" panose="020B0604020202020204" pitchFamily="34" charset="0"/>
              </a:rPr>
              <a:t>d</a:t>
            </a:r>
            <a:r>
              <a:rPr lang="cs-CZ" altLang="en-US" sz="2000" baseline="30000" dirty="0">
                <a:cs typeface="Arial" panose="020B0604020202020204" pitchFamily="34" charset="0"/>
              </a:rPr>
              <a:t>6</a:t>
            </a:r>
          </a:p>
          <a:p>
            <a:pPr eaLnBrk="1" hangingPunct="1">
              <a:lnSpc>
                <a:spcPct val="90000"/>
              </a:lnSpc>
              <a:buFont typeface="Wingdings" pitchFamily="2" charset="2"/>
              <a:buNone/>
            </a:pPr>
            <a:r>
              <a:rPr lang="cs-CZ" altLang="en-US" sz="2000" dirty="0">
                <a:cs typeface="Arial" panose="020B0604020202020204" pitchFamily="34" charset="0"/>
              </a:rPr>
              <a:t>	Fe</a:t>
            </a:r>
            <a:r>
              <a:rPr lang="cs-CZ" altLang="en-US" sz="2000" baseline="30000" dirty="0">
                <a:cs typeface="Arial" panose="020B0604020202020204" pitchFamily="34" charset="0"/>
              </a:rPr>
              <a:t>2+</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Ar</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4</a:t>
            </a:r>
            <a:r>
              <a:rPr lang="cs-CZ" altLang="en-US" sz="2000" i="1" dirty="0">
                <a:cs typeface="Arial" panose="020B0604020202020204" pitchFamily="34" charset="0"/>
              </a:rPr>
              <a:t>s</a:t>
            </a:r>
            <a:r>
              <a:rPr lang="cs-CZ" altLang="en-US" sz="2000" baseline="30000" dirty="0">
                <a:cs typeface="Arial" panose="020B0604020202020204" pitchFamily="34" charset="0"/>
              </a:rPr>
              <a:t>0</a:t>
            </a:r>
            <a:r>
              <a:rPr lang="cs-CZ" altLang="en-US" sz="2000" dirty="0">
                <a:cs typeface="Arial" panose="020B0604020202020204" pitchFamily="34" charset="0"/>
              </a:rPr>
              <a:t> 3</a:t>
            </a:r>
            <a:r>
              <a:rPr lang="cs-CZ" altLang="en-US" sz="2000" i="1" dirty="0">
                <a:cs typeface="Arial" panose="020B0604020202020204" pitchFamily="34" charset="0"/>
              </a:rPr>
              <a:t>d</a:t>
            </a:r>
            <a:r>
              <a:rPr lang="cs-CZ" altLang="en-US" sz="2000" baseline="30000" dirty="0">
                <a:cs typeface="Arial" panose="020B0604020202020204" pitchFamily="34" charset="0"/>
              </a:rPr>
              <a:t>6</a:t>
            </a:r>
            <a:r>
              <a:rPr lang="cs-CZ" altLang="en-US" sz="2000" dirty="0">
                <a:cs typeface="Arial" panose="020B0604020202020204" pitchFamily="34" charset="0"/>
              </a:rPr>
              <a:t>   přesněji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Ar</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3</a:t>
            </a:r>
            <a:r>
              <a:rPr lang="cs-CZ" altLang="en-US" sz="2000" i="1" dirty="0">
                <a:cs typeface="Arial" panose="020B0604020202020204" pitchFamily="34" charset="0"/>
              </a:rPr>
              <a:t>d</a:t>
            </a:r>
            <a:r>
              <a:rPr lang="cs-CZ" altLang="en-US" sz="2000" baseline="30000" dirty="0">
                <a:cs typeface="Arial" panose="020B0604020202020204" pitchFamily="34" charset="0"/>
              </a:rPr>
              <a:t>6</a:t>
            </a:r>
            <a:r>
              <a:rPr lang="cs-CZ" altLang="en-US" sz="2000" dirty="0">
                <a:cs typeface="Arial" panose="020B0604020202020204" pitchFamily="34" charset="0"/>
              </a:rPr>
              <a:t> 4</a:t>
            </a:r>
            <a:r>
              <a:rPr lang="cs-CZ" altLang="en-US" sz="2000" i="1" dirty="0">
                <a:cs typeface="Arial" panose="020B0604020202020204" pitchFamily="34" charset="0"/>
              </a:rPr>
              <a:t>s</a:t>
            </a:r>
            <a:r>
              <a:rPr lang="cs-CZ" altLang="en-US" sz="2000" baseline="30000" dirty="0">
                <a:cs typeface="Arial" panose="020B0604020202020204" pitchFamily="34" charset="0"/>
              </a:rPr>
              <a:t>0</a:t>
            </a:r>
            <a:r>
              <a:rPr lang="cs-CZ" altLang="en-US" sz="2000" dirty="0">
                <a:cs typeface="Arial" panose="020B0604020202020204" pitchFamily="34" charset="0"/>
              </a:rPr>
              <a:t> </a:t>
            </a:r>
          </a:p>
        </p:txBody>
      </p:sp>
    </p:spTree>
    <p:extLst>
      <p:ext uri="{BB962C8B-B14F-4D97-AF65-F5344CB8AC3E}">
        <p14:creationId xmlns:p14="http://schemas.microsoft.com/office/powerpoint/2010/main" val="2391304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electron configu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143000"/>
            <a:ext cx="8153400" cy="4496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836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466725" y="188059"/>
            <a:ext cx="8229600" cy="639762"/>
          </a:xfrm>
        </p:spPr>
        <p:txBody>
          <a:bodyPr>
            <a:normAutofit/>
          </a:bodyPr>
          <a:lstStyle/>
          <a:p>
            <a:pPr eaLnBrk="1" hangingPunct="1"/>
            <a:r>
              <a:rPr lang="cs-CZ" altLang="cs-CZ" sz="2800" b="1" dirty="0">
                <a:latin typeface="+mn-lt"/>
              </a:rPr>
              <a:t>Obsazení  AO  elektrony</a:t>
            </a:r>
          </a:p>
        </p:txBody>
      </p:sp>
      <p:sp>
        <p:nvSpPr>
          <p:cNvPr id="41988" name="Rectangle 3"/>
          <p:cNvSpPr>
            <a:spLocks noGrp="1" noChangeArrowheads="1"/>
          </p:cNvSpPr>
          <p:nvPr>
            <p:ph type="body" idx="1"/>
          </p:nvPr>
        </p:nvSpPr>
        <p:spPr>
          <a:xfrm>
            <a:off x="76200" y="914400"/>
            <a:ext cx="8915400" cy="4525963"/>
          </a:xfrm>
        </p:spPr>
        <p:txBody>
          <a:bodyPr>
            <a:normAutofit/>
          </a:bodyPr>
          <a:lstStyle/>
          <a:p>
            <a:pPr marL="0" indent="0" eaLnBrk="1" hangingPunct="1">
              <a:buNone/>
            </a:pPr>
            <a:r>
              <a:rPr lang="cs-CZ" altLang="cs-CZ" sz="1800" dirty="0">
                <a:latin typeface="Arial" panose="020B0604020202020204" pitchFamily="34" charset="0"/>
                <a:cs typeface="Arial" panose="020B0604020202020204" pitchFamily="34" charset="0"/>
              </a:rPr>
              <a:t>Max. počet elektronů na degenerovaných orbitalech  =</a:t>
            </a:r>
            <a:r>
              <a:rPr lang="cs-CZ" altLang="cs-CZ" sz="1800" i="1" dirty="0">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2-násobek počtu degenerovaných orbitalů</a:t>
            </a:r>
          </a:p>
          <a:p>
            <a:pPr eaLnBrk="1" hangingPunct="1">
              <a:buFont typeface="Wingdings" pitchFamily="2" charset="2"/>
              <a:buNone/>
            </a:pPr>
            <a:r>
              <a:rPr lang="cs-CZ" altLang="cs-CZ" sz="1800" dirty="0">
                <a:latin typeface="Arial" panose="020B0604020202020204" pitchFamily="34" charset="0"/>
                <a:cs typeface="Arial" panose="020B0604020202020204" pitchFamily="34" charset="0"/>
              </a:rPr>
              <a:t>			</a:t>
            </a:r>
            <a:r>
              <a:rPr lang="cs-CZ" altLang="cs-CZ" sz="1800" i="1" dirty="0">
                <a:latin typeface="Arial" panose="020B0604020202020204" pitchFamily="34" charset="0"/>
                <a:cs typeface="Arial" panose="020B0604020202020204" pitchFamily="34" charset="0"/>
              </a:rPr>
              <a:t>p</a:t>
            </a:r>
            <a:r>
              <a:rPr lang="cs-CZ" altLang="cs-CZ" sz="1800" dirty="0">
                <a:latin typeface="Arial" panose="020B0604020202020204" pitchFamily="34" charset="0"/>
                <a:cs typeface="Arial" panose="020B0604020202020204" pitchFamily="34" charset="0"/>
              </a:rPr>
              <a:t>   -   6e,   </a:t>
            </a:r>
            <a:r>
              <a:rPr lang="cs-CZ" altLang="cs-CZ" sz="1800" i="1" dirty="0">
                <a:latin typeface="Arial" panose="020B0604020202020204" pitchFamily="34" charset="0"/>
                <a:cs typeface="Arial" panose="020B0604020202020204" pitchFamily="34" charset="0"/>
              </a:rPr>
              <a:t>d  </a:t>
            </a:r>
            <a:r>
              <a:rPr lang="cs-CZ" altLang="cs-CZ" sz="1800" dirty="0">
                <a:latin typeface="Arial" panose="020B0604020202020204" pitchFamily="34" charset="0"/>
                <a:cs typeface="Arial" panose="020B0604020202020204" pitchFamily="34" charset="0"/>
              </a:rPr>
              <a:t> -  10e,   </a:t>
            </a:r>
            <a:r>
              <a:rPr lang="cs-CZ" altLang="cs-CZ" sz="1800" i="1" dirty="0">
                <a:latin typeface="Arial" panose="020B0604020202020204" pitchFamily="34" charset="0"/>
                <a:cs typeface="Arial" panose="020B0604020202020204" pitchFamily="34" charset="0"/>
              </a:rPr>
              <a:t>f </a:t>
            </a:r>
            <a:r>
              <a:rPr lang="cs-CZ" altLang="cs-CZ" sz="1800" dirty="0">
                <a:latin typeface="Arial" panose="020B0604020202020204" pitchFamily="34" charset="0"/>
                <a:cs typeface="Arial" panose="020B0604020202020204" pitchFamily="34" charset="0"/>
              </a:rPr>
              <a:t>  -  14e</a:t>
            </a:r>
          </a:p>
          <a:p>
            <a:pPr marL="0" indent="0" eaLnBrk="1" hangingPunct="1">
              <a:buNone/>
            </a:pPr>
            <a:r>
              <a:rPr lang="cs-CZ" altLang="cs-CZ" sz="1800" dirty="0">
                <a:latin typeface="Arial" panose="020B0604020202020204" pitchFamily="34" charset="0"/>
                <a:cs typeface="Arial" panose="020B0604020202020204" pitchFamily="34" charset="0"/>
              </a:rPr>
              <a:t>Obsazení orbitalů elektrony vyjadřuje exponent</a:t>
            </a:r>
          </a:p>
          <a:p>
            <a:pPr eaLnBrk="1" hangingPunct="1">
              <a:buFont typeface="Wingdings" pitchFamily="2" charset="2"/>
              <a:buNone/>
            </a:pPr>
            <a:r>
              <a:rPr lang="cs-CZ" altLang="cs-CZ" sz="1800" dirty="0">
                <a:latin typeface="Arial" panose="020B0604020202020204" pitchFamily="34" charset="0"/>
                <a:cs typeface="Arial" panose="020B0604020202020204" pitchFamily="34" charset="0"/>
              </a:rPr>
              <a:t>			3</a:t>
            </a:r>
            <a:r>
              <a:rPr lang="cs-CZ" altLang="cs-CZ" sz="1800" i="1" dirty="0">
                <a:latin typeface="Arial" panose="020B0604020202020204" pitchFamily="34" charset="0"/>
                <a:cs typeface="Arial" panose="020B0604020202020204" pitchFamily="34" charset="0"/>
              </a:rPr>
              <a:t>d</a:t>
            </a:r>
            <a:r>
              <a:rPr lang="cs-CZ" altLang="cs-CZ" sz="1800" b="1" baseline="30000" dirty="0">
                <a:latin typeface="Arial" panose="020B0604020202020204" pitchFamily="34" charset="0"/>
                <a:cs typeface="Arial" panose="020B0604020202020204" pitchFamily="34" charset="0"/>
              </a:rPr>
              <a:t>0  </a:t>
            </a:r>
            <a:r>
              <a:rPr lang="cs-CZ" altLang="cs-CZ" sz="1800" dirty="0">
                <a:latin typeface="Arial" panose="020B0604020202020204" pitchFamily="34" charset="0"/>
                <a:cs typeface="Arial" panose="020B0604020202020204" pitchFamily="34" charset="0"/>
              </a:rPr>
              <a:t>4</a:t>
            </a:r>
            <a:r>
              <a:rPr lang="cs-CZ" altLang="cs-CZ" sz="1800" i="1" dirty="0">
                <a:latin typeface="Arial" panose="020B0604020202020204" pitchFamily="34" charset="0"/>
                <a:cs typeface="Arial" panose="020B0604020202020204" pitchFamily="34" charset="0"/>
              </a:rPr>
              <a:t>s</a:t>
            </a:r>
            <a:r>
              <a:rPr lang="cs-CZ" altLang="cs-CZ" sz="1800" b="1" baseline="30000" dirty="0">
                <a:latin typeface="Arial" panose="020B0604020202020204" pitchFamily="34" charset="0"/>
                <a:cs typeface="Arial" panose="020B0604020202020204" pitchFamily="34" charset="0"/>
              </a:rPr>
              <a:t>1  </a:t>
            </a:r>
            <a:r>
              <a:rPr lang="cs-CZ" altLang="cs-CZ" sz="1800" dirty="0">
                <a:latin typeface="Arial" panose="020B0604020202020204" pitchFamily="34" charset="0"/>
                <a:cs typeface="Arial" panose="020B0604020202020204" pitchFamily="34" charset="0"/>
              </a:rPr>
              <a:t>5</a:t>
            </a:r>
            <a:r>
              <a:rPr lang="cs-CZ" altLang="cs-CZ" sz="1800" i="1" dirty="0">
                <a:latin typeface="Arial" panose="020B0604020202020204" pitchFamily="34" charset="0"/>
                <a:cs typeface="Arial" panose="020B0604020202020204" pitchFamily="34" charset="0"/>
              </a:rPr>
              <a:t>p</a:t>
            </a:r>
            <a:r>
              <a:rPr lang="cs-CZ" altLang="cs-CZ" sz="1800" b="1" baseline="30000" dirty="0">
                <a:latin typeface="Arial" panose="020B0604020202020204" pitchFamily="34" charset="0"/>
                <a:cs typeface="Arial" panose="020B0604020202020204" pitchFamily="34" charset="0"/>
              </a:rPr>
              <a:t>3</a:t>
            </a:r>
          </a:p>
          <a:p>
            <a:pPr eaLnBrk="1" hangingPunct="1">
              <a:buFont typeface="Wingdings" pitchFamily="2" charset="2"/>
              <a:buNone/>
            </a:pPr>
            <a:r>
              <a:rPr lang="cs-CZ" altLang="cs-CZ" sz="1800" dirty="0">
                <a:latin typeface="Arial" panose="020B0604020202020204" pitchFamily="34" charset="0"/>
                <a:cs typeface="Arial" panose="020B0604020202020204" pitchFamily="34" charset="0"/>
              </a:rPr>
              <a:t>3</a:t>
            </a:r>
            <a:r>
              <a:rPr lang="cs-CZ" altLang="cs-CZ" sz="1800" i="1" dirty="0">
                <a:latin typeface="Arial" panose="020B0604020202020204" pitchFamily="34" charset="0"/>
                <a:cs typeface="Arial" panose="020B0604020202020204" pitchFamily="34" charset="0"/>
              </a:rPr>
              <a:t>d</a:t>
            </a:r>
            <a:r>
              <a:rPr lang="cs-CZ" altLang="cs-CZ" sz="1800" b="1" baseline="30000" dirty="0">
                <a:latin typeface="Arial" panose="020B0604020202020204" pitchFamily="34" charset="0"/>
                <a:cs typeface="Arial" panose="020B0604020202020204" pitchFamily="34" charset="0"/>
              </a:rPr>
              <a:t>0</a:t>
            </a:r>
            <a:r>
              <a:rPr lang="cs-CZ" altLang="cs-CZ" sz="1800" b="1" dirty="0">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 - tzv. </a:t>
            </a:r>
            <a:r>
              <a:rPr lang="cs-CZ" altLang="cs-CZ" sz="1800" u="sng" dirty="0" err="1">
                <a:latin typeface="Arial" panose="020B0604020202020204" pitchFamily="34" charset="0"/>
                <a:cs typeface="Arial" panose="020B0604020202020204" pitchFamily="34" charset="0"/>
              </a:rPr>
              <a:t>vakantní</a:t>
            </a:r>
            <a:r>
              <a:rPr lang="cs-CZ" altLang="cs-CZ" sz="1800" u="sng" dirty="0">
                <a:latin typeface="Arial" panose="020B0604020202020204" pitchFamily="34" charset="0"/>
                <a:cs typeface="Arial" panose="020B0604020202020204" pitchFamily="34" charset="0"/>
              </a:rPr>
              <a:t> (</a:t>
            </a:r>
            <a:r>
              <a:rPr lang="cs-CZ" altLang="cs-CZ" sz="1800" u="sng" dirty="0" err="1">
                <a:latin typeface="Arial" panose="020B0604020202020204" pitchFamily="34" charset="0"/>
                <a:cs typeface="Arial" panose="020B0604020202020204" pitchFamily="34" charset="0"/>
              </a:rPr>
              <a:t>neobsaz</a:t>
            </a:r>
            <a:r>
              <a:rPr lang="en-US" altLang="cs-CZ" sz="1800" u="sng" dirty="0">
                <a:latin typeface="Arial" panose="020B0604020202020204" pitchFamily="34" charset="0"/>
                <a:cs typeface="Arial" panose="020B0604020202020204" pitchFamily="34" charset="0"/>
              </a:rPr>
              <a:t>e</a:t>
            </a:r>
            <a:r>
              <a:rPr lang="cs-CZ" altLang="cs-CZ" sz="1800" u="sng" dirty="0">
                <a:latin typeface="Arial" panose="020B0604020202020204" pitchFamily="34" charset="0"/>
                <a:cs typeface="Arial" panose="020B0604020202020204" pitchFamily="34" charset="0"/>
              </a:rPr>
              <a:t>ný) orbital </a:t>
            </a:r>
            <a:r>
              <a:rPr lang="cs-CZ" altLang="cs-CZ" sz="1800" dirty="0">
                <a:latin typeface="Arial" panose="020B0604020202020204" pitchFamily="34" charset="0"/>
                <a:cs typeface="Arial" panose="020B0604020202020204" pitchFamily="34" charset="0"/>
              </a:rPr>
              <a:t>- nemá fyzikální význam, = pomyslné vyjádření místa pro elektron.</a:t>
            </a:r>
          </a:p>
        </p:txBody>
      </p:sp>
      <p:sp>
        <p:nvSpPr>
          <p:cNvPr id="2" name="Obdélník 1"/>
          <p:cNvSpPr/>
          <p:nvPr/>
        </p:nvSpPr>
        <p:spPr>
          <a:xfrm>
            <a:off x="152400" y="3231991"/>
            <a:ext cx="8839200" cy="1477328"/>
          </a:xfrm>
          <a:prstGeom prst="rect">
            <a:avLst/>
          </a:prstGeom>
        </p:spPr>
        <p:txBody>
          <a:bodyPr wrap="square">
            <a:spAutoFit/>
          </a:bodyPr>
          <a:lstStyle/>
          <a:p>
            <a:r>
              <a:rPr lang="cs-CZ" altLang="cs-CZ" dirty="0">
                <a:latin typeface="Arial" panose="020B0604020202020204" pitchFamily="34" charset="0"/>
                <a:cs typeface="Arial" panose="020B0604020202020204" pitchFamily="34" charset="0"/>
              </a:rPr>
              <a:t>Sdružování dle </a:t>
            </a:r>
            <a:r>
              <a:rPr lang="cs-CZ" altLang="cs-CZ" i="1" dirty="0">
                <a:latin typeface="Arial" panose="020B0604020202020204" pitchFamily="34" charset="0"/>
                <a:cs typeface="Arial" panose="020B0604020202020204" pitchFamily="34" charset="0"/>
              </a:rPr>
              <a:t>n </a:t>
            </a:r>
            <a:r>
              <a:rPr lang="cs-CZ" altLang="cs-CZ" dirty="0">
                <a:latin typeface="Arial" panose="020B0604020202020204" pitchFamily="34" charset="0"/>
                <a:cs typeface="Arial" panose="020B0604020202020204" pitchFamily="34" charset="0"/>
              </a:rPr>
              <a:t>(kvantové sféry):</a:t>
            </a:r>
          </a:p>
          <a:p>
            <a:pPr>
              <a:buNone/>
            </a:pPr>
            <a:r>
              <a:rPr lang="cs-CZ" altLang="cs-CZ" i="1" dirty="0">
                <a:latin typeface="Arial" panose="020B0604020202020204" pitchFamily="34" charset="0"/>
                <a:cs typeface="Arial" panose="020B0604020202020204" pitchFamily="34" charset="0"/>
              </a:rPr>
              <a:t>n</a:t>
            </a:r>
            <a:r>
              <a:rPr lang="cs-CZ" altLang="cs-CZ" dirty="0">
                <a:latin typeface="Arial" panose="020B0604020202020204" pitchFamily="34" charset="0"/>
                <a:cs typeface="Arial" panose="020B0604020202020204" pitchFamily="34" charset="0"/>
              </a:rPr>
              <a:t> = 1: 2e</a:t>
            </a:r>
          </a:p>
          <a:p>
            <a:pPr>
              <a:buNone/>
            </a:pPr>
            <a:r>
              <a:rPr lang="cs-CZ" altLang="cs-CZ" i="1" dirty="0">
                <a:latin typeface="Arial" panose="020B0604020202020204" pitchFamily="34" charset="0"/>
                <a:cs typeface="Arial" panose="020B0604020202020204" pitchFamily="34" charset="0"/>
              </a:rPr>
              <a:t>n</a:t>
            </a:r>
            <a:r>
              <a:rPr lang="cs-CZ" altLang="cs-CZ" dirty="0">
                <a:latin typeface="Arial" panose="020B0604020202020204" pitchFamily="34" charset="0"/>
                <a:cs typeface="Arial" panose="020B0604020202020204" pitchFamily="34" charset="0"/>
              </a:rPr>
              <a:t> = 2: 2</a:t>
            </a:r>
            <a:r>
              <a:rPr lang="en-US" altLang="cs-CZ" dirty="0">
                <a:latin typeface="Arial" panose="020B0604020202020204" pitchFamily="34" charset="0"/>
                <a:cs typeface="Arial" panose="020B0604020202020204" pitchFamily="34" charset="0"/>
              </a:rPr>
              <a:t>e + </a:t>
            </a:r>
            <a:r>
              <a:rPr lang="cs-CZ" altLang="cs-CZ" dirty="0">
                <a:latin typeface="Arial" panose="020B0604020202020204" pitchFamily="34" charset="0"/>
                <a:cs typeface="Arial" panose="020B0604020202020204" pitchFamily="34" charset="0"/>
              </a:rPr>
              <a:t>6</a:t>
            </a:r>
            <a:r>
              <a:rPr lang="en-US" altLang="cs-CZ" dirty="0">
                <a:latin typeface="Arial" panose="020B0604020202020204" pitchFamily="34" charset="0"/>
                <a:cs typeface="Arial" panose="020B0604020202020204" pitchFamily="34" charset="0"/>
              </a:rPr>
              <a:t>e</a:t>
            </a:r>
            <a:r>
              <a:rPr lang="cs-CZ" altLang="cs-CZ" dirty="0">
                <a:latin typeface="Arial" panose="020B0604020202020204" pitchFamily="34" charset="0"/>
                <a:cs typeface="Arial" panose="020B0604020202020204" pitchFamily="34" charset="0"/>
              </a:rPr>
              <a:t> = 8e</a:t>
            </a:r>
            <a:r>
              <a:rPr lang="en-US" altLang="cs-CZ" dirty="0">
                <a:latin typeface="Arial" panose="020B0604020202020204" pitchFamily="34" charset="0"/>
                <a:cs typeface="Arial" panose="020B0604020202020204" pitchFamily="34" charset="0"/>
              </a:rPr>
              <a:t>,     </a:t>
            </a:r>
            <a:r>
              <a:rPr lang="cs-CZ" altLang="cs-CZ" dirty="0">
                <a:latin typeface="Arial" panose="020B0604020202020204" pitchFamily="34" charset="0"/>
                <a:cs typeface="Arial" panose="020B0604020202020204" pitchFamily="34" charset="0"/>
              </a:rPr>
              <a:t>  </a:t>
            </a:r>
          </a:p>
          <a:p>
            <a:pPr>
              <a:buNone/>
            </a:pPr>
            <a:r>
              <a:rPr lang="cs-CZ" altLang="cs-CZ" i="1" dirty="0">
                <a:latin typeface="Arial" panose="020B0604020202020204" pitchFamily="34" charset="0"/>
                <a:cs typeface="Arial" panose="020B0604020202020204" pitchFamily="34" charset="0"/>
              </a:rPr>
              <a:t>n</a:t>
            </a:r>
            <a:r>
              <a:rPr lang="cs-CZ" altLang="cs-CZ" dirty="0">
                <a:latin typeface="Arial" panose="020B0604020202020204" pitchFamily="34" charset="0"/>
                <a:cs typeface="Arial" panose="020B0604020202020204" pitchFamily="34" charset="0"/>
              </a:rPr>
              <a:t> = 3</a:t>
            </a:r>
            <a:r>
              <a:rPr lang="en-US" altLang="cs-CZ" dirty="0">
                <a:latin typeface="Arial" panose="020B0604020202020204" pitchFamily="34" charset="0"/>
                <a:cs typeface="Arial" panose="020B0604020202020204" pitchFamily="34" charset="0"/>
              </a:rPr>
              <a:t>: </a:t>
            </a:r>
            <a:r>
              <a:rPr lang="cs-CZ" altLang="cs-CZ" dirty="0">
                <a:latin typeface="Arial" panose="020B0604020202020204" pitchFamily="34" charset="0"/>
                <a:cs typeface="Arial" panose="020B0604020202020204" pitchFamily="34" charset="0"/>
              </a:rPr>
              <a:t>2</a:t>
            </a:r>
            <a:r>
              <a:rPr lang="en-US" altLang="cs-CZ" dirty="0">
                <a:latin typeface="Arial" panose="020B0604020202020204" pitchFamily="34" charset="0"/>
                <a:cs typeface="Arial" panose="020B0604020202020204" pitchFamily="34" charset="0"/>
              </a:rPr>
              <a:t>e + </a:t>
            </a:r>
            <a:r>
              <a:rPr lang="cs-CZ" altLang="cs-CZ" dirty="0">
                <a:latin typeface="Arial" panose="020B0604020202020204" pitchFamily="34" charset="0"/>
                <a:cs typeface="Arial" panose="020B0604020202020204" pitchFamily="34" charset="0"/>
              </a:rPr>
              <a:t>6</a:t>
            </a:r>
            <a:r>
              <a:rPr lang="en-US" altLang="cs-CZ" dirty="0">
                <a:latin typeface="Arial" panose="020B0604020202020204" pitchFamily="34" charset="0"/>
                <a:cs typeface="Arial" panose="020B0604020202020204" pitchFamily="34" charset="0"/>
              </a:rPr>
              <a:t>e + 10</a:t>
            </a:r>
            <a:r>
              <a:rPr lang="cs-CZ" altLang="cs-CZ" dirty="0">
                <a:latin typeface="Arial" panose="020B0604020202020204" pitchFamily="34" charset="0"/>
                <a:cs typeface="Arial" panose="020B0604020202020204" pitchFamily="34" charset="0"/>
              </a:rPr>
              <a:t>e = 18e</a:t>
            </a:r>
            <a:r>
              <a:rPr lang="en-US" altLang="cs-CZ" dirty="0">
                <a:latin typeface="Arial" panose="020B0604020202020204" pitchFamily="34" charset="0"/>
                <a:cs typeface="Arial" panose="020B0604020202020204" pitchFamily="34" charset="0"/>
              </a:rPr>
              <a:t>,</a:t>
            </a:r>
            <a:r>
              <a:rPr lang="cs-CZ" altLang="cs-CZ" dirty="0">
                <a:latin typeface="Arial" panose="020B0604020202020204" pitchFamily="34" charset="0"/>
                <a:cs typeface="Arial" panose="020B0604020202020204" pitchFamily="34" charset="0"/>
              </a:rPr>
              <a:t>   </a:t>
            </a:r>
            <a:r>
              <a:rPr lang="en-US" altLang="cs-CZ" i="1" dirty="0">
                <a:latin typeface="Arial" panose="020B0604020202020204" pitchFamily="34" charset="0"/>
                <a:cs typeface="Arial" panose="020B0604020202020204" pitchFamily="34" charset="0"/>
              </a:rPr>
              <a:t> </a:t>
            </a:r>
            <a:endParaRPr lang="cs-CZ" altLang="cs-CZ" i="1" dirty="0">
              <a:latin typeface="Arial" panose="020B0604020202020204" pitchFamily="34" charset="0"/>
              <a:cs typeface="Arial" panose="020B0604020202020204" pitchFamily="34" charset="0"/>
            </a:endParaRPr>
          </a:p>
          <a:p>
            <a:pPr>
              <a:buNone/>
            </a:pPr>
            <a:r>
              <a:rPr lang="cs-CZ" altLang="cs-CZ" i="1" dirty="0">
                <a:latin typeface="Arial" panose="020B0604020202020204" pitchFamily="34" charset="0"/>
                <a:cs typeface="Arial" panose="020B0604020202020204" pitchFamily="34" charset="0"/>
              </a:rPr>
              <a:t>n</a:t>
            </a:r>
            <a:r>
              <a:rPr lang="cs-CZ" altLang="cs-CZ" dirty="0">
                <a:latin typeface="Arial" panose="020B0604020202020204" pitchFamily="34" charset="0"/>
                <a:cs typeface="Arial" panose="020B0604020202020204" pitchFamily="34" charset="0"/>
              </a:rPr>
              <a:t> = 4</a:t>
            </a:r>
            <a:r>
              <a:rPr lang="en-US" altLang="cs-CZ" dirty="0">
                <a:latin typeface="Arial" panose="020B0604020202020204" pitchFamily="34" charset="0"/>
                <a:cs typeface="Arial" panose="020B0604020202020204" pitchFamily="34" charset="0"/>
              </a:rPr>
              <a:t> : </a:t>
            </a:r>
            <a:r>
              <a:rPr lang="cs-CZ" altLang="cs-CZ" dirty="0">
                <a:latin typeface="Arial" panose="020B0604020202020204" pitchFamily="34" charset="0"/>
                <a:cs typeface="Arial" panose="020B0604020202020204" pitchFamily="34" charset="0"/>
              </a:rPr>
              <a:t>2</a:t>
            </a:r>
            <a:r>
              <a:rPr lang="en-US" altLang="cs-CZ" dirty="0">
                <a:latin typeface="Arial" panose="020B0604020202020204" pitchFamily="34" charset="0"/>
                <a:cs typeface="Arial" panose="020B0604020202020204" pitchFamily="34" charset="0"/>
              </a:rPr>
              <a:t>e + </a:t>
            </a:r>
            <a:r>
              <a:rPr lang="cs-CZ" altLang="cs-CZ" dirty="0">
                <a:latin typeface="Arial" panose="020B0604020202020204" pitchFamily="34" charset="0"/>
                <a:cs typeface="Arial" panose="020B0604020202020204" pitchFamily="34" charset="0"/>
              </a:rPr>
              <a:t>6</a:t>
            </a:r>
            <a:r>
              <a:rPr lang="en-US" altLang="cs-CZ" dirty="0">
                <a:latin typeface="Arial" panose="020B0604020202020204" pitchFamily="34" charset="0"/>
                <a:cs typeface="Arial" panose="020B0604020202020204" pitchFamily="34" charset="0"/>
              </a:rPr>
              <a:t>e + 10</a:t>
            </a:r>
            <a:r>
              <a:rPr lang="cs-CZ" altLang="cs-CZ" dirty="0">
                <a:latin typeface="Arial" panose="020B0604020202020204" pitchFamily="34" charset="0"/>
                <a:cs typeface="Arial" panose="020B0604020202020204" pitchFamily="34" charset="0"/>
              </a:rPr>
              <a:t>e </a:t>
            </a:r>
            <a:r>
              <a:rPr lang="en-US" altLang="cs-CZ" dirty="0">
                <a:latin typeface="Arial" panose="020B0604020202020204" pitchFamily="34" charset="0"/>
                <a:cs typeface="Arial" panose="020B0604020202020204" pitchFamily="34" charset="0"/>
              </a:rPr>
              <a:t>+ 14</a:t>
            </a:r>
            <a:r>
              <a:rPr lang="cs-CZ" altLang="cs-CZ" dirty="0">
                <a:latin typeface="Arial" panose="020B0604020202020204" pitchFamily="34" charset="0"/>
                <a:cs typeface="Arial" panose="020B0604020202020204" pitchFamily="34" charset="0"/>
              </a:rPr>
              <a:t>e = 32e</a:t>
            </a:r>
          </a:p>
        </p:txBody>
      </p:sp>
      <p:sp>
        <p:nvSpPr>
          <p:cNvPr id="10" name="Obdélník 9">
            <a:extLst>
              <a:ext uri="{FF2B5EF4-FFF2-40B4-BE49-F238E27FC236}">
                <a16:creationId xmlns:a16="http://schemas.microsoft.com/office/drawing/2014/main" id="{E054B4AA-1262-4521-96E4-9193516A6C3B}"/>
              </a:ext>
            </a:extLst>
          </p:cNvPr>
          <p:cNvSpPr/>
          <p:nvPr/>
        </p:nvSpPr>
        <p:spPr>
          <a:xfrm>
            <a:off x="161925" y="4971227"/>
            <a:ext cx="8839200" cy="1631216"/>
          </a:xfrm>
          <a:prstGeom prst="rect">
            <a:avLst/>
          </a:prstGeom>
        </p:spPr>
        <p:txBody>
          <a:bodyPr wrap="square">
            <a:spAutoFit/>
          </a:bodyPr>
          <a:lstStyle/>
          <a:p>
            <a:pPr algn="just"/>
            <a:r>
              <a:rPr lang="en-US" sz="2000" i="1" dirty="0"/>
              <a:t>Maxim</a:t>
            </a:r>
            <a:r>
              <a:rPr lang="cs-CZ" sz="2000" i="1" dirty="0" err="1"/>
              <a:t>ální</a:t>
            </a:r>
            <a:r>
              <a:rPr lang="cs-CZ" sz="2000" i="1" dirty="0"/>
              <a:t> počet</a:t>
            </a:r>
            <a:r>
              <a:rPr lang="en-US" sz="2000" i="1" dirty="0"/>
              <a:t> </a:t>
            </a:r>
            <a:r>
              <a:rPr lang="en-US" sz="2000" i="1" dirty="0" err="1"/>
              <a:t>ele</a:t>
            </a:r>
            <a:r>
              <a:rPr lang="cs-CZ" sz="2000" i="1" dirty="0"/>
              <a:t>k</a:t>
            </a:r>
            <a:r>
              <a:rPr lang="en-US" sz="2000" i="1" dirty="0" err="1"/>
              <a:t>tron</a:t>
            </a:r>
            <a:r>
              <a:rPr lang="cs-CZ" sz="2000" i="1" dirty="0"/>
              <a:t>ů</a:t>
            </a:r>
            <a:r>
              <a:rPr lang="en-US" sz="2000" i="1" dirty="0"/>
              <a:t> </a:t>
            </a:r>
            <a:r>
              <a:rPr lang="cs-CZ" sz="2000" i="1" dirty="0"/>
              <a:t>v každé slupce</a:t>
            </a:r>
            <a:r>
              <a:rPr lang="en-US" sz="2000" i="1" dirty="0"/>
              <a:t> </a:t>
            </a:r>
            <a:r>
              <a:rPr lang="cs-CZ" sz="2000" dirty="0"/>
              <a:t>(n = 1, 2, 3, …) je</a:t>
            </a:r>
            <a:r>
              <a:rPr lang="en-US" sz="2000" dirty="0"/>
              <a:t> </a:t>
            </a:r>
            <a:r>
              <a:rPr lang="en-US" sz="2000" dirty="0">
                <a:highlight>
                  <a:srgbClr val="FFFF00"/>
                </a:highlight>
              </a:rPr>
              <a:t>2</a:t>
            </a:r>
            <a:r>
              <a:rPr lang="en-US" sz="2000" i="1" dirty="0">
                <a:highlight>
                  <a:srgbClr val="FFFF00"/>
                </a:highlight>
              </a:rPr>
              <a:t>n</a:t>
            </a:r>
            <a:r>
              <a:rPr lang="en-US" sz="2000" baseline="30000" dirty="0">
                <a:highlight>
                  <a:srgbClr val="FFFF00"/>
                </a:highlight>
              </a:rPr>
              <a:t>2</a:t>
            </a:r>
            <a:r>
              <a:rPr lang="en-US" sz="2000" dirty="0"/>
              <a:t>, </a:t>
            </a:r>
            <a:r>
              <a:rPr lang="cs-CZ" sz="2000" dirty="0" err="1"/>
              <a:t>kd</a:t>
            </a:r>
            <a:r>
              <a:rPr lang="en-US" sz="2000" dirty="0"/>
              <a:t>e </a:t>
            </a:r>
            <a:r>
              <a:rPr lang="en-US" sz="2000" i="1" dirty="0"/>
              <a:t>n</a:t>
            </a:r>
            <a:r>
              <a:rPr lang="en-US" sz="2000" dirty="0"/>
              <a:t> </a:t>
            </a:r>
            <a:r>
              <a:rPr lang="cs-CZ" sz="2000" dirty="0"/>
              <a:t>je hlavní kvantové číslo (</a:t>
            </a:r>
            <a:r>
              <a:rPr lang="cs-CZ" altLang="cs-CZ" sz="2000" b="1" dirty="0" err="1">
                <a:cs typeface="Arial" panose="020B0604020202020204" pitchFamily="34" charset="0"/>
              </a:rPr>
              <a:t>Stonerovo</a:t>
            </a:r>
            <a:r>
              <a:rPr lang="cs-CZ" altLang="cs-CZ" sz="2000" b="1" dirty="0">
                <a:cs typeface="Arial" panose="020B0604020202020204" pitchFamily="34" charset="0"/>
              </a:rPr>
              <a:t> pravidlo</a:t>
            </a:r>
            <a:r>
              <a:rPr lang="cs-CZ" sz="2000" dirty="0"/>
              <a:t>)</a:t>
            </a:r>
            <a:r>
              <a:rPr lang="en-US" sz="2000" dirty="0"/>
              <a:t>. </a:t>
            </a:r>
            <a:endParaRPr lang="cs-CZ" sz="2000" dirty="0"/>
          </a:p>
          <a:p>
            <a:pPr algn="just"/>
            <a:endParaRPr lang="cs-CZ" sz="2000" dirty="0"/>
          </a:p>
          <a:p>
            <a:pPr algn="just"/>
            <a:r>
              <a:rPr lang="cs-CZ" sz="2000" i="1" dirty="0"/>
              <a:t>M</a:t>
            </a:r>
            <a:r>
              <a:rPr lang="en-US" sz="2000" i="1" dirty="0" err="1"/>
              <a:t>axim</a:t>
            </a:r>
            <a:r>
              <a:rPr lang="cs-CZ" sz="2000" i="1" dirty="0" err="1"/>
              <a:t>ální</a:t>
            </a:r>
            <a:r>
              <a:rPr lang="en-US" sz="2000" i="1" dirty="0"/>
              <a:t> </a:t>
            </a:r>
            <a:r>
              <a:rPr lang="cs-CZ" sz="2000" i="1" dirty="0"/>
              <a:t>počet</a:t>
            </a:r>
            <a:r>
              <a:rPr lang="en-US" sz="2000" i="1" dirty="0"/>
              <a:t> </a:t>
            </a:r>
            <a:r>
              <a:rPr lang="en-US" sz="2000" i="1" dirty="0" err="1"/>
              <a:t>ele</a:t>
            </a:r>
            <a:r>
              <a:rPr lang="cs-CZ" sz="2000" i="1" dirty="0"/>
              <a:t>k</a:t>
            </a:r>
            <a:r>
              <a:rPr lang="en-US" sz="2000" i="1" dirty="0" err="1"/>
              <a:t>tron</a:t>
            </a:r>
            <a:r>
              <a:rPr lang="cs-CZ" sz="2000" i="1" dirty="0"/>
              <a:t>ů</a:t>
            </a:r>
            <a:r>
              <a:rPr lang="en-US" sz="2000" i="1" dirty="0"/>
              <a:t> </a:t>
            </a:r>
            <a:r>
              <a:rPr lang="cs-CZ" sz="2000" i="1" dirty="0"/>
              <a:t>v každé </a:t>
            </a:r>
            <a:r>
              <a:rPr lang="cs-CZ" sz="2000" i="1" dirty="0" err="1"/>
              <a:t>podslupce</a:t>
            </a:r>
            <a:r>
              <a:rPr lang="en-US" sz="2000" i="1" dirty="0"/>
              <a:t> </a:t>
            </a:r>
            <a:r>
              <a:rPr lang="en-US" sz="2000" dirty="0"/>
              <a:t>(s, p, d </a:t>
            </a:r>
            <a:r>
              <a:rPr lang="cs-CZ" sz="2000" dirty="0"/>
              <a:t>nebo</a:t>
            </a:r>
            <a:r>
              <a:rPr lang="en-US" sz="2000" dirty="0"/>
              <a:t> f) </a:t>
            </a:r>
            <a:r>
              <a:rPr lang="cs-CZ" sz="2000" dirty="0"/>
              <a:t>je </a:t>
            </a:r>
            <a:r>
              <a:rPr lang="en-US" sz="2000" dirty="0">
                <a:highlight>
                  <a:srgbClr val="FFFF00"/>
                </a:highlight>
              </a:rPr>
              <a:t>2(2ℓ+1)</a:t>
            </a:r>
            <a:r>
              <a:rPr lang="cs-CZ" sz="2000" dirty="0"/>
              <a:t>,</a:t>
            </a:r>
            <a:r>
              <a:rPr lang="en-US" sz="2000" dirty="0"/>
              <a:t> </a:t>
            </a:r>
            <a:r>
              <a:rPr lang="cs-CZ" sz="2000" dirty="0" err="1"/>
              <a:t>kd</a:t>
            </a:r>
            <a:r>
              <a:rPr lang="en-US" sz="2000" dirty="0"/>
              <a:t>e ℓ = 0, 1, 2, 3... </a:t>
            </a:r>
            <a:endParaRPr lang="cs-CZ" sz="2000" dirty="0"/>
          </a:p>
        </p:txBody>
      </p:sp>
    </p:spTree>
    <p:extLst>
      <p:ext uri="{BB962C8B-B14F-4D97-AF65-F5344CB8AC3E}">
        <p14:creationId xmlns:p14="http://schemas.microsoft.com/office/powerpoint/2010/main" val="2342914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VÃ½sledek obrÃ¡zku pro aufbau principle exceptions 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19" y="188641"/>
            <a:ext cx="8736969"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9186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descr="Obsah obrázku text&#10;&#10;Popis byl vytvořen automaticky">
            <a:extLst>
              <a:ext uri="{FF2B5EF4-FFF2-40B4-BE49-F238E27FC236}">
                <a16:creationId xmlns:a16="http://schemas.microsoft.com/office/drawing/2014/main" id="{E24DEDAA-7049-416C-BA6A-12736C454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97" y="2286000"/>
            <a:ext cx="6283893" cy="4419600"/>
          </a:xfrm>
          <a:prstGeom prst="rect">
            <a:avLst/>
          </a:prstGeom>
        </p:spPr>
      </p:pic>
      <p:graphicFrame>
        <p:nvGraphicFramePr>
          <p:cNvPr id="5" name="Tabulka 4">
            <a:extLst>
              <a:ext uri="{FF2B5EF4-FFF2-40B4-BE49-F238E27FC236}">
                <a16:creationId xmlns:a16="http://schemas.microsoft.com/office/drawing/2014/main" id="{6E4D7B87-C178-4892-B456-2216DBB1E97F}"/>
              </a:ext>
            </a:extLst>
          </p:cNvPr>
          <p:cNvGraphicFramePr>
            <a:graphicFrameLocks noGrp="1"/>
          </p:cNvGraphicFramePr>
          <p:nvPr/>
        </p:nvGraphicFramePr>
        <p:xfrm>
          <a:off x="6310188" y="304800"/>
          <a:ext cx="2750414" cy="6031432"/>
        </p:xfrm>
        <a:graphic>
          <a:graphicData uri="http://schemas.openxmlformats.org/drawingml/2006/table">
            <a:tbl>
              <a:tblPr/>
              <a:tblGrid>
                <a:gridCol w="1375207">
                  <a:extLst>
                    <a:ext uri="{9D8B030D-6E8A-4147-A177-3AD203B41FA5}">
                      <a16:colId xmlns:a16="http://schemas.microsoft.com/office/drawing/2014/main" val="2825543229"/>
                    </a:ext>
                  </a:extLst>
                </a:gridCol>
                <a:gridCol w="1375207">
                  <a:extLst>
                    <a:ext uri="{9D8B030D-6E8A-4147-A177-3AD203B41FA5}">
                      <a16:colId xmlns:a16="http://schemas.microsoft.com/office/drawing/2014/main" val="2433224658"/>
                    </a:ext>
                  </a:extLst>
                </a:gridCol>
              </a:tblGrid>
              <a:tr h="220815">
                <a:tc>
                  <a:txBody>
                    <a:bodyPr/>
                    <a:lstStyle/>
                    <a:p>
                      <a:pPr fontAlgn="t"/>
                      <a:r>
                        <a:rPr lang="en-US" sz="1400">
                          <a:effectLst/>
                        </a:rPr>
                        <a:t>Chromium</a:t>
                      </a:r>
                    </a:p>
                  </a:txBody>
                  <a:tcPr marL="42557" marR="42557" marT="30398" marB="30398">
                    <a:lnL>
                      <a:noFill/>
                    </a:lnL>
                    <a:lnR>
                      <a:noFill/>
                    </a:lnR>
                    <a:lnT>
                      <a:noFill/>
                    </a:lnT>
                    <a:lnB>
                      <a:noFill/>
                    </a:lnB>
                    <a:solidFill>
                      <a:srgbClr val="FFFFFF"/>
                    </a:solidFill>
                  </a:tcPr>
                </a:tc>
                <a:tc>
                  <a:txBody>
                    <a:bodyPr/>
                    <a:lstStyle/>
                    <a:p>
                      <a:pPr fontAlgn="t"/>
                      <a:r>
                        <a:rPr lang="en-US" sz="1400">
                          <a:effectLst/>
                        </a:rPr>
                        <a:t>[Ar] 3d</a:t>
                      </a:r>
                      <a:r>
                        <a:rPr lang="en-US" sz="1400" baseline="30000">
                          <a:effectLst/>
                        </a:rPr>
                        <a:t>5</a:t>
                      </a:r>
                      <a:r>
                        <a:rPr lang="en-US" sz="1400">
                          <a:effectLst/>
                        </a:rPr>
                        <a:t> 4s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052322527"/>
                  </a:ext>
                </a:extLst>
              </a:tr>
              <a:tr h="220815">
                <a:tc>
                  <a:txBody>
                    <a:bodyPr/>
                    <a:lstStyle/>
                    <a:p>
                      <a:pPr fontAlgn="t"/>
                      <a:r>
                        <a:rPr lang="en-US" sz="1400">
                          <a:effectLst/>
                        </a:rPr>
                        <a:t>Copper</a:t>
                      </a:r>
                    </a:p>
                  </a:txBody>
                  <a:tcPr marL="42557" marR="42557" marT="30398" marB="30398">
                    <a:lnL>
                      <a:noFill/>
                    </a:lnL>
                    <a:lnR>
                      <a:noFill/>
                    </a:lnR>
                    <a:lnT>
                      <a:noFill/>
                    </a:lnT>
                    <a:lnB>
                      <a:noFill/>
                    </a:lnB>
                    <a:solidFill>
                      <a:srgbClr val="FFFFFF"/>
                    </a:solidFill>
                  </a:tcPr>
                </a:tc>
                <a:tc>
                  <a:txBody>
                    <a:bodyPr/>
                    <a:lstStyle/>
                    <a:p>
                      <a:pPr fontAlgn="t"/>
                      <a:r>
                        <a:rPr lang="en-US" sz="1400">
                          <a:effectLst/>
                        </a:rPr>
                        <a:t>[Ar] 3d</a:t>
                      </a:r>
                      <a:r>
                        <a:rPr lang="en-US" sz="1400" baseline="30000">
                          <a:effectLst/>
                        </a:rPr>
                        <a:t>10</a:t>
                      </a:r>
                      <a:r>
                        <a:rPr lang="en-US" sz="1400">
                          <a:effectLst/>
                        </a:rPr>
                        <a:t> 4s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3471985092"/>
                  </a:ext>
                </a:extLst>
              </a:tr>
              <a:tr h="220815">
                <a:tc>
                  <a:txBody>
                    <a:bodyPr/>
                    <a:lstStyle/>
                    <a:p>
                      <a:pPr fontAlgn="t"/>
                      <a:r>
                        <a:rPr lang="en-US" sz="1400" dirty="0">
                          <a:effectLst/>
                        </a:rPr>
                        <a:t> </a:t>
                      </a:r>
                    </a:p>
                  </a:txBody>
                  <a:tcPr marL="42557" marR="42557" marT="30398" marB="30398">
                    <a:lnL>
                      <a:noFill/>
                    </a:lnL>
                    <a:lnR>
                      <a:noFill/>
                    </a:lnR>
                    <a:lnT>
                      <a:noFill/>
                    </a:lnT>
                    <a:lnB>
                      <a:noFill/>
                    </a:lnB>
                    <a:solidFill>
                      <a:srgbClr val="FFFFFF"/>
                    </a:solidFill>
                  </a:tcPr>
                </a:tc>
                <a:tc>
                  <a:txBody>
                    <a:bodyPr/>
                    <a:lstStyle/>
                    <a:p>
                      <a:pPr fontAlgn="t"/>
                      <a:r>
                        <a:rPr lang="en-US" sz="1400">
                          <a:effectLst/>
                        </a:rPr>
                        <a:t> </a:t>
                      </a: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1314298594"/>
                  </a:ext>
                </a:extLst>
              </a:tr>
              <a:tr h="220815">
                <a:tc>
                  <a:txBody>
                    <a:bodyPr/>
                    <a:lstStyle/>
                    <a:p>
                      <a:pPr fontAlgn="t"/>
                      <a:r>
                        <a:rPr lang="en-US" sz="1400">
                          <a:effectLst/>
                        </a:rPr>
                        <a:t>Niobium</a:t>
                      </a:r>
                    </a:p>
                  </a:txBody>
                  <a:tcPr marL="42557" marR="42557" marT="30398" marB="30398">
                    <a:lnL>
                      <a:noFill/>
                    </a:lnL>
                    <a:lnR>
                      <a:noFill/>
                    </a:lnR>
                    <a:lnT>
                      <a:noFill/>
                    </a:lnT>
                    <a:lnB>
                      <a:noFill/>
                    </a:lnB>
                    <a:solidFill>
                      <a:srgbClr val="FFFFFF"/>
                    </a:solidFill>
                  </a:tcPr>
                </a:tc>
                <a:tc>
                  <a:txBody>
                    <a:bodyPr/>
                    <a:lstStyle/>
                    <a:p>
                      <a:pPr fontAlgn="t"/>
                      <a:r>
                        <a:rPr lang="en-US" sz="1400">
                          <a:effectLst/>
                        </a:rPr>
                        <a:t>[Kr] 4d</a:t>
                      </a:r>
                      <a:r>
                        <a:rPr lang="en-US" sz="1400" baseline="30000">
                          <a:effectLst/>
                        </a:rPr>
                        <a:t>4</a:t>
                      </a:r>
                      <a:r>
                        <a:rPr lang="en-US" sz="1400">
                          <a:effectLst/>
                        </a:rPr>
                        <a:t> 5s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1546904218"/>
                  </a:ext>
                </a:extLst>
              </a:tr>
              <a:tr h="220815">
                <a:tc>
                  <a:txBody>
                    <a:bodyPr/>
                    <a:lstStyle/>
                    <a:p>
                      <a:pPr fontAlgn="t"/>
                      <a:r>
                        <a:rPr lang="en-US" sz="1400">
                          <a:effectLst/>
                        </a:rPr>
                        <a:t>Molybdenum</a:t>
                      </a:r>
                    </a:p>
                  </a:txBody>
                  <a:tcPr marL="42557" marR="42557" marT="30398" marB="30398">
                    <a:lnL>
                      <a:noFill/>
                    </a:lnL>
                    <a:lnR>
                      <a:noFill/>
                    </a:lnR>
                    <a:lnT>
                      <a:noFill/>
                    </a:lnT>
                    <a:lnB>
                      <a:noFill/>
                    </a:lnB>
                    <a:solidFill>
                      <a:srgbClr val="FFFFFF"/>
                    </a:solidFill>
                  </a:tcPr>
                </a:tc>
                <a:tc>
                  <a:txBody>
                    <a:bodyPr/>
                    <a:lstStyle/>
                    <a:p>
                      <a:pPr fontAlgn="t"/>
                      <a:r>
                        <a:rPr lang="en-US" sz="1400">
                          <a:effectLst/>
                        </a:rPr>
                        <a:t>[Kr] 4d</a:t>
                      </a:r>
                      <a:r>
                        <a:rPr lang="en-US" sz="1400" baseline="30000">
                          <a:effectLst/>
                        </a:rPr>
                        <a:t>5</a:t>
                      </a:r>
                      <a:r>
                        <a:rPr lang="en-US" sz="1400">
                          <a:effectLst/>
                        </a:rPr>
                        <a:t> 5s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4010477404"/>
                  </a:ext>
                </a:extLst>
              </a:tr>
              <a:tr h="220815">
                <a:tc>
                  <a:txBody>
                    <a:bodyPr/>
                    <a:lstStyle/>
                    <a:p>
                      <a:pPr fontAlgn="t"/>
                      <a:r>
                        <a:rPr lang="en-US" sz="1400">
                          <a:effectLst/>
                        </a:rPr>
                        <a:t>Ruthenium</a:t>
                      </a:r>
                    </a:p>
                  </a:txBody>
                  <a:tcPr marL="42557" marR="42557" marT="30398" marB="30398">
                    <a:lnL>
                      <a:noFill/>
                    </a:lnL>
                    <a:lnR>
                      <a:noFill/>
                    </a:lnR>
                    <a:lnT>
                      <a:noFill/>
                    </a:lnT>
                    <a:lnB>
                      <a:noFill/>
                    </a:lnB>
                    <a:solidFill>
                      <a:srgbClr val="FFFFFF"/>
                    </a:solidFill>
                  </a:tcPr>
                </a:tc>
                <a:tc>
                  <a:txBody>
                    <a:bodyPr/>
                    <a:lstStyle/>
                    <a:p>
                      <a:pPr fontAlgn="t"/>
                      <a:r>
                        <a:rPr lang="en-US" sz="1400">
                          <a:effectLst/>
                        </a:rPr>
                        <a:t>[Kr] 4d</a:t>
                      </a:r>
                      <a:r>
                        <a:rPr lang="en-US" sz="1400" baseline="30000">
                          <a:effectLst/>
                        </a:rPr>
                        <a:t>7</a:t>
                      </a:r>
                      <a:r>
                        <a:rPr lang="en-US" sz="1400">
                          <a:effectLst/>
                        </a:rPr>
                        <a:t> 5s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581565336"/>
                  </a:ext>
                </a:extLst>
              </a:tr>
              <a:tr h="220815">
                <a:tc>
                  <a:txBody>
                    <a:bodyPr/>
                    <a:lstStyle/>
                    <a:p>
                      <a:pPr fontAlgn="t"/>
                      <a:r>
                        <a:rPr lang="en-US" sz="1400">
                          <a:effectLst/>
                        </a:rPr>
                        <a:t>Rhodium</a:t>
                      </a:r>
                    </a:p>
                  </a:txBody>
                  <a:tcPr marL="42557" marR="42557" marT="30398" marB="30398">
                    <a:lnL>
                      <a:noFill/>
                    </a:lnL>
                    <a:lnR>
                      <a:noFill/>
                    </a:lnR>
                    <a:lnT>
                      <a:noFill/>
                    </a:lnT>
                    <a:lnB>
                      <a:noFill/>
                    </a:lnB>
                    <a:solidFill>
                      <a:srgbClr val="FFFFFF"/>
                    </a:solidFill>
                  </a:tcPr>
                </a:tc>
                <a:tc>
                  <a:txBody>
                    <a:bodyPr/>
                    <a:lstStyle/>
                    <a:p>
                      <a:pPr fontAlgn="t"/>
                      <a:r>
                        <a:rPr lang="en-US" sz="1400">
                          <a:effectLst/>
                        </a:rPr>
                        <a:t>[Kr] 4d</a:t>
                      </a:r>
                      <a:r>
                        <a:rPr lang="en-US" sz="1400" baseline="30000">
                          <a:effectLst/>
                        </a:rPr>
                        <a:t>8</a:t>
                      </a:r>
                      <a:r>
                        <a:rPr lang="en-US" sz="1400">
                          <a:effectLst/>
                        </a:rPr>
                        <a:t> 5s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093570249"/>
                  </a:ext>
                </a:extLst>
              </a:tr>
              <a:tr h="220815">
                <a:tc>
                  <a:txBody>
                    <a:bodyPr/>
                    <a:lstStyle/>
                    <a:p>
                      <a:pPr fontAlgn="t"/>
                      <a:r>
                        <a:rPr lang="en-US" sz="1400">
                          <a:effectLst/>
                        </a:rPr>
                        <a:t>Palladium</a:t>
                      </a:r>
                    </a:p>
                  </a:txBody>
                  <a:tcPr marL="42557" marR="42557" marT="30398" marB="30398">
                    <a:lnL>
                      <a:noFill/>
                    </a:lnL>
                    <a:lnR>
                      <a:noFill/>
                    </a:lnR>
                    <a:lnT>
                      <a:noFill/>
                    </a:lnT>
                    <a:lnB>
                      <a:noFill/>
                    </a:lnB>
                    <a:solidFill>
                      <a:srgbClr val="FFFFFF"/>
                    </a:solidFill>
                  </a:tcPr>
                </a:tc>
                <a:tc>
                  <a:txBody>
                    <a:bodyPr/>
                    <a:lstStyle/>
                    <a:p>
                      <a:pPr fontAlgn="t"/>
                      <a:r>
                        <a:rPr lang="en-US" sz="1400">
                          <a:effectLst/>
                        </a:rPr>
                        <a:t>[Kr] 4d</a:t>
                      </a:r>
                      <a:r>
                        <a:rPr lang="en-US" sz="1400" baseline="30000">
                          <a:effectLst/>
                        </a:rPr>
                        <a:t>10</a:t>
                      </a:r>
                      <a:r>
                        <a:rPr lang="en-US" sz="1400">
                          <a:effectLst/>
                        </a:rPr>
                        <a:t> 5s</a:t>
                      </a:r>
                      <a:r>
                        <a:rPr lang="en-US" sz="1400" baseline="30000">
                          <a:effectLst/>
                        </a:rPr>
                        <a:t>0</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102280824"/>
                  </a:ext>
                </a:extLst>
              </a:tr>
              <a:tr h="220815">
                <a:tc>
                  <a:txBody>
                    <a:bodyPr/>
                    <a:lstStyle/>
                    <a:p>
                      <a:pPr fontAlgn="t"/>
                      <a:r>
                        <a:rPr lang="en-US" sz="1400">
                          <a:effectLst/>
                        </a:rPr>
                        <a:t>Silver</a:t>
                      </a:r>
                    </a:p>
                  </a:txBody>
                  <a:tcPr marL="42557" marR="42557" marT="30398" marB="30398">
                    <a:lnL>
                      <a:noFill/>
                    </a:lnL>
                    <a:lnR>
                      <a:noFill/>
                    </a:lnR>
                    <a:lnT>
                      <a:noFill/>
                    </a:lnT>
                    <a:lnB>
                      <a:noFill/>
                    </a:lnB>
                    <a:solidFill>
                      <a:srgbClr val="FFFFFF"/>
                    </a:solidFill>
                  </a:tcPr>
                </a:tc>
                <a:tc>
                  <a:txBody>
                    <a:bodyPr/>
                    <a:lstStyle/>
                    <a:p>
                      <a:pPr fontAlgn="t"/>
                      <a:r>
                        <a:rPr lang="en-US" sz="1400">
                          <a:effectLst/>
                        </a:rPr>
                        <a:t>[Kr] 4d</a:t>
                      </a:r>
                      <a:r>
                        <a:rPr lang="en-US" sz="1400" baseline="30000">
                          <a:effectLst/>
                        </a:rPr>
                        <a:t>10</a:t>
                      </a:r>
                      <a:r>
                        <a:rPr lang="en-US" sz="1400">
                          <a:effectLst/>
                        </a:rPr>
                        <a:t> 5s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355565955"/>
                  </a:ext>
                </a:extLst>
              </a:tr>
              <a:tr h="220815">
                <a:tc>
                  <a:txBody>
                    <a:bodyPr/>
                    <a:lstStyle/>
                    <a:p>
                      <a:pPr fontAlgn="t"/>
                      <a:r>
                        <a:rPr lang="en-US" sz="1400">
                          <a:effectLst/>
                        </a:rPr>
                        <a:t> </a:t>
                      </a:r>
                    </a:p>
                  </a:txBody>
                  <a:tcPr marL="42557" marR="42557" marT="30398" marB="30398">
                    <a:lnL>
                      <a:noFill/>
                    </a:lnL>
                    <a:lnR>
                      <a:noFill/>
                    </a:lnR>
                    <a:lnT>
                      <a:noFill/>
                    </a:lnT>
                    <a:lnB>
                      <a:noFill/>
                    </a:lnB>
                    <a:solidFill>
                      <a:srgbClr val="FFFFFF"/>
                    </a:solidFill>
                  </a:tcPr>
                </a:tc>
                <a:tc>
                  <a:txBody>
                    <a:bodyPr/>
                    <a:lstStyle/>
                    <a:p>
                      <a:pPr fontAlgn="t"/>
                      <a:r>
                        <a:rPr lang="en-US" sz="1400">
                          <a:effectLst/>
                        </a:rPr>
                        <a:t> </a:t>
                      </a: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3422821667"/>
                  </a:ext>
                </a:extLst>
              </a:tr>
              <a:tr h="220815">
                <a:tc>
                  <a:txBody>
                    <a:bodyPr/>
                    <a:lstStyle/>
                    <a:p>
                      <a:pPr fontAlgn="t"/>
                      <a:r>
                        <a:rPr lang="en-US" sz="1400">
                          <a:effectLst/>
                        </a:rPr>
                        <a:t>Lanthanum</a:t>
                      </a:r>
                    </a:p>
                  </a:txBody>
                  <a:tcPr marL="42557" marR="42557" marT="30398" marB="30398">
                    <a:lnL>
                      <a:noFill/>
                    </a:lnL>
                    <a:lnR>
                      <a:noFill/>
                    </a:lnR>
                    <a:lnT>
                      <a:noFill/>
                    </a:lnT>
                    <a:lnB>
                      <a:noFill/>
                    </a:lnB>
                    <a:solidFill>
                      <a:srgbClr val="FFFFFF"/>
                    </a:solidFill>
                  </a:tcPr>
                </a:tc>
                <a:tc>
                  <a:txBody>
                    <a:bodyPr/>
                    <a:lstStyle/>
                    <a:p>
                      <a:pPr fontAlgn="t"/>
                      <a:r>
                        <a:rPr lang="en-US" sz="1400">
                          <a:effectLst/>
                        </a:rPr>
                        <a:t>[Xe] 5d</a:t>
                      </a:r>
                      <a:r>
                        <a:rPr lang="en-US" sz="1400" baseline="30000">
                          <a:effectLst/>
                        </a:rPr>
                        <a:t>1</a:t>
                      </a:r>
                      <a:r>
                        <a:rPr lang="en-US" sz="1400">
                          <a:effectLst/>
                        </a:rPr>
                        <a:t> 6s</a:t>
                      </a:r>
                      <a:r>
                        <a:rPr lang="en-US" sz="1400" baseline="30000">
                          <a:effectLst/>
                        </a:rPr>
                        <a:t>2</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493034085"/>
                  </a:ext>
                </a:extLst>
              </a:tr>
              <a:tr h="220815">
                <a:tc>
                  <a:txBody>
                    <a:bodyPr/>
                    <a:lstStyle/>
                    <a:p>
                      <a:pPr fontAlgn="t"/>
                      <a:r>
                        <a:rPr lang="en-US" sz="1400">
                          <a:effectLst/>
                        </a:rPr>
                        <a:t>Cerium</a:t>
                      </a:r>
                    </a:p>
                  </a:txBody>
                  <a:tcPr marL="42557" marR="42557" marT="30398" marB="30398">
                    <a:lnL>
                      <a:noFill/>
                    </a:lnL>
                    <a:lnR>
                      <a:noFill/>
                    </a:lnR>
                    <a:lnT>
                      <a:noFill/>
                    </a:lnT>
                    <a:lnB>
                      <a:noFill/>
                    </a:lnB>
                    <a:solidFill>
                      <a:srgbClr val="FFFFFF"/>
                    </a:solidFill>
                  </a:tcPr>
                </a:tc>
                <a:tc>
                  <a:txBody>
                    <a:bodyPr/>
                    <a:lstStyle/>
                    <a:p>
                      <a:pPr fontAlgn="t"/>
                      <a:r>
                        <a:rPr lang="en-US" sz="1400" dirty="0">
                          <a:effectLst/>
                        </a:rPr>
                        <a:t>[</a:t>
                      </a:r>
                      <a:r>
                        <a:rPr lang="en-US" sz="1400" dirty="0" err="1">
                          <a:effectLst/>
                        </a:rPr>
                        <a:t>Xe</a:t>
                      </a:r>
                      <a:r>
                        <a:rPr lang="en-US" sz="1400" dirty="0">
                          <a:effectLst/>
                        </a:rPr>
                        <a:t>] 4f</a:t>
                      </a:r>
                      <a:r>
                        <a:rPr lang="en-US" sz="1400" baseline="30000" dirty="0">
                          <a:effectLst/>
                        </a:rPr>
                        <a:t>1</a:t>
                      </a:r>
                      <a:r>
                        <a:rPr lang="en-US" sz="1400" dirty="0">
                          <a:effectLst/>
                        </a:rPr>
                        <a:t> 5d</a:t>
                      </a:r>
                      <a:r>
                        <a:rPr lang="en-US" sz="1400" baseline="30000" dirty="0">
                          <a:effectLst/>
                        </a:rPr>
                        <a:t>1</a:t>
                      </a:r>
                      <a:r>
                        <a:rPr lang="en-US" sz="1400" dirty="0">
                          <a:effectLst/>
                        </a:rPr>
                        <a:t> 6s</a:t>
                      </a:r>
                      <a:r>
                        <a:rPr lang="en-US" sz="1400" baseline="30000" dirty="0">
                          <a:effectLst/>
                        </a:rPr>
                        <a:t>2</a:t>
                      </a:r>
                      <a:endParaRPr lang="en-US" sz="1400" dirty="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1778540434"/>
                  </a:ext>
                </a:extLst>
              </a:tr>
              <a:tr h="220815">
                <a:tc>
                  <a:txBody>
                    <a:bodyPr/>
                    <a:lstStyle/>
                    <a:p>
                      <a:pPr fontAlgn="t"/>
                      <a:r>
                        <a:rPr lang="en-US" sz="1400" dirty="0">
                          <a:effectLst/>
                        </a:rPr>
                        <a:t>Gadolinium</a:t>
                      </a:r>
                    </a:p>
                  </a:txBody>
                  <a:tcPr marL="42557" marR="42557" marT="30398" marB="30398">
                    <a:lnL>
                      <a:noFill/>
                    </a:lnL>
                    <a:lnR>
                      <a:noFill/>
                    </a:lnR>
                    <a:lnT>
                      <a:noFill/>
                    </a:lnT>
                    <a:lnB>
                      <a:noFill/>
                    </a:lnB>
                    <a:solidFill>
                      <a:srgbClr val="FFFFFF"/>
                    </a:solidFill>
                  </a:tcPr>
                </a:tc>
                <a:tc>
                  <a:txBody>
                    <a:bodyPr/>
                    <a:lstStyle/>
                    <a:p>
                      <a:pPr fontAlgn="t"/>
                      <a:r>
                        <a:rPr lang="en-US" sz="1400" dirty="0">
                          <a:effectLst/>
                        </a:rPr>
                        <a:t>[Xe] 4f</a:t>
                      </a:r>
                      <a:r>
                        <a:rPr lang="en-US" sz="1400" baseline="30000" dirty="0">
                          <a:effectLst/>
                        </a:rPr>
                        <a:t>7</a:t>
                      </a:r>
                      <a:r>
                        <a:rPr lang="en-US" sz="1400" dirty="0">
                          <a:effectLst/>
                        </a:rPr>
                        <a:t> 5d</a:t>
                      </a:r>
                      <a:r>
                        <a:rPr lang="en-US" sz="1400" baseline="30000" dirty="0">
                          <a:effectLst/>
                        </a:rPr>
                        <a:t>1</a:t>
                      </a:r>
                      <a:r>
                        <a:rPr lang="en-US" sz="1400" dirty="0">
                          <a:effectLst/>
                        </a:rPr>
                        <a:t> 6s</a:t>
                      </a:r>
                      <a:r>
                        <a:rPr lang="en-US" sz="1400" baseline="30000" dirty="0">
                          <a:effectLst/>
                        </a:rPr>
                        <a:t>2</a:t>
                      </a:r>
                      <a:endParaRPr lang="en-US" sz="1400" dirty="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3664914579"/>
                  </a:ext>
                </a:extLst>
              </a:tr>
              <a:tr h="220815">
                <a:tc>
                  <a:txBody>
                    <a:bodyPr/>
                    <a:lstStyle/>
                    <a:p>
                      <a:pPr fontAlgn="t"/>
                      <a:r>
                        <a:rPr lang="en-US" sz="1400">
                          <a:effectLst/>
                        </a:rPr>
                        <a:t>Platinum</a:t>
                      </a:r>
                    </a:p>
                  </a:txBody>
                  <a:tcPr marL="42557" marR="42557" marT="30398" marB="30398">
                    <a:lnL>
                      <a:noFill/>
                    </a:lnL>
                    <a:lnR>
                      <a:noFill/>
                    </a:lnR>
                    <a:lnT>
                      <a:noFill/>
                    </a:lnT>
                    <a:lnB>
                      <a:noFill/>
                    </a:lnB>
                    <a:solidFill>
                      <a:srgbClr val="FFFFFF"/>
                    </a:solidFill>
                  </a:tcPr>
                </a:tc>
                <a:tc>
                  <a:txBody>
                    <a:bodyPr/>
                    <a:lstStyle/>
                    <a:p>
                      <a:pPr fontAlgn="t"/>
                      <a:r>
                        <a:rPr lang="en-US" sz="1400">
                          <a:effectLst/>
                        </a:rPr>
                        <a:t>[Xe] 4f</a:t>
                      </a:r>
                      <a:r>
                        <a:rPr lang="en-US" sz="1400" baseline="30000">
                          <a:effectLst/>
                        </a:rPr>
                        <a:t>14 </a:t>
                      </a:r>
                      <a:r>
                        <a:rPr lang="en-US" sz="1400">
                          <a:effectLst/>
                        </a:rPr>
                        <a:t>5d</a:t>
                      </a:r>
                      <a:r>
                        <a:rPr lang="en-US" sz="1400" baseline="30000">
                          <a:effectLst/>
                        </a:rPr>
                        <a:t>9</a:t>
                      </a:r>
                      <a:r>
                        <a:rPr lang="en-US" sz="1400">
                          <a:effectLst/>
                        </a:rPr>
                        <a:t> 6s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1535457716"/>
                  </a:ext>
                </a:extLst>
              </a:tr>
              <a:tr h="220815">
                <a:tc>
                  <a:txBody>
                    <a:bodyPr/>
                    <a:lstStyle/>
                    <a:p>
                      <a:pPr fontAlgn="t"/>
                      <a:r>
                        <a:rPr lang="en-US" sz="1400">
                          <a:effectLst/>
                        </a:rPr>
                        <a:t>Gold</a:t>
                      </a:r>
                    </a:p>
                  </a:txBody>
                  <a:tcPr marL="42557" marR="42557" marT="30398" marB="30398">
                    <a:lnL>
                      <a:noFill/>
                    </a:lnL>
                    <a:lnR>
                      <a:noFill/>
                    </a:lnR>
                    <a:lnT>
                      <a:noFill/>
                    </a:lnT>
                    <a:lnB>
                      <a:noFill/>
                    </a:lnB>
                    <a:solidFill>
                      <a:srgbClr val="FFFFFF"/>
                    </a:solidFill>
                  </a:tcPr>
                </a:tc>
                <a:tc>
                  <a:txBody>
                    <a:bodyPr/>
                    <a:lstStyle/>
                    <a:p>
                      <a:pPr fontAlgn="t"/>
                      <a:r>
                        <a:rPr lang="en-US" sz="1400">
                          <a:effectLst/>
                        </a:rPr>
                        <a:t>[Xe] 4f</a:t>
                      </a:r>
                      <a:r>
                        <a:rPr lang="en-US" sz="1400" baseline="30000">
                          <a:effectLst/>
                        </a:rPr>
                        <a:t>14 </a:t>
                      </a:r>
                      <a:r>
                        <a:rPr lang="en-US" sz="1400">
                          <a:effectLst/>
                        </a:rPr>
                        <a:t>5d</a:t>
                      </a:r>
                      <a:r>
                        <a:rPr lang="en-US" sz="1400" baseline="30000">
                          <a:effectLst/>
                        </a:rPr>
                        <a:t>10</a:t>
                      </a:r>
                      <a:r>
                        <a:rPr lang="en-US" sz="1400">
                          <a:effectLst/>
                        </a:rPr>
                        <a:t> 6s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950591652"/>
                  </a:ext>
                </a:extLst>
              </a:tr>
              <a:tr h="220815">
                <a:tc>
                  <a:txBody>
                    <a:bodyPr/>
                    <a:lstStyle/>
                    <a:p>
                      <a:pPr fontAlgn="t"/>
                      <a:r>
                        <a:rPr lang="en-US" sz="1400">
                          <a:effectLst/>
                        </a:rPr>
                        <a:t> </a:t>
                      </a:r>
                    </a:p>
                  </a:txBody>
                  <a:tcPr marL="42557" marR="42557" marT="30398" marB="30398">
                    <a:lnL>
                      <a:noFill/>
                    </a:lnL>
                    <a:lnR>
                      <a:noFill/>
                    </a:lnR>
                    <a:lnT>
                      <a:noFill/>
                    </a:lnT>
                    <a:lnB>
                      <a:noFill/>
                    </a:lnB>
                    <a:solidFill>
                      <a:srgbClr val="FFFFFF"/>
                    </a:solidFill>
                  </a:tcPr>
                </a:tc>
                <a:tc>
                  <a:txBody>
                    <a:bodyPr/>
                    <a:lstStyle/>
                    <a:p>
                      <a:pPr fontAlgn="t"/>
                      <a:r>
                        <a:rPr lang="en-US" sz="1400">
                          <a:effectLst/>
                        </a:rPr>
                        <a:t> </a:t>
                      </a: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3263791428"/>
                  </a:ext>
                </a:extLst>
              </a:tr>
              <a:tr h="220815">
                <a:tc>
                  <a:txBody>
                    <a:bodyPr/>
                    <a:lstStyle/>
                    <a:p>
                      <a:pPr fontAlgn="t"/>
                      <a:r>
                        <a:rPr lang="en-US" sz="1400">
                          <a:effectLst/>
                        </a:rPr>
                        <a:t>Actinium</a:t>
                      </a:r>
                    </a:p>
                  </a:txBody>
                  <a:tcPr marL="42557" marR="42557" marT="30398" marB="30398">
                    <a:lnL>
                      <a:noFill/>
                    </a:lnL>
                    <a:lnR>
                      <a:noFill/>
                    </a:lnR>
                    <a:lnT>
                      <a:noFill/>
                    </a:lnT>
                    <a:lnB>
                      <a:noFill/>
                    </a:lnB>
                    <a:solidFill>
                      <a:srgbClr val="FFFFFF"/>
                    </a:solidFill>
                  </a:tcPr>
                </a:tc>
                <a:tc>
                  <a:txBody>
                    <a:bodyPr/>
                    <a:lstStyle/>
                    <a:p>
                      <a:pPr fontAlgn="t"/>
                      <a:r>
                        <a:rPr lang="en-US" sz="1400">
                          <a:effectLst/>
                        </a:rPr>
                        <a:t>[Rn] 6d</a:t>
                      </a:r>
                      <a:r>
                        <a:rPr lang="en-US" sz="1400" baseline="30000">
                          <a:effectLst/>
                        </a:rPr>
                        <a:t>1</a:t>
                      </a:r>
                      <a:r>
                        <a:rPr lang="en-US" sz="1400">
                          <a:effectLst/>
                        </a:rPr>
                        <a:t> 7s</a:t>
                      </a:r>
                      <a:r>
                        <a:rPr lang="en-US" sz="1400" baseline="30000">
                          <a:effectLst/>
                        </a:rPr>
                        <a:t>2</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759889898"/>
                  </a:ext>
                </a:extLst>
              </a:tr>
              <a:tr h="220815">
                <a:tc>
                  <a:txBody>
                    <a:bodyPr/>
                    <a:lstStyle/>
                    <a:p>
                      <a:pPr fontAlgn="t"/>
                      <a:r>
                        <a:rPr lang="en-US" sz="1400">
                          <a:effectLst/>
                        </a:rPr>
                        <a:t>Thorium</a:t>
                      </a:r>
                    </a:p>
                  </a:txBody>
                  <a:tcPr marL="42557" marR="42557" marT="30398" marB="30398">
                    <a:lnL>
                      <a:noFill/>
                    </a:lnL>
                    <a:lnR>
                      <a:noFill/>
                    </a:lnR>
                    <a:lnT>
                      <a:noFill/>
                    </a:lnT>
                    <a:lnB>
                      <a:noFill/>
                    </a:lnB>
                    <a:solidFill>
                      <a:srgbClr val="FFFFFF"/>
                    </a:solidFill>
                  </a:tcPr>
                </a:tc>
                <a:tc>
                  <a:txBody>
                    <a:bodyPr/>
                    <a:lstStyle/>
                    <a:p>
                      <a:pPr fontAlgn="t"/>
                      <a:r>
                        <a:rPr lang="en-US" sz="1400">
                          <a:effectLst/>
                        </a:rPr>
                        <a:t>[Rn] 6d</a:t>
                      </a:r>
                      <a:r>
                        <a:rPr lang="en-US" sz="1400" baseline="30000">
                          <a:effectLst/>
                        </a:rPr>
                        <a:t>2</a:t>
                      </a:r>
                      <a:r>
                        <a:rPr lang="en-US" sz="1400">
                          <a:effectLst/>
                        </a:rPr>
                        <a:t> 7s</a:t>
                      </a:r>
                      <a:r>
                        <a:rPr lang="en-US" sz="1400" baseline="30000">
                          <a:effectLst/>
                        </a:rPr>
                        <a:t>2</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3594580368"/>
                  </a:ext>
                </a:extLst>
              </a:tr>
              <a:tr h="220815">
                <a:tc>
                  <a:txBody>
                    <a:bodyPr/>
                    <a:lstStyle/>
                    <a:p>
                      <a:pPr fontAlgn="t"/>
                      <a:r>
                        <a:rPr lang="en-US" sz="1400">
                          <a:effectLst/>
                        </a:rPr>
                        <a:t>Protactinium</a:t>
                      </a:r>
                    </a:p>
                  </a:txBody>
                  <a:tcPr marL="42557" marR="42557" marT="30398" marB="30398">
                    <a:lnL>
                      <a:noFill/>
                    </a:lnL>
                    <a:lnR>
                      <a:noFill/>
                    </a:lnR>
                    <a:lnT>
                      <a:noFill/>
                    </a:lnT>
                    <a:lnB>
                      <a:noFill/>
                    </a:lnB>
                    <a:solidFill>
                      <a:srgbClr val="FFFFFF"/>
                    </a:solidFill>
                  </a:tcPr>
                </a:tc>
                <a:tc>
                  <a:txBody>
                    <a:bodyPr/>
                    <a:lstStyle/>
                    <a:p>
                      <a:pPr fontAlgn="t"/>
                      <a:r>
                        <a:rPr lang="en-US" sz="1400">
                          <a:effectLst/>
                        </a:rPr>
                        <a:t>[Rn] 5f</a:t>
                      </a:r>
                      <a:r>
                        <a:rPr lang="en-US" sz="1400" baseline="30000">
                          <a:effectLst/>
                        </a:rPr>
                        <a:t>2</a:t>
                      </a:r>
                      <a:r>
                        <a:rPr lang="en-US" sz="1400">
                          <a:effectLst/>
                        </a:rPr>
                        <a:t> 6d</a:t>
                      </a:r>
                      <a:r>
                        <a:rPr lang="en-US" sz="1400" baseline="30000">
                          <a:effectLst/>
                        </a:rPr>
                        <a:t>1</a:t>
                      </a:r>
                      <a:r>
                        <a:rPr lang="en-US" sz="1400">
                          <a:effectLst/>
                        </a:rPr>
                        <a:t> 7s</a:t>
                      </a:r>
                      <a:r>
                        <a:rPr lang="en-US" sz="1400" baseline="30000">
                          <a:effectLst/>
                        </a:rPr>
                        <a:t>2</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031109575"/>
                  </a:ext>
                </a:extLst>
              </a:tr>
              <a:tr h="220815">
                <a:tc>
                  <a:txBody>
                    <a:bodyPr/>
                    <a:lstStyle/>
                    <a:p>
                      <a:pPr fontAlgn="t"/>
                      <a:r>
                        <a:rPr lang="en-US" sz="1400">
                          <a:effectLst/>
                        </a:rPr>
                        <a:t>Uranium</a:t>
                      </a:r>
                    </a:p>
                  </a:txBody>
                  <a:tcPr marL="42557" marR="42557" marT="30398" marB="30398">
                    <a:lnL>
                      <a:noFill/>
                    </a:lnL>
                    <a:lnR>
                      <a:noFill/>
                    </a:lnR>
                    <a:lnT>
                      <a:noFill/>
                    </a:lnT>
                    <a:lnB>
                      <a:noFill/>
                    </a:lnB>
                    <a:solidFill>
                      <a:srgbClr val="FFFFFF"/>
                    </a:solidFill>
                  </a:tcPr>
                </a:tc>
                <a:tc>
                  <a:txBody>
                    <a:bodyPr/>
                    <a:lstStyle/>
                    <a:p>
                      <a:pPr fontAlgn="t"/>
                      <a:r>
                        <a:rPr lang="en-US" sz="1400">
                          <a:effectLst/>
                        </a:rPr>
                        <a:t>[Rn] 5f</a:t>
                      </a:r>
                      <a:r>
                        <a:rPr lang="en-US" sz="1400" baseline="30000">
                          <a:effectLst/>
                        </a:rPr>
                        <a:t>3</a:t>
                      </a:r>
                      <a:r>
                        <a:rPr lang="en-US" sz="1400">
                          <a:effectLst/>
                        </a:rPr>
                        <a:t> 6d</a:t>
                      </a:r>
                      <a:r>
                        <a:rPr lang="en-US" sz="1400" baseline="30000">
                          <a:effectLst/>
                        </a:rPr>
                        <a:t>1</a:t>
                      </a:r>
                      <a:r>
                        <a:rPr lang="en-US" sz="1400">
                          <a:effectLst/>
                        </a:rPr>
                        <a:t> 7s</a:t>
                      </a:r>
                      <a:r>
                        <a:rPr lang="en-US" sz="1400" baseline="30000">
                          <a:effectLst/>
                        </a:rPr>
                        <a:t>2</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972045371"/>
                  </a:ext>
                </a:extLst>
              </a:tr>
              <a:tr h="220815">
                <a:tc>
                  <a:txBody>
                    <a:bodyPr/>
                    <a:lstStyle/>
                    <a:p>
                      <a:pPr fontAlgn="t"/>
                      <a:r>
                        <a:rPr lang="en-US" sz="1400">
                          <a:effectLst/>
                        </a:rPr>
                        <a:t>Neptunium</a:t>
                      </a:r>
                    </a:p>
                  </a:txBody>
                  <a:tcPr marL="42557" marR="42557" marT="30398" marB="30398">
                    <a:lnL>
                      <a:noFill/>
                    </a:lnL>
                    <a:lnR>
                      <a:noFill/>
                    </a:lnR>
                    <a:lnT>
                      <a:noFill/>
                    </a:lnT>
                    <a:lnB>
                      <a:noFill/>
                    </a:lnB>
                    <a:solidFill>
                      <a:srgbClr val="FFFFFF"/>
                    </a:solidFill>
                  </a:tcPr>
                </a:tc>
                <a:tc>
                  <a:txBody>
                    <a:bodyPr/>
                    <a:lstStyle/>
                    <a:p>
                      <a:pPr fontAlgn="t"/>
                      <a:r>
                        <a:rPr lang="en-US" sz="1400">
                          <a:effectLst/>
                        </a:rPr>
                        <a:t>[Rn] 5f</a:t>
                      </a:r>
                      <a:r>
                        <a:rPr lang="en-US" sz="1400" baseline="30000">
                          <a:effectLst/>
                        </a:rPr>
                        <a:t>4</a:t>
                      </a:r>
                      <a:r>
                        <a:rPr lang="en-US" sz="1400">
                          <a:effectLst/>
                        </a:rPr>
                        <a:t> 6d</a:t>
                      </a:r>
                      <a:r>
                        <a:rPr lang="en-US" sz="1400" baseline="30000">
                          <a:effectLst/>
                        </a:rPr>
                        <a:t>1</a:t>
                      </a:r>
                      <a:r>
                        <a:rPr lang="en-US" sz="1400">
                          <a:effectLst/>
                        </a:rPr>
                        <a:t> 7s</a:t>
                      </a:r>
                      <a:r>
                        <a:rPr lang="en-US" sz="1400" baseline="30000">
                          <a:effectLst/>
                        </a:rPr>
                        <a:t>2</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1584908385"/>
                  </a:ext>
                </a:extLst>
              </a:tr>
              <a:tr h="220815">
                <a:tc>
                  <a:txBody>
                    <a:bodyPr/>
                    <a:lstStyle/>
                    <a:p>
                      <a:pPr fontAlgn="t"/>
                      <a:r>
                        <a:rPr lang="en-US" sz="1400">
                          <a:effectLst/>
                        </a:rPr>
                        <a:t>Curium</a:t>
                      </a:r>
                    </a:p>
                  </a:txBody>
                  <a:tcPr marL="42557" marR="42557" marT="30398" marB="30398">
                    <a:lnL>
                      <a:noFill/>
                    </a:lnL>
                    <a:lnR>
                      <a:noFill/>
                    </a:lnR>
                    <a:lnT>
                      <a:noFill/>
                    </a:lnT>
                    <a:lnB>
                      <a:noFill/>
                    </a:lnB>
                    <a:solidFill>
                      <a:srgbClr val="FFFFFF"/>
                    </a:solidFill>
                  </a:tcPr>
                </a:tc>
                <a:tc>
                  <a:txBody>
                    <a:bodyPr/>
                    <a:lstStyle/>
                    <a:p>
                      <a:pPr fontAlgn="t"/>
                      <a:r>
                        <a:rPr lang="en-US" sz="1400" dirty="0">
                          <a:effectLst/>
                        </a:rPr>
                        <a:t>[Rn] 5f</a:t>
                      </a:r>
                      <a:r>
                        <a:rPr lang="en-US" sz="1400" baseline="30000" dirty="0">
                          <a:effectLst/>
                        </a:rPr>
                        <a:t>7</a:t>
                      </a:r>
                      <a:r>
                        <a:rPr lang="en-US" sz="1400" dirty="0">
                          <a:effectLst/>
                        </a:rPr>
                        <a:t> 6d</a:t>
                      </a:r>
                      <a:r>
                        <a:rPr lang="en-US" sz="1400" baseline="30000" dirty="0">
                          <a:effectLst/>
                        </a:rPr>
                        <a:t>1</a:t>
                      </a:r>
                      <a:r>
                        <a:rPr lang="en-US" sz="1400" dirty="0">
                          <a:effectLst/>
                        </a:rPr>
                        <a:t> 7s</a:t>
                      </a:r>
                      <a:r>
                        <a:rPr lang="en-US" sz="1400" baseline="30000" dirty="0">
                          <a:effectLst/>
                        </a:rPr>
                        <a:t>2</a:t>
                      </a:r>
                      <a:endParaRPr lang="en-US" sz="1400" dirty="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890357309"/>
                  </a:ext>
                </a:extLst>
              </a:tr>
            </a:tbl>
          </a:graphicData>
        </a:graphic>
      </p:graphicFrame>
      <p:sp>
        <p:nvSpPr>
          <p:cNvPr id="6" name="Obdélník 5">
            <a:extLst>
              <a:ext uri="{FF2B5EF4-FFF2-40B4-BE49-F238E27FC236}">
                <a16:creationId xmlns:a16="http://schemas.microsoft.com/office/drawing/2014/main" id="{E23A21F7-698D-404C-BC63-861C1D643AF1}"/>
              </a:ext>
            </a:extLst>
          </p:cNvPr>
          <p:cNvSpPr/>
          <p:nvPr/>
        </p:nvSpPr>
        <p:spPr>
          <a:xfrm>
            <a:off x="258557" y="304800"/>
            <a:ext cx="5160387" cy="523220"/>
          </a:xfrm>
          <a:prstGeom prst="rect">
            <a:avLst/>
          </a:prstGeom>
        </p:spPr>
        <p:txBody>
          <a:bodyPr wrap="none">
            <a:spAutoFit/>
          </a:bodyPr>
          <a:lstStyle/>
          <a:p>
            <a:r>
              <a:rPr lang="cs-CZ" sz="2800" b="1" dirty="0">
                <a:solidFill>
                  <a:srgbClr val="212121"/>
                </a:solidFill>
                <a:latin typeface="Gotham"/>
              </a:rPr>
              <a:t>Atypické</a:t>
            </a:r>
            <a:r>
              <a:rPr lang="en-US" sz="2800" b="1" dirty="0">
                <a:solidFill>
                  <a:srgbClr val="212121"/>
                </a:solidFill>
                <a:latin typeface="Gotham"/>
              </a:rPr>
              <a:t> </a:t>
            </a:r>
            <a:r>
              <a:rPr lang="en-US" sz="2800" b="1" dirty="0" err="1">
                <a:solidFill>
                  <a:srgbClr val="212121"/>
                </a:solidFill>
                <a:latin typeface="Gotham"/>
              </a:rPr>
              <a:t>ele</a:t>
            </a:r>
            <a:r>
              <a:rPr lang="cs-CZ" sz="2800" b="1" dirty="0">
                <a:solidFill>
                  <a:srgbClr val="212121"/>
                </a:solidFill>
                <a:latin typeface="Gotham"/>
              </a:rPr>
              <a:t>k</a:t>
            </a:r>
            <a:r>
              <a:rPr lang="en-US" sz="2800" b="1" dirty="0" err="1">
                <a:solidFill>
                  <a:srgbClr val="212121"/>
                </a:solidFill>
                <a:latin typeface="Gotham"/>
              </a:rPr>
              <a:t>tron</a:t>
            </a:r>
            <a:r>
              <a:rPr lang="cs-CZ" sz="2800" b="1" dirty="0" err="1">
                <a:solidFill>
                  <a:srgbClr val="212121"/>
                </a:solidFill>
                <a:latin typeface="Gotham"/>
              </a:rPr>
              <a:t>ové</a:t>
            </a:r>
            <a:r>
              <a:rPr lang="en-US" sz="2800" b="1" dirty="0">
                <a:solidFill>
                  <a:srgbClr val="212121"/>
                </a:solidFill>
                <a:latin typeface="Gotham"/>
              </a:rPr>
              <a:t> </a:t>
            </a:r>
            <a:r>
              <a:rPr lang="cs-CZ" sz="2800" b="1" dirty="0">
                <a:solidFill>
                  <a:srgbClr val="212121"/>
                </a:solidFill>
                <a:latin typeface="Gotham"/>
              </a:rPr>
              <a:t>k</a:t>
            </a:r>
            <a:r>
              <a:rPr lang="en-US" sz="2800" b="1" dirty="0" err="1">
                <a:solidFill>
                  <a:srgbClr val="212121"/>
                </a:solidFill>
                <a:latin typeface="Gotham"/>
              </a:rPr>
              <a:t>onfigura</a:t>
            </a:r>
            <a:r>
              <a:rPr lang="cs-CZ" sz="2800" b="1" dirty="0" err="1">
                <a:solidFill>
                  <a:srgbClr val="212121"/>
                </a:solidFill>
                <a:latin typeface="Gotham"/>
              </a:rPr>
              <a:t>ce</a:t>
            </a:r>
            <a:endParaRPr lang="en-US" sz="2800" dirty="0"/>
          </a:p>
        </p:txBody>
      </p:sp>
    </p:spTree>
    <p:extLst>
      <p:ext uri="{BB962C8B-B14F-4D97-AF65-F5344CB8AC3E}">
        <p14:creationId xmlns:p14="http://schemas.microsoft.com/office/powerpoint/2010/main" val="1076387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457200" y="274638"/>
            <a:ext cx="8229600" cy="487362"/>
          </a:xfrm>
        </p:spPr>
        <p:txBody>
          <a:bodyPr>
            <a:normAutofit fontScale="90000"/>
          </a:bodyPr>
          <a:lstStyle/>
          <a:p>
            <a:pPr eaLnBrk="1" hangingPunct="1"/>
            <a:r>
              <a:rPr lang="cs-CZ" altLang="en-US" sz="2800" b="1" dirty="0">
                <a:latin typeface="Arial" panose="020B0604020202020204" pitchFamily="34" charset="0"/>
                <a:cs typeface="Arial" panose="020B0604020202020204" pitchFamily="34" charset="0"/>
              </a:rPr>
              <a:t>Valenční  sféra  atomu a periodická soustava </a:t>
            </a:r>
          </a:p>
        </p:txBody>
      </p:sp>
      <p:sp>
        <p:nvSpPr>
          <p:cNvPr id="17412" name="Rectangle 3"/>
          <p:cNvSpPr>
            <a:spLocks noGrp="1" noChangeArrowheads="1"/>
          </p:cNvSpPr>
          <p:nvPr>
            <p:ph type="body" idx="1"/>
          </p:nvPr>
        </p:nvSpPr>
        <p:spPr>
          <a:xfrm>
            <a:off x="152400" y="1066800"/>
            <a:ext cx="8839200" cy="4525963"/>
          </a:xfrm>
        </p:spPr>
        <p:txBody>
          <a:bodyPr>
            <a:normAutofit/>
          </a:bodyPr>
          <a:lstStyle/>
          <a:p>
            <a:pPr marL="0" indent="0" algn="just" eaLnBrk="1" hangingPunct="1">
              <a:buFont typeface="Wingdings" pitchFamily="2" charset="2"/>
              <a:buNone/>
            </a:pPr>
            <a:r>
              <a:rPr lang="cs-CZ" altLang="en-US" sz="2000" dirty="0">
                <a:cs typeface="Arial" panose="020B0604020202020204" pitchFamily="34" charset="0"/>
              </a:rPr>
              <a:t>= orbitaly zcela nebo zčásti zaplněny,</a:t>
            </a:r>
            <a:r>
              <a:rPr lang="en-US" altLang="en-US" sz="2000" dirty="0">
                <a:cs typeface="Arial" panose="020B0604020202020204" pitchFamily="34" charset="0"/>
              </a:rPr>
              <a:t> </a:t>
            </a:r>
            <a:r>
              <a:rPr lang="cs-CZ" altLang="en-US" sz="2000" dirty="0">
                <a:cs typeface="Arial" panose="020B0604020202020204" pitchFamily="34" charset="0"/>
              </a:rPr>
              <a:t>nepatřící do elektronové konfigurace nejblíže nižšího vzácného plynu, </a:t>
            </a:r>
            <a:r>
              <a:rPr lang="cs-CZ" altLang="en-US" sz="2000" b="1" u="sng" dirty="0">
                <a:cs typeface="Arial" panose="020B0604020202020204" pitchFamily="34" charset="0"/>
              </a:rPr>
              <a:t>rozhodují o kvalitě a kvantitě meziatomových sil.</a:t>
            </a:r>
            <a:endParaRPr lang="en-US" altLang="en-US" sz="2000" b="1" u="sng" dirty="0">
              <a:cs typeface="Arial" panose="020B0604020202020204" pitchFamily="34" charset="0"/>
            </a:endParaRPr>
          </a:p>
          <a:p>
            <a:pPr marL="0" indent="0" eaLnBrk="1" hangingPunct="1">
              <a:buFont typeface="Wingdings" pitchFamily="2" charset="2"/>
              <a:buNone/>
            </a:pPr>
            <a:endParaRPr lang="cs-CZ" altLang="en-US" sz="2000" b="1" u="sng" dirty="0">
              <a:cs typeface="Arial" panose="020B0604020202020204" pitchFamily="34" charset="0"/>
            </a:endParaRPr>
          </a:p>
          <a:p>
            <a:pPr marL="0" indent="0" eaLnBrk="1" hangingPunct="1">
              <a:buFont typeface="Wingdings" pitchFamily="2" charset="2"/>
              <a:buNone/>
            </a:pPr>
            <a:r>
              <a:rPr lang="en-US" altLang="en-US" sz="2000" b="1" u="sng" dirty="0">
                <a:cs typeface="Arial" panose="020B0604020202020204" pitchFamily="34" charset="0"/>
              </a:rPr>
              <a:t>V</a:t>
            </a:r>
            <a:r>
              <a:rPr lang="cs-CZ" altLang="en-US" sz="2000" b="1" u="sng" dirty="0" err="1">
                <a:cs typeface="Arial" panose="020B0604020202020204" pitchFamily="34" charset="0"/>
              </a:rPr>
              <a:t>ýstavba</a:t>
            </a:r>
            <a:r>
              <a:rPr lang="cs-CZ" altLang="en-US" sz="2000" b="1" u="sng" dirty="0">
                <a:cs typeface="Arial" panose="020B0604020202020204" pitchFamily="34" charset="0"/>
              </a:rPr>
              <a:t> el. obalu má periodický charakter !!!</a:t>
            </a:r>
          </a:p>
          <a:p>
            <a:pPr marL="0" indent="0" eaLnBrk="1" hangingPunct="1">
              <a:buFont typeface="Wingdings" pitchFamily="2" charset="2"/>
              <a:buNone/>
            </a:pPr>
            <a:endParaRPr lang="cs-CZ" altLang="en-US" sz="2000" b="1" u="sng" dirty="0">
              <a:cs typeface="Arial" panose="020B0604020202020204" pitchFamily="34" charset="0"/>
            </a:endParaRPr>
          </a:p>
          <a:p>
            <a:pPr marL="0" indent="0">
              <a:buNone/>
            </a:pPr>
            <a:r>
              <a:rPr lang="cs-CZ" altLang="en-US" sz="2000" dirty="0">
                <a:cs typeface="Arial" panose="020B0604020202020204" pitchFamily="34" charset="0"/>
              </a:rPr>
              <a:t>Struktura valenční sféry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periodická funkce protonových čísel</a:t>
            </a:r>
          </a:p>
          <a:p>
            <a:pPr marL="0" indent="0" eaLnBrk="1" hangingPunct="1">
              <a:buFont typeface="Wingdings" pitchFamily="2" charset="2"/>
              <a:buNone/>
            </a:pPr>
            <a:endParaRPr lang="cs-CZ" altLang="en-US" sz="2000" b="1" u="sng" dirty="0">
              <a:cs typeface="Arial" panose="020B0604020202020204" pitchFamily="34" charset="0"/>
            </a:endParaRPr>
          </a:p>
        </p:txBody>
      </p:sp>
      <p:pic>
        <p:nvPicPr>
          <p:cNvPr id="48130" name="Picture 2" descr="VÃ½sledek obrÃ¡zku pro electron configu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399" y="3352800"/>
            <a:ext cx="6435851"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907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obrazovka, počítač&#10;&#10;Popis byl vytvořen automaticky">
            <a:extLst>
              <a:ext uri="{FF2B5EF4-FFF2-40B4-BE49-F238E27FC236}">
                <a16:creationId xmlns:a16="http://schemas.microsoft.com/office/drawing/2014/main" id="{44A6B59A-E90F-4119-9C60-CDA7F0013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19" y="990600"/>
            <a:ext cx="8668941" cy="2311718"/>
          </a:xfrm>
          <a:prstGeom prst="rect">
            <a:avLst/>
          </a:prstGeom>
        </p:spPr>
      </p:pic>
      <p:pic>
        <p:nvPicPr>
          <p:cNvPr id="6" name="Picture 4" descr="Fig. 19">
            <a:extLst>
              <a:ext uri="{FF2B5EF4-FFF2-40B4-BE49-F238E27FC236}">
                <a16:creationId xmlns:a16="http://schemas.microsoft.com/office/drawing/2014/main" id="{53011172-4BF1-4A43-9F50-6B36D1D96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69" y="4114800"/>
            <a:ext cx="8718201" cy="220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036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snímek obrazovky&#10;&#10;Popis byl vytvořen automaticky">
            <a:extLst>
              <a:ext uri="{FF2B5EF4-FFF2-40B4-BE49-F238E27FC236}">
                <a16:creationId xmlns:a16="http://schemas.microsoft.com/office/drawing/2014/main" id="{138AC788-B450-4ED6-8450-1A677387F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990600"/>
            <a:ext cx="6584023" cy="4965915"/>
          </a:xfrm>
          <a:prstGeom prst="rect">
            <a:avLst/>
          </a:prstGeom>
        </p:spPr>
      </p:pic>
    </p:spTree>
    <p:extLst>
      <p:ext uri="{BB962C8B-B14F-4D97-AF65-F5344CB8AC3E}">
        <p14:creationId xmlns:p14="http://schemas.microsoft.com/office/powerpoint/2010/main" val="34989422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configuration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79230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420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Ã½sledek obrÃ¡zku pro periodic table electron configu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62" y="1340768"/>
            <a:ext cx="8839126" cy="512937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923928" y="510062"/>
            <a:ext cx="1383712" cy="584775"/>
          </a:xfrm>
          <a:prstGeom prst="rect">
            <a:avLst/>
          </a:prstGeom>
          <a:noFill/>
        </p:spPr>
        <p:txBody>
          <a:bodyPr wrap="none" rtlCol="0">
            <a:spAutoFit/>
          </a:bodyPr>
          <a:lstStyle/>
          <a:p>
            <a:r>
              <a:rPr lang="cs-CZ" sz="3200" b="1" dirty="0"/>
              <a:t>Teorie</a:t>
            </a:r>
          </a:p>
        </p:txBody>
      </p:sp>
    </p:spTree>
    <p:extLst>
      <p:ext uri="{BB962C8B-B14F-4D97-AF65-F5344CB8AC3E}">
        <p14:creationId xmlns:p14="http://schemas.microsoft.com/office/powerpoint/2010/main" val="31179843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Ã½sledek obrÃ¡zku pro periodic table electron configu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96752"/>
            <a:ext cx="8784976" cy="477890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627784" y="611977"/>
            <a:ext cx="2392001" cy="584775"/>
          </a:xfrm>
          <a:prstGeom prst="rect">
            <a:avLst/>
          </a:prstGeom>
          <a:noFill/>
        </p:spPr>
        <p:txBody>
          <a:bodyPr wrap="none" rtlCol="0">
            <a:spAutoFit/>
          </a:bodyPr>
          <a:lstStyle/>
          <a:p>
            <a:r>
              <a:rPr lang="cs-CZ" sz="3200" b="1" dirty="0"/>
              <a:t>Skutečnost</a:t>
            </a:r>
          </a:p>
        </p:txBody>
      </p:sp>
    </p:spTree>
    <p:extLst>
      <p:ext uri="{BB962C8B-B14F-4D97-AF65-F5344CB8AC3E}">
        <p14:creationId xmlns:p14="http://schemas.microsoft.com/office/powerpoint/2010/main" val="390966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3CD8E29-4688-4CCD-8CEB-4E1258A29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56" y="190009"/>
            <a:ext cx="8896088" cy="6477982"/>
          </a:xfrm>
          <a:prstGeom prst="rect">
            <a:avLst/>
          </a:prstGeom>
        </p:spPr>
      </p:pic>
    </p:spTree>
    <p:extLst>
      <p:ext uri="{BB962C8B-B14F-4D97-AF65-F5344CB8AC3E}">
        <p14:creationId xmlns:p14="http://schemas.microsoft.com/office/powerpoint/2010/main" val="1748942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4"/>
          <p:cNvSpPr>
            <a:spLocks noGrp="1"/>
          </p:cNvSpPr>
          <p:nvPr>
            <p:ph type="sldNum" sz="quarter" idx="11"/>
          </p:nvPr>
        </p:nvSpPr>
        <p:spPr/>
        <p:txBody>
          <a:bodyPr/>
          <a:lstStyle/>
          <a:p>
            <a:pPr>
              <a:defRPr/>
            </a:pPr>
            <a:fld id="{929D9365-649E-4086-96DD-FBD949B73F09}" type="slidenum">
              <a:rPr lang="en-US" altLang="en-US"/>
              <a:pPr>
                <a:defRPr/>
              </a:pPr>
              <a:t>59</a:t>
            </a:fld>
            <a:endParaRPr lang="en-US" altLang="en-US"/>
          </a:p>
        </p:txBody>
      </p:sp>
      <p:pic>
        <p:nvPicPr>
          <p:cNvPr id="1945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52600" y="155575"/>
            <a:ext cx="5943600" cy="6478115"/>
          </a:xfrm>
        </p:spPr>
      </p:pic>
    </p:spTree>
    <p:extLst>
      <p:ext uri="{BB962C8B-B14F-4D97-AF65-F5344CB8AC3E}">
        <p14:creationId xmlns:p14="http://schemas.microsoft.com/office/powerpoint/2010/main" val="1039038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Quantum Numbers, Orbitals, and Probability Patterns | CK ...">
            <a:extLst>
              <a:ext uri="{FF2B5EF4-FFF2-40B4-BE49-F238E27FC236}">
                <a16:creationId xmlns:a16="http://schemas.microsoft.com/office/drawing/2014/main" id="{7D781193-07B5-459F-B4CF-1BF039D9A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778" y="282896"/>
            <a:ext cx="6321396" cy="228082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6C59BA97-2693-4A9F-A2AD-49738D06376E}"/>
              </a:ext>
            </a:extLst>
          </p:cNvPr>
          <p:cNvPicPr>
            <a:picLocks noChangeAspect="1"/>
          </p:cNvPicPr>
          <p:nvPr/>
        </p:nvPicPr>
        <p:blipFill>
          <a:blip r:embed="rId3"/>
          <a:stretch>
            <a:fillRect/>
          </a:stretch>
        </p:blipFill>
        <p:spPr>
          <a:xfrm>
            <a:off x="1007364" y="2798308"/>
            <a:ext cx="6682225" cy="3967225"/>
          </a:xfrm>
          <a:prstGeom prst="rect">
            <a:avLst/>
          </a:prstGeom>
        </p:spPr>
      </p:pic>
    </p:spTree>
    <p:extLst>
      <p:ext uri="{BB962C8B-B14F-4D97-AF65-F5344CB8AC3E}">
        <p14:creationId xmlns:p14="http://schemas.microsoft.com/office/powerpoint/2010/main" val="2512273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2057400" y="381000"/>
            <a:ext cx="4806719" cy="719355"/>
          </a:xfrm>
        </p:spPr>
        <p:txBody>
          <a:bodyPr tIns="35203">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cs-CZ" sz="2400" b="1" dirty="0"/>
              <a:t>Po</a:t>
            </a:r>
            <a:r>
              <a:rPr lang="cs-CZ" altLang="cs-CZ" sz="2400" b="1" dirty="0"/>
              <a:t>č</a:t>
            </a:r>
            <a:r>
              <a:rPr lang="en-GB" altLang="cs-CZ" sz="2400" b="1" dirty="0"/>
              <a:t>et electron</a:t>
            </a:r>
            <a:r>
              <a:rPr lang="cs-CZ" altLang="cs-CZ" sz="2400" b="1" dirty="0"/>
              <a:t>ů</a:t>
            </a:r>
            <a:r>
              <a:rPr lang="en-GB" altLang="cs-CZ" sz="2400" b="1" dirty="0"/>
              <a:t> </a:t>
            </a:r>
            <a:r>
              <a:rPr lang="en-GB" altLang="cs-CZ" sz="2400" b="1" dirty="0" err="1"/>
              <a:t>ve</a:t>
            </a:r>
            <a:r>
              <a:rPr lang="en-GB" altLang="cs-CZ" sz="2400" b="1" dirty="0"/>
              <a:t> </a:t>
            </a:r>
            <a:r>
              <a:rPr lang="en-GB" altLang="cs-CZ" sz="2400" b="1" dirty="0" err="1"/>
              <a:t>valen</a:t>
            </a:r>
            <a:r>
              <a:rPr lang="cs-CZ" altLang="cs-CZ" sz="2400" b="1" dirty="0"/>
              <a:t>ční</a:t>
            </a:r>
            <a:r>
              <a:rPr lang="en-GB" altLang="cs-CZ" sz="2400" b="1" dirty="0"/>
              <a:t> sf</a:t>
            </a:r>
            <a:r>
              <a:rPr lang="cs-CZ" altLang="cs-CZ" sz="2400" b="1" dirty="0" err="1"/>
              <a:t>éř</a:t>
            </a:r>
            <a:r>
              <a:rPr lang="en-GB" altLang="cs-CZ" sz="2400" b="1" dirty="0"/>
              <a:t>e</a:t>
            </a:r>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19200"/>
            <a:ext cx="7473873" cy="533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2986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VÃ½sledek obrÃ¡zku pro elektronovÃ¡ konfigur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86" y="373258"/>
            <a:ext cx="8974914" cy="6256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506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 y="103981"/>
            <a:ext cx="4114800" cy="792162"/>
          </a:xfrm>
        </p:spPr>
        <p:txBody>
          <a:bodyPr>
            <a:normAutofit/>
          </a:bodyPr>
          <a:lstStyle/>
          <a:p>
            <a:r>
              <a:rPr lang="cs-CZ" sz="3200" b="1" dirty="0"/>
              <a:t>Atomový poloměr</a:t>
            </a:r>
          </a:p>
        </p:txBody>
      </p:sp>
      <p:pic>
        <p:nvPicPr>
          <p:cNvPr id="4" name="Picture 4" descr="http://perso.numericable.fr/vincent.hedberg/periodicity/periodicity_Page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98631"/>
            <a:ext cx="8458200" cy="4755388"/>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139F1115-4F20-4699-8781-73A83888A1F0}"/>
              </a:ext>
            </a:extLst>
          </p:cNvPr>
          <p:cNvPicPr>
            <a:picLocks noChangeAspect="1"/>
          </p:cNvPicPr>
          <p:nvPr/>
        </p:nvPicPr>
        <p:blipFill>
          <a:blip r:embed="rId3"/>
          <a:stretch>
            <a:fillRect/>
          </a:stretch>
        </p:blipFill>
        <p:spPr>
          <a:xfrm>
            <a:off x="5715000" y="381000"/>
            <a:ext cx="3057525" cy="1343025"/>
          </a:xfrm>
          <a:prstGeom prst="rect">
            <a:avLst/>
          </a:prstGeom>
        </p:spPr>
      </p:pic>
    </p:spTree>
    <p:extLst>
      <p:ext uri="{BB962C8B-B14F-4D97-AF65-F5344CB8AC3E}">
        <p14:creationId xmlns:p14="http://schemas.microsoft.com/office/powerpoint/2010/main" val="17229638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37991B4-41D5-465E-A2BE-A90CE61B96F7}"/>
              </a:ext>
            </a:extLst>
          </p:cNvPr>
          <p:cNvPicPr>
            <a:picLocks noChangeAspect="1"/>
          </p:cNvPicPr>
          <p:nvPr/>
        </p:nvPicPr>
        <p:blipFill>
          <a:blip r:embed="rId2"/>
          <a:stretch>
            <a:fillRect/>
          </a:stretch>
        </p:blipFill>
        <p:spPr>
          <a:xfrm>
            <a:off x="106120" y="455301"/>
            <a:ext cx="9037880" cy="6050275"/>
          </a:xfrm>
          <a:prstGeom prst="rect">
            <a:avLst/>
          </a:prstGeom>
        </p:spPr>
      </p:pic>
    </p:spTree>
    <p:extLst>
      <p:ext uri="{BB962C8B-B14F-4D97-AF65-F5344CB8AC3E}">
        <p14:creationId xmlns:p14="http://schemas.microsoft.com/office/powerpoint/2010/main" val="2113286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text&#10;&#10;Popis byl vytvořen automaticky">
            <a:extLst>
              <a:ext uri="{FF2B5EF4-FFF2-40B4-BE49-F238E27FC236}">
                <a16:creationId xmlns:a16="http://schemas.microsoft.com/office/drawing/2014/main" id="{1C24A4F5-F063-4AFC-B815-FE884312A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75" y="3331580"/>
            <a:ext cx="4395030" cy="3357769"/>
          </a:xfrm>
          <a:prstGeom prst="rect">
            <a:avLst/>
          </a:prstGeom>
        </p:spPr>
      </p:pic>
      <p:pic>
        <p:nvPicPr>
          <p:cNvPr id="8" name="Obrázek 7" descr="Obsah obrázku text, mapa&#10;&#10;Popis byl vytvořen automaticky">
            <a:extLst>
              <a:ext uri="{FF2B5EF4-FFF2-40B4-BE49-F238E27FC236}">
                <a16:creationId xmlns:a16="http://schemas.microsoft.com/office/drawing/2014/main" id="{CC2F6A94-0F78-4123-9260-4B32D9704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439" y="3429000"/>
            <a:ext cx="4661161" cy="3107440"/>
          </a:xfrm>
          <a:prstGeom prst="rect">
            <a:avLst/>
          </a:prstGeom>
        </p:spPr>
      </p:pic>
      <p:pic>
        <p:nvPicPr>
          <p:cNvPr id="2" name="Obrázek 1">
            <a:extLst>
              <a:ext uri="{FF2B5EF4-FFF2-40B4-BE49-F238E27FC236}">
                <a16:creationId xmlns:a16="http://schemas.microsoft.com/office/drawing/2014/main" id="{2BE125E6-219D-4937-9330-3C03071D7401}"/>
              </a:ext>
            </a:extLst>
          </p:cNvPr>
          <p:cNvPicPr>
            <a:picLocks noChangeAspect="1"/>
          </p:cNvPicPr>
          <p:nvPr/>
        </p:nvPicPr>
        <p:blipFill>
          <a:blip r:embed="rId4"/>
          <a:stretch>
            <a:fillRect/>
          </a:stretch>
        </p:blipFill>
        <p:spPr>
          <a:xfrm>
            <a:off x="5334000" y="1715215"/>
            <a:ext cx="3562350" cy="1397596"/>
          </a:xfrm>
          <a:prstGeom prst="rect">
            <a:avLst/>
          </a:prstGeom>
        </p:spPr>
      </p:pic>
      <p:sp>
        <p:nvSpPr>
          <p:cNvPr id="3" name="TextovéPole 2">
            <a:extLst>
              <a:ext uri="{FF2B5EF4-FFF2-40B4-BE49-F238E27FC236}">
                <a16:creationId xmlns:a16="http://schemas.microsoft.com/office/drawing/2014/main" id="{0B74B4A5-3581-48D1-9C49-6BA818E4E049}"/>
              </a:ext>
            </a:extLst>
          </p:cNvPr>
          <p:cNvSpPr txBox="1"/>
          <p:nvPr/>
        </p:nvSpPr>
        <p:spPr>
          <a:xfrm>
            <a:off x="323850" y="183355"/>
            <a:ext cx="2879186" cy="523220"/>
          </a:xfrm>
          <a:prstGeom prst="rect">
            <a:avLst/>
          </a:prstGeom>
          <a:noFill/>
        </p:spPr>
        <p:txBody>
          <a:bodyPr wrap="none" rtlCol="0">
            <a:spAutoFit/>
          </a:bodyPr>
          <a:lstStyle/>
          <a:p>
            <a:r>
              <a:rPr lang="cs-CZ" sz="2800" b="1" dirty="0"/>
              <a:t>Atomový poloměr</a:t>
            </a:r>
            <a:endParaRPr lang="en-US" sz="2800" b="1" dirty="0"/>
          </a:p>
        </p:txBody>
      </p:sp>
      <p:pic>
        <p:nvPicPr>
          <p:cNvPr id="3074" name="Picture 2" descr="Atomic Radius of All the Elements (Complete Chart Inside)">
            <a:extLst>
              <a:ext uri="{FF2B5EF4-FFF2-40B4-BE49-F238E27FC236}">
                <a16:creationId xmlns:a16="http://schemas.microsoft.com/office/drawing/2014/main" id="{4E124DC1-D776-4D80-9AF1-201CF04B2F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8925" y="1748669"/>
            <a:ext cx="2095572" cy="1330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eriodic Trends: Atomic Radius | Chemistry for Non-Majors">
            <a:extLst>
              <a:ext uri="{FF2B5EF4-FFF2-40B4-BE49-F238E27FC236}">
                <a16:creationId xmlns:a16="http://schemas.microsoft.com/office/drawing/2014/main" id="{B4B26ACE-8FBB-4000-B0F0-6F8AD60B32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731512"/>
            <a:ext cx="2095572" cy="124477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0824B31-7443-41B2-8B49-8109512573F1}"/>
              </a:ext>
            </a:extLst>
          </p:cNvPr>
          <p:cNvSpPr txBox="1"/>
          <p:nvPr/>
        </p:nvSpPr>
        <p:spPr>
          <a:xfrm>
            <a:off x="140239" y="829680"/>
            <a:ext cx="8928361" cy="707886"/>
          </a:xfrm>
          <a:prstGeom prst="rect">
            <a:avLst/>
          </a:prstGeom>
          <a:noFill/>
        </p:spPr>
        <p:txBody>
          <a:bodyPr wrap="square" rtlCol="0">
            <a:spAutoFit/>
          </a:bodyPr>
          <a:lstStyle/>
          <a:p>
            <a:r>
              <a:rPr lang="en-US" sz="2000" dirty="0"/>
              <a:t>= </a:t>
            </a:r>
            <a:r>
              <a:rPr lang="en-US" sz="2000" dirty="0" err="1"/>
              <a:t>polovina</a:t>
            </a:r>
            <a:r>
              <a:rPr lang="en-US" sz="2000" dirty="0"/>
              <a:t> v</a:t>
            </a:r>
            <a:r>
              <a:rPr lang="cs-CZ" sz="2000" dirty="0"/>
              <a:t>z</a:t>
            </a:r>
            <a:r>
              <a:rPr lang="en-US" sz="2000" dirty="0"/>
              <a:t>d</a:t>
            </a:r>
            <a:r>
              <a:rPr lang="cs-CZ" sz="2000" dirty="0"/>
              <a:t>á</a:t>
            </a:r>
            <a:r>
              <a:rPr lang="en-US" sz="2000" dirty="0" err="1"/>
              <a:t>lenosti</a:t>
            </a:r>
            <a:r>
              <a:rPr lang="en-US" sz="2000" dirty="0"/>
              <a:t> </a:t>
            </a:r>
            <a:r>
              <a:rPr lang="en-US" sz="2000" dirty="0" err="1"/>
              <a:t>mezi</a:t>
            </a:r>
            <a:r>
              <a:rPr lang="cs-CZ" sz="2000" dirty="0"/>
              <a:t> dvěma atomovými jádry</a:t>
            </a:r>
            <a:r>
              <a:rPr lang="en-US" sz="2000" dirty="0"/>
              <a:t> </a:t>
            </a:r>
            <a:r>
              <a:rPr lang="cs-CZ" sz="2000" dirty="0"/>
              <a:t>téhož prvku (spojené kovalentní vazbou).</a:t>
            </a:r>
          </a:p>
        </p:txBody>
      </p:sp>
    </p:spTree>
    <p:extLst>
      <p:ext uri="{BB962C8B-B14F-4D97-AF65-F5344CB8AC3E}">
        <p14:creationId xmlns:p14="http://schemas.microsoft.com/office/powerpoint/2010/main" val="1042098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idx="1"/>
          </p:nvPr>
        </p:nvSpPr>
        <p:spPr>
          <a:xfrm>
            <a:off x="161925" y="1295400"/>
            <a:ext cx="8820150" cy="1371600"/>
          </a:xfrm>
        </p:spPr>
        <p:txBody>
          <a:bodyPr>
            <a:normAutofit/>
          </a:bodyPr>
          <a:lstStyle/>
          <a:p>
            <a:pPr eaLnBrk="1" hangingPunct="1">
              <a:buFont typeface="Wingdings" pitchFamily="2" charset="2"/>
              <a:buNone/>
            </a:pPr>
            <a:r>
              <a:rPr lang="cs-CZ" altLang="en-US" sz="2000" dirty="0"/>
              <a:t>Velikosti </a:t>
            </a:r>
            <a:r>
              <a:rPr lang="cs-CZ" altLang="en-US" sz="2000" u="sng" dirty="0"/>
              <a:t>nerovnoměrně</a:t>
            </a:r>
            <a:r>
              <a:rPr lang="cs-CZ" altLang="en-US" sz="2000" dirty="0"/>
              <a:t> klesají v periodách s rostoucím atomovým číslem.</a:t>
            </a:r>
          </a:p>
          <a:p>
            <a:pPr>
              <a:buNone/>
            </a:pPr>
            <a:r>
              <a:rPr lang="cs-CZ" altLang="en-US" sz="2000" dirty="0"/>
              <a:t>Velikosti rostou ve skupinách s rostoucím atomovým číslem.</a:t>
            </a:r>
          </a:p>
          <a:p>
            <a:pPr eaLnBrk="1" hangingPunct="1">
              <a:buFont typeface="Wingdings" pitchFamily="2" charset="2"/>
              <a:buNone/>
            </a:pPr>
            <a:endParaRPr lang="cs-CZ" altLang="en-US" sz="2000" dirty="0"/>
          </a:p>
        </p:txBody>
      </p:sp>
      <p:sp>
        <p:nvSpPr>
          <p:cNvPr id="6" name="Nadpis 1"/>
          <p:cNvSpPr>
            <a:spLocks noGrp="1"/>
          </p:cNvSpPr>
          <p:nvPr>
            <p:ph type="title"/>
          </p:nvPr>
        </p:nvSpPr>
        <p:spPr>
          <a:xfrm>
            <a:off x="457200" y="274638"/>
            <a:ext cx="8229600" cy="639762"/>
          </a:xfrm>
        </p:spPr>
        <p:txBody>
          <a:bodyPr>
            <a:normAutofit/>
          </a:bodyPr>
          <a:lstStyle/>
          <a:p>
            <a:r>
              <a:rPr lang="cs-CZ" sz="2800" b="1" dirty="0">
                <a:latin typeface="+mn-lt"/>
              </a:rPr>
              <a:t>Atomový poloměr</a:t>
            </a:r>
          </a:p>
        </p:txBody>
      </p:sp>
      <p:pic>
        <p:nvPicPr>
          <p:cNvPr id="7" name="Picture 2" descr="This graph entitled, “Atomic Radii,” is labeled, “Atomic Number,” on the horizontal axis and, “Radius (p m),” on the vertical axis. Markings are provided every 10 units up to 60 on the horizontal axis beginning at zero. Vertical lines extend from the horizontal axis upward at each of these markings. The vertical axis begins at 0 and increases by 50’s up to 300. Horizontal lines are drawn across the graph at multiples of 50. A black jagged line connects the radii values for elements with atomic numbers 1 through 60 on the graph. Peaks are evident at the locations of the alkali metals: L i, N a, K, R b, and C s, at which points on the graph purple dots are placed and elements are labeled in purple. Similarly, minima exist at the locations of noble or inert gases: H e, N e, A r, K r, X e, and R n, at which points blue dots are placed and element symbols are provided in blue. The locations of period 4 and period 5 transition elements are provided with green dots. These points are clustered together in two locations on the graph which are circled in red and labeled accordingly. The green dots for the transition elements along with the line that connects them form a U shape on the graph within each of the red circles drawn. The atomic radii for the alkali metals in picometers are: L i 167, N a 190, K 243, R b 265, and C s 298. The atomic radii of the noble or inert gases included in the graph in picometers are: H e 31, N e 38, A r 71, K r 88, and X e 108.">
            <a:extLst>
              <a:ext uri="{FF2B5EF4-FFF2-40B4-BE49-F238E27FC236}">
                <a16:creationId xmlns:a16="http://schemas.microsoft.com/office/drawing/2014/main" id="{612F45DE-2564-4B7C-B57B-886B28231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362200"/>
            <a:ext cx="5867400" cy="431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7467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a:xfrm>
            <a:off x="457200" y="274638"/>
            <a:ext cx="8229600" cy="792162"/>
          </a:xfrm>
        </p:spPr>
        <p:txBody>
          <a:bodyPr>
            <a:normAutofit/>
          </a:bodyPr>
          <a:lstStyle/>
          <a:p>
            <a:r>
              <a:rPr lang="cs-CZ" sz="3200" b="1"/>
              <a:t>Atomový </a:t>
            </a:r>
            <a:r>
              <a:rPr lang="cs-CZ" sz="3200" b="1" dirty="0"/>
              <a:t>poloměr</a:t>
            </a:r>
          </a:p>
        </p:txBody>
      </p:sp>
      <p:pic>
        <p:nvPicPr>
          <p:cNvPr id="4" name="Obrázek 3" descr="Obsah obrázku klávesnice&#10;&#10;Popis byl vytvořen automaticky">
            <a:extLst>
              <a:ext uri="{FF2B5EF4-FFF2-40B4-BE49-F238E27FC236}">
                <a16:creationId xmlns:a16="http://schemas.microsoft.com/office/drawing/2014/main" id="{C1D49D2C-45B1-4708-9446-443B0D816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00254"/>
            <a:ext cx="7772400" cy="5440680"/>
          </a:xfrm>
          <a:prstGeom prst="rect">
            <a:avLst/>
          </a:prstGeom>
        </p:spPr>
      </p:pic>
    </p:spTree>
    <p:extLst>
      <p:ext uri="{BB962C8B-B14F-4D97-AF65-F5344CB8AC3E}">
        <p14:creationId xmlns:p14="http://schemas.microsoft.com/office/powerpoint/2010/main" val="5979963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11162"/>
          </a:xfrm>
        </p:spPr>
        <p:txBody>
          <a:bodyPr>
            <a:normAutofit fontScale="90000"/>
          </a:bodyPr>
          <a:lstStyle/>
          <a:p>
            <a:r>
              <a:rPr lang="cs-CZ" sz="2800" b="1" dirty="0"/>
              <a:t>Kontrakce d-bloku</a:t>
            </a:r>
          </a:p>
        </p:txBody>
      </p:sp>
      <p:pic>
        <p:nvPicPr>
          <p:cNvPr id="228354" name="Picture 2" descr="File:D-block contraction--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753671"/>
            <a:ext cx="5259571" cy="375285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28600" y="788659"/>
            <a:ext cx="8534400" cy="1938992"/>
          </a:xfrm>
          <a:prstGeom prst="rect">
            <a:avLst/>
          </a:prstGeom>
        </p:spPr>
        <p:txBody>
          <a:bodyPr wrap="square">
            <a:spAutoFit/>
          </a:bodyPr>
          <a:lstStyle/>
          <a:p>
            <a:pPr algn="just"/>
            <a:r>
              <a:rPr lang="cs-CZ" sz="2000" b="1" dirty="0">
                <a:cs typeface="Arial" panose="020B0604020202020204" pitchFamily="34" charset="0"/>
              </a:rPr>
              <a:t>K</a:t>
            </a:r>
            <a:r>
              <a:rPr lang="en-US" sz="2000" b="1" dirty="0" err="1">
                <a:cs typeface="Arial" panose="020B0604020202020204" pitchFamily="34" charset="0"/>
              </a:rPr>
              <a:t>ontra</a:t>
            </a:r>
            <a:r>
              <a:rPr lang="cs-CZ" sz="2000" b="1" dirty="0" err="1">
                <a:cs typeface="Arial" panose="020B0604020202020204" pitchFamily="34" charset="0"/>
              </a:rPr>
              <a:t>kce</a:t>
            </a:r>
            <a:r>
              <a:rPr lang="cs-CZ" sz="2000" b="1" dirty="0">
                <a:cs typeface="Arial" panose="020B0604020202020204" pitchFamily="34" charset="0"/>
              </a:rPr>
              <a:t> </a:t>
            </a:r>
            <a:r>
              <a:rPr lang="en-US" sz="2000" b="1" dirty="0">
                <a:cs typeface="Arial" panose="020B0604020202020204" pitchFamily="34" charset="0"/>
              </a:rPr>
              <a:t>d-</a:t>
            </a:r>
            <a:r>
              <a:rPr lang="en-US" sz="2000" b="1" dirty="0" err="1">
                <a:cs typeface="Arial" panose="020B0604020202020204" pitchFamily="34" charset="0"/>
              </a:rPr>
              <a:t>blok</a:t>
            </a:r>
            <a:r>
              <a:rPr lang="cs-CZ" sz="2000" b="1" dirty="0">
                <a:cs typeface="Arial" panose="020B0604020202020204" pitchFamily="34" charset="0"/>
              </a:rPr>
              <a:t>u</a:t>
            </a:r>
            <a:r>
              <a:rPr lang="en-US" sz="2000" b="1" dirty="0">
                <a:cs typeface="Arial" panose="020B0604020202020204" pitchFamily="34" charset="0"/>
              </a:rPr>
              <a:t> </a:t>
            </a:r>
            <a:r>
              <a:rPr lang="en-US" sz="2000" dirty="0">
                <a:cs typeface="Arial" panose="020B0604020202020204" pitchFamily="34" charset="0"/>
              </a:rPr>
              <a:t>(</a:t>
            </a:r>
            <a:r>
              <a:rPr lang="en-US" sz="2000" b="1" dirty="0" err="1">
                <a:cs typeface="Arial" panose="020B0604020202020204" pitchFamily="34" charset="0"/>
              </a:rPr>
              <a:t>scandid</a:t>
            </a:r>
            <a:r>
              <a:rPr lang="cs-CZ" sz="2000" b="1" dirty="0" err="1">
                <a:cs typeface="Arial" panose="020B0604020202020204" pitchFamily="34" charset="0"/>
              </a:rPr>
              <a:t>ová</a:t>
            </a:r>
            <a:r>
              <a:rPr lang="en-US" sz="2000" b="1" dirty="0">
                <a:cs typeface="Arial" panose="020B0604020202020204" pitchFamily="34" charset="0"/>
              </a:rPr>
              <a:t> </a:t>
            </a:r>
            <a:r>
              <a:rPr lang="cs-CZ" sz="2000" b="1" dirty="0">
                <a:cs typeface="Arial" panose="020B0604020202020204" pitchFamily="34" charset="0"/>
              </a:rPr>
              <a:t>k</a:t>
            </a:r>
            <a:r>
              <a:rPr lang="en-US" sz="2000" b="1" dirty="0" err="1">
                <a:cs typeface="Arial" panose="020B0604020202020204" pitchFamily="34" charset="0"/>
              </a:rPr>
              <a:t>ontra</a:t>
            </a:r>
            <a:r>
              <a:rPr lang="cs-CZ" sz="2000" b="1" dirty="0">
                <a:cs typeface="Arial" panose="020B0604020202020204" pitchFamily="34" charset="0"/>
              </a:rPr>
              <a:t>k</a:t>
            </a:r>
            <a:r>
              <a:rPr lang="en-US" sz="2000" b="1" dirty="0">
                <a:cs typeface="Arial" panose="020B0604020202020204" pitchFamily="34" charset="0"/>
              </a:rPr>
              <a:t>c</a:t>
            </a:r>
            <a:r>
              <a:rPr lang="cs-CZ" sz="2000" b="1" dirty="0">
                <a:cs typeface="Arial" panose="020B0604020202020204" pitchFamily="34" charset="0"/>
              </a:rPr>
              <a:t>e</a:t>
            </a:r>
            <a:r>
              <a:rPr lang="cs-CZ" sz="2000" dirty="0">
                <a:cs typeface="Arial" panose="020B0604020202020204" pitchFamily="34" charset="0"/>
              </a:rPr>
              <a:t>) = </a:t>
            </a:r>
            <a:r>
              <a:rPr lang="cs-CZ" altLang="en-US" sz="2000" dirty="0">
                <a:cs typeface="Arial" panose="020B0604020202020204" pitchFamily="34" charset="0"/>
              </a:rPr>
              <a:t>efekt nedostatečného odstínění vnějších elektronů zaplněným</a:t>
            </a:r>
            <a:r>
              <a:rPr lang="en-US" sz="2000" dirty="0">
                <a:cs typeface="Arial" panose="020B0604020202020204" pitchFamily="34" charset="0"/>
              </a:rPr>
              <a:t> </a:t>
            </a:r>
            <a:r>
              <a:rPr lang="cs-CZ" sz="2000" b="1" i="1" dirty="0">
                <a:cs typeface="Arial" panose="020B0604020202020204" pitchFamily="34" charset="0"/>
              </a:rPr>
              <a:t>d</a:t>
            </a:r>
            <a:r>
              <a:rPr lang="cs-CZ" sz="2000" dirty="0">
                <a:cs typeface="Arial" panose="020B0604020202020204" pitchFamily="34" charset="0"/>
              </a:rPr>
              <a:t> orbitalem</a:t>
            </a:r>
            <a:r>
              <a:rPr lang="en-US" sz="2000" dirty="0">
                <a:cs typeface="Arial" panose="020B0604020202020204" pitchFamily="34" charset="0"/>
              </a:rPr>
              <a:t> (</a:t>
            </a:r>
            <a:r>
              <a:rPr lang="en-US" sz="2000" b="1" i="1" dirty="0">
                <a:cs typeface="Arial" panose="020B0604020202020204" pitchFamily="34" charset="0"/>
              </a:rPr>
              <a:t>d</a:t>
            </a:r>
            <a:r>
              <a:rPr lang="en-US" sz="2000" baseline="30000" dirty="0">
                <a:cs typeface="Arial" panose="020B0604020202020204" pitchFamily="34" charset="0"/>
              </a:rPr>
              <a:t>10</a:t>
            </a:r>
            <a:r>
              <a:rPr lang="en-US" sz="2000" dirty="0">
                <a:cs typeface="Arial" panose="020B0604020202020204" pitchFamily="34" charset="0"/>
              </a:rPr>
              <a:t>)</a:t>
            </a:r>
            <a:r>
              <a:rPr lang="cs-CZ" sz="2000" dirty="0">
                <a:cs typeface="Arial" panose="020B0604020202020204" pitchFamily="34" charset="0"/>
              </a:rPr>
              <a:t> </a:t>
            </a:r>
            <a:r>
              <a:rPr lang="cs-CZ" sz="2000" b="0" i="0" dirty="0">
                <a:solidFill>
                  <a:srgbClr val="242729"/>
                </a:solidFill>
                <a:effectLst/>
              </a:rPr>
              <a:t>u 4</a:t>
            </a:r>
            <a:r>
              <a:rPr lang="en-US" sz="2000" b="0" i="0" dirty="0">
                <a:solidFill>
                  <a:srgbClr val="242729"/>
                </a:solidFill>
                <a:effectLst/>
              </a:rPr>
              <a:t>p, 5p, 6p a 7p </a:t>
            </a:r>
            <a:r>
              <a:rPr lang="cs-CZ" sz="2000" b="0" i="0" dirty="0">
                <a:solidFill>
                  <a:srgbClr val="242729"/>
                </a:solidFill>
                <a:effectLst/>
              </a:rPr>
              <a:t>prvků</a:t>
            </a:r>
            <a:r>
              <a:rPr lang="en-US" sz="2000" b="0" i="0" dirty="0">
                <a:solidFill>
                  <a:srgbClr val="242729"/>
                </a:solidFill>
                <a:effectLst/>
              </a:rPr>
              <a:t> </a:t>
            </a:r>
            <a:r>
              <a:rPr lang="cs-CZ" sz="2000" dirty="0">
                <a:cs typeface="Arial" panose="020B0604020202020204" pitchFamily="34" charset="0"/>
              </a:rPr>
              <a:t>4. </a:t>
            </a:r>
            <a:r>
              <a:rPr lang="en-US" sz="2000" dirty="0">
                <a:cs typeface="Arial" panose="020B0604020202020204" pitchFamily="34" charset="0"/>
              </a:rPr>
              <a:t>period</a:t>
            </a:r>
            <a:r>
              <a:rPr lang="cs-CZ" sz="2000" dirty="0">
                <a:cs typeface="Arial" panose="020B0604020202020204" pitchFamily="34" charset="0"/>
              </a:rPr>
              <a:t>y</a:t>
            </a:r>
            <a:r>
              <a:rPr lang="en-US" sz="2000" b="0" i="0" dirty="0">
                <a:solidFill>
                  <a:srgbClr val="242729"/>
                </a:solidFill>
                <a:effectLst/>
              </a:rPr>
              <a:t>. </a:t>
            </a:r>
            <a:r>
              <a:rPr lang="cs-CZ" sz="2000" dirty="0"/>
              <a:t>Orbitaly</a:t>
            </a:r>
            <a:r>
              <a:rPr lang="en-US" sz="2000" dirty="0"/>
              <a:t> </a:t>
            </a:r>
            <a:r>
              <a:rPr lang="en-US" sz="2000" b="1" i="1" dirty="0"/>
              <a:t>s</a:t>
            </a:r>
            <a:r>
              <a:rPr lang="en-US" sz="2000" dirty="0"/>
              <a:t> a </a:t>
            </a:r>
            <a:r>
              <a:rPr lang="en-US" sz="2000" b="1" i="1" dirty="0"/>
              <a:t>p</a:t>
            </a:r>
            <a:r>
              <a:rPr lang="en-US" sz="2000" dirty="0"/>
              <a:t> </a:t>
            </a:r>
            <a:r>
              <a:rPr lang="cs-CZ" sz="2000" dirty="0"/>
              <a:t>s o 1 vyšším kvantovým číslem mají více </a:t>
            </a:r>
            <a:r>
              <a:rPr lang="en-US" sz="2000" i="1" dirty="0" err="1"/>
              <a:t>radi</a:t>
            </a:r>
            <a:r>
              <a:rPr lang="cs-CZ" sz="2000" i="1" dirty="0"/>
              <a:t>á</a:t>
            </a:r>
            <a:r>
              <a:rPr lang="en-US" sz="2000" i="1" dirty="0"/>
              <a:t>l</a:t>
            </a:r>
            <a:r>
              <a:rPr lang="cs-CZ" sz="2000" i="1" dirty="0" err="1"/>
              <a:t>ních</a:t>
            </a:r>
            <a:r>
              <a:rPr lang="en-US" sz="2000" i="1" dirty="0"/>
              <a:t> nod</a:t>
            </a:r>
            <a:r>
              <a:rPr lang="cs-CZ" sz="2000" i="1" dirty="0"/>
              <a:t>ů</a:t>
            </a:r>
            <a:r>
              <a:rPr lang="cs-CZ" sz="2000" dirty="0"/>
              <a:t>, jsou více </a:t>
            </a:r>
            <a:r>
              <a:rPr lang="en-US" sz="2000" i="1" dirty="0" err="1"/>
              <a:t>penetr</a:t>
            </a:r>
            <a:r>
              <a:rPr lang="cs-CZ" sz="2000" i="1" dirty="0" err="1"/>
              <a:t>ující</a:t>
            </a:r>
            <a:r>
              <a:rPr lang="en-US" sz="2000" dirty="0"/>
              <a:t> </a:t>
            </a:r>
            <a:r>
              <a:rPr lang="cs-CZ" sz="2000" dirty="0"/>
              <a:t>než </a:t>
            </a:r>
            <a:r>
              <a:rPr lang="en-US" sz="2000" b="1" i="1" dirty="0"/>
              <a:t>d</a:t>
            </a:r>
            <a:r>
              <a:rPr lang="en-US" sz="2000" dirty="0"/>
              <a:t>-orbital</a:t>
            </a:r>
            <a:r>
              <a:rPr lang="cs-CZ" sz="2000" dirty="0"/>
              <a:t>y</a:t>
            </a:r>
            <a:r>
              <a:rPr lang="en-US" sz="2000" dirty="0"/>
              <a:t>.</a:t>
            </a:r>
            <a:r>
              <a:rPr lang="cs-CZ" sz="2000" dirty="0"/>
              <a:t> Vnější</a:t>
            </a:r>
            <a:r>
              <a:rPr lang="en-US" sz="2000" dirty="0"/>
              <a:t> </a:t>
            </a:r>
            <a:r>
              <a:rPr lang="en-US" sz="2000" dirty="0" err="1"/>
              <a:t>valen</a:t>
            </a:r>
            <a:r>
              <a:rPr lang="cs-CZ" sz="2000" dirty="0"/>
              <a:t>ční</a:t>
            </a:r>
            <a:r>
              <a:rPr lang="en-US" sz="2000" dirty="0"/>
              <a:t> </a:t>
            </a:r>
            <a:r>
              <a:rPr lang="en-US" sz="2000" dirty="0" err="1"/>
              <a:t>ele</a:t>
            </a:r>
            <a:r>
              <a:rPr lang="cs-CZ" sz="2000" dirty="0"/>
              <a:t>k</a:t>
            </a:r>
            <a:r>
              <a:rPr lang="en-US" sz="2000" dirty="0" err="1"/>
              <a:t>tron</a:t>
            </a:r>
            <a:r>
              <a:rPr lang="cs-CZ" sz="2000" dirty="0"/>
              <a:t>y</a:t>
            </a:r>
            <a:r>
              <a:rPr lang="en-US" sz="2000" dirty="0"/>
              <a:t> </a:t>
            </a:r>
            <a:r>
              <a:rPr lang="cs-CZ" sz="2000" dirty="0"/>
              <a:t>jsou silněji přitahovány k jádru, což </a:t>
            </a:r>
            <a:r>
              <a:rPr lang="cs-CZ" altLang="en-US" sz="2000" dirty="0">
                <a:cs typeface="Arial" panose="020B0604020202020204" pitchFamily="34" charset="0"/>
              </a:rPr>
              <a:t>je činí méně dostupné pro vazbu</a:t>
            </a:r>
            <a:r>
              <a:rPr lang="en-US" sz="2000" dirty="0"/>
              <a:t> </a:t>
            </a:r>
            <a:r>
              <a:rPr lang="cs-CZ" sz="2000" dirty="0"/>
              <a:t>a způsobuje zvýšení i</a:t>
            </a:r>
            <a:r>
              <a:rPr lang="en-US" sz="2000" dirty="0" err="1"/>
              <a:t>oniza</a:t>
            </a:r>
            <a:r>
              <a:rPr lang="cs-CZ" sz="2000" dirty="0" err="1"/>
              <a:t>čních</a:t>
            </a:r>
            <a:r>
              <a:rPr lang="en-US" sz="2000" dirty="0"/>
              <a:t> </a:t>
            </a:r>
            <a:r>
              <a:rPr lang="en-US" sz="2000" dirty="0" err="1"/>
              <a:t>poten</a:t>
            </a:r>
            <a:r>
              <a:rPr lang="cs-CZ" sz="2000" dirty="0" err="1"/>
              <a:t>ciá</a:t>
            </a:r>
            <a:r>
              <a:rPr lang="en-US" sz="2000" dirty="0"/>
              <a:t>l</a:t>
            </a:r>
            <a:r>
              <a:rPr lang="cs-CZ" sz="2000" dirty="0"/>
              <a:t>ů</a:t>
            </a:r>
            <a:r>
              <a:rPr lang="en-US" sz="2000" dirty="0"/>
              <a:t>. </a:t>
            </a:r>
            <a:endParaRPr lang="cs-CZ" sz="2000" dirty="0">
              <a:cs typeface="Arial" panose="020B0604020202020204" pitchFamily="34" charset="0"/>
            </a:endParaRPr>
          </a:p>
        </p:txBody>
      </p:sp>
      <p:pic>
        <p:nvPicPr>
          <p:cNvPr id="6" name="Obrázek 5">
            <a:extLst>
              <a:ext uri="{FF2B5EF4-FFF2-40B4-BE49-F238E27FC236}">
                <a16:creationId xmlns:a16="http://schemas.microsoft.com/office/drawing/2014/main" id="{EE743FB4-9D01-40E7-A1AE-0E619D340227}"/>
              </a:ext>
            </a:extLst>
          </p:cNvPr>
          <p:cNvPicPr>
            <a:picLocks noChangeAspect="1"/>
          </p:cNvPicPr>
          <p:nvPr/>
        </p:nvPicPr>
        <p:blipFill>
          <a:blip r:embed="rId3"/>
          <a:stretch>
            <a:fillRect/>
          </a:stretch>
        </p:blipFill>
        <p:spPr>
          <a:xfrm>
            <a:off x="258337" y="4231687"/>
            <a:ext cx="3200400" cy="2351675"/>
          </a:xfrm>
          <a:prstGeom prst="rect">
            <a:avLst/>
          </a:prstGeom>
        </p:spPr>
      </p:pic>
    </p:spTree>
    <p:extLst>
      <p:ext uri="{BB962C8B-B14F-4D97-AF65-F5344CB8AC3E}">
        <p14:creationId xmlns:p14="http://schemas.microsoft.com/office/powerpoint/2010/main" val="3272478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15CB4B2-5373-4D1E-BD93-0679CE94209F}"/>
              </a:ext>
            </a:extLst>
          </p:cNvPr>
          <p:cNvSpPr/>
          <p:nvPr/>
        </p:nvSpPr>
        <p:spPr>
          <a:xfrm>
            <a:off x="152399" y="863889"/>
            <a:ext cx="8839199" cy="1569660"/>
          </a:xfrm>
          <a:prstGeom prst="rect">
            <a:avLst/>
          </a:prstGeom>
        </p:spPr>
        <p:txBody>
          <a:bodyPr wrap="square">
            <a:spAutoFit/>
          </a:bodyPr>
          <a:lstStyle/>
          <a:p>
            <a:pPr algn="just"/>
            <a:r>
              <a:rPr lang="cs-CZ" sz="2000" b="0" i="0" dirty="0">
                <a:solidFill>
                  <a:srgbClr val="242729"/>
                </a:solidFill>
                <a:effectLst/>
              </a:rPr>
              <a:t>Nárůst a</a:t>
            </a:r>
            <a:r>
              <a:rPr lang="en-US" sz="2000" b="0" i="0" dirty="0">
                <a:solidFill>
                  <a:srgbClr val="242729"/>
                </a:solidFill>
                <a:effectLst/>
              </a:rPr>
              <a:t>tom</a:t>
            </a:r>
            <a:r>
              <a:rPr lang="cs-CZ" sz="2000" b="0" i="0" dirty="0" err="1">
                <a:solidFill>
                  <a:srgbClr val="242729"/>
                </a:solidFill>
                <a:effectLst/>
              </a:rPr>
              <a:t>ového</a:t>
            </a:r>
            <a:r>
              <a:rPr lang="cs-CZ" sz="2000" b="0" i="0" dirty="0">
                <a:solidFill>
                  <a:srgbClr val="242729"/>
                </a:solidFill>
                <a:effectLst/>
              </a:rPr>
              <a:t> poloměru</a:t>
            </a:r>
            <a:r>
              <a:rPr lang="en-US" sz="2000" b="0" i="0" dirty="0">
                <a:solidFill>
                  <a:srgbClr val="242729"/>
                </a:solidFill>
                <a:effectLst/>
              </a:rPr>
              <a:t> </a:t>
            </a:r>
            <a:r>
              <a:rPr lang="cs-CZ" sz="2000" b="0" i="0" dirty="0">
                <a:solidFill>
                  <a:srgbClr val="242729"/>
                </a:solidFill>
                <a:effectLst/>
              </a:rPr>
              <a:t>mezi C a Si je cca</a:t>
            </a:r>
            <a:r>
              <a:rPr lang="en-US" sz="2000" b="0" i="0" dirty="0">
                <a:solidFill>
                  <a:srgbClr val="242729"/>
                </a:solidFill>
                <a:effectLst/>
              </a:rPr>
              <a:t> 60 %. </a:t>
            </a:r>
            <a:r>
              <a:rPr lang="cs-CZ" sz="2000" b="0" i="0" dirty="0">
                <a:solidFill>
                  <a:srgbClr val="242729"/>
                </a:solidFill>
                <a:effectLst/>
              </a:rPr>
              <a:t>Rozdíl mezi atomovými poloměry</a:t>
            </a:r>
            <a:r>
              <a:rPr lang="en-US" sz="2000" b="0" i="0" dirty="0">
                <a:solidFill>
                  <a:srgbClr val="242729"/>
                </a:solidFill>
                <a:effectLst/>
              </a:rPr>
              <a:t> Si a</a:t>
            </a:r>
            <a:r>
              <a:rPr lang="cs-CZ" sz="2000" b="0" i="0" dirty="0">
                <a:solidFill>
                  <a:srgbClr val="242729"/>
                </a:solidFill>
                <a:effectLst/>
              </a:rPr>
              <a:t> </a:t>
            </a:r>
            <a:r>
              <a:rPr lang="en-US" sz="2000" b="0" i="0" dirty="0">
                <a:solidFill>
                  <a:srgbClr val="242729"/>
                </a:solidFill>
                <a:effectLst/>
              </a:rPr>
              <a:t>Ge </a:t>
            </a:r>
            <a:r>
              <a:rPr lang="cs-CZ" sz="2000" b="0" i="0" dirty="0">
                <a:solidFill>
                  <a:srgbClr val="242729"/>
                </a:solidFill>
                <a:effectLst/>
              </a:rPr>
              <a:t>je v důsledku kontrakce d-bloku</a:t>
            </a:r>
            <a:r>
              <a:rPr lang="en-US" sz="2000" b="0" i="0" dirty="0">
                <a:solidFill>
                  <a:srgbClr val="242729"/>
                </a:solidFill>
                <a:effectLst/>
              </a:rPr>
              <a:t> </a:t>
            </a:r>
            <a:r>
              <a:rPr lang="cs-CZ" sz="2000" b="0" i="0" dirty="0">
                <a:solidFill>
                  <a:srgbClr val="242729"/>
                </a:solidFill>
                <a:effectLst/>
              </a:rPr>
              <a:t>asi </a:t>
            </a:r>
            <a:r>
              <a:rPr lang="en-US" sz="2000" b="0" i="0" dirty="0">
                <a:solidFill>
                  <a:srgbClr val="242729"/>
                </a:solidFill>
                <a:effectLst/>
              </a:rPr>
              <a:t>20 %.</a:t>
            </a:r>
            <a:endParaRPr lang="cs-CZ" sz="2000" dirty="0"/>
          </a:p>
          <a:p>
            <a:pPr algn="just"/>
            <a:endParaRPr lang="cs-CZ" sz="800" dirty="0">
              <a:solidFill>
                <a:srgbClr val="222222"/>
              </a:solidFill>
            </a:endParaRPr>
          </a:p>
          <a:p>
            <a:pPr algn="just"/>
            <a:r>
              <a:rPr lang="en-US" sz="2000" dirty="0">
                <a:solidFill>
                  <a:srgbClr val="222222"/>
                </a:solidFill>
              </a:rPr>
              <a:t>Ga</a:t>
            </a:r>
            <a:r>
              <a:rPr lang="en-US" sz="2000" baseline="30000" dirty="0">
                <a:solidFill>
                  <a:srgbClr val="222222"/>
                </a:solidFill>
              </a:rPr>
              <a:t>3+</a:t>
            </a:r>
            <a:r>
              <a:rPr lang="en-US" sz="2000" dirty="0">
                <a:solidFill>
                  <a:srgbClr val="222222"/>
                </a:solidFill>
              </a:rPr>
              <a:t> </a:t>
            </a:r>
            <a:r>
              <a:rPr lang="cs-CZ" sz="2000" dirty="0">
                <a:solidFill>
                  <a:srgbClr val="222222"/>
                </a:solidFill>
              </a:rPr>
              <a:t>je menší než by se očekávalo</a:t>
            </a:r>
            <a:r>
              <a:rPr lang="en-US" sz="2000" dirty="0">
                <a:solidFill>
                  <a:srgbClr val="222222"/>
                </a:solidFill>
              </a:rPr>
              <a:t>, </a:t>
            </a:r>
            <a:r>
              <a:rPr lang="cs-CZ" sz="2000" dirty="0">
                <a:solidFill>
                  <a:srgbClr val="222222"/>
                </a:solidFill>
              </a:rPr>
              <a:t>velikostí se blíží </a:t>
            </a:r>
            <a:r>
              <a:rPr lang="en-US" sz="2000" dirty="0">
                <a:solidFill>
                  <a:srgbClr val="222222"/>
                </a:solidFill>
              </a:rPr>
              <a:t>Al</a:t>
            </a:r>
            <a:r>
              <a:rPr lang="en-US" sz="2000" baseline="30000" dirty="0">
                <a:solidFill>
                  <a:srgbClr val="222222"/>
                </a:solidFill>
              </a:rPr>
              <a:t>3+</a:t>
            </a:r>
            <a:r>
              <a:rPr lang="en-US" sz="2000" dirty="0">
                <a:solidFill>
                  <a:srgbClr val="222222"/>
                </a:solidFill>
              </a:rPr>
              <a:t>. </a:t>
            </a:r>
            <a:endParaRPr lang="cs-CZ" sz="2000" dirty="0">
              <a:solidFill>
                <a:srgbClr val="222222"/>
              </a:solidFill>
            </a:endParaRPr>
          </a:p>
          <a:p>
            <a:pPr algn="just"/>
            <a:endParaRPr lang="cs-CZ" altLang="en-US" sz="800" dirty="0">
              <a:solidFill>
                <a:srgbClr val="FF0000"/>
              </a:solidFill>
              <a:cs typeface="Arial" panose="020B0604020202020204" pitchFamily="34" charset="0"/>
            </a:endParaRPr>
          </a:p>
          <a:p>
            <a:pPr algn="just"/>
            <a:r>
              <a:rPr lang="cs-CZ" altLang="en-US" sz="2000" dirty="0">
                <a:cs typeface="Arial" panose="020B0604020202020204" pitchFamily="34" charset="0"/>
              </a:rPr>
              <a:t>PCl</a:t>
            </a:r>
            <a:r>
              <a:rPr lang="cs-CZ" altLang="en-US" sz="2000" baseline="-25000" dirty="0">
                <a:cs typeface="Arial" panose="020B0604020202020204" pitchFamily="34" charset="0"/>
              </a:rPr>
              <a:t>5</a:t>
            </a:r>
            <a:r>
              <a:rPr lang="cs-CZ" altLang="en-US" sz="2000" dirty="0">
                <a:cs typeface="Arial" panose="020B0604020202020204" pitchFamily="34" charset="0"/>
              </a:rPr>
              <a:t> i SbCl</a:t>
            </a:r>
            <a:r>
              <a:rPr lang="cs-CZ" altLang="en-US" sz="2000" baseline="-25000" dirty="0">
                <a:cs typeface="Arial" panose="020B0604020202020204" pitchFamily="34" charset="0"/>
              </a:rPr>
              <a:t>5</a:t>
            </a:r>
            <a:r>
              <a:rPr lang="cs-CZ" altLang="en-US" sz="2000" dirty="0">
                <a:cs typeface="Arial" panose="020B0604020202020204" pitchFamily="34" charset="0"/>
              </a:rPr>
              <a:t> jsou stálé, ale AsCl</a:t>
            </a:r>
            <a:r>
              <a:rPr lang="cs-CZ" altLang="en-US" sz="2000" baseline="-25000" dirty="0">
                <a:cs typeface="Arial" panose="020B0604020202020204" pitchFamily="34" charset="0"/>
              </a:rPr>
              <a:t>5</a:t>
            </a:r>
            <a:r>
              <a:rPr lang="cs-CZ" altLang="en-US" sz="2000" dirty="0">
                <a:cs typeface="Arial" panose="020B0604020202020204" pitchFamily="34" charset="0"/>
              </a:rPr>
              <a:t>, AsBr</a:t>
            </a:r>
            <a:r>
              <a:rPr lang="cs-CZ" altLang="en-US" sz="2000" baseline="-25000" dirty="0">
                <a:cs typeface="Arial" panose="020B0604020202020204" pitchFamily="34" charset="0"/>
              </a:rPr>
              <a:t>5</a:t>
            </a:r>
            <a:r>
              <a:rPr lang="cs-CZ" altLang="en-US" sz="2000" dirty="0">
                <a:cs typeface="Arial" panose="020B0604020202020204" pitchFamily="34" charset="0"/>
              </a:rPr>
              <a:t>, AsI</a:t>
            </a:r>
            <a:r>
              <a:rPr lang="cs-CZ" altLang="en-US" sz="2000" baseline="-25000" dirty="0">
                <a:cs typeface="Arial" panose="020B0604020202020204" pitchFamily="34" charset="0"/>
              </a:rPr>
              <a:t>5</a:t>
            </a:r>
            <a:r>
              <a:rPr lang="cs-CZ" altLang="en-US" sz="2000" dirty="0">
                <a:cs typeface="Arial" panose="020B0604020202020204" pitchFamily="34" charset="0"/>
              </a:rPr>
              <a:t> neexistují, pouze AsF</a:t>
            </a:r>
            <a:r>
              <a:rPr lang="cs-CZ" altLang="en-US" sz="2000" baseline="-25000" dirty="0">
                <a:cs typeface="Arial" panose="020B0604020202020204" pitchFamily="34" charset="0"/>
              </a:rPr>
              <a:t>5</a:t>
            </a:r>
          </a:p>
        </p:txBody>
      </p:sp>
      <p:pic>
        <p:nvPicPr>
          <p:cNvPr id="8" name="Obrázek 7" descr="Obsah obrázku text, mapa&#10;&#10;Popis byl vytvořen automaticky">
            <a:extLst>
              <a:ext uri="{FF2B5EF4-FFF2-40B4-BE49-F238E27FC236}">
                <a16:creationId xmlns:a16="http://schemas.microsoft.com/office/drawing/2014/main" id="{799F8882-5A80-4FE6-AF5B-D64533DD2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29" y="3391829"/>
            <a:ext cx="4114798" cy="3124348"/>
          </a:xfrm>
          <a:prstGeom prst="rect">
            <a:avLst/>
          </a:prstGeom>
        </p:spPr>
      </p:pic>
      <p:sp>
        <p:nvSpPr>
          <p:cNvPr id="9" name="TextovéPole 8">
            <a:extLst>
              <a:ext uri="{FF2B5EF4-FFF2-40B4-BE49-F238E27FC236}">
                <a16:creationId xmlns:a16="http://schemas.microsoft.com/office/drawing/2014/main" id="{EEE84455-7C17-451B-AF09-68CCDAC36F62}"/>
              </a:ext>
            </a:extLst>
          </p:cNvPr>
          <p:cNvSpPr txBox="1"/>
          <p:nvPr/>
        </p:nvSpPr>
        <p:spPr>
          <a:xfrm>
            <a:off x="152400" y="2581196"/>
            <a:ext cx="8839199" cy="400110"/>
          </a:xfrm>
          <a:prstGeom prst="rect">
            <a:avLst/>
          </a:prstGeom>
          <a:noFill/>
        </p:spPr>
        <p:txBody>
          <a:bodyPr wrap="square" rtlCol="0">
            <a:spAutoFit/>
          </a:bodyPr>
          <a:lstStyle/>
          <a:p>
            <a:r>
              <a:rPr lang="cs-CZ" sz="2000" dirty="0"/>
              <a:t>Ionizační energie </a:t>
            </a:r>
            <a:r>
              <a:rPr lang="cs-CZ" sz="2000" dirty="0" err="1"/>
              <a:t>Ga</a:t>
            </a:r>
            <a:r>
              <a:rPr lang="cs-CZ" sz="2000" dirty="0"/>
              <a:t> je vyšší než by se očekávalo, blíží se ionizační energii Al.</a:t>
            </a:r>
            <a:endParaRPr lang="en-US" sz="2000" dirty="0"/>
          </a:p>
        </p:txBody>
      </p:sp>
      <p:sp>
        <p:nvSpPr>
          <p:cNvPr id="10" name="TextovéPole 9">
            <a:extLst>
              <a:ext uri="{FF2B5EF4-FFF2-40B4-BE49-F238E27FC236}">
                <a16:creationId xmlns:a16="http://schemas.microsoft.com/office/drawing/2014/main" id="{E86EE633-DE4D-457A-B740-ED3B94544C1A}"/>
              </a:ext>
            </a:extLst>
          </p:cNvPr>
          <p:cNvSpPr txBox="1"/>
          <p:nvPr/>
        </p:nvSpPr>
        <p:spPr>
          <a:xfrm>
            <a:off x="167267" y="269522"/>
            <a:ext cx="4572000" cy="461665"/>
          </a:xfrm>
          <a:prstGeom prst="rect">
            <a:avLst/>
          </a:prstGeom>
          <a:noFill/>
        </p:spPr>
        <p:txBody>
          <a:bodyPr wrap="square">
            <a:spAutoFit/>
          </a:bodyPr>
          <a:lstStyle/>
          <a:p>
            <a:pPr algn="just"/>
            <a:r>
              <a:rPr lang="cs-CZ" sz="2400" b="1" dirty="0">
                <a:solidFill>
                  <a:srgbClr val="222222"/>
                </a:solidFill>
              </a:rPr>
              <a:t>Důsledky kontrakce </a:t>
            </a:r>
            <a:r>
              <a:rPr lang="en-US" sz="2400" b="1" dirty="0">
                <a:solidFill>
                  <a:srgbClr val="222222"/>
                </a:solidFill>
              </a:rPr>
              <a:t>d-bl</a:t>
            </a:r>
            <a:r>
              <a:rPr lang="cs-CZ" sz="2400" b="1" dirty="0">
                <a:solidFill>
                  <a:srgbClr val="222222"/>
                </a:solidFill>
              </a:rPr>
              <a:t>o</a:t>
            </a:r>
            <a:r>
              <a:rPr lang="en-US" sz="2400" b="1" dirty="0">
                <a:solidFill>
                  <a:srgbClr val="222222"/>
                </a:solidFill>
              </a:rPr>
              <a:t>k</a:t>
            </a:r>
            <a:r>
              <a:rPr lang="cs-CZ" sz="2400" b="1" dirty="0">
                <a:solidFill>
                  <a:srgbClr val="222222"/>
                </a:solidFill>
              </a:rPr>
              <a:t>u</a:t>
            </a:r>
          </a:p>
        </p:txBody>
      </p:sp>
      <p:pic>
        <p:nvPicPr>
          <p:cNvPr id="2050" name="Picture 2" descr="Change in electronegativity order down a group from groups 13-16 to group  17 - Chemistry Stack Exchange">
            <a:extLst>
              <a:ext uri="{FF2B5EF4-FFF2-40B4-BE49-F238E27FC236}">
                <a16:creationId xmlns:a16="http://schemas.microsoft.com/office/drawing/2014/main" id="{2F43756E-76DF-4B93-8979-83FEF8871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321668"/>
            <a:ext cx="3499340" cy="3264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661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87362"/>
          </a:xfrm>
        </p:spPr>
        <p:txBody>
          <a:bodyPr>
            <a:normAutofit fontScale="90000"/>
          </a:bodyPr>
          <a:lstStyle/>
          <a:p>
            <a:r>
              <a:rPr lang="en-US" sz="2800" b="1" dirty="0" err="1"/>
              <a:t>Lanthanoidov</a:t>
            </a:r>
            <a:r>
              <a:rPr lang="cs-CZ" sz="2800" b="1" dirty="0"/>
              <a:t>á kontrakce</a:t>
            </a:r>
          </a:p>
        </p:txBody>
      </p:sp>
      <p:sp>
        <p:nvSpPr>
          <p:cNvPr id="5" name="Obdélník 4"/>
          <p:cNvSpPr/>
          <p:nvPr/>
        </p:nvSpPr>
        <p:spPr>
          <a:xfrm>
            <a:off x="191310" y="762000"/>
            <a:ext cx="8761379" cy="2554545"/>
          </a:xfrm>
          <a:prstGeom prst="rect">
            <a:avLst/>
          </a:prstGeom>
        </p:spPr>
        <p:txBody>
          <a:bodyPr wrap="square">
            <a:spAutoFit/>
          </a:bodyPr>
          <a:lstStyle/>
          <a:p>
            <a:pPr algn="just"/>
            <a:r>
              <a:rPr lang="cs-CZ" sz="2000" dirty="0">
                <a:cs typeface="Arial" panose="020B0604020202020204" pitchFamily="34" charset="0"/>
              </a:rPr>
              <a:t>= jev, kdy se s postupným zvyšováním atomového čísla prvku zmenšuje poloměr následujících atomů. </a:t>
            </a:r>
          </a:p>
          <a:p>
            <a:pPr algn="just"/>
            <a:r>
              <a:rPr lang="cs-CZ" sz="2000" dirty="0">
                <a:cs typeface="Arial" panose="020B0604020202020204" pitchFamily="34" charset="0"/>
              </a:rPr>
              <a:t>Postupné zmenšování atomového poloměru se vysvětluje tím, že </a:t>
            </a:r>
            <a:r>
              <a:rPr lang="cs-CZ" sz="2000" u="sng" dirty="0">
                <a:cs typeface="Arial" panose="020B0604020202020204" pitchFamily="34" charset="0"/>
              </a:rPr>
              <a:t>elektrony doplňované postupně do orbitalu </a:t>
            </a:r>
            <a:r>
              <a:rPr lang="cs-CZ" sz="2000" i="1" u="sng" dirty="0">
                <a:cs typeface="Arial" panose="020B0604020202020204" pitchFamily="34" charset="0"/>
              </a:rPr>
              <a:t>4f</a:t>
            </a:r>
            <a:r>
              <a:rPr lang="cs-CZ" sz="2000" u="sng" dirty="0">
                <a:cs typeface="Arial" panose="020B0604020202020204" pitchFamily="34" charset="0"/>
              </a:rPr>
              <a:t> vykazují nízké stínění kladného náboje atomového jádra </a:t>
            </a:r>
            <a:r>
              <a:rPr lang="cs-CZ" sz="2000" dirty="0">
                <a:cs typeface="Arial" panose="020B0604020202020204" pitchFamily="34" charset="0"/>
              </a:rPr>
              <a:t>a </a:t>
            </a:r>
            <a:r>
              <a:rPr lang="en-US" sz="2000" dirty="0"/>
              <a:t>6</a:t>
            </a:r>
            <a:r>
              <a:rPr lang="en-US" sz="2000" i="1" dirty="0"/>
              <a:t>s</a:t>
            </a:r>
            <a:r>
              <a:rPr lang="en-US" sz="2000" dirty="0"/>
              <a:t> </a:t>
            </a:r>
            <a:r>
              <a:rPr lang="en-US" sz="2000" dirty="0" err="1"/>
              <a:t>elektron</a:t>
            </a:r>
            <a:r>
              <a:rPr lang="cs-CZ" sz="2000" dirty="0"/>
              <a:t>y</a:t>
            </a:r>
            <a:r>
              <a:rPr lang="en-US" sz="2000" dirty="0"/>
              <a:t> </a:t>
            </a:r>
            <a:r>
              <a:rPr lang="en-US" sz="2000" dirty="0" err="1"/>
              <a:t>jsou</a:t>
            </a:r>
            <a:r>
              <a:rPr lang="cs-CZ" sz="2000" dirty="0"/>
              <a:t> více přitahovány směrem k jádru</a:t>
            </a:r>
            <a:r>
              <a:rPr lang="en-US" sz="2000" dirty="0"/>
              <a:t>. </a:t>
            </a:r>
            <a:r>
              <a:rPr lang="cs-CZ" sz="2000" dirty="0">
                <a:cs typeface="Arial" panose="020B0604020202020204" pitchFamily="34" charset="0"/>
              </a:rPr>
              <a:t>S přibývajícím atomovým číslem a tím i počtem protonů v jádře roste efektivní náboj jádra působící přitažlivou silou na elektrony, </a:t>
            </a:r>
            <a:r>
              <a:rPr lang="cs-CZ" sz="2000" dirty="0"/>
              <a:t>což se projeví menším atomovým poloměrem</a:t>
            </a:r>
            <a:r>
              <a:rPr lang="cs-CZ" sz="2000" dirty="0">
                <a:cs typeface="Arial" panose="020B0604020202020204" pitchFamily="34" charset="0"/>
              </a:rPr>
              <a:t>.</a:t>
            </a:r>
          </a:p>
        </p:txBody>
      </p:sp>
      <p:pic>
        <p:nvPicPr>
          <p:cNvPr id="6" name="Obrázek 5">
            <a:extLst>
              <a:ext uri="{FF2B5EF4-FFF2-40B4-BE49-F238E27FC236}">
                <a16:creationId xmlns:a16="http://schemas.microsoft.com/office/drawing/2014/main" id="{1D1C26A5-03BC-4B9B-B177-9DB6305B1CAB}"/>
              </a:ext>
            </a:extLst>
          </p:cNvPr>
          <p:cNvPicPr>
            <a:picLocks noChangeAspect="1"/>
          </p:cNvPicPr>
          <p:nvPr/>
        </p:nvPicPr>
        <p:blipFill>
          <a:blip r:embed="rId2"/>
          <a:stretch>
            <a:fillRect/>
          </a:stretch>
        </p:blipFill>
        <p:spPr>
          <a:xfrm>
            <a:off x="280046" y="4044252"/>
            <a:ext cx="4801962" cy="2023173"/>
          </a:xfrm>
          <a:prstGeom prst="rect">
            <a:avLst/>
          </a:prstGeom>
        </p:spPr>
      </p:pic>
      <p:pic>
        <p:nvPicPr>
          <p:cNvPr id="8" name="Obrázek 7" descr="Obsah obrázku text, mapa&#10;&#10;Popis byl vytvořen automaticky">
            <a:extLst>
              <a:ext uri="{FF2B5EF4-FFF2-40B4-BE49-F238E27FC236}">
                <a16:creationId xmlns:a16="http://schemas.microsoft.com/office/drawing/2014/main" id="{B3F8E494-7955-4BE4-9C63-D7535E6FD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227953"/>
            <a:ext cx="3520429" cy="3355409"/>
          </a:xfrm>
          <a:prstGeom prst="rect">
            <a:avLst/>
          </a:prstGeom>
        </p:spPr>
      </p:pic>
    </p:spTree>
    <p:extLst>
      <p:ext uri="{BB962C8B-B14F-4D97-AF65-F5344CB8AC3E}">
        <p14:creationId xmlns:p14="http://schemas.microsoft.com/office/powerpoint/2010/main" val="3943785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C364CC97-5111-443E-B5B8-DCAA6A790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361404"/>
            <a:ext cx="8515350" cy="613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071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4D59BC6-EBB1-409E-BC02-A48C70597FF3}"/>
              </a:ext>
            </a:extLst>
          </p:cNvPr>
          <p:cNvSpPr txBox="1"/>
          <p:nvPr/>
        </p:nvSpPr>
        <p:spPr>
          <a:xfrm>
            <a:off x="152400" y="197346"/>
            <a:ext cx="8839200" cy="1508105"/>
          </a:xfrm>
          <a:prstGeom prst="rect">
            <a:avLst/>
          </a:prstGeom>
          <a:noFill/>
        </p:spPr>
        <p:txBody>
          <a:bodyPr wrap="square">
            <a:spAutoFit/>
          </a:bodyPr>
          <a:lstStyle/>
          <a:p>
            <a:pPr algn="just" rtl="0">
              <a:spcBef>
                <a:spcPts val="0"/>
              </a:spcBef>
              <a:spcAft>
                <a:spcPts val="0"/>
              </a:spcAft>
            </a:pPr>
            <a:r>
              <a:rPr lang="cs-CZ" sz="2400" b="1" i="0" dirty="0">
                <a:solidFill>
                  <a:srgbClr val="555555"/>
                </a:solidFill>
                <a:effectLst/>
              </a:rPr>
              <a:t>Důsledky</a:t>
            </a:r>
            <a:r>
              <a:rPr lang="en-US" sz="2400" b="1" i="0" dirty="0">
                <a:solidFill>
                  <a:srgbClr val="555555"/>
                </a:solidFill>
                <a:effectLst/>
              </a:rPr>
              <a:t> </a:t>
            </a:r>
            <a:r>
              <a:rPr lang="en-US" sz="2400" b="1" i="0" dirty="0" err="1">
                <a:solidFill>
                  <a:srgbClr val="555555"/>
                </a:solidFill>
                <a:effectLst/>
              </a:rPr>
              <a:t>lanthan</a:t>
            </a:r>
            <a:r>
              <a:rPr lang="cs-CZ" sz="2400" b="1" i="0" dirty="0">
                <a:solidFill>
                  <a:srgbClr val="555555"/>
                </a:solidFill>
                <a:effectLst/>
              </a:rPr>
              <a:t>o</a:t>
            </a:r>
            <a:r>
              <a:rPr lang="en-US" sz="2400" b="1" i="0" dirty="0">
                <a:solidFill>
                  <a:srgbClr val="555555"/>
                </a:solidFill>
                <a:effectLst/>
              </a:rPr>
              <a:t>id</a:t>
            </a:r>
            <a:r>
              <a:rPr lang="cs-CZ" sz="2400" b="1" i="0" dirty="0" err="1">
                <a:solidFill>
                  <a:srgbClr val="555555"/>
                </a:solidFill>
                <a:effectLst/>
              </a:rPr>
              <a:t>ové</a:t>
            </a:r>
            <a:r>
              <a:rPr lang="en-US" sz="2400" b="1" i="0" dirty="0">
                <a:solidFill>
                  <a:srgbClr val="555555"/>
                </a:solidFill>
                <a:effectLst/>
              </a:rPr>
              <a:t> </a:t>
            </a:r>
            <a:r>
              <a:rPr lang="cs-CZ" sz="2400" b="1" i="0" dirty="0">
                <a:solidFill>
                  <a:srgbClr val="555555"/>
                </a:solidFill>
                <a:effectLst/>
              </a:rPr>
              <a:t>kontrakce</a:t>
            </a:r>
            <a:endParaRPr lang="en-US" sz="2400" b="0" i="0" dirty="0">
              <a:solidFill>
                <a:srgbClr val="555555"/>
              </a:solidFill>
              <a:effectLst/>
            </a:endParaRPr>
          </a:p>
          <a:p>
            <a:pPr algn="just" rtl="0">
              <a:spcBef>
                <a:spcPts val="0"/>
              </a:spcBef>
              <a:spcAft>
                <a:spcPts val="0"/>
              </a:spcAft>
            </a:pPr>
            <a:endParaRPr lang="cs-CZ" sz="800" b="0" i="0" dirty="0">
              <a:solidFill>
                <a:srgbClr val="555555"/>
              </a:solidFill>
              <a:effectLst/>
            </a:endParaRPr>
          </a:p>
          <a:p>
            <a:pPr algn="just" rtl="0">
              <a:spcBef>
                <a:spcPts val="0"/>
              </a:spcBef>
              <a:spcAft>
                <a:spcPts val="0"/>
              </a:spcAft>
            </a:pPr>
            <a:r>
              <a:rPr lang="cs-CZ" sz="2000" b="1" i="0" dirty="0">
                <a:solidFill>
                  <a:srgbClr val="555555"/>
                </a:solidFill>
                <a:effectLst/>
              </a:rPr>
              <a:t>A</a:t>
            </a:r>
            <a:r>
              <a:rPr lang="en-US" sz="2000" b="1" i="0" dirty="0">
                <a:solidFill>
                  <a:srgbClr val="555555"/>
                </a:solidFill>
                <a:effectLst/>
              </a:rPr>
              <a:t>tom</a:t>
            </a:r>
            <a:r>
              <a:rPr lang="cs-CZ" sz="2000" b="1" i="0" dirty="0" err="1">
                <a:solidFill>
                  <a:srgbClr val="555555"/>
                </a:solidFill>
                <a:effectLst/>
              </a:rPr>
              <a:t>ové</a:t>
            </a:r>
            <a:r>
              <a:rPr lang="cs-CZ" sz="2000" b="1" i="0" dirty="0">
                <a:solidFill>
                  <a:srgbClr val="555555"/>
                </a:solidFill>
                <a:effectLst/>
              </a:rPr>
              <a:t> poloměry</a:t>
            </a:r>
            <a:r>
              <a:rPr lang="en-US" sz="2000" b="1" i="0" dirty="0">
                <a:solidFill>
                  <a:srgbClr val="555555"/>
                </a:solidFill>
                <a:effectLst/>
              </a:rPr>
              <a:t> </a:t>
            </a:r>
            <a:r>
              <a:rPr lang="en-US" sz="2000" b="0" i="0" dirty="0">
                <a:solidFill>
                  <a:srgbClr val="555555"/>
                </a:solidFill>
                <a:effectLst/>
              </a:rPr>
              <a:t>Hf </a:t>
            </a:r>
            <a:r>
              <a:rPr lang="cs-CZ" sz="2000" b="0" i="0" dirty="0">
                <a:solidFill>
                  <a:srgbClr val="555555"/>
                </a:solidFill>
                <a:effectLst/>
              </a:rPr>
              <a:t>a </a:t>
            </a:r>
            <a:r>
              <a:rPr lang="cs-CZ" sz="2000" b="0" i="0" dirty="0" err="1">
                <a:solidFill>
                  <a:srgbClr val="555555"/>
                </a:solidFill>
                <a:effectLst/>
              </a:rPr>
              <a:t>Zr</a:t>
            </a:r>
            <a:r>
              <a:rPr lang="cs-CZ" sz="2000" b="0" i="0" dirty="0">
                <a:solidFill>
                  <a:srgbClr val="555555"/>
                </a:solidFill>
                <a:effectLst/>
              </a:rPr>
              <a:t> jsou téměř stejné v důsledku </a:t>
            </a:r>
            <a:r>
              <a:rPr lang="en-US" sz="2000" b="0" i="0" dirty="0" err="1">
                <a:solidFill>
                  <a:srgbClr val="555555"/>
                </a:solidFill>
                <a:effectLst/>
              </a:rPr>
              <a:t>lanthan</a:t>
            </a:r>
            <a:r>
              <a:rPr lang="cs-CZ" sz="2000" b="0" i="0" dirty="0">
                <a:solidFill>
                  <a:srgbClr val="555555"/>
                </a:solidFill>
                <a:effectLst/>
              </a:rPr>
              <a:t>o</a:t>
            </a:r>
            <a:r>
              <a:rPr lang="en-US" sz="2000" b="0" i="0" dirty="0">
                <a:solidFill>
                  <a:srgbClr val="555555"/>
                </a:solidFill>
                <a:effectLst/>
              </a:rPr>
              <a:t>id</a:t>
            </a:r>
            <a:r>
              <a:rPr lang="cs-CZ" sz="2000" b="0" i="0" dirty="0" err="1">
                <a:solidFill>
                  <a:srgbClr val="555555"/>
                </a:solidFill>
                <a:effectLst/>
              </a:rPr>
              <a:t>ové</a:t>
            </a:r>
            <a:r>
              <a:rPr lang="en-US" sz="2000" b="0" i="0" dirty="0">
                <a:solidFill>
                  <a:srgbClr val="555555"/>
                </a:solidFill>
                <a:effectLst/>
              </a:rPr>
              <a:t> </a:t>
            </a:r>
            <a:r>
              <a:rPr lang="cs-CZ" sz="2000" b="0" i="0" dirty="0">
                <a:solidFill>
                  <a:srgbClr val="555555"/>
                </a:solidFill>
                <a:effectLst/>
              </a:rPr>
              <a:t>k</a:t>
            </a:r>
            <a:r>
              <a:rPr lang="en-US" sz="2000" b="0" i="0" dirty="0" err="1">
                <a:solidFill>
                  <a:srgbClr val="555555"/>
                </a:solidFill>
                <a:effectLst/>
              </a:rPr>
              <a:t>ontra</a:t>
            </a:r>
            <a:r>
              <a:rPr lang="cs-CZ" sz="2000" b="0" i="0" dirty="0">
                <a:solidFill>
                  <a:srgbClr val="555555"/>
                </a:solidFill>
                <a:effectLst/>
              </a:rPr>
              <a:t>k</a:t>
            </a:r>
            <a:r>
              <a:rPr lang="en-US" sz="2000" b="0" i="0" dirty="0">
                <a:solidFill>
                  <a:srgbClr val="555555"/>
                </a:solidFill>
                <a:effectLst/>
              </a:rPr>
              <a:t>c</a:t>
            </a:r>
            <a:r>
              <a:rPr lang="cs-CZ" sz="2000" b="0" i="0" dirty="0">
                <a:solidFill>
                  <a:srgbClr val="555555"/>
                </a:solidFill>
                <a:effectLst/>
              </a:rPr>
              <a:t>e</a:t>
            </a:r>
            <a:r>
              <a:rPr lang="en-US" sz="2000" b="0" i="0" dirty="0">
                <a:solidFill>
                  <a:srgbClr val="555555"/>
                </a:solidFill>
                <a:effectLst/>
              </a:rPr>
              <a:t>. </a:t>
            </a:r>
            <a:r>
              <a:rPr lang="cs-CZ" sz="2000" b="0" i="0" dirty="0">
                <a:solidFill>
                  <a:srgbClr val="555555"/>
                </a:solidFill>
                <a:effectLst/>
              </a:rPr>
              <a:t>Důsledkem toho jsou velmi podobné chemické vlastnosti obou prvků (= „chemická dvojčata“)</a:t>
            </a:r>
            <a:r>
              <a:rPr lang="en-US" sz="2000" i="0" dirty="0">
                <a:solidFill>
                  <a:srgbClr val="555555"/>
                </a:solidFill>
                <a:effectLst/>
              </a:rPr>
              <a:t>.</a:t>
            </a:r>
            <a:r>
              <a:rPr lang="cs-CZ" sz="2000" i="0" dirty="0">
                <a:solidFill>
                  <a:srgbClr val="555555"/>
                </a:solidFill>
                <a:effectLst/>
              </a:rPr>
              <a:t> </a:t>
            </a:r>
            <a:r>
              <a:rPr lang="cs-CZ" sz="2000" b="0" i="0" dirty="0">
                <a:solidFill>
                  <a:srgbClr val="555555"/>
                </a:solidFill>
                <a:effectLst/>
              </a:rPr>
              <a:t>Totéž platí pro dvojice</a:t>
            </a:r>
            <a:r>
              <a:rPr lang="en-US" sz="2000" b="0" i="0" dirty="0">
                <a:solidFill>
                  <a:srgbClr val="555555"/>
                </a:solidFill>
                <a:effectLst/>
              </a:rPr>
              <a:t> Nb</a:t>
            </a:r>
            <a:r>
              <a:rPr lang="cs-CZ" sz="2000" b="0" i="0" dirty="0">
                <a:solidFill>
                  <a:srgbClr val="555555"/>
                </a:solidFill>
                <a:effectLst/>
              </a:rPr>
              <a:t> - Ta, </a:t>
            </a:r>
            <a:r>
              <a:rPr lang="cs-CZ" sz="2000" b="0" i="0" dirty="0" err="1">
                <a:solidFill>
                  <a:srgbClr val="555555"/>
                </a:solidFill>
                <a:effectLst/>
              </a:rPr>
              <a:t>Mo</a:t>
            </a:r>
            <a:r>
              <a:rPr lang="cs-CZ" sz="2000" b="0" i="0" dirty="0">
                <a:solidFill>
                  <a:srgbClr val="555555"/>
                </a:solidFill>
                <a:effectLst/>
              </a:rPr>
              <a:t> </a:t>
            </a:r>
            <a:r>
              <a:rPr lang="en-US" sz="2000" b="0" i="0" dirty="0">
                <a:solidFill>
                  <a:srgbClr val="555555"/>
                </a:solidFill>
                <a:effectLst/>
              </a:rPr>
              <a:t>- W, Ru - </a:t>
            </a:r>
            <a:r>
              <a:rPr lang="en-US" sz="2000" b="0" i="0" dirty="0" err="1">
                <a:solidFill>
                  <a:srgbClr val="555555"/>
                </a:solidFill>
                <a:effectLst/>
              </a:rPr>
              <a:t>Os</a:t>
            </a:r>
            <a:r>
              <a:rPr lang="en-US" sz="2000" b="0" i="0" dirty="0">
                <a:solidFill>
                  <a:srgbClr val="555555"/>
                </a:solidFill>
                <a:effectLst/>
              </a:rPr>
              <a:t>,</a:t>
            </a:r>
            <a:r>
              <a:rPr lang="cs-CZ" sz="2000" b="0" i="0" dirty="0">
                <a:solidFill>
                  <a:srgbClr val="555555"/>
                </a:solidFill>
                <a:effectLst/>
              </a:rPr>
              <a:t> </a:t>
            </a:r>
            <a:r>
              <a:rPr lang="en-US" sz="2000" b="0" i="0" dirty="0">
                <a:solidFill>
                  <a:srgbClr val="555555"/>
                </a:solidFill>
                <a:effectLst/>
              </a:rPr>
              <a:t>Rh -</a:t>
            </a:r>
            <a:r>
              <a:rPr lang="cs-CZ" sz="2000" b="0" i="0" dirty="0">
                <a:solidFill>
                  <a:srgbClr val="555555"/>
                </a:solidFill>
                <a:effectLst/>
              </a:rPr>
              <a:t> </a:t>
            </a:r>
            <a:r>
              <a:rPr lang="en-US" sz="2000" b="0" i="0" dirty="0" err="1">
                <a:solidFill>
                  <a:srgbClr val="555555"/>
                </a:solidFill>
                <a:effectLst/>
              </a:rPr>
              <a:t>Ir</a:t>
            </a:r>
            <a:r>
              <a:rPr lang="en-US" sz="2000" b="0" i="0" dirty="0">
                <a:solidFill>
                  <a:srgbClr val="555555"/>
                </a:solidFill>
                <a:effectLst/>
              </a:rPr>
              <a:t>, Pd</a:t>
            </a:r>
            <a:r>
              <a:rPr lang="cs-CZ" sz="2000" b="0" i="0" dirty="0">
                <a:solidFill>
                  <a:srgbClr val="555555"/>
                </a:solidFill>
                <a:effectLst/>
              </a:rPr>
              <a:t> </a:t>
            </a:r>
            <a:r>
              <a:rPr lang="en-US" sz="2000" b="0" i="0" dirty="0">
                <a:solidFill>
                  <a:srgbClr val="555555"/>
                </a:solidFill>
                <a:effectLst/>
              </a:rPr>
              <a:t>-</a:t>
            </a:r>
            <a:r>
              <a:rPr lang="cs-CZ" sz="2000" b="0" i="0" dirty="0">
                <a:solidFill>
                  <a:srgbClr val="555555"/>
                </a:solidFill>
                <a:effectLst/>
              </a:rPr>
              <a:t> </a:t>
            </a:r>
            <a:r>
              <a:rPr lang="en-US" sz="2000" b="0" i="0" dirty="0">
                <a:solidFill>
                  <a:srgbClr val="555555"/>
                </a:solidFill>
                <a:effectLst/>
              </a:rPr>
              <a:t>Pt. </a:t>
            </a:r>
          </a:p>
        </p:txBody>
      </p:sp>
      <p:pic>
        <p:nvPicPr>
          <p:cNvPr id="3" name="Obrázek 2">
            <a:extLst>
              <a:ext uri="{FF2B5EF4-FFF2-40B4-BE49-F238E27FC236}">
                <a16:creationId xmlns:a16="http://schemas.microsoft.com/office/drawing/2014/main" id="{7127D9CC-EA56-41E0-9B5E-E1D897E11923}"/>
              </a:ext>
            </a:extLst>
          </p:cNvPr>
          <p:cNvPicPr>
            <a:picLocks noChangeAspect="1"/>
          </p:cNvPicPr>
          <p:nvPr/>
        </p:nvPicPr>
        <p:blipFill>
          <a:blip r:embed="rId2"/>
          <a:stretch>
            <a:fillRect/>
          </a:stretch>
        </p:blipFill>
        <p:spPr>
          <a:xfrm>
            <a:off x="2854170" y="1830472"/>
            <a:ext cx="4179384" cy="1477328"/>
          </a:xfrm>
          <a:prstGeom prst="rect">
            <a:avLst/>
          </a:prstGeom>
        </p:spPr>
      </p:pic>
      <p:pic>
        <p:nvPicPr>
          <p:cNvPr id="6" name="Picture 2">
            <a:extLst>
              <a:ext uri="{FF2B5EF4-FFF2-40B4-BE49-F238E27FC236}">
                <a16:creationId xmlns:a16="http://schemas.microsoft.com/office/drawing/2014/main" id="{22553D4A-E104-409B-8E56-3D85E4641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8487" y="4999463"/>
            <a:ext cx="4110750" cy="163145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CFB8581-D6DC-46D4-8CDD-3AC29834B3D0}"/>
              </a:ext>
            </a:extLst>
          </p:cNvPr>
          <p:cNvSpPr txBox="1"/>
          <p:nvPr/>
        </p:nvSpPr>
        <p:spPr>
          <a:xfrm>
            <a:off x="180278" y="3389971"/>
            <a:ext cx="8839200" cy="1477328"/>
          </a:xfrm>
          <a:prstGeom prst="rect">
            <a:avLst/>
          </a:prstGeom>
          <a:noFill/>
        </p:spPr>
        <p:txBody>
          <a:bodyPr wrap="square">
            <a:spAutoFit/>
          </a:bodyPr>
          <a:lstStyle/>
          <a:p>
            <a:pPr algn="just" rtl="0">
              <a:spcBef>
                <a:spcPts val="0"/>
              </a:spcBef>
              <a:spcAft>
                <a:spcPts val="0"/>
              </a:spcAft>
            </a:pPr>
            <a:r>
              <a:rPr lang="cs-CZ" sz="1800" b="0" i="0" dirty="0">
                <a:solidFill>
                  <a:srgbClr val="555555"/>
                </a:solidFill>
                <a:effectLst/>
                <a:latin typeface="arial" panose="020B0604020202020204" pitchFamily="34" charset="0"/>
              </a:rPr>
              <a:t>Rozdíl a</a:t>
            </a:r>
            <a:r>
              <a:rPr lang="en-US" sz="1800" b="0" i="0" dirty="0">
                <a:solidFill>
                  <a:srgbClr val="555555"/>
                </a:solidFill>
                <a:effectLst/>
                <a:latin typeface="arial" panose="020B0604020202020204" pitchFamily="34" charset="0"/>
              </a:rPr>
              <a:t>tom</a:t>
            </a:r>
            <a:r>
              <a:rPr lang="cs-CZ" sz="1800" b="0" i="0" dirty="0" err="1">
                <a:solidFill>
                  <a:srgbClr val="555555"/>
                </a:solidFill>
                <a:effectLst/>
                <a:latin typeface="arial" panose="020B0604020202020204" pitchFamily="34" charset="0"/>
              </a:rPr>
              <a:t>ových</a:t>
            </a:r>
            <a:r>
              <a:rPr lang="cs-CZ" sz="1800" b="0" i="0" dirty="0">
                <a:solidFill>
                  <a:srgbClr val="555555"/>
                </a:solidFill>
                <a:effectLst/>
                <a:latin typeface="arial" panose="020B0604020202020204" pitchFamily="34" charset="0"/>
              </a:rPr>
              <a:t> hmotností</a:t>
            </a:r>
            <a:r>
              <a:rPr lang="en-US" sz="1800" b="0" i="0" dirty="0">
                <a:solidFill>
                  <a:srgbClr val="555555"/>
                </a:solidFill>
                <a:effectLst/>
                <a:latin typeface="arial" panose="020B0604020202020204" pitchFamily="34" charset="0"/>
              </a:rPr>
              <a:t> </a:t>
            </a:r>
            <a:r>
              <a:rPr lang="cs-CZ" sz="1800" b="0" i="0" dirty="0" err="1">
                <a:solidFill>
                  <a:srgbClr val="555555"/>
                </a:solidFill>
                <a:effectLst/>
                <a:latin typeface="arial" panose="020B0604020202020204" pitchFamily="34" charset="0"/>
              </a:rPr>
              <a:t>Zr</a:t>
            </a:r>
            <a:r>
              <a:rPr lang="cs-CZ" sz="1800" b="0" i="0" dirty="0">
                <a:solidFill>
                  <a:srgbClr val="555555"/>
                </a:solidFill>
                <a:effectLst/>
                <a:latin typeface="arial" panose="020B0604020202020204" pitchFamily="34" charset="0"/>
              </a:rPr>
              <a:t> a </a:t>
            </a:r>
            <a:r>
              <a:rPr lang="cs-CZ" sz="1800" b="0" i="0" dirty="0" err="1">
                <a:solidFill>
                  <a:srgbClr val="555555"/>
                </a:solidFill>
                <a:effectLst/>
                <a:latin typeface="arial" panose="020B0604020202020204" pitchFamily="34" charset="0"/>
              </a:rPr>
              <a:t>Hf</a:t>
            </a:r>
            <a:r>
              <a:rPr lang="cs-CZ" sz="1800" b="0" i="0" dirty="0">
                <a:solidFill>
                  <a:srgbClr val="555555"/>
                </a:solidFill>
                <a:effectLst/>
                <a:latin typeface="arial" panose="020B0604020202020204" pitchFamily="34" charset="0"/>
              </a:rPr>
              <a:t> je zhruba dvojnásobný</a:t>
            </a:r>
            <a:r>
              <a:rPr lang="en-US" sz="1800" b="0" i="0" dirty="0">
                <a:solidFill>
                  <a:srgbClr val="555555"/>
                </a:solidFill>
                <a:effectLst/>
                <a:latin typeface="arial" panose="020B0604020202020204" pitchFamily="34" charset="0"/>
              </a:rPr>
              <a:t> (Zr =</a:t>
            </a:r>
            <a:r>
              <a:rPr lang="cs-CZ" sz="1800" b="0" i="0" dirty="0">
                <a:solidFill>
                  <a:srgbClr val="555555"/>
                </a:solidFill>
                <a:effectLst/>
                <a:latin typeface="arial" panose="020B0604020202020204" pitchFamily="34" charset="0"/>
              </a:rPr>
              <a:t> </a:t>
            </a:r>
            <a:r>
              <a:rPr lang="en-US" sz="1800" b="0" i="0" dirty="0">
                <a:solidFill>
                  <a:srgbClr val="555555"/>
                </a:solidFill>
                <a:effectLst/>
                <a:latin typeface="arial" panose="020B0604020202020204" pitchFamily="34" charset="0"/>
              </a:rPr>
              <a:t>91.2</a:t>
            </a:r>
            <a:r>
              <a:rPr lang="cs-CZ" sz="1800" b="0" i="0" dirty="0">
                <a:solidFill>
                  <a:srgbClr val="555555"/>
                </a:solidFill>
                <a:effectLst/>
                <a:latin typeface="arial" panose="020B0604020202020204" pitchFamily="34" charset="0"/>
              </a:rPr>
              <a:t> g.mol</a:t>
            </a:r>
            <a:r>
              <a:rPr lang="cs-CZ" sz="1800" b="0" i="0" baseline="30000" dirty="0">
                <a:solidFill>
                  <a:srgbClr val="555555"/>
                </a:solidFill>
                <a:effectLst/>
                <a:latin typeface="arial" panose="020B0604020202020204" pitchFamily="34" charset="0"/>
              </a:rPr>
              <a:t>-1</a:t>
            </a:r>
            <a:r>
              <a:rPr lang="en-US" sz="1800" b="0" i="0" dirty="0">
                <a:solidFill>
                  <a:srgbClr val="555555"/>
                </a:solidFill>
                <a:effectLst/>
                <a:latin typeface="arial" panose="020B0604020202020204" pitchFamily="34" charset="0"/>
              </a:rPr>
              <a:t> a Hf =</a:t>
            </a:r>
            <a:r>
              <a:rPr lang="cs-CZ" sz="1800" b="0" i="0" dirty="0">
                <a:solidFill>
                  <a:srgbClr val="555555"/>
                </a:solidFill>
                <a:effectLst/>
                <a:latin typeface="arial" panose="020B0604020202020204" pitchFamily="34" charset="0"/>
              </a:rPr>
              <a:t> </a:t>
            </a:r>
            <a:r>
              <a:rPr lang="en-US" sz="1800" b="0" i="0" dirty="0">
                <a:solidFill>
                  <a:srgbClr val="555555"/>
                </a:solidFill>
                <a:effectLst/>
                <a:latin typeface="arial" panose="020B0604020202020204" pitchFamily="34" charset="0"/>
              </a:rPr>
              <a:t>178.5</a:t>
            </a:r>
            <a:r>
              <a:rPr lang="cs-CZ" sz="1800" b="0" i="0" dirty="0">
                <a:solidFill>
                  <a:srgbClr val="555555"/>
                </a:solidFill>
                <a:effectLst/>
                <a:latin typeface="arial" panose="020B0604020202020204" pitchFamily="34" charset="0"/>
              </a:rPr>
              <a:t> g.mol</a:t>
            </a:r>
            <a:r>
              <a:rPr lang="cs-CZ" sz="1800" b="0" i="0" baseline="30000" dirty="0">
                <a:solidFill>
                  <a:srgbClr val="555555"/>
                </a:solidFill>
                <a:effectLst/>
                <a:latin typeface="arial" panose="020B0604020202020204" pitchFamily="34" charset="0"/>
              </a:rPr>
              <a:t>-1</a:t>
            </a:r>
            <a:r>
              <a:rPr lang="en-US" sz="1800" b="0" i="0" dirty="0">
                <a:solidFill>
                  <a:srgbClr val="555555"/>
                </a:solidFill>
                <a:effectLst/>
                <a:latin typeface="arial" panose="020B0604020202020204" pitchFamily="34" charset="0"/>
              </a:rPr>
              <a:t>)</a:t>
            </a:r>
            <a:r>
              <a:rPr lang="cs-CZ" sz="1800" b="0" i="0" dirty="0">
                <a:solidFill>
                  <a:srgbClr val="555555"/>
                </a:solidFill>
                <a:effectLst/>
                <a:latin typeface="arial" panose="020B0604020202020204" pitchFamily="34" charset="0"/>
              </a:rPr>
              <a:t>, zatímco jejich atomový poloměr je v důsledku </a:t>
            </a:r>
            <a:r>
              <a:rPr lang="en-US" sz="1800" b="0" i="0" dirty="0" err="1">
                <a:solidFill>
                  <a:srgbClr val="555555"/>
                </a:solidFill>
                <a:effectLst/>
                <a:latin typeface="arial" panose="020B0604020202020204" pitchFamily="34" charset="0"/>
              </a:rPr>
              <a:t>lanthan</a:t>
            </a:r>
            <a:r>
              <a:rPr lang="cs-CZ" sz="1800" b="0" i="0" dirty="0">
                <a:solidFill>
                  <a:srgbClr val="555555"/>
                </a:solidFill>
                <a:effectLst/>
                <a:latin typeface="arial" panose="020B0604020202020204" pitchFamily="34" charset="0"/>
              </a:rPr>
              <a:t>o</a:t>
            </a:r>
            <a:r>
              <a:rPr lang="en-US" sz="1800" b="0" i="0" dirty="0">
                <a:solidFill>
                  <a:srgbClr val="555555"/>
                </a:solidFill>
                <a:effectLst/>
                <a:latin typeface="arial" panose="020B0604020202020204" pitchFamily="34" charset="0"/>
              </a:rPr>
              <a:t>id</a:t>
            </a:r>
            <a:r>
              <a:rPr lang="cs-CZ" sz="1800" b="0" i="0" dirty="0" err="1">
                <a:solidFill>
                  <a:srgbClr val="555555"/>
                </a:solidFill>
                <a:effectLst/>
                <a:latin typeface="arial" panose="020B0604020202020204" pitchFamily="34" charset="0"/>
              </a:rPr>
              <a:t>ové</a:t>
            </a:r>
            <a:r>
              <a:rPr lang="en-US" sz="1800" b="0" i="0" dirty="0">
                <a:solidFill>
                  <a:srgbClr val="555555"/>
                </a:solidFill>
                <a:effectLst/>
                <a:latin typeface="arial" panose="020B0604020202020204" pitchFamily="34" charset="0"/>
              </a:rPr>
              <a:t> </a:t>
            </a:r>
            <a:r>
              <a:rPr lang="cs-CZ" sz="1800" b="0" i="0" dirty="0">
                <a:solidFill>
                  <a:srgbClr val="555555"/>
                </a:solidFill>
                <a:effectLst/>
                <a:latin typeface="arial" panose="020B0604020202020204" pitchFamily="34" charset="0"/>
              </a:rPr>
              <a:t>k</a:t>
            </a:r>
            <a:r>
              <a:rPr lang="en-US" sz="1800" b="0" i="0" dirty="0" err="1">
                <a:solidFill>
                  <a:srgbClr val="555555"/>
                </a:solidFill>
                <a:effectLst/>
                <a:latin typeface="arial" panose="020B0604020202020204" pitchFamily="34" charset="0"/>
              </a:rPr>
              <a:t>ontra</a:t>
            </a:r>
            <a:r>
              <a:rPr lang="cs-CZ" sz="1800" b="0" i="0" dirty="0">
                <a:solidFill>
                  <a:srgbClr val="555555"/>
                </a:solidFill>
                <a:effectLst/>
                <a:latin typeface="arial" panose="020B0604020202020204" pitchFamily="34" charset="0"/>
              </a:rPr>
              <a:t>k</a:t>
            </a:r>
            <a:r>
              <a:rPr lang="en-US" sz="1800" b="0" i="0" dirty="0">
                <a:solidFill>
                  <a:srgbClr val="555555"/>
                </a:solidFill>
                <a:effectLst/>
                <a:latin typeface="arial" panose="020B0604020202020204" pitchFamily="34" charset="0"/>
              </a:rPr>
              <a:t>c</a:t>
            </a:r>
            <a:r>
              <a:rPr lang="cs-CZ" sz="1800" b="0" i="0" dirty="0">
                <a:solidFill>
                  <a:srgbClr val="555555"/>
                </a:solidFill>
                <a:effectLst/>
                <a:latin typeface="arial" panose="020B0604020202020204" pitchFamily="34" charset="0"/>
              </a:rPr>
              <a:t>e zhruba stejný</a:t>
            </a:r>
            <a:r>
              <a:rPr lang="en-US" sz="1800" b="0" i="0" dirty="0">
                <a:solidFill>
                  <a:srgbClr val="555555"/>
                </a:solidFill>
                <a:effectLst/>
                <a:latin typeface="arial" panose="020B0604020202020204" pitchFamily="34" charset="0"/>
              </a:rPr>
              <a:t>. </a:t>
            </a:r>
            <a:r>
              <a:rPr lang="cs-CZ" sz="1800" b="1" i="0" dirty="0">
                <a:solidFill>
                  <a:srgbClr val="555555"/>
                </a:solidFill>
                <a:effectLst/>
                <a:latin typeface="arial" panose="020B0604020202020204" pitchFamily="34" charset="0"/>
              </a:rPr>
              <a:t>Hustota</a:t>
            </a:r>
            <a:r>
              <a:rPr lang="en-US" sz="1800" b="0" i="0" dirty="0">
                <a:solidFill>
                  <a:srgbClr val="555555"/>
                </a:solidFill>
                <a:effectLst/>
                <a:latin typeface="arial" panose="020B0604020202020204" pitchFamily="34" charset="0"/>
              </a:rPr>
              <a:t> Hf (11.4</a:t>
            </a:r>
            <a:r>
              <a:rPr lang="cs-CZ" sz="1800" b="0" i="0" dirty="0">
                <a:solidFill>
                  <a:srgbClr val="555555"/>
                </a:solidFill>
                <a:effectLst/>
                <a:latin typeface="arial" panose="020B0604020202020204" pitchFamily="34" charset="0"/>
              </a:rPr>
              <a:t> kg.m</a:t>
            </a:r>
            <a:r>
              <a:rPr lang="cs-CZ" sz="1800" b="0" i="0" baseline="30000" dirty="0">
                <a:solidFill>
                  <a:srgbClr val="555555"/>
                </a:solidFill>
                <a:effectLst/>
                <a:latin typeface="arial" panose="020B0604020202020204" pitchFamily="34" charset="0"/>
              </a:rPr>
              <a:t>-3</a:t>
            </a:r>
            <a:r>
              <a:rPr lang="en-US" sz="1800" b="0" i="0" dirty="0">
                <a:solidFill>
                  <a:srgbClr val="555555"/>
                </a:solidFill>
                <a:effectLst/>
                <a:latin typeface="arial" panose="020B0604020202020204" pitchFamily="34" charset="0"/>
              </a:rPr>
              <a:t>) </a:t>
            </a:r>
            <a:r>
              <a:rPr lang="cs-CZ" sz="1800" b="0" i="0" dirty="0">
                <a:solidFill>
                  <a:srgbClr val="555555"/>
                </a:solidFill>
                <a:effectLst/>
                <a:latin typeface="arial" panose="020B0604020202020204" pitchFamily="34" charset="0"/>
              </a:rPr>
              <a:t>je tudíž asi dvojnásobná ve srovnání s </a:t>
            </a:r>
            <a:r>
              <a:rPr lang="en-US" sz="1800" b="0" i="0" dirty="0">
                <a:solidFill>
                  <a:srgbClr val="555555"/>
                </a:solidFill>
                <a:effectLst/>
                <a:latin typeface="arial" panose="020B0604020202020204" pitchFamily="34" charset="0"/>
              </a:rPr>
              <a:t>Zr (6.4</a:t>
            </a:r>
            <a:r>
              <a:rPr lang="cs-CZ" sz="1800" b="0" i="0" dirty="0">
                <a:solidFill>
                  <a:srgbClr val="555555"/>
                </a:solidFill>
                <a:effectLst/>
                <a:latin typeface="arial" panose="020B0604020202020204" pitchFamily="34" charset="0"/>
              </a:rPr>
              <a:t> kg.m</a:t>
            </a:r>
            <a:r>
              <a:rPr lang="cs-CZ" sz="1800" b="0" i="0" baseline="30000" dirty="0">
                <a:solidFill>
                  <a:srgbClr val="555555"/>
                </a:solidFill>
                <a:effectLst/>
                <a:latin typeface="arial" panose="020B0604020202020204" pitchFamily="34" charset="0"/>
              </a:rPr>
              <a:t>-3</a:t>
            </a:r>
            <a:r>
              <a:rPr lang="en-US" sz="1800" b="0" i="0" dirty="0">
                <a:solidFill>
                  <a:srgbClr val="555555"/>
                </a:solidFill>
                <a:effectLst/>
                <a:latin typeface="arial" panose="020B0604020202020204" pitchFamily="34" charset="0"/>
              </a:rPr>
              <a:t>).</a:t>
            </a:r>
            <a:r>
              <a:rPr lang="cs-CZ" sz="1800" b="0" i="0" dirty="0">
                <a:solidFill>
                  <a:srgbClr val="555555"/>
                </a:solidFill>
                <a:effectLst/>
                <a:latin typeface="arial" panose="020B0604020202020204" pitchFamily="34" charset="0"/>
              </a:rPr>
              <a:t> Podobně mají vysokou hustotu i další prvky nacházející se v periodické tabulce za lanthanoidy (Ta, W, … ).</a:t>
            </a:r>
            <a:endParaRPr lang="en-US" b="0" i="0" dirty="0">
              <a:solidFill>
                <a:srgbClr val="555555"/>
              </a:solidFill>
              <a:effectLst/>
              <a:latin typeface="source sans pro" panose="020B0503030403020204" pitchFamily="34" charset="0"/>
            </a:endParaRPr>
          </a:p>
        </p:txBody>
      </p:sp>
      <p:sp>
        <p:nvSpPr>
          <p:cNvPr id="9" name="TextovéPole 8">
            <a:extLst>
              <a:ext uri="{FF2B5EF4-FFF2-40B4-BE49-F238E27FC236}">
                <a16:creationId xmlns:a16="http://schemas.microsoft.com/office/drawing/2014/main" id="{6136BC10-02C3-4096-8E2C-295709C72DCA}"/>
              </a:ext>
            </a:extLst>
          </p:cNvPr>
          <p:cNvSpPr txBox="1"/>
          <p:nvPr/>
        </p:nvSpPr>
        <p:spPr>
          <a:xfrm>
            <a:off x="7239000" y="2384470"/>
            <a:ext cx="1008609" cy="369332"/>
          </a:xfrm>
          <a:prstGeom prst="rect">
            <a:avLst/>
          </a:prstGeom>
          <a:noFill/>
        </p:spPr>
        <p:txBody>
          <a:bodyPr wrap="none" rtlCol="0">
            <a:spAutoFit/>
          </a:bodyPr>
          <a:lstStyle/>
          <a:p>
            <a:r>
              <a:rPr lang="cs-CZ" dirty="0"/>
              <a:t>x</a:t>
            </a:r>
            <a:r>
              <a:rPr lang="cs-CZ" dirty="0">
                <a:solidFill>
                  <a:srgbClr val="0070C0"/>
                </a:solidFill>
              </a:rPr>
              <a:t> </a:t>
            </a:r>
            <a:r>
              <a:rPr lang="cs-CZ" dirty="0"/>
              <a:t>10</a:t>
            </a:r>
            <a:r>
              <a:rPr lang="cs-CZ" baseline="30000" dirty="0"/>
              <a:t>2</a:t>
            </a:r>
            <a:r>
              <a:rPr lang="cs-CZ" dirty="0"/>
              <a:t> </a:t>
            </a:r>
            <a:r>
              <a:rPr lang="cs-CZ" dirty="0" err="1"/>
              <a:t>pm</a:t>
            </a:r>
            <a:endParaRPr lang="cs-CZ" dirty="0"/>
          </a:p>
        </p:txBody>
      </p:sp>
    </p:spTree>
    <p:extLst>
      <p:ext uri="{BB962C8B-B14F-4D97-AF65-F5344CB8AC3E}">
        <p14:creationId xmlns:p14="http://schemas.microsoft.com/office/powerpoint/2010/main" val="13745593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56795" y="209891"/>
            <a:ext cx="3532890" cy="523220"/>
          </a:xfrm>
          <a:prstGeom prst="rect">
            <a:avLst/>
          </a:prstGeom>
          <a:noFill/>
        </p:spPr>
        <p:txBody>
          <a:bodyPr wrap="none" rtlCol="0">
            <a:spAutoFit/>
          </a:bodyPr>
          <a:lstStyle/>
          <a:p>
            <a:r>
              <a:rPr lang="cs-CZ" sz="2800" b="1" dirty="0" err="1"/>
              <a:t>Aktinoidová</a:t>
            </a:r>
            <a:r>
              <a:rPr lang="cs-CZ" sz="2800" b="1" dirty="0"/>
              <a:t> kontrakce</a:t>
            </a:r>
          </a:p>
        </p:txBody>
      </p:sp>
      <p:pic>
        <p:nvPicPr>
          <p:cNvPr id="6162" name="Picture 18" descr="Actinide - Wikipedia">
            <a:extLst>
              <a:ext uri="{FF2B5EF4-FFF2-40B4-BE49-F238E27FC236}">
                <a16:creationId xmlns:a16="http://schemas.microsoft.com/office/drawing/2014/main" id="{E9ECAACC-279D-4E29-9549-76D43F194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959" y="4104135"/>
            <a:ext cx="4060064" cy="27264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91B5F3AA-6605-42A3-B73D-5B1AFACF62E0}"/>
              </a:ext>
            </a:extLst>
          </p:cNvPr>
          <p:cNvSpPr>
            <a:spLocks noChangeArrowheads="1"/>
          </p:cNvSpPr>
          <p:nvPr/>
        </p:nvSpPr>
        <p:spPr bwMode="auto">
          <a:xfrm>
            <a:off x="156795" y="896179"/>
            <a:ext cx="8814462" cy="12311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cs-CZ" sz="2000" b="0" i="0" u="none" strike="noStrike" cap="none" normalizeH="0" baseline="0" dirty="0" err="1">
                <a:ln>
                  <a:noFill/>
                </a:ln>
                <a:solidFill>
                  <a:srgbClr val="2E2E2E"/>
                </a:solidFill>
                <a:effectLst/>
                <a:latin typeface="+mn-lt"/>
                <a:cs typeface="Arial" panose="020B0604020202020204" pitchFamily="34" charset="0"/>
              </a:rPr>
              <a:t>Iontov</a:t>
            </a:r>
            <a:r>
              <a:rPr kumimoji="0" lang="cs-CZ" altLang="cs-CZ" sz="2000" b="0" i="0" u="none" strike="noStrike" cap="none" normalizeH="0" baseline="0" dirty="0">
                <a:ln>
                  <a:noFill/>
                </a:ln>
                <a:solidFill>
                  <a:srgbClr val="2E2E2E"/>
                </a:solidFill>
                <a:effectLst/>
                <a:latin typeface="+mn-lt"/>
                <a:cs typeface="Arial" panose="020B0604020202020204" pitchFamily="34" charset="0"/>
              </a:rPr>
              <a:t>é</a:t>
            </a:r>
            <a:r>
              <a:rPr kumimoji="0" lang="en-US" altLang="cs-CZ" sz="2000" b="0" i="0" u="none" strike="noStrike" cap="none" normalizeH="0" baseline="0" dirty="0">
                <a:ln>
                  <a:noFill/>
                </a:ln>
                <a:solidFill>
                  <a:srgbClr val="2E2E2E"/>
                </a:solidFill>
                <a:effectLst/>
                <a:latin typeface="+mn-lt"/>
                <a:cs typeface="Arial" panose="020B0604020202020204" pitchFamily="34" charset="0"/>
              </a:rPr>
              <a:t> </a:t>
            </a:r>
            <a:r>
              <a:rPr kumimoji="0" lang="en-US" altLang="cs-CZ" sz="2000" b="0" i="0" u="none" strike="noStrike" cap="none" normalizeH="0" baseline="0" dirty="0" err="1">
                <a:ln>
                  <a:noFill/>
                </a:ln>
                <a:solidFill>
                  <a:srgbClr val="2E2E2E"/>
                </a:solidFill>
                <a:effectLst/>
                <a:latin typeface="+mn-lt"/>
                <a:cs typeface="Arial" panose="020B0604020202020204" pitchFamily="34" charset="0"/>
              </a:rPr>
              <a:t>polom</a:t>
            </a:r>
            <a:r>
              <a:rPr kumimoji="0" lang="cs-CZ" altLang="cs-CZ" sz="2000" b="0" i="0" u="none" strike="noStrike" cap="none" normalizeH="0" baseline="0" dirty="0" err="1">
                <a:ln>
                  <a:noFill/>
                </a:ln>
                <a:solidFill>
                  <a:srgbClr val="2E2E2E"/>
                </a:solidFill>
                <a:effectLst/>
                <a:latin typeface="+mn-lt"/>
                <a:cs typeface="Arial" panose="020B0604020202020204" pitchFamily="34" charset="0"/>
              </a:rPr>
              <a:t>ěry</a:t>
            </a:r>
            <a:r>
              <a:rPr kumimoji="0" lang="cs-CZ" altLang="cs-CZ" sz="2000" b="0" i="0" u="none" strike="noStrike" cap="none" normalizeH="0" baseline="0" dirty="0">
                <a:ln>
                  <a:noFill/>
                </a:ln>
                <a:solidFill>
                  <a:srgbClr val="2E2E2E"/>
                </a:solidFill>
                <a:effectLst/>
                <a:latin typeface="+mn-lt"/>
                <a:cs typeface="Arial" panose="020B0604020202020204" pitchFamily="34" charset="0"/>
              </a:rPr>
              <a:t> </a:t>
            </a:r>
            <a:r>
              <a:rPr kumimoji="0" lang="cs-CZ" altLang="cs-CZ" sz="2000" i="0" u="none" strike="noStrike" cap="none" normalizeH="0" baseline="0" dirty="0">
                <a:ln>
                  <a:noFill/>
                </a:ln>
                <a:solidFill>
                  <a:srgbClr val="2E2E2E"/>
                </a:solidFill>
                <a:effectLst/>
                <a:latin typeface="+mn-lt"/>
                <a:cs typeface="Arial" panose="020B0604020202020204" pitchFamily="34" charset="0"/>
              </a:rPr>
              <a:t>aktinoidů postupně klesají se zvyšujícím se atomovým číslem</a:t>
            </a:r>
            <a:r>
              <a:rPr kumimoji="0" lang="cs-CZ" altLang="cs-CZ" sz="2000" b="1" i="0" u="none" strike="noStrike" cap="none" normalizeH="0" baseline="0" dirty="0">
                <a:ln>
                  <a:noFill/>
                </a:ln>
                <a:solidFill>
                  <a:srgbClr val="2E2E2E"/>
                </a:solidFill>
                <a:effectLst/>
                <a:latin typeface="+mn-lt"/>
                <a:cs typeface="Arial" panose="020B0604020202020204" pitchFamily="34" charset="0"/>
              </a:rPr>
              <a:t> </a:t>
            </a:r>
            <a:r>
              <a:rPr lang="en-US" altLang="cs-CZ" sz="2000" dirty="0">
                <a:solidFill>
                  <a:srgbClr val="2E2E2E"/>
                </a:solidFill>
                <a:latin typeface="+mn-lt"/>
                <a:cs typeface="Arial" panose="020B0604020202020204" pitchFamily="34" charset="0"/>
              </a:rPr>
              <a:t>= </a:t>
            </a:r>
            <a:r>
              <a:rPr kumimoji="0" lang="cs-CZ" altLang="cs-CZ" sz="2000" b="1" i="0" u="none" strike="noStrike" cap="none" normalizeH="0" baseline="0" dirty="0" err="1">
                <a:ln>
                  <a:noFill/>
                </a:ln>
                <a:solidFill>
                  <a:srgbClr val="2E2E2E"/>
                </a:solidFill>
                <a:effectLst/>
                <a:latin typeface="+mn-lt"/>
                <a:cs typeface="Arial" panose="020B0604020202020204" pitchFamily="34" charset="0"/>
              </a:rPr>
              <a:t>aktinoidová</a:t>
            </a:r>
            <a:r>
              <a:rPr kumimoji="0" lang="cs-CZ" altLang="cs-CZ" sz="2000" b="1" i="0" u="none" strike="noStrike" cap="none" normalizeH="0" baseline="0" dirty="0">
                <a:ln>
                  <a:noFill/>
                </a:ln>
                <a:solidFill>
                  <a:srgbClr val="2E2E2E"/>
                </a:solidFill>
                <a:effectLst/>
                <a:latin typeface="+mn-lt"/>
                <a:cs typeface="Arial" panose="020B0604020202020204" pitchFamily="34" charset="0"/>
              </a:rPr>
              <a:t> kontrakce</a:t>
            </a:r>
            <a:r>
              <a:rPr kumimoji="0" lang="en-US" altLang="cs-CZ" sz="2000" b="1" i="0" u="none" strike="noStrike" cap="none" normalizeH="0" baseline="0" dirty="0">
                <a:ln>
                  <a:noFill/>
                </a:ln>
                <a:solidFill>
                  <a:srgbClr val="2E2E2E"/>
                </a:solidFill>
                <a:effectLst/>
                <a:latin typeface="+mn-lt"/>
                <a:cs typeface="Arial" panose="020B0604020202020204" pitchFamily="34" charset="0"/>
              </a:rPr>
              <a:t>,</a:t>
            </a:r>
            <a:r>
              <a:rPr kumimoji="0" lang="cs-CZ" altLang="cs-CZ" sz="2000" b="0" i="0" u="none" strike="noStrike" cap="none" normalizeH="0" baseline="0" dirty="0">
                <a:ln>
                  <a:noFill/>
                </a:ln>
                <a:solidFill>
                  <a:srgbClr val="2E2E2E"/>
                </a:solidFill>
                <a:effectLst/>
                <a:latin typeface="+mn-lt"/>
                <a:cs typeface="Arial" panose="020B0604020202020204" pitchFamily="34" charset="0"/>
              </a:rPr>
              <a:t> analogická </a:t>
            </a:r>
            <a:r>
              <a:rPr kumimoji="0" lang="cs-CZ" altLang="cs-CZ" sz="2000" i="0" u="none" strike="noStrike" cap="none" normalizeH="0" baseline="0" dirty="0" err="1">
                <a:ln>
                  <a:noFill/>
                </a:ln>
                <a:solidFill>
                  <a:srgbClr val="2E2E2E"/>
                </a:solidFill>
                <a:effectLst/>
                <a:latin typeface="+mn-lt"/>
                <a:cs typeface="Arial" panose="020B0604020202020204" pitchFamily="34" charset="0"/>
              </a:rPr>
              <a:t>lanthanoidové</a:t>
            </a:r>
            <a:r>
              <a:rPr kumimoji="0" lang="cs-CZ" altLang="cs-CZ" sz="2000" i="0" u="none" strike="noStrike" cap="none" normalizeH="0" baseline="0" dirty="0">
                <a:ln>
                  <a:noFill/>
                </a:ln>
                <a:solidFill>
                  <a:srgbClr val="2E2E2E"/>
                </a:solidFill>
                <a:effectLst/>
                <a:latin typeface="+mn-lt"/>
                <a:cs typeface="Arial" panose="020B0604020202020204" pitchFamily="34" charset="0"/>
              </a:rPr>
              <a:t> kontrakci (</a:t>
            </a:r>
            <a:r>
              <a:rPr kumimoji="0" lang="cs-CZ" altLang="cs-CZ" sz="2000" i="0" u="sng" strike="noStrike" cap="none" normalizeH="0" baseline="0" dirty="0">
                <a:ln>
                  <a:noFill/>
                </a:ln>
                <a:solidFill>
                  <a:srgbClr val="2E2E2E"/>
                </a:solidFill>
                <a:effectLst/>
                <a:latin typeface="+mn-lt"/>
                <a:cs typeface="Arial" panose="020B0604020202020204" pitchFamily="34" charset="0"/>
              </a:rPr>
              <a:t>stínící </a:t>
            </a:r>
            <a:r>
              <a:rPr kumimoji="0" lang="en-US" altLang="cs-CZ" sz="2000" i="0" u="sng" strike="noStrike" cap="none" normalizeH="0" baseline="0" dirty="0">
                <a:ln>
                  <a:noFill/>
                </a:ln>
                <a:solidFill>
                  <a:srgbClr val="2E2E2E"/>
                </a:solidFill>
                <a:effectLst/>
                <a:latin typeface="+mn-lt"/>
                <a:cs typeface="Arial" panose="020B0604020202020204" pitchFamily="34" charset="0"/>
              </a:rPr>
              <a:t> </a:t>
            </a:r>
            <a:r>
              <a:rPr kumimoji="0" lang="en-US" altLang="cs-CZ" sz="2000" i="0" u="sng" strike="noStrike" cap="none" normalizeH="0" baseline="0" dirty="0" err="1">
                <a:ln>
                  <a:noFill/>
                </a:ln>
                <a:solidFill>
                  <a:srgbClr val="2E2E2E"/>
                </a:solidFill>
                <a:effectLst/>
                <a:latin typeface="+mn-lt"/>
                <a:cs typeface="Arial" panose="020B0604020202020204" pitchFamily="34" charset="0"/>
              </a:rPr>
              <a:t>efe</a:t>
            </a:r>
            <a:r>
              <a:rPr kumimoji="0" lang="cs-CZ" altLang="cs-CZ" sz="2000" i="0" u="sng" strike="noStrike" cap="none" normalizeH="0" baseline="0" dirty="0">
                <a:ln>
                  <a:noFill/>
                </a:ln>
                <a:solidFill>
                  <a:srgbClr val="2E2E2E"/>
                </a:solidFill>
                <a:effectLst/>
                <a:latin typeface="+mn-lt"/>
                <a:cs typeface="Arial" panose="020B0604020202020204" pitchFamily="34" charset="0"/>
              </a:rPr>
              <a:t>k</a:t>
            </a:r>
            <a:r>
              <a:rPr kumimoji="0" lang="en-US" altLang="cs-CZ" sz="2000" i="0" u="sng" strike="noStrike" cap="none" normalizeH="0" baseline="0" dirty="0">
                <a:ln>
                  <a:noFill/>
                </a:ln>
                <a:solidFill>
                  <a:srgbClr val="2E2E2E"/>
                </a:solidFill>
                <a:effectLst/>
                <a:latin typeface="+mn-lt"/>
                <a:cs typeface="Arial" panose="020B0604020202020204" pitchFamily="34" charset="0"/>
              </a:rPr>
              <a:t>t 5</a:t>
            </a:r>
            <a:r>
              <a:rPr kumimoji="0" lang="en-US" altLang="cs-CZ" sz="2000" i="1" u="sng" strike="noStrike" cap="none" normalizeH="0" baseline="0" dirty="0">
                <a:ln>
                  <a:noFill/>
                </a:ln>
                <a:solidFill>
                  <a:srgbClr val="2E2E2E"/>
                </a:solidFill>
                <a:effectLst/>
                <a:latin typeface="+mn-lt"/>
                <a:cs typeface="Arial" panose="020B0604020202020204" pitchFamily="34" charset="0"/>
              </a:rPr>
              <a:t>f</a:t>
            </a:r>
            <a:r>
              <a:rPr kumimoji="0" lang="en-US" altLang="cs-CZ" sz="2000" i="0" u="sng" strike="noStrike" cap="none" normalizeH="0" baseline="0" dirty="0">
                <a:ln>
                  <a:noFill/>
                </a:ln>
                <a:solidFill>
                  <a:srgbClr val="2E2E2E"/>
                </a:solidFill>
                <a:effectLst/>
                <a:latin typeface="+mn-lt"/>
                <a:cs typeface="Arial" panose="020B0604020202020204" pitchFamily="34" charset="0"/>
              </a:rPr>
              <a:t>-orbital</a:t>
            </a:r>
            <a:r>
              <a:rPr kumimoji="0" lang="cs-CZ" altLang="cs-CZ" sz="2000" i="0" u="sng" strike="noStrike" cap="none" normalizeH="0" baseline="0" dirty="0">
                <a:ln>
                  <a:noFill/>
                </a:ln>
                <a:solidFill>
                  <a:srgbClr val="2E2E2E"/>
                </a:solidFill>
                <a:effectLst/>
                <a:latin typeface="+mn-lt"/>
                <a:cs typeface="Arial" panose="020B0604020202020204" pitchFamily="34" charset="0"/>
              </a:rPr>
              <a:t>ů</a:t>
            </a:r>
            <a:r>
              <a:rPr kumimoji="0" lang="en-US" altLang="cs-CZ" sz="2000" i="0" u="sng" strike="noStrike" cap="none" normalizeH="0" baseline="0" dirty="0">
                <a:ln>
                  <a:noFill/>
                </a:ln>
                <a:solidFill>
                  <a:srgbClr val="2E2E2E"/>
                </a:solidFill>
                <a:effectLst/>
                <a:latin typeface="+mn-lt"/>
                <a:cs typeface="Arial" panose="020B0604020202020204" pitchFamily="34" charset="0"/>
              </a:rPr>
              <a:t> </a:t>
            </a:r>
            <a:r>
              <a:rPr kumimoji="0" lang="cs-CZ" altLang="cs-CZ" sz="2000" i="0" u="sng" strike="noStrike" cap="none" normalizeH="0" baseline="0" dirty="0">
                <a:ln>
                  <a:noFill/>
                </a:ln>
                <a:solidFill>
                  <a:srgbClr val="2E2E2E"/>
                </a:solidFill>
                <a:effectLst/>
                <a:latin typeface="+mn-lt"/>
                <a:cs typeface="Arial" panose="020B0604020202020204" pitchFamily="34" charset="0"/>
              </a:rPr>
              <a:t>je v důsledku jejich tvaru mnohem menší</a:t>
            </a:r>
            <a:r>
              <a:rPr kumimoji="0" lang="cs-CZ" altLang="cs-CZ" sz="2000" i="0" strike="noStrike" cap="none" normalizeH="0" baseline="0" dirty="0">
                <a:ln>
                  <a:noFill/>
                </a:ln>
                <a:solidFill>
                  <a:srgbClr val="2E2E2E"/>
                </a:solidFill>
                <a:effectLst/>
                <a:latin typeface="+mn-lt"/>
                <a:cs typeface="Arial" panose="020B0604020202020204" pitchFamily="34" charset="0"/>
              </a:rPr>
              <a:t> </a:t>
            </a:r>
            <a:r>
              <a:rPr kumimoji="0" lang="cs-CZ" altLang="cs-CZ" sz="2000" i="0" u="none" strike="noStrike" cap="none" normalizeH="0" baseline="0" dirty="0">
                <a:ln>
                  <a:noFill/>
                </a:ln>
                <a:solidFill>
                  <a:srgbClr val="2E2E2E"/>
                </a:solidFill>
                <a:effectLst/>
                <a:latin typeface="+mn-lt"/>
                <a:cs typeface="Arial" panose="020B0604020202020204" pitchFamily="34" charset="0"/>
              </a:rPr>
              <a:t>ve srovnání se stínícím efektem</a:t>
            </a:r>
            <a:r>
              <a:rPr kumimoji="0" lang="en-US" altLang="cs-CZ" sz="2000" i="0" u="none" strike="noStrike" cap="none" normalizeH="0" baseline="0" dirty="0">
                <a:ln>
                  <a:noFill/>
                </a:ln>
                <a:solidFill>
                  <a:srgbClr val="2E2E2E"/>
                </a:solidFill>
                <a:effectLst/>
                <a:latin typeface="+mn-lt"/>
                <a:cs typeface="Arial" panose="020B0604020202020204" pitchFamily="34" charset="0"/>
              </a:rPr>
              <a:t> </a:t>
            </a:r>
            <a:r>
              <a:rPr kumimoji="0" lang="en-US" altLang="cs-CZ" sz="2000" i="1" u="none" strike="noStrike" cap="none" normalizeH="0" baseline="0" dirty="0">
                <a:ln>
                  <a:noFill/>
                </a:ln>
                <a:solidFill>
                  <a:srgbClr val="2E2E2E"/>
                </a:solidFill>
                <a:effectLst/>
                <a:latin typeface="+mn-lt"/>
                <a:cs typeface="Arial" panose="020B0604020202020204" pitchFamily="34" charset="0"/>
              </a:rPr>
              <a:t>s</a:t>
            </a:r>
            <a:r>
              <a:rPr kumimoji="0" lang="en-US" altLang="cs-CZ" sz="2000" i="0" u="none" strike="noStrike" cap="none" normalizeH="0" baseline="0" dirty="0">
                <a:ln>
                  <a:noFill/>
                </a:ln>
                <a:solidFill>
                  <a:srgbClr val="2E2E2E"/>
                </a:solidFill>
                <a:effectLst/>
                <a:latin typeface="+mn-lt"/>
                <a:cs typeface="Arial" panose="020B0604020202020204" pitchFamily="34" charset="0"/>
              </a:rPr>
              <a:t>, </a:t>
            </a:r>
            <a:r>
              <a:rPr kumimoji="0" lang="en-US" altLang="cs-CZ" sz="2000" i="1" u="none" strike="noStrike" cap="none" normalizeH="0" baseline="0" dirty="0">
                <a:ln>
                  <a:noFill/>
                </a:ln>
                <a:solidFill>
                  <a:srgbClr val="2E2E2E"/>
                </a:solidFill>
                <a:effectLst/>
                <a:latin typeface="+mn-lt"/>
                <a:cs typeface="Arial" panose="020B0604020202020204" pitchFamily="34" charset="0"/>
              </a:rPr>
              <a:t>p</a:t>
            </a:r>
            <a:r>
              <a:rPr kumimoji="0" lang="cs-CZ" altLang="cs-CZ" sz="2000" i="0" u="none" strike="noStrike" cap="none" normalizeH="0" baseline="0" dirty="0">
                <a:ln>
                  <a:noFill/>
                </a:ln>
                <a:solidFill>
                  <a:srgbClr val="2E2E2E"/>
                </a:solidFill>
                <a:effectLst/>
                <a:latin typeface="+mn-lt"/>
                <a:cs typeface="Arial" panose="020B0604020202020204" pitchFamily="34" charset="0"/>
              </a:rPr>
              <a:t> i </a:t>
            </a:r>
            <a:r>
              <a:rPr kumimoji="0" lang="en-US" altLang="cs-CZ" sz="2000" i="1" u="none" strike="noStrike" cap="none" normalizeH="0" baseline="0" dirty="0">
                <a:ln>
                  <a:noFill/>
                </a:ln>
                <a:solidFill>
                  <a:srgbClr val="2E2E2E"/>
                </a:solidFill>
                <a:effectLst/>
                <a:latin typeface="+mn-lt"/>
                <a:cs typeface="Arial" panose="020B0604020202020204" pitchFamily="34" charset="0"/>
              </a:rPr>
              <a:t>d</a:t>
            </a:r>
            <a:r>
              <a:rPr kumimoji="0" lang="en-US" altLang="cs-CZ" sz="2000" i="0" u="none" strike="noStrike" cap="none" normalizeH="0" baseline="0" dirty="0">
                <a:ln>
                  <a:noFill/>
                </a:ln>
                <a:solidFill>
                  <a:srgbClr val="2E2E2E"/>
                </a:solidFill>
                <a:effectLst/>
                <a:latin typeface="+mn-lt"/>
                <a:cs typeface="Arial" panose="020B0604020202020204" pitchFamily="34" charset="0"/>
              </a:rPr>
              <a:t>-orbital</a:t>
            </a:r>
            <a:r>
              <a:rPr kumimoji="0" lang="cs-CZ" altLang="cs-CZ" sz="2000" i="0" u="none" strike="noStrike" cap="none" normalizeH="0" baseline="0" dirty="0">
                <a:ln>
                  <a:noFill/>
                </a:ln>
                <a:solidFill>
                  <a:srgbClr val="2E2E2E"/>
                </a:solidFill>
                <a:effectLst/>
                <a:latin typeface="+mn-lt"/>
                <a:cs typeface="Arial" panose="020B0604020202020204" pitchFamily="34" charset="0"/>
              </a:rPr>
              <a:t>ů)</a:t>
            </a:r>
            <a:r>
              <a:rPr kumimoji="0" lang="en-US" altLang="cs-CZ" sz="2000" i="0" u="none" strike="noStrike" cap="none" normalizeH="0" baseline="0" dirty="0">
                <a:ln>
                  <a:noFill/>
                </a:ln>
                <a:solidFill>
                  <a:srgbClr val="2E2E2E"/>
                </a:solidFill>
                <a:effectLst/>
                <a:latin typeface="+mn-lt"/>
                <a:cs typeface="Arial" panose="020B0604020202020204" pitchFamily="34" charset="0"/>
              </a:rPr>
              <a:t>. </a:t>
            </a:r>
            <a:endParaRPr kumimoji="0" lang="cs-CZ" altLang="cs-CZ" sz="2000" i="0" u="none" strike="noStrike" cap="none" normalizeH="0" baseline="0" dirty="0">
              <a:ln>
                <a:noFill/>
              </a:ln>
              <a:solidFill>
                <a:srgbClr val="2E2E2E"/>
              </a:solidFill>
              <a:effectLst/>
              <a:latin typeface="+mn-lt"/>
              <a:cs typeface="Arial" panose="020B0604020202020204" pitchFamily="34" charset="0"/>
            </a:endParaRPr>
          </a:p>
        </p:txBody>
      </p:sp>
      <p:pic>
        <p:nvPicPr>
          <p:cNvPr id="1027" name="Picture 3" descr="Why is Ac ( OH )3 more basic than Cf ( OH )3 ?">
            <a:extLst>
              <a:ext uri="{FF2B5EF4-FFF2-40B4-BE49-F238E27FC236}">
                <a16:creationId xmlns:a16="http://schemas.microsoft.com/office/drawing/2014/main" id="{CC96532C-8106-43F8-82A3-0F1FA98E8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257800"/>
            <a:ext cx="4060064" cy="1157118"/>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1765B522-55B1-421D-9EDE-A6C3827CAD6C}"/>
              </a:ext>
            </a:extLst>
          </p:cNvPr>
          <p:cNvPicPr>
            <a:picLocks noChangeAspect="1"/>
          </p:cNvPicPr>
          <p:nvPr/>
        </p:nvPicPr>
        <p:blipFill>
          <a:blip r:embed="rId4"/>
          <a:stretch>
            <a:fillRect/>
          </a:stretch>
        </p:blipFill>
        <p:spPr>
          <a:xfrm>
            <a:off x="4170726" y="1928028"/>
            <a:ext cx="4800531" cy="1937306"/>
          </a:xfrm>
          <a:prstGeom prst="rect">
            <a:avLst/>
          </a:prstGeom>
        </p:spPr>
      </p:pic>
      <p:sp>
        <p:nvSpPr>
          <p:cNvPr id="8" name="TextovéPole 7">
            <a:extLst>
              <a:ext uri="{FF2B5EF4-FFF2-40B4-BE49-F238E27FC236}">
                <a16:creationId xmlns:a16="http://schemas.microsoft.com/office/drawing/2014/main" id="{7FF80EED-C3D5-4208-8236-6509D9C42CB6}"/>
              </a:ext>
            </a:extLst>
          </p:cNvPr>
          <p:cNvSpPr txBox="1"/>
          <p:nvPr/>
        </p:nvSpPr>
        <p:spPr>
          <a:xfrm>
            <a:off x="156795" y="2415270"/>
            <a:ext cx="3653205" cy="2246769"/>
          </a:xfrm>
          <a:prstGeom prst="rect">
            <a:avLst/>
          </a:prstGeom>
          <a:noFill/>
        </p:spPr>
        <p:txBody>
          <a:bodyPr wrap="square">
            <a:spAutoFit/>
          </a:bodyPr>
          <a:lstStyle/>
          <a:p>
            <a:pPr algn="just"/>
            <a:r>
              <a:rPr lang="cs-CZ" altLang="cs-CZ" sz="2000" dirty="0">
                <a:solidFill>
                  <a:srgbClr val="2E2E2E"/>
                </a:solidFill>
                <a:latin typeface="+mn-lt"/>
                <a:cs typeface="Arial" panose="020B0604020202020204" pitchFamily="34" charset="0"/>
              </a:rPr>
              <a:t>   Následkem </a:t>
            </a:r>
            <a:r>
              <a:rPr lang="cs-CZ" altLang="cs-CZ" sz="2000" dirty="0" err="1">
                <a:solidFill>
                  <a:srgbClr val="2E2E2E"/>
                </a:solidFill>
                <a:latin typeface="+mn-lt"/>
                <a:cs typeface="Arial" panose="020B0604020202020204" pitchFamily="34" charset="0"/>
              </a:rPr>
              <a:t>aktinoidové</a:t>
            </a:r>
            <a:r>
              <a:rPr lang="cs-CZ" altLang="cs-CZ" sz="2000" dirty="0">
                <a:solidFill>
                  <a:srgbClr val="2E2E2E"/>
                </a:solidFill>
                <a:latin typeface="+mn-lt"/>
                <a:cs typeface="Arial" panose="020B0604020202020204" pitchFamily="34" charset="0"/>
              </a:rPr>
              <a:t> kontrakce roste kovalentní charakter sloučenin aktinoidů s rostoucím atomovým číslem</a:t>
            </a:r>
            <a:r>
              <a:rPr kumimoji="0" lang="cs-CZ" altLang="cs-CZ" sz="2000" i="0" u="none" strike="noStrike" cap="none" normalizeH="0" baseline="0" dirty="0">
                <a:ln>
                  <a:noFill/>
                </a:ln>
                <a:solidFill>
                  <a:schemeClr val="tx1"/>
                </a:solidFill>
                <a:effectLst/>
                <a:latin typeface="+mn-lt"/>
                <a:cs typeface="Arial" panose="020B0604020202020204" pitchFamily="34" charset="0"/>
              </a:rPr>
              <a:t> (sloučeniny </a:t>
            </a:r>
            <a:r>
              <a:rPr kumimoji="0" lang="en-US" altLang="cs-CZ" sz="2000" i="0" u="none" strike="noStrike" cap="none" normalizeH="0" baseline="0" dirty="0" err="1">
                <a:ln>
                  <a:noFill/>
                </a:ln>
                <a:solidFill>
                  <a:schemeClr val="tx1"/>
                </a:solidFill>
                <a:effectLst/>
                <a:latin typeface="+mn-lt"/>
                <a:cs typeface="Arial" panose="020B0604020202020204" pitchFamily="34" charset="0"/>
              </a:rPr>
              <a:t>lawrenci</a:t>
            </a:r>
            <a:r>
              <a:rPr kumimoji="0" lang="cs-CZ" altLang="cs-CZ" sz="2000" i="0" u="none" strike="noStrike" cap="none" normalizeH="0" baseline="0" dirty="0">
                <a:ln>
                  <a:noFill/>
                </a:ln>
                <a:solidFill>
                  <a:schemeClr val="tx1"/>
                </a:solidFill>
                <a:effectLst/>
                <a:latin typeface="+mn-lt"/>
                <a:cs typeface="Arial" panose="020B0604020202020204" pitchFamily="34" charset="0"/>
              </a:rPr>
              <a:t>a</a:t>
            </a:r>
            <a:r>
              <a:rPr kumimoji="0" lang="en-US" altLang="cs-CZ" sz="2000" i="0" u="none" strike="noStrike" cap="none" normalizeH="0" baseline="0" dirty="0">
                <a:ln>
                  <a:noFill/>
                </a:ln>
                <a:solidFill>
                  <a:schemeClr val="tx1"/>
                </a:solidFill>
                <a:effectLst/>
                <a:latin typeface="+mn-lt"/>
                <a:cs typeface="Arial" panose="020B0604020202020204" pitchFamily="34" charset="0"/>
              </a:rPr>
              <a:t> </a:t>
            </a:r>
            <a:r>
              <a:rPr kumimoji="0" lang="cs-CZ" altLang="cs-CZ" sz="2000" i="0" u="none" strike="noStrike" cap="none" normalizeH="0" baseline="0" dirty="0">
                <a:ln>
                  <a:noFill/>
                </a:ln>
                <a:solidFill>
                  <a:schemeClr val="tx1"/>
                </a:solidFill>
                <a:effectLst/>
                <a:latin typeface="+mn-lt"/>
                <a:cs typeface="Arial" panose="020B0604020202020204" pitchFamily="34" charset="0"/>
              </a:rPr>
              <a:t>jsou nejvíce</a:t>
            </a:r>
            <a:r>
              <a:rPr kumimoji="0" lang="en-US" altLang="cs-CZ" sz="2000" i="0" u="none" strike="noStrike" cap="none" normalizeH="0" baseline="0" dirty="0">
                <a:ln>
                  <a:noFill/>
                </a:ln>
                <a:solidFill>
                  <a:schemeClr val="tx1"/>
                </a:solidFill>
                <a:effectLst/>
                <a:latin typeface="+mn-lt"/>
                <a:cs typeface="Arial" panose="020B0604020202020204" pitchFamily="34" charset="0"/>
              </a:rPr>
              <a:t> </a:t>
            </a:r>
            <a:r>
              <a:rPr kumimoji="0" lang="cs-CZ" altLang="cs-CZ" sz="2000" i="0" u="none" strike="noStrike" cap="none" normalizeH="0" baseline="0" dirty="0">
                <a:ln>
                  <a:noFill/>
                </a:ln>
                <a:solidFill>
                  <a:schemeClr val="tx1"/>
                </a:solidFill>
                <a:effectLst/>
                <a:latin typeface="+mn-lt"/>
                <a:cs typeface="Arial" panose="020B0604020202020204" pitchFamily="34" charset="0"/>
              </a:rPr>
              <a:t>k</a:t>
            </a:r>
            <a:r>
              <a:rPr kumimoji="0" lang="en-US" altLang="cs-CZ" sz="2000" i="0" u="none" strike="noStrike" cap="none" normalizeH="0" baseline="0" dirty="0" err="1">
                <a:ln>
                  <a:noFill/>
                </a:ln>
                <a:solidFill>
                  <a:schemeClr val="tx1"/>
                </a:solidFill>
                <a:effectLst/>
                <a:latin typeface="+mn-lt"/>
                <a:cs typeface="Arial" panose="020B0604020202020204" pitchFamily="34" charset="0"/>
              </a:rPr>
              <a:t>ovalent</a:t>
            </a:r>
            <a:r>
              <a:rPr kumimoji="0" lang="cs-CZ" altLang="cs-CZ" sz="2000" i="0" u="none" strike="noStrike" cap="none" normalizeH="0" baseline="0" dirty="0">
                <a:ln>
                  <a:noFill/>
                </a:ln>
                <a:solidFill>
                  <a:schemeClr val="tx1"/>
                </a:solidFill>
                <a:effectLst/>
                <a:latin typeface="+mn-lt"/>
                <a:cs typeface="Arial" panose="020B0604020202020204" pitchFamily="34" charset="0"/>
              </a:rPr>
              <a:t>ní, sloučeniny </a:t>
            </a:r>
            <a:r>
              <a:rPr kumimoji="0" lang="en-US" altLang="cs-CZ" sz="2000" i="0" u="none" strike="noStrike" cap="none" normalizeH="0" baseline="0" dirty="0">
                <a:ln>
                  <a:noFill/>
                </a:ln>
                <a:solidFill>
                  <a:schemeClr val="tx1"/>
                </a:solidFill>
                <a:effectLst/>
                <a:latin typeface="+mn-lt"/>
                <a:cs typeface="Arial" panose="020B0604020202020204" pitchFamily="34" charset="0"/>
              </a:rPr>
              <a:t>a</a:t>
            </a:r>
            <a:r>
              <a:rPr kumimoji="0" lang="cs-CZ" altLang="cs-CZ" sz="2000" i="0" u="none" strike="noStrike" cap="none" normalizeH="0" baseline="0" dirty="0">
                <a:ln>
                  <a:noFill/>
                </a:ln>
                <a:solidFill>
                  <a:schemeClr val="tx1"/>
                </a:solidFill>
                <a:effectLst/>
                <a:latin typeface="+mn-lt"/>
                <a:cs typeface="Arial" panose="020B0604020202020204" pitchFamily="34" charset="0"/>
              </a:rPr>
              <a:t>k</a:t>
            </a:r>
            <a:r>
              <a:rPr kumimoji="0" lang="en-US" altLang="cs-CZ" sz="2000" i="0" u="none" strike="noStrike" cap="none" normalizeH="0" baseline="0" dirty="0" err="1">
                <a:ln>
                  <a:noFill/>
                </a:ln>
                <a:solidFill>
                  <a:schemeClr val="tx1"/>
                </a:solidFill>
                <a:effectLst/>
                <a:latin typeface="+mn-lt"/>
                <a:cs typeface="Arial" panose="020B0604020202020204" pitchFamily="34" charset="0"/>
              </a:rPr>
              <a:t>tini</a:t>
            </a:r>
            <a:r>
              <a:rPr kumimoji="0" lang="cs-CZ" altLang="cs-CZ" sz="2000" i="0" u="none" strike="noStrike" cap="none" normalizeH="0" baseline="0" dirty="0">
                <a:ln>
                  <a:noFill/>
                </a:ln>
                <a:solidFill>
                  <a:schemeClr val="tx1"/>
                </a:solidFill>
                <a:effectLst/>
                <a:latin typeface="+mn-lt"/>
                <a:cs typeface="Arial" panose="020B0604020202020204" pitchFamily="34" charset="0"/>
              </a:rPr>
              <a:t>a</a:t>
            </a:r>
            <a:r>
              <a:rPr kumimoji="0" lang="en-US" altLang="cs-CZ" sz="2000" i="0" u="none" strike="noStrike" cap="none" normalizeH="0" baseline="0" dirty="0">
                <a:ln>
                  <a:noFill/>
                </a:ln>
                <a:solidFill>
                  <a:schemeClr val="tx1"/>
                </a:solidFill>
                <a:effectLst/>
                <a:latin typeface="+mn-lt"/>
                <a:cs typeface="Arial" panose="020B0604020202020204" pitchFamily="34" charset="0"/>
              </a:rPr>
              <a:t> </a:t>
            </a:r>
            <a:r>
              <a:rPr kumimoji="0" lang="cs-CZ" altLang="cs-CZ" sz="2000" i="0" u="none" strike="noStrike" cap="none" normalizeH="0" baseline="0" dirty="0">
                <a:ln>
                  <a:noFill/>
                </a:ln>
                <a:solidFill>
                  <a:schemeClr val="tx1"/>
                </a:solidFill>
                <a:effectLst/>
                <a:latin typeface="+mn-lt"/>
                <a:cs typeface="Arial" panose="020B0604020202020204" pitchFamily="34" charset="0"/>
              </a:rPr>
              <a:t>jsou nejméně</a:t>
            </a:r>
            <a:r>
              <a:rPr kumimoji="0" lang="en-US" altLang="cs-CZ" sz="2000" i="0" u="none" strike="noStrike" cap="none" normalizeH="0" baseline="0" dirty="0">
                <a:ln>
                  <a:noFill/>
                </a:ln>
                <a:solidFill>
                  <a:schemeClr val="tx1"/>
                </a:solidFill>
                <a:effectLst/>
                <a:latin typeface="+mn-lt"/>
                <a:cs typeface="Arial" panose="020B0604020202020204" pitchFamily="34" charset="0"/>
              </a:rPr>
              <a:t> </a:t>
            </a:r>
            <a:r>
              <a:rPr kumimoji="0" lang="cs-CZ" altLang="cs-CZ" sz="2000" i="0" u="none" strike="noStrike" cap="none" normalizeH="0" baseline="0" dirty="0">
                <a:ln>
                  <a:noFill/>
                </a:ln>
                <a:solidFill>
                  <a:schemeClr val="tx1"/>
                </a:solidFill>
                <a:effectLst/>
                <a:latin typeface="+mn-lt"/>
                <a:cs typeface="Arial" panose="020B0604020202020204" pitchFamily="34" charset="0"/>
              </a:rPr>
              <a:t>k</a:t>
            </a:r>
            <a:r>
              <a:rPr kumimoji="0" lang="en-US" altLang="cs-CZ" sz="2000" i="0" u="none" strike="noStrike" cap="none" normalizeH="0" baseline="0" dirty="0" err="1">
                <a:ln>
                  <a:noFill/>
                </a:ln>
                <a:solidFill>
                  <a:schemeClr val="tx1"/>
                </a:solidFill>
                <a:effectLst/>
                <a:latin typeface="+mn-lt"/>
                <a:cs typeface="Arial" panose="020B0604020202020204" pitchFamily="34" charset="0"/>
              </a:rPr>
              <a:t>ovalent</a:t>
            </a:r>
            <a:r>
              <a:rPr kumimoji="0" lang="cs-CZ" altLang="cs-CZ" sz="2000" i="0" u="none" strike="noStrike" cap="none" normalizeH="0" baseline="0" dirty="0">
                <a:ln>
                  <a:noFill/>
                </a:ln>
                <a:solidFill>
                  <a:schemeClr val="tx1"/>
                </a:solidFill>
                <a:effectLst/>
                <a:latin typeface="+mn-lt"/>
                <a:cs typeface="Arial" panose="020B0604020202020204" pitchFamily="34" charset="0"/>
              </a:rPr>
              <a:t>ní)</a:t>
            </a:r>
            <a:r>
              <a:rPr kumimoji="0" lang="en-US" altLang="cs-CZ" sz="2000" i="0" u="none" strike="noStrike" cap="none" normalizeH="0" baseline="0" dirty="0">
                <a:ln>
                  <a:noFill/>
                </a:ln>
                <a:solidFill>
                  <a:schemeClr val="tx1"/>
                </a:solidFill>
                <a:effectLst/>
                <a:latin typeface="+mn-lt"/>
                <a:cs typeface="Arial" panose="020B0604020202020204" pitchFamily="34" charset="0"/>
              </a:rPr>
              <a:t>.</a:t>
            </a:r>
            <a:r>
              <a:rPr kumimoji="0" lang="cs-CZ" altLang="cs-CZ" sz="2000" i="0" u="none" strike="noStrike" cap="none" normalizeH="0" baseline="0" dirty="0">
                <a:ln>
                  <a:noFill/>
                </a:ln>
                <a:solidFill>
                  <a:schemeClr val="tx1"/>
                </a:solidFill>
                <a:effectLst/>
                <a:latin typeface="+mn-lt"/>
                <a:cs typeface="Arial" panose="020B0604020202020204" pitchFamily="34" charset="0"/>
              </a:rPr>
              <a:t> </a:t>
            </a:r>
            <a:endParaRPr lang="cs-CZ" sz="2000" dirty="0"/>
          </a:p>
        </p:txBody>
      </p:sp>
    </p:spTree>
    <p:extLst>
      <p:ext uri="{BB962C8B-B14F-4D97-AF65-F5344CB8AC3E}">
        <p14:creationId xmlns:p14="http://schemas.microsoft.com/office/powerpoint/2010/main" val="8872532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velké, loďka, vsedě, vpředu&#10;&#10;Popis byl vytvořen automaticky">
            <a:extLst>
              <a:ext uri="{FF2B5EF4-FFF2-40B4-BE49-F238E27FC236}">
                <a16:creationId xmlns:a16="http://schemas.microsoft.com/office/drawing/2014/main" id="{768CAC2D-6F8E-47C4-84F4-DF9442233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0246" y="2743201"/>
            <a:ext cx="5462753" cy="3733800"/>
          </a:xfrm>
          <a:prstGeom prst="rect">
            <a:avLst/>
          </a:prstGeom>
        </p:spPr>
      </p:pic>
      <p:sp>
        <p:nvSpPr>
          <p:cNvPr id="6" name="TextovéPole 5">
            <a:extLst>
              <a:ext uri="{FF2B5EF4-FFF2-40B4-BE49-F238E27FC236}">
                <a16:creationId xmlns:a16="http://schemas.microsoft.com/office/drawing/2014/main" id="{517C1385-7CF8-4254-81B2-33DE3BA733D7}"/>
              </a:ext>
            </a:extLst>
          </p:cNvPr>
          <p:cNvSpPr txBox="1"/>
          <p:nvPr/>
        </p:nvSpPr>
        <p:spPr>
          <a:xfrm>
            <a:off x="3124200" y="228600"/>
            <a:ext cx="2561792" cy="523220"/>
          </a:xfrm>
          <a:prstGeom prst="rect">
            <a:avLst/>
          </a:prstGeom>
          <a:noFill/>
        </p:spPr>
        <p:txBody>
          <a:bodyPr wrap="none" rtlCol="0">
            <a:spAutoFit/>
          </a:bodyPr>
          <a:lstStyle/>
          <a:p>
            <a:r>
              <a:rPr lang="cs-CZ" sz="2800" b="1" dirty="0"/>
              <a:t>Atomový objem</a:t>
            </a:r>
            <a:endParaRPr lang="en-US" sz="2800" b="1" dirty="0"/>
          </a:p>
        </p:txBody>
      </p:sp>
      <p:sp>
        <p:nvSpPr>
          <p:cNvPr id="7" name="TextovéPole 6">
            <a:extLst>
              <a:ext uri="{FF2B5EF4-FFF2-40B4-BE49-F238E27FC236}">
                <a16:creationId xmlns:a16="http://schemas.microsoft.com/office/drawing/2014/main" id="{FCE88F21-2ADC-4EAB-9A4F-1D399A13E03A}"/>
              </a:ext>
            </a:extLst>
          </p:cNvPr>
          <p:cNvSpPr txBox="1"/>
          <p:nvPr/>
        </p:nvSpPr>
        <p:spPr>
          <a:xfrm>
            <a:off x="228600" y="838200"/>
            <a:ext cx="1495987" cy="400110"/>
          </a:xfrm>
          <a:prstGeom prst="rect">
            <a:avLst/>
          </a:prstGeom>
          <a:noFill/>
        </p:spPr>
        <p:txBody>
          <a:bodyPr wrap="none" rtlCol="0">
            <a:spAutoFit/>
          </a:bodyPr>
          <a:lstStyle/>
          <a:p>
            <a:r>
              <a:rPr lang="cs-CZ" sz="2000" dirty="0" err="1"/>
              <a:t>Meyer</a:t>
            </a:r>
            <a:r>
              <a:rPr lang="cs-CZ" sz="2000" dirty="0"/>
              <a:t> 1869 </a:t>
            </a:r>
            <a:endParaRPr lang="en-US" sz="2000" dirty="0"/>
          </a:p>
        </p:txBody>
      </p:sp>
      <p:sp>
        <p:nvSpPr>
          <p:cNvPr id="8" name="TextovéPole 7">
            <a:extLst>
              <a:ext uri="{FF2B5EF4-FFF2-40B4-BE49-F238E27FC236}">
                <a16:creationId xmlns:a16="http://schemas.microsoft.com/office/drawing/2014/main" id="{3A94B8B7-37C1-492D-A3AE-1B18A712823F}"/>
              </a:ext>
            </a:extLst>
          </p:cNvPr>
          <p:cNvSpPr txBox="1"/>
          <p:nvPr/>
        </p:nvSpPr>
        <p:spPr>
          <a:xfrm>
            <a:off x="228600" y="1752600"/>
            <a:ext cx="8763000" cy="707886"/>
          </a:xfrm>
          <a:prstGeom prst="rect">
            <a:avLst/>
          </a:prstGeom>
          <a:noFill/>
        </p:spPr>
        <p:txBody>
          <a:bodyPr wrap="square" rtlCol="0">
            <a:spAutoFit/>
          </a:bodyPr>
          <a:lstStyle/>
          <a:p>
            <a:pPr algn="just"/>
            <a:r>
              <a:rPr lang="cs-CZ" sz="2000" b="1" dirty="0"/>
              <a:t>Atomový objem </a:t>
            </a:r>
            <a:r>
              <a:rPr lang="cs-CZ" sz="2000" dirty="0"/>
              <a:t>n</a:t>
            </a:r>
            <a:r>
              <a:rPr lang="en-US" sz="2000" dirty="0" err="1"/>
              <a:t>en</a:t>
            </a:r>
            <a:r>
              <a:rPr lang="cs-CZ" sz="2000" dirty="0"/>
              <a:t>í úplně ideální ukazatel, kovy mívají odlišnou hustotu v důsledku jejich různé krystalické struktury.</a:t>
            </a:r>
            <a:endParaRPr lang="en-US" sz="2000" dirty="0"/>
          </a:p>
        </p:txBody>
      </p:sp>
      <p:sp>
        <p:nvSpPr>
          <p:cNvPr id="10" name="Obdélník 9">
            <a:extLst>
              <a:ext uri="{FF2B5EF4-FFF2-40B4-BE49-F238E27FC236}">
                <a16:creationId xmlns:a16="http://schemas.microsoft.com/office/drawing/2014/main" id="{8A06496A-248F-427B-A114-E7269134F322}"/>
              </a:ext>
            </a:extLst>
          </p:cNvPr>
          <p:cNvSpPr/>
          <p:nvPr/>
        </p:nvSpPr>
        <p:spPr>
          <a:xfrm>
            <a:off x="609600" y="3352800"/>
            <a:ext cx="1513556" cy="369332"/>
          </a:xfrm>
          <a:prstGeom prst="rect">
            <a:avLst/>
          </a:prstGeom>
        </p:spPr>
        <p:txBody>
          <a:bodyPr wrap="none">
            <a:spAutoFit/>
          </a:bodyPr>
          <a:lstStyle/>
          <a:p>
            <a:r>
              <a:rPr lang="cs-CZ" dirty="0">
                <a:solidFill>
                  <a:srgbClr val="282828"/>
                </a:solidFill>
                <a:latin typeface="Georgia" panose="02040502050405020303" pitchFamily="18" charset="0"/>
              </a:rPr>
              <a:t>V</a:t>
            </a:r>
            <a:r>
              <a:rPr lang="en-US" dirty="0">
                <a:solidFill>
                  <a:srgbClr val="282828"/>
                </a:solidFill>
                <a:latin typeface="Georgia" panose="02040502050405020303" pitchFamily="18" charset="0"/>
              </a:rPr>
              <a:t> = (4/3) </a:t>
            </a:r>
            <a:r>
              <a:rPr lang="el-GR" dirty="0">
                <a:solidFill>
                  <a:srgbClr val="282828"/>
                </a:solidFill>
                <a:latin typeface="Georgia" panose="02040502050405020303" pitchFamily="18" charset="0"/>
              </a:rPr>
              <a:t>π</a:t>
            </a:r>
            <a:r>
              <a:rPr lang="en-US" dirty="0">
                <a:solidFill>
                  <a:srgbClr val="282828"/>
                </a:solidFill>
                <a:latin typeface="Georgia" panose="02040502050405020303" pitchFamily="18" charset="0"/>
              </a:rPr>
              <a:t>r</a:t>
            </a:r>
            <a:r>
              <a:rPr lang="en-US" baseline="30000" dirty="0">
                <a:solidFill>
                  <a:srgbClr val="282828"/>
                </a:solidFill>
                <a:latin typeface="Georgia" panose="02040502050405020303" pitchFamily="18" charset="0"/>
              </a:rPr>
              <a:t>3</a:t>
            </a:r>
            <a:endParaRPr lang="en-US" dirty="0"/>
          </a:p>
        </p:txBody>
      </p:sp>
      <p:sp>
        <p:nvSpPr>
          <p:cNvPr id="11" name="Obdélník 10">
            <a:extLst>
              <a:ext uri="{FF2B5EF4-FFF2-40B4-BE49-F238E27FC236}">
                <a16:creationId xmlns:a16="http://schemas.microsoft.com/office/drawing/2014/main" id="{58C3E756-A7BB-40C4-B108-BE697C426442}"/>
              </a:ext>
            </a:extLst>
          </p:cNvPr>
          <p:cNvSpPr/>
          <p:nvPr/>
        </p:nvSpPr>
        <p:spPr>
          <a:xfrm>
            <a:off x="2514600" y="1219200"/>
            <a:ext cx="1051891" cy="369332"/>
          </a:xfrm>
          <a:prstGeom prst="rect">
            <a:avLst/>
          </a:prstGeom>
        </p:spPr>
        <p:txBody>
          <a:bodyPr wrap="none">
            <a:spAutoFit/>
          </a:bodyPr>
          <a:lstStyle/>
          <a:p>
            <a:r>
              <a:rPr lang="cs-CZ" dirty="0">
                <a:solidFill>
                  <a:srgbClr val="282828"/>
                </a:solidFill>
                <a:latin typeface="Georgia" panose="02040502050405020303" pitchFamily="18" charset="0"/>
              </a:rPr>
              <a:t>V </a:t>
            </a:r>
            <a:r>
              <a:rPr lang="en-US" dirty="0">
                <a:solidFill>
                  <a:srgbClr val="282828"/>
                </a:solidFill>
                <a:latin typeface="Georgia" panose="02040502050405020303" pitchFamily="18" charset="0"/>
              </a:rPr>
              <a:t>= </a:t>
            </a:r>
            <a:r>
              <a:rPr lang="cs-CZ" dirty="0">
                <a:solidFill>
                  <a:srgbClr val="282828"/>
                </a:solidFill>
                <a:latin typeface="Georgia" panose="02040502050405020303" pitchFamily="18" charset="0"/>
              </a:rPr>
              <a:t>M</a:t>
            </a:r>
            <a:r>
              <a:rPr lang="en-US" dirty="0">
                <a:solidFill>
                  <a:srgbClr val="282828"/>
                </a:solidFill>
                <a:latin typeface="Georgia" panose="02040502050405020303" pitchFamily="18" charset="0"/>
              </a:rPr>
              <a:t>/</a:t>
            </a:r>
            <a:r>
              <a:rPr lang="el-GR" dirty="0">
                <a:solidFill>
                  <a:srgbClr val="282828"/>
                </a:solidFill>
                <a:latin typeface="Georgia" panose="02040502050405020303" pitchFamily="18" charset="0"/>
              </a:rPr>
              <a:t>ρ</a:t>
            </a:r>
            <a:endParaRPr lang="en-US" dirty="0"/>
          </a:p>
        </p:txBody>
      </p:sp>
      <p:sp>
        <p:nvSpPr>
          <p:cNvPr id="12" name="TextovéPole 11">
            <a:extLst>
              <a:ext uri="{FF2B5EF4-FFF2-40B4-BE49-F238E27FC236}">
                <a16:creationId xmlns:a16="http://schemas.microsoft.com/office/drawing/2014/main" id="{0BFEBCDC-E0E2-40EC-AC30-23BBBAFC9122}"/>
              </a:ext>
            </a:extLst>
          </p:cNvPr>
          <p:cNvSpPr txBox="1"/>
          <p:nvPr/>
        </p:nvSpPr>
        <p:spPr>
          <a:xfrm>
            <a:off x="152400" y="2819400"/>
            <a:ext cx="2186368" cy="369332"/>
          </a:xfrm>
          <a:prstGeom prst="rect">
            <a:avLst/>
          </a:prstGeom>
          <a:noFill/>
        </p:spPr>
        <p:txBody>
          <a:bodyPr wrap="none" rtlCol="0">
            <a:spAutoFit/>
          </a:bodyPr>
          <a:lstStyle/>
          <a:p>
            <a:r>
              <a:rPr lang="cs-CZ" b="1" i="1" dirty="0"/>
              <a:t>Alternativní výpočet:</a:t>
            </a:r>
            <a:endParaRPr lang="en-US" b="1" i="1" dirty="0"/>
          </a:p>
        </p:txBody>
      </p:sp>
      <p:sp>
        <p:nvSpPr>
          <p:cNvPr id="13" name="Obdélník 12">
            <a:extLst>
              <a:ext uri="{FF2B5EF4-FFF2-40B4-BE49-F238E27FC236}">
                <a16:creationId xmlns:a16="http://schemas.microsoft.com/office/drawing/2014/main" id="{E4A9C2F2-B6F2-49D8-9336-9A201BED00B0}"/>
              </a:ext>
            </a:extLst>
          </p:cNvPr>
          <p:cNvSpPr/>
          <p:nvPr/>
        </p:nvSpPr>
        <p:spPr>
          <a:xfrm>
            <a:off x="152400" y="3886200"/>
            <a:ext cx="2364750" cy="369332"/>
          </a:xfrm>
          <a:prstGeom prst="rect">
            <a:avLst/>
          </a:prstGeom>
        </p:spPr>
        <p:txBody>
          <a:bodyPr wrap="none">
            <a:spAutoFit/>
          </a:bodyPr>
          <a:lstStyle/>
          <a:p>
            <a:r>
              <a:rPr lang="en-US" dirty="0">
                <a:solidFill>
                  <a:srgbClr val="282828"/>
                </a:solidFill>
                <a:latin typeface="Georgia" panose="02040502050405020303" pitchFamily="18" charset="0"/>
              </a:rPr>
              <a:t>r </a:t>
            </a:r>
            <a:r>
              <a:rPr lang="cs-CZ" dirty="0">
                <a:solidFill>
                  <a:srgbClr val="282828"/>
                </a:solidFill>
                <a:latin typeface="Georgia" panose="02040502050405020303" pitchFamily="18" charset="0"/>
              </a:rPr>
              <a:t>je </a:t>
            </a:r>
            <a:r>
              <a:rPr lang="en-US" dirty="0">
                <a:solidFill>
                  <a:srgbClr val="282828"/>
                </a:solidFill>
                <a:latin typeface="Georgia" panose="02040502050405020303" pitchFamily="18" charset="0"/>
              </a:rPr>
              <a:t>atom</a:t>
            </a:r>
            <a:r>
              <a:rPr lang="cs-CZ" dirty="0" err="1">
                <a:solidFill>
                  <a:srgbClr val="282828"/>
                </a:solidFill>
                <a:latin typeface="Georgia" panose="02040502050405020303" pitchFamily="18" charset="0"/>
              </a:rPr>
              <a:t>ový</a:t>
            </a:r>
            <a:r>
              <a:rPr lang="en-US" dirty="0">
                <a:solidFill>
                  <a:srgbClr val="282828"/>
                </a:solidFill>
                <a:latin typeface="Georgia" panose="02040502050405020303" pitchFamily="18" charset="0"/>
              </a:rPr>
              <a:t> </a:t>
            </a:r>
            <a:r>
              <a:rPr lang="cs-CZ" dirty="0">
                <a:solidFill>
                  <a:srgbClr val="282828"/>
                </a:solidFill>
                <a:latin typeface="Georgia" panose="02040502050405020303" pitchFamily="18" charset="0"/>
              </a:rPr>
              <a:t>poloměr</a:t>
            </a:r>
            <a:endParaRPr lang="en-US" dirty="0"/>
          </a:p>
        </p:txBody>
      </p:sp>
      <p:sp>
        <p:nvSpPr>
          <p:cNvPr id="14" name="Obdélník 13">
            <a:extLst>
              <a:ext uri="{FF2B5EF4-FFF2-40B4-BE49-F238E27FC236}">
                <a16:creationId xmlns:a16="http://schemas.microsoft.com/office/drawing/2014/main" id="{70AE2333-C9DC-41C8-9A66-D809BFF524B7}"/>
              </a:ext>
            </a:extLst>
          </p:cNvPr>
          <p:cNvSpPr/>
          <p:nvPr/>
        </p:nvSpPr>
        <p:spPr>
          <a:xfrm>
            <a:off x="228600" y="5029200"/>
            <a:ext cx="3505200" cy="1323439"/>
          </a:xfrm>
          <a:prstGeom prst="rect">
            <a:avLst/>
          </a:prstGeom>
        </p:spPr>
        <p:txBody>
          <a:bodyPr wrap="square">
            <a:spAutoFit/>
          </a:bodyPr>
          <a:lstStyle/>
          <a:p>
            <a:pPr fontAlgn="base"/>
            <a:r>
              <a:rPr lang="cs-CZ" b="1" dirty="0">
                <a:solidFill>
                  <a:srgbClr val="282828"/>
                </a:solidFill>
              </a:rPr>
              <a:t>Příklad</a:t>
            </a:r>
            <a:r>
              <a:rPr lang="cs-CZ" dirty="0">
                <a:solidFill>
                  <a:srgbClr val="282828"/>
                </a:solidFill>
              </a:rPr>
              <a:t>: Objem atomu vodíku.</a:t>
            </a:r>
          </a:p>
          <a:p>
            <a:pPr fontAlgn="base"/>
            <a:endParaRPr lang="cs-CZ" sz="800" dirty="0">
              <a:solidFill>
                <a:srgbClr val="282828"/>
              </a:solidFill>
            </a:endParaRPr>
          </a:p>
          <a:p>
            <a:pPr fontAlgn="base"/>
            <a:r>
              <a:rPr lang="cs-CZ" dirty="0">
                <a:solidFill>
                  <a:srgbClr val="282828"/>
                </a:solidFill>
              </a:rPr>
              <a:t>R =</a:t>
            </a:r>
            <a:r>
              <a:rPr lang="en-US" dirty="0">
                <a:solidFill>
                  <a:srgbClr val="282828"/>
                </a:solidFill>
              </a:rPr>
              <a:t> 53 p</a:t>
            </a:r>
            <a:r>
              <a:rPr lang="cs-CZ" dirty="0">
                <a:solidFill>
                  <a:srgbClr val="282828"/>
                </a:solidFill>
              </a:rPr>
              <a:t>m</a:t>
            </a:r>
            <a:r>
              <a:rPr lang="en-US" dirty="0">
                <a:solidFill>
                  <a:srgbClr val="282828"/>
                </a:solidFill>
              </a:rPr>
              <a:t> </a:t>
            </a:r>
          </a:p>
          <a:p>
            <a:pPr fontAlgn="base"/>
            <a:r>
              <a:rPr lang="cs-CZ" dirty="0">
                <a:solidFill>
                  <a:srgbClr val="282828"/>
                </a:solidFill>
              </a:rPr>
              <a:t>V</a:t>
            </a:r>
            <a:r>
              <a:rPr lang="en-US" dirty="0">
                <a:solidFill>
                  <a:srgbClr val="282828"/>
                </a:solidFill>
              </a:rPr>
              <a:t> = (4/3)π(53</a:t>
            </a:r>
            <a:r>
              <a:rPr lang="en-US" baseline="30000" dirty="0">
                <a:solidFill>
                  <a:srgbClr val="282828"/>
                </a:solidFill>
              </a:rPr>
              <a:t>3</a:t>
            </a:r>
            <a:r>
              <a:rPr lang="en-US" dirty="0">
                <a:solidFill>
                  <a:srgbClr val="282828"/>
                </a:solidFill>
              </a:rPr>
              <a:t>)</a:t>
            </a:r>
          </a:p>
          <a:p>
            <a:pPr fontAlgn="base"/>
            <a:r>
              <a:rPr lang="cs-CZ" dirty="0">
                <a:solidFill>
                  <a:srgbClr val="282828"/>
                </a:solidFill>
              </a:rPr>
              <a:t>V</a:t>
            </a:r>
            <a:r>
              <a:rPr lang="en-US" dirty="0">
                <a:solidFill>
                  <a:srgbClr val="282828"/>
                </a:solidFill>
              </a:rPr>
              <a:t> = </a:t>
            </a:r>
            <a:r>
              <a:rPr lang="en-US" u="sng" dirty="0">
                <a:solidFill>
                  <a:srgbClr val="282828"/>
                </a:solidFill>
              </a:rPr>
              <a:t>623000 </a:t>
            </a:r>
            <a:r>
              <a:rPr lang="cs-CZ" u="sng" dirty="0">
                <a:solidFill>
                  <a:srgbClr val="282828"/>
                </a:solidFill>
              </a:rPr>
              <a:t>pm</a:t>
            </a:r>
            <a:r>
              <a:rPr lang="cs-CZ" u="sng" baseline="30000" dirty="0">
                <a:solidFill>
                  <a:srgbClr val="282828"/>
                </a:solidFill>
              </a:rPr>
              <a:t>2</a:t>
            </a:r>
            <a:endParaRPr lang="en-US" b="0" i="0" u="sng" strike="noStrike" baseline="30000" dirty="0">
              <a:solidFill>
                <a:srgbClr val="282828"/>
              </a:solidFill>
              <a:effectLst/>
            </a:endParaRPr>
          </a:p>
        </p:txBody>
      </p:sp>
    </p:spTree>
    <p:extLst>
      <p:ext uri="{BB962C8B-B14F-4D97-AF65-F5344CB8AC3E}">
        <p14:creationId xmlns:p14="http://schemas.microsoft.com/office/powerpoint/2010/main" val="19430461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958C981-CBC3-437F-BB51-9B86BEFA5CDA}"/>
              </a:ext>
            </a:extLst>
          </p:cNvPr>
          <p:cNvSpPr/>
          <p:nvPr/>
        </p:nvSpPr>
        <p:spPr>
          <a:xfrm>
            <a:off x="152400" y="4719670"/>
            <a:ext cx="8839200" cy="1938992"/>
          </a:xfrm>
          <a:prstGeom prst="rect">
            <a:avLst/>
          </a:prstGeom>
        </p:spPr>
        <p:txBody>
          <a:bodyPr wrap="square">
            <a:spAutoFit/>
          </a:bodyPr>
          <a:lstStyle/>
          <a:p>
            <a:pPr algn="just"/>
            <a:r>
              <a:rPr lang="cs-CZ" sz="2000" b="1" dirty="0">
                <a:solidFill>
                  <a:srgbClr val="282828"/>
                </a:solidFill>
              </a:rPr>
              <a:t>Příklad</a:t>
            </a:r>
            <a:r>
              <a:rPr lang="cs-CZ" sz="2000" dirty="0">
                <a:solidFill>
                  <a:srgbClr val="282828"/>
                </a:solidFill>
              </a:rPr>
              <a:t>: Velmi malou hustotu má např. </a:t>
            </a:r>
            <a:r>
              <a:rPr lang="cs-CZ" sz="2000" i="1" dirty="0">
                <a:solidFill>
                  <a:srgbClr val="282828"/>
                </a:solidFill>
              </a:rPr>
              <a:t>lithium</a:t>
            </a:r>
            <a:r>
              <a:rPr lang="cs-CZ" sz="2000" dirty="0">
                <a:solidFill>
                  <a:srgbClr val="282828"/>
                </a:solidFill>
              </a:rPr>
              <a:t> (</a:t>
            </a:r>
            <a:r>
              <a:rPr lang="cs-CZ" sz="2000" dirty="0" err="1">
                <a:solidFill>
                  <a:srgbClr val="282828"/>
                </a:solidFill>
              </a:rPr>
              <a:t>Li</a:t>
            </a:r>
            <a:r>
              <a:rPr lang="cs-CZ" sz="2000" dirty="0">
                <a:solidFill>
                  <a:srgbClr val="282828"/>
                </a:solidFill>
              </a:rPr>
              <a:t>) – 0.5 g/cm3, proto může plavat na vodě. Prvky s velmi vysokou hustotou jsou např. </a:t>
            </a:r>
            <a:r>
              <a:rPr lang="en-US" sz="2000" dirty="0">
                <a:solidFill>
                  <a:srgbClr val="282828"/>
                </a:solidFill>
              </a:rPr>
              <a:t>osmium</a:t>
            </a:r>
            <a:r>
              <a:rPr lang="cs-CZ" sz="2000" dirty="0">
                <a:solidFill>
                  <a:srgbClr val="282828"/>
                </a:solidFill>
              </a:rPr>
              <a:t> (Os)</a:t>
            </a:r>
            <a:r>
              <a:rPr lang="en-US" sz="2000" dirty="0">
                <a:solidFill>
                  <a:srgbClr val="282828"/>
                </a:solidFill>
              </a:rPr>
              <a:t> </a:t>
            </a:r>
            <a:r>
              <a:rPr lang="cs-CZ" sz="2000" dirty="0">
                <a:solidFill>
                  <a:srgbClr val="282828"/>
                </a:solidFill>
              </a:rPr>
              <a:t>nebo</a:t>
            </a:r>
            <a:r>
              <a:rPr lang="en-US" sz="2000" dirty="0">
                <a:solidFill>
                  <a:srgbClr val="282828"/>
                </a:solidFill>
              </a:rPr>
              <a:t> iridium</a:t>
            </a:r>
            <a:r>
              <a:rPr lang="cs-CZ" sz="2000" dirty="0">
                <a:solidFill>
                  <a:srgbClr val="282828"/>
                </a:solidFill>
              </a:rPr>
              <a:t> (Ir), jejichž hustota je asi dvojnásobkem hustoty olova</a:t>
            </a:r>
            <a:r>
              <a:rPr lang="en-US" sz="2000" dirty="0">
                <a:solidFill>
                  <a:srgbClr val="282828"/>
                </a:solidFill>
              </a:rPr>
              <a:t>. </a:t>
            </a:r>
            <a:r>
              <a:rPr lang="en-US" sz="2000" i="1" dirty="0"/>
              <a:t>Osmium</a:t>
            </a:r>
            <a:r>
              <a:rPr lang="en-US" sz="2000" dirty="0"/>
              <a:t> a </a:t>
            </a:r>
            <a:r>
              <a:rPr lang="en-US" sz="2000" i="1" dirty="0"/>
              <a:t>iridium</a:t>
            </a:r>
            <a:r>
              <a:rPr lang="en-US" sz="2000" dirty="0"/>
              <a:t> </a:t>
            </a:r>
            <a:r>
              <a:rPr lang="en-US" sz="2000" dirty="0" err="1"/>
              <a:t>maj</a:t>
            </a:r>
            <a:r>
              <a:rPr lang="cs-CZ" sz="2000" dirty="0"/>
              <a:t>í</a:t>
            </a:r>
            <a:r>
              <a:rPr lang="en-US" sz="2000" dirty="0"/>
              <a:t> mal</a:t>
            </a:r>
            <a:r>
              <a:rPr lang="cs-CZ" sz="2000" dirty="0"/>
              <a:t>é atomové poloměry</a:t>
            </a:r>
            <a:r>
              <a:rPr lang="en-US" sz="2000" dirty="0"/>
              <a:t>, </a:t>
            </a:r>
            <a:r>
              <a:rPr lang="cs-CZ" sz="2000" dirty="0"/>
              <a:t>takže mají vyšší hmotnost na jednotkový objem.</a:t>
            </a:r>
            <a:r>
              <a:rPr lang="en-US" sz="2000" dirty="0"/>
              <a:t> </a:t>
            </a:r>
            <a:r>
              <a:rPr lang="cs-CZ" sz="2000" dirty="0"/>
              <a:t>Je to proto, že jejich </a:t>
            </a:r>
            <a:r>
              <a:rPr lang="cs-CZ" sz="2000" u="sng" dirty="0"/>
              <a:t>6</a:t>
            </a:r>
            <a:r>
              <a:rPr lang="en-US" sz="2000" u="sng" dirty="0"/>
              <a:t>f</a:t>
            </a:r>
            <a:r>
              <a:rPr lang="cs-CZ" sz="2000" u="sng" dirty="0"/>
              <a:t>- resp. 5f-</a:t>
            </a:r>
            <a:r>
              <a:rPr lang="en-US" sz="2000" u="sng" dirty="0"/>
              <a:t>orbital</a:t>
            </a:r>
            <a:r>
              <a:rPr lang="cs-CZ" sz="2000" u="sng" dirty="0"/>
              <a:t>y</a:t>
            </a:r>
            <a:r>
              <a:rPr lang="en-US" sz="2000" u="sng" dirty="0"/>
              <a:t> </a:t>
            </a:r>
            <a:r>
              <a:rPr lang="cs-CZ" sz="2000" u="sng" dirty="0"/>
              <a:t>podléhají kontrakci v důsledku nedostatečného odstínění přitažlivé síly jádra</a:t>
            </a:r>
            <a:r>
              <a:rPr lang="en-US" sz="2000" dirty="0"/>
              <a:t>.</a:t>
            </a:r>
            <a:r>
              <a:rPr lang="cs-CZ" sz="2000" dirty="0"/>
              <a:t> U </a:t>
            </a:r>
            <a:r>
              <a:rPr lang="en-US" sz="2000" dirty="0" err="1"/>
              <a:t>osmi</a:t>
            </a:r>
            <a:r>
              <a:rPr lang="cs-CZ" sz="2000" dirty="0"/>
              <a:t>a hraje roli také </a:t>
            </a:r>
            <a:r>
              <a:rPr lang="cs-CZ" sz="2000" u="sng" dirty="0"/>
              <a:t>relativistický efekt</a:t>
            </a:r>
            <a:r>
              <a:rPr lang="cs-CZ" sz="2000" dirty="0"/>
              <a:t>. </a:t>
            </a:r>
            <a:endParaRPr lang="en-US" sz="2000" dirty="0"/>
          </a:p>
        </p:txBody>
      </p:sp>
      <p:sp>
        <p:nvSpPr>
          <p:cNvPr id="5" name="TextovéPole 4">
            <a:extLst>
              <a:ext uri="{FF2B5EF4-FFF2-40B4-BE49-F238E27FC236}">
                <a16:creationId xmlns:a16="http://schemas.microsoft.com/office/drawing/2014/main" id="{881E424B-A930-4E2F-8E24-0DF9F796A823}"/>
              </a:ext>
            </a:extLst>
          </p:cNvPr>
          <p:cNvSpPr txBox="1"/>
          <p:nvPr/>
        </p:nvSpPr>
        <p:spPr>
          <a:xfrm>
            <a:off x="2177261" y="225358"/>
            <a:ext cx="4713278" cy="523220"/>
          </a:xfrm>
          <a:prstGeom prst="rect">
            <a:avLst/>
          </a:prstGeom>
          <a:noFill/>
        </p:spPr>
        <p:txBody>
          <a:bodyPr wrap="none" rtlCol="0">
            <a:spAutoFit/>
          </a:bodyPr>
          <a:lstStyle/>
          <a:p>
            <a:r>
              <a:rPr lang="cs-CZ" sz="2800" b="1" dirty="0"/>
              <a:t>Hustota prvků v pevném stavu</a:t>
            </a:r>
          </a:p>
        </p:txBody>
      </p:sp>
      <p:sp>
        <p:nvSpPr>
          <p:cNvPr id="6" name="TextovéPole 5">
            <a:extLst>
              <a:ext uri="{FF2B5EF4-FFF2-40B4-BE49-F238E27FC236}">
                <a16:creationId xmlns:a16="http://schemas.microsoft.com/office/drawing/2014/main" id="{793CBF72-6096-4666-8C12-E9C97C88CF20}"/>
              </a:ext>
            </a:extLst>
          </p:cNvPr>
          <p:cNvSpPr txBox="1"/>
          <p:nvPr/>
        </p:nvSpPr>
        <p:spPr>
          <a:xfrm>
            <a:off x="152400" y="981428"/>
            <a:ext cx="8763000" cy="707886"/>
          </a:xfrm>
          <a:prstGeom prst="rect">
            <a:avLst/>
          </a:prstGeom>
          <a:noFill/>
        </p:spPr>
        <p:txBody>
          <a:bodyPr wrap="square" rtlCol="0">
            <a:spAutoFit/>
          </a:bodyPr>
          <a:lstStyle/>
          <a:p>
            <a:r>
              <a:rPr lang="cs-CZ" sz="2000" dirty="0"/>
              <a:t>Hustota prvků závisí kromě velikosti atomu také na jeho hmotnosti a uspořádání v krystalu. </a:t>
            </a:r>
            <a:endParaRPr lang="en-US" sz="2000" dirty="0"/>
          </a:p>
        </p:txBody>
      </p:sp>
      <p:pic>
        <p:nvPicPr>
          <p:cNvPr id="3" name="Obrázek 2" descr="Obsah obrázku text, mapa&#10;&#10;Popis byl vytvořen automaticky">
            <a:extLst>
              <a:ext uri="{FF2B5EF4-FFF2-40B4-BE49-F238E27FC236}">
                <a16:creationId xmlns:a16="http://schemas.microsoft.com/office/drawing/2014/main" id="{0D6E1FDA-85F6-4AA2-BDBF-ED141B4F8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24107"/>
            <a:ext cx="8382000" cy="3009621"/>
          </a:xfrm>
          <a:prstGeom prst="rect">
            <a:avLst/>
          </a:prstGeom>
        </p:spPr>
      </p:pic>
    </p:spTree>
    <p:extLst>
      <p:ext uri="{BB962C8B-B14F-4D97-AF65-F5344CB8AC3E}">
        <p14:creationId xmlns:p14="http://schemas.microsoft.com/office/powerpoint/2010/main" val="35971774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6585AD0B-1E89-4C16-8594-ED4D5773A710}"/>
              </a:ext>
            </a:extLst>
          </p:cNvPr>
          <p:cNvPicPr>
            <a:picLocks noChangeAspect="1"/>
          </p:cNvPicPr>
          <p:nvPr/>
        </p:nvPicPr>
        <p:blipFill>
          <a:blip r:embed="rId2"/>
          <a:stretch>
            <a:fillRect/>
          </a:stretch>
        </p:blipFill>
        <p:spPr>
          <a:xfrm>
            <a:off x="6324600" y="152400"/>
            <a:ext cx="2555199" cy="2275433"/>
          </a:xfrm>
          <a:prstGeom prst="rect">
            <a:avLst/>
          </a:prstGeom>
        </p:spPr>
      </p:pic>
      <p:sp>
        <p:nvSpPr>
          <p:cNvPr id="7" name="TextovéPole 6">
            <a:extLst>
              <a:ext uri="{FF2B5EF4-FFF2-40B4-BE49-F238E27FC236}">
                <a16:creationId xmlns:a16="http://schemas.microsoft.com/office/drawing/2014/main" id="{1CDAF300-8D5F-4A11-A8F8-CB36440105F2}"/>
              </a:ext>
            </a:extLst>
          </p:cNvPr>
          <p:cNvSpPr txBox="1"/>
          <p:nvPr/>
        </p:nvSpPr>
        <p:spPr>
          <a:xfrm>
            <a:off x="7239000" y="2514600"/>
            <a:ext cx="813108" cy="369332"/>
          </a:xfrm>
          <a:prstGeom prst="rect">
            <a:avLst/>
          </a:prstGeom>
          <a:noFill/>
        </p:spPr>
        <p:txBody>
          <a:bodyPr wrap="none" rtlCol="0">
            <a:spAutoFit/>
          </a:bodyPr>
          <a:lstStyle/>
          <a:p>
            <a:r>
              <a:rPr lang="cs-CZ" dirty="0"/>
              <a:t>Draslík</a:t>
            </a:r>
            <a:endParaRPr lang="en-US" dirty="0"/>
          </a:p>
        </p:txBody>
      </p:sp>
      <p:pic>
        <p:nvPicPr>
          <p:cNvPr id="8" name="Obrázek 7">
            <a:extLst>
              <a:ext uri="{FF2B5EF4-FFF2-40B4-BE49-F238E27FC236}">
                <a16:creationId xmlns:a16="http://schemas.microsoft.com/office/drawing/2014/main" id="{CDE40AF7-4B0B-4576-AD4F-39518866827F}"/>
              </a:ext>
            </a:extLst>
          </p:cNvPr>
          <p:cNvPicPr>
            <a:picLocks noChangeAspect="1"/>
          </p:cNvPicPr>
          <p:nvPr/>
        </p:nvPicPr>
        <p:blipFill>
          <a:blip r:embed="rId3"/>
          <a:stretch>
            <a:fillRect/>
          </a:stretch>
        </p:blipFill>
        <p:spPr>
          <a:xfrm>
            <a:off x="228600" y="228600"/>
            <a:ext cx="2719388" cy="2214864"/>
          </a:xfrm>
          <a:prstGeom prst="rect">
            <a:avLst/>
          </a:prstGeom>
        </p:spPr>
      </p:pic>
      <p:sp>
        <p:nvSpPr>
          <p:cNvPr id="9" name="TextovéPole 8">
            <a:extLst>
              <a:ext uri="{FF2B5EF4-FFF2-40B4-BE49-F238E27FC236}">
                <a16:creationId xmlns:a16="http://schemas.microsoft.com/office/drawing/2014/main" id="{4E1A9354-C132-46B1-89DF-810A5515F6C0}"/>
              </a:ext>
            </a:extLst>
          </p:cNvPr>
          <p:cNvSpPr txBox="1"/>
          <p:nvPr/>
        </p:nvSpPr>
        <p:spPr>
          <a:xfrm>
            <a:off x="914400" y="2514600"/>
            <a:ext cx="893193" cy="369332"/>
          </a:xfrm>
          <a:prstGeom prst="rect">
            <a:avLst/>
          </a:prstGeom>
          <a:noFill/>
        </p:spPr>
        <p:txBody>
          <a:bodyPr wrap="none" rtlCol="0">
            <a:spAutoFit/>
          </a:bodyPr>
          <a:lstStyle/>
          <a:p>
            <a:r>
              <a:rPr lang="cs-CZ" dirty="0"/>
              <a:t>Lithium</a:t>
            </a:r>
            <a:endParaRPr lang="en-US" dirty="0"/>
          </a:p>
        </p:txBody>
      </p:sp>
      <p:pic>
        <p:nvPicPr>
          <p:cNvPr id="3" name="Obrázek 2" descr="Obsah obrázku hrníček, stůl, vsedě, led&#10;&#10;Popis byl vytvořen automaticky">
            <a:extLst>
              <a:ext uri="{FF2B5EF4-FFF2-40B4-BE49-F238E27FC236}">
                <a16:creationId xmlns:a16="http://schemas.microsoft.com/office/drawing/2014/main" id="{66DD05CD-0F91-4081-8D69-4FC0F261F6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200" y="381000"/>
            <a:ext cx="3047663" cy="2034772"/>
          </a:xfrm>
          <a:prstGeom prst="rect">
            <a:avLst/>
          </a:prstGeom>
        </p:spPr>
      </p:pic>
      <p:sp>
        <p:nvSpPr>
          <p:cNvPr id="10" name="TextovéPole 9">
            <a:extLst>
              <a:ext uri="{FF2B5EF4-FFF2-40B4-BE49-F238E27FC236}">
                <a16:creationId xmlns:a16="http://schemas.microsoft.com/office/drawing/2014/main" id="{E638B282-0B67-445D-B133-AAAA7F17FF75}"/>
              </a:ext>
            </a:extLst>
          </p:cNvPr>
          <p:cNvSpPr txBox="1"/>
          <p:nvPr/>
        </p:nvSpPr>
        <p:spPr>
          <a:xfrm>
            <a:off x="4114800" y="2438400"/>
            <a:ext cx="691215" cy="369332"/>
          </a:xfrm>
          <a:prstGeom prst="rect">
            <a:avLst/>
          </a:prstGeom>
          <a:noFill/>
        </p:spPr>
        <p:txBody>
          <a:bodyPr wrap="none" rtlCol="0">
            <a:spAutoFit/>
          </a:bodyPr>
          <a:lstStyle/>
          <a:p>
            <a:r>
              <a:rPr lang="en-US" dirty="0"/>
              <a:t>Sod</a:t>
            </a:r>
            <a:r>
              <a:rPr lang="cs-CZ" dirty="0" err="1"/>
              <a:t>ík</a:t>
            </a:r>
            <a:endParaRPr lang="en-US" dirty="0"/>
          </a:p>
        </p:txBody>
      </p:sp>
      <p:pic>
        <p:nvPicPr>
          <p:cNvPr id="5" name="Obrázek 4" descr="Obsah obrázku cukr&#10;&#10;Popis byl vytvořen automaticky">
            <a:extLst>
              <a:ext uri="{FF2B5EF4-FFF2-40B4-BE49-F238E27FC236}">
                <a16:creationId xmlns:a16="http://schemas.microsoft.com/office/drawing/2014/main" id="{415FC3F0-5890-42B4-BB31-91D22A6C1F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3314890"/>
            <a:ext cx="3962400" cy="2545843"/>
          </a:xfrm>
          <a:prstGeom prst="rect">
            <a:avLst/>
          </a:prstGeom>
        </p:spPr>
      </p:pic>
      <p:sp>
        <p:nvSpPr>
          <p:cNvPr id="13" name="Obdélník 12">
            <a:extLst>
              <a:ext uri="{FF2B5EF4-FFF2-40B4-BE49-F238E27FC236}">
                <a16:creationId xmlns:a16="http://schemas.microsoft.com/office/drawing/2014/main" id="{297190C0-F62F-4042-AAD2-026E35F27896}"/>
              </a:ext>
            </a:extLst>
          </p:cNvPr>
          <p:cNvSpPr/>
          <p:nvPr/>
        </p:nvSpPr>
        <p:spPr>
          <a:xfrm>
            <a:off x="1371600" y="6019800"/>
            <a:ext cx="970137" cy="369332"/>
          </a:xfrm>
          <a:prstGeom prst="rect">
            <a:avLst/>
          </a:prstGeom>
        </p:spPr>
        <p:txBody>
          <a:bodyPr wrap="none">
            <a:spAutoFit/>
          </a:bodyPr>
          <a:lstStyle/>
          <a:p>
            <a:r>
              <a:rPr lang="en-US" dirty="0"/>
              <a:t>Osmium</a:t>
            </a:r>
          </a:p>
        </p:txBody>
      </p:sp>
      <p:sp>
        <p:nvSpPr>
          <p:cNvPr id="14" name="Obdélník 13">
            <a:extLst>
              <a:ext uri="{FF2B5EF4-FFF2-40B4-BE49-F238E27FC236}">
                <a16:creationId xmlns:a16="http://schemas.microsoft.com/office/drawing/2014/main" id="{AFDEC9AA-E9FC-4B38-BC35-5888982415A3}"/>
              </a:ext>
            </a:extLst>
          </p:cNvPr>
          <p:cNvSpPr/>
          <p:nvPr/>
        </p:nvSpPr>
        <p:spPr>
          <a:xfrm>
            <a:off x="6019800" y="5943600"/>
            <a:ext cx="909223" cy="369332"/>
          </a:xfrm>
          <a:prstGeom prst="rect">
            <a:avLst/>
          </a:prstGeom>
        </p:spPr>
        <p:txBody>
          <a:bodyPr wrap="none">
            <a:spAutoFit/>
          </a:bodyPr>
          <a:lstStyle/>
          <a:p>
            <a:r>
              <a:rPr lang="en-US" dirty="0"/>
              <a:t>Iridium </a:t>
            </a:r>
          </a:p>
        </p:txBody>
      </p:sp>
      <p:pic>
        <p:nvPicPr>
          <p:cNvPr id="16" name="Obrázek 15" descr="Obsah obrázku skála, jídlo, dort, stůl&#10;&#10;Popis byl vytvořen automaticky">
            <a:extLst>
              <a:ext uri="{FF2B5EF4-FFF2-40B4-BE49-F238E27FC236}">
                <a16:creationId xmlns:a16="http://schemas.microsoft.com/office/drawing/2014/main" id="{64379863-594F-4A33-82A9-8F649BD19A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3352800"/>
            <a:ext cx="2413000" cy="2413000"/>
          </a:xfrm>
          <a:prstGeom prst="rect">
            <a:avLst/>
          </a:prstGeom>
        </p:spPr>
      </p:pic>
    </p:spTree>
    <p:extLst>
      <p:ext uri="{BB962C8B-B14F-4D97-AF65-F5344CB8AC3E}">
        <p14:creationId xmlns:p14="http://schemas.microsoft.com/office/powerpoint/2010/main" val="12647741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Image showing periodicity of the chemical elements for density of solid in a periodic table heatscape sty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760" y="1371600"/>
            <a:ext cx="8534400" cy="5334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133600" y="533400"/>
            <a:ext cx="4713278" cy="523220"/>
          </a:xfrm>
          <a:prstGeom prst="rect">
            <a:avLst/>
          </a:prstGeom>
          <a:noFill/>
        </p:spPr>
        <p:txBody>
          <a:bodyPr wrap="none" rtlCol="0">
            <a:spAutoFit/>
          </a:bodyPr>
          <a:lstStyle/>
          <a:p>
            <a:r>
              <a:rPr lang="cs-CZ" sz="2800" b="1" dirty="0"/>
              <a:t>Hustota prvků v pevném stavu</a:t>
            </a:r>
          </a:p>
        </p:txBody>
      </p:sp>
    </p:spTree>
    <p:extLst>
      <p:ext uri="{BB962C8B-B14F-4D97-AF65-F5344CB8AC3E}">
        <p14:creationId xmlns:p14="http://schemas.microsoft.com/office/powerpoint/2010/main" val="3635505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descr="Obsah obrázku snímek obrazovky&#10;&#10;Popis byl vytvořen automaticky">
            <a:extLst>
              <a:ext uri="{FF2B5EF4-FFF2-40B4-BE49-F238E27FC236}">
                <a16:creationId xmlns:a16="http://schemas.microsoft.com/office/drawing/2014/main" id="{D6B8A3EA-02D8-4CFE-B801-1FE4D785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7924800" cy="5943601"/>
          </a:xfrm>
          <a:prstGeom prst="rect">
            <a:avLst/>
          </a:prstGeom>
        </p:spPr>
      </p:pic>
    </p:spTree>
    <p:extLst>
      <p:ext uri="{BB962C8B-B14F-4D97-AF65-F5344CB8AC3E}">
        <p14:creationId xmlns:p14="http://schemas.microsoft.com/office/powerpoint/2010/main" val="13340872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14600" y="685800"/>
            <a:ext cx="4763484" cy="923330"/>
          </a:xfrm>
          <a:prstGeom prst="rect">
            <a:avLst/>
          </a:prstGeom>
          <a:noFill/>
        </p:spPr>
        <p:txBody>
          <a:bodyPr wrap="none" rtlCol="0">
            <a:spAutoFit/>
          </a:bodyPr>
          <a:lstStyle/>
          <a:p>
            <a:r>
              <a:rPr lang="en-US" sz="5400" b="1" dirty="0" err="1"/>
              <a:t>Chemick</a:t>
            </a:r>
            <a:r>
              <a:rPr lang="cs-CZ" sz="5400" b="1" dirty="0"/>
              <a:t>á</a:t>
            </a:r>
            <a:r>
              <a:rPr lang="en-US" sz="5400" b="1" dirty="0"/>
              <a:t> </a:t>
            </a:r>
            <a:r>
              <a:rPr lang="en-US" sz="5400" b="1" dirty="0" err="1"/>
              <a:t>vazba</a:t>
            </a:r>
            <a:endParaRPr lang="cs-CZ" sz="5400" b="1" dirty="0"/>
          </a:p>
        </p:txBody>
      </p:sp>
      <p:pic>
        <p:nvPicPr>
          <p:cNvPr id="5"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855" y="2590800"/>
            <a:ext cx="7438424" cy="313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176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ADB0E7-9FD8-4A2E-9C40-9E065C8B1AFB}"/>
              </a:ext>
            </a:extLst>
          </p:cNvPr>
          <p:cNvSpPr>
            <a:spLocks noGrp="1"/>
          </p:cNvSpPr>
          <p:nvPr>
            <p:ph type="title"/>
          </p:nvPr>
        </p:nvSpPr>
        <p:spPr>
          <a:xfrm>
            <a:off x="457200" y="274638"/>
            <a:ext cx="8229600" cy="715962"/>
          </a:xfrm>
        </p:spPr>
        <p:txBody>
          <a:bodyPr>
            <a:normAutofit/>
          </a:bodyPr>
          <a:lstStyle/>
          <a:p>
            <a:r>
              <a:rPr lang="cs-CZ" sz="2800" b="1" dirty="0">
                <a:latin typeface="+mn-lt"/>
              </a:rPr>
              <a:t>Chemická vazba</a:t>
            </a:r>
            <a:endParaRPr lang="en-US" sz="2800" b="1" dirty="0">
              <a:latin typeface="+mn-lt"/>
            </a:endParaRPr>
          </a:p>
        </p:txBody>
      </p:sp>
      <p:sp>
        <p:nvSpPr>
          <p:cNvPr id="3" name="Obdélník 2">
            <a:extLst>
              <a:ext uri="{FF2B5EF4-FFF2-40B4-BE49-F238E27FC236}">
                <a16:creationId xmlns:a16="http://schemas.microsoft.com/office/drawing/2014/main" id="{DCCBE64E-12DD-44CC-A680-FA655065394B}"/>
              </a:ext>
            </a:extLst>
          </p:cNvPr>
          <p:cNvSpPr/>
          <p:nvPr/>
        </p:nvSpPr>
        <p:spPr>
          <a:xfrm>
            <a:off x="228600" y="1066800"/>
            <a:ext cx="8686800" cy="2492990"/>
          </a:xfrm>
          <a:prstGeom prst="rect">
            <a:avLst/>
          </a:prstGeom>
        </p:spPr>
        <p:txBody>
          <a:bodyPr wrap="square">
            <a:spAutoFit/>
          </a:bodyPr>
          <a:lstStyle/>
          <a:p>
            <a:r>
              <a:rPr lang="en-US" sz="2000" b="1" dirty="0" err="1"/>
              <a:t>Iontov</a:t>
            </a:r>
            <a:r>
              <a:rPr lang="cs-CZ" sz="2000" b="1" dirty="0"/>
              <a:t>á vazba (</a:t>
            </a:r>
            <a:r>
              <a:rPr lang="cs-CZ" sz="2000" b="1" dirty="0" err="1"/>
              <a:t>elektrovalentní</a:t>
            </a:r>
            <a:r>
              <a:rPr lang="cs-CZ" sz="2000" b="1" dirty="0"/>
              <a:t>)  </a:t>
            </a:r>
          </a:p>
          <a:p>
            <a:endParaRPr lang="cs-CZ" sz="800" dirty="0"/>
          </a:p>
          <a:p>
            <a:r>
              <a:rPr lang="cs-CZ" sz="2000" dirty="0"/>
              <a:t>Anionty i kationty nabývají konfigurace inertního plynu odtržením/přijetím elektronu (</a:t>
            </a:r>
            <a:r>
              <a:rPr lang="cs-CZ" sz="2000" dirty="0" err="1"/>
              <a:t>Kossel</a:t>
            </a:r>
            <a:r>
              <a:rPr lang="cs-CZ" sz="2000" dirty="0"/>
              <a:t> 1916).</a:t>
            </a:r>
          </a:p>
          <a:p>
            <a:endParaRPr lang="cs-CZ" sz="2000" dirty="0"/>
          </a:p>
          <a:p>
            <a:r>
              <a:rPr lang="cs-CZ" sz="2000" b="1" dirty="0"/>
              <a:t>Kovalentní vazba</a:t>
            </a:r>
          </a:p>
          <a:p>
            <a:endParaRPr lang="cs-CZ" sz="800" dirty="0"/>
          </a:p>
          <a:p>
            <a:r>
              <a:rPr lang="cs-CZ" sz="2000" dirty="0"/>
              <a:t>Atomy mohou nabýt konfigurace inertního plynu sdílením elektronů (Lewis 1916).</a:t>
            </a:r>
          </a:p>
          <a:p>
            <a:endParaRPr lang="cs-CZ" sz="2000" dirty="0"/>
          </a:p>
        </p:txBody>
      </p:sp>
      <p:pic>
        <p:nvPicPr>
          <p:cNvPr id="5" name="Obrázek 4">
            <a:extLst>
              <a:ext uri="{FF2B5EF4-FFF2-40B4-BE49-F238E27FC236}">
                <a16:creationId xmlns:a16="http://schemas.microsoft.com/office/drawing/2014/main" id="{72BF321E-469D-474C-96B3-0D70F72C2B49}"/>
              </a:ext>
            </a:extLst>
          </p:cNvPr>
          <p:cNvPicPr>
            <a:picLocks noChangeAspect="1"/>
          </p:cNvPicPr>
          <p:nvPr/>
        </p:nvPicPr>
        <p:blipFill>
          <a:blip r:embed="rId2"/>
          <a:stretch>
            <a:fillRect/>
          </a:stretch>
        </p:blipFill>
        <p:spPr>
          <a:xfrm>
            <a:off x="2438400" y="3429000"/>
            <a:ext cx="4214813" cy="3193256"/>
          </a:xfrm>
          <a:prstGeom prst="rect">
            <a:avLst/>
          </a:prstGeom>
        </p:spPr>
      </p:pic>
    </p:spTree>
    <p:extLst>
      <p:ext uri="{BB962C8B-B14F-4D97-AF65-F5344CB8AC3E}">
        <p14:creationId xmlns:p14="http://schemas.microsoft.com/office/powerpoint/2010/main" val="19974346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42EE9BB-AD7D-4E3A-A19C-C5E41028AC27}"/>
              </a:ext>
            </a:extLst>
          </p:cNvPr>
          <p:cNvSpPr txBox="1"/>
          <p:nvPr/>
        </p:nvSpPr>
        <p:spPr>
          <a:xfrm>
            <a:off x="5638800" y="3962400"/>
            <a:ext cx="3200401" cy="923330"/>
          </a:xfrm>
          <a:prstGeom prst="rect">
            <a:avLst/>
          </a:prstGeom>
          <a:noFill/>
        </p:spPr>
        <p:txBody>
          <a:bodyPr wrap="square" rtlCol="0">
            <a:spAutoFit/>
          </a:bodyPr>
          <a:lstStyle/>
          <a:p>
            <a:r>
              <a:rPr lang="cs-CZ" dirty="0"/>
              <a:t>NH</a:t>
            </a:r>
            <a:r>
              <a:rPr lang="cs-CZ" baseline="-25000" dirty="0"/>
              <a:t>4</a:t>
            </a:r>
            <a:r>
              <a:rPr lang="cs-CZ" baseline="30000" dirty="0"/>
              <a:t>+</a:t>
            </a:r>
            <a:r>
              <a:rPr lang="cs-CZ" dirty="0"/>
              <a:t> v amonných solích</a:t>
            </a:r>
          </a:p>
          <a:p>
            <a:r>
              <a:rPr lang="cs-CZ" dirty="0"/>
              <a:t>H</a:t>
            </a:r>
            <a:r>
              <a:rPr lang="cs-CZ" baseline="30000" dirty="0"/>
              <a:t>+</a:t>
            </a:r>
            <a:r>
              <a:rPr lang="cs-CZ" dirty="0"/>
              <a:t> = akceptor</a:t>
            </a:r>
          </a:p>
          <a:p>
            <a:r>
              <a:rPr lang="cs-CZ" dirty="0"/>
              <a:t>NH</a:t>
            </a:r>
            <a:r>
              <a:rPr lang="cs-CZ" baseline="-25000" dirty="0"/>
              <a:t>3</a:t>
            </a:r>
            <a:r>
              <a:rPr lang="cs-CZ" dirty="0"/>
              <a:t> = donor</a:t>
            </a:r>
            <a:endParaRPr lang="en-US" dirty="0"/>
          </a:p>
        </p:txBody>
      </p:sp>
      <p:sp>
        <p:nvSpPr>
          <p:cNvPr id="6" name="TextovéPole 5">
            <a:extLst>
              <a:ext uri="{FF2B5EF4-FFF2-40B4-BE49-F238E27FC236}">
                <a16:creationId xmlns:a16="http://schemas.microsoft.com/office/drawing/2014/main" id="{B28B995D-F25A-4E7E-8162-A0C7808991B8}"/>
              </a:ext>
            </a:extLst>
          </p:cNvPr>
          <p:cNvSpPr txBox="1"/>
          <p:nvPr/>
        </p:nvSpPr>
        <p:spPr>
          <a:xfrm>
            <a:off x="304800" y="304800"/>
            <a:ext cx="8610600" cy="1631216"/>
          </a:xfrm>
          <a:prstGeom prst="rect">
            <a:avLst/>
          </a:prstGeom>
          <a:noFill/>
        </p:spPr>
        <p:txBody>
          <a:bodyPr wrap="square" rtlCol="0">
            <a:spAutoFit/>
          </a:bodyPr>
          <a:lstStyle/>
          <a:p>
            <a:r>
              <a:rPr lang="cs-CZ" sz="2000" b="1" i="1" dirty="0"/>
              <a:t>Koordinačně kovalentní (dativní vazba, donor-akceptorová)</a:t>
            </a:r>
          </a:p>
          <a:p>
            <a:endParaRPr lang="cs-CZ" sz="2000" dirty="0"/>
          </a:p>
          <a:p>
            <a:r>
              <a:rPr lang="cs-CZ" sz="2000" dirty="0"/>
              <a:t>Jediný atom poskytne celý elektronový pár (tj. volný elektronový pár)</a:t>
            </a:r>
          </a:p>
          <a:p>
            <a:r>
              <a:rPr lang="cs-CZ" sz="2000" b="1" dirty="0"/>
              <a:t>Akceptor</a:t>
            </a:r>
            <a:r>
              <a:rPr lang="cs-CZ" sz="2000" dirty="0"/>
              <a:t> = prvky (kationty) 3. skupiny, d-prvky, H</a:t>
            </a:r>
            <a:r>
              <a:rPr lang="cs-CZ" sz="2000" baseline="30000" dirty="0"/>
              <a:t>+</a:t>
            </a:r>
            <a:endParaRPr lang="cs-CZ" sz="2000" dirty="0"/>
          </a:p>
          <a:p>
            <a:r>
              <a:rPr lang="cs-CZ" sz="2000" b="1" dirty="0"/>
              <a:t>Donor</a:t>
            </a:r>
            <a:r>
              <a:rPr lang="cs-CZ" sz="2000" dirty="0"/>
              <a:t> = prvky (anionty) 5.-7. skupiny, H</a:t>
            </a:r>
            <a:r>
              <a:rPr lang="cs-CZ" sz="2000" baseline="30000" dirty="0"/>
              <a:t>-</a:t>
            </a:r>
            <a:endParaRPr lang="en-US" sz="2000" baseline="30000" dirty="0"/>
          </a:p>
        </p:txBody>
      </p:sp>
      <p:pic>
        <p:nvPicPr>
          <p:cNvPr id="3" name="Obrázek 2" descr="Obsah obrázku objekt, hodinky, hodiny&#10;&#10;Popis byl vytvořen automaticky">
            <a:extLst>
              <a:ext uri="{FF2B5EF4-FFF2-40B4-BE49-F238E27FC236}">
                <a16:creationId xmlns:a16="http://schemas.microsoft.com/office/drawing/2014/main" id="{C34BB6DE-F390-4878-966C-A4557F7629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362200"/>
            <a:ext cx="1800225" cy="1013748"/>
          </a:xfrm>
          <a:prstGeom prst="rect">
            <a:avLst/>
          </a:prstGeom>
        </p:spPr>
      </p:pic>
      <p:sp>
        <p:nvSpPr>
          <p:cNvPr id="10" name="Obdélník 9">
            <a:extLst>
              <a:ext uri="{FF2B5EF4-FFF2-40B4-BE49-F238E27FC236}">
                <a16:creationId xmlns:a16="http://schemas.microsoft.com/office/drawing/2014/main" id="{A4B8B3BF-AC56-4AC2-860D-8EAE492DC7AD}"/>
              </a:ext>
            </a:extLst>
          </p:cNvPr>
          <p:cNvSpPr/>
          <p:nvPr/>
        </p:nvSpPr>
        <p:spPr>
          <a:xfrm>
            <a:off x="5486400" y="2209800"/>
            <a:ext cx="3429000" cy="923330"/>
          </a:xfrm>
          <a:prstGeom prst="rect">
            <a:avLst/>
          </a:prstGeom>
        </p:spPr>
        <p:txBody>
          <a:bodyPr wrap="square">
            <a:spAutoFit/>
          </a:bodyPr>
          <a:lstStyle/>
          <a:p>
            <a:r>
              <a:rPr lang="cs-CZ" dirty="0"/>
              <a:t>Chlorid hlinitý existuje v plynném stavu jako Al</a:t>
            </a:r>
            <a:r>
              <a:rPr lang="cs-CZ" baseline="-25000" dirty="0"/>
              <a:t>2</a:t>
            </a:r>
            <a:r>
              <a:rPr lang="cs-CZ" dirty="0"/>
              <a:t>Cl</a:t>
            </a:r>
            <a:r>
              <a:rPr lang="cs-CZ" baseline="-25000" dirty="0"/>
              <a:t>6</a:t>
            </a:r>
          </a:p>
          <a:p>
            <a:r>
              <a:rPr lang="cs-CZ" dirty="0"/>
              <a:t>Al = akceptor, Cl = donor</a:t>
            </a:r>
          </a:p>
        </p:txBody>
      </p:sp>
      <p:pic>
        <p:nvPicPr>
          <p:cNvPr id="18" name="Obrázek 17" descr="Obsah obrázku objekt, hodiny&#10;&#10;Popis byl vytvořen automaticky">
            <a:extLst>
              <a:ext uri="{FF2B5EF4-FFF2-40B4-BE49-F238E27FC236}">
                <a16:creationId xmlns:a16="http://schemas.microsoft.com/office/drawing/2014/main" id="{E14C212F-7502-4BCF-9D74-6A96F9AE0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5257800"/>
            <a:ext cx="1657350" cy="1314161"/>
          </a:xfrm>
          <a:prstGeom prst="rect">
            <a:avLst/>
          </a:prstGeom>
        </p:spPr>
      </p:pic>
      <p:sp>
        <p:nvSpPr>
          <p:cNvPr id="19" name="TextovéPole 18">
            <a:extLst>
              <a:ext uri="{FF2B5EF4-FFF2-40B4-BE49-F238E27FC236}">
                <a16:creationId xmlns:a16="http://schemas.microsoft.com/office/drawing/2014/main" id="{944ED809-8DFD-46BA-9C8D-5C6F5CFABBFD}"/>
              </a:ext>
            </a:extLst>
          </p:cNvPr>
          <p:cNvSpPr txBox="1"/>
          <p:nvPr/>
        </p:nvSpPr>
        <p:spPr>
          <a:xfrm>
            <a:off x="5562600" y="5638800"/>
            <a:ext cx="3200401" cy="923330"/>
          </a:xfrm>
          <a:prstGeom prst="rect">
            <a:avLst/>
          </a:prstGeom>
          <a:noFill/>
        </p:spPr>
        <p:txBody>
          <a:bodyPr wrap="square" rtlCol="0">
            <a:spAutoFit/>
          </a:bodyPr>
          <a:lstStyle/>
          <a:p>
            <a:r>
              <a:rPr lang="cs-CZ" dirty="0"/>
              <a:t>BH</a:t>
            </a:r>
            <a:r>
              <a:rPr lang="cs-CZ" baseline="-25000" dirty="0"/>
              <a:t>4</a:t>
            </a:r>
            <a:r>
              <a:rPr lang="cs-CZ" baseline="30000" dirty="0"/>
              <a:t>-</a:t>
            </a:r>
            <a:r>
              <a:rPr lang="cs-CZ" dirty="0"/>
              <a:t> v </a:t>
            </a:r>
            <a:r>
              <a:rPr lang="cs-CZ" dirty="0" err="1"/>
              <a:t>tetrahydridoboritanech</a:t>
            </a:r>
            <a:endParaRPr lang="cs-CZ" dirty="0"/>
          </a:p>
          <a:p>
            <a:r>
              <a:rPr lang="cs-CZ" dirty="0"/>
              <a:t>H</a:t>
            </a:r>
            <a:r>
              <a:rPr lang="cs-CZ" baseline="30000" dirty="0"/>
              <a:t>-</a:t>
            </a:r>
            <a:r>
              <a:rPr lang="cs-CZ" dirty="0"/>
              <a:t> = donor</a:t>
            </a:r>
          </a:p>
          <a:p>
            <a:r>
              <a:rPr lang="cs-CZ" dirty="0"/>
              <a:t>BH</a:t>
            </a:r>
            <a:r>
              <a:rPr lang="cs-CZ" baseline="-25000" dirty="0"/>
              <a:t>3</a:t>
            </a:r>
            <a:r>
              <a:rPr lang="cs-CZ" dirty="0"/>
              <a:t> = akceptor</a:t>
            </a:r>
            <a:endParaRPr lang="en-US" dirty="0"/>
          </a:p>
        </p:txBody>
      </p:sp>
      <p:pic>
        <p:nvPicPr>
          <p:cNvPr id="14" name="Obrázek 13">
            <a:extLst>
              <a:ext uri="{FF2B5EF4-FFF2-40B4-BE49-F238E27FC236}">
                <a16:creationId xmlns:a16="http://schemas.microsoft.com/office/drawing/2014/main" id="{E99B341A-F092-4CA2-B3B5-7DAC277382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581400"/>
            <a:ext cx="4419600" cy="1325880"/>
          </a:xfrm>
          <a:prstGeom prst="rect">
            <a:avLst/>
          </a:prstGeom>
        </p:spPr>
      </p:pic>
      <p:pic>
        <p:nvPicPr>
          <p:cNvPr id="20" name="Obrázek 19">
            <a:extLst>
              <a:ext uri="{FF2B5EF4-FFF2-40B4-BE49-F238E27FC236}">
                <a16:creationId xmlns:a16="http://schemas.microsoft.com/office/drawing/2014/main" id="{D8DA9567-75B6-42F4-AD42-57EF4DC22367}"/>
              </a:ext>
            </a:extLst>
          </p:cNvPr>
          <p:cNvPicPr>
            <a:picLocks noChangeAspect="1"/>
          </p:cNvPicPr>
          <p:nvPr/>
        </p:nvPicPr>
        <p:blipFill>
          <a:blip r:embed="rId5"/>
          <a:stretch>
            <a:fillRect/>
          </a:stretch>
        </p:blipFill>
        <p:spPr>
          <a:xfrm>
            <a:off x="2743200" y="2209800"/>
            <a:ext cx="2347913" cy="1295400"/>
          </a:xfrm>
          <a:prstGeom prst="rect">
            <a:avLst/>
          </a:prstGeom>
        </p:spPr>
      </p:pic>
      <p:sp>
        <p:nvSpPr>
          <p:cNvPr id="2" name="TextovéPole 1">
            <a:extLst>
              <a:ext uri="{FF2B5EF4-FFF2-40B4-BE49-F238E27FC236}">
                <a16:creationId xmlns:a16="http://schemas.microsoft.com/office/drawing/2014/main" id="{8CCE8718-C0DC-4F90-BB23-A76531BB3964}"/>
              </a:ext>
            </a:extLst>
          </p:cNvPr>
          <p:cNvSpPr txBox="1"/>
          <p:nvPr/>
        </p:nvSpPr>
        <p:spPr>
          <a:xfrm>
            <a:off x="279758" y="5791200"/>
            <a:ext cx="2209800" cy="646331"/>
          </a:xfrm>
          <a:prstGeom prst="rect">
            <a:avLst/>
          </a:prstGeom>
          <a:noFill/>
        </p:spPr>
        <p:txBody>
          <a:bodyPr wrap="square" rtlCol="0">
            <a:spAutoFit/>
          </a:bodyPr>
          <a:lstStyle/>
          <a:p>
            <a:r>
              <a:rPr lang="cs-CZ" dirty="0"/>
              <a:t>Viz </a:t>
            </a:r>
            <a:r>
              <a:rPr lang="cs-CZ" dirty="0" err="1"/>
              <a:t>Lewisova</a:t>
            </a:r>
            <a:r>
              <a:rPr lang="cs-CZ" dirty="0"/>
              <a:t> teorie kyselin a zásad.</a:t>
            </a:r>
          </a:p>
        </p:txBody>
      </p:sp>
    </p:spTree>
    <p:extLst>
      <p:ext uri="{BB962C8B-B14F-4D97-AF65-F5344CB8AC3E}">
        <p14:creationId xmlns:p14="http://schemas.microsoft.com/office/powerpoint/2010/main" val="3267697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tomic Number | Chemistry for Non-Majors">
            <a:extLst>
              <a:ext uri="{FF2B5EF4-FFF2-40B4-BE49-F238E27FC236}">
                <a16:creationId xmlns:a16="http://schemas.microsoft.com/office/drawing/2014/main" id="{A9FFBAD4-9212-413E-9E33-E28318CEA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33" y="2057400"/>
            <a:ext cx="7890933" cy="443865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D30D53AD-4E4A-4F48-A272-C4BCB16045A9}"/>
              </a:ext>
            </a:extLst>
          </p:cNvPr>
          <p:cNvSpPr txBox="1"/>
          <p:nvPr/>
        </p:nvSpPr>
        <p:spPr>
          <a:xfrm>
            <a:off x="353222" y="2667000"/>
            <a:ext cx="393056" cy="2708434"/>
          </a:xfrm>
          <a:prstGeom prst="rect">
            <a:avLst/>
          </a:prstGeom>
          <a:noFill/>
        </p:spPr>
        <p:txBody>
          <a:bodyPr wrap="none" rtlCol="0">
            <a:spAutoFit/>
          </a:bodyPr>
          <a:lstStyle/>
          <a:p>
            <a:r>
              <a:rPr lang="cs-CZ" sz="1600" b="1" dirty="0">
                <a:solidFill>
                  <a:srgbClr val="FF0000"/>
                </a:solidFill>
              </a:rPr>
              <a:t> 2</a:t>
            </a:r>
          </a:p>
          <a:p>
            <a:endParaRPr lang="cs-CZ" sz="1000" b="1" dirty="0">
              <a:solidFill>
                <a:srgbClr val="FF0000"/>
              </a:solidFill>
            </a:endParaRPr>
          </a:p>
          <a:p>
            <a:r>
              <a:rPr lang="cs-CZ" sz="1600" b="1" dirty="0">
                <a:solidFill>
                  <a:srgbClr val="FF0000"/>
                </a:solidFill>
              </a:rPr>
              <a:t> 8</a:t>
            </a:r>
          </a:p>
          <a:p>
            <a:endParaRPr lang="cs-CZ" sz="1000" b="1" dirty="0">
              <a:solidFill>
                <a:srgbClr val="FF0000"/>
              </a:solidFill>
            </a:endParaRPr>
          </a:p>
          <a:p>
            <a:r>
              <a:rPr lang="cs-CZ" sz="1600" b="1" dirty="0">
                <a:solidFill>
                  <a:srgbClr val="FF0000"/>
                </a:solidFill>
              </a:rPr>
              <a:t> 8</a:t>
            </a:r>
          </a:p>
          <a:p>
            <a:endParaRPr lang="cs-CZ" sz="800" b="1" dirty="0">
              <a:solidFill>
                <a:srgbClr val="FF0000"/>
              </a:solidFill>
            </a:endParaRPr>
          </a:p>
          <a:p>
            <a:r>
              <a:rPr lang="cs-CZ" sz="1600" b="1" dirty="0">
                <a:solidFill>
                  <a:srgbClr val="FF0000"/>
                </a:solidFill>
              </a:rPr>
              <a:t>18</a:t>
            </a:r>
          </a:p>
          <a:p>
            <a:endParaRPr lang="cs-CZ" sz="1000" b="1" dirty="0">
              <a:solidFill>
                <a:srgbClr val="FF0000"/>
              </a:solidFill>
            </a:endParaRPr>
          </a:p>
          <a:p>
            <a:r>
              <a:rPr lang="cs-CZ" sz="1600" b="1" dirty="0">
                <a:solidFill>
                  <a:srgbClr val="FF0000"/>
                </a:solidFill>
              </a:rPr>
              <a:t>18</a:t>
            </a:r>
          </a:p>
          <a:p>
            <a:endParaRPr lang="cs-CZ" sz="1000" b="1" dirty="0">
              <a:solidFill>
                <a:srgbClr val="FF0000"/>
              </a:solidFill>
            </a:endParaRPr>
          </a:p>
          <a:p>
            <a:r>
              <a:rPr lang="cs-CZ" sz="1600" b="1" dirty="0">
                <a:solidFill>
                  <a:srgbClr val="FF0000"/>
                </a:solidFill>
              </a:rPr>
              <a:t>32</a:t>
            </a:r>
          </a:p>
          <a:p>
            <a:endParaRPr lang="cs-CZ" sz="1000" b="1" dirty="0">
              <a:solidFill>
                <a:srgbClr val="FF0000"/>
              </a:solidFill>
            </a:endParaRPr>
          </a:p>
          <a:p>
            <a:r>
              <a:rPr lang="cs-CZ" sz="1600" b="1" dirty="0">
                <a:solidFill>
                  <a:srgbClr val="FF0000"/>
                </a:solidFill>
              </a:rPr>
              <a:t>32</a:t>
            </a:r>
          </a:p>
        </p:txBody>
      </p:sp>
      <p:sp>
        <p:nvSpPr>
          <p:cNvPr id="2" name="TextovéPole 1">
            <a:extLst>
              <a:ext uri="{FF2B5EF4-FFF2-40B4-BE49-F238E27FC236}">
                <a16:creationId xmlns:a16="http://schemas.microsoft.com/office/drawing/2014/main" id="{5DA7FB59-2AAC-449D-A1D2-15DD170C4C1A}"/>
              </a:ext>
            </a:extLst>
          </p:cNvPr>
          <p:cNvSpPr txBox="1"/>
          <p:nvPr/>
        </p:nvSpPr>
        <p:spPr>
          <a:xfrm>
            <a:off x="195378" y="247650"/>
            <a:ext cx="4325095" cy="461665"/>
          </a:xfrm>
          <a:prstGeom prst="rect">
            <a:avLst/>
          </a:prstGeom>
          <a:noFill/>
        </p:spPr>
        <p:txBody>
          <a:bodyPr wrap="none" rtlCol="0">
            <a:spAutoFit/>
          </a:bodyPr>
          <a:lstStyle/>
          <a:p>
            <a:r>
              <a:rPr lang="cs-CZ" sz="2400" b="1" dirty="0"/>
              <a:t>Určení atomového čísla:  s-prvky</a:t>
            </a:r>
          </a:p>
        </p:txBody>
      </p:sp>
      <p:sp>
        <p:nvSpPr>
          <p:cNvPr id="13" name="TextovéPole 12">
            <a:extLst>
              <a:ext uri="{FF2B5EF4-FFF2-40B4-BE49-F238E27FC236}">
                <a16:creationId xmlns:a16="http://schemas.microsoft.com/office/drawing/2014/main" id="{E50717E7-1259-474D-85C9-676C9B21B0A1}"/>
              </a:ext>
            </a:extLst>
          </p:cNvPr>
          <p:cNvSpPr txBox="1"/>
          <p:nvPr/>
        </p:nvSpPr>
        <p:spPr>
          <a:xfrm>
            <a:off x="195378" y="825490"/>
            <a:ext cx="8853372" cy="1477328"/>
          </a:xfrm>
          <a:prstGeom prst="rect">
            <a:avLst/>
          </a:prstGeom>
          <a:noFill/>
        </p:spPr>
        <p:txBody>
          <a:bodyPr wrap="square" rtlCol="0">
            <a:spAutoFit/>
          </a:bodyPr>
          <a:lstStyle/>
          <a:p>
            <a:r>
              <a:rPr lang="cs-CZ" b="1" i="1" dirty="0"/>
              <a:t>Atomová čísla</a:t>
            </a:r>
          </a:p>
          <a:p>
            <a:r>
              <a:rPr lang="cs-CZ" i="1" dirty="0"/>
              <a:t>2. perioda</a:t>
            </a:r>
            <a:r>
              <a:rPr lang="cs-CZ" dirty="0"/>
              <a:t>: 		Z = č. skupiny + 2   </a:t>
            </a:r>
          </a:p>
          <a:p>
            <a:r>
              <a:rPr lang="cs-CZ" dirty="0"/>
              <a:t>3</a:t>
            </a:r>
            <a:r>
              <a:rPr lang="cs-CZ" i="1" dirty="0"/>
              <a:t>. a vyšší perioda</a:t>
            </a:r>
            <a:r>
              <a:rPr lang="cs-CZ" dirty="0"/>
              <a:t>: 	Z = Z prvku předchozí periody v téže </a:t>
            </a:r>
            <a:r>
              <a:rPr lang="en-US" dirty="0" err="1"/>
              <a:t>skupin</a:t>
            </a:r>
            <a:r>
              <a:rPr lang="cs-CZ" dirty="0"/>
              <a:t>ě + počet prvků v předchozí periodě</a:t>
            </a:r>
          </a:p>
          <a:p>
            <a:endParaRPr lang="cs-CZ" dirty="0"/>
          </a:p>
        </p:txBody>
      </p:sp>
      <p:sp>
        <p:nvSpPr>
          <p:cNvPr id="19" name="Šipka: ohnutá 18">
            <a:extLst>
              <a:ext uri="{FF2B5EF4-FFF2-40B4-BE49-F238E27FC236}">
                <a16:creationId xmlns:a16="http://schemas.microsoft.com/office/drawing/2014/main" id="{5A9C2B37-5370-405E-BB99-DD8E246DAF6D}"/>
              </a:ext>
            </a:extLst>
          </p:cNvPr>
          <p:cNvSpPr/>
          <p:nvPr/>
        </p:nvSpPr>
        <p:spPr>
          <a:xfrm rot="14189293" flipH="1">
            <a:off x="754310" y="4118898"/>
            <a:ext cx="551740" cy="31565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39176575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VÃ½sledek obrÃ¡zku pro covalent b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18" y="3048000"/>
            <a:ext cx="5423815" cy="320005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2590800" y="152749"/>
            <a:ext cx="3657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800" b="1" dirty="0">
                <a:solidFill>
                  <a:srgbClr val="002060"/>
                </a:solidFill>
              </a:rPr>
              <a:t>Kovalentní vazba</a:t>
            </a:r>
            <a:endParaRPr lang="cs-CZ" altLang="cs-CZ" sz="2800" dirty="0">
              <a:solidFill>
                <a:srgbClr val="002060"/>
              </a:solidFill>
            </a:endParaRPr>
          </a:p>
        </p:txBody>
      </p:sp>
      <p:sp>
        <p:nvSpPr>
          <p:cNvPr id="4" name="Obdélník 3"/>
          <p:cNvSpPr/>
          <p:nvPr/>
        </p:nvSpPr>
        <p:spPr>
          <a:xfrm>
            <a:off x="189689" y="705079"/>
            <a:ext cx="8763000" cy="2554545"/>
          </a:xfrm>
          <a:prstGeom prst="rect">
            <a:avLst/>
          </a:prstGeom>
        </p:spPr>
        <p:txBody>
          <a:bodyPr wrap="square">
            <a:spAutoFit/>
          </a:bodyPr>
          <a:lstStyle/>
          <a:p>
            <a:pPr algn="just"/>
            <a:r>
              <a:rPr lang="cs-CZ" altLang="cs-CZ" sz="2000" dirty="0">
                <a:cs typeface="Arial" panose="020B0604020202020204" pitchFamily="34" charset="0"/>
              </a:rPr>
              <a:t>= vzniká sdílením jednoho nebo </a:t>
            </a:r>
            <a:r>
              <a:rPr lang="cs-CZ" altLang="cs-CZ" sz="2000" dirty="0">
                <a:solidFill>
                  <a:srgbClr val="002060"/>
                </a:solidFill>
                <a:cs typeface="Arial" panose="020B0604020202020204" pitchFamily="34" charset="0"/>
              </a:rPr>
              <a:t>více</a:t>
            </a:r>
            <a:r>
              <a:rPr lang="cs-CZ" altLang="cs-CZ" sz="2000" dirty="0">
                <a:cs typeface="Arial" panose="020B0604020202020204" pitchFamily="34" charset="0"/>
              </a:rPr>
              <a:t> valenčních elektronů </a:t>
            </a:r>
            <a:r>
              <a:rPr lang="cs-CZ" sz="2000" dirty="0">
                <a:cs typeface="Arial" panose="020B0604020202020204" pitchFamily="34" charset="0"/>
              </a:rPr>
              <a:t>oběma prvky vazebného páru.  Kovalentní vazba je tvořena překrytím atomových orbitalů a dle principu nerozlišitelnosti částic nelze určit, který elektron patří kterému atomu. Pravděpodobnost výskytu elektronů v prostoru zaujímaném molekulou lze popsat vlnovou funkcí, které určuje molekulové orbitaly. </a:t>
            </a:r>
            <a:r>
              <a:rPr lang="cs-CZ" altLang="cs-CZ" sz="2000" dirty="0">
                <a:solidFill>
                  <a:srgbClr val="002060"/>
                </a:solidFill>
                <a:cs typeface="Arial" panose="020B0604020202020204" pitchFamily="34" charset="0"/>
              </a:rPr>
              <a:t>Pokud atomy tvořící vazbu nemají k dispozici dostatek elektronů, může vzniknout násobná vazba (</a:t>
            </a:r>
            <a:r>
              <a:rPr lang="en-US" altLang="cs-CZ" sz="2000" dirty="0">
                <a:solidFill>
                  <a:srgbClr val="002060"/>
                </a:solidFill>
                <a:cs typeface="Arial" panose="020B0604020202020204" pitchFamily="34" charset="0"/>
              </a:rPr>
              <a:t>O=O</a:t>
            </a:r>
            <a:r>
              <a:rPr lang="cs-CZ" altLang="cs-CZ" sz="2000" dirty="0">
                <a:solidFill>
                  <a:srgbClr val="002060"/>
                </a:solidFill>
                <a:cs typeface="Arial" panose="020B0604020202020204" pitchFamily="34" charset="0"/>
              </a:rPr>
              <a:t>, -</a:t>
            </a:r>
            <a:r>
              <a:rPr lang="en-US" altLang="cs-CZ" sz="2000" dirty="0">
                <a:solidFill>
                  <a:srgbClr val="002060"/>
                </a:solidFill>
                <a:cs typeface="Arial" panose="020B0604020202020204" pitchFamily="34" charset="0"/>
              </a:rPr>
              <a:t>N</a:t>
            </a:r>
            <a:r>
              <a:rPr lang="en-US" altLang="cs-CZ" sz="2000" dirty="0">
                <a:solidFill>
                  <a:srgbClr val="002060"/>
                </a:solidFill>
                <a:cs typeface="Arial" panose="020B0604020202020204" pitchFamily="34" charset="0"/>
                <a:sym typeface="Symbol" pitchFamily="18" charset="2"/>
              </a:rPr>
              <a:t></a:t>
            </a:r>
            <a:r>
              <a:rPr lang="en-US" altLang="cs-CZ" sz="2000" dirty="0">
                <a:solidFill>
                  <a:srgbClr val="002060"/>
                </a:solidFill>
                <a:cs typeface="Arial" panose="020B0604020202020204" pitchFamily="34" charset="0"/>
              </a:rPr>
              <a:t>N</a:t>
            </a:r>
            <a:r>
              <a:rPr lang="cs-CZ" altLang="cs-CZ" sz="2000" dirty="0">
                <a:solidFill>
                  <a:srgbClr val="002060"/>
                </a:solidFill>
                <a:cs typeface="Arial" panose="020B0604020202020204" pitchFamily="34" charset="0"/>
              </a:rPr>
              <a:t>)</a:t>
            </a:r>
            <a:endParaRPr lang="en-US" altLang="cs-CZ" sz="2000" dirty="0">
              <a:solidFill>
                <a:srgbClr val="002060"/>
              </a:solidFill>
              <a:cs typeface="Arial" panose="020B0604020202020204" pitchFamily="34" charset="0"/>
            </a:endParaRPr>
          </a:p>
          <a:p>
            <a:pPr algn="just"/>
            <a:endParaRPr lang="cs-CZ" sz="2000" dirty="0">
              <a:cs typeface="Arial" panose="020B0604020202020204" pitchFamily="34" charset="0"/>
            </a:endParaRPr>
          </a:p>
          <a:p>
            <a:pPr algn="just"/>
            <a:r>
              <a:rPr lang="cs-CZ" altLang="cs-CZ" sz="2000" dirty="0">
                <a:cs typeface="Arial" panose="020B0604020202020204" pitchFamily="34" charset="0"/>
              </a:rPr>
              <a:t> </a:t>
            </a:r>
          </a:p>
        </p:txBody>
      </p:sp>
      <p:sp>
        <p:nvSpPr>
          <p:cNvPr id="3" name="Obdélník 2"/>
          <p:cNvSpPr/>
          <p:nvPr/>
        </p:nvSpPr>
        <p:spPr>
          <a:xfrm>
            <a:off x="5927424" y="5181600"/>
            <a:ext cx="3019272" cy="1323439"/>
          </a:xfrm>
          <a:prstGeom prst="rect">
            <a:avLst/>
          </a:prstGeom>
        </p:spPr>
        <p:txBody>
          <a:bodyPr wrap="square">
            <a:spAutoFit/>
          </a:bodyPr>
          <a:lstStyle/>
          <a:p>
            <a:pPr algn="just"/>
            <a:r>
              <a:rPr lang="cs-CZ" altLang="cs-CZ" sz="2000" dirty="0">
                <a:solidFill>
                  <a:srgbClr val="002060"/>
                </a:solidFill>
                <a:cs typeface="Arial" panose="020B0604020202020204" pitchFamily="34" charset="0"/>
              </a:rPr>
              <a:t>Porušení vazby zvýší celkovou energii systému, k tomuto účelu tedy musí být energie dodána zvenčí.</a:t>
            </a:r>
            <a:endParaRPr lang="en-US" altLang="cs-CZ" sz="2000" dirty="0">
              <a:solidFill>
                <a:srgbClr val="002060"/>
              </a:solidFill>
              <a:cs typeface="Arial" panose="020B0604020202020204" pitchFamily="34" charset="0"/>
            </a:endParaRPr>
          </a:p>
        </p:txBody>
      </p:sp>
      <p:pic>
        <p:nvPicPr>
          <p:cNvPr id="8194" name="Picture 2" descr="Chapter 3">
            <a:extLst>
              <a:ext uri="{FF2B5EF4-FFF2-40B4-BE49-F238E27FC236}">
                <a16:creationId xmlns:a16="http://schemas.microsoft.com/office/drawing/2014/main" id="{FBC6CBA5-E97B-4A61-973F-77EE6ED8C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974" y="2895600"/>
            <a:ext cx="2758702" cy="2023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9459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snímek obrazovky&#10;&#10;Popis byl vytvořen automaticky">
            <a:extLst>
              <a:ext uri="{FF2B5EF4-FFF2-40B4-BE49-F238E27FC236}">
                <a16:creationId xmlns:a16="http://schemas.microsoft.com/office/drawing/2014/main" id="{5717CD80-C757-483B-9664-9974B4A33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52400"/>
            <a:ext cx="4678561" cy="6303745"/>
          </a:xfrm>
          <a:prstGeom prst="rect">
            <a:avLst/>
          </a:prstGeom>
        </p:spPr>
      </p:pic>
      <p:sp>
        <p:nvSpPr>
          <p:cNvPr id="4" name="TextovéPole 3">
            <a:extLst>
              <a:ext uri="{FF2B5EF4-FFF2-40B4-BE49-F238E27FC236}">
                <a16:creationId xmlns:a16="http://schemas.microsoft.com/office/drawing/2014/main" id="{55C09A5A-1A89-4750-9108-C3BA28089569}"/>
              </a:ext>
            </a:extLst>
          </p:cNvPr>
          <p:cNvSpPr txBox="1"/>
          <p:nvPr/>
        </p:nvSpPr>
        <p:spPr>
          <a:xfrm>
            <a:off x="304800" y="1219200"/>
            <a:ext cx="3505200" cy="1938992"/>
          </a:xfrm>
          <a:prstGeom prst="rect">
            <a:avLst/>
          </a:prstGeom>
          <a:noFill/>
        </p:spPr>
        <p:txBody>
          <a:bodyPr wrap="square" rtlCol="0">
            <a:spAutoFit/>
          </a:bodyPr>
          <a:lstStyle/>
          <a:p>
            <a:r>
              <a:rPr lang="en-US" sz="2000" i="1" dirty="0" err="1"/>
              <a:t>Lewisova</a:t>
            </a:r>
            <a:r>
              <a:rPr lang="en-US" sz="2000" i="1" dirty="0"/>
              <a:t> </a:t>
            </a:r>
            <a:r>
              <a:rPr lang="en-US" sz="2000" i="1" dirty="0" err="1"/>
              <a:t>teorie</a:t>
            </a:r>
            <a:endParaRPr lang="en-US" sz="2000" i="1" dirty="0"/>
          </a:p>
          <a:p>
            <a:r>
              <a:rPr lang="cs-CZ" sz="2000" i="1" dirty="0"/>
              <a:t>	a</a:t>
            </a:r>
            <a:endParaRPr lang="en-US" sz="2000" i="1" dirty="0"/>
          </a:p>
          <a:p>
            <a:r>
              <a:rPr lang="cs-CZ" sz="2000" i="1" dirty="0"/>
              <a:t>t</a:t>
            </a:r>
            <a:r>
              <a:rPr lang="en-US" sz="2000" i="1" dirty="0" err="1"/>
              <a:t>eorie</a:t>
            </a:r>
            <a:r>
              <a:rPr lang="en-US" sz="2000" i="1" dirty="0"/>
              <a:t> </a:t>
            </a:r>
            <a:r>
              <a:rPr lang="en-US" sz="2000" i="1" dirty="0" err="1"/>
              <a:t>valen</a:t>
            </a:r>
            <a:r>
              <a:rPr lang="cs-CZ" sz="2000" i="1" dirty="0"/>
              <a:t>ční vazby</a:t>
            </a:r>
          </a:p>
          <a:p>
            <a:endParaRPr lang="cs-CZ" sz="2000" i="1" dirty="0"/>
          </a:p>
          <a:p>
            <a:endParaRPr lang="cs-CZ" sz="2000" i="1" dirty="0"/>
          </a:p>
          <a:p>
            <a:r>
              <a:rPr lang="cs-CZ" sz="2000" i="1" dirty="0"/>
              <a:t>Teorie molekulových orbitalů</a:t>
            </a:r>
            <a:r>
              <a:rPr lang="en-US" sz="2000" i="1" dirty="0"/>
              <a:t> </a:t>
            </a:r>
          </a:p>
        </p:txBody>
      </p:sp>
      <p:pic>
        <p:nvPicPr>
          <p:cNvPr id="1026" name="Picture 2" descr="Povídání o pejskovi a kočičce Download PDF">
            <a:extLst>
              <a:ext uri="{FF2B5EF4-FFF2-40B4-BE49-F238E27FC236}">
                <a16:creationId xmlns:a16="http://schemas.microsoft.com/office/drawing/2014/main" id="{4B74DFAE-ADB6-4575-B39A-250412343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524217"/>
            <a:ext cx="2379774" cy="304250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C9380BA-9870-472E-BAEB-F9D74BA53762}"/>
              </a:ext>
            </a:extLst>
          </p:cNvPr>
          <p:cNvSpPr txBox="1"/>
          <p:nvPr/>
        </p:nvSpPr>
        <p:spPr>
          <a:xfrm>
            <a:off x="304800" y="391510"/>
            <a:ext cx="3170996" cy="461665"/>
          </a:xfrm>
          <a:prstGeom prst="rect">
            <a:avLst/>
          </a:prstGeom>
          <a:noFill/>
        </p:spPr>
        <p:txBody>
          <a:bodyPr wrap="none" rtlCol="0">
            <a:spAutoFit/>
          </a:bodyPr>
          <a:lstStyle/>
          <a:p>
            <a:r>
              <a:rPr lang="cs-CZ" sz="2400" b="1" dirty="0"/>
              <a:t>Teorie kovalentní vazby</a:t>
            </a:r>
          </a:p>
        </p:txBody>
      </p:sp>
    </p:spTree>
    <p:extLst>
      <p:ext uri="{BB962C8B-B14F-4D97-AF65-F5344CB8AC3E}">
        <p14:creationId xmlns:p14="http://schemas.microsoft.com/office/powerpoint/2010/main" val="10948968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6F3F43-13A8-4A8F-B044-072736ADD5D1}"/>
              </a:ext>
            </a:extLst>
          </p:cNvPr>
          <p:cNvSpPr>
            <a:spLocks noGrp="1"/>
          </p:cNvSpPr>
          <p:nvPr>
            <p:ph type="title"/>
          </p:nvPr>
        </p:nvSpPr>
        <p:spPr>
          <a:xfrm>
            <a:off x="457200" y="274638"/>
            <a:ext cx="8229600" cy="411162"/>
          </a:xfrm>
        </p:spPr>
        <p:txBody>
          <a:bodyPr>
            <a:normAutofit fontScale="90000"/>
          </a:bodyPr>
          <a:lstStyle/>
          <a:p>
            <a:r>
              <a:rPr lang="en-US" sz="2800" b="1" dirty="0" err="1">
                <a:latin typeface="+mn-lt"/>
              </a:rPr>
              <a:t>Vaznost</a:t>
            </a:r>
            <a:r>
              <a:rPr lang="cs-CZ" sz="2800" b="1" dirty="0">
                <a:latin typeface="+mn-lt"/>
              </a:rPr>
              <a:t> (</a:t>
            </a:r>
            <a:r>
              <a:rPr lang="cs-CZ" sz="2800" b="1" dirty="0" err="1">
                <a:latin typeface="+mn-lt"/>
              </a:rPr>
              <a:t>covalence</a:t>
            </a:r>
            <a:r>
              <a:rPr lang="cs-CZ" sz="2800" b="1" dirty="0">
                <a:latin typeface="+mn-lt"/>
              </a:rPr>
              <a:t>)</a:t>
            </a:r>
            <a:endParaRPr lang="en-US" sz="2800" b="1" dirty="0">
              <a:latin typeface="+mn-lt"/>
            </a:endParaRPr>
          </a:p>
        </p:txBody>
      </p:sp>
      <p:sp>
        <p:nvSpPr>
          <p:cNvPr id="4" name="Obdélník 3">
            <a:extLst>
              <a:ext uri="{FF2B5EF4-FFF2-40B4-BE49-F238E27FC236}">
                <a16:creationId xmlns:a16="http://schemas.microsoft.com/office/drawing/2014/main" id="{DA989EC2-5856-4ED7-BE07-4B7DA2088A2D}"/>
              </a:ext>
            </a:extLst>
          </p:cNvPr>
          <p:cNvSpPr/>
          <p:nvPr/>
        </p:nvSpPr>
        <p:spPr>
          <a:xfrm>
            <a:off x="152400" y="798497"/>
            <a:ext cx="8839200" cy="707886"/>
          </a:xfrm>
          <a:prstGeom prst="rect">
            <a:avLst/>
          </a:prstGeom>
        </p:spPr>
        <p:txBody>
          <a:bodyPr wrap="square">
            <a:spAutoFit/>
          </a:bodyPr>
          <a:lstStyle/>
          <a:p>
            <a:r>
              <a:rPr lang="cs-CZ" sz="2000" b="1" dirty="0"/>
              <a:t>Vaznost</a:t>
            </a:r>
            <a:r>
              <a:rPr lang="cs-CZ" sz="2000" dirty="0"/>
              <a:t> j</a:t>
            </a:r>
            <a:r>
              <a:rPr lang="en-US" sz="2000" dirty="0"/>
              <a:t>e </a:t>
            </a:r>
            <a:r>
              <a:rPr lang="en-US" sz="2000" dirty="0" err="1"/>
              <a:t>číslo</a:t>
            </a:r>
            <a:r>
              <a:rPr lang="en-US" sz="2000" dirty="0"/>
              <a:t>, </a:t>
            </a:r>
            <a:r>
              <a:rPr lang="en-US" sz="2000" dirty="0" err="1"/>
              <a:t>které</a:t>
            </a:r>
            <a:r>
              <a:rPr lang="en-US" sz="2000" dirty="0"/>
              <a:t> </a:t>
            </a:r>
            <a:r>
              <a:rPr lang="en-US" sz="2000" dirty="0" err="1"/>
              <a:t>udává</a:t>
            </a:r>
            <a:r>
              <a:rPr lang="en-US" sz="2000" dirty="0"/>
              <a:t>, </a:t>
            </a:r>
            <a:r>
              <a:rPr lang="en-US" sz="2000" dirty="0" err="1"/>
              <a:t>kolik</a:t>
            </a:r>
            <a:r>
              <a:rPr lang="en-US" sz="2000" dirty="0"/>
              <a:t> </a:t>
            </a:r>
            <a:r>
              <a:rPr lang="en-US" sz="2000" dirty="0" err="1"/>
              <a:t>vazeb</a:t>
            </a:r>
            <a:r>
              <a:rPr lang="en-US" sz="2000" dirty="0"/>
              <a:t> je atom </a:t>
            </a:r>
            <a:r>
              <a:rPr lang="en-US" sz="2000" dirty="0" err="1"/>
              <a:t>daného</a:t>
            </a:r>
            <a:r>
              <a:rPr lang="en-US" sz="2000" dirty="0"/>
              <a:t> </a:t>
            </a:r>
            <a:r>
              <a:rPr lang="en-US" sz="2000" dirty="0" err="1"/>
              <a:t>prvku</a:t>
            </a:r>
            <a:r>
              <a:rPr lang="en-US" sz="2000" dirty="0"/>
              <a:t> </a:t>
            </a:r>
            <a:r>
              <a:rPr lang="en-US" sz="2000" dirty="0" err="1"/>
              <a:t>schopen</a:t>
            </a:r>
            <a:r>
              <a:rPr lang="en-US" sz="2000" dirty="0"/>
              <a:t> </a:t>
            </a:r>
            <a:r>
              <a:rPr lang="en-US" sz="2000" dirty="0" err="1"/>
              <a:t>vytvořit</a:t>
            </a:r>
            <a:r>
              <a:rPr lang="en-US" sz="2000" dirty="0"/>
              <a:t>.</a:t>
            </a:r>
            <a:r>
              <a:rPr lang="cs-CZ" sz="2000" dirty="0"/>
              <a:t> Souvisí s </a:t>
            </a:r>
            <a:r>
              <a:rPr lang="en-US" sz="2000" dirty="0" err="1"/>
              <a:t>počt</a:t>
            </a:r>
            <a:r>
              <a:rPr lang="cs-CZ" sz="2000" dirty="0" err="1"/>
              <a:t>em</a:t>
            </a:r>
            <a:r>
              <a:rPr lang="en-US" sz="2000" dirty="0"/>
              <a:t> </a:t>
            </a:r>
            <a:r>
              <a:rPr lang="en-US" sz="2000" dirty="0" err="1"/>
              <a:t>valenčních</a:t>
            </a:r>
            <a:r>
              <a:rPr lang="en-US" sz="2000" dirty="0"/>
              <a:t> </a:t>
            </a:r>
            <a:r>
              <a:rPr lang="en-US" sz="2000" dirty="0" err="1"/>
              <a:t>elektronů</a:t>
            </a:r>
            <a:r>
              <a:rPr lang="cs-CZ" sz="2000" dirty="0"/>
              <a:t>.</a:t>
            </a:r>
            <a:endParaRPr lang="en-US" sz="2000" dirty="0"/>
          </a:p>
        </p:txBody>
      </p:sp>
      <p:sp>
        <p:nvSpPr>
          <p:cNvPr id="9" name="TextovéPole 8">
            <a:extLst>
              <a:ext uri="{FF2B5EF4-FFF2-40B4-BE49-F238E27FC236}">
                <a16:creationId xmlns:a16="http://schemas.microsoft.com/office/drawing/2014/main" id="{42C3739B-08C1-4F92-BEAA-5511C4142317}"/>
              </a:ext>
            </a:extLst>
          </p:cNvPr>
          <p:cNvSpPr txBox="1"/>
          <p:nvPr/>
        </p:nvSpPr>
        <p:spPr>
          <a:xfrm>
            <a:off x="304800" y="2590800"/>
            <a:ext cx="6699655" cy="1600438"/>
          </a:xfrm>
          <a:prstGeom prst="rect">
            <a:avLst/>
          </a:prstGeom>
          <a:noFill/>
        </p:spPr>
        <p:txBody>
          <a:bodyPr wrap="none" rtlCol="0">
            <a:spAutoFit/>
          </a:bodyPr>
          <a:lstStyle/>
          <a:p>
            <a:r>
              <a:rPr lang="en-US" dirty="0"/>
              <a:t>Maxim</a:t>
            </a:r>
            <a:r>
              <a:rPr lang="cs-CZ" dirty="0" err="1"/>
              <a:t>ální</a:t>
            </a:r>
            <a:r>
              <a:rPr lang="en-US" dirty="0"/>
              <a:t> </a:t>
            </a:r>
            <a:r>
              <a:rPr lang="en-US" dirty="0" err="1"/>
              <a:t>kovalence</a:t>
            </a:r>
            <a:r>
              <a:rPr lang="en-US" dirty="0"/>
              <a:t> </a:t>
            </a:r>
            <a:r>
              <a:rPr lang="en-US" dirty="0" err="1"/>
              <a:t>prvku</a:t>
            </a:r>
            <a:r>
              <a:rPr lang="cs-CZ" dirty="0"/>
              <a:t> závisí na jeho poloze v periodické tabulce:</a:t>
            </a:r>
          </a:p>
          <a:p>
            <a:endParaRPr lang="cs-CZ" sz="800" dirty="0"/>
          </a:p>
          <a:p>
            <a:r>
              <a:rPr lang="cs-CZ" dirty="0"/>
              <a:t>Vodík:			1	</a:t>
            </a:r>
          </a:p>
          <a:p>
            <a:r>
              <a:rPr lang="cs-CZ" dirty="0"/>
              <a:t>2. Perioda (</a:t>
            </a:r>
            <a:r>
              <a:rPr lang="cs-CZ" dirty="0" err="1"/>
              <a:t>Li</a:t>
            </a:r>
            <a:r>
              <a:rPr lang="cs-CZ" dirty="0"/>
              <a:t> - F):		4</a:t>
            </a:r>
          </a:p>
          <a:p>
            <a:r>
              <a:rPr lang="cs-CZ" dirty="0"/>
              <a:t>3. a 4. perioda (Na – Br):	6</a:t>
            </a:r>
          </a:p>
          <a:p>
            <a:r>
              <a:rPr lang="cs-CZ" dirty="0"/>
              <a:t>Ostatní periody (</a:t>
            </a:r>
            <a:r>
              <a:rPr lang="cs-CZ" dirty="0" err="1"/>
              <a:t>Rb</a:t>
            </a:r>
            <a:r>
              <a:rPr lang="cs-CZ" dirty="0"/>
              <a:t> – U):	8</a:t>
            </a:r>
            <a:endParaRPr lang="en-US" dirty="0"/>
          </a:p>
        </p:txBody>
      </p:sp>
      <p:sp>
        <p:nvSpPr>
          <p:cNvPr id="10" name="Obdélník 9">
            <a:extLst>
              <a:ext uri="{FF2B5EF4-FFF2-40B4-BE49-F238E27FC236}">
                <a16:creationId xmlns:a16="http://schemas.microsoft.com/office/drawing/2014/main" id="{13FB4C92-255E-48D0-AC16-4FF78F4D538C}"/>
              </a:ext>
            </a:extLst>
          </p:cNvPr>
          <p:cNvSpPr/>
          <p:nvPr/>
        </p:nvSpPr>
        <p:spPr>
          <a:xfrm>
            <a:off x="152400" y="1600200"/>
            <a:ext cx="8458200" cy="1015663"/>
          </a:xfrm>
          <a:prstGeom prst="rect">
            <a:avLst/>
          </a:prstGeom>
        </p:spPr>
        <p:txBody>
          <a:bodyPr wrap="square">
            <a:spAutoFit/>
          </a:bodyPr>
          <a:lstStyle/>
          <a:p>
            <a:r>
              <a:rPr lang="en-US" sz="2000" b="1" dirty="0">
                <a:solidFill>
                  <a:srgbClr val="333333"/>
                </a:solidFill>
                <a:latin typeface="National"/>
              </a:rPr>
              <a:t>M</a:t>
            </a:r>
            <a:r>
              <a:rPr lang="cs-CZ" sz="2000" b="1" dirty="0" err="1">
                <a:solidFill>
                  <a:srgbClr val="333333"/>
                </a:solidFill>
                <a:latin typeface="National"/>
              </a:rPr>
              <a:t>aximální</a:t>
            </a:r>
            <a:r>
              <a:rPr lang="cs-CZ" sz="2000" b="1" dirty="0">
                <a:solidFill>
                  <a:srgbClr val="333333"/>
                </a:solidFill>
                <a:latin typeface="National"/>
              </a:rPr>
              <a:t> vaznost </a:t>
            </a:r>
            <a:r>
              <a:rPr lang="cs-CZ" sz="2000" dirty="0">
                <a:solidFill>
                  <a:srgbClr val="333333"/>
                </a:solidFill>
                <a:latin typeface="National"/>
              </a:rPr>
              <a:t>(</a:t>
            </a:r>
            <a:r>
              <a:rPr lang="cs-CZ" sz="2000" dirty="0" err="1">
                <a:solidFill>
                  <a:srgbClr val="333333"/>
                </a:solidFill>
                <a:latin typeface="National"/>
              </a:rPr>
              <a:t>Sigdwick</a:t>
            </a:r>
            <a:r>
              <a:rPr lang="cs-CZ" sz="2000" dirty="0">
                <a:solidFill>
                  <a:srgbClr val="333333"/>
                </a:solidFill>
                <a:latin typeface="National"/>
              </a:rPr>
              <a:t> 1928) je</a:t>
            </a:r>
            <a:r>
              <a:rPr lang="en-US" sz="2000" dirty="0">
                <a:solidFill>
                  <a:srgbClr val="333333"/>
                </a:solidFill>
                <a:latin typeface="National"/>
              </a:rPr>
              <a:t> </a:t>
            </a:r>
            <a:r>
              <a:rPr lang="en-US" sz="2000" dirty="0" err="1">
                <a:solidFill>
                  <a:srgbClr val="333333"/>
                </a:solidFill>
                <a:latin typeface="National"/>
              </a:rPr>
              <a:t>defin</a:t>
            </a:r>
            <a:r>
              <a:rPr lang="cs-CZ" sz="2000" dirty="0" err="1">
                <a:solidFill>
                  <a:srgbClr val="333333"/>
                </a:solidFill>
                <a:latin typeface="National"/>
              </a:rPr>
              <a:t>ováno</a:t>
            </a:r>
            <a:r>
              <a:rPr lang="en-US" sz="2000" dirty="0">
                <a:solidFill>
                  <a:srgbClr val="333333"/>
                </a:solidFill>
                <a:latin typeface="National"/>
              </a:rPr>
              <a:t> </a:t>
            </a:r>
            <a:r>
              <a:rPr lang="cs-CZ" sz="2000" dirty="0">
                <a:solidFill>
                  <a:srgbClr val="333333"/>
                </a:solidFill>
                <a:latin typeface="National"/>
              </a:rPr>
              <a:t>jako </a:t>
            </a:r>
            <a:r>
              <a:rPr lang="en-US" sz="2000" u="sng" dirty="0">
                <a:solidFill>
                  <a:srgbClr val="333333"/>
                </a:solidFill>
                <a:latin typeface="National"/>
              </a:rPr>
              <a:t>maxim</a:t>
            </a:r>
            <a:r>
              <a:rPr lang="cs-CZ" sz="2000" u="sng" dirty="0" err="1">
                <a:solidFill>
                  <a:srgbClr val="333333"/>
                </a:solidFill>
                <a:latin typeface="National"/>
              </a:rPr>
              <a:t>ální</a:t>
            </a:r>
            <a:r>
              <a:rPr lang="cs-CZ" sz="2000" u="sng" dirty="0">
                <a:solidFill>
                  <a:srgbClr val="333333"/>
                </a:solidFill>
                <a:latin typeface="National"/>
              </a:rPr>
              <a:t> počet kovalentních vazeb které může atom tvořit s okolními atomy</a:t>
            </a:r>
            <a:r>
              <a:rPr lang="cs-CZ" sz="2000" dirty="0">
                <a:solidFill>
                  <a:srgbClr val="333333"/>
                </a:solidFill>
                <a:latin typeface="National"/>
              </a:rPr>
              <a:t>.</a:t>
            </a:r>
            <a:r>
              <a:rPr lang="en-US" sz="2000" dirty="0">
                <a:solidFill>
                  <a:srgbClr val="333333"/>
                </a:solidFill>
                <a:latin typeface="National"/>
              </a:rPr>
              <a:t> </a:t>
            </a:r>
            <a:r>
              <a:rPr lang="cs-CZ" sz="2000" dirty="0">
                <a:solidFill>
                  <a:srgbClr val="333333"/>
                </a:solidFill>
                <a:latin typeface="National"/>
              </a:rPr>
              <a:t>Maximální vaznost je </a:t>
            </a:r>
            <a:r>
              <a:rPr lang="cs-CZ" sz="2000" u="sng" dirty="0">
                <a:solidFill>
                  <a:srgbClr val="333333"/>
                </a:solidFill>
                <a:latin typeface="National"/>
              </a:rPr>
              <a:t>číselně rovna číslu skupiny v periodické tabulce</a:t>
            </a:r>
            <a:r>
              <a:rPr lang="cs-CZ" sz="2000" dirty="0">
                <a:solidFill>
                  <a:srgbClr val="333333"/>
                </a:solidFill>
                <a:latin typeface="National"/>
              </a:rPr>
              <a:t>.</a:t>
            </a:r>
            <a:endParaRPr lang="en-US" sz="2000" dirty="0"/>
          </a:p>
        </p:txBody>
      </p:sp>
      <p:sp>
        <p:nvSpPr>
          <p:cNvPr id="11" name="Obdélník 10">
            <a:extLst>
              <a:ext uri="{FF2B5EF4-FFF2-40B4-BE49-F238E27FC236}">
                <a16:creationId xmlns:a16="http://schemas.microsoft.com/office/drawing/2014/main" id="{0C400CAE-DF2E-44CA-9670-5A306AE96361}"/>
              </a:ext>
            </a:extLst>
          </p:cNvPr>
          <p:cNvSpPr/>
          <p:nvPr/>
        </p:nvSpPr>
        <p:spPr>
          <a:xfrm>
            <a:off x="228600" y="4419600"/>
            <a:ext cx="8763000" cy="707886"/>
          </a:xfrm>
          <a:prstGeom prst="rect">
            <a:avLst/>
          </a:prstGeom>
        </p:spPr>
        <p:txBody>
          <a:bodyPr wrap="square">
            <a:spAutoFit/>
          </a:bodyPr>
          <a:lstStyle/>
          <a:p>
            <a:r>
              <a:rPr lang="cs-CZ" sz="2000" dirty="0">
                <a:solidFill>
                  <a:srgbClr val="333333"/>
                </a:solidFill>
              </a:rPr>
              <a:t>Prvky 3. a vyšší periody, s prázdnými </a:t>
            </a:r>
            <a:r>
              <a:rPr lang="en-US" sz="2000" dirty="0">
                <a:solidFill>
                  <a:srgbClr val="333333"/>
                </a:solidFill>
              </a:rPr>
              <a:t>d-orbital</a:t>
            </a:r>
            <a:r>
              <a:rPr lang="cs-CZ" sz="2000" dirty="0">
                <a:solidFill>
                  <a:srgbClr val="333333"/>
                </a:solidFill>
              </a:rPr>
              <a:t>y</a:t>
            </a:r>
            <a:r>
              <a:rPr lang="en-US" sz="2000" dirty="0">
                <a:solidFill>
                  <a:srgbClr val="333333"/>
                </a:solidFill>
              </a:rPr>
              <a:t> </a:t>
            </a:r>
            <a:r>
              <a:rPr lang="cs-CZ" sz="2000" dirty="0">
                <a:solidFill>
                  <a:srgbClr val="333333"/>
                </a:solidFill>
              </a:rPr>
              <a:t>mohou rozšířit</a:t>
            </a:r>
            <a:r>
              <a:rPr lang="en-US" sz="2000" dirty="0">
                <a:solidFill>
                  <a:srgbClr val="333333"/>
                </a:solidFill>
              </a:rPr>
              <a:t> </a:t>
            </a:r>
            <a:r>
              <a:rPr lang="cs-CZ" sz="2000" dirty="0">
                <a:solidFill>
                  <a:srgbClr val="333333"/>
                </a:solidFill>
              </a:rPr>
              <a:t>jejich</a:t>
            </a:r>
            <a:r>
              <a:rPr lang="en-US" sz="2000" dirty="0">
                <a:solidFill>
                  <a:srgbClr val="333333"/>
                </a:solidFill>
              </a:rPr>
              <a:t> o</a:t>
            </a:r>
            <a:r>
              <a:rPr lang="cs-CZ" sz="2000" dirty="0">
                <a:solidFill>
                  <a:srgbClr val="333333"/>
                </a:solidFill>
              </a:rPr>
              <a:t>k</a:t>
            </a:r>
            <a:r>
              <a:rPr lang="en-US" sz="2000" dirty="0" err="1">
                <a:solidFill>
                  <a:srgbClr val="333333"/>
                </a:solidFill>
              </a:rPr>
              <a:t>tet</a:t>
            </a:r>
            <a:r>
              <a:rPr lang="en-US" sz="2000" dirty="0">
                <a:solidFill>
                  <a:srgbClr val="333333"/>
                </a:solidFill>
              </a:rPr>
              <a:t> </a:t>
            </a:r>
            <a:r>
              <a:rPr lang="cs-CZ" sz="2000" dirty="0">
                <a:solidFill>
                  <a:srgbClr val="333333"/>
                </a:solidFill>
              </a:rPr>
              <a:t>přenosem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ů z volného páru do prázdného d</a:t>
            </a:r>
            <a:r>
              <a:rPr lang="en-US" sz="2000" dirty="0">
                <a:solidFill>
                  <a:srgbClr val="333333"/>
                </a:solidFill>
              </a:rPr>
              <a:t>-orbital</a:t>
            </a:r>
            <a:r>
              <a:rPr lang="cs-CZ" sz="2000" dirty="0">
                <a:solidFill>
                  <a:srgbClr val="333333"/>
                </a:solidFill>
              </a:rPr>
              <a:t>u. </a:t>
            </a:r>
            <a:r>
              <a:rPr lang="en-US" sz="2000" dirty="0">
                <a:solidFill>
                  <a:srgbClr val="333333"/>
                </a:solidFill>
              </a:rPr>
              <a:t> </a:t>
            </a:r>
            <a:endParaRPr lang="en-US" sz="2000" dirty="0"/>
          </a:p>
        </p:txBody>
      </p:sp>
      <p:pic>
        <p:nvPicPr>
          <p:cNvPr id="12" name="Obrázek 11" descr="Obsah obrázku hodiny, velké, visící, vsedě&#10;&#10;Popis byl vytvořen automaticky">
            <a:extLst>
              <a:ext uri="{FF2B5EF4-FFF2-40B4-BE49-F238E27FC236}">
                <a16:creationId xmlns:a16="http://schemas.microsoft.com/office/drawing/2014/main" id="{ECCF0374-8DDC-4E81-B2F8-AAF3E4254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5105400"/>
            <a:ext cx="5586035" cy="1142914"/>
          </a:xfrm>
          <a:prstGeom prst="rect">
            <a:avLst/>
          </a:prstGeom>
        </p:spPr>
      </p:pic>
      <p:sp>
        <p:nvSpPr>
          <p:cNvPr id="3" name="Obdélník 2">
            <a:extLst>
              <a:ext uri="{FF2B5EF4-FFF2-40B4-BE49-F238E27FC236}">
                <a16:creationId xmlns:a16="http://schemas.microsoft.com/office/drawing/2014/main" id="{D077FA8B-126F-4B4C-BC1F-377315F3BE27}"/>
              </a:ext>
            </a:extLst>
          </p:cNvPr>
          <p:cNvSpPr/>
          <p:nvPr/>
        </p:nvSpPr>
        <p:spPr>
          <a:xfrm>
            <a:off x="381000" y="5867400"/>
            <a:ext cx="1513876" cy="369332"/>
          </a:xfrm>
          <a:prstGeom prst="rect">
            <a:avLst/>
          </a:prstGeom>
        </p:spPr>
        <p:txBody>
          <a:bodyPr wrap="none">
            <a:spAutoFit/>
          </a:bodyPr>
          <a:lstStyle/>
          <a:p>
            <a:r>
              <a:rPr lang="cs-CZ" dirty="0">
                <a:solidFill>
                  <a:srgbClr val="333333"/>
                </a:solidFill>
                <a:latin typeface="-apple-system"/>
              </a:rPr>
              <a:t>Např</a:t>
            </a:r>
            <a:r>
              <a:rPr lang="en-US" dirty="0">
                <a:solidFill>
                  <a:srgbClr val="333333"/>
                </a:solidFill>
                <a:latin typeface="-apple-system"/>
              </a:rPr>
              <a:t>. </a:t>
            </a:r>
            <a:r>
              <a:rPr lang="cs-CZ" dirty="0">
                <a:solidFill>
                  <a:srgbClr val="333333"/>
                </a:solidFill>
                <a:latin typeface="-apple-system"/>
              </a:rPr>
              <a:t>pro</a:t>
            </a:r>
            <a:r>
              <a:rPr lang="en-US" dirty="0">
                <a:solidFill>
                  <a:srgbClr val="333333"/>
                </a:solidFill>
                <a:latin typeface="-apple-system"/>
              </a:rPr>
              <a:t> </a:t>
            </a:r>
            <a:r>
              <a:rPr lang="cs-CZ" dirty="0">
                <a:solidFill>
                  <a:srgbClr val="333333"/>
                </a:solidFill>
                <a:latin typeface="-apple-system"/>
              </a:rPr>
              <a:t>síru:</a:t>
            </a:r>
            <a:endParaRPr lang="en-US" dirty="0"/>
          </a:p>
        </p:txBody>
      </p:sp>
      <p:sp>
        <p:nvSpPr>
          <p:cNvPr id="6" name="Obdélník 5">
            <a:extLst>
              <a:ext uri="{FF2B5EF4-FFF2-40B4-BE49-F238E27FC236}">
                <a16:creationId xmlns:a16="http://schemas.microsoft.com/office/drawing/2014/main" id="{16C85B6A-FA2A-4AF7-AC8F-2FB14C733466}"/>
              </a:ext>
            </a:extLst>
          </p:cNvPr>
          <p:cNvSpPr/>
          <p:nvPr/>
        </p:nvSpPr>
        <p:spPr>
          <a:xfrm>
            <a:off x="560363" y="6400800"/>
            <a:ext cx="8023274" cy="369332"/>
          </a:xfrm>
          <a:prstGeom prst="rect">
            <a:avLst/>
          </a:prstGeom>
        </p:spPr>
        <p:txBody>
          <a:bodyPr wrap="square">
            <a:spAutoFit/>
          </a:bodyPr>
          <a:lstStyle/>
          <a:p>
            <a:r>
              <a:rPr lang="cs-CZ" dirty="0">
                <a:solidFill>
                  <a:srgbClr val="333333"/>
                </a:solidFill>
                <a:latin typeface="-apple-system"/>
              </a:rPr>
              <a:t>V</a:t>
            </a:r>
            <a:r>
              <a:rPr lang="en-US" dirty="0">
                <a:solidFill>
                  <a:srgbClr val="333333"/>
                </a:solidFill>
                <a:latin typeface="-apple-system"/>
              </a:rPr>
              <a:t> </a:t>
            </a:r>
            <a:r>
              <a:rPr lang="en-US" dirty="0" err="1">
                <a:solidFill>
                  <a:srgbClr val="333333"/>
                </a:solidFill>
                <a:latin typeface="-apple-system"/>
              </a:rPr>
              <a:t>excit</a:t>
            </a:r>
            <a:r>
              <a:rPr lang="cs-CZ" dirty="0" err="1">
                <a:solidFill>
                  <a:srgbClr val="333333"/>
                </a:solidFill>
                <a:latin typeface="-apple-system"/>
              </a:rPr>
              <a:t>ovaném</a:t>
            </a:r>
            <a:r>
              <a:rPr lang="en-US" dirty="0">
                <a:solidFill>
                  <a:srgbClr val="333333"/>
                </a:solidFill>
                <a:latin typeface="-apple-system"/>
              </a:rPr>
              <a:t> </a:t>
            </a:r>
            <a:r>
              <a:rPr lang="en-US" dirty="0" err="1">
                <a:solidFill>
                  <a:srgbClr val="333333"/>
                </a:solidFill>
                <a:latin typeface="-apple-system"/>
              </a:rPr>
              <a:t>sta</a:t>
            </a:r>
            <a:r>
              <a:rPr lang="cs-CZ" dirty="0" err="1">
                <a:solidFill>
                  <a:srgbClr val="333333"/>
                </a:solidFill>
                <a:latin typeface="-apple-system"/>
              </a:rPr>
              <a:t>vu</a:t>
            </a:r>
            <a:r>
              <a:rPr lang="en-US" dirty="0">
                <a:solidFill>
                  <a:srgbClr val="333333"/>
                </a:solidFill>
                <a:latin typeface="-apple-system"/>
              </a:rPr>
              <a:t> </a:t>
            </a:r>
            <a:r>
              <a:rPr lang="cs-CZ" dirty="0">
                <a:solidFill>
                  <a:srgbClr val="333333"/>
                </a:solidFill>
                <a:latin typeface="-apple-system"/>
              </a:rPr>
              <a:t>má síra 6 ne</a:t>
            </a:r>
            <a:r>
              <a:rPr lang="en-US" dirty="0">
                <a:solidFill>
                  <a:srgbClr val="333333"/>
                </a:solidFill>
                <a:latin typeface="-apple-system"/>
              </a:rPr>
              <a:t>p</a:t>
            </a:r>
            <a:r>
              <a:rPr lang="cs-CZ" dirty="0" err="1">
                <a:solidFill>
                  <a:srgbClr val="333333"/>
                </a:solidFill>
                <a:latin typeface="-apple-system"/>
              </a:rPr>
              <a:t>árových</a:t>
            </a:r>
            <a:r>
              <a:rPr lang="en-US" dirty="0">
                <a:solidFill>
                  <a:srgbClr val="333333"/>
                </a:solidFill>
                <a:latin typeface="-apple-system"/>
              </a:rPr>
              <a:t> </a:t>
            </a:r>
            <a:r>
              <a:rPr lang="en-US" dirty="0" err="1">
                <a:solidFill>
                  <a:srgbClr val="333333"/>
                </a:solidFill>
                <a:latin typeface="-apple-system"/>
              </a:rPr>
              <a:t>ele</a:t>
            </a:r>
            <a:r>
              <a:rPr lang="cs-CZ" dirty="0">
                <a:solidFill>
                  <a:srgbClr val="333333"/>
                </a:solidFill>
                <a:latin typeface="-apple-system"/>
              </a:rPr>
              <a:t>k</a:t>
            </a:r>
            <a:r>
              <a:rPr lang="en-US" dirty="0" err="1">
                <a:solidFill>
                  <a:srgbClr val="333333"/>
                </a:solidFill>
                <a:latin typeface="-apple-system"/>
              </a:rPr>
              <a:t>tron</a:t>
            </a:r>
            <a:r>
              <a:rPr lang="cs-CZ" dirty="0">
                <a:solidFill>
                  <a:srgbClr val="333333"/>
                </a:solidFill>
                <a:latin typeface="-apple-system"/>
              </a:rPr>
              <a:t>ů</a:t>
            </a:r>
            <a:r>
              <a:rPr lang="en-US" dirty="0">
                <a:solidFill>
                  <a:srgbClr val="333333"/>
                </a:solidFill>
                <a:latin typeface="-apple-system"/>
              </a:rPr>
              <a:t> a</a:t>
            </a:r>
            <a:r>
              <a:rPr lang="cs-CZ" dirty="0">
                <a:solidFill>
                  <a:srgbClr val="333333"/>
                </a:solidFill>
                <a:latin typeface="-apple-system"/>
              </a:rPr>
              <a:t> má vaznost 6,</a:t>
            </a:r>
            <a:r>
              <a:rPr lang="en-US" dirty="0">
                <a:solidFill>
                  <a:srgbClr val="333333"/>
                </a:solidFill>
                <a:latin typeface="-apple-system"/>
              </a:rPr>
              <a:t> nap</a:t>
            </a:r>
            <a:r>
              <a:rPr lang="cs-CZ" dirty="0">
                <a:solidFill>
                  <a:srgbClr val="333333"/>
                </a:solidFill>
                <a:latin typeface="-apple-system"/>
              </a:rPr>
              <a:t>ř</a:t>
            </a:r>
            <a:r>
              <a:rPr lang="en-US" dirty="0">
                <a:solidFill>
                  <a:srgbClr val="333333"/>
                </a:solidFill>
                <a:latin typeface="-apple-system"/>
              </a:rPr>
              <a:t>. </a:t>
            </a:r>
            <a:r>
              <a:rPr lang="cs-CZ" dirty="0">
                <a:solidFill>
                  <a:srgbClr val="333333"/>
                </a:solidFill>
                <a:latin typeface="-apple-system"/>
              </a:rPr>
              <a:t>v </a:t>
            </a:r>
            <a:r>
              <a:rPr lang="en-US" dirty="0">
                <a:solidFill>
                  <a:srgbClr val="333333"/>
                </a:solidFill>
                <a:latin typeface="-apple-system"/>
              </a:rPr>
              <a:t>SF</a:t>
            </a:r>
            <a:r>
              <a:rPr lang="en-US" baseline="-25000" dirty="0">
                <a:solidFill>
                  <a:srgbClr val="333333"/>
                </a:solidFill>
                <a:latin typeface="-apple-system"/>
              </a:rPr>
              <a:t>6</a:t>
            </a:r>
            <a:r>
              <a:rPr lang="en-US" dirty="0">
                <a:solidFill>
                  <a:srgbClr val="333333"/>
                </a:solidFill>
                <a:latin typeface="-apple-system"/>
              </a:rPr>
              <a:t>. </a:t>
            </a:r>
            <a:endParaRPr lang="en-US" dirty="0"/>
          </a:p>
        </p:txBody>
      </p:sp>
    </p:spTree>
    <p:extLst>
      <p:ext uri="{BB962C8B-B14F-4D97-AF65-F5344CB8AC3E}">
        <p14:creationId xmlns:p14="http://schemas.microsoft.com/office/powerpoint/2010/main" val="8987322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FF01172-93C1-446A-B90F-D36368806046}"/>
              </a:ext>
            </a:extLst>
          </p:cNvPr>
          <p:cNvSpPr/>
          <p:nvPr/>
        </p:nvSpPr>
        <p:spPr>
          <a:xfrm>
            <a:off x="228600" y="685800"/>
            <a:ext cx="8915400" cy="2246769"/>
          </a:xfrm>
          <a:prstGeom prst="rect">
            <a:avLst/>
          </a:prstGeom>
        </p:spPr>
        <p:txBody>
          <a:bodyPr wrap="square">
            <a:spAutoFit/>
          </a:bodyPr>
          <a:lstStyle/>
          <a:p>
            <a:r>
              <a:rPr lang="en-US" sz="2000" dirty="0" err="1"/>
              <a:t>Hlin</a:t>
            </a:r>
            <a:r>
              <a:rPr lang="cs-CZ" sz="2000" dirty="0"/>
              <a:t>í</a:t>
            </a:r>
            <a:r>
              <a:rPr lang="en-US" sz="2000" dirty="0"/>
              <a:t>k</a:t>
            </a:r>
            <a:r>
              <a:rPr lang="cs-CZ" sz="2000" dirty="0"/>
              <a:t> s elektronovou konfigurací</a:t>
            </a:r>
            <a:r>
              <a:rPr lang="en-US" sz="2000" dirty="0"/>
              <a:t> 1s</a:t>
            </a:r>
            <a:r>
              <a:rPr lang="en-US" sz="2000" baseline="30000" dirty="0"/>
              <a:t>2</a:t>
            </a:r>
            <a:r>
              <a:rPr lang="en-US" sz="2000" dirty="0"/>
              <a:t> 2s</a:t>
            </a:r>
            <a:r>
              <a:rPr lang="en-US" sz="2000" baseline="30000" dirty="0"/>
              <a:t>2</a:t>
            </a:r>
            <a:r>
              <a:rPr lang="en-US" sz="2000" dirty="0"/>
              <a:t> 2p</a:t>
            </a:r>
            <a:r>
              <a:rPr lang="en-US" sz="2000" baseline="30000" dirty="0"/>
              <a:t>6</a:t>
            </a:r>
            <a:r>
              <a:rPr lang="en-US" sz="2000" dirty="0"/>
              <a:t> 3s</a:t>
            </a:r>
            <a:r>
              <a:rPr lang="en-US" sz="2000" baseline="30000" dirty="0"/>
              <a:t>2</a:t>
            </a:r>
            <a:r>
              <a:rPr lang="en-US" sz="2000" dirty="0"/>
              <a:t> 3p</a:t>
            </a:r>
            <a:r>
              <a:rPr lang="en-US" sz="2000" baseline="30000" dirty="0"/>
              <a:t>1</a:t>
            </a:r>
            <a:r>
              <a:rPr lang="en-US" sz="2000" dirty="0"/>
              <a:t> </a:t>
            </a:r>
            <a:r>
              <a:rPr lang="cs-CZ" sz="2000" dirty="0"/>
              <a:t>má prázdné 3 d </a:t>
            </a:r>
            <a:r>
              <a:rPr lang="en-US" sz="2000" dirty="0"/>
              <a:t>orbital</a:t>
            </a:r>
            <a:r>
              <a:rPr lang="cs-CZ" sz="2000" dirty="0"/>
              <a:t>y</a:t>
            </a:r>
            <a:r>
              <a:rPr lang="en-US" sz="2000" dirty="0"/>
              <a:t>.</a:t>
            </a:r>
            <a:r>
              <a:rPr lang="en-US" sz="2000" dirty="0">
                <a:solidFill>
                  <a:srgbClr val="FF0000"/>
                </a:solidFill>
              </a:rPr>
              <a:t> </a:t>
            </a:r>
            <a:endParaRPr lang="cs-CZ" sz="2000" dirty="0">
              <a:solidFill>
                <a:srgbClr val="FF0000"/>
              </a:solidFill>
            </a:endParaRPr>
          </a:p>
          <a:p>
            <a:r>
              <a:rPr lang="cs-CZ" sz="2000" dirty="0"/>
              <a:t>M</a:t>
            </a:r>
            <a:r>
              <a:rPr lang="en-US" sz="2000" dirty="0" err="1"/>
              <a:t>axim</a:t>
            </a:r>
            <a:r>
              <a:rPr lang="cs-CZ" sz="2000" dirty="0" err="1"/>
              <a:t>ální</a:t>
            </a:r>
            <a:r>
              <a:rPr lang="cs-CZ" sz="2000" dirty="0"/>
              <a:t> vaznost</a:t>
            </a:r>
            <a:r>
              <a:rPr lang="en-US" sz="2000" dirty="0"/>
              <a:t> </a:t>
            </a:r>
            <a:r>
              <a:rPr lang="cs-CZ" sz="2000" dirty="0"/>
              <a:t>= </a:t>
            </a:r>
            <a:r>
              <a:rPr lang="en-US" sz="2000" dirty="0"/>
              <a:t>1 </a:t>
            </a:r>
            <a:r>
              <a:rPr lang="cs-CZ" sz="2000" dirty="0"/>
              <a:t>(</a:t>
            </a:r>
            <a:r>
              <a:rPr lang="cs-CZ" sz="2000" dirty="0" err="1"/>
              <a:t>polozaplněný</a:t>
            </a:r>
            <a:r>
              <a:rPr lang="cs-CZ" sz="2000" dirty="0"/>
              <a:t> </a:t>
            </a:r>
            <a:r>
              <a:rPr lang="en-US" sz="2000" dirty="0"/>
              <a:t>p</a:t>
            </a:r>
            <a:r>
              <a:rPr lang="cs-CZ" sz="2000" dirty="0"/>
              <a:t>-o</a:t>
            </a:r>
            <a:r>
              <a:rPr lang="en-US" sz="2000" dirty="0" err="1"/>
              <a:t>rbital</a:t>
            </a:r>
            <a:r>
              <a:rPr lang="cs-CZ" sz="2000" dirty="0"/>
              <a:t>) </a:t>
            </a:r>
            <a:r>
              <a:rPr lang="en-US" sz="2000" dirty="0"/>
              <a:t>+ 2</a:t>
            </a:r>
            <a:r>
              <a:rPr lang="cs-CZ" sz="2000" dirty="0"/>
              <a:t> </a:t>
            </a:r>
            <a:r>
              <a:rPr lang="en-US" sz="2000" dirty="0"/>
              <a:t>(</a:t>
            </a:r>
            <a:r>
              <a:rPr lang="cs-CZ" sz="2000" dirty="0"/>
              <a:t>prázdný </a:t>
            </a:r>
            <a:r>
              <a:rPr lang="en-US" sz="2000" dirty="0"/>
              <a:t>p</a:t>
            </a:r>
            <a:r>
              <a:rPr lang="cs-CZ" sz="2000" dirty="0"/>
              <a:t>-o</a:t>
            </a:r>
            <a:r>
              <a:rPr lang="en-US" sz="2000" dirty="0" err="1"/>
              <a:t>rbital</a:t>
            </a:r>
            <a:r>
              <a:rPr lang="en-US" sz="2000" dirty="0"/>
              <a:t> ) + 5 </a:t>
            </a:r>
            <a:r>
              <a:rPr lang="cs-CZ" sz="2000" dirty="0"/>
              <a:t>(prázdný d-orbital) </a:t>
            </a:r>
            <a:r>
              <a:rPr lang="en-US" sz="2000" dirty="0"/>
              <a:t>= 8.</a:t>
            </a:r>
            <a:endParaRPr lang="cs-CZ" sz="2000" dirty="0"/>
          </a:p>
          <a:p>
            <a:endParaRPr lang="cs-CZ" sz="2000" dirty="0">
              <a:solidFill>
                <a:srgbClr val="FF0000"/>
              </a:solidFill>
            </a:endParaRPr>
          </a:p>
          <a:p>
            <a:endParaRPr lang="cs-CZ" sz="2000" dirty="0">
              <a:solidFill>
                <a:srgbClr val="FF0000"/>
              </a:solidFill>
            </a:endParaRPr>
          </a:p>
          <a:p>
            <a:endParaRPr lang="cs-CZ" sz="2000" dirty="0">
              <a:solidFill>
                <a:srgbClr val="FF0000"/>
              </a:solidFill>
            </a:endParaRPr>
          </a:p>
          <a:p>
            <a:endParaRPr lang="en-US" sz="2000" dirty="0">
              <a:solidFill>
                <a:srgbClr val="FF0000"/>
              </a:solidFill>
            </a:endParaRPr>
          </a:p>
        </p:txBody>
      </p:sp>
      <p:sp>
        <p:nvSpPr>
          <p:cNvPr id="5" name="Obdélník 4">
            <a:extLst>
              <a:ext uri="{FF2B5EF4-FFF2-40B4-BE49-F238E27FC236}">
                <a16:creationId xmlns:a16="http://schemas.microsoft.com/office/drawing/2014/main" id="{A83229C9-07AA-4EA2-BBE7-7B72859B816F}"/>
              </a:ext>
            </a:extLst>
          </p:cNvPr>
          <p:cNvSpPr/>
          <p:nvPr/>
        </p:nvSpPr>
        <p:spPr>
          <a:xfrm>
            <a:off x="184150" y="3915073"/>
            <a:ext cx="8610600" cy="2431435"/>
          </a:xfrm>
          <a:prstGeom prst="rect">
            <a:avLst/>
          </a:prstGeom>
        </p:spPr>
        <p:txBody>
          <a:bodyPr wrap="square">
            <a:spAutoFit/>
          </a:bodyPr>
          <a:lstStyle/>
          <a:p>
            <a:r>
              <a:rPr lang="cs-CZ" sz="2000" dirty="0">
                <a:solidFill>
                  <a:srgbClr val="333333"/>
                </a:solidFill>
              </a:rPr>
              <a:t>S některými skupinami vykazuje vaznost </a:t>
            </a:r>
            <a:r>
              <a:rPr lang="en-US" sz="2000" dirty="0">
                <a:solidFill>
                  <a:srgbClr val="333333"/>
                </a:solidFill>
              </a:rPr>
              <a:t>4 </a:t>
            </a:r>
            <a:r>
              <a:rPr lang="cs-CZ" sz="2000" dirty="0">
                <a:solidFill>
                  <a:srgbClr val="333333"/>
                </a:solidFill>
              </a:rPr>
              <a:t>- s využitím </a:t>
            </a:r>
            <a:r>
              <a:rPr lang="en-US" sz="2000" dirty="0">
                <a:solidFill>
                  <a:srgbClr val="333333"/>
                </a:solidFill>
              </a:rPr>
              <a:t>3s</a:t>
            </a:r>
            <a:r>
              <a:rPr lang="cs-CZ" sz="2000" dirty="0">
                <a:solidFill>
                  <a:srgbClr val="333333"/>
                </a:solidFill>
              </a:rPr>
              <a:t> </a:t>
            </a:r>
            <a:r>
              <a:rPr lang="en-US" sz="2000" dirty="0">
                <a:solidFill>
                  <a:srgbClr val="333333"/>
                </a:solidFill>
              </a:rPr>
              <a:t>(1orbital) a 3p</a:t>
            </a:r>
            <a:r>
              <a:rPr lang="cs-CZ" sz="2000" dirty="0">
                <a:solidFill>
                  <a:srgbClr val="333333"/>
                </a:solidFill>
              </a:rPr>
              <a:t> </a:t>
            </a:r>
            <a:r>
              <a:rPr lang="en-US" sz="2000" dirty="0">
                <a:solidFill>
                  <a:srgbClr val="333333"/>
                </a:solidFill>
              </a:rPr>
              <a:t>(3 orbital</a:t>
            </a:r>
            <a:r>
              <a:rPr lang="cs-CZ" sz="2000" dirty="0">
                <a:solidFill>
                  <a:srgbClr val="333333"/>
                </a:solidFill>
              </a:rPr>
              <a:t>y</a:t>
            </a:r>
            <a:r>
              <a:rPr lang="en-US" sz="2000" dirty="0">
                <a:solidFill>
                  <a:srgbClr val="333333"/>
                </a:solidFill>
              </a:rPr>
              <a:t>).</a:t>
            </a:r>
            <a:br>
              <a:rPr lang="en-US" sz="2000" dirty="0"/>
            </a:br>
            <a:endParaRPr lang="cs-CZ" sz="800" dirty="0"/>
          </a:p>
          <a:p>
            <a:pPr algn="ctr"/>
            <a:r>
              <a:rPr lang="en-US" sz="2000" dirty="0">
                <a:solidFill>
                  <a:srgbClr val="333333"/>
                </a:solidFill>
              </a:rPr>
              <a:t>NaOH +AlCl</a:t>
            </a:r>
            <a:r>
              <a:rPr lang="en-US" sz="2000" baseline="-25000" dirty="0">
                <a:solidFill>
                  <a:srgbClr val="333333"/>
                </a:solidFill>
              </a:rPr>
              <a:t>3</a:t>
            </a:r>
            <a:r>
              <a:rPr lang="en-US" sz="2000" dirty="0">
                <a:solidFill>
                  <a:srgbClr val="333333"/>
                </a:solidFill>
              </a:rPr>
              <a:t> ——&gt; </a:t>
            </a:r>
            <a:r>
              <a:rPr lang="en-US" sz="2000" dirty="0" err="1">
                <a:solidFill>
                  <a:srgbClr val="333333"/>
                </a:solidFill>
              </a:rPr>
              <a:t>NaAl</a:t>
            </a:r>
            <a:r>
              <a:rPr lang="en-US" sz="2000" dirty="0">
                <a:solidFill>
                  <a:srgbClr val="333333"/>
                </a:solidFill>
              </a:rPr>
              <a:t>(OH)</a:t>
            </a:r>
            <a:r>
              <a:rPr lang="en-US" sz="2000" baseline="-25000" dirty="0">
                <a:solidFill>
                  <a:srgbClr val="333333"/>
                </a:solidFill>
              </a:rPr>
              <a:t>4</a:t>
            </a:r>
            <a:r>
              <a:rPr lang="en-US" sz="2000" dirty="0">
                <a:solidFill>
                  <a:srgbClr val="333333"/>
                </a:solidFill>
              </a:rPr>
              <a:t> (</a:t>
            </a:r>
            <a:r>
              <a:rPr lang="cs-CZ" sz="2000" dirty="0" err="1">
                <a:solidFill>
                  <a:srgbClr val="333333"/>
                </a:solidFill>
              </a:rPr>
              <a:t>tetrahhydroxohlinitan</a:t>
            </a:r>
            <a:r>
              <a:rPr lang="cs-CZ" sz="2000" dirty="0">
                <a:solidFill>
                  <a:srgbClr val="333333"/>
                </a:solidFill>
              </a:rPr>
              <a:t> sodný</a:t>
            </a:r>
            <a:r>
              <a:rPr lang="en-US" sz="2000" dirty="0">
                <a:solidFill>
                  <a:srgbClr val="333333"/>
                </a:solidFill>
              </a:rPr>
              <a:t>)</a:t>
            </a:r>
            <a:br>
              <a:rPr lang="en-US" sz="2000" dirty="0"/>
            </a:br>
            <a:r>
              <a:rPr lang="en-US" sz="800" dirty="0">
                <a:solidFill>
                  <a:srgbClr val="333333"/>
                </a:solidFill>
              </a:rPr>
              <a:t> </a:t>
            </a:r>
            <a:endParaRPr lang="cs-CZ" sz="800" dirty="0">
              <a:solidFill>
                <a:srgbClr val="333333"/>
              </a:solidFill>
            </a:endParaRPr>
          </a:p>
          <a:p>
            <a:r>
              <a:rPr lang="cs-CZ" sz="2000" dirty="0">
                <a:solidFill>
                  <a:srgbClr val="333333"/>
                </a:solidFill>
              </a:rPr>
              <a:t>Protože</a:t>
            </a:r>
            <a:r>
              <a:rPr lang="en-US" sz="2000" dirty="0">
                <a:solidFill>
                  <a:srgbClr val="333333"/>
                </a:solidFill>
              </a:rPr>
              <a:t> Al </a:t>
            </a:r>
            <a:r>
              <a:rPr lang="cs-CZ" sz="2000" dirty="0">
                <a:solidFill>
                  <a:srgbClr val="333333"/>
                </a:solidFill>
              </a:rPr>
              <a:t>má prázdné </a:t>
            </a:r>
            <a:r>
              <a:rPr lang="en-US" sz="2000" dirty="0">
                <a:solidFill>
                  <a:srgbClr val="333333"/>
                </a:solidFill>
              </a:rPr>
              <a:t>3d orbital</a:t>
            </a:r>
            <a:r>
              <a:rPr lang="cs-CZ" sz="2000" dirty="0">
                <a:solidFill>
                  <a:srgbClr val="333333"/>
                </a:solidFill>
              </a:rPr>
              <a:t>y,</a:t>
            </a:r>
            <a:r>
              <a:rPr lang="en-US" sz="2000" dirty="0">
                <a:solidFill>
                  <a:srgbClr val="333333"/>
                </a:solidFill>
              </a:rPr>
              <a:t> </a:t>
            </a:r>
            <a:r>
              <a:rPr lang="cs-CZ" sz="2000" dirty="0">
                <a:solidFill>
                  <a:srgbClr val="333333"/>
                </a:solidFill>
              </a:rPr>
              <a:t>ty se také mohou zapojit do vazby:</a:t>
            </a:r>
          </a:p>
          <a:p>
            <a:br>
              <a:rPr lang="en-US" sz="800" dirty="0"/>
            </a:br>
            <a:r>
              <a:rPr lang="cs-CZ" sz="2000" dirty="0"/>
              <a:t>	</a:t>
            </a:r>
            <a:r>
              <a:rPr lang="cs-CZ" sz="2000" dirty="0">
                <a:solidFill>
                  <a:srgbClr val="333333"/>
                </a:solidFill>
              </a:rPr>
              <a:t>ve velmi alkalickém prostředí:   </a:t>
            </a:r>
            <a:r>
              <a:rPr lang="en-US" sz="2000" dirty="0">
                <a:solidFill>
                  <a:srgbClr val="333333"/>
                </a:solidFill>
              </a:rPr>
              <a:t>AlCl</a:t>
            </a:r>
            <a:r>
              <a:rPr lang="en-US" sz="2000" baseline="-25000" dirty="0">
                <a:solidFill>
                  <a:srgbClr val="333333"/>
                </a:solidFill>
              </a:rPr>
              <a:t>3</a:t>
            </a:r>
            <a:r>
              <a:rPr lang="en-US" sz="2000" dirty="0">
                <a:solidFill>
                  <a:srgbClr val="333333"/>
                </a:solidFill>
              </a:rPr>
              <a:t> + OH</a:t>
            </a:r>
            <a:r>
              <a:rPr lang="en-US" sz="2000" baseline="30000" dirty="0">
                <a:solidFill>
                  <a:srgbClr val="333333"/>
                </a:solidFill>
              </a:rPr>
              <a:t>-</a:t>
            </a:r>
            <a:r>
              <a:rPr lang="en-US" sz="2000" dirty="0">
                <a:solidFill>
                  <a:srgbClr val="333333"/>
                </a:solidFill>
              </a:rPr>
              <a:t> ——&gt; [Al(OH)</a:t>
            </a:r>
            <a:r>
              <a:rPr lang="en-US" sz="2000" baseline="-25000" dirty="0">
                <a:solidFill>
                  <a:srgbClr val="333333"/>
                </a:solidFill>
              </a:rPr>
              <a:t>6</a:t>
            </a:r>
            <a:r>
              <a:rPr lang="en-US" sz="2000" dirty="0">
                <a:solidFill>
                  <a:srgbClr val="333333"/>
                </a:solidFill>
              </a:rPr>
              <a:t>]</a:t>
            </a:r>
            <a:r>
              <a:rPr lang="en-US" sz="2000" baseline="30000" dirty="0">
                <a:solidFill>
                  <a:srgbClr val="333333"/>
                </a:solidFill>
              </a:rPr>
              <a:t>3-</a:t>
            </a:r>
            <a:br>
              <a:rPr lang="en-US" sz="2000" dirty="0"/>
            </a:br>
            <a:r>
              <a:rPr lang="cs-CZ" sz="800" dirty="0"/>
              <a:t>	</a:t>
            </a:r>
          </a:p>
          <a:p>
            <a:r>
              <a:rPr lang="cs-CZ" sz="2000" dirty="0">
                <a:solidFill>
                  <a:srgbClr val="333333"/>
                </a:solidFill>
              </a:rPr>
              <a:t>	ve velmi kyselém prostředí:   </a:t>
            </a:r>
            <a:r>
              <a:rPr lang="en-US" sz="2000" dirty="0">
                <a:solidFill>
                  <a:srgbClr val="333333"/>
                </a:solidFill>
              </a:rPr>
              <a:t>AlCl</a:t>
            </a:r>
            <a:r>
              <a:rPr lang="en-US" sz="2000" baseline="-25000" dirty="0">
                <a:solidFill>
                  <a:srgbClr val="333333"/>
                </a:solidFill>
              </a:rPr>
              <a:t>3</a:t>
            </a:r>
            <a:r>
              <a:rPr lang="en-US" sz="2000" dirty="0">
                <a:solidFill>
                  <a:srgbClr val="333333"/>
                </a:solidFill>
              </a:rPr>
              <a:t> + H</a:t>
            </a:r>
            <a:r>
              <a:rPr lang="en-US" sz="2000" baseline="-25000" dirty="0">
                <a:solidFill>
                  <a:srgbClr val="333333"/>
                </a:solidFill>
              </a:rPr>
              <a:t>2</a:t>
            </a:r>
            <a:r>
              <a:rPr lang="en-US" sz="2000" dirty="0">
                <a:solidFill>
                  <a:srgbClr val="333333"/>
                </a:solidFill>
              </a:rPr>
              <a:t>0 + H</a:t>
            </a:r>
            <a:r>
              <a:rPr lang="en-US" sz="2000" baseline="30000" dirty="0">
                <a:solidFill>
                  <a:srgbClr val="333333"/>
                </a:solidFill>
              </a:rPr>
              <a:t>+</a:t>
            </a:r>
            <a:r>
              <a:rPr lang="en-US" sz="2000" dirty="0">
                <a:solidFill>
                  <a:srgbClr val="333333"/>
                </a:solidFill>
              </a:rPr>
              <a:t> ——&gt; [Al(H</a:t>
            </a:r>
            <a:r>
              <a:rPr lang="en-US" sz="2000" baseline="-25000" dirty="0">
                <a:solidFill>
                  <a:srgbClr val="333333"/>
                </a:solidFill>
              </a:rPr>
              <a:t>2</a:t>
            </a:r>
            <a:r>
              <a:rPr lang="en-US" sz="2000" dirty="0">
                <a:solidFill>
                  <a:srgbClr val="333333"/>
                </a:solidFill>
              </a:rPr>
              <a:t>O)</a:t>
            </a:r>
            <a:r>
              <a:rPr lang="en-US" sz="2000" baseline="-25000" dirty="0">
                <a:solidFill>
                  <a:srgbClr val="333333"/>
                </a:solidFill>
              </a:rPr>
              <a:t>6</a:t>
            </a:r>
            <a:r>
              <a:rPr lang="en-US" sz="2000" dirty="0">
                <a:solidFill>
                  <a:srgbClr val="333333"/>
                </a:solidFill>
              </a:rPr>
              <a:t>]</a:t>
            </a:r>
            <a:r>
              <a:rPr lang="en-US" sz="2000" baseline="30000" dirty="0">
                <a:solidFill>
                  <a:srgbClr val="333333"/>
                </a:solidFill>
              </a:rPr>
              <a:t>3+</a:t>
            </a:r>
            <a:endParaRPr lang="en-US" sz="2000" dirty="0"/>
          </a:p>
        </p:txBody>
      </p:sp>
      <p:pic>
        <p:nvPicPr>
          <p:cNvPr id="3" name="Obrázek 2">
            <a:extLst>
              <a:ext uri="{FF2B5EF4-FFF2-40B4-BE49-F238E27FC236}">
                <a16:creationId xmlns:a16="http://schemas.microsoft.com/office/drawing/2014/main" id="{0FCBA6E0-59E1-47C5-B2FB-27BBD2071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447800"/>
            <a:ext cx="3797300" cy="1139190"/>
          </a:xfrm>
          <a:prstGeom prst="rect">
            <a:avLst/>
          </a:prstGeom>
        </p:spPr>
      </p:pic>
      <p:sp>
        <p:nvSpPr>
          <p:cNvPr id="6" name="Obdélník 5">
            <a:extLst>
              <a:ext uri="{FF2B5EF4-FFF2-40B4-BE49-F238E27FC236}">
                <a16:creationId xmlns:a16="http://schemas.microsoft.com/office/drawing/2014/main" id="{8EDD5C9F-CD86-424C-A969-7979D1339D80}"/>
              </a:ext>
            </a:extLst>
          </p:cNvPr>
          <p:cNvSpPr/>
          <p:nvPr/>
        </p:nvSpPr>
        <p:spPr>
          <a:xfrm>
            <a:off x="152400" y="2743200"/>
            <a:ext cx="8839200" cy="1015663"/>
          </a:xfrm>
          <a:prstGeom prst="rect">
            <a:avLst/>
          </a:prstGeom>
        </p:spPr>
        <p:txBody>
          <a:bodyPr wrap="square">
            <a:spAutoFit/>
          </a:bodyPr>
          <a:lstStyle/>
          <a:p>
            <a:pPr algn="just"/>
            <a:r>
              <a:rPr lang="cs-CZ" sz="2000" dirty="0"/>
              <a:t>Malý kation jako hliník </a:t>
            </a:r>
            <a:r>
              <a:rPr lang="en-US" sz="2000" dirty="0"/>
              <a:t> </a:t>
            </a:r>
            <a:r>
              <a:rPr lang="cs-CZ" sz="2000" dirty="0"/>
              <a:t>nemůže kolem sebe rozmístit celkem </a:t>
            </a:r>
            <a:r>
              <a:rPr lang="en-US" sz="2000" dirty="0"/>
              <a:t>8 atom</a:t>
            </a:r>
            <a:r>
              <a:rPr lang="cs-CZ" sz="2000" dirty="0"/>
              <a:t>ů</a:t>
            </a:r>
            <a:r>
              <a:rPr lang="en-US" sz="2000" dirty="0"/>
              <a:t> </a:t>
            </a:r>
            <a:r>
              <a:rPr lang="cs-CZ" sz="2000" dirty="0"/>
              <a:t>což by způsobilo sterický problém způsobující nestabilitu sloučeniny. M</a:t>
            </a:r>
            <a:r>
              <a:rPr lang="en-US" sz="2000" dirty="0" err="1"/>
              <a:t>axim</a:t>
            </a:r>
            <a:r>
              <a:rPr lang="cs-CZ" sz="2000" dirty="0" err="1"/>
              <a:t>ální</a:t>
            </a:r>
            <a:r>
              <a:rPr lang="en-US" sz="2000" dirty="0"/>
              <a:t> </a:t>
            </a:r>
            <a:r>
              <a:rPr lang="cs-CZ" sz="2000" dirty="0"/>
              <a:t>vaznost pozorovaná u hliníku je </a:t>
            </a:r>
            <a:r>
              <a:rPr lang="en-US" sz="2000" dirty="0"/>
              <a:t>6.</a:t>
            </a:r>
          </a:p>
        </p:txBody>
      </p:sp>
    </p:spTree>
    <p:extLst>
      <p:ext uri="{BB962C8B-B14F-4D97-AF65-F5344CB8AC3E}">
        <p14:creationId xmlns:p14="http://schemas.microsoft.com/office/powerpoint/2010/main" val="34297035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ext Box 2"/>
          <p:cNvSpPr txBox="1">
            <a:spLocks noChangeArrowheads="1"/>
          </p:cNvSpPr>
          <p:nvPr/>
        </p:nvSpPr>
        <p:spPr bwMode="auto">
          <a:xfrm>
            <a:off x="3429000" y="228600"/>
            <a:ext cx="213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800" b="1" dirty="0">
                <a:latin typeface="Book Antiqua" pitchFamily="18" charset="0"/>
              </a:rPr>
              <a:t>Rezonance</a:t>
            </a:r>
            <a:endParaRPr lang="cs-CZ" altLang="cs-CZ" sz="2800" dirty="0">
              <a:latin typeface="Times New Roman" pitchFamily="18" charset="0"/>
            </a:endParaRPr>
          </a:p>
        </p:txBody>
      </p:sp>
      <p:sp>
        <p:nvSpPr>
          <p:cNvPr id="266245" name="Rectangle 5"/>
          <p:cNvSpPr>
            <a:spLocks noChangeArrowheads="1"/>
          </p:cNvSpPr>
          <p:nvPr/>
        </p:nvSpPr>
        <p:spPr bwMode="auto">
          <a:xfrm>
            <a:off x="152400" y="838200"/>
            <a:ext cx="883919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buNone/>
            </a:pPr>
            <a:r>
              <a:rPr lang="cs-CZ" altLang="cs-CZ" sz="2000" dirty="0">
                <a:latin typeface="+mn-lt"/>
              </a:rPr>
              <a:t>V některých případech lze nakreslit více vyhovujících (ekvivalentních) struktur. Všechny struktury jsou stejně pravděpodobné</a:t>
            </a:r>
            <a:r>
              <a:rPr lang="en-US" altLang="cs-CZ" sz="2000" dirty="0">
                <a:latin typeface="+mn-lt"/>
              </a:rPr>
              <a:t>. </a:t>
            </a:r>
            <a:r>
              <a:rPr lang="cs-CZ" altLang="cs-CZ" sz="2000" dirty="0">
                <a:latin typeface="+mn-lt"/>
              </a:rPr>
              <a:t>Skutečná struktura molekuly je </a:t>
            </a:r>
            <a:r>
              <a:rPr lang="cs-CZ" altLang="cs-CZ" sz="2000" b="1" dirty="0">
                <a:latin typeface="+mn-lt"/>
              </a:rPr>
              <a:t>rezonančním hybridem</a:t>
            </a:r>
            <a:r>
              <a:rPr lang="cs-CZ" altLang="cs-CZ" sz="2000" dirty="0">
                <a:latin typeface="+mn-lt"/>
              </a:rPr>
              <a:t> těchto ekvivalentních struktur</a:t>
            </a:r>
            <a:r>
              <a:rPr lang="en-US" altLang="cs-CZ" sz="2000" dirty="0">
                <a:latin typeface="+mn-lt"/>
              </a:rPr>
              <a:t>. </a:t>
            </a:r>
            <a:endParaRPr lang="cs-CZ" altLang="cs-CZ" sz="2000" dirty="0">
              <a:latin typeface="+mn-lt"/>
            </a:endParaRPr>
          </a:p>
        </p:txBody>
      </p:sp>
      <p:pic>
        <p:nvPicPr>
          <p:cNvPr id="7" name="Obrázek 6" descr="Obsah obrázku hodiny&#10;&#10;Popis byl vytvořen automaticky">
            <a:extLst>
              <a:ext uri="{FF2B5EF4-FFF2-40B4-BE49-F238E27FC236}">
                <a16:creationId xmlns:a16="http://schemas.microsoft.com/office/drawing/2014/main" id="{1C5D2718-8BAB-4904-8C4D-D36B92E74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057400"/>
            <a:ext cx="7696200" cy="2569910"/>
          </a:xfrm>
          <a:prstGeom prst="rect">
            <a:avLst/>
          </a:prstGeom>
        </p:spPr>
      </p:pic>
      <p:sp>
        <p:nvSpPr>
          <p:cNvPr id="9" name="Obdélník 8">
            <a:extLst>
              <a:ext uri="{FF2B5EF4-FFF2-40B4-BE49-F238E27FC236}">
                <a16:creationId xmlns:a16="http://schemas.microsoft.com/office/drawing/2014/main" id="{41D079B5-F7DF-429F-AC35-3D55D5F3AAAE}"/>
              </a:ext>
            </a:extLst>
          </p:cNvPr>
          <p:cNvSpPr/>
          <p:nvPr/>
        </p:nvSpPr>
        <p:spPr>
          <a:xfrm>
            <a:off x="304800" y="4953000"/>
            <a:ext cx="8610600" cy="1631216"/>
          </a:xfrm>
          <a:prstGeom prst="rect">
            <a:avLst/>
          </a:prstGeom>
        </p:spPr>
        <p:txBody>
          <a:bodyPr wrap="square">
            <a:spAutoFit/>
          </a:bodyPr>
          <a:lstStyle/>
          <a:p>
            <a:r>
              <a:rPr lang="cs-CZ" sz="2000" b="1" dirty="0"/>
              <a:t>Rezonanční energie </a:t>
            </a:r>
            <a:r>
              <a:rPr lang="cs-CZ" sz="2000" dirty="0"/>
              <a:t>= energie o kterou je „skutečná“ struktura stabilnější než nejstabilnější z možných struktur. Rezonance vysvětluje proč může kovalentní vazba poutat 2 atomy a ukazuje, že mohou existovat i částečně iontové /kovalentní vazby a že iontová a kovalentní vazba nejsou 2 vyhraněné typy. Energie kovalentní vazby vyplývá hlavně z rezonanční energie.</a:t>
            </a:r>
          </a:p>
        </p:txBody>
      </p:sp>
    </p:spTree>
    <p:extLst>
      <p:ext uri="{BB962C8B-B14F-4D97-AF65-F5344CB8AC3E}">
        <p14:creationId xmlns:p14="http://schemas.microsoft.com/office/powerpoint/2010/main" val="1392276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hodiny&#10;&#10;Popis byl vytvořen automaticky">
            <a:extLst>
              <a:ext uri="{FF2B5EF4-FFF2-40B4-BE49-F238E27FC236}">
                <a16:creationId xmlns:a16="http://schemas.microsoft.com/office/drawing/2014/main" id="{0B33D95F-70C2-407B-AD61-B987D4D1E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4162509"/>
            <a:ext cx="3657600" cy="2417195"/>
          </a:xfrm>
          <a:prstGeom prst="rect">
            <a:avLst/>
          </a:prstGeom>
        </p:spPr>
      </p:pic>
      <p:pic>
        <p:nvPicPr>
          <p:cNvPr id="10" name="Obrázek 9">
            <a:extLst>
              <a:ext uri="{FF2B5EF4-FFF2-40B4-BE49-F238E27FC236}">
                <a16:creationId xmlns:a16="http://schemas.microsoft.com/office/drawing/2014/main" id="{E32E148F-43F7-4BA1-B761-A5FAC1A9F0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953000"/>
            <a:ext cx="2119100" cy="1475665"/>
          </a:xfrm>
          <a:prstGeom prst="rect">
            <a:avLst/>
          </a:prstGeom>
        </p:spPr>
      </p:pic>
      <p:sp>
        <p:nvSpPr>
          <p:cNvPr id="7" name="Obdélník 6">
            <a:extLst>
              <a:ext uri="{FF2B5EF4-FFF2-40B4-BE49-F238E27FC236}">
                <a16:creationId xmlns:a16="http://schemas.microsoft.com/office/drawing/2014/main" id="{E3DFC9A9-33B9-4740-B711-842730653D58}"/>
              </a:ext>
            </a:extLst>
          </p:cNvPr>
          <p:cNvSpPr/>
          <p:nvPr/>
        </p:nvSpPr>
        <p:spPr>
          <a:xfrm>
            <a:off x="6934200" y="3733800"/>
            <a:ext cx="1524000" cy="369332"/>
          </a:xfrm>
          <a:prstGeom prst="rect">
            <a:avLst/>
          </a:prstGeom>
        </p:spPr>
        <p:txBody>
          <a:bodyPr wrap="square">
            <a:spAutoFit/>
          </a:bodyPr>
          <a:lstStyle/>
          <a:p>
            <a:r>
              <a:rPr lang="cs-CZ" dirty="0" err="1">
                <a:latin typeface="Times New Roman" panose="02020603050405020304" pitchFamily="18" charset="0"/>
              </a:rPr>
              <a:t>Delokalizace</a:t>
            </a:r>
            <a:endParaRPr lang="en-US" dirty="0"/>
          </a:p>
        </p:txBody>
      </p:sp>
      <p:pic>
        <p:nvPicPr>
          <p:cNvPr id="11" name="Picture 7" descr="resonance_str02">
            <a:extLst>
              <a:ext uri="{FF2B5EF4-FFF2-40B4-BE49-F238E27FC236}">
                <a16:creationId xmlns:a16="http://schemas.microsoft.com/office/drawing/2014/main" id="{B47A9504-5B73-41E4-9036-4E87A5B68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358" y="1676023"/>
            <a:ext cx="7846060" cy="160057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8">
            <a:extLst>
              <a:ext uri="{FF2B5EF4-FFF2-40B4-BE49-F238E27FC236}">
                <a16:creationId xmlns:a16="http://schemas.microsoft.com/office/drawing/2014/main" id="{4B73110F-90AD-49B3-9941-77B236E1E1D4}"/>
              </a:ext>
            </a:extLst>
          </p:cNvPr>
          <p:cNvSpPr>
            <a:spLocks noChangeArrowheads="1"/>
          </p:cNvSpPr>
          <p:nvPr/>
        </p:nvSpPr>
        <p:spPr bwMode="auto">
          <a:xfrm>
            <a:off x="228601" y="685800"/>
            <a:ext cx="8915399"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buNone/>
            </a:pPr>
            <a:r>
              <a:rPr lang="cs-CZ" altLang="cs-CZ" sz="1800" dirty="0"/>
              <a:t>Experimenty ukazují že v karbonátovém iontu jsou ve skutečnosti všechny vazby C-O stejné a mají hybridní charakter, odpovídající struktuře D:</a:t>
            </a:r>
          </a:p>
        </p:txBody>
      </p:sp>
      <p:sp>
        <p:nvSpPr>
          <p:cNvPr id="2" name="Obdélník 1">
            <a:extLst>
              <a:ext uri="{FF2B5EF4-FFF2-40B4-BE49-F238E27FC236}">
                <a16:creationId xmlns:a16="http://schemas.microsoft.com/office/drawing/2014/main" id="{A626580E-A44E-46C2-8904-770A1B851C63}"/>
              </a:ext>
            </a:extLst>
          </p:cNvPr>
          <p:cNvSpPr/>
          <p:nvPr/>
        </p:nvSpPr>
        <p:spPr>
          <a:xfrm>
            <a:off x="6153870" y="4114800"/>
            <a:ext cx="2972545" cy="369332"/>
          </a:xfrm>
          <a:prstGeom prst="rect">
            <a:avLst/>
          </a:prstGeom>
        </p:spPr>
        <p:txBody>
          <a:bodyPr wrap="none">
            <a:spAutoFit/>
          </a:bodyPr>
          <a:lstStyle/>
          <a:p>
            <a:r>
              <a:rPr lang="cs-CZ" altLang="cs-CZ" dirty="0"/>
              <a:t>Řád vazby X-O není celé číslo.</a:t>
            </a:r>
            <a:endParaRPr lang="en-US" dirty="0"/>
          </a:p>
        </p:txBody>
      </p:sp>
      <p:sp>
        <p:nvSpPr>
          <p:cNvPr id="3" name="TextovéPole 2">
            <a:extLst>
              <a:ext uri="{FF2B5EF4-FFF2-40B4-BE49-F238E27FC236}">
                <a16:creationId xmlns:a16="http://schemas.microsoft.com/office/drawing/2014/main" id="{E5712B1A-544F-49E1-9291-A5F7763EA138}"/>
              </a:ext>
            </a:extLst>
          </p:cNvPr>
          <p:cNvSpPr txBox="1"/>
          <p:nvPr/>
        </p:nvSpPr>
        <p:spPr>
          <a:xfrm>
            <a:off x="381000" y="3429000"/>
            <a:ext cx="3902671" cy="400110"/>
          </a:xfrm>
          <a:prstGeom prst="rect">
            <a:avLst/>
          </a:prstGeom>
          <a:noFill/>
        </p:spPr>
        <p:txBody>
          <a:bodyPr wrap="none" rtlCol="0">
            <a:spAutoFit/>
          </a:bodyPr>
          <a:lstStyle/>
          <a:p>
            <a:r>
              <a:rPr lang="cs-CZ" sz="2000" dirty="0"/>
              <a:t>Podobně pro vazbu N-O v nitrátech:</a:t>
            </a:r>
            <a:endParaRPr lang="en-US" sz="2000" dirty="0"/>
          </a:p>
        </p:txBody>
      </p:sp>
    </p:spTree>
    <p:extLst>
      <p:ext uri="{BB962C8B-B14F-4D97-AF65-F5344CB8AC3E}">
        <p14:creationId xmlns:p14="http://schemas.microsoft.com/office/powerpoint/2010/main" val="41268556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19100" y="152400"/>
            <a:ext cx="8229600" cy="792162"/>
          </a:xfrm>
        </p:spPr>
        <p:txBody>
          <a:bodyPr>
            <a:normAutofit/>
          </a:bodyPr>
          <a:lstStyle/>
          <a:p>
            <a:pPr eaLnBrk="1" hangingPunct="1"/>
            <a:r>
              <a:rPr lang="cs-CZ" altLang="en-US" sz="2800" b="1" dirty="0">
                <a:latin typeface="Arial" panose="020B0604020202020204" pitchFamily="34" charset="0"/>
                <a:cs typeface="Arial" panose="020B0604020202020204" pitchFamily="34" charset="0"/>
              </a:rPr>
              <a:t>2. perioda- výjimečné postavení</a:t>
            </a:r>
          </a:p>
        </p:txBody>
      </p:sp>
      <p:sp>
        <p:nvSpPr>
          <p:cNvPr id="5124" name="Rectangle 3"/>
          <p:cNvSpPr>
            <a:spLocks noGrp="1" noChangeArrowheads="1"/>
          </p:cNvSpPr>
          <p:nvPr>
            <p:ph type="body" idx="1"/>
          </p:nvPr>
        </p:nvSpPr>
        <p:spPr>
          <a:xfrm>
            <a:off x="190500" y="1066800"/>
            <a:ext cx="8763000" cy="4724400"/>
          </a:xfrm>
        </p:spPr>
        <p:txBody>
          <a:bodyPr>
            <a:normAutofit/>
          </a:bodyPr>
          <a:lstStyle/>
          <a:p>
            <a:pPr marL="0" indent="0" algn="just">
              <a:buNone/>
            </a:pPr>
            <a:r>
              <a:rPr lang="cs-CZ" sz="2000" dirty="0"/>
              <a:t>Prvky 2. periody (</a:t>
            </a:r>
            <a:r>
              <a:rPr lang="cs-CZ" altLang="en-US" sz="2000" dirty="0" err="1">
                <a:cs typeface="Arial" panose="020B0604020202020204" pitchFamily="34" charset="0"/>
              </a:rPr>
              <a:t>Li</a:t>
            </a:r>
            <a:r>
              <a:rPr lang="cs-CZ" altLang="en-US" sz="2000" dirty="0">
                <a:cs typeface="Arial" panose="020B0604020202020204" pitchFamily="34" charset="0"/>
              </a:rPr>
              <a:t> - F</a:t>
            </a:r>
            <a:r>
              <a:rPr lang="cs-CZ" sz="2000" dirty="0"/>
              <a:t>) nemají ve valenční vrstvě d-orbitaly, což má řadu důsledků: </a:t>
            </a:r>
          </a:p>
          <a:p>
            <a:pPr marL="0" indent="0" algn="just">
              <a:buNone/>
            </a:pPr>
            <a:r>
              <a:rPr lang="cs-CZ" altLang="en-US" sz="2000" dirty="0">
                <a:cs typeface="Arial" panose="020B0604020202020204" pitchFamily="34" charset="0"/>
              </a:rPr>
              <a:t>- nejmenší velikost atomů a nejvyšší IE.</a:t>
            </a:r>
          </a:p>
          <a:p>
            <a:pPr marL="0" indent="0" algn="just">
              <a:buNone/>
            </a:pPr>
            <a:r>
              <a:rPr lang="cs-CZ" altLang="en-US" sz="2000" dirty="0">
                <a:cs typeface="Arial" panose="020B0604020202020204" pitchFamily="34" charset="0"/>
              </a:rPr>
              <a:t>- menší vazebné možnosti (pouze 4 orbitaly). </a:t>
            </a:r>
            <a:r>
              <a:rPr lang="cs-CZ" altLang="en-US" sz="2000" dirty="0">
                <a:cs typeface="Arial" panose="020B0604020202020204" pitchFamily="34" charset="0"/>
                <a:sym typeface="Symbol" pitchFamily="18" charset="2"/>
              </a:rPr>
              <a:t>Maximální vaznost prvků 2. periody je </a:t>
            </a:r>
            <a:r>
              <a:rPr lang="cs-CZ" altLang="en-US" sz="2000" b="1"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na rozdíl od </a:t>
            </a:r>
            <a:r>
              <a:rPr lang="cs-CZ" altLang="en-US" sz="2000" b="1"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prvků 3.</a:t>
            </a:r>
            <a:r>
              <a:rPr lang="en-US" altLang="en-US" sz="2000" dirty="0">
                <a:cs typeface="Arial" panose="020B0604020202020204" pitchFamily="34" charset="0"/>
                <a:sym typeface="Symbol" pitchFamily="18" charset="2"/>
              </a:rPr>
              <a:t> </a:t>
            </a:r>
            <a:r>
              <a:rPr lang="cs-CZ" altLang="en-US" sz="2000" dirty="0">
                <a:cs typeface="Arial" panose="020B0604020202020204" pitchFamily="34" charset="0"/>
                <a:sym typeface="Symbol" pitchFamily="18" charset="2"/>
              </a:rPr>
              <a:t>periody (</a:t>
            </a:r>
            <a:r>
              <a:rPr lang="en-US" altLang="en-US" sz="2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SiF</a:t>
            </a:r>
            <a:r>
              <a:rPr lang="cs-CZ" altLang="en-US" sz="2000" baseline="-25000" dirty="0">
                <a:cs typeface="Arial" panose="020B0604020202020204" pitchFamily="34" charset="0"/>
                <a:sym typeface="Symbol" pitchFamily="18" charset="2"/>
              </a:rPr>
              <a:t>6</a:t>
            </a:r>
            <a:r>
              <a:rPr lang="en-US" altLang="en-US" sz="2000" dirty="0">
                <a:cs typeface="Arial" panose="020B0604020202020204" pitchFamily="34" charset="0"/>
                <a:sym typeface="Symbol" pitchFamily="18" charset="2"/>
              </a:rPr>
              <a:t>]</a:t>
            </a:r>
            <a:r>
              <a:rPr lang="cs-CZ" altLang="en-US" sz="2000" baseline="30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PCl</a:t>
            </a:r>
            <a:r>
              <a:rPr lang="cs-CZ" altLang="en-US" sz="2000" baseline="-25000" dirty="0">
                <a:cs typeface="Arial" panose="020B0604020202020204" pitchFamily="34" charset="0"/>
                <a:sym typeface="Symbol" pitchFamily="18" charset="2"/>
              </a:rPr>
              <a:t>6</a:t>
            </a:r>
            <a:r>
              <a:rPr lang="cs-CZ" altLang="en-US" sz="2000" baseline="30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 SF</a:t>
            </a:r>
            <a:r>
              <a:rPr lang="cs-CZ" altLang="en-US" sz="2000" baseline="-25000"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Např. neexistuje NCl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na rozdíl od PCl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AsCl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a SbCl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BiCl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je nestabilní v důsledku relativistického efektu.</a:t>
            </a:r>
          </a:p>
          <a:p>
            <a:pPr marL="0" indent="0" algn="just">
              <a:buNone/>
            </a:pPr>
            <a:r>
              <a:rPr lang="cs-CZ" altLang="en-US" sz="2000" dirty="0">
                <a:cs typeface="Arial" panose="020B0604020202020204" pitchFamily="34" charset="0"/>
              </a:rPr>
              <a:t>-  nejvyšší elektronegativitu, uplatnění H-vazby u </a:t>
            </a:r>
            <a:r>
              <a:rPr lang="cs-CZ" altLang="en-US" sz="2000" dirty="0" err="1">
                <a:cs typeface="Arial" panose="020B0604020202020204" pitchFamily="34" charset="0"/>
              </a:rPr>
              <a:t>elektronegativnějších</a:t>
            </a:r>
            <a:r>
              <a:rPr lang="cs-CZ" altLang="en-US" sz="2000" dirty="0">
                <a:cs typeface="Arial" panose="020B0604020202020204" pitchFamily="34" charset="0"/>
              </a:rPr>
              <a:t> členů periody. Fluor má ze všech prvků nejvyšší elektronegativitu, vyskytuje se ve sloučeninách pouze jako F</a:t>
            </a:r>
            <a:r>
              <a:rPr lang="cs-CZ" altLang="en-US" sz="2000" baseline="30000" dirty="0">
                <a:cs typeface="Arial" panose="020B0604020202020204" pitchFamily="34" charset="0"/>
              </a:rPr>
              <a:t>-</a:t>
            </a:r>
            <a:r>
              <a:rPr lang="cs-CZ" altLang="en-US" sz="2000" dirty="0">
                <a:cs typeface="Arial" panose="020B0604020202020204" pitchFamily="34" charset="0"/>
              </a:rPr>
              <a:t>.</a:t>
            </a:r>
          </a:p>
          <a:p>
            <a:pPr marL="0" indent="0" algn="just" eaLnBrk="1" hangingPunct="1">
              <a:buNone/>
            </a:pPr>
            <a:r>
              <a:rPr lang="cs-CZ" altLang="en-US" sz="2000" dirty="0">
                <a:cs typeface="Arial" panose="020B0604020202020204" pitchFamily="34" charset="0"/>
              </a:rPr>
              <a:t> -  u prvků vyšších period se uplatňují d-orbitaly, které zvyšují reaktivnost </a:t>
            </a:r>
          </a:p>
          <a:p>
            <a:pPr algn="just" eaLnBrk="1" hangingPunct="1">
              <a:buFont typeface="Wingdings" pitchFamily="2" charset="2"/>
              <a:buNone/>
            </a:pPr>
            <a:r>
              <a:rPr lang="cs-CZ" altLang="en-US" sz="2000" dirty="0">
                <a:cs typeface="Arial" panose="020B0604020202020204" pitchFamily="34" charset="0"/>
              </a:rPr>
              <a:t>Např. :		CCl</a:t>
            </a:r>
            <a:r>
              <a:rPr lang="cs-CZ" altLang="en-US" sz="2000" baseline="-25000" dirty="0">
                <a:cs typeface="Arial" panose="020B0604020202020204" pitchFamily="34" charset="0"/>
              </a:rPr>
              <a:t>4</a:t>
            </a:r>
            <a:r>
              <a:rPr lang="cs-CZ" altLang="en-US" sz="2000" dirty="0">
                <a:cs typeface="Arial" panose="020B0604020202020204" pitchFamily="34" charset="0"/>
              </a:rPr>
              <a:t> + 4 H</a:t>
            </a:r>
            <a:r>
              <a:rPr lang="cs-CZ" altLang="en-US" sz="2000" baseline="-25000" dirty="0">
                <a:cs typeface="Arial" panose="020B0604020202020204" pitchFamily="34" charset="0"/>
              </a:rPr>
              <a:t>2</a:t>
            </a:r>
            <a:r>
              <a:rPr lang="cs-CZ" altLang="en-US" sz="2000" dirty="0">
                <a:cs typeface="Arial" panose="020B0604020202020204" pitchFamily="34" charset="0"/>
              </a:rPr>
              <a:t>O </a:t>
            </a:r>
            <a:r>
              <a:rPr lang="cs-CZ" altLang="en-US" sz="2000" dirty="0">
                <a:cs typeface="Arial" panose="020B0604020202020204" pitchFamily="34" charset="0"/>
                <a:sym typeface="Symbol" pitchFamily="18" charset="2"/>
              </a:rPr>
              <a:t> nereaguje</a:t>
            </a:r>
            <a:endParaRPr lang="cs-CZ" altLang="en-US" sz="2000" dirty="0">
              <a:cs typeface="Arial" panose="020B0604020202020204" pitchFamily="34" charset="0"/>
            </a:endParaRPr>
          </a:p>
          <a:p>
            <a:pPr algn="just" eaLnBrk="1" hangingPunct="1">
              <a:buFont typeface="Wingdings" pitchFamily="2" charset="2"/>
              <a:buNone/>
            </a:pPr>
            <a:r>
              <a:rPr lang="cs-CZ" altLang="en-US" sz="2000" dirty="0">
                <a:cs typeface="Arial" panose="020B0604020202020204" pitchFamily="34" charset="0"/>
              </a:rPr>
              <a:t>			SiCl</a:t>
            </a:r>
            <a:r>
              <a:rPr lang="cs-CZ" altLang="en-US" sz="2000" baseline="-25000" dirty="0">
                <a:cs typeface="Arial" panose="020B0604020202020204" pitchFamily="34" charset="0"/>
              </a:rPr>
              <a:t>4</a:t>
            </a:r>
            <a:r>
              <a:rPr lang="cs-CZ" altLang="en-US" sz="2000" dirty="0">
                <a:cs typeface="Arial" panose="020B0604020202020204" pitchFamily="34" charset="0"/>
              </a:rPr>
              <a:t> + 4 H</a:t>
            </a:r>
            <a:r>
              <a:rPr lang="cs-CZ" altLang="en-US" sz="2000" baseline="-25000" dirty="0">
                <a:cs typeface="Arial" panose="020B0604020202020204" pitchFamily="34" charset="0"/>
              </a:rPr>
              <a:t>2</a:t>
            </a:r>
            <a:r>
              <a:rPr lang="cs-CZ" altLang="en-US" sz="2000" dirty="0">
                <a:cs typeface="Arial" panose="020B0604020202020204" pitchFamily="34" charset="0"/>
              </a:rPr>
              <a:t>O </a:t>
            </a:r>
            <a:r>
              <a:rPr lang="cs-CZ" altLang="en-US" sz="2000" dirty="0">
                <a:cs typeface="Arial" panose="020B0604020202020204" pitchFamily="34" charset="0"/>
                <a:sym typeface="Symbol" pitchFamily="18" charset="2"/>
              </a:rPr>
              <a:t> Si(OH)</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+ 4 </a:t>
            </a:r>
            <a:r>
              <a:rPr lang="cs-CZ" altLang="en-US" sz="2000" dirty="0" err="1">
                <a:cs typeface="Arial" panose="020B0604020202020204" pitchFamily="34" charset="0"/>
                <a:sym typeface="Symbol" pitchFamily="18" charset="2"/>
              </a:rPr>
              <a:t>HCl</a:t>
            </a:r>
            <a:r>
              <a:rPr lang="cs-CZ" altLang="en-US" sz="2000" dirty="0">
                <a:cs typeface="Arial" panose="020B0604020202020204" pitchFamily="34" charset="0"/>
                <a:sym typeface="Symbol" pitchFamily="18" charset="2"/>
              </a:rPr>
              <a:t> (bouřlivě)</a:t>
            </a:r>
          </a:p>
          <a:p>
            <a:pPr marL="0" indent="0" algn="just" eaLnBrk="1" hangingPunct="1">
              <a:buNone/>
            </a:pPr>
            <a:endParaRPr lang="cs-CZ" altLang="en-US" sz="2000" dirty="0">
              <a:cs typeface="Arial" panose="020B0604020202020204" pitchFamily="34" charset="0"/>
              <a:sym typeface="Symbol" pitchFamily="18" charset="2"/>
            </a:endParaRPr>
          </a:p>
        </p:txBody>
      </p:sp>
      <p:pic>
        <p:nvPicPr>
          <p:cNvPr id="3" name="Obrázek 2">
            <a:extLst>
              <a:ext uri="{FF2B5EF4-FFF2-40B4-BE49-F238E27FC236}">
                <a16:creationId xmlns:a16="http://schemas.microsoft.com/office/drawing/2014/main" id="{B5CC5523-5F9B-4A59-9F72-7A08FA2AF4B4}"/>
              </a:ext>
            </a:extLst>
          </p:cNvPr>
          <p:cNvPicPr>
            <a:picLocks noChangeAspect="1"/>
          </p:cNvPicPr>
          <p:nvPr/>
        </p:nvPicPr>
        <p:blipFill>
          <a:blip r:embed="rId2"/>
          <a:stretch>
            <a:fillRect/>
          </a:stretch>
        </p:blipFill>
        <p:spPr>
          <a:xfrm>
            <a:off x="762000" y="5208588"/>
            <a:ext cx="7128080" cy="1409700"/>
          </a:xfrm>
          <a:prstGeom prst="rect">
            <a:avLst/>
          </a:prstGeom>
        </p:spPr>
      </p:pic>
    </p:spTree>
    <p:extLst>
      <p:ext uri="{BB962C8B-B14F-4D97-AF65-F5344CB8AC3E}">
        <p14:creationId xmlns:p14="http://schemas.microsoft.com/office/powerpoint/2010/main" val="26750777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6AAB376C-3574-4203-859B-D6AADE8C84CB}"/>
              </a:ext>
            </a:extLst>
          </p:cNvPr>
          <p:cNvSpPr/>
          <p:nvPr/>
        </p:nvSpPr>
        <p:spPr>
          <a:xfrm>
            <a:off x="266700" y="212952"/>
            <a:ext cx="8610600" cy="1015663"/>
          </a:xfrm>
          <a:prstGeom prst="rect">
            <a:avLst/>
          </a:prstGeom>
        </p:spPr>
        <p:txBody>
          <a:bodyPr wrap="square">
            <a:spAutoFit/>
          </a:bodyPr>
          <a:lstStyle/>
          <a:p>
            <a:pPr algn="just"/>
            <a:r>
              <a:rPr lang="cs-CZ" sz="2000" dirty="0"/>
              <a:t>Stabilita uhlíkatých řetězců –C-C-C-C- je mnohem větší než obdobných řetězců –Si-Si-Si-Si-, v důsledku menší vazebné energie Si-Si,  a také přítomností prázdných d-orbitalů, které usnadňují hydrolýzu.</a:t>
            </a:r>
          </a:p>
        </p:txBody>
      </p:sp>
      <p:sp>
        <p:nvSpPr>
          <p:cNvPr id="7" name="Obdélník 6">
            <a:extLst>
              <a:ext uri="{FF2B5EF4-FFF2-40B4-BE49-F238E27FC236}">
                <a16:creationId xmlns:a16="http://schemas.microsoft.com/office/drawing/2014/main" id="{ABB1B03C-AAA5-456F-888A-0AF157F1F5ED}"/>
              </a:ext>
            </a:extLst>
          </p:cNvPr>
          <p:cNvSpPr/>
          <p:nvPr/>
        </p:nvSpPr>
        <p:spPr>
          <a:xfrm>
            <a:off x="244439" y="1298522"/>
            <a:ext cx="8534400" cy="1938992"/>
          </a:xfrm>
          <a:prstGeom prst="rect">
            <a:avLst/>
          </a:prstGeom>
        </p:spPr>
        <p:txBody>
          <a:bodyPr wrap="square">
            <a:spAutoFit/>
          </a:bodyPr>
          <a:lstStyle/>
          <a:p>
            <a:pPr marL="285750" indent="-285750" algn="just">
              <a:buFontTx/>
              <a:buChar char="-"/>
            </a:pPr>
            <a:r>
              <a:rPr lang="cs-CZ" altLang="en-US" sz="2000" dirty="0">
                <a:cs typeface="Arial" panose="020B0604020202020204" pitchFamily="34" charset="0"/>
                <a:sym typeface="Symbol" pitchFamily="18" charset="2"/>
              </a:rPr>
              <a:t>u prvků druhé periody (C, N, O) se vyskytují násobné vazby. Např. O</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(dvojná vazba) vs. S</a:t>
            </a:r>
            <a:r>
              <a:rPr lang="cs-CZ" altLang="en-US" sz="2000" baseline="-25000"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(jednoduché vazby), N</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(trojná vazba) vs. P</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(jednoduché vazby), sloučeniny s motivem Si=Si analogické alkenům nejsou známy. </a:t>
            </a:r>
            <a:r>
              <a:rPr lang="cs-CZ" altLang="en-US" sz="2000" dirty="0">
                <a:cs typeface="Arial" panose="020B0604020202020204" pitchFamily="34" charset="0"/>
              </a:rPr>
              <a:t>CO</a:t>
            </a:r>
            <a:r>
              <a:rPr lang="cs-CZ" altLang="en-US" sz="2000" baseline="-25000" dirty="0">
                <a:cs typeface="Arial" panose="020B0604020202020204" pitchFamily="34" charset="0"/>
              </a:rPr>
              <a:t>2</a:t>
            </a:r>
            <a:r>
              <a:rPr lang="cs-CZ" altLang="en-US" sz="2000" dirty="0">
                <a:cs typeface="Arial" panose="020B0604020202020204" pitchFamily="34" charset="0"/>
              </a:rPr>
              <a:t> je plynný monomer s 2 dvojnými vazbami vs. </a:t>
            </a:r>
            <a:r>
              <a:rPr lang="cs-CZ" altLang="en-US" sz="2000" dirty="0">
                <a:cs typeface="Arial" panose="020B0604020202020204" pitchFamily="34" charset="0"/>
                <a:sym typeface="Symbol" pitchFamily="18" charset="2"/>
              </a:rPr>
              <a:t>SiO</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je krystalická látka, trojrozměrná síť tetraedrů SiO</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a:t>
            </a:r>
          </a:p>
          <a:p>
            <a:pPr marL="285750" indent="-285750" algn="just">
              <a:buFontTx/>
              <a:buChar char="-"/>
            </a:pPr>
            <a:r>
              <a:rPr lang="cs-CZ" altLang="en-US" sz="2000" dirty="0">
                <a:cs typeface="Arial" panose="020B0604020202020204" pitchFamily="34" charset="0"/>
                <a:sym typeface="Symbol" pitchFamily="18" charset="2"/>
              </a:rPr>
              <a:t>u hydridů prvků druhé periody (C, N, O, F) se výrazně projevují vodíkové vazby.</a:t>
            </a:r>
          </a:p>
        </p:txBody>
      </p:sp>
      <p:pic>
        <p:nvPicPr>
          <p:cNvPr id="9" name="Obrázek 8" descr="Obsah obrázku kreslení&#10;&#10;Popis byl vytvořen automaticky">
            <a:extLst>
              <a:ext uri="{FF2B5EF4-FFF2-40B4-BE49-F238E27FC236}">
                <a16:creationId xmlns:a16="http://schemas.microsoft.com/office/drawing/2014/main" id="{8E926D93-6276-409D-AAA9-031C1B1C43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 y="3276600"/>
            <a:ext cx="7848600" cy="3472046"/>
          </a:xfrm>
          <a:prstGeom prst="rect">
            <a:avLst/>
          </a:prstGeom>
        </p:spPr>
      </p:pic>
    </p:spTree>
    <p:extLst>
      <p:ext uri="{BB962C8B-B14F-4D97-AF65-F5344CB8AC3E}">
        <p14:creationId xmlns:p14="http://schemas.microsoft.com/office/powerpoint/2010/main" val="29703305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sz="half" idx="1"/>
          </p:nvPr>
        </p:nvSpPr>
        <p:spPr>
          <a:xfrm>
            <a:off x="457200" y="762000"/>
            <a:ext cx="8458200" cy="5381625"/>
          </a:xfrm>
        </p:spPr>
        <p:txBody>
          <a:bodyPr>
            <a:normAutofit/>
          </a:bodyPr>
          <a:lstStyle/>
          <a:p>
            <a:pPr marL="0" indent="0" eaLnBrk="1" hangingPunct="1">
              <a:buNone/>
            </a:pPr>
            <a:endParaRPr lang="en-US" altLang="en-US" sz="2000" dirty="0">
              <a:latin typeface="Arial" panose="020B0604020202020204" pitchFamily="34" charset="0"/>
              <a:cs typeface="Arial" panose="020B0604020202020204" pitchFamily="34" charset="0"/>
            </a:endParaRPr>
          </a:p>
          <a:p>
            <a:pPr marL="0" indent="0" eaLnBrk="1" hangingPunct="1">
              <a:buNone/>
            </a:pPr>
            <a:r>
              <a:rPr lang="cs-CZ" altLang="en-US" sz="2000" dirty="0">
                <a:latin typeface="Arial" panose="020B0604020202020204" pitchFamily="34" charset="0"/>
                <a:cs typeface="Arial" panose="020B0604020202020204" pitchFamily="34" charset="0"/>
              </a:rPr>
              <a:t>Elektronegativita </a:t>
            </a:r>
            <a:r>
              <a:rPr lang="cs-CZ" altLang="en-US" sz="2000" b="1" dirty="0">
                <a:solidFill>
                  <a:srgbClr val="FF6600"/>
                </a:solidFill>
                <a:effectLst>
                  <a:outerShdw blurRad="38100" dist="38100" dir="2700000" algn="tl">
                    <a:srgbClr val="C0C0C0"/>
                  </a:outerShdw>
                </a:effectLst>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b="1" dirty="0">
                <a:solidFill>
                  <a:srgbClr val="FF6600"/>
                </a:solidFill>
                <a:effectLst>
                  <a:outerShdw blurRad="38100" dist="38100" dir="2700000" algn="tl">
                    <a:srgbClr val="C0C0C0"/>
                  </a:outerShdw>
                </a:effectLst>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rPr>
              <a:t>schopnost přitahovat vazebné elektrony.</a:t>
            </a:r>
          </a:p>
          <a:p>
            <a:pPr marL="0" indent="0" eaLnBrk="1" hangingPunct="1">
              <a:buNone/>
            </a:pPr>
            <a:endParaRPr lang="cs-CZ" altLang="en-US" sz="2000" dirty="0">
              <a:latin typeface="Arial" panose="020B0604020202020204" pitchFamily="34" charset="0"/>
              <a:cs typeface="Arial" panose="020B0604020202020204" pitchFamily="34" charset="0"/>
            </a:endParaRPr>
          </a:p>
        </p:txBody>
      </p:sp>
      <p:sp>
        <p:nvSpPr>
          <p:cNvPr id="2" name="TextovéPole 1"/>
          <p:cNvSpPr txBox="1"/>
          <p:nvPr/>
        </p:nvSpPr>
        <p:spPr>
          <a:xfrm>
            <a:off x="3200400" y="228600"/>
            <a:ext cx="3230949" cy="584775"/>
          </a:xfrm>
          <a:prstGeom prst="rect">
            <a:avLst/>
          </a:prstGeom>
          <a:noFill/>
        </p:spPr>
        <p:txBody>
          <a:bodyPr wrap="none" rtlCol="0">
            <a:spAutoFit/>
          </a:bodyPr>
          <a:lstStyle/>
          <a:p>
            <a:r>
              <a:rPr lang="cs-CZ" altLang="en-US" sz="3200" b="1" dirty="0">
                <a:latin typeface="Times New Roman" pitchFamily="18" charset="0"/>
              </a:rPr>
              <a:t>Elektronegativita</a:t>
            </a:r>
            <a:endParaRPr lang="cs-CZ" sz="3200" b="1" dirty="0"/>
          </a:p>
        </p:txBody>
      </p:sp>
      <p:pic>
        <p:nvPicPr>
          <p:cNvPr id="6"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378946"/>
            <a:ext cx="5513942" cy="3508871"/>
          </a:xfrm>
          <a:prstGeom prst="rect">
            <a:avLst/>
          </a:prstGeom>
          <a:noFill/>
          <a:extLst>
            <a:ext uri="{909E8E84-426E-40DD-AFC4-6F175D3DCCD1}">
              <a14:hiddenFill xmlns:a14="http://schemas.microsoft.com/office/drawing/2010/main">
                <a:solidFill>
                  <a:srgbClr val="FFFFFF"/>
                </a:solidFill>
              </a14:hiddenFill>
            </a:ext>
          </a:extLst>
        </p:spPr>
      </p:pic>
      <p:pic>
        <p:nvPicPr>
          <p:cNvPr id="141512" name="Picture 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413809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876800" y="1905000"/>
            <a:ext cx="4012660" cy="1323439"/>
          </a:xfrm>
          <a:prstGeom prst="rect">
            <a:avLst/>
          </a:prstGeom>
        </p:spPr>
        <p:txBody>
          <a:bodyPr wrap="square">
            <a:spAutoFit/>
          </a:bodyPr>
          <a:lstStyle/>
          <a:p>
            <a:r>
              <a:rPr lang="cs-CZ" sz="1600" i="1" dirty="0" err="1"/>
              <a:t>Pauling</a:t>
            </a:r>
            <a:r>
              <a:rPr lang="cs-CZ" sz="1600" dirty="0"/>
              <a:t>: disociační energie vazeb (D). </a:t>
            </a:r>
          </a:p>
          <a:p>
            <a:r>
              <a:rPr lang="cs-CZ" sz="1600" i="1" dirty="0" err="1"/>
              <a:t>Mulliken</a:t>
            </a:r>
            <a:r>
              <a:rPr lang="cs-CZ" sz="1600" dirty="0"/>
              <a:t>: ionizační energie (</a:t>
            </a:r>
            <a:r>
              <a:rPr lang="cs-CZ" sz="1600" dirty="0" err="1"/>
              <a:t>Ei</a:t>
            </a:r>
            <a:r>
              <a:rPr lang="cs-CZ" sz="1600" dirty="0"/>
              <a:t>) a elektronová afinita (</a:t>
            </a:r>
            <a:r>
              <a:rPr lang="cs-CZ" sz="1600" dirty="0" err="1"/>
              <a:t>Eea</a:t>
            </a:r>
            <a:r>
              <a:rPr lang="cs-CZ" sz="1600" dirty="0"/>
              <a:t>) </a:t>
            </a:r>
          </a:p>
          <a:p>
            <a:r>
              <a:rPr lang="cs-CZ" sz="1600" i="1" dirty="0" err="1"/>
              <a:t>Allred</a:t>
            </a:r>
            <a:r>
              <a:rPr lang="cs-CZ" sz="1600" i="1" dirty="0"/>
              <a:t> a </a:t>
            </a:r>
            <a:r>
              <a:rPr lang="cs-CZ" sz="1600" i="1" dirty="0" err="1"/>
              <a:t>Rochow</a:t>
            </a:r>
            <a:r>
              <a:rPr lang="cs-CZ" sz="1600" dirty="0"/>
              <a:t>: efektivní náboj jádra (</a:t>
            </a:r>
            <a:r>
              <a:rPr lang="cs-CZ" sz="1600" dirty="0" err="1"/>
              <a:t>Zeff</a:t>
            </a:r>
            <a:r>
              <a:rPr lang="cs-CZ" sz="1600" dirty="0"/>
              <a:t>) a kovalentní poloměr (</a:t>
            </a:r>
            <a:r>
              <a:rPr lang="cs-CZ" sz="1600" dirty="0" err="1"/>
              <a:t>rcov</a:t>
            </a:r>
            <a:r>
              <a:rPr lang="cs-CZ" sz="1600" dirty="0"/>
              <a:t>). </a:t>
            </a:r>
          </a:p>
        </p:txBody>
      </p:sp>
      <p:sp>
        <p:nvSpPr>
          <p:cNvPr id="4" name="TextovéPole 3"/>
          <p:cNvSpPr txBox="1"/>
          <p:nvPr/>
        </p:nvSpPr>
        <p:spPr>
          <a:xfrm>
            <a:off x="762000" y="4419600"/>
            <a:ext cx="1872629" cy="369332"/>
          </a:xfrm>
          <a:prstGeom prst="rect">
            <a:avLst/>
          </a:prstGeom>
          <a:noFill/>
        </p:spPr>
        <p:txBody>
          <a:bodyPr wrap="none" rtlCol="0">
            <a:spAutoFit/>
          </a:bodyPr>
          <a:lstStyle/>
          <a:p>
            <a:r>
              <a:rPr lang="en-US" dirty="0"/>
              <a:t>EN</a:t>
            </a:r>
            <a:r>
              <a:rPr lang="en-US" baseline="-25000" dirty="0"/>
              <a:t>M</a:t>
            </a:r>
            <a:r>
              <a:rPr lang="en-US" dirty="0"/>
              <a:t> = 3.15 x EN</a:t>
            </a:r>
            <a:r>
              <a:rPr lang="en-US" baseline="-25000" dirty="0"/>
              <a:t>P</a:t>
            </a:r>
            <a:r>
              <a:rPr lang="en-US" dirty="0"/>
              <a:t> </a:t>
            </a:r>
            <a:endParaRPr lang="cs-CZ" dirty="0"/>
          </a:p>
        </p:txBody>
      </p:sp>
    </p:spTree>
    <p:extLst>
      <p:ext uri="{BB962C8B-B14F-4D97-AF65-F5344CB8AC3E}">
        <p14:creationId xmlns:p14="http://schemas.microsoft.com/office/powerpoint/2010/main" val="23327864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erso.numericable.fr/vincent.hedberg/periodicity/periodicity_Page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55" y="233489"/>
            <a:ext cx="9029700" cy="63910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activity and Electronegativity - Periodic Table Project">
            <a:extLst>
              <a:ext uri="{FF2B5EF4-FFF2-40B4-BE49-F238E27FC236}">
                <a16:creationId xmlns:a16="http://schemas.microsoft.com/office/drawing/2014/main" id="{3701EFF9-4AD9-4858-852B-F696FE545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267200"/>
            <a:ext cx="5410200" cy="242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473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tomic Number | Chemistry for Non-Majors">
            <a:extLst>
              <a:ext uri="{FF2B5EF4-FFF2-40B4-BE49-F238E27FC236}">
                <a16:creationId xmlns:a16="http://schemas.microsoft.com/office/drawing/2014/main" id="{A9FFBAD4-9212-413E-9E33-E28318CEA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08" y="2276475"/>
            <a:ext cx="7890933" cy="443865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EF3EA30-902B-45F8-9439-6C2893D7CDCF}"/>
              </a:ext>
            </a:extLst>
          </p:cNvPr>
          <p:cNvSpPr txBox="1"/>
          <p:nvPr/>
        </p:nvSpPr>
        <p:spPr>
          <a:xfrm>
            <a:off x="195378" y="825490"/>
            <a:ext cx="8853372" cy="1200329"/>
          </a:xfrm>
          <a:prstGeom prst="rect">
            <a:avLst/>
          </a:prstGeom>
          <a:noFill/>
        </p:spPr>
        <p:txBody>
          <a:bodyPr wrap="square" rtlCol="0">
            <a:spAutoFit/>
          </a:bodyPr>
          <a:lstStyle/>
          <a:p>
            <a:pPr algn="just"/>
            <a:r>
              <a:rPr lang="cs-CZ" b="1" i="1" dirty="0"/>
              <a:t>Atomová čísla</a:t>
            </a:r>
          </a:p>
          <a:p>
            <a:pPr algn="just"/>
            <a:r>
              <a:rPr lang="cs-CZ" i="1" dirty="0"/>
              <a:t>2. perioda</a:t>
            </a:r>
            <a:r>
              <a:rPr lang="cs-CZ" dirty="0"/>
              <a:t>: 		Z = č. skupiny – 8   (pro číslování řad dle IUPAC)</a:t>
            </a:r>
          </a:p>
          <a:p>
            <a:pPr algn="just"/>
            <a:r>
              <a:rPr lang="cs-CZ" dirty="0"/>
              <a:t>3</a:t>
            </a:r>
            <a:r>
              <a:rPr lang="cs-CZ" i="1" dirty="0"/>
              <a:t>. a vyšší perioda</a:t>
            </a:r>
            <a:r>
              <a:rPr lang="cs-CZ" dirty="0"/>
              <a:t>: 	Z = Z prvku předchozí periody v téže </a:t>
            </a:r>
            <a:r>
              <a:rPr lang="en-US" dirty="0" err="1"/>
              <a:t>skupin</a:t>
            </a:r>
            <a:r>
              <a:rPr lang="cs-CZ" dirty="0"/>
              <a:t>ě + počet prvků v periodě</a:t>
            </a:r>
          </a:p>
          <a:p>
            <a:pPr algn="just"/>
            <a:endParaRPr lang="cs-CZ" dirty="0"/>
          </a:p>
        </p:txBody>
      </p:sp>
      <p:sp>
        <p:nvSpPr>
          <p:cNvPr id="8" name="TextovéPole 7">
            <a:extLst>
              <a:ext uri="{FF2B5EF4-FFF2-40B4-BE49-F238E27FC236}">
                <a16:creationId xmlns:a16="http://schemas.microsoft.com/office/drawing/2014/main" id="{8397BD86-2956-4F00-95AB-D838E524BA70}"/>
              </a:ext>
            </a:extLst>
          </p:cNvPr>
          <p:cNvSpPr txBox="1"/>
          <p:nvPr/>
        </p:nvSpPr>
        <p:spPr>
          <a:xfrm>
            <a:off x="8248236" y="2849373"/>
            <a:ext cx="393056" cy="2677656"/>
          </a:xfrm>
          <a:prstGeom prst="rect">
            <a:avLst/>
          </a:prstGeom>
          <a:noFill/>
        </p:spPr>
        <p:txBody>
          <a:bodyPr wrap="none" rtlCol="0">
            <a:spAutoFit/>
          </a:bodyPr>
          <a:lstStyle/>
          <a:p>
            <a:r>
              <a:rPr lang="cs-CZ" sz="1600" b="1" dirty="0">
                <a:solidFill>
                  <a:srgbClr val="FF0000"/>
                </a:solidFill>
              </a:rPr>
              <a:t> 2</a:t>
            </a:r>
          </a:p>
          <a:p>
            <a:r>
              <a:rPr lang="cs-CZ" sz="800" b="1" dirty="0">
                <a:solidFill>
                  <a:srgbClr val="FF0000"/>
                </a:solidFill>
              </a:rPr>
              <a:t> </a:t>
            </a:r>
          </a:p>
          <a:p>
            <a:r>
              <a:rPr lang="cs-CZ" sz="1600" b="1" dirty="0">
                <a:solidFill>
                  <a:srgbClr val="FF0000"/>
                </a:solidFill>
              </a:rPr>
              <a:t> 8</a:t>
            </a:r>
          </a:p>
          <a:p>
            <a:endParaRPr lang="cs-CZ" sz="1000" b="1" dirty="0">
              <a:solidFill>
                <a:srgbClr val="FF0000"/>
              </a:solidFill>
            </a:endParaRPr>
          </a:p>
          <a:p>
            <a:r>
              <a:rPr lang="cs-CZ" sz="1600" b="1" dirty="0">
                <a:solidFill>
                  <a:srgbClr val="FF0000"/>
                </a:solidFill>
              </a:rPr>
              <a:t> 8</a:t>
            </a:r>
          </a:p>
          <a:p>
            <a:endParaRPr lang="cs-CZ" sz="800" b="1" dirty="0">
              <a:solidFill>
                <a:srgbClr val="FF0000"/>
              </a:solidFill>
            </a:endParaRPr>
          </a:p>
          <a:p>
            <a:r>
              <a:rPr lang="cs-CZ" sz="1600" b="1" dirty="0">
                <a:solidFill>
                  <a:srgbClr val="FF0000"/>
                </a:solidFill>
              </a:rPr>
              <a:t>18</a:t>
            </a:r>
          </a:p>
          <a:p>
            <a:endParaRPr lang="cs-CZ" sz="1000" b="1" dirty="0">
              <a:solidFill>
                <a:srgbClr val="FF0000"/>
              </a:solidFill>
            </a:endParaRPr>
          </a:p>
          <a:p>
            <a:r>
              <a:rPr lang="cs-CZ" sz="1600" b="1" dirty="0">
                <a:solidFill>
                  <a:srgbClr val="FF0000"/>
                </a:solidFill>
              </a:rPr>
              <a:t>18</a:t>
            </a:r>
          </a:p>
          <a:p>
            <a:endParaRPr lang="cs-CZ" sz="1000" b="1" dirty="0">
              <a:solidFill>
                <a:srgbClr val="FF0000"/>
              </a:solidFill>
            </a:endParaRPr>
          </a:p>
          <a:p>
            <a:r>
              <a:rPr lang="cs-CZ" sz="1600" b="1" dirty="0">
                <a:solidFill>
                  <a:srgbClr val="FF0000"/>
                </a:solidFill>
              </a:rPr>
              <a:t>32</a:t>
            </a:r>
          </a:p>
          <a:p>
            <a:endParaRPr lang="cs-CZ" sz="1000" b="1" dirty="0">
              <a:solidFill>
                <a:srgbClr val="FF0000"/>
              </a:solidFill>
            </a:endParaRPr>
          </a:p>
          <a:p>
            <a:r>
              <a:rPr lang="cs-CZ" sz="1600" b="1" dirty="0">
                <a:solidFill>
                  <a:srgbClr val="FF0000"/>
                </a:solidFill>
              </a:rPr>
              <a:t>32</a:t>
            </a:r>
          </a:p>
        </p:txBody>
      </p:sp>
      <p:sp>
        <p:nvSpPr>
          <p:cNvPr id="7" name="TextovéPole 6">
            <a:extLst>
              <a:ext uri="{FF2B5EF4-FFF2-40B4-BE49-F238E27FC236}">
                <a16:creationId xmlns:a16="http://schemas.microsoft.com/office/drawing/2014/main" id="{34FF5EED-4858-40B4-A38D-EBA2A5771144}"/>
              </a:ext>
            </a:extLst>
          </p:cNvPr>
          <p:cNvSpPr txBox="1"/>
          <p:nvPr/>
        </p:nvSpPr>
        <p:spPr>
          <a:xfrm>
            <a:off x="195378" y="142875"/>
            <a:ext cx="4297843" cy="461665"/>
          </a:xfrm>
          <a:prstGeom prst="rect">
            <a:avLst/>
          </a:prstGeom>
          <a:noFill/>
        </p:spPr>
        <p:txBody>
          <a:bodyPr wrap="none" rtlCol="0">
            <a:spAutoFit/>
          </a:bodyPr>
          <a:lstStyle/>
          <a:p>
            <a:r>
              <a:rPr lang="cs-CZ" sz="2400" b="1" dirty="0"/>
              <a:t>Určení atomového čísla: p-prvky</a:t>
            </a:r>
          </a:p>
        </p:txBody>
      </p:sp>
      <p:sp>
        <p:nvSpPr>
          <p:cNvPr id="15" name="Šipka: ohnutá 14">
            <a:extLst>
              <a:ext uri="{FF2B5EF4-FFF2-40B4-BE49-F238E27FC236}">
                <a16:creationId xmlns:a16="http://schemas.microsoft.com/office/drawing/2014/main" id="{25EA7E67-361A-43E9-A93A-A2E13C4A68B0}"/>
              </a:ext>
            </a:extLst>
          </p:cNvPr>
          <p:cNvSpPr/>
          <p:nvPr/>
        </p:nvSpPr>
        <p:spPr>
          <a:xfrm rot="20222070" flipH="1" flipV="1">
            <a:off x="7980952" y="3795377"/>
            <a:ext cx="242823" cy="49087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5638946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1000" y="533400"/>
            <a:ext cx="8229600" cy="457200"/>
          </a:xfrm>
        </p:spPr>
        <p:txBody>
          <a:bodyPr>
            <a:normAutofit fontScale="90000"/>
          </a:bodyPr>
          <a:lstStyle/>
          <a:p>
            <a:r>
              <a:rPr lang="en-US" sz="3200" b="1" dirty="0" err="1"/>
              <a:t>Elektronegativita</a:t>
            </a:r>
            <a:endParaRPr lang="cs-CZ" sz="3200" b="1" dirty="0"/>
          </a:p>
        </p:txBody>
      </p:sp>
      <p:pic>
        <p:nvPicPr>
          <p:cNvPr id="4" name="Picture 2">
            <a:extLst>
              <a:ext uri="{FF2B5EF4-FFF2-40B4-BE49-F238E27FC236}">
                <a16:creationId xmlns:a16="http://schemas.microsoft.com/office/drawing/2014/main" id="{0D928AD3-38CD-4466-A0EE-260F0ADCE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620000" cy="537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2975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E51EB0F-B418-4046-917E-EC0AF05D0122}"/>
              </a:ext>
            </a:extLst>
          </p:cNvPr>
          <p:cNvPicPr>
            <a:picLocks noChangeAspect="1"/>
          </p:cNvPicPr>
          <p:nvPr/>
        </p:nvPicPr>
        <p:blipFill>
          <a:blip r:embed="rId2"/>
          <a:stretch>
            <a:fillRect/>
          </a:stretch>
        </p:blipFill>
        <p:spPr>
          <a:xfrm>
            <a:off x="5791200" y="1295400"/>
            <a:ext cx="3200400" cy="3516911"/>
          </a:xfrm>
          <a:prstGeom prst="rect">
            <a:avLst/>
          </a:prstGeom>
        </p:spPr>
      </p:pic>
      <p:sp>
        <p:nvSpPr>
          <p:cNvPr id="5" name="TextovéPole 4">
            <a:extLst>
              <a:ext uri="{FF2B5EF4-FFF2-40B4-BE49-F238E27FC236}">
                <a16:creationId xmlns:a16="http://schemas.microsoft.com/office/drawing/2014/main" id="{5454E569-1668-4587-A76B-9B81E1EDF6BC}"/>
              </a:ext>
            </a:extLst>
          </p:cNvPr>
          <p:cNvSpPr txBox="1"/>
          <p:nvPr/>
        </p:nvSpPr>
        <p:spPr>
          <a:xfrm>
            <a:off x="4800600" y="6324600"/>
            <a:ext cx="4137158" cy="300082"/>
          </a:xfrm>
          <a:prstGeom prst="rect">
            <a:avLst/>
          </a:prstGeom>
          <a:noFill/>
        </p:spPr>
        <p:txBody>
          <a:bodyPr wrap="none" rtlCol="0">
            <a:spAutoFit/>
          </a:bodyPr>
          <a:lstStyle/>
          <a:p>
            <a:r>
              <a:rPr lang="en-US" sz="1350" dirty="0"/>
              <a:t>Cole G. M. </a:t>
            </a:r>
            <a:r>
              <a:rPr lang="en-US" sz="1350" i="1" dirty="0"/>
              <a:t>Journal of Chemical Education </a:t>
            </a:r>
            <a:r>
              <a:rPr lang="en-US" sz="1350" dirty="0"/>
              <a:t>63, 1985, 230. </a:t>
            </a:r>
          </a:p>
        </p:txBody>
      </p:sp>
      <p:sp>
        <p:nvSpPr>
          <p:cNvPr id="3" name="TextovéPole 2">
            <a:extLst>
              <a:ext uri="{FF2B5EF4-FFF2-40B4-BE49-F238E27FC236}">
                <a16:creationId xmlns:a16="http://schemas.microsoft.com/office/drawing/2014/main" id="{A1996D60-6BEB-4A48-A92C-732F5A0ED1AD}"/>
              </a:ext>
            </a:extLst>
          </p:cNvPr>
          <p:cNvSpPr txBox="1"/>
          <p:nvPr/>
        </p:nvSpPr>
        <p:spPr>
          <a:xfrm>
            <a:off x="2057400" y="228600"/>
            <a:ext cx="3366826" cy="523220"/>
          </a:xfrm>
          <a:prstGeom prst="rect">
            <a:avLst/>
          </a:prstGeom>
          <a:noFill/>
        </p:spPr>
        <p:txBody>
          <a:bodyPr wrap="square" rtlCol="0">
            <a:spAutoFit/>
          </a:bodyPr>
          <a:lstStyle/>
          <a:p>
            <a:r>
              <a:rPr lang="en-US" sz="2800" b="1" dirty="0" err="1"/>
              <a:t>Elektronegativita</a:t>
            </a:r>
            <a:endParaRPr lang="en-US" sz="2800" b="1" dirty="0"/>
          </a:p>
        </p:txBody>
      </p:sp>
      <p:sp>
        <p:nvSpPr>
          <p:cNvPr id="6" name="TextovéPole 5">
            <a:extLst>
              <a:ext uri="{FF2B5EF4-FFF2-40B4-BE49-F238E27FC236}">
                <a16:creationId xmlns:a16="http://schemas.microsoft.com/office/drawing/2014/main" id="{2679CB63-FBCF-433C-983F-88EAABFF61D9}"/>
              </a:ext>
            </a:extLst>
          </p:cNvPr>
          <p:cNvSpPr txBox="1"/>
          <p:nvPr/>
        </p:nvSpPr>
        <p:spPr>
          <a:xfrm>
            <a:off x="304800" y="2438400"/>
            <a:ext cx="5071773" cy="300082"/>
          </a:xfrm>
          <a:prstGeom prst="rect">
            <a:avLst/>
          </a:prstGeom>
          <a:noFill/>
        </p:spPr>
        <p:txBody>
          <a:bodyPr wrap="none" rtlCol="0">
            <a:spAutoFit/>
          </a:bodyPr>
          <a:lstStyle/>
          <a:p>
            <a:r>
              <a:rPr lang="cs-CZ" sz="1350" dirty="0" err="1"/>
              <a:t>Kapellos</a:t>
            </a:r>
            <a:r>
              <a:rPr lang="cs-CZ" sz="1350" dirty="0"/>
              <a:t> S., </a:t>
            </a:r>
            <a:r>
              <a:rPr lang="en-US" sz="1350" dirty="0"/>
              <a:t>M</a:t>
            </a:r>
            <a:r>
              <a:rPr lang="cs-CZ" sz="1350" dirty="0" err="1"/>
              <a:t>avrides</a:t>
            </a:r>
            <a:r>
              <a:rPr lang="cs-CZ" sz="1350" dirty="0"/>
              <a:t> A.</a:t>
            </a:r>
            <a:r>
              <a:rPr lang="en-US" sz="1350" dirty="0"/>
              <a:t>. </a:t>
            </a:r>
            <a:r>
              <a:rPr lang="en-US" sz="1350" i="1" dirty="0"/>
              <a:t>Journal of Chemical Education </a:t>
            </a:r>
            <a:r>
              <a:rPr lang="en-US" sz="1350" dirty="0"/>
              <a:t>6</a:t>
            </a:r>
            <a:r>
              <a:rPr lang="cs-CZ" sz="1350" dirty="0"/>
              <a:t>4</a:t>
            </a:r>
            <a:r>
              <a:rPr lang="en-US" sz="1350" dirty="0"/>
              <a:t>, 198</a:t>
            </a:r>
            <a:r>
              <a:rPr lang="cs-CZ" sz="1350" dirty="0"/>
              <a:t>7</a:t>
            </a:r>
            <a:r>
              <a:rPr lang="en-US" sz="1350" dirty="0"/>
              <a:t>, </a:t>
            </a:r>
            <a:r>
              <a:rPr lang="cs-CZ" sz="1350" dirty="0"/>
              <a:t>941</a:t>
            </a:r>
            <a:r>
              <a:rPr lang="en-US" sz="1350" dirty="0"/>
              <a:t>. </a:t>
            </a:r>
          </a:p>
        </p:txBody>
      </p:sp>
      <p:sp>
        <p:nvSpPr>
          <p:cNvPr id="2" name="TextovéPole 1">
            <a:extLst>
              <a:ext uri="{FF2B5EF4-FFF2-40B4-BE49-F238E27FC236}">
                <a16:creationId xmlns:a16="http://schemas.microsoft.com/office/drawing/2014/main" id="{B36B8451-2CA4-4347-B463-B545EBDDFA8E}"/>
              </a:ext>
            </a:extLst>
          </p:cNvPr>
          <p:cNvSpPr txBox="1"/>
          <p:nvPr/>
        </p:nvSpPr>
        <p:spPr>
          <a:xfrm>
            <a:off x="381000" y="1143000"/>
            <a:ext cx="4081567" cy="1046440"/>
          </a:xfrm>
          <a:prstGeom prst="rect">
            <a:avLst/>
          </a:prstGeom>
          <a:noFill/>
        </p:spPr>
        <p:txBody>
          <a:bodyPr wrap="none" rtlCol="0">
            <a:spAutoFit/>
          </a:bodyPr>
          <a:lstStyle/>
          <a:p>
            <a:r>
              <a:rPr lang="cs-CZ" b="1" dirty="0"/>
              <a:t>Odhad hodnot elektronegativit </a:t>
            </a:r>
            <a:r>
              <a:rPr lang="cs-CZ" dirty="0"/>
              <a:t>(</a:t>
            </a:r>
            <a:r>
              <a:rPr lang="cs-CZ" dirty="0" err="1"/>
              <a:t>Pauling</a:t>
            </a:r>
            <a:r>
              <a:rPr lang="cs-CZ" dirty="0"/>
              <a:t>):</a:t>
            </a:r>
          </a:p>
          <a:p>
            <a:endParaRPr lang="cs-CZ" sz="800" dirty="0"/>
          </a:p>
          <a:p>
            <a:r>
              <a:rPr lang="cs-CZ" dirty="0"/>
              <a:t>	2. perioda:	E = (Z – 1)/2</a:t>
            </a:r>
          </a:p>
          <a:p>
            <a:r>
              <a:rPr lang="cs-CZ" dirty="0"/>
              <a:t>	3. perioda: 	E = (Z – 8)/2</a:t>
            </a:r>
            <a:endParaRPr lang="en-US" dirty="0"/>
          </a:p>
        </p:txBody>
      </p:sp>
      <p:sp>
        <p:nvSpPr>
          <p:cNvPr id="7" name="TextovéPole 6">
            <a:extLst>
              <a:ext uri="{FF2B5EF4-FFF2-40B4-BE49-F238E27FC236}">
                <a16:creationId xmlns:a16="http://schemas.microsoft.com/office/drawing/2014/main" id="{AC3A9BFD-5868-48CC-9844-E4CACD52EF9E}"/>
              </a:ext>
            </a:extLst>
          </p:cNvPr>
          <p:cNvSpPr txBox="1"/>
          <p:nvPr/>
        </p:nvSpPr>
        <p:spPr>
          <a:xfrm flipH="1">
            <a:off x="304800" y="3048000"/>
            <a:ext cx="5486400" cy="1754326"/>
          </a:xfrm>
          <a:prstGeom prst="rect">
            <a:avLst/>
          </a:prstGeom>
          <a:noFill/>
        </p:spPr>
        <p:txBody>
          <a:bodyPr wrap="square" rtlCol="0">
            <a:spAutoFit/>
          </a:bodyPr>
          <a:lstStyle/>
          <a:p>
            <a:r>
              <a:rPr lang="cs-CZ" b="1" dirty="0"/>
              <a:t>Odhad hodnot elektronegativit pro p-prvky</a:t>
            </a:r>
            <a:r>
              <a:rPr lang="cs-CZ" dirty="0"/>
              <a:t>:</a:t>
            </a:r>
          </a:p>
          <a:p>
            <a:pPr algn="just"/>
            <a:r>
              <a:rPr lang="cs-CZ" dirty="0"/>
              <a:t>  Prvky podél diagonály mají zhruba stejnou hodnotu elektronegativity. Rozdíl mezi paralelními diagonálami je 0.5 ve směru zleva doprava (elektronegativita C je 2.5, fluoru 4.0), a 0.1 ve směru shora dolů (elektronegativita Si je 1.9, In 1.7). </a:t>
            </a:r>
            <a:endParaRPr lang="en-US" dirty="0"/>
          </a:p>
        </p:txBody>
      </p:sp>
      <p:sp>
        <p:nvSpPr>
          <p:cNvPr id="8" name="Obdélník 7">
            <a:extLst>
              <a:ext uri="{FF2B5EF4-FFF2-40B4-BE49-F238E27FC236}">
                <a16:creationId xmlns:a16="http://schemas.microsoft.com/office/drawing/2014/main" id="{C5CE508F-7738-4BA2-87F7-61B778BD0873}"/>
              </a:ext>
            </a:extLst>
          </p:cNvPr>
          <p:cNvSpPr/>
          <p:nvPr/>
        </p:nvSpPr>
        <p:spPr>
          <a:xfrm>
            <a:off x="304800" y="4724400"/>
            <a:ext cx="8534400" cy="1754326"/>
          </a:xfrm>
          <a:prstGeom prst="rect">
            <a:avLst/>
          </a:prstGeom>
        </p:spPr>
        <p:txBody>
          <a:bodyPr wrap="square">
            <a:spAutoFit/>
          </a:bodyPr>
          <a:lstStyle/>
          <a:p>
            <a:pPr algn="just"/>
            <a:r>
              <a:rPr lang="cs-CZ" dirty="0"/>
              <a:t>Výpočet vychází z </a:t>
            </a:r>
            <a:r>
              <a:rPr lang="en-US" dirty="0" err="1"/>
              <a:t>rohov</a:t>
            </a:r>
            <a:r>
              <a:rPr lang="cs-CZ" dirty="0"/>
              <a:t>é</a:t>
            </a:r>
            <a:r>
              <a:rPr lang="en-US" dirty="0"/>
              <a:t> </a:t>
            </a:r>
            <a:r>
              <a:rPr lang="cs-CZ" dirty="0"/>
              <a:t>diagonály pro elektronegativitu 2 (B, P, As, Te), hodnoty elektronegativit prvků se pak jednoduše odhadují přičítáním hodnot 0.5 resp. odečítáním hodnot 0.1.  Např. pro </a:t>
            </a:r>
            <a:r>
              <a:rPr lang="cs-CZ" dirty="0" err="1"/>
              <a:t>Bi</a:t>
            </a:r>
            <a:r>
              <a:rPr lang="cs-CZ" dirty="0"/>
              <a:t> se odečtou 2 diagonály shora dolů: 2 – 2 x 0.1 = 1.8; pro O se přičtou 3 diagonály zleva doprava: 2 + 3 x 0.5 = 3.5. </a:t>
            </a:r>
          </a:p>
          <a:p>
            <a:pPr algn="just"/>
            <a:r>
              <a:rPr lang="cs-CZ" dirty="0"/>
              <a:t>   Pro další prvky lze požít přibližné hodnoty. H: 2.0; Skupina I a II: 1.0; </a:t>
            </a:r>
            <a:r>
              <a:rPr lang="cs-CZ" dirty="0" err="1"/>
              <a:t>Sc</a:t>
            </a:r>
            <a:r>
              <a:rPr lang="cs-CZ" dirty="0"/>
              <a:t> - </a:t>
            </a:r>
            <a:r>
              <a:rPr lang="cs-CZ" dirty="0" err="1"/>
              <a:t>Mn</a:t>
            </a:r>
            <a:r>
              <a:rPr lang="cs-CZ" dirty="0"/>
              <a:t>: 1.6; </a:t>
            </a:r>
            <a:r>
              <a:rPr lang="cs-CZ" dirty="0" err="1"/>
              <a:t>Fe</a:t>
            </a:r>
            <a:r>
              <a:rPr lang="cs-CZ" dirty="0"/>
              <a:t> - </a:t>
            </a:r>
            <a:r>
              <a:rPr lang="cs-CZ" dirty="0" err="1"/>
              <a:t>Cu</a:t>
            </a:r>
            <a:r>
              <a:rPr lang="cs-CZ" dirty="0"/>
              <a:t>: 1.8. </a:t>
            </a:r>
            <a:endParaRPr lang="en-US" dirty="0"/>
          </a:p>
        </p:txBody>
      </p:sp>
    </p:spTree>
    <p:extLst>
      <p:ext uri="{BB962C8B-B14F-4D97-AF65-F5344CB8AC3E}">
        <p14:creationId xmlns:p14="http://schemas.microsoft.com/office/powerpoint/2010/main" val="23249678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C759B0-7C90-4DC5-B5AF-102904C605B6}"/>
              </a:ext>
            </a:extLst>
          </p:cNvPr>
          <p:cNvSpPr>
            <a:spLocks noGrp="1"/>
          </p:cNvSpPr>
          <p:nvPr>
            <p:ph type="title"/>
          </p:nvPr>
        </p:nvSpPr>
        <p:spPr>
          <a:xfrm>
            <a:off x="457200" y="142568"/>
            <a:ext cx="8229600" cy="563562"/>
          </a:xfrm>
        </p:spPr>
        <p:txBody>
          <a:bodyPr>
            <a:normAutofit/>
          </a:bodyPr>
          <a:lstStyle/>
          <a:p>
            <a:r>
              <a:rPr lang="cs-CZ" sz="2800" b="1" dirty="0"/>
              <a:t>Elektronegativita a reaktivita</a:t>
            </a:r>
          </a:p>
        </p:txBody>
      </p:sp>
      <p:sp>
        <p:nvSpPr>
          <p:cNvPr id="4" name="TextovéPole 3">
            <a:extLst>
              <a:ext uri="{FF2B5EF4-FFF2-40B4-BE49-F238E27FC236}">
                <a16:creationId xmlns:a16="http://schemas.microsoft.com/office/drawing/2014/main" id="{57C46AE1-DE95-4E4B-8B08-13936063CB4E}"/>
              </a:ext>
            </a:extLst>
          </p:cNvPr>
          <p:cNvSpPr txBox="1"/>
          <p:nvPr/>
        </p:nvSpPr>
        <p:spPr>
          <a:xfrm>
            <a:off x="152400" y="925526"/>
            <a:ext cx="8839200" cy="1015663"/>
          </a:xfrm>
          <a:prstGeom prst="rect">
            <a:avLst/>
          </a:prstGeom>
          <a:noFill/>
        </p:spPr>
        <p:txBody>
          <a:bodyPr wrap="square" rtlCol="0">
            <a:spAutoFit/>
          </a:bodyPr>
          <a:lstStyle/>
          <a:p>
            <a:pPr algn="just"/>
            <a:r>
              <a:rPr lang="cs-CZ" sz="2000" dirty="0"/>
              <a:t>Dvojice kovalentních vazeb budou tvořit nejstálejší systém budou-li se navzájem vázat atomy s největším rozdílem elektronegativit a/nebo atomy s nejmenším rozdílem elektronegativit (viz též teorie HSAB).</a:t>
            </a:r>
          </a:p>
        </p:txBody>
      </p:sp>
      <p:sp>
        <p:nvSpPr>
          <p:cNvPr id="5" name="TextovéPole 4">
            <a:extLst>
              <a:ext uri="{FF2B5EF4-FFF2-40B4-BE49-F238E27FC236}">
                <a16:creationId xmlns:a16="http://schemas.microsoft.com/office/drawing/2014/main" id="{5C0430D1-24A8-46A2-A38B-7CC2D0037F6A}"/>
              </a:ext>
            </a:extLst>
          </p:cNvPr>
          <p:cNvSpPr txBox="1"/>
          <p:nvPr/>
        </p:nvSpPr>
        <p:spPr>
          <a:xfrm>
            <a:off x="609600" y="2389558"/>
            <a:ext cx="3087705" cy="2246769"/>
          </a:xfrm>
          <a:prstGeom prst="rect">
            <a:avLst/>
          </a:prstGeom>
          <a:noFill/>
        </p:spPr>
        <p:txBody>
          <a:bodyPr wrap="none" rtlCol="0">
            <a:spAutoFit/>
          </a:bodyPr>
          <a:lstStyle/>
          <a:p>
            <a:pPr algn="ctr"/>
            <a:r>
              <a:rPr lang="cs-CZ" sz="2000" dirty="0"/>
              <a:t>H</a:t>
            </a:r>
            <a:r>
              <a:rPr lang="cs-CZ" sz="2000" baseline="-25000" dirty="0"/>
              <a:t>2</a:t>
            </a:r>
            <a:r>
              <a:rPr lang="cs-CZ" sz="2000" dirty="0"/>
              <a:t> + Cl</a:t>
            </a:r>
            <a:r>
              <a:rPr lang="cs-CZ" sz="2000" baseline="-25000" dirty="0"/>
              <a:t>2</a:t>
            </a:r>
            <a:r>
              <a:rPr lang="cs-CZ" sz="2000" dirty="0"/>
              <a:t> = 2 </a:t>
            </a:r>
            <a:r>
              <a:rPr lang="cs-CZ" sz="2000" dirty="0" err="1"/>
              <a:t>HCl</a:t>
            </a:r>
            <a:endParaRPr lang="cs-CZ" sz="2000" dirty="0"/>
          </a:p>
          <a:p>
            <a:pPr algn="ctr"/>
            <a:endParaRPr lang="cs-CZ" sz="2000" dirty="0"/>
          </a:p>
          <a:p>
            <a:pPr algn="ctr"/>
            <a:r>
              <a:rPr lang="cs-CZ" sz="2000" dirty="0"/>
              <a:t>BH</a:t>
            </a:r>
            <a:r>
              <a:rPr lang="cs-CZ" sz="2000" baseline="-25000" dirty="0"/>
              <a:t>3</a:t>
            </a:r>
            <a:r>
              <a:rPr lang="cs-CZ" sz="2000" dirty="0"/>
              <a:t> + H</a:t>
            </a:r>
            <a:r>
              <a:rPr lang="cs-CZ" sz="2000" baseline="-25000" dirty="0"/>
              <a:t>2</a:t>
            </a:r>
            <a:r>
              <a:rPr lang="cs-CZ" sz="2000" dirty="0"/>
              <a:t>O = B(OH)</a:t>
            </a:r>
            <a:r>
              <a:rPr lang="cs-CZ" sz="2000" baseline="-25000" dirty="0"/>
              <a:t>3</a:t>
            </a:r>
            <a:r>
              <a:rPr lang="cs-CZ" sz="2000" dirty="0"/>
              <a:t> + 6 H</a:t>
            </a:r>
            <a:r>
              <a:rPr lang="cs-CZ" sz="2000" baseline="-25000" dirty="0"/>
              <a:t>2</a:t>
            </a:r>
            <a:r>
              <a:rPr lang="cs-CZ" sz="2000" dirty="0"/>
              <a:t> </a:t>
            </a:r>
          </a:p>
          <a:p>
            <a:pPr algn="ctr"/>
            <a:endParaRPr lang="cs-CZ" sz="2000" dirty="0"/>
          </a:p>
          <a:p>
            <a:pPr algn="ctr"/>
            <a:r>
              <a:rPr lang="cs-CZ" sz="2000" dirty="0"/>
              <a:t>SiCl</a:t>
            </a:r>
            <a:r>
              <a:rPr lang="cs-CZ" sz="2000" baseline="-25000" dirty="0"/>
              <a:t>4</a:t>
            </a:r>
            <a:r>
              <a:rPr lang="cs-CZ" sz="2000" dirty="0"/>
              <a:t> + H</a:t>
            </a:r>
            <a:r>
              <a:rPr lang="cs-CZ" sz="2000" baseline="-25000" dirty="0"/>
              <a:t>2</a:t>
            </a:r>
            <a:r>
              <a:rPr lang="cs-CZ" sz="2000" dirty="0"/>
              <a:t>O = Si(OH)</a:t>
            </a:r>
            <a:r>
              <a:rPr lang="cs-CZ" sz="2000" baseline="-25000" dirty="0"/>
              <a:t>4</a:t>
            </a:r>
            <a:r>
              <a:rPr lang="cs-CZ" sz="2000" dirty="0"/>
              <a:t> + 4 </a:t>
            </a:r>
            <a:r>
              <a:rPr lang="cs-CZ" sz="2000" dirty="0" err="1"/>
              <a:t>HCl</a:t>
            </a:r>
            <a:endParaRPr lang="cs-CZ" sz="2000" dirty="0"/>
          </a:p>
          <a:p>
            <a:pPr algn="ctr"/>
            <a:endParaRPr lang="cs-CZ" sz="2000" dirty="0"/>
          </a:p>
          <a:p>
            <a:pPr algn="ctr"/>
            <a:r>
              <a:rPr lang="cs-CZ" sz="2000" dirty="0"/>
              <a:t>BF</a:t>
            </a:r>
            <a:r>
              <a:rPr lang="cs-CZ" sz="2000" baseline="-25000" dirty="0"/>
              <a:t>3</a:t>
            </a:r>
            <a:r>
              <a:rPr lang="cs-CZ" sz="2000" dirty="0"/>
              <a:t> + AlCl</a:t>
            </a:r>
            <a:r>
              <a:rPr lang="cs-CZ" sz="2000" baseline="-25000" dirty="0"/>
              <a:t>3</a:t>
            </a:r>
            <a:r>
              <a:rPr lang="cs-CZ" sz="2000" dirty="0"/>
              <a:t> = BCl</a:t>
            </a:r>
            <a:r>
              <a:rPr lang="cs-CZ" sz="2000" baseline="-25000" dirty="0"/>
              <a:t>3</a:t>
            </a:r>
            <a:r>
              <a:rPr lang="cs-CZ" sz="2000" dirty="0"/>
              <a:t> + AlF</a:t>
            </a:r>
            <a:r>
              <a:rPr lang="cs-CZ" sz="2000" baseline="-25000" dirty="0"/>
              <a:t>3</a:t>
            </a:r>
          </a:p>
        </p:txBody>
      </p:sp>
      <p:pic>
        <p:nvPicPr>
          <p:cNvPr id="9220" name="Picture 4" descr="What is the electronegativity of carbon? - Quora">
            <a:extLst>
              <a:ext uri="{FF2B5EF4-FFF2-40B4-BE49-F238E27FC236}">
                <a16:creationId xmlns:a16="http://schemas.microsoft.com/office/drawing/2014/main" id="{92F52DB8-ADAF-4E3B-90D5-53C582F69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9133" y="2349015"/>
            <a:ext cx="3581400" cy="2567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0580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D998B5B-3B13-4FEB-8C15-DE386E82FB24}"/>
              </a:ext>
            </a:extLst>
          </p:cNvPr>
          <p:cNvSpPr txBox="1"/>
          <p:nvPr/>
        </p:nvSpPr>
        <p:spPr>
          <a:xfrm>
            <a:off x="1371600" y="304800"/>
            <a:ext cx="6775573" cy="523220"/>
          </a:xfrm>
          <a:prstGeom prst="rect">
            <a:avLst/>
          </a:prstGeom>
          <a:noFill/>
        </p:spPr>
        <p:txBody>
          <a:bodyPr wrap="none" rtlCol="0">
            <a:spAutoFit/>
          </a:bodyPr>
          <a:lstStyle/>
          <a:p>
            <a:r>
              <a:rPr lang="en-US" sz="2800" b="1" dirty="0"/>
              <a:t>T</a:t>
            </a:r>
            <a:r>
              <a:rPr lang="cs-CZ" sz="2800" b="1" dirty="0" err="1"/>
              <a:t>eorie</a:t>
            </a:r>
            <a:r>
              <a:rPr lang="cs-CZ" sz="2800" b="1" dirty="0"/>
              <a:t> valenční vazby (Valence Bond </a:t>
            </a:r>
            <a:r>
              <a:rPr lang="cs-CZ" sz="2800" b="1" dirty="0" err="1"/>
              <a:t>Theory</a:t>
            </a:r>
            <a:r>
              <a:rPr lang="cs-CZ" sz="2800" b="1" dirty="0"/>
              <a:t>)</a:t>
            </a:r>
            <a:endParaRPr lang="en-US" sz="2800" b="1" dirty="0"/>
          </a:p>
        </p:txBody>
      </p:sp>
      <p:sp>
        <p:nvSpPr>
          <p:cNvPr id="4" name="TextovéPole 3">
            <a:extLst>
              <a:ext uri="{FF2B5EF4-FFF2-40B4-BE49-F238E27FC236}">
                <a16:creationId xmlns:a16="http://schemas.microsoft.com/office/drawing/2014/main" id="{70C6D557-11CC-4B05-8E92-10CF2563C03A}"/>
              </a:ext>
            </a:extLst>
          </p:cNvPr>
          <p:cNvSpPr txBox="1"/>
          <p:nvPr/>
        </p:nvSpPr>
        <p:spPr>
          <a:xfrm>
            <a:off x="228600" y="1752600"/>
            <a:ext cx="8686800" cy="1631216"/>
          </a:xfrm>
          <a:prstGeom prst="rect">
            <a:avLst/>
          </a:prstGeom>
          <a:noFill/>
        </p:spPr>
        <p:txBody>
          <a:bodyPr wrap="square" rtlCol="0">
            <a:spAutoFit/>
          </a:bodyPr>
          <a:lstStyle/>
          <a:p>
            <a:pPr algn="just"/>
            <a:r>
              <a:rPr lang="cs-CZ" sz="2000" dirty="0"/>
              <a:t>Vychází z </a:t>
            </a:r>
            <a:r>
              <a:rPr lang="cs-CZ" sz="2000" dirty="0" err="1"/>
              <a:t>Levisovy</a:t>
            </a:r>
            <a:r>
              <a:rPr lang="cs-CZ" sz="2000" dirty="0"/>
              <a:t> teorie chemické vazby. P</a:t>
            </a:r>
            <a:r>
              <a:rPr lang="en-US" sz="2000" dirty="0" err="1"/>
              <a:t>ředpokládá</a:t>
            </a:r>
            <a:r>
              <a:rPr lang="cs-CZ" sz="2000" dirty="0"/>
              <a:t> s</a:t>
            </a:r>
            <a:r>
              <a:rPr lang="en-US" sz="2000" dirty="0"/>
              <a:t>e </a:t>
            </a:r>
            <a:r>
              <a:rPr lang="en-US" sz="2000" dirty="0" err="1"/>
              <a:t>přiblížení</a:t>
            </a:r>
            <a:r>
              <a:rPr lang="en-US" sz="2000" dirty="0"/>
              <a:t> </a:t>
            </a:r>
            <a:r>
              <a:rPr lang="en-US" sz="2000" dirty="0" err="1"/>
              <a:t>dvou</a:t>
            </a:r>
            <a:r>
              <a:rPr lang="en-US" sz="2000" dirty="0"/>
              <a:t> </a:t>
            </a:r>
            <a:r>
              <a:rPr lang="en-US" sz="2000" dirty="0" err="1"/>
              <a:t>atomů</a:t>
            </a:r>
            <a:r>
              <a:rPr lang="en-US" sz="2000" dirty="0"/>
              <a:t> </a:t>
            </a:r>
            <a:r>
              <a:rPr lang="en-US" sz="2000" dirty="0" err="1"/>
              <a:t>na</a:t>
            </a:r>
            <a:r>
              <a:rPr lang="en-US" sz="2000" dirty="0"/>
              <a:t> </a:t>
            </a:r>
            <a:r>
              <a:rPr lang="en-US" sz="2000" dirty="0" err="1"/>
              <a:t>takovou</a:t>
            </a:r>
            <a:r>
              <a:rPr lang="en-US" sz="2000" dirty="0"/>
              <a:t> </a:t>
            </a:r>
            <a:r>
              <a:rPr lang="en-US" sz="2000" dirty="0" err="1"/>
              <a:t>vzdálenost</a:t>
            </a:r>
            <a:r>
              <a:rPr lang="en-US" sz="2000" dirty="0"/>
              <a:t>, </a:t>
            </a:r>
            <a:r>
              <a:rPr lang="en-US" sz="2000" dirty="0" err="1"/>
              <a:t>že</a:t>
            </a:r>
            <a:r>
              <a:rPr lang="en-US" sz="2000" dirty="0"/>
              <a:t> </a:t>
            </a:r>
            <a:r>
              <a:rPr lang="en-US" sz="2000" dirty="0" err="1"/>
              <a:t>dojde</a:t>
            </a:r>
            <a:r>
              <a:rPr lang="en-US" sz="2000" dirty="0"/>
              <a:t> k </a:t>
            </a:r>
            <a:r>
              <a:rPr lang="en-US" sz="2000" dirty="0" err="1"/>
              <a:t>minimalizaci</a:t>
            </a:r>
            <a:r>
              <a:rPr lang="en-US" sz="2000" dirty="0"/>
              <a:t> </a:t>
            </a:r>
            <a:r>
              <a:rPr lang="en-US" sz="2000" dirty="0" err="1"/>
              <a:t>energie</a:t>
            </a:r>
            <a:r>
              <a:rPr lang="en-US" sz="2000" dirty="0"/>
              <a:t>,</a:t>
            </a:r>
            <a:r>
              <a:rPr lang="cs-CZ" sz="2000" dirty="0"/>
              <a:t> </a:t>
            </a:r>
            <a:r>
              <a:rPr lang="en-US" sz="2000" dirty="0" err="1"/>
              <a:t>překryvu</a:t>
            </a:r>
            <a:r>
              <a:rPr lang="en-US" sz="2000" dirty="0"/>
              <a:t> </a:t>
            </a:r>
            <a:r>
              <a:rPr lang="en-US" sz="2000" dirty="0" err="1"/>
              <a:t>atomových</a:t>
            </a:r>
            <a:r>
              <a:rPr lang="en-US" sz="2000" dirty="0"/>
              <a:t> </a:t>
            </a:r>
            <a:r>
              <a:rPr lang="en-US" sz="2000" dirty="0" err="1"/>
              <a:t>orbitalů</a:t>
            </a:r>
            <a:r>
              <a:rPr lang="en-US" sz="2000" dirty="0"/>
              <a:t> a </a:t>
            </a:r>
            <a:r>
              <a:rPr lang="en-US" sz="2000" dirty="0" err="1"/>
              <a:t>valenční</a:t>
            </a:r>
            <a:r>
              <a:rPr lang="en-US" sz="2000" dirty="0"/>
              <a:t> </a:t>
            </a:r>
            <a:r>
              <a:rPr lang="en-US" sz="2000" dirty="0" err="1"/>
              <a:t>elektrony</a:t>
            </a:r>
            <a:r>
              <a:rPr lang="en-US" sz="2000" dirty="0"/>
              <a:t> se </a:t>
            </a:r>
            <a:r>
              <a:rPr lang="en-US" sz="2000" dirty="0" err="1"/>
              <a:t>mohou</a:t>
            </a:r>
            <a:r>
              <a:rPr lang="en-US" sz="2000" dirty="0"/>
              <a:t> </a:t>
            </a:r>
            <a:r>
              <a:rPr lang="en-US" sz="2000" dirty="0" err="1"/>
              <a:t>stejně</a:t>
            </a:r>
            <a:r>
              <a:rPr lang="en-US" sz="2000" dirty="0"/>
              <a:t> </a:t>
            </a:r>
            <a:r>
              <a:rPr lang="en-US" sz="2000" dirty="0" err="1"/>
              <a:t>pravděpodobně</a:t>
            </a:r>
            <a:r>
              <a:rPr lang="en-US" sz="2000" dirty="0"/>
              <a:t> </a:t>
            </a:r>
            <a:r>
              <a:rPr lang="en-US" sz="2000" dirty="0" err="1"/>
              <a:t>vyskytovat</a:t>
            </a:r>
            <a:r>
              <a:rPr lang="en-US" sz="2000" dirty="0"/>
              <a:t> v</a:t>
            </a:r>
            <a:r>
              <a:rPr lang="cs-CZ" sz="2000" dirty="0"/>
              <a:t> </a:t>
            </a:r>
            <a:r>
              <a:rPr lang="en-US" sz="2000" dirty="0" err="1"/>
              <a:t>silovém</a:t>
            </a:r>
            <a:r>
              <a:rPr lang="en-US" sz="2000" dirty="0"/>
              <a:t> poli </a:t>
            </a:r>
            <a:r>
              <a:rPr lang="en-US" sz="2000" dirty="0" err="1"/>
              <a:t>jader</a:t>
            </a:r>
            <a:r>
              <a:rPr lang="en-US" sz="2000" dirty="0"/>
              <a:t> </a:t>
            </a:r>
            <a:r>
              <a:rPr lang="en-US" sz="2000" dirty="0" err="1"/>
              <a:t>obou</a:t>
            </a:r>
            <a:r>
              <a:rPr lang="en-US" sz="2000" dirty="0"/>
              <a:t> </a:t>
            </a:r>
            <a:r>
              <a:rPr lang="en-US" sz="2000" dirty="0" err="1"/>
              <a:t>atomů</a:t>
            </a:r>
            <a:r>
              <a:rPr lang="en-US" sz="2000" dirty="0"/>
              <a:t> (</a:t>
            </a:r>
            <a:r>
              <a:rPr lang="en-US" sz="2000" dirty="0" err="1"/>
              <a:t>již</a:t>
            </a:r>
            <a:r>
              <a:rPr lang="en-US" sz="2000" dirty="0"/>
              <a:t> </a:t>
            </a:r>
            <a:r>
              <a:rPr lang="en-US" sz="2000" dirty="0" err="1"/>
              <a:t>nerozliším</a:t>
            </a:r>
            <a:r>
              <a:rPr lang="en-US" sz="2000" dirty="0"/>
              <a:t> </a:t>
            </a:r>
            <a:r>
              <a:rPr lang="en-US" sz="2000" dirty="0" err="1"/>
              <a:t>původ</a:t>
            </a:r>
            <a:r>
              <a:rPr lang="en-US" sz="2000" dirty="0"/>
              <a:t> </a:t>
            </a:r>
            <a:r>
              <a:rPr lang="en-US" sz="2000" dirty="0" err="1"/>
              <a:t>elektronu</a:t>
            </a:r>
            <a:r>
              <a:rPr lang="en-US" sz="2000" dirty="0"/>
              <a:t>); </a:t>
            </a:r>
            <a:r>
              <a:rPr lang="en-US" sz="2000" dirty="0" err="1"/>
              <a:t>atomové</a:t>
            </a:r>
            <a:r>
              <a:rPr lang="en-US" sz="2000" dirty="0"/>
              <a:t> </a:t>
            </a:r>
            <a:r>
              <a:rPr lang="en-US" sz="2000" dirty="0" err="1"/>
              <a:t>orbitaly</a:t>
            </a:r>
            <a:r>
              <a:rPr lang="en-US" sz="2000" dirty="0"/>
              <a:t> </a:t>
            </a:r>
            <a:r>
              <a:rPr lang="en-US" sz="2000" dirty="0" err="1"/>
              <a:t>si</a:t>
            </a:r>
            <a:r>
              <a:rPr lang="en-US" sz="2000" dirty="0"/>
              <a:t> </a:t>
            </a:r>
            <a:r>
              <a:rPr lang="en-US" sz="2000" dirty="0" err="1"/>
              <a:t>ovšem</a:t>
            </a:r>
            <a:r>
              <a:rPr lang="en-US" sz="2000" dirty="0"/>
              <a:t> </a:t>
            </a:r>
            <a:r>
              <a:rPr lang="en-US" sz="2000" dirty="0" err="1"/>
              <a:t>zachovávají</a:t>
            </a:r>
            <a:r>
              <a:rPr lang="en-US" sz="2000" dirty="0"/>
              <a:t> </a:t>
            </a:r>
            <a:r>
              <a:rPr lang="en-US" sz="2000" dirty="0" err="1"/>
              <a:t>svůj</a:t>
            </a:r>
            <a:r>
              <a:rPr lang="en-US" sz="2000" dirty="0"/>
              <a:t> </a:t>
            </a:r>
            <a:r>
              <a:rPr lang="en-US" sz="2000" dirty="0" err="1"/>
              <a:t>původní</a:t>
            </a:r>
            <a:r>
              <a:rPr lang="en-US" sz="2000" dirty="0"/>
              <a:t> </a:t>
            </a:r>
            <a:r>
              <a:rPr lang="en-US" sz="2000" dirty="0" err="1"/>
              <a:t>charakter</a:t>
            </a:r>
            <a:r>
              <a:rPr lang="en-US" sz="2000" dirty="0"/>
              <a:t>(</a:t>
            </a:r>
            <a:r>
              <a:rPr lang="en-US" sz="2000" dirty="0" err="1"/>
              <a:t>jsou</a:t>
            </a:r>
            <a:r>
              <a:rPr lang="en-US" sz="2000" dirty="0"/>
              <a:t> </a:t>
            </a:r>
            <a:r>
              <a:rPr lang="en-US" sz="2000" dirty="0" err="1"/>
              <a:t>lokalizovány</a:t>
            </a:r>
            <a:r>
              <a:rPr lang="en-US" sz="2000" dirty="0"/>
              <a:t> u </a:t>
            </a:r>
            <a:r>
              <a:rPr lang="en-US" sz="2000" dirty="0" err="1"/>
              <a:t>příslušných</a:t>
            </a:r>
            <a:r>
              <a:rPr lang="en-US" sz="2000" dirty="0"/>
              <a:t> </a:t>
            </a:r>
            <a:r>
              <a:rPr lang="en-US" sz="2000" dirty="0" err="1"/>
              <a:t>jader</a:t>
            </a:r>
            <a:r>
              <a:rPr lang="en-US" sz="2000" dirty="0"/>
              <a:t> </a:t>
            </a:r>
            <a:r>
              <a:rPr lang="en-US" sz="2000" dirty="0" err="1"/>
              <a:t>atomů</a:t>
            </a:r>
            <a:r>
              <a:rPr lang="en-US" sz="2000" dirty="0"/>
              <a:t>)</a:t>
            </a:r>
            <a:r>
              <a:rPr lang="cs-CZ" sz="2000" dirty="0"/>
              <a:t>.</a:t>
            </a:r>
            <a:endParaRPr lang="en-US" sz="2000" dirty="0"/>
          </a:p>
        </p:txBody>
      </p:sp>
      <p:pic>
        <p:nvPicPr>
          <p:cNvPr id="7" name="Obrázek 6">
            <a:extLst>
              <a:ext uri="{FF2B5EF4-FFF2-40B4-BE49-F238E27FC236}">
                <a16:creationId xmlns:a16="http://schemas.microsoft.com/office/drawing/2014/main" id="{55A777D6-47AE-42D7-9005-D85A4424580D}"/>
              </a:ext>
            </a:extLst>
          </p:cNvPr>
          <p:cNvPicPr>
            <a:picLocks noChangeAspect="1"/>
          </p:cNvPicPr>
          <p:nvPr/>
        </p:nvPicPr>
        <p:blipFill>
          <a:blip r:embed="rId2"/>
          <a:stretch>
            <a:fillRect/>
          </a:stretch>
        </p:blipFill>
        <p:spPr>
          <a:xfrm>
            <a:off x="381000" y="4343400"/>
            <a:ext cx="3429000" cy="2254330"/>
          </a:xfrm>
          <a:prstGeom prst="rect">
            <a:avLst/>
          </a:prstGeom>
        </p:spPr>
      </p:pic>
      <p:pic>
        <p:nvPicPr>
          <p:cNvPr id="8" name="Obrázek 7">
            <a:extLst>
              <a:ext uri="{FF2B5EF4-FFF2-40B4-BE49-F238E27FC236}">
                <a16:creationId xmlns:a16="http://schemas.microsoft.com/office/drawing/2014/main" id="{42B83063-8146-434E-90C4-3AD93B5FF477}"/>
              </a:ext>
            </a:extLst>
          </p:cNvPr>
          <p:cNvPicPr>
            <a:picLocks noChangeAspect="1"/>
          </p:cNvPicPr>
          <p:nvPr/>
        </p:nvPicPr>
        <p:blipFill>
          <a:blip r:embed="rId3"/>
          <a:stretch>
            <a:fillRect/>
          </a:stretch>
        </p:blipFill>
        <p:spPr>
          <a:xfrm>
            <a:off x="4343400" y="4267200"/>
            <a:ext cx="4639137" cy="2471540"/>
          </a:xfrm>
          <a:prstGeom prst="rect">
            <a:avLst/>
          </a:prstGeom>
        </p:spPr>
      </p:pic>
      <p:sp>
        <p:nvSpPr>
          <p:cNvPr id="3" name="Obdélník 2">
            <a:extLst>
              <a:ext uri="{FF2B5EF4-FFF2-40B4-BE49-F238E27FC236}">
                <a16:creationId xmlns:a16="http://schemas.microsoft.com/office/drawing/2014/main" id="{BCAF230E-B11B-4275-865C-989EB5DBCDAE}"/>
              </a:ext>
            </a:extLst>
          </p:cNvPr>
          <p:cNvSpPr/>
          <p:nvPr/>
        </p:nvSpPr>
        <p:spPr>
          <a:xfrm>
            <a:off x="228600" y="1219200"/>
            <a:ext cx="6172200" cy="369332"/>
          </a:xfrm>
          <a:prstGeom prst="rect">
            <a:avLst/>
          </a:prstGeom>
        </p:spPr>
        <p:txBody>
          <a:bodyPr wrap="square">
            <a:spAutoFit/>
          </a:bodyPr>
          <a:lstStyle/>
          <a:p>
            <a:r>
              <a:rPr lang="en-US" dirty="0">
                <a:latin typeface="Arial" panose="020B0604020202020204" pitchFamily="34" charset="0"/>
              </a:rPr>
              <a:t>(W. </a:t>
            </a:r>
            <a:r>
              <a:rPr lang="en-US" dirty="0" err="1">
                <a:latin typeface="Arial" panose="020B0604020202020204" pitchFamily="34" charset="0"/>
              </a:rPr>
              <a:t>Heitler</a:t>
            </a:r>
            <a:r>
              <a:rPr lang="en-US" dirty="0">
                <a:latin typeface="Arial" panose="020B0604020202020204" pitchFamily="34" charset="0"/>
              </a:rPr>
              <a:t>, F. </a:t>
            </a:r>
            <a:r>
              <a:rPr lang="en-US" dirty="0" err="1">
                <a:latin typeface="Arial" panose="020B0604020202020204" pitchFamily="34" charset="0"/>
              </a:rPr>
              <a:t>London,L</a:t>
            </a:r>
            <a:r>
              <a:rPr lang="en-US" dirty="0">
                <a:latin typeface="Arial" panose="020B0604020202020204" pitchFamily="34" charset="0"/>
              </a:rPr>
              <a:t>. Pauling, G.N. Lewis  1923-1930)</a:t>
            </a:r>
            <a:endParaRPr lang="en-US" dirty="0"/>
          </a:p>
        </p:txBody>
      </p:sp>
    </p:spTree>
    <p:extLst>
      <p:ext uri="{BB962C8B-B14F-4D97-AF65-F5344CB8AC3E}">
        <p14:creationId xmlns:p14="http://schemas.microsoft.com/office/powerpoint/2010/main" val="1937382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mapa&#10;&#10;Popis byl vytvořen automaticky">
            <a:extLst>
              <a:ext uri="{FF2B5EF4-FFF2-40B4-BE49-F238E27FC236}">
                <a16:creationId xmlns:a16="http://schemas.microsoft.com/office/drawing/2014/main" id="{0A591F43-E247-40B5-A745-243BC719D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582"/>
            <a:ext cx="8915400" cy="6693536"/>
          </a:xfrm>
          <a:prstGeom prst="rect">
            <a:avLst/>
          </a:prstGeom>
        </p:spPr>
      </p:pic>
    </p:spTree>
    <p:extLst>
      <p:ext uri="{BB962C8B-B14F-4D97-AF65-F5344CB8AC3E}">
        <p14:creationId xmlns:p14="http://schemas.microsoft.com/office/powerpoint/2010/main" val="33187971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304800"/>
            <a:ext cx="8229600" cy="715962"/>
          </a:xfrm>
        </p:spPr>
        <p:txBody>
          <a:bodyPr>
            <a:noAutofit/>
          </a:bodyPr>
          <a:lstStyle/>
          <a:p>
            <a:r>
              <a:rPr lang="en-GB" altLang="en-US" sz="2800" b="1" dirty="0" err="1">
                <a:latin typeface="+mn-lt"/>
              </a:rPr>
              <a:t>Teorie</a:t>
            </a:r>
            <a:r>
              <a:rPr lang="en-GB" altLang="en-US" sz="2800" b="1" dirty="0">
                <a:latin typeface="+mn-lt"/>
              </a:rPr>
              <a:t>  </a:t>
            </a:r>
            <a:r>
              <a:rPr lang="en-GB" altLang="en-US" sz="2800" b="1" dirty="0" err="1">
                <a:latin typeface="+mn-lt"/>
              </a:rPr>
              <a:t>molekulových</a:t>
            </a:r>
            <a:r>
              <a:rPr lang="en-GB" altLang="en-US" sz="2800" b="1" dirty="0">
                <a:latin typeface="+mn-lt"/>
              </a:rPr>
              <a:t>  orbital</a:t>
            </a:r>
            <a:r>
              <a:rPr lang="cs-CZ" altLang="en-US" sz="2800" b="1" dirty="0">
                <a:latin typeface="+mn-lt"/>
              </a:rPr>
              <a:t>ů </a:t>
            </a:r>
            <a:r>
              <a:rPr lang="en-GB" altLang="en-US" sz="2800" b="1" dirty="0">
                <a:latin typeface="+mn-lt"/>
              </a:rPr>
              <a:t>(MO-LCAO)</a:t>
            </a:r>
            <a:endParaRPr lang="cs-CZ" altLang="en-US" sz="2800" b="1" dirty="0">
              <a:latin typeface="+mn-lt"/>
            </a:endParaRPr>
          </a:p>
        </p:txBody>
      </p:sp>
      <p:sp>
        <p:nvSpPr>
          <p:cNvPr id="4" name="Obdélník 3">
            <a:extLst>
              <a:ext uri="{FF2B5EF4-FFF2-40B4-BE49-F238E27FC236}">
                <a16:creationId xmlns:a16="http://schemas.microsoft.com/office/drawing/2014/main" id="{385D9785-30FE-4F72-BE26-5CBD1E9392D4}"/>
              </a:ext>
            </a:extLst>
          </p:cNvPr>
          <p:cNvSpPr/>
          <p:nvPr/>
        </p:nvSpPr>
        <p:spPr>
          <a:xfrm>
            <a:off x="304800" y="1219200"/>
            <a:ext cx="8610600" cy="1938992"/>
          </a:xfrm>
          <a:prstGeom prst="rect">
            <a:avLst/>
          </a:prstGeom>
        </p:spPr>
        <p:txBody>
          <a:bodyPr wrap="square">
            <a:spAutoFit/>
          </a:bodyPr>
          <a:lstStyle/>
          <a:p>
            <a:pPr algn="just"/>
            <a:r>
              <a:rPr lang="cs-CZ" sz="2000" dirty="0"/>
              <a:t>T</a:t>
            </a:r>
            <a:r>
              <a:rPr lang="en-US" sz="2000" dirty="0" err="1"/>
              <a:t>eorie</a:t>
            </a:r>
            <a:r>
              <a:rPr lang="en-US" sz="2000" dirty="0"/>
              <a:t> MO </a:t>
            </a:r>
            <a:r>
              <a:rPr lang="en-US" sz="2000" dirty="0" err="1"/>
              <a:t>využívá</a:t>
            </a:r>
            <a:r>
              <a:rPr lang="en-US" sz="2000" dirty="0"/>
              <a:t> </a:t>
            </a:r>
            <a:r>
              <a:rPr lang="en-US" sz="2000" dirty="0" err="1"/>
              <a:t>kvantové</a:t>
            </a:r>
            <a:r>
              <a:rPr lang="en-US" sz="2000" dirty="0"/>
              <a:t> </a:t>
            </a:r>
            <a:r>
              <a:rPr lang="en-US" sz="2000" dirty="0" err="1"/>
              <a:t>mechaniky</a:t>
            </a:r>
            <a:r>
              <a:rPr lang="en-US" sz="2000" dirty="0"/>
              <a:t> k</a:t>
            </a:r>
            <a:r>
              <a:rPr lang="cs-CZ" sz="2000" dirty="0"/>
              <a:t> </a:t>
            </a:r>
            <a:r>
              <a:rPr lang="en-US" sz="2000" dirty="0" err="1"/>
              <a:t>popisu</a:t>
            </a:r>
            <a:r>
              <a:rPr lang="en-US" sz="2000" dirty="0"/>
              <a:t> </a:t>
            </a:r>
            <a:r>
              <a:rPr lang="en-US" sz="2000" dirty="0" err="1"/>
              <a:t>tzv</a:t>
            </a:r>
            <a:r>
              <a:rPr lang="en-US" sz="2000" dirty="0"/>
              <a:t>. </a:t>
            </a:r>
            <a:r>
              <a:rPr lang="en-US" sz="2000" u="sng" dirty="0" err="1"/>
              <a:t>molekulových</a:t>
            </a:r>
            <a:r>
              <a:rPr lang="en-US" sz="2000" u="sng" dirty="0"/>
              <a:t> </a:t>
            </a:r>
            <a:r>
              <a:rPr lang="en-US" sz="2000" u="sng" dirty="0" err="1"/>
              <a:t>orbitalů</a:t>
            </a:r>
            <a:r>
              <a:rPr lang="en-US" sz="2000" u="sng" dirty="0"/>
              <a:t> </a:t>
            </a:r>
            <a:r>
              <a:rPr lang="en-US" sz="2000" dirty="0"/>
              <a:t>-to </a:t>
            </a:r>
            <a:r>
              <a:rPr lang="en-US" sz="2000" dirty="0" err="1"/>
              <a:t>jsou</a:t>
            </a:r>
            <a:r>
              <a:rPr lang="en-US" sz="2000" dirty="0"/>
              <a:t> </a:t>
            </a:r>
            <a:r>
              <a:rPr lang="en-US" sz="2000" dirty="0" err="1"/>
              <a:t>nové</a:t>
            </a:r>
            <a:r>
              <a:rPr lang="en-US" sz="2000" dirty="0"/>
              <a:t> </a:t>
            </a:r>
            <a:r>
              <a:rPr lang="en-US" sz="2000" dirty="0" err="1"/>
              <a:t>orbitaly</a:t>
            </a:r>
            <a:r>
              <a:rPr lang="cs-CZ" sz="2000" dirty="0"/>
              <a:t> </a:t>
            </a:r>
            <a:r>
              <a:rPr lang="en-US" sz="2000" dirty="0"/>
              <a:t>s</a:t>
            </a:r>
            <a:r>
              <a:rPr lang="cs-CZ" sz="2000" dirty="0"/>
              <a:t> </a:t>
            </a:r>
            <a:r>
              <a:rPr lang="en-US" sz="2000" dirty="0" err="1"/>
              <a:t>novým</a:t>
            </a:r>
            <a:r>
              <a:rPr lang="en-US" sz="2000" dirty="0"/>
              <a:t> </a:t>
            </a:r>
            <a:r>
              <a:rPr lang="en-US" sz="2000" dirty="0" err="1"/>
              <a:t>tvarem</a:t>
            </a:r>
            <a:r>
              <a:rPr lang="en-US" sz="2000" dirty="0"/>
              <a:t>, </a:t>
            </a:r>
            <a:r>
              <a:rPr lang="en-US" sz="2000" dirty="0" err="1"/>
              <a:t>symetrií</a:t>
            </a:r>
            <a:r>
              <a:rPr lang="cs-CZ" sz="2000" dirty="0"/>
              <a:t> </a:t>
            </a:r>
            <a:r>
              <a:rPr lang="en-US" sz="2000" dirty="0"/>
              <a:t>a </a:t>
            </a:r>
            <a:r>
              <a:rPr lang="en-US" sz="2000" dirty="0" err="1"/>
              <a:t>energií</a:t>
            </a:r>
            <a:r>
              <a:rPr lang="cs-CZ" sz="2000" dirty="0"/>
              <a:t> </a:t>
            </a:r>
            <a:r>
              <a:rPr lang="en-US" sz="2000" dirty="0"/>
              <a:t>(</a:t>
            </a:r>
            <a:r>
              <a:rPr lang="en-US" sz="2000" dirty="0" err="1"/>
              <a:t>oproti</a:t>
            </a:r>
            <a:r>
              <a:rPr lang="en-US" sz="2000" dirty="0"/>
              <a:t> </a:t>
            </a:r>
            <a:r>
              <a:rPr lang="en-US" sz="2000" dirty="0" err="1"/>
              <a:t>původním</a:t>
            </a:r>
            <a:r>
              <a:rPr lang="en-US" sz="2000" dirty="0"/>
              <a:t> </a:t>
            </a:r>
            <a:r>
              <a:rPr lang="en-US" sz="2000" dirty="0" err="1"/>
              <a:t>orbitalům</a:t>
            </a:r>
            <a:r>
              <a:rPr lang="en-US" sz="2000" dirty="0"/>
              <a:t> </a:t>
            </a:r>
            <a:r>
              <a:rPr lang="en-US" sz="2000" dirty="0" err="1"/>
              <a:t>atomovým</a:t>
            </a:r>
            <a:r>
              <a:rPr lang="en-US" sz="2000" dirty="0"/>
              <a:t>). </a:t>
            </a:r>
            <a:r>
              <a:rPr lang="en-US" sz="2000" dirty="0" err="1"/>
              <a:t>Valenční</a:t>
            </a:r>
            <a:r>
              <a:rPr lang="en-US" sz="2000" dirty="0"/>
              <a:t> </a:t>
            </a:r>
            <a:r>
              <a:rPr lang="en-US" sz="2000" dirty="0" err="1"/>
              <a:t>elektrony</a:t>
            </a:r>
            <a:r>
              <a:rPr lang="cs-CZ" sz="2000" dirty="0"/>
              <a:t> </a:t>
            </a:r>
            <a:r>
              <a:rPr lang="en-US" sz="2000" dirty="0" err="1"/>
              <a:t>původních</a:t>
            </a:r>
            <a:r>
              <a:rPr lang="en-US" sz="2000" dirty="0"/>
              <a:t> </a:t>
            </a:r>
            <a:r>
              <a:rPr lang="en-US" sz="2000" dirty="0" err="1"/>
              <a:t>atomů</a:t>
            </a:r>
            <a:r>
              <a:rPr lang="cs-CZ" sz="2000" dirty="0"/>
              <a:t> </a:t>
            </a:r>
            <a:r>
              <a:rPr lang="en-US" sz="2000" dirty="0" err="1"/>
              <a:t>obsazují</a:t>
            </a:r>
            <a:r>
              <a:rPr lang="en-US" sz="2000" dirty="0"/>
              <a:t> MO </a:t>
            </a:r>
            <a:r>
              <a:rPr lang="en-US" sz="2000" dirty="0" err="1"/>
              <a:t>nehledě</a:t>
            </a:r>
            <a:r>
              <a:rPr lang="en-US" sz="2000" dirty="0"/>
              <a:t> </a:t>
            </a:r>
            <a:r>
              <a:rPr lang="en-US" sz="2000" dirty="0" err="1"/>
              <a:t>na</a:t>
            </a:r>
            <a:r>
              <a:rPr lang="en-US" sz="2000" dirty="0"/>
              <a:t> </a:t>
            </a:r>
            <a:r>
              <a:rPr lang="en-US" sz="2000" dirty="0" err="1"/>
              <a:t>původní</a:t>
            </a:r>
            <a:r>
              <a:rPr lang="en-US" sz="2000" dirty="0"/>
              <a:t> </a:t>
            </a:r>
            <a:r>
              <a:rPr lang="en-US" sz="2000" dirty="0" err="1"/>
              <a:t>elektronové</a:t>
            </a:r>
            <a:r>
              <a:rPr lang="en-US" sz="2000" dirty="0"/>
              <a:t> </a:t>
            </a:r>
            <a:r>
              <a:rPr lang="en-US" sz="2000" dirty="0" err="1"/>
              <a:t>konfigurace</a:t>
            </a:r>
            <a:r>
              <a:rPr lang="en-US" sz="2000" dirty="0"/>
              <a:t> v </a:t>
            </a:r>
            <a:r>
              <a:rPr lang="en-US" sz="2000" dirty="0" err="1"/>
              <a:t>atomu</a:t>
            </a:r>
            <a:r>
              <a:rPr lang="en-US" sz="2000" dirty="0"/>
              <a:t> (</a:t>
            </a:r>
            <a:r>
              <a:rPr lang="en-US" sz="2000" dirty="0" err="1"/>
              <a:t>nerozlišitelnost</a:t>
            </a:r>
            <a:r>
              <a:rPr lang="en-US" sz="2000" dirty="0"/>
              <a:t> </a:t>
            </a:r>
            <a:r>
              <a:rPr lang="en-US" sz="2000" dirty="0" err="1"/>
              <a:t>elektronů</a:t>
            </a:r>
            <a:r>
              <a:rPr lang="en-US" sz="2000" dirty="0"/>
              <a:t>); </a:t>
            </a:r>
            <a:r>
              <a:rPr lang="en-US" sz="2000" dirty="0" err="1"/>
              <a:t>původní</a:t>
            </a:r>
            <a:r>
              <a:rPr lang="en-US" sz="2000" dirty="0"/>
              <a:t> </a:t>
            </a:r>
            <a:r>
              <a:rPr lang="en-US" sz="2000" dirty="0" err="1"/>
              <a:t>atomové</a:t>
            </a:r>
            <a:r>
              <a:rPr lang="en-US" sz="2000" dirty="0"/>
              <a:t> </a:t>
            </a:r>
            <a:r>
              <a:rPr lang="en-US" sz="2000" dirty="0" err="1"/>
              <a:t>orbitaly</a:t>
            </a:r>
            <a:r>
              <a:rPr lang="cs-CZ" sz="2000" dirty="0"/>
              <a:t> </a:t>
            </a:r>
            <a:r>
              <a:rPr lang="en-US" sz="2000" dirty="0"/>
              <a:t>po </a:t>
            </a:r>
            <a:r>
              <a:rPr lang="en-US" sz="2000" dirty="0" err="1"/>
              <a:t>vzniku</a:t>
            </a:r>
            <a:r>
              <a:rPr lang="en-US" sz="2000" dirty="0"/>
              <a:t> MO </a:t>
            </a:r>
            <a:r>
              <a:rPr lang="en-US" sz="2000" dirty="0" err="1"/>
              <a:t>již</a:t>
            </a:r>
            <a:r>
              <a:rPr lang="en-US" sz="2000" dirty="0"/>
              <a:t> </a:t>
            </a:r>
            <a:r>
              <a:rPr lang="en-US" sz="2000" dirty="0" err="1"/>
              <a:t>neexistují</a:t>
            </a:r>
            <a:r>
              <a:rPr lang="en-US" sz="2000" dirty="0"/>
              <a:t>, </a:t>
            </a:r>
            <a:r>
              <a:rPr lang="en-US" sz="2000" dirty="0" err="1"/>
              <a:t>ovlivnily</a:t>
            </a:r>
            <a:r>
              <a:rPr lang="en-US" sz="2000" dirty="0"/>
              <a:t> </a:t>
            </a:r>
            <a:r>
              <a:rPr lang="en-US" sz="2000" dirty="0" err="1"/>
              <a:t>ovšem</a:t>
            </a:r>
            <a:r>
              <a:rPr lang="en-US" sz="2000" dirty="0"/>
              <a:t> </a:t>
            </a:r>
            <a:r>
              <a:rPr lang="en-US" sz="2000" dirty="0" err="1"/>
              <a:t>tvar</a:t>
            </a:r>
            <a:r>
              <a:rPr lang="en-US" sz="2000" dirty="0"/>
              <a:t>, </a:t>
            </a:r>
            <a:r>
              <a:rPr lang="en-US" sz="2000" dirty="0" err="1"/>
              <a:t>energii</a:t>
            </a:r>
            <a:r>
              <a:rPr lang="en-US" sz="2000" dirty="0"/>
              <a:t> a </a:t>
            </a:r>
            <a:r>
              <a:rPr lang="en-US" sz="2000" dirty="0" err="1"/>
              <a:t>počet</a:t>
            </a:r>
            <a:r>
              <a:rPr lang="en-US" sz="2000" dirty="0"/>
              <a:t> </a:t>
            </a:r>
            <a:r>
              <a:rPr lang="en-US" sz="2000" dirty="0" err="1"/>
              <a:t>nově</a:t>
            </a:r>
            <a:r>
              <a:rPr lang="en-US" sz="2000" dirty="0"/>
              <a:t> </a:t>
            </a:r>
            <a:r>
              <a:rPr lang="en-US" sz="2000" dirty="0" err="1"/>
              <a:t>vzniklých</a:t>
            </a:r>
            <a:r>
              <a:rPr lang="en-US" sz="2000" dirty="0"/>
              <a:t> </a:t>
            </a:r>
            <a:r>
              <a:rPr lang="en-US" sz="2000" dirty="0" err="1"/>
              <a:t>orbitalů</a:t>
            </a:r>
            <a:r>
              <a:rPr lang="en-US" sz="2000" dirty="0"/>
              <a:t> </a:t>
            </a:r>
            <a:r>
              <a:rPr lang="en-US" sz="2000" dirty="0" err="1"/>
              <a:t>molekulových</a:t>
            </a:r>
            <a:r>
              <a:rPr lang="cs-CZ" sz="2000" dirty="0"/>
              <a:t>.</a:t>
            </a:r>
            <a:endParaRPr lang="en-US" sz="2000" dirty="0"/>
          </a:p>
        </p:txBody>
      </p:sp>
      <p:pic>
        <p:nvPicPr>
          <p:cNvPr id="7" name="Picture 3">
            <a:extLst>
              <a:ext uri="{FF2B5EF4-FFF2-40B4-BE49-F238E27FC236}">
                <a16:creationId xmlns:a16="http://schemas.microsoft.com/office/drawing/2014/main" id="{78250BAA-A407-4124-9B07-12DA5E67D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733800"/>
            <a:ext cx="5339056"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2967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09600"/>
            <a:ext cx="5208763" cy="2637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1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657600"/>
            <a:ext cx="4876800" cy="277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50261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57200" y="274638"/>
            <a:ext cx="8229600" cy="487362"/>
          </a:xfrm>
        </p:spPr>
        <p:txBody>
          <a:bodyPr>
            <a:noAutofit/>
          </a:bodyPr>
          <a:lstStyle/>
          <a:p>
            <a:pPr eaLnBrk="1" hangingPunct="1"/>
            <a:r>
              <a:rPr lang="cs-CZ" altLang="en-US" sz="2400" b="1">
                <a:latin typeface="+mn-lt"/>
              </a:rPr>
              <a:t>Výstavbový </a:t>
            </a:r>
            <a:r>
              <a:rPr lang="cs-CZ" altLang="en-US" sz="2400" b="1" dirty="0">
                <a:latin typeface="+mn-lt"/>
              </a:rPr>
              <a:t>systém MO</a:t>
            </a:r>
          </a:p>
        </p:txBody>
      </p:sp>
      <p:sp>
        <p:nvSpPr>
          <p:cNvPr id="20484" name="Rectangle 3"/>
          <p:cNvSpPr>
            <a:spLocks noGrp="1" noChangeArrowheads="1"/>
          </p:cNvSpPr>
          <p:nvPr>
            <p:ph type="body" idx="1"/>
          </p:nvPr>
        </p:nvSpPr>
        <p:spPr>
          <a:xfrm>
            <a:off x="304800" y="990600"/>
            <a:ext cx="8610600" cy="5486400"/>
          </a:xfrm>
        </p:spPr>
        <p:txBody>
          <a:bodyPr>
            <a:normAutofit/>
          </a:bodyPr>
          <a:lstStyle/>
          <a:p>
            <a:pPr eaLnBrk="1" hangingPunct="1">
              <a:buFont typeface="Wingdings" pitchFamily="2" charset="2"/>
              <a:buNone/>
            </a:pPr>
            <a:r>
              <a:rPr lang="cs-CZ" altLang="en-US" sz="2000" dirty="0"/>
              <a:t>     Nejdříve se zaplňují MO s nejnižší energií</a:t>
            </a:r>
          </a:p>
          <a:p>
            <a:pPr eaLnBrk="1" hangingPunct="1"/>
            <a:r>
              <a:rPr lang="cs-CZ" altLang="en-US" sz="2000" dirty="0"/>
              <a:t>Pauliho princip</a:t>
            </a:r>
          </a:p>
          <a:p>
            <a:pPr eaLnBrk="1" hangingPunct="1"/>
            <a:r>
              <a:rPr lang="cs-CZ" altLang="en-US" sz="2000" dirty="0"/>
              <a:t>Obsazování degenerovaných MO se řídí </a:t>
            </a:r>
            <a:r>
              <a:rPr lang="cs-CZ" altLang="en-US" sz="2000" dirty="0" err="1"/>
              <a:t>Hundovým</a:t>
            </a:r>
            <a:r>
              <a:rPr lang="cs-CZ" altLang="en-US" sz="2000" dirty="0"/>
              <a:t> pravidlem</a:t>
            </a:r>
          </a:p>
          <a:p>
            <a:pPr eaLnBrk="1" hangingPunct="1"/>
            <a:r>
              <a:rPr lang="cs-CZ" altLang="en-US" sz="2000" dirty="0"/>
              <a:t>Posloupnost MO se vyjadřuje graficky pomocí </a:t>
            </a:r>
            <a:r>
              <a:rPr lang="cs-CZ" altLang="en-US" sz="2000" b="1" dirty="0"/>
              <a:t>diagramů molekulových orbitalů</a:t>
            </a:r>
          </a:p>
          <a:p>
            <a:pPr marL="0" indent="0">
              <a:buNone/>
            </a:pPr>
            <a:endParaRPr lang="cs-CZ" altLang="en-US" sz="2000" b="1" dirty="0"/>
          </a:p>
        </p:txBody>
      </p:sp>
      <p:pic>
        <p:nvPicPr>
          <p:cNvPr id="9" name="Obrázek 8" descr="Obsah obrázku mapa, text&#10;&#10;Popis byl vytvořen automaticky">
            <a:extLst>
              <a:ext uri="{FF2B5EF4-FFF2-40B4-BE49-F238E27FC236}">
                <a16:creationId xmlns:a16="http://schemas.microsoft.com/office/drawing/2014/main" id="{C1D3DFD4-766F-4EE4-99EA-BA02D7C62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590800"/>
            <a:ext cx="4038600" cy="4116414"/>
          </a:xfrm>
          <a:prstGeom prst="rect">
            <a:avLst/>
          </a:prstGeom>
        </p:spPr>
      </p:pic>
      <p:sp>
        <p:nvSpPr>
          <p:cNvPr id="10" name="Obdélník 9">
            <a:extLst>
              <a:ext uri="{FF2B5EF4-FFF2-40B4-BE49-F238E27FC236}">
                <a16:creationId xmlns:a16="http://schemas.microsoft.com/office/drawing/2014/main" id="{961E121E-E7EA-46C5-930A-001C103C2D79}"/>
              </a:ext>
            </a:extLst>
          </p:cNvPr>
          <p:cNvSpPr/>
          <p:nvPr/>
        </p:nvSpPr>
        <p:spPr>
          <a:xfrm>
            <a:off x="533400" y="4038600"/>
            <a:ext cx="3962400" cy="1200329"/>
          </a:xfrm>
          <a:prstGeom prst="rect">
            <a:avLst/>
          </a:prstGeom>
        </p:spPr>
        <p:txBody>
          <a:bodyPr wrap="square">
            <a:spAutoFit/>
          </a:bodyPr>
          <a:lstStyle/>
          <a:p>
            <a:r>
              <a:rPr lang="cs-CZ" altLang="en-US" dirty="0"/>
              <a:t>Diagram MO umožňuje vysvětlit energii, řád, délku vazby, magnetické vlastnosti (paramagnetismus, diamagnetismus), optické vlastnosti atd.</a:t>
            </a:r>
          </a:p>
        </p:txBody>
      </p:sp>
    </p:spTree>
    <p:extLst>
      <p:ext uri="{BB962C8B-B14F-4D97-AF65-F5344CB8AC3E}">
        <p14:creationId xmlns:p14="http://schemas.microsoft.com/office/powerpoint/2010/main" val="39009364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mapa&#10;&#10;Popis byl vytvořen automaticky">
            <a:extLst>
              <a:ext uri="{FF2B5EF4-FFF2-40B4-BE49-F238E27FC236}">
                <a16:creationId xmlns:a16="http://schemas.microsoft.com/office/drawing/2014/main" id="{4B8A2CCC-AB59-40D5-AF03-ED33A2D4E4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609600"/>
            <a:ext cx="4648200" cy="4245818"/>
          </a:xfrm>
          <a:prstGeom prst="rect">
            <a:avLst/>
          </a:prstGeom>
        </p:spPr>
      </p:pic>
      <p:pic>
        <p:nvPicPr>
          <p:cNvPr id="5" name="Obrázek 4" descr="Obsah obrázku text, mapa&#10;&#10;Popis byl vytvořen automaticky">
            <a:extLst>
              <a:ext uri="{FF2B5EF4-FFF2-40B4-BE49-F238E27FC236}">
                <a16:creationId xmlns:a16="http://schemas.microsoft.com/office/drawing/2014/main" id="{F25B687E-8CA7-40F7-AF9B-D44072521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762000"/>
            <a:ext cx="3886200" cy="3988023"/>
          </a:xfrm>
          <a:prstGeom prst="rect">
            <a:avLst/>
          </a:prstGeom>
        </p:spPr>
      </p:pic>
    </p:spTree>
    <p:extLst>
      <p:ext uri="{BB962C8B-B14F-4D97-AF65-F5344CB8AC3E}">
        <p14:creationId xmlns:p14="http://schemas.microsoft.com/office/powerpoint/2010/main" val="31375284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1676400" y="304800"/>
            <a:ext cx="472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800" b="1" dirty="0">
                <a:latin typeface="Arial" panose="020B0604020202020204" pitchFamily="34" charset="0"/>
                <a:cs typeface="Arial" panose="020B0604020202020204" pitchFamily="34" charset="0"/>
              </a:rPr>
              <a:t>Disociační energie vazby</a:t>
            </a:r>
            <a:endParaRPr lang="cs-CZ" altLang="cs-CZ" sz="2800" dirty="0">
              <a:latin typeface="Arial" panose="020B0604020202020204" pitchFamily="34" charset="0"/>
              <a:cs typeface="Arial" panose="020B0604020202020204" pitchFamily="34" charset="0"/>
            </a:endParaRPr>
          </a:p>
        </p:txBody>
      </p:sp>
      <p:sp>
        <p:nvSpPr>
          <p:cNvPr id="270341" name="Rectangle 5"/>
          <p:cNvSpPr>
            <a:spLocks noChangeArrowheads="1"/>
          </p:cNvSpPr>
          <p:nvPr/>
        </p:nvSpPr>
        <p:spPr bwMode="auto">
          <a:xfrm>
            <a:off x="304800" y="1052512"/>
            <a:ext cx="8610600" cy="519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lgn="just">
              <a:buNone/>
            </a:pPr>
            <a:r>
              <a:rPr lang="cs-CZ" altLang="cs-CZ" sz="2000" dirty="0">
                <a:latin typeface="+mn-lt"/>
              </a:rPr>
              <a:t>=</a:t>
            </a:r>
            <a:r>
              <a:rPr lang="cs-CZ" altLang="cs-CZ" sz="2000" b="1" dirty="0">
                <a:latin typeface="+mn-lt"/>
              </a:rPr>
              <a:t> </a:t>
            </a:r>
            <a:r>
              <a:rPr lang="cs-CZ" altLang="cs-CZ" sz="2000" u="sng" dirty="0">
                <a:latin typeface="+mn-lt"/>
              </a:rPr>
              <a:t>energie potřebná k rozrušení jednoho molu příslušných vazeb v izolovaných molekulách v plynné fázi</a:t>
            </a:r>
            <a:r>
              <a:rPr lang="en-US" altLang="cs-CZ" sz="2000" dirty="0">
                <a:latin typeface="+mn-lt"/>
              </a:rPr>
              <a:t>.</a:t>
            </a:r>
            <a:r>
              <a:rPr lang="cs-CZ" altLang="cs-CZ" sz="2000" dirty="0">
                <a:latin typeface="+mn-lt"/>
              </a:rPr>
              <a:t> Její hodnota je vždy kladná (k rozrušení vazby je nutné energii dodat)</a:t>
            </a:r>
            <a:r>
              <a:rPr lang="en-US" altLang="cs-CZ" sz="2000" dirty="0">
                <a:latin typeface="+mn-lt"/>
              </a:rPr>
              <a:t>.</a:t>
            </a:r>
            <a:endParaRPr lang="cs-CZ" altLang="cs-CZ" sz="2000" dirty="0">
              <a:latin typeface="+mn-lt"/>
            </a:endParaRPr>
          </a:p>
          <a:p>
            <a:pPr marL="0" indent="0" algn="just">
              <a:buNone/>
            </a:pPr>
            <a:r>
              <a:rPr lang="cs-CZ" altLang="cs-CZ" sz="2000" dirty="0">
                <a:latin typeface="+mn-lt"/>
              </a:rPr>
              <a:t>  Z vazebných energií lze odhadnout energetické změny neznámých reakcí vhodnou kombinací dílčích dějů a jim odpovídajících energetických změn (Hessův zákon).</a:t>
            </a:r>
          </a:p>
          <a:p>
            <a:pPr marL="0" indent="0" algn="just">
              <a:buNone/>
            </a:pPr>
            <a:endParaRPr lang="cs-CZ" altLang="cs-CZ" sz="1000" dirty="0">
              <a:latin typeface="+mn-lt"/>
            </a:endParaRPr>
          </a:p>
          <a:p>
            <a:pPr>
              <a:lnSpc>
                <a:spcPct val="110000"/>
              </a:lnSpc>
              <a:buFontTx/>
              <a:buNone/>
            </a:pPr>
            <a:r>
              <a:rPr lang="cs-CZ" altLang="cs-CZ" sz="2400" dirty="0">
                <a:latin typeface="+mn-lt"/>
              </a:rPr>
              <a:t>		</a:t>
            </a:r>
            <a:r>
              <a:rPr lang="en-US" altLang="cs-CZ" sz="2000" dirty="0">
                <a:latin typeface="+mn-lt"/>
              </a:rPr>
              <a:t>H</a:t>
            </a:r>
            <a:r>
              <a:rPr lang="en-US" altLang="cs-CZ" sz="2000" baseline="-25000" dirty="0">
                <a:latin typeface="+mn-lt"/>
              </a:rPr>
              <a:t>2</a:t>
            </a:r>
            <a:r>
              <a:rPr lang="en-US" altLang="cs-CZ" sz="2000" dirty="0">
                <a:latin typeface="+mn-lt"/>
              </a:rPr>
              <a:t>(g) + ½ O</a:t>
            </a:r>
            <a:r>
              <a:rPr lang="en-US" altLang="cs-CZ" sz="2000" baseline="-25000" dirty="0">
                <a:latin typeface="+mn-lt"/>
              </a:rPr>
              <a:t>2</a:t>
            </a:r>
            <a:r>
              <a:rPr lang="en-US" altLang="cs-CZ" sz="2000" dirty="0">
                <a:latin typeface="+mn-lt"/>
              </a:rPr>
              <a:t>(g) </a:t>
            </a:r>
            <a:r>
              <a:rPr lang="en-US" altLang="cs-CZ" sz="2000" dirty="0">
                <a:latin typeface="+mn-lt"/>
                <a:sym typeface="Symbol" pitchFamily="18" charset="2"/>
              </a:rPr>
              <a:t></a:t>
            </a:r>
            <a:r>
              <a:rPr lang="en-US" altLang="cs-CZ" sz="2000" dirty="0">
                <a:latin typeface="+mn-lt"/>
              </a:rPr>
              <a:t> H</a:t>
            </a:r>
            <a:r>
              <a:rPr lang="en-US" altLang="cs-CZ" sz="2000" baseline="-25000" dirty="0">
                <a:latin typeface="+mn-lt"/>
              </a:rPr>
              <a:t>2</a:t>
            </a:r>
            <a:r>
              <a:rPr lang="en-US" altLang="cs-CZ" sz="2000" dirty="0">
                <a:latin typeface="+mn-lt"/>
              </a:rPr>
              <a:t>O(g)		</a:t>
            </a:r>
            <a:r>
              <a:rPr lang="en-US" altLang="cs-CZ" sz="2000" dirty="0">
                <a:latin typeface="+mn-lt"/>
                <a:sym typeface="Symbol" pitchFamily="18" charset="2"/>
              </a:rPr>
              <a:t> </a:t>
            </a:r>
            <a:r>
              <a:rPr lang="en-US" altLang="cs-CZ" sz="2000" dirty="0">
                <a:latin typeface="+mn-lt"/>
              </a:rPr>
              <a:t>H = ?</a:t>
            </a:r>
          </a:p>
          <a:p>
            <a:pPr>
              <a:lnSpc>
                <a:spcPct val="110000"/>
              </a:lnSpc>
              <a:buFontTx/>
              <a:buNone/>
            </a:pPr>
            <a:endParaRPr lang="cs-CZ" altLang="cs-CZ" sz="1000" dirty="0"/>
          </a:p>
          <a:p>
            <a:pPr>
              <a:lnSpc>
                <a:spcPct val="110000"/>
              </a:lnSpc>
              <a:buFontTx/>
              <a:buNone/>
            </a:pPr>
            <a:r>
              <a:rPr lang="cs-CZ" altLang="cs-CZ" sz="2000" dirty="0">
                <a:latin typeface="+mn-lt"/>
              </a:rPr>
              <a:t>Hodnoty vazebných energií z tabulek</a:t>
            </a:r>
            <a:r>
              <a:rPr lang="en-US" altLang="cs-CZ" sz="2000" dirty="0">
                <a:latin typeface="+mn-lt"/>
              </a:rPr>
              <a:t>: </a:t>
            </a:r>
          </a:p>
          <a:p>
            <a:pPr lvl="1">
              <a:lnSpc>
                <a:spcPct val="110000"/>
              </a:lnSpc>
              <a:buFontTx/>
              <a:buNone/>
            </a:pPr>
            <a:r>
              <a:rPr lang="en-US" altLang="cs-CZ" sz="2000" dirty="0">
                <a:latin typeface="+mn-lt"/>
              </a:rPr>
              <a:t> 	H – H (g) </a:t>
            </a:r>
            <a:r>
              <a:rPr lang="en-US" altLang="cs-CZ" sz="2000" dirty="0">
                <a:latin typeface="+mn-lt"/>
                <a:sym typeface="Symbol" pitchFamily="18" charset="2"/>
              </a:rPr>
              <a:t></a:t>
            </a:r>
            <a:r>
              <a:rPr lang="en-US" altLang="cs-CZ" sz="2000" dirty="0">
                <a:latin typeface="+mn-lt"/>
              </a:rPr>
              <a:t> 2H(g)	</a:t>
            </a:r>
            <a:r>
              <a:rPr lang="cs-CZ" altLang="cs-CZ" sz="2000" dirty="0">
                <a:latin typeface="+mn-lt"/>
              </a:rPr>
              <a:t>       		</a:t>
            </a:r>
            <a:r>
              <a:rPr lang="en-US" altLang="cs-CZ" sz="2000" dirty="0">
                <a:latin typeface="+mn-lt"/>
                <a:sym typeface="Symbol" pitchFamily="18" charset="2"/>
              </a:rPr>
              <a:t></a:t>
            </a:r>
            <a:r>
              <a:rPr lang="en-US" altLang="cs-CZ" sz="2000" dirty="0">
                <a:latin typeface="+mn-lt"/>
              </a:rPr>
              <a:t>H</a:t>
            </a:r>
            <a:r>
              <a:rPr lang="cs-CZ" altLang="cs-CZ" sz="2000" baseline="-25000" dirty="0">
                <a:latin typeface="+mn-lt"/>
              </a:rPr>
              <a:t>1</a:t>
            </a:r>
            <a:r>
              <a:rPr lang="en-US" altLang="cs-CZ" sz="2000" dirty="0">
                <a:latin typeface="+mn-lt"/>
              </a:rPr>
              <a:t> = 43</a:t>
            </a:r>
            <a:r>
              <a:rPr lang="cs-CZ" altLang="cs-CZ" sz="2000" dirty="0">
                <a:latin typeface="+mn-lt"/>
              </a:rPr>
              <a:t>2</a:t>
            </a:r>
            <a:r>
              <a:rPr lang="en-US" altLang="cs-CZ" sz="2000" dirty="0">
                <a:latin typeface="+mn-lt"/>
              </a:rPr>
              <a:t> kJ </a:t>
            </a:r>
          </a:p>
          <a:p>
            <a:pPr lvl="1">
              <a:lnSpc>
                <a:spcPct val="110000"/>
              </a:lnSpc>
              <a:buFontTx/>
              <a:buNone/>
            </a:pPr>
            <a:r>
              <a:rPr lang="en-US" altLang="cs-CZ" sz="2000" dirty="0">
                <a:latin typeface="+mn-lt"/>
              </a:rPr>
              <a:t>	½ O=O</a:t>
            </a:r>
            <a:r>
              <a:rPr lang="cs-CZ" altLang="cs-CZ" sz="2000" dirty="0">
                <a:latin typeface="+mn-lt"/>
              </a:rPr>
              <a:t> (g)</a:t>
            </a:r>
            <a:r>
              <a:rPr lang="en-US" altLang="cs-CZ" sz="2000" dirty="0">
                <a:latin typeface="+mn-lt"/>
              </a:rPr>
              <a:t> </a:t>
            </a:r>
            <a:r>
              <a:rPr lang="en-US" altLang="cs-CZ" sz="2000" dirty="0">
                <a:latin typeface="+mn-lt"/>
                <a:sym typeface="Symbol" pitchFamily="18" charset="2"/>
              </a:rPr>
              <a:t></a:t>
            </a:r>
            <a:r>
              <a:rPr lang="en-US" altLang="cs-CZ" sz="2000" dirty="0">
                <a:latin typeface="+mn-lt"/>
              </a:rPr>
              <a:t> O(g)	</a:t>
            </a:r>
            <a:r>
              <a:rPr lang="cs-CZ" altLang="cs-CZ" sz="2000" dirty="0">
                <a:latin typeface="+mn-lt"/>
              </a:rPr>
              <a:t>       		</a:t>
            </a:r>
            <a:r>
              <a:rPr lang="en-US" altLang="cs-CZ" sz="2000" dirty="0">
                <a:latin typeface="+mn-lt"/>
                <a:sym typeface="Symbol" pitchFamily="18" charset="2"/>
              </a:rPr>
              <a:t></a:t>
            </a:r>
            <a:r>
              <a:rPr lang="en-US" altLang="cs-CZ" sz="2000" dirty="0">
                <a:latin typeface="+mn-lt"/>
              </a:rPr>
              <a:t>H</a:t>
            </a:r>
            <a:r>
              <a:rPr lang="cs-CZ" altLang="cs-CZ" sz="2000" baseline="-25000" dirty="0">
                <a:latin typeface="+mn-lt"/>
              </a:rPr>
              <a:t>2</a:t>
            </a:r>
            <a:r>
              <a:rPr lang="en-US" altLang="cs-CZ" sz="2000" dirty="0">
                <a:latin typeface="+mn-lt"/>
              </a:rPr>
              <a:t> = 494/2 = 247 kJ</a:t>
            </a:r>
          </a:p>
          <a:p>
            <a:pPr lvl="1">
              <a:lnSpc>
                <a:spcPct val="110000"/>
              </a:lnSpc>
              <a:buFontTx/>
              <a:buNone/>
            </a:pPr>
            <a:r>
              <a:rPr lang="en-US" altLang="cs-CZ" sz="2000" dirty="0">
                <a:latin typeface="+mn-lt"/>
              </a:rPr>
              <a:t>	</a:t>
            </a:r>
            <a:r>
              <a:rPr lang="en-US" altLang="cs-CZ" sz="2000" u="sng" dirty="0">
                <a:latin typeface="+mn-lt"/>
              </a:rPr>
              <a:t>2H(g) + O(g) </a:t>
            </a:r>
            <a:r>
              <a:rPr lang="en-US" altLang="cs-CZ" sz="2000" u="sng" dirty="0">
                <a:latin typeface="+mn-lt"/>
                <a:sym typeface="Symbol" pitchFamily="18" charset="2"/>
              </a:rPr>
              <a:t></a:t>
            </a:r>
            <a:r>
              <a:rPr lang="en-US" altLang="cs-CZ" sz="2000" u="sng" dirty="0">
                <a:latin typeface="+mn-lt"/>
              </a:rPr>
              <a:t> H – O – H (g)</a:t>
            </a:r>
            <a:r>
              <a:rPr lang="cs-CZ" altLang="cs-CZ" sz="2000" u="sng" dirty="0">
                <a:latin typeface="+mn-lt"/>
              </a:rPr>
              <a:t> 	</a:t>
            </a:r>
            <a:r>
              <a:rPr lang="en-US" altLang="cs-CZ" sz="2000" u="sng" dirty="0">
                <a:latin typeface="+mn-lt"/>
                <a:sym typeface="Symbol" pitchFamily="18" charset="2"/>
              </a:rPr>
              <a:t></a:t>
            </a:r>
            <a:r>
              <a:rPr lang="en-US" altLang="cs-CZ" sz="2000" u="sng" dirty="0">
                <a:latin typeface="+mn-lt"/>
              </a:rPr>
              <a:t>2 </a:t>
            </a:r>
            <a:r>
              <a:rPr lang="en-US" altLang="cs-CZ" sz="2000" u="sng" dirty="0">
                <a:latin typeface="+mn-lt"/>
                <a:sym typeface="Symbol" pitchFamily="18" charset="2"/>
              </a:rPr>
              <a:t></a:t>
            </a:r>
            <a:r>
              <a:rPr lang="en-US" altLang="cs-CZ" sz="2000" u="sng" dirty="0">
                <a:latin typeface="+mn-lt"/>
              </a:rPr>
              <a:t>H</a:t>
            </a:r>
            <a:r>
              <a:rPr lang="cs-CZ" altLang="cs-CZ" sz="2000" u="sng" baseline="-25000" dirty="0">
                <a:latin typeface="+mn-lt"/>
              </a:rPr>
              <a:t>3</a:t>
            </a:r>
            <a:r>
              <a:rPr lang="en-US" altLang="cs-CZ" sz="2000" u="sng" dirty="0">
                <a:latin typeface="+mn-lt"/>
              </a:rPr>
              <a:t> = </a:t>
            </a:r>
            <a:r>
              <a:rPr lang="en-US" altLang="cs-CZ" sz="2000" u="sng" dirty="0">
                <a:latin typeface="+mn-lt"/>
                <a:sym typeface="Symbol" pitchFamily="18" charset="2"/>
              </a:rPr>
              <a:t></a:t>
            </a:r>
            <a:r>
              <a:rPr lang="en-US" altLang="cs-CZ" sz="2000" u="sng" dirty="0">
                <a:latin typeface="+mn-lt"/>
              </a:rPr>
              <a:t>2*459 kJ  </a:t>
            </a:r>
          </a:p>
          <a:p>
            <a:pPr lvl="1">
              <a:lnSpc>
                <a:spcPct val="110000"/>
              </a:lnSpc>
              <a:buFontTx/>
              <a:buNone/>
            </a:pPr>
            <a:r>
              <a:rPr lang="en-US" altLang="cs-CZ" sz="2000" dirty="0">
                <a:latin typeface="+mn-lt"/>
              </a:rPr>
              <a:t>	H</a:t>
            </a:r>
            <a:r>
              <a:rPr lang="en-US" altLang="cs-CZ" sz="2000" baseline="-25000" dirty="0">
                <a:latin typeface="+mn-lt"/>
              </a:rPr>
              <a:t>2</a:t>
            </a:r>
            <a:r>
              <a:rPr lang="en-US" altLang="cs-CZ" sz="2000" dirty="0">
                <a:latin typeface="+mn-lt"/>
              </a:rPr>
              <a:t>(g) + ½ O</a:t>
            </a:r>
            <a:r>
              <a:rPr lang="en-US" altLang="cs-CZ" sz="2000" baseline="-25000" dirty="0">
                <a:latin typeface="+mn-lt"/>
              </a:rPr>
              <a:t>2</a:t>
            </a:r>
            <a:r>
              <a:rPr lang="en-US" altLang="cs-CZ" sz="2000" dirty="0">
                <a:latin typeface="+mn-lt"/>
              </a:rPr>
              <a:t>(g) </a:t>
            </a:r>
            <a:r>
              <a:rPr lang="en-US" altLang="cs-CZ" sz="2000" dirty="0">
                <a:latin typeface="+mn-lt"/>
                <a:sym typeface="Symbol" pitchFamily="18" charset="2"/>
              </a:rPr>
              <a:t></a:t>
            </a:r>
            <a:r>
              <a:rPr lang="en-US" altLang="cs-CZ" sz="2000" dirty="0">
                <a:latin typeface="+mn-lt"/>
              </a:rPr>
              <a:t> H</a:t>
            </a:r>
            <a:r>
              <a:rPr lang="en-US" altLang="cs-CZ" sz="2000" baseline="-25000" dirty="0">
                <a:latin typeface="+mn-lt"/>
              </a:rPr>
              <a:t>2</a:t>
            </a:r>
            <a:r>
              <a:rPr lang="en-US" altLang="cs-CZ" sz="2000" dirty="0">
                <a:latin typeface="+mn-lt"/>
              </a:rPr>
              <a:t>O(g) 	 </a:t>
            </a:r>
            <a:r>
              <a:rPr lang="cs-CZ" altLang="cs-CZ" sz="2000" dirty="0">
                <a:latin typeface="+mn-lt"/>
              </a:rPr>
              <a:t>     </a:t>
            </a:r>
            <a:r>
              <a:rPr lang="en-US" altLang="cs-CZ" sz="2000" dirty="0">
                <a:latin typeface="+mn-lt"/>
                <a:sym typeface="Symbol" pitchFamily="18" charset="2"/>
              </a:rPr>
              <a:t></a:t>
            </a:r>
            <a:r>
              <a:rPr lang="en-US" altLang="cs-CZ" sz="2000" dirty="0">
                <a:latin typeface="+mn-lt"/>
              </a:rPr>
              <a:t>H = </a:t>
            </a:r>
            <a:r>
              <a:rPr lang="en-US" altLang="cs-CZ" sz="2000" dirty="0">
                <a:latin typeface="+mn-lt"/>
                <a:sym typeface="Symbol" pitchFamily="18" charset="2"/>
              </a:rPr>
              <a:t></a:t>
            </a:r>
            <a:r>
              <a:rPr lang="en-US" altLang="cs-CZ" sz="2000" dirty="0">
                <a:latin typeface="+mn-lt"/>
              </a:rPr>
              <a:t>23</a:t>
            </a:r>
            <a:r>
              <a:rPr lang="cs-CZ" altLang="cs-CZ" sz="2000" dirty="0">
                <a:latin typeface="+mn-lt"/>
              </a:rPr>
              <a:t>9</a:t>
            </a:r>
            <a:r>
              <a:rPr lang="en-US" altLang="cs-CZ" sz="2000" dirty="0">
                <a:latin typeface="+mn-lt"/>
              </a:rPr>
              <a:t> kJ</a:t>
            </a:r>
          </a:p>
          <a:p>
            <a:pPr lvl="1">
              <a:lnSpc>
                <a:spcPct val="110000"/>
              </a:lnSpc>
              <a:buFontTx/>
              <a:buNone/>
            </a:pPr>
            <a:r>
              <a:rPr lang="en-US" altLang="cs-CZ" sz="2000" dirty="0">
                <a:latin typeface="+mn-lt"/>
              </a:rPr>
              <a:t>	</a:t>
            </a:r>
            <a:r>
              <a:rPr lang="cs-CZ" altLang="cs-CZ" sz="2000" dirty="0">
                <a:latin typeface="+mn-lt"/>
              </a:rPr>
              <a:t>  experimentální hodnota</a:t>
            </a:r>
            <a:r>
              <a:rPr lang="en-US" altLang="cs-CZ" sz="2000" dirty="0">
                <a:latin typeface="+mn-lt"/>
              </a:rPr>
              <a:t> </a:t>
            </a:r>
            <a:r>
              <a:rPr lang="cs-CZ" altLang="cs-CZ" sz="2000" dirty="0">
                <a:latin typeface="+mn-lt"/>
              </a:rPr>
              <a:t>	      </a:t>
            </a:r>
            <a:r>
              <a:rPr lang="en-US" altLang="cs-CZ" sz="2000" dirty="0">
                <a:latin typeface="+mn-lt"/>
                <a:sym typeface="Symbol" pitchFamily="18" charset="2"/>
              </a:rPr>
              <a:t></a:t>
            </a:r>
            <a:r>
              <a:rPr lang="en-US" altLang="cs-CZ" sz="2000" dirty="0">
                <a:latin typeface="+mn-lt"/>
              </a:rPr>
              <a:t>H = </a:t>
            </a:r>
            <a:r>
              <a:rPr lang="en-US" altLang="cs-CZ" sz="2000" dirty="0">
                <a:latin typeface="+mn-lt"/>
                <a:sym typeface="Symbol" pitchFamily="18" charset="2"/>
              </a:rPr>
              <a:t></a:t>
            </a:r>
            <a:r>
              <a:rPr lang="en-US" altLang="cs-CZ" sz="2000" dirty="0">
                <a:latin typeface="+mn-lt"/>
              </a:rPr>
              <a:t>241.8 kJ</a:t>
            </a:r>
          </a:p>
          <a:p>
            <a:pPr algn="just">
              <a:buFontTx/>
              <a:buNone/>
            </a:pPr>
            <a:endParaRPr lang="en-US" altLang="cs-CZ" sz="2800" dirty="0"/>
          </a:p>
        </p:txBody>
      </p:sp>
    </p:spTree>
    <p:extLst>
      <p:ext uri="{BB962C8B-B14F-4D97-AF65-F5344CB8AC3E}">
        <p14:creationId xmlns:p14="http://schemas.microsoft.com/office/powerpoint/2010/main" val="3415267242"/>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21504</TotalTime>
  <Words>14706</Words>
  <Application>Microsoft Office PowerPoint</Application>
  <PresentationFormat>Předvádění na obrazovce (4:3)</PresentationFormat>
  <Paragraphs>1446</Paragraphs>
  <Slides>221</Slides>
  <Notes>19</Notes>
  <HiddenSlides>0</HiddenSlides>
  <MMClips>0</MMClips>
  <ScaleCrop>false</ScaleCrop>
  <HeadingPairs>
    <vt:vector size="8" baseType="variant">
      <vt:variant>
        <vt:lpstr>Použitá písma</vt:lpstr>
      </vt:variant>
      <vt:variant>
        <vt:i4>16</vt:i4>
      </vt:variant>
      <vt:variant>
        <vt:lpstr>Motiv</vt:lpstr>
      </vt:variant>
      <vt:variant>
        <vt:i4>1</vt:i4>
      </vt:variant>
      <vt:variant>
        <vt:lpstr>Vložené servery OLE</vt:lpstr>
      </vt:variant>
      <vt:variant>
        <vt:i4>3</vt:i4>
      </vt:variant>
      <vt:variant>
        <vt:lpstr>Nadpisy snímků</vt:lpstr>
      </vt:variant>
      <vt:variant>
        <vt:i4>221</vt:i4>
      </vt:variant>
    </vt:vector>
  </HeadingPairs>
  <TitlesOfParts>
    <vt:vector size="241" baseType="lpstr">
      <vt:lpstr>-apple-system</vt:lpstr>
      <vt:lpstr>arial</vt:lpstr>
      <vt:lpstr>arial</vt:lpstr>
      <vt:lpstr>Book Antiqua</vt:lpstr>
      <vt:lpstr>Calibri</vt:lpstr>
      <vt:lpstr>Cavolini</vt:lpstr>
      <vt:lpstr>Georgia</vt:lpstr>
      <vt:lpstr>Gotham</vt:lpstr>
      <vt:lpstr>JansonText-Italic</vt:lpstr>
      <vt:lpstr>JansonText-Roman</vt:lpstr>
      <vt:lpstr>MathematicalPi-One</vt:lpstr>
      <vt:lpstr>National</vt:lpstr>
      <vt:lpstr>Open Sans</vt:lpstr>
      <vt:lpstr>source sans pro</vt:lpstr>
      <vt:lpstr>Times New Roman</vt:lpstr>
      <vt:lpstr>Wingdings</vt:lpstr>
      <vt:lpstr>Motiv systému Office</vt:lpstr>
      <vt:lpstr>Rovnice</vt:lpstr>
      <vt:lpstr>CS ChemDraw Drawing</vt:lpstr>
      <vt:lpstr>CorelPhotoPaint.Image.8</vt:lpstr>
      <vt:lpstr>Teoretická anorganická chemie</vt:lpstr>
      <vt:lpstr>Prezentace aplikace PowerPoint</vt:lpstr>
      <vt:lpstr>Prezentace aplikace PowerPoint</vt:lpstr>
      <vt:lpstr>Obsazení  AO  elektrony</vt:lpstr>
      <vt:lpstr>Obsazení  AO  elektrony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Stínění elektronů a efektivní  náboj  jádra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Důsledky stínění elektronů</vt:lpstr>
      <vt:lpstr>Prezentace aplikace PowerPoint</vt:lpstr>
      <vt:lpstr>Relativistické efekty</vt:lpstr>
      <vt:lpstr>Relativistické efekty</vt:lpstr>
      <vt:lpstr>Prezentace aplikace PowerPoint</vt:lpstr>
      <vt:lpstr>Prezentace aplikace PowerPoint</vt:lpstr>
      <vt:lpstr>Výstavbový (Aufbau) princip</vt:lpstr>
      <vt:lpstr>Prezentace aplikace PowerPoint</vt:lpstr>
      <vt:lpstr>Prezentace aplikace PowerPoint</vt:lpstr>
      <vt:lpstr>Wisweserova metoda</vt:lpstr>
      <vt:lpstr>Prezentace aplikace PowerPoint</vt:lpstr>
      <vt:lpstr>Energie atomových  orbitalů</vt:lpstr>
      <vt:lpstr>Prezentace aplikace PowerPoint</vt:lpstr>
      <vt:lpstr>Hundovo pravidlo</vt:lpstr>
      <vt:lpstr>Prezentace aplikace PowerPoint</vt:lpstr>
      <vt:lpstr>Multiplicita</vt:lpstr>
      <vt:lpstr>Prezentace aplikace PowerPoint</vt:lpstr>
      <vt:lpstr>Určování  elektronové konfigurace</vt:lpstr>
      <vt:lpstr>Prezentace aplikace PowerPoint</vt:lpstr>
      <vt:lpstr>Porušení  výstavbového  principu</vt:lpstr>
      <vt:lpstr>Prezentace aplikace PowerPoint</vt:lpstr>
      <vt:lpstr>Prezentace aplikace PowerPoint</vt:lpstr>
      <vt:lpstr>Prezentace aplikace PowerPoint</vt:lpstr>
      <vt:lpstr>Valenční  sféra  atomu a periodická soustava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Počet electronů ve valenční sféře</vt:lpstr>
      <vt:lpstr>Prezentace aplikace PowerPoint</vt:lpstr>
      <vt:lpstr>Atomový poloměr</vt:lpstr>
      <vt:lpstr>Prezentace aplikace PowerPoint</vt:lpstr>
      <vt:lpstr>Prezentace aplikace PowerPoint</vt:lpstr>
      <vt:lpstr>Atomový poloměr</vt:lpstr>
      <vt:lpstr>Atomový poloměr</vt:lpstr>
      <vt:lpstr>Kontrakce d-bloku</vt:lpstr>
      <vt:lpstr>Prezentace aplikace PowerPoint</vt:lpstr>
      <vt:lpstr>Lanthanoidová kontrakce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Chemická vazba</vt:lpstr>
      <vt:lpstr>Prezentace aplikace PowerPoint</vt:lpstr>
      <vt:lpstr>Prezentace aplikace PowerPoint</vt:lpstr>
      <vt:lpstr>Prezentace aplikace PowerPoint</vt:lpstr>
      <vt:lpstr>Vaznost (covalence)</vt:lpstr>
      <vt:lpstr>Prezentace aplikace PowerPoint</vt:lpstr>
      <vt:lpstr>Prezentace aplikace PowerPoint</vt:lpstr>
      <vt:lpstr>Prezentace aplikace PowerPoint</vt:lpstr>
      <vt:lpstr>2. perioda- výjimečné postavení</vt:lpstr>
      <vt:lpstr>Prezentace aplikace PowerPoint</vt:lpstr>
      <vt:lpstr>Prezentace aplikace PowerPoint</vt:lpstr>
      <vt:lpstr>Prezentace aplikace PowerPoint</vt:lpstr>
      <vt:lpstr>Elektronegativita</vt:lpstr>
      <vt:lpstr>Prezentace aplikace PowerPoint</vt:lpstr>
      <vt:lpstr>Elektronegativita a reaktivita</vt:lpstr>
      <vt:lpstr>Prezentace aplikace PowerPoint</vt:lpstr>
      <vt:lpstr>Prezentace aplikace PowerPoint</vt:lpstr>
      <vt:lpstr>Teorie  molekulových  orbitalů (MO-LCAO)</vt:lpstr>
      <vt:lpstr>Prezentace aplikace PowerPoint</vt:lpstr>
      <vt:lpstr>Výstavbový systém MO</vt:lpstr>
      <vt:lpstr>Prezentace aplikace PowerPoint</vt:lpstr>
      <vt:lpstr>Prezentace aplikace PowerPoint</vt:lpstr>
      <vt:lpstr>Prezentace aplikace PowerPoint</vt:lpstr>
      <vt:lpstr>Prezentace aplikace PowerPoint</vt:lpstr>
      <vt:lpstr>Prezentace aplikace PowerPoint</vt:lpstr>
      <vt:lpstr>Stabilita sloučenin</vt:lpstr>
      <vt:lpstr>Řád vazby</vt:lpstr>
      <vt:lpstr>Prezentace aplikace PowerPoint</vt:lpstr>
      <vt:lpstr>Prezentace aplikace PowerPoint</vt:lpstr>
      <vt:lpstr>Řád vazby</vt:lpstr>
      <vt:lpstr>Prezentace aplikace PowerPoint</vt:lpstr>
      <vt:lpstr>Řád vazby</vt:lpstr>
      <vt:lpstr>Prezentace aplikace PowerPoint</vt:lpstr>
      <vt:lpstr>Prezentace aplikace PowerPoint</vt:lpstr>
      <vt:lpstr>Polarita vazby</vt:lpstr>
      <vt:lpstr>Polarita vazby</vt:lpstr>
      <vt:lpstr>Kovalentní/iontový charakter vazby</vt:lpstr>
      <vt:lpstr>Iontovost vazby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Iontový poloměr</vt:lpstr>
      <vt:lpstr>Prezentace aplikace PowerPoint</vt:lpstr>
      <vt:lpstr>Prezentace aplikace PowerPoint</vt:lpstr>
      <vt:lpstr>Diagonální analogie</vt:lpstr>
      <vt:lpstr>Prezentace aplikace PowerPoint</vt:lpstr>
      <vt:lpstr>Prezentace aplikace PowerPoint</vt:lpstr>
      <vt:lpstr>Prezentace aplikace PowerPoint</vt:lpstr>
      <vt:lpstr>1. ionizační energie atomu</vt:lpstr>
      <vt:lpstr>Prezentace aplikace PowerPoint</vt:lpstr>
      <vt:lpstr>1. ionizační energie</vt:lpstr>
      <vt:lpstr>1. ionizační energie</vt:lpstr>
      <vt:lpstr>Prezentace aplikace PowerPoint</vt:lpstr>
      <vt:lpstr>Prezentace aplikace PowerPoint</vt:lpstr>
      <vt:lpstr>Prezentace aplikace PowerPoint</vt:lpstr>
      <vt:lpstr>Prezentace aplikace PowerPoint</vt:lpstr>
      <vt:lpstr>Prezentace aplikace PowerPoint</vt:lpstr>
      <vt:lpstr>Oxidační číslo </vt:lpstr>
      <vt:lpstr>Prezentace aplikace PowerPoint</vt:lpstr>
      <vt:lpstr>Oxidační číslo</vt:lpstr>
      <vt:lpstr>Oxidační čísla nepřechodných prvků </vt:lpstr>
      <vt:lpstr>Prezentace aplikace PowerPoint</vt:lpstr>
      <vt:lpstr>Sekundární periodicita</vt:lpstr>
      <vt:lpstr>Prezentace aplikace PowerPoint</vt:lpstr>
      <vt:lpstr>Prezentace aplikace PowerPoint</vt:lpstr>
      <vt:lpstr>Prezentace aplikace PowerPoint</vt:lpstr>
      <vt:lpstr>Oxidační číslo přechodných kovů </vt:lpstr>
      <vt:lpstr>Prezentace aplikace PowerPoint</vt:lpstr>
      <vt:lpstr>Prezentace aplikace PowerPoint</vt:lpstr>
      <vt:lpstr>Oxidační číslo </vt:lpstr>
      <vt:lpstr>Prezentace aplikace PowerPoint</vt:lpstr>
      <vt:lpstr>Prezentace aplikace PowerPoint</vt:lpstr>
      <vt:lpstr>Oxidační čísla a názvosloví anorganických sloučenin</vt:lpstr>
      <vt:lpstr>Prezentace aplikace PowerPoint</vt:lpstr>
      <vt:lpstr>Elektronová afinita</vt:lpstr>
      <vt:lpstr>Elektronová afinita</vt:lpstr>
      <vt:lpstr>Elektronová afinita</vt:lpstr>
      <vt:lpstr>Elektronová afinita</vt:lpstr>
      <vt:lpstr>Fajansova pravidla pro iontovou vazbu</vt:lpstr>
      <vt:lpstr>Polarizační schopnost a polarizovatelnost iontů</vt:lpstr>
      <vt:lpstr>Prezentace aplikace PowerPoint</vt:lpstr>
      <vt:lpstr>Polarizovatelnost vazby   </vt:lpstr>
      <vt:lpstr>Prezentace aplikace PowerPoint</vt:lpstr>
      <vt:lpstr>Chemické složení zemské kůry</vt:lpstr>
      <vt:lpstr>Prezentace aplikace PowerPoint</vt:lpstr>
      <vt:lpstr>Prezentace aplikace PowerPoint</vt:lpstr>
      <vt:lpstr>Prezentace aplikace PowerPoint</vt:lpstr>
      <vt:lpstr>Prezentace aplikace PowerPoint</vt:lpstr>
      <vt:lpstr>Kovová vazba</vt:lpstr>
      <vt:lpstr>Kovový charakter</vt:lpstr>
      <vt:lpstr>Vodíkové můstky</vt:lpstr>
      <vt:lpstr>Vodíkové můstky</vt:lpstr>
      <vt:lpstr>Prezentace aplikace PowerPoint</vt:lpstr>
      <vt:lpstr>Mezimolekulové interakce</vt:lpstr>
      <vt:lpstr>Prezentace aplikace PowerPoint</vt:lpstr>
      <vt:lpstr>Tvar molekul</vt:lpstr>
      <vt:lpstr>Prezentace aplikace PowerPoint</vt:lpstr>
      <vt:lpstr>Prezentace aplikace PowerPoint</vt:lpstr>
      <vt:lpstr>Formální náboj</vt:lpstr>
      <vt:lpstr>Prezentace aplikace PowerPoint</vt:lpstr>
      <vt:lpstr>Prezentace aplikace PowerPoint</vt:lpstr>
      <vt:lpstr>Prezentace aplikace PowerPoint</vt:lpstr>
      <vt:lpstr>Počet valenčních elektronů </vt:lpstr>
      <vt:lpstr>Prezentace aplikace PowerPoint</vt:lpstr>
      <vt:lpstr>Prezentace aplikace PowerPoint</vt:lpstr>
      <vt:lpstr>Prezentace aplikace PowerPoint</vt:lpstr>
      <vt:lpstr>Prezentace aplikace PowerPoint</vt:lpstr>
      <vt:lpstr>Prezentace aplikace PowerPoint</vt:lpstr>
      <vt:lpstr>Výjimky z oktetového pravidla</vt:lpstr>
      <vt:lpstr>Prezentace aplikace PowerPoint</vt:lpstr>
      <vt:lpstr>Prezentace aplikace PowerPoint</vt:lpstr>
      <vt:lpstr>Pravidlo 8 – N</vt:lpstr>
      <vt:lpstr>Izoelektronové částice</vt:lpstr>
      <vt:lpstr>Grimmovo pravidlo posuvu</vt:lpstr>
      <vt:lpstr>Prezentace aplikace PowerPoint</vt:lpstr>
      <vt:lpstr>Teorie hybridizace</vt:lpstr>
      <vt:lpstr>Hybridizace</vt:lpstr>
      <vt:lpstr>Prezentace aplikace PowerPoint</vt:lpstr>
      <vt:lpstr>Prezentace aplikace PowerPoint</vt:lpstr>
      <vt:lpstr>Prezentace aplikace PowerPoint</vt:lpstr>
      <vt:lpstr>Prezentace aplikace PowerPoint</vt:lpstr>
      <vt:lpstr>Elektronegativita a hybridizace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Model VSEPR  (Valence Shell Electron Pair Repulsion) </vt:lpstr>
      <vt:lpstr>Prezentace aplikace PowerPoint</vt:lpstr>
      <vt:lpstr>Prezentace aplikace PowerPoint</vt:lpstr>
      <vt:lpstr>Prezentace aplikace PowerPoint</vt:lpstr>
      <vt:lpstr>Prezentace aplikace PowerPoint</vt:lpstr>
      <vt:lpstr>Prezentace aplikace PowerPoint</vt:lpstr>
      <vt:lpstr>Vazebné úhly</vt:lpstr>
      <vt:lpstr>Polarita molekuly, dipólový moment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Lubomir Prokes</cp:lastModifiedBy>
  <cp:revision>902</cp:revision>
  <cp:lastPrinted>2021-02-14T09:50:02Z</cp:lastPrinted>
  <dcterms:created xsi:type="dcterms:W3CDTF">2019-02-19T01:15:33Z</dcterms:created>
  <dcterms:modified xsi:type="dcterms:W3CDTF">2022-02-22T06:44:28Z</dcterms:modified>
</cp:coreProperties>
</file>