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6"/>
  </p:notesMasterIdLst>
  <p:sldIdLst>
    <p:sldId id="256" r:id="rId2"/>
    <p:sldId id="295" r:id="rId3"/>
    <p:sldId id="1016" r:id="rId4"/>
    <p:sldId id="296" r:id="rId5"/>
    <p:sldId id="297" r:id="rId6"/>
    <p:sldId id="272" r:id="rId7"/>
    <p:sldId id="974" r:id="rId8"/>
    <p:sldId id="260" r:id="rId9"/>
    <p:sldId id="876" r:id="rId10"/>
    <p:sldId id="1112" r:id="rId11"/>
    <p:sldId id="631" r:id="rId12"/>
    <p:sldId id="1113" r:id="rId13"/>
    <p:sldId id="1114" r:id="rId14"/>
    <p:sldId id="630" r:id="rId15"/>
    <p:sldId id="629" r:id="rId16"/>
    <p:sldId id="632" r:id="rId17"/>
    <p:sldId id="1115" r:id="rId18"/>
    <p:sldId id="1116" r:id="rId19"/>
    <p:sldId id="709" r:id="rId20"/>
    <p:sldId id="710" r:id="rId21"/>
    <p:sldId id="1117" r:id="rId22"/>
    <p:sldId id="711" r:id="rId23"/>
    <p:sldId id="845" r:id="rId24"/>
    <p:sldId id="1138" r:id="rId25"/>
    <p:sldId id="1139" r:id="rId26"/>
    <p:sldId id="1140" r:id="rId27"/>
    <p:sldId id="949" r:id="rId28"/>
    <p:sldId id="702" r:id="rId29"/>
    <p:sldId id="1118" r:id="rId30"/>
    <p:sldId id="1119" r:id="rId31"/>
    <p:sldId id="1120" r:id="rId32"/>
    <p:sldId id="1121" r:id="rId33"/>
    <p:sldId id="1122" r:id="rId34"/>
    <p:sldId id="1123" r:id="rId35"/>
    <p:sldId id="847" r:id="rId36"/>
    <p:sldId id="725" r:id="rId37"/>
    <p:sldId id="646" r:id="rId38"/>
    <p:sldId id="585" r:id="rId39"/>
    <p:sldId id="850" r:id="rId40"/>
    <p:sldId id="851" r:id="rId41"/>
    <p:sldId id="653" r:id="rId42"/>
    <p:sldId id="1124" r:id="rId43"/>
    <p:sldId id="926" r:id="rId44"/>
    <p:sldId id="855" r:id="rId45"/>
    <p:sldId id="832" r:id="rId46"/>
    <p:sldId id="967" r:id="rId47"/>
    <p:sldId id="489" r:id="rId48"/>
    <p:sldId id="1125" r:id="rId49"/>
    <p:sldId id="1126" r:id="rId50"/>
    <p:sldId id="943" r:id="rId51"/>
    <p:sldId id="355" r:id="rId52"/>
    <p:sldId id="356" r:id="rId53"/>
    <p:sldId id="927" r:id="rId54"/>
    <p:sldId id="1127" r:id="rId55"/>
    <p:sldId id="831" r:id="rId56"/>
    <p:sldId id="663" r:id="rId57"/>
    <p:sldId id="366" r:id="rId58"/>
    <p:sldId id="853" r:id="rId59"/>
    <p:sldId id="918" r:id="rId60"/>
    <p:sldId id="261" r:id="rId61"/>
    <p:sldId id="1128" r:id="rId62"/>
    <p:sldId id="493" r:id="rId63"/>
    <p:sldId id="372" r:id="rId64"/>
    <p:sldId id="932" r:id="rId65"/>
    <p:sldId id="373" r:id="rId66"/>
    <p:sldId id="1129" r:id="rId67"/>
    <p:sldId id="1130" r:id="rId68"/>
    <p:sldId id="1131" r:id="rId69"/>
    <p:sldId id="1132" r:id="rId70"/>
    <p:sldId id="1133" r:id="rId71"/>
    <p:sldId id="1134" r:id="rId72"/>
    <p:sldId id="1010" r:id="rId73"/>
    <p:sldId id="1135" r:id="rId74"/>
    <p:sldId id="1002" r:id="rId75"/>
    <p:sldId id="1136" r:id="rId76"/>
    <p:sldId id="1004" r:id="rId77"/>
    <p:sldId id="497" r:id="rId78"/>
    <p:sldId id="841" r:id="rId79"/>
    <p:sldId id="930" r:id="rId80"/>
    <p:sldId id="842" r:id="rId81"/>
    <p:sldId id="933" r:id="rId82"/>
    <p:sldId id="496" r:id="rId83"/>
    <p:sldId id="1137" r:id="rId84"/>
    <p:sldId id="728" r:id="rId85"/>
    <p:sldId id="1011" r:id="rId86"/>
    <p:sldId id="895" r:id="rId87"/>
    <p:sldId id="901" r:id="rId88"/>
    <p:sldId id="988" r:id="rId89"/>
    <p:sldId id="989" r:id="rId90"/>
    <p:sldId id="354" r:id="rId91"/>
    <p:sldId id="902" r:id="rId92"/>
    <p:sldId id="903" r:id="rId93"/>
    <p:sldId id="657" r:id="rId94"/>
    <p:sldId id="952" r:id="rId95"/>
    <p:sldId id="990" r:id="rId96"/>
    <p:sldId id="970" r:id="rId97"/>
    <p:sldId id="960" r:id="rId98"/>
    <p:sldId id="1036" r:id="rId99"/>
    <p:sldId id="894" r:id="rId100"/>
    <p:sldId id="865" r:id="rId101"/>
    <p:sldId id="864" r:id="rId102"/>
    <p:sldId id="730" r:id="rId103"/>
    <p:sldId id="724" r:id="rId104"/>
    <p:sldId id="946" r:id="rId105"/>
    <p:sldId id="1063" r:id="rId106"/>
    <p:sldId id="948" r:id="rId107"/>
    <p:sldId id="941" r:id="rId108"/>
    <p:sldId id="1035" r:id="rId109"/>
    <p:sldId id="944" r:id="rId110"/>
    <p:sldId id="945" r:id="rId111"/>
    <p:sldId id="647" r:id="rId112"/>
    <p:sldId id="958" r:id="rId113"/>
    <p:sldId id="1026" r:id="rId114"/>
    <p:sldId id="1027" r:id="rId115"/>
    <p:sldId id="1032" r:id="rId116"/>
    <p:sldId id="1034" r:id="rId117"/>
    <p:sldId id="1033" r:id="rId118"/>
    <p:sldId id="905" r:id="rId119"/>
    <p:sldId id="1083" r:id="rId120"/>
    <p:sldId id="910" r:id="rId121"/>
    <p:sldId id="912" r:id="rId122"/>
    <p:sldId id="911" r:id="rId123"/>
    <p:sldId id="908" r:id="rId124"/>
    <p:sldId id="906" r:id="rId125"/>
    <p:sldId id="1040" r:id="rId126"/>
    <p:sldId id="917" r:id="rId127"/>
    <p:sldId id="914" r:id="rId128"/>
    <p:sldId id="848" r:id="rId129"/>
    <p:sldId id="954" r:id="rId130"/>
    <p:sldId id="1102" r:id="rId131"/>
    <p:sldId id="1028" r:id="rId132"/>
    <p:sldId id="394" r:id="rId133"/>
    <p:sldId id="1030" r:id="rId134"/>
    <p:sldId id="1065" r:id="rId135"/>
    <p:sldId id="353" r:id="rId136"/>
    <p:sldId id="1066" r:id="rId137"/>
    <p:sldId id="1031" r:id="rId138"/>
    <p:sldId id="1103" r:id="rId139"/>
    <p:sldId id="1104" r:id="rId140"/>
    <p:sldId id="957" r:id="rId141"/>
    <p:sldId id="1106" r:id="rId142"/>
    <p:sldId id="262" r:id="rId143"/>
    <p:sldId id="1105" r:id="rId144"/>
    <p:sldId id="899" r:id="rId145"/>
    <p:sldId id="934" r:id="rId146"/>
    <p:sldId id="935" r:id="rId147"/>
    <p:sldId id="1039" r:id="rId148"/>
    <p:sldId id="1043" r:id="rId149"/>
    <p:sldId id="1064" r:id="rId150"/>
    <p:sldId id="328" r:id="rId151"/>
    <p:sldId id="625" r:id="rId152"/>
    <p:sldId id="740" r:id="rId153"/>
    <p:sldId id="285" r:id="rId154"/>
    <p:sldId id="636" r:id="rId155"/>
    <p:sldId id="635" r:id="rId156"/>
    <p:sldId id="994" r:id="rId157"/>
    <p:sldId id="656" r:id="rId158"/>
    <p:sldId id="999" r:id="rId159"/>
    <p:sldId id="1000" r:id="rId160"/>
    <p:sldId id="650" r:id="rId161"/>
    <p:sldId id="1005" r:id="rId162"/>
    <p:sldId id="1008" r:id="rId163"/>
    <p:sldId id="358" r:id="rId164"/>
    <p:sldId id="559" r:id="rId165"/>
    <p:sldId id="1081" r:id="rId166"/>
    <p:sldId id="1082" r:id="rId167"/>
    <p:sldId id="1086" r:id="rId168"/>
    <p:sldId id="1087" r:id="rId169"/>
    <p:sldId id="1093" r:id="rId170"/>
    <p:sldId id="993" r:id="rId171"/>
    <p:sldId id="965" r:id="rId172"/>
    <p:sldId id="963" r:id="rId173"/>
    <p:sldId id="1006" r:id="rId174"/>
    <p:sldId id="973" r:id="rId175"/>
    <p:sldId id="1021" r:id="rId176"/>
    <p:sldId id="1020" r:id="rId177"/>
    <p:sldId id="1012" r:id="rId178"/>
    <p:sldId id="1013" r:id="rId179"/>
    <p:sldId id="339" r:id="rId180"/>
    <p:sldId id="1024" r:id="rId181"/>
    <p:sldId id="1025" r:id="rId182"/>
    <p:sldId id="259" r:id="rId183"/>
    <p:sldId id="1107" r:id="rId184"/>
    <p:sldId id="257" r:id="rId185"/>
    <p:sldId id="1108" r:id="rId186"/>
    <p:sldId id="1111" r:id="rId187"/>
    <p:sldId id="304" r:id="rId188"/>
    <p:sldId id="305" r:id="rId189"/>
    <p:sldId id="306" r:id="rId190"/>
    <p:sldId id="1097" r:id="rId191"/>
    <p:sldId id="307" r:id="rId192"/>
    <p:sldId id="308" r:id="rId193"/>
    <p:sldId id="1089" r:id="rId194"/>
    <p:sldId id="1088" r:id="rId195"/>
    <p:sldId id="968" r:id="rId196"/>
    <p:sldId id="309" r:id="rId197"/>
    <p:sldId id="1090" r:id="rId198"/>
    <p:sldId id="1091" r:id="rId199"/>
    <p:sldId id="310" r:id="rId200"/>
    <p:sldId id="311" r:id="rId201"/>
    <p:sldId id="966" r:id="rId202"/>
    <p:sldId id="312" r:id="rId203"/>
    <p:sldId id="313" r:id="rId204"/>
    <p:sldId id="1095" r:id="rId205"/>
    <p:sldId id="1096" r:id="rId206"/>
    <p:sldId id="314" r:id="rId207"/>
    <p:sldId id="315" r:id="rId208"/>
    <p:sldId id="861" r:id="rId209"/>
    <p:sldId id="1092" r:id="rId210"/>
    <p:sldId id="338" r:id="rId211"/>
    <p:sldId id="319" r:id="rId212"/>
    <p:sldId id="320" r:id="rId213"/>
    <p:sldId id="322" r:id="rId214"/>
    <p:sldId id="1098" r:id="rId215"/>
    <p:sldId id="321" r:id="rId216"/>
    <p:sldId id="330" r:id="rId217"/>
    <p:sldId id="331" r:id="rId218"/>
    <p:sldId id="1084" r:id="rId219"/>
    <p:sldId id="1099" r:id="rId220"/>
    <p:sldId id="332" r:id="rId221"/>
    <p:sldId id="1085" r:id="rId222"/>
    <p:sldId id="333" r:id="rId223"/>
    <p:sldId id="628" r:id="rId224"/>
    <p:sldId id="334" r:id="rId225"/>
    <p:sldId id="335" r:id="rId226"/>
    <p:sldId id="336" r:id="rId227"/>
    <p:sldId id="337" r:id="rId228"/>
    <p:sldId id="633" r:id="rId229"/>
    <p:sldId id="409" r:id="rId230"/>
    <p:sldId id="1101" r:id="rId231"/>
    <p:sldId id="868" r:id="rId232"/>
    <p:sldId id="1009" r:id="rId233"/>
    <p:sldId id="1022" r:id="rId234"/>
    <p:sldId id="1001" r:id="rId235"/>
    <p:sldId id="1068" r:id="rId236"/>
    <p:sldId id="972" r:id="rId237"/>
    <p:sldId id="951" r:id="rId238"/>
    <p:sldId id="1007" r:id="rId239"/>
    <p:sldId id="1003" r:id="rId240"/>
    <p:sldId id="1023" r:id="rId241"/>
    <p:sldId id="1042" r:id="rId242"/>
    <p:sldId id="1041" r:id="rId243"/>
    <p:sldId id="284" r:id="rId244"/>
    <p:sldId id="1019" r:id="rId245"/>
    <p:sldId id="290" r:id="rId246"/>
    <p:sldId id="626" r:id="rId247"/>
    <p:sldId id="1075" r:id="rId248"/>
    <p:sldId id="1100" r:id="rId249"/>
    <p:sldId id="291" r:id="rId250"/>
    <p:sldId id="293" r:id="rId251"/>
    <p:sldId id="294" r:id="rId252"/>
    <p:sldId id="1069" r:id="rId253"/>
    <p:sldId id="1070" r:id="rId254"/>
    <p:sldId id="280" r:id="rId255"/>
    <p:sldId id="1072" r:id="rId256"/>
    <p:sldId id="1071" r:id="rId257"/>
    <p:sldId id="1073" r:id="rId258"/>
    <p:sldId id="1076" r:id="rId259"/>
    <p:sldId id="300" r:id="rId260"/>
    <p:sldId id="298" r:id="rId261"/>
    <p:sldId id="1014" r:id="rId262"/>
    <p:sldId id="1015" r:id="rId263"/>
    <p:sldId id="1079" r:id="rId264"/>
    <p:sldId id="1080" r:id="rId265"/>
    <p:sldId id="299" r:id="rId266"/>
    <p:sldId id="1077" r:id="rId267"/>
    <p:sldId id="415" r:id="rId268"/>
    <p:sldId id="414" r:id="rId269"/>
    <p:sldId id="1078" r:id="rId270"/>
    <p:sldId id="975" r:id="rId271"/>
    <p:sldId id="976" r:id="rId272"/>
    <p:sldId id="977" r:id="rId273"/>
    <p:sldId id="978" r:id="rId274"/>
    <p:sldId id="416" r:id="rId275"/>
    <p:sldId id="979" r:id="rId276"/>
    <p:sldId id="980" r:id="rId277"/>
    <p:sldId id="981" r:id="rId278"/>
    <p:sldId id="982" r:id="rId279"/>
    <p:sldId id="984" r:id="rId280"/>
    <p:sldId id="1017" r:id="rId281"/>
    <p:sldId id="1109" r:id="rId282"/>
    <p:sldId id="1018" r:id="rId283"/>
    <p:sldId id="1094" r:id="rId284"/>
    <p:sldId id="1110" r:id="rId28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p:cViewPr varScale="1">
        <p:scale>
          <a:sx n="67" d="100"/>
          <a:sy n="67" d="100"/>
        </p:scale>
        <p:origin x="1208"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tableStyles" Target="tableStyle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notesMaster" Target="notesMasters/notesMaster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viewProps" Target="viewProp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theme" Target="theme/theme1.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65D543-3435-40DD-9A76-942AAF7B4534}" type="datetimeFigureOut">
              <a:rPr lang="cs-CZ" smtClean="0"/>
              <a:t>01.03.2022</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58EB3B-77B4-449E-BC78-8464668EB4DE}" type="slidenum">
              <a:rPr lang="cs-CZ" smtClean="0"/>
              <a:t>‹#›</a:t>
            </a:fld>
            <a:endParaRPr lang="cs-CZ"/>
          </a:p>
        </p:txBody>
      </p:sp>
    </p:spTree>
    <p:extLst>
      <p:ext uri="{BB962C8B-B14F-4D97-AF65-F5344CB8AC3E}">
        <p14:creationId xmlns:p14="http://schemas.microsoft.com/office/powerpoint/2010/main" val="2376015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9pPr>
          </a:lstStyle>
          <a:p>
            <a:pPr eaLnBrk="1"/>
            <a:fld id="{B231522A-A1B5-48B6-9833-9BAC530C46B6}" type="slidenum">
              <a:rPr lang="en-GB" altLang="cs-CZ" smtClean="0">
                <a:solidFill>
                  <a:srgbClr val="000000"/>
                </a:solidFill>
                <a:latin typeface="Times New Roman" pitchFamily="18" charset="0"/>
              </a:rPr>
              <a:pPr eaLnBrk="1"/>
              <a:t>44</a:t>
            </a:fld>
            <a:endParaRPr lang="en-GB" altLang="cs-CZ">
              <a:solidFill>
                <a:srgbClr val="000000"/>
              </a:solidFill>
              <a:latin typeface="Times New Roman" pitchFamily="18" charset="0"/>
            </a:endParaRPr>
          </a:p>
        </p:txBody>
      </p:sp>
      <p:sp>
        <p:nvSpPr>
          <p:cNvPr id="6144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3271186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69</a:t>
            </a:fld>
            <a:endParaRPr lang="cs-CZ"/>
          </a:p>
        </p:txBody>
      </p:sp>
    </p:spTree>
    <p:extLst>
      <p:ext uri="{BB962C8B-B14F-4D97-AF65-F5344CB8AC3E}">
        <p14:creationId xmlns:p14="http://schemas.microsoft.com/office/powerpoint/2010/main" val="897173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73</a:t>
            </a:fld>
            <a:endParaRPr lang="cs-CZ"/>
          </a:p>
        </p:txBody>
      </p:sp>
    </p:spTree>
    <p:extLst>
      <p:ext uri="{BB962C8B-B14F-4D97-AF65-F5344CB8AC3E}">
        <p14:creationId xmlns:p14="http://schemas.microsoft.com/office/powerpoint/2010/main" val="2522787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76</a:t>
            </a:fld>
            <a:endParaRPr lang="cs-CZ"/>
          </a:p>
        </p:txBody>
      </p:sp>
    </p:spTree>
    <p:extLst>
      <p:ext uri="{BB962C8B-B14F-4D97-AF65-F5344CB8AC3E}">
        <p14:creationId xmlns:p14="http://schemas.microsoft.com/office/powerpoint/2010/main" val="738439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82</a:t>
            </a:fld>
            <a:endParaRPr lang="cs-CZ"/>
          </a:p>
        </p:txBody>
      </p:sp>
    </p:spTree>
    <p:extLst>
      <p:ext uri="{BB962C8B-B14F-4D97-AF65-F5344CB8AC3E}">
        <p14:creationId xmlns:p14="http://schemas.microsoft.com/office/powerpoint/2010/main" val="2850668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48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26FA624-9301-4710-A324-D8B2920BA37B}" type="slidenum">
              <a:rPr lang="cs-CZ" altLang="cs-CZ">
                <a:latin typeface="Times New Roman" pitchFamily="18" charset="0"/>
              </a:rPr>
              <a:pPr>
                <a:spcBef>
                  <a:spcPct val="0"/>
                </a:spcBef>
              </a:pPr>
              <a:t>215</a:t>
            </a:fld>
            <a:endParaRPr lang="cs-CZ" altLang="cs-CZ">
              <a:latin typeface="Times New Roman" pitchFamily="18" charset="0"/>
            </a:endParaRPr>
          </a:p>
        </p:txBody>
      </p:sp>
    </p:spTree>
    <p:extLst>
      <p:ext uri="{BB962C8B-B14F-4D97-AF65-F5344CB8AC3E}">
        <p14:creationId xmlns:p14="http://schemas.microsoft.com/office/powerpoint/2010/main" val="371944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9pPr>
          </a:lstStyle>
          <a:p>
            <a:pPr eaLnBrk="1"/>
            <a:fld id="{63D9E328-29BC-4C64-BFB6-E8CB3667B982}" type="slidenum">
              <a:rPr lang="en-GB" altLang="cs-CZ" smtClean="0">
                <a:solidFill>
                  <a:srgbClr val="000000"/>
                </a:solidFill>
                <a:latin typeface="Times New Roman" pitchFamily="18" charset="0"/>
              </a:rPr>
              <a:pPr eaLnBrk="1"/>
              <a:t>45</a:t>
            </a:fld>
            <a:endParaRPr lang="en-GB" altLang="cs-CZ">
              <a:solidFill>
                <a:srgbClr val="000000"/>
              </a:solidFill>
              <a:latin typeface="Times New Roman" pitchFamily="18" charset="0"/>
            </a:endParaRPr>
          </a:p>
        </p:txBody>
      </p:sp>
      <p:sp>
        <p:nvSpPr>
          <p:cNvPr id="64515"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2681816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12">
            <a:extLst>
              <a:ext uri="{FF2B5EF4-FFF2-40B4-BE49-F238E27FC236}">
                <a16:creationId xmlns:a16="http://schemas.microsoft.com/office/drawing/2014/main" id="{A0F20A0B-C13F-45EF-A978-BD53E7AA0B8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5pPr>
            <a:lvl6pPr marL="2204470" indent="-200406" defTabSz="393854" eaLnBrk="0" fontAlgn="base" hangingPunct="0">
              <a:spcBef>
                <a:spcPct val="30000"/>
              </a:spcBef>
              <a:spcAft>
                <a:spcPct val="0"/>
              </a:spcAft>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6pPr>
            <a:lvl7pPr marL="2605282" indent="-200406" defTabSz="393854" eaLnBrk="0" fontAlgn="base" hangingPunct="0">
              <a:spcBef>
                <a:spcPct val="30000"/>
              </a:spcBef>
              <a:spcAft>
                <a:spcPct val="0"/>
              </a:spcAft>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7pPr>
            <a:lvl8pPr marL="3006095" indent="-200406" defTabSz="393854" eaLnBrk="0" fontAlgn="base" hangingPunct="0">
              <a:spcBef>
                <a:spcPct val="30000"/>
              </a:spcBef>
              <a:spcAft>
                <a:spcPct val="0"/>
              </a:spcAft>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8pPr>
            <a:lvl9pPr marL="3406907" indent="-200406" defTabSz="393854" eaLnBrk="0" fontAlgn="base" hangingPunct="0">
              <a:spcBef>
                <a:spcPct val="30000"/>
              </a:spcBef>
              <a:spcAft>
                <a:spcPct val="0"/>
              </a:spcAft>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9pPr>
          </a:lstStyle>
          <a:p>
            <a:pPr>
              <a:spcBef>
                <a:spcPct val="0"/>
              </a:spcBef>
              <a:buClrTx/>
              <a:buFontTx/>
              <a:buNone/>
            </a:pPr>
            <a:fld id="{8411B24C-9E7C-4FB2-94DE-95D9F98AFA58}" type="slidenum">
              <a:rPr lang="en-GB" altLang="cs-CZ" sz="1200"/>
              <a:pPr>
                <a:spcBef>
                  <a:spcPct val="0"/>
                </a:spcBef>
                <a:buClrTx/>
                <a:buFontTx/>
                <a:buNone/>
              </a:pPr>
              <a:t>46</a:t>
            </a:fld>
            <a:endParaRPr lang="en-GB" altLang="cs-CZ" sz="1200"/>
          </a:p>
        </p:txBody>
      </p:sp>
      <p:sp>
        <p:nvSpPr>
          <p:cNvPr id="109571" name="Rectangle 1">
            <a:extLst>
              <a:ext uri="{FF2B5EF4-FFF2-40B4-BE49-F238E27FC236}">
                <a16:creationId xmlns:a16="http://schemas.microsoft.com/office/drawing/2014/main" id="{81198D86-AC9C-465D-8DF8-4EE528D4D870}"/>
              </a:ext>
            </a:extLst>
          </p:cNvPr>
          <p:cNvSpPr>
            <a:spLocks noGrp="1" noRot="1" noChangeAspect="1" noChangeArrowheads="1" noTextEdit="1"/>
          </p:cNvSpPr>
          <p:nvPr>
            <p:ph type="sldImg"/>
          </p:nvPr>
        </p:nvSpPr>
        <p:spPr>
          <a:xfrm>
            <a:off x="1144588" y="695325"/>
            <a:ext cx="4567237"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a:extLst>
              <a:ext uri="{FF2B5EF4-FFF2-40B4-BE49-F238E27FC236}">
                <a16:creationId xmlns:a16="http://schemas.microsoft.com/office/drawing/2014/main" id="{FF984909-4C50-4A47-8BD2-AA2758A910FD}"/>
              </a:ext>
            </a:extLst>
          </p:cNvPr>
          <p:cNvSpPr>
            <a:spLocks noGrp="1" noChangeArrowheads="1"/>
          </p:cNvSpPr>
          <p:nvPr>
            <p:ph type="body" idx="1"/>
          </p:nvPr>
        </p:nvSpPr>
        <p:spPr>
          <a:xfrm>
            <a:off x="685512" y="4343231"/>
            <a:ext cx="5482656" cy="411106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dirty="0">
              <a:latin typeface="Times New Roman" panose="02020603050405020304" pitchFamily="18" charset="0"/>
            </a:endParaRPr>
          </a:p>
        </p:txBody>
      </p:sp>
    </p:spTree>
    <p:extLst>
      <p:ext uri="{BB962C8B-B14F-4D97-AF65-F5344CB8AC3E}">
        <p14:creationId xmlns:p14="http://schemas.microsoft.com/office/powerpoint/2010/main" val="278076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12">
            <a:extLst>
              <a:ext uri="{FF2B5EF4-FFF2-40B4-BE49-F238E27FC236}">
                <a16:creationId xmlns:a16="http://schemas.microsoft.com/office/drawing/2014/main" id="{A0F20A0B-C13F-45EF-A978-BD53E7AA0B8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5pPr>
            <a:lvl6pPr marL="2388116" indent="-217101" defTabSz="426665" eaLnBrk="0" fontAlgn="base" hangingPunct="0">
              <a:spcBef>
                <a:spcPct val="30000"/>
              </a:spcBef>
              <a:spcAft>
                <a:spcPct val="0"/>
              </a:spcAft>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6pPr>
            <a:lvl7pPr marL="2822318" indent="-217101" defTabSz="426665" eaLnBrk="0" fontAlgn="base" hangingPunct="0">
              <a:spcBef>
                <a:spcPct val="30000"/>
              </a:spcBef>
              <a:spcAft>
                <a:spcPct val="0"/>
              </a:spcAft>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7pPr>
            <a:lvl8pPr marL="3256521" indent="-217101" defTabSz="426665" eaLnBrk="0" fontAlgn="base" hangingPunct="0">
              <a:spcBef>
                <a:spcPct val="30000"/>
              </a:spcBef>
              <a:spcAft>
                <a:spcPct val="0"/>
              </a:spcAft>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8pPr>
            <a:lvl9pPr marL="3690724" indent="-217101" defTabSz="426665" eaLnBrk="0" fontAlgn="base" hangingPunct="0">
              <a:spcBef>
                <a:spcPct val="30000"/>
              </a:spcBef>
              <a:spcAft>
                <a:spcPct val="0"/>
              </a:spcAft>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9pPr>
          </a:lstStyle>
          <a:p>
            <a:pPr>
              <a:spcBef>
                <a:spcPct val="0"/>
              </a:spcBef>
              <a:buClrTx/>
              <a:buFontTx/>
              <a:buNone/>
            </a:pPr>
            <a:fld id="{8411B24C-9E7C-4FB2-94DE-95D9F98AFA58}" type="slidenum">
              <a:rPr lang="en-GB" altLang="cs-CZ" sz="1300"/>
              <a:pPr>
                <a:spcBef>
                  <a:spcPct val="0"/>
                </a:spcBef>
                <a:buClrTx/>
                <a:buFontTx/>
                <a:buNone/>
              </a:pPr>
              <a:t>47</a:t>
            </a:fld>
            <a:endParaRPr lang="en-GB" altLang="cs-CZ" sz="1300"/>
          </a:p>
        </p:txBody>
      </p:sp>
      <p:sp>
        <p:nvSpPr>
          <p:cNvPr id="109571" name="Rectangle 1">
            <a:extLst>
              <a:ext uri="{FF2B5EF4-FFF2-40B4-BE49-F238E27FC236}">
                <a16:creationId xmlns:a16="http://schemas.microsoft.com/office/drawing/2014/main" id="{81198D86-AC9C-465D-8DF8-4EE528D4D870}"/>
              </a:ext>
            </a:extLst>
          </p:cNvPr>
          <p:cNvSpPr>
            <a:spLocks noGrp="1" noRot="1" noChangeAspect="1" noChangeArrowheads="1" noTextEdit="1"/>
          </p:cNvSpPr>
          <p:nvPr>
            <p:ph type="sldImg"/>
          </p:nvPr>
        </p:nvSpPr>
        <p:spPr>
          <a:xfrm>
            <a:off x="992188" y="777875"/>
            <a:ext cx="5113337" cy="38354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a:extLst>
              <a:ext uri="{FF2B5EF4-FFF2-40B4-BE49-F238E27FC236}">
                <a16:creationId xmlns:a16="http://schemas.microsoft.com/office/drawing/2014/main" id="{FF984909-4C50-4A47-8BD2-AA2758A910FD}"/>
              </a:ext>
            </a:extLst>
          </p:cNvPr>
          <p:cNvSpPr>
            <a:spLocks noGrp="1" noChangeArrowheads="1"/>
          </p:cNvSpPr>
          <p:nvPr>
            <p:ph type="body" idx="1"/>
          </p:nvPr>
        </p:nvSpPr>
        <p:spPr>
          <a:xfrm>
            <a:off x="709632" y="4861251"/>
            <a:ext cx="5675564" cy="460139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674440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9pPr>
          </a:lstStyle>
          <a:p>
            <a:pPr eaLnBrk="1"/>
            <a:fld id="{B231522A-A1B5-48B6-9833-9BAC530C46B6}" type="slidenum">
              <a:rPr lang="en-GB" altLang="cs-CZ" smtClean="0">
                <a:solidFill>
                  <a:srgbClr val="000000"/>
                </a:solidFill>
                <a:latin typeface="Times New Roman" pitchFamily="18" charset="0"/>
              </a:rPr>
              <a:pPr eaLnBrk="1"/>
              <a:t>49</a:t>
            </a:fld>
            <a:endParaRPr lang="en-GB" altLang="cs-CZ">
              <a:solidFill>
                <a:srgbClr val="000000"/>
              </a:solidFill>
              <a:latin typeface="Times New Roman" pitchFamily="18" charset="0"/>
            </a:endParaRPr>
          </a:p>
        </p:txBody>
      </p:sp>
      <p:sp>
        <p:nvSpPr>
          <p:cNvPr id="6144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2648880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01DDD9-772D-4580-9DE3-77448D96493F}"/>
              </a:ext>
            </a:extLst>
          </p:cNvPr>
          <p:cNvSpPr>
            <a:spLocks noGrp="1" noChangeArrowheads="1"/>
          </p:cNvSpPr>
          <p:nvPr>
            <p:ph type="sldNum" sz="quarter" idx="5"/>
          </p:nvPr>
        </p:nvSpPr>
        <p:spPr>
          <a:ln/>
        </p:spPr>
        <p:txBody>
          <a:bodyPr/>
          <a:lstStyle/>
          <a:p>
            <a:fld id="{408B95DE-98D8-4F4D-A06A-C98ADDFC5C9F}" type="slidenum">
              <a:rPr lang="cs-CZ" altLang="en-US"/>
              <a:pPr/>
              <a:t>51</a:t>
            </a:fld>
            <a:endParaRPr lang="cs-CZ" altLang="en-US"/>
          </a:p>
        </p:txBody>
      </p:sp>
      <p:sp>
        <p:nvSpPr>
          <p:cNvPr id="263170" name="Rectangle 2">
            <a:extLst>
              <a:ext uri="{FF2B5EF4-FFF2-40B4-BE49-F238E27FC236}">
                <a16:creationId xmlns:a16="http://schemas.microsoft.com/office/drawing/2014/main" id="{16296004-BAD1-4AE8-B064-0DFD2986B2F4}"/>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id="{6AF1D12C-0664-4025-9490-33D5B33651D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7825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226FA5-26BB-412F-A474-854EA9DC5C94}"/>
              </a:ext>
            </a:extLst>
          </p:cNvPr>
          <p:cNvSpPr>
            <a:spLocks noGrp="1" noChangeArrowheads="1"/>
          </p:cNvSpPr>
          <p:nvPr>
            <p:ph type="sldNum" sz="quarter" idx="5"/>
          </p:nvPr>
        </p:nvSpPr>
        <p:spPr>
          <a:ln/>
        </p:spPr>
        <p:txBody>
          <a:bodyPr/>
          <a:lstStyle/>
          <a:p>
            <a:fld id="{AEEF8D78-0A69-4FC8-85B1-AD4F834ED212}" type="slidenum">
              <a:rPr lang="cs-CZ" altLang="en-US"/>
              <a:pPr/>
              <a:t>52</a:t>
            </a:fld>
            <a:endParaRPr lang="cs-CZ" altLang="en-US"/>
          </a:p>
        </p:txBody>
      </p:sp>
      <p:sp>
        <p:nvSpPr>
          <p:cNvPr id="297986" name="Rectangle 2">
            <a:extLst>
              <a:ext uri="{FF2B5EF4-FFF2-40B4-BE49-F238E27FC236}">
                <a16:creationId xmlns:a16="http://schemas.microsoft.com/office/drawing/2014/main" id="{95DD2821-82A8-4450-A946-DC943FBE5CBA}"/>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D3347EBF-BEA8-4B9F-8B5F-B1B69CCC021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34000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92FF4-4BFC-4095-8CC4-12124045F46C}"/>
              </a:ext>
            </a:extLst>
          </p:cNvPr>
          <p:cNvSpPr>
            <a:spLocks noGrp="1" noChangeArrowheads="1"/>
          </p:cNvSpPr>
          <p:nvPr>
            <p:ph type="sldNum" sz="quarter" idx="5"/>
          </p:nvPr>
        </p:nvSpPr>
        <p:spPr>
          <a:ln/>
        </p:spPr>
        <p:txBody>
          <a:bodyPr/>
          <a:lstStyle/>
          <a:p>
            <a:fld id="{CCDC3F28-F8F6-47DD-8B07-026C337CD71D}" type="slidenum">
              <a:rPr lang="cs-CZ" altLang="en-US"/>
              <a:pPr/>
              <a:t>53</a:t>
            </a:fld>
            <a:endParaRPr lang="cs-CZ" altLang="en-US"/>
          </a:p>
        </p:txBody>
      </p:sp>
      <p:sp>
        <p:nvSpPr>
          <p:cNvPr id="312322" name="Rectangle 2">
            <a:extLst>
              <a:ext uri="{FF2B5EF4-FFF2-40B4-BE49-F238E27FC236}">
                <a16:creationId xmlns:a16="http://schemas.microsoft.com/office/drawing/2014/main" id="{68D2F02D-F640-455F-BD1F-F413CBB3ABD7}"/>
              </a:ext>
            </a:extLst>
          </p:cNvPr>
          <p:cNvSpPr>
            <a:spLocks noGrp="1" noRot="1" noChangeAspect="1" noChangeArrowheads="1" noTextEdit="1"/>
          </p:cNvSpPr>
          <p:nvPr>
            <p:ph type="sldImg"/>
          </p:nvPr>
        </p:nvSpPr>
        <p:spPr>
          <a:ln/>
        </p:spPr>
      </p:sp>
      <p:sp>
        <p:nvSpPr>
          <p:cNvPr id="312323" name="Rectangle 3">
            <a:extLst>
              <a:ext uri="{FF2B5EF4-FFF2-40B4-BE49-F238E27FC236}">
                <a16:creationId xmlns:a16="http://schemas.microsoft.com/office/drawing/2014/main" id="{644B7DC8-1F72-41C2-BE2F-EAD1D311840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77483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C4F699-0B85-41FF-85BD-AC5B37AC4662}"/>
              </a:ext>
            </a:extLst>
          </p:cNvPr>
          <p:cNvSpPr>
            <a:spLocks noGrp="1" noChangeArrowheads="1"/>
          </p:cNvSpPr>
          <p:nvPr>
            <p:ph type="sldNum" sz="quarter" idx="5"/>
          </p:nvPr>
        </p:nvSpPr>
        <p:spPr>
          <a:ln/>
        </p:spPr>
        <p:txBody>
          <a:bodyPr/>
          <a:lstStyle/>
          <a:p>
            <a:fld id="{C41C9F82-478D-465E-BF39-F63DD0DBBE71}" type="slidenum">
              <a:rPr lang="cs-CZ" altLang="en-US"/>
              <a:pPr/>
              <a:t>57</a:t>
            </a:fld>
            <a:endParaRPr lang="cs-CZ" altLang="en-US"/>
          </a:p>
        </p:txBody>
      </p:sp>
      <p:sp>
        <p:nvSpPr>
          <p:cNvPr id="306178" name="Rectangle 2">
            <a:extLst>
              <a:ext uri="{FF2B5EF4-FFF2-40B4-BE49-F238E27FC236}">
                <a16:creationId xmlns:a16="http://schemas.microsoft.com/office/drawing/2014/main" id="{C4E85246-9705-428D-8C01-E76F5D2523B9}"/>
              </a:ext>
            </a:extLst>
          </p:cNvPr>
          <p:cNvSpPr>
            <a:spLocks noGrp="1" noRot="1" noChangeAspect="1" noChangeArrowheads="1" noTextEdit="1"/>
          </p:cNvSpPr>
          <p:nvPr>
            <p:ph type="sldImg"/>
          </p:nvPr>
        </p:nvSpPr>
        <p:spPr>
          <a:ln/>
        </p:spPr>
      </p:sp>
      <p:sp>
        <p:nvSpPr>
          <p:cNvPr id="306179" name="Rectangle 3">
            <a:extLst>
              <a:ext uri="{FF2B5EF4-FFF2-40B4-BE49-F238E27FC236}">
                <a16:creationId xmlns:a16="http://schemas.microsoft.com/office/drawing/2014/main" id="{51B4C759-AB9D-416C-A1F0-D889B525C87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27237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D42118FD-68AA-4AF5-8F8B-A9897D4BA62B}" type="datetimeFigureOut">
              <a:rPr lang="cs-CZ" smtClean="0"/>
              <a:t>01.03.2022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28043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42118FD-68AA-4AF5-8F8B-A9897D4BA62B}" type="datetimeFigureOut">
              <a:rPr lang="cs-CZ" smtClean="0"/>
              <a:t>01.03.2022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236650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42118FD-68AA-4AF5-8F8B-A9897D4BA62B}" type="datetimeFigureOut">
              <a:rPr lang="cs-CZ" smtClean="0"/>
              <a:t>01.03.2022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65748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33375"/>
            <a:ext cx="8229600" cy="625475"/>
          </a:xfrm>
        </p:spPr>
        <p:txBody>
          <a:bodyPr/>
          <a:lstStyle/>
          <a:p>
            <a:r>
              <a:rPr lang="cs-CZ"/>
              <a:t>Kliknutím lze upravit styl.</a:t>
            </a:r>
          </a:p>
        </p:txBody>
      </p:sp>
      <p:sp>
        <p:nvSpPr>
          <p:cNvPr id="3" name="Zástupný symbol pro text 2"/>
          <p:cNvSpPr>
            <a:spLocks noGrp="1"/>
          </p:cNvSpPr>
          <p:nvPr>
            <p:ph type="body" sz="half" idx="1"/>
          </p:nvPr>
        </p:nvSpPr>
        <p:spPr>
          <a:xfrm>
            <a:off x="457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cs-CZ"/>
              <a:t>Anorganick</a:t>
            </a:r>
            <a:r>
              <a:rPr lang="cs-CZ" altLang="cs-CZ"/>
              <a:t>á chemie pro KATA</a:t>
            </a:r>
            <a:endParaRPr lang="en-US" altLang="cs-CZ"/>
          </a:p>
        </p:txBody>
      </p:sp>
      <p:sp>
        <p:nvSpPr>
          <p:cNvPr id="6" name="Rectangle 3"/>
          <p:cNvSpPr>
            <a:spLocks noGrp="1" noChangeArrowheads="1"/>
          </p:cNvSpPr>
          <p:nvPr>
            <p:ph type="sldNum" sz="quarter" idx="11"/>
          </p:nvPr>
        </p:nvSpPr>
        <p:spPr>
          <a:ln/>
        </p:spPr>
        <p:txBody>
          <a:bodyPr/>
          <a:lstStyle>
            <a:lvl1pPr>
              <a:defRPr/>
            </a:lvl1pPr>
          </a:lstStyle>
          <a:p>
            <a:pPr>
              <a:defRPr/>
            </a:pPr>
            <a:fld id="{39248E80-BD54-466A-9A20-5D76B962379C}" type="slidenum">
              <a:rPr lang="en-US" altLang="cs-CZ"/>
              <a:pPr>
                <a:defRPr/>
              </a:pPr>
              <a:t>‹#›</a:t>
            </a:fld>
            <a:endParaRPr lang="en-US" altLang="cs-CZ"/>
          </a:p>
        </p:txBody>
      </p:sp>
      <p:sp>
        <p:nvSpPr>
          <p:cNvPr id="7" name="Rectangle 16"/>
          <p:cNvSpPr>
            <a:spLocks noGrp="1" noChangeArrowheads="1"/>
          </p:cNvSpPr>
          <p:nvPr>
            <p:ph type="dt" sz="half" idx="12"/>
          </p:nvPr>
        </p:nvSpPr>
        <p:spPr>
          <a:ln/>
        </p:spPr>
        <p:txBody>
          <a:bodyPr/>
          <a:lstStyle>
            <a:lvl1pPr>
              <a:defRPr/>
            </a:lvl1pPr>
          </a:lstStyle>
          <a:p>
            <a:pPr>
              <a:defRPr/>
            </a:pPr>
            <a:r>
              <a:rPr lang="cs-CZ" altLang="cs-CZ"/>
              <a:t>Praha 2007</a:t>
            </a:r>
            <a:endParaRPr lang="en-US" altLang="cs-CZ"/>
          </a:p>
        </p:txBody>
      </p:sp>
    </p:spTree>
    <p:extLst>
      <p:ext uri="{BB962C8B-B14F-4D97-AF65-F5344CB8AC3E}">
        <p14:creationId xmlns:p14="http://schemas.microsoft.com/office/powerpoint/2010/main" val="4077224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333375"/>
            <a:ext cx="8229600" cy="55340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t>Anorganick</a:t>
            </a:r>
            <a:r>
              <a:rPr lang="cs-CZ" altLang="en-US"/>
              <a:t>á chemie pro KATA</a:t>
            </a:r>
            <a:endParaRPr lang="en-US" altLang="en-US"/>
          </a:p>
        </p:txBody>
      </p:sp>
      <p:sp>
        <p:nvSpPr>
          <p:cNvPr id="4" name="Rectangle 3"/>
          <p:cNvSpPr>
            <a:spLocks noGrp="1" noChangeArrowheads="1"/>
          </p:cNvSpPr>
          <p:nvPr>
            <p:ph type="sldNum" sz="quarter" idx="11"/>
          </p:nvPr>
        </p:nvSpPr>
        <p:spPr>
          <a:ln/>
        </p:spPr>
        <p:txBody>
          <a:bodyPr/>
          <a:lstStyle>
            <a:lvl1pPr>
              <a:defRPr/>
            </a:lvl1pPr>
          </a:lstStyle>
          <a:p>
            <a:pPr>
              <a:defRPr/>
            </a:pPr>
            <a:fld id="{D4E867ED-A067-4182-8FFC-381CF25ABF9B}" type="slidenum">
              <a:rPr lang="en-US" altLang="en-US"/>
              <a:pPr>
                <a:defRPr/>
              </a:pPr>
              <a:t>‹#›</a:t>
            </a:fld>
            <a:endParaRPr lang="en-US" altLang="en-US"/>
          </a:p>
        </p:txBody>
      </p:sp>
      <p:sp>
        <p:nvSpPr>
          <p:cNvPr id="5" name="Rectangle 16"/>
          <p:cNvSpPr>
            <a:spLocks noGrp="1" noChangeArrowheads="1"/>
          </p:cNvSpPr>
          <p:nvPr>
            <p:ph type="dt" sz="half" idx="12"/>
          </p:nvPr>
        </p:nvSpPr>
        <p:spPr>
          <a:ln/>
        </p:spPr>
        <p:txBody>
          <a:bodyPr/>
          <a:lstStyle>
            <a:lvl1pPr>
              <a:defRPr/>
            </a:lvl1pPr>
          </a:lstStyle>
          <a:p>
            <a:pPr>
              <a:defRPr/>
            </a:pPr>
            <a:r>
              <a:rPr lang="cs-CZ" altLang="en-US"/>
              <a:t>Praha 200</a:t>
            </a:r>
            <a:r>
              <a:rPr lang="en-US" altLang="en-US"/>
              <a:t>8</a:t>
            </a:r>
          </a:p>
        </p:txBody>
      </p:sp>
    </p:spTree>
    <p:extLst>
      <p:ext uri="{BB962C8B-B14F-4D97-AF65-F5344CB8AC3E}">
        <p14:creationId xmlns:p14="http://schemas.microsoft.com/office/powerpoint/2010/main" val="32683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42118FD-68AA-4AF5-8F8B-A9897D4BA62B}" type="datetimeFigureOut">
              <a:rPr lang="cs-CZ" smtClean="0"/>
              <a:t>01.03.2022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248577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D42118FD-68AA-4AF5-8F8B-A9897D4BA62B}" type="datetimeFigureOut">
              <a:rPr lang="cs-CZ" smtClean="0"/>
              <a:t>01.03.2022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403287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42118FD-68AA-4AF5-8F8B-A9897D4BA62B}" type="datetimeFigureOut">
              <a:rPr lang="cs-CZ" smtClean="0"/>
              <a:t>01.03.2022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324642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42118FD-68AA-4AF5-8F8B-A9897D4BA62B}" type="datetimeFigureOut">
              <a:rPr lang="cs-CZ" smtClean="0"/>
              <a:t>01.03.2022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210245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42118FD-68AA-4AF5-8F8B-A9897D4BA62B}" type="datetimeFigureOut">
              <a:rPr lang="cs-CZ" smtClean="0"/>
              <a:t>01.03.2022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70826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42118FD-68AA-4AF5-8F8B-A9897D4BA62B}" type="datetimeFigureOut">
              <a:rPr lang="cs-CZ" smtClean="0"/>
              <a:t>01.03.2022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79993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42118FD-68AA-4AF5-8F8B-A9897D4BA62B}" type="datetimeFigureOut">
              <a:rPr lang="cs-CZ" smtClean="0"/>
              <a:t>01.03.2022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31131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42118FD-68AA-4AF5-8F8B-A9897D4BA62B}" type="datetimeFigureOut">
              <a:rPr lang="cs-CZ" smtClean="0"/>
              <a:t>01.03.2022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3958607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118FD-68AA-4AF5-8F8B-A9897D4BA62B}" type="datetimeFigureOut">
              <a:rPr lang="cs-CZ" smtClean="0"/>
              <a:t>01.03.2022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75173-54CC-4F6C-9445-C1F4AB82B18F}" type="slidenum">
              <a:rPr lang="cs-CZ" smtClean="0"/>
              <a:t>‹#›</a:t>
            </a:fld>
            <a:endParaRPr lang="cs-CZ"/>
          </a:p>
        </p:txBody>
      </p:sp>
    </p:spTree>
    <p:extLst>
      <p:ext uri="{BB962C8B-B14F-4D97-AF65-F5344CB8AC3E}">
        <p14:creationId xmlns:p14="http://schemas.microsoft.com/office/powerpoint/2010/main" val="2441958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74.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10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106.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gif"/><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0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90.jpeg"/></Relationships>
</file>

<file path=ppt/slides/_rels/slide108.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8.gif"/><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gif"/><Relationship Id="rId4" Type="http://schemas.openxmlformats.org/officeDocument/2006/relationships/image" Target="../media/image19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image" Target="../media/image199.jpg"/><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201.jpg"/></Relationships>
</file>

<file path=ppt/slides/_rels/slide11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12.xml.rels><?xml version="1.0" encoding="UTF-8" standalone="yes"?>
<Relationships xmlns="http://schemas.openxmlformats.org/package/2006/relationships"><Relationship Id="rId3" Type="http://schemas.openxmlformats.org/officeDocument/2006/relationships/image" Target="../media/image207.gif"/><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www.google.cz/url?sa=i&amp;url=https%3A%2F%2Fcircuitglobe.com%2Flight-emitting-diode-led.html&amp;psig=AOvVaw0Sw2ZkGW4zalczzJTeRPz0&amp;ust=1583477055540000&amp;source=images&amp;cd=vfe&amp;ved=0CAIQjRxqFwoTCLiVzu7dgugCFQAAAAAdAAAAABBY" TargetMode="External"/><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g"/><Relationship Id="rId4" Type="http://schemas.openxmlformats.org/officeDocument/2006/relationships/image" Target="../media/image209.jpeg"/></Relationships>
</file>

<file path=ppt/slides/_rels/slide11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14.sv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16.sv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18.svg"/><Relationship Id="rId4" Type="http://schemas.openxmlformats.org/officeDocument/2006/relationships/image" Target="../media/image217.png"/></Relationships>
</file>

<file path=ppt/slides/_rels/slide117.xml.rels><?xml version="1.0" encoding="UTF-8" standalone="yes"?>
<Relationships xmlns="http://schemas.openxmlformats.org/package/2006/relationships"><Relationship Id="rId3" Type="http://schemas.openxmlformats.org/officeDocument/2006/relationships/image" Target="../media/image221.sv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118.xml.rels><?xml version="1.0" encoding="UTF-8" standalone="yes"?>
<Relationships xmlns="http://schemas.openxmlformats.org/package/2006/relationships"><Relationship Id="rId3" Type="http://schemas.openxmlformats.org/officeDocument/2006/relationships/image" Target="../media/image224.gif"/><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229.jpg"/><Relationship Id="rId4" Type="http://schemas.openxmlformats.org/officeDocument/2006/relationships/image" Target="../media/image228.jpg"/></Relationships>
</file>

<file path=ppt/slides/_rels/slide12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33.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35.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image" Target="../media/image236.jpg"/><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jpg"/></Relationships>
</file>

<file path=ppt/slides/_rels/slide128.xml.rels><?xml version="1.0" encoding="UTF-8" standalone="yes"?>
<Relationships xmlns="http://schemas.openxmlformats.org/package/2006/relationships"><Relationship Id="rId3" Type="http://schemas.openxmlformats.org/officeDocument/2006/relationships/image" Target="../media/image241.gif"/><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242.gif"/></Relationships>
</file>

<file path=ppt/slides/_rels/slide12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image" Target="../media/image247.gif"/><Relationship Id="rId5" Type="http://schemas.openxmlformats.org/officeDocument/2006/relationships/image" Target="../media/image246.jpeg"/><Relationship Id="rId4" Type="http://schemas.openxmlformats.org/officeDocument/2006/relationships/image" Target="../media/image245.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jpeg"/><Relationship Id="rId1" Type="http://schemas.openxmlformats.org/officeDocument/2006/relationships/slideLayout" Target="../slideLayouts/slideLayout2.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jpeg"/></Relationships>
</file>

<file path=ppt/slides/_rels/slide131.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134.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61.sv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62.png"/></Relationships>
</file>

<file path=ppt/slides/_rels/slide136.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png"/><Relationship Id="rId1" Type="http://schemas.openxmlformats.org/officeDocument/2006/relationships/slideLayout" Target="../slideLayouts/slideLayout2.xml"/><Relationship Id="rId4" Type="http://schemas.openxmlformats.org/officeDocument/2006/relationships/image" Target="../media/image266.png"/></Relationships>
</file>

<file path=ppt/slides/_rels/slide138.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 Id="rId5" Type="http://schemas.openxmlformats.org/officeDocument/2006/relationships/image" Target="../media/image270.png"/><Relationship Id="rId4" Type="http://schemas.openxmlformats.org/officeDocument/2006/relationships/image" Target="../media/image269.png"/></Relationships>
</file>

<file path=ppt/slides/_rels/slide13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image" Target="../media/image273.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75.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 Id="rId5" Type="http://schemas.openxmlformats.org/officeDocument/2006/relationships/image" Target="../media/image279.jpeg"/><Relationship Id="rId4" Type="http://schemas.openxmlformats.org/officeDocument/2006/relationships/image" Target="../media/image278.png"/></Relationships>
</file>

<file path=ppt/slides/_rels/slide142.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gif"/><Relationship Id="rId1" Type="http://schemas.openxmlformats.org/officeDocument/2006/relationships/slideLayout" Target="../slideLayouts/slideLayout2.xml"/><Relationship Id="rId5" Type="http://schemas.openxmlformats.org/officeDocument/2006/relationships/image" Target="../media/image284.jpeg"/><Relationship Id="rId4" Type="http://schemas.openxmlformats.org/officeDocument/2006/relationships/image" Target="../media/image283.jpeg"/></Relationships>
</file>

<file path=ppt/slides/_rels/slide14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gif"/><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2.xml"/><Relationship Id="rId5" Type="http://schemas.openxmlformats.org/officeDocument/2006/relationships/image" Target="../media/image298.png"/><Relationship Id="rId4" Type="http://schemas.openxmlformats.org/officeDocument/2006/relationships/image" Target="../media/image297.jpeg"/></Relationships>
</file>

<file path=ppt/slides/_rels/slide151.xml.rels><?xml version="1.0" encoding="UTF-8" standalone="yes"?>
<Relationships xmlns="http://schemas.openxmlformats.org/package/2006/relationships"><Relationship Id="rId3" Type="http://schemas.openxmlformats.org/officeDocument/2006/relationships/image" Target="../media/image300.gif"/><Relationship Id="rId2" Type="http://schemas.openxmlformats.org/officeDocument/2006/relationships/image" Target="../media/image299.png"/><Relationship Id="rId1" Type="http://schemas.openxmlformats.org/officeDocument/2006/relationships/slideLayout" Target="../slideLayouts/slideLayout2.xml"/><Relationship Id="rId4" Type="http://schemas.openxmlformats.org/officeDocument/2006/relationships/image" Target="../media/image301.png"/></Relationships>
</file>

<file path=ppt/slides/_rels/slide152.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04.gif"/><Relationship Id="rId2" Type="http://schemas.openxmlformats.org/officeDocument/2006/relationships/image" Target="../media/image30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png"/><Relationship Id="rId1" Type="http://schemas.openxmlformats.org/officeDocument/2006/relationships/slideLayout" Target="../slideLayouts/slideLayout2.xml"/><Relationship Id="rId5" Type="http://schemas.openxmlformats.org/officeDocument/2006/relationships/image" Target="../media/image309.png"/><Relationship Id="rId4" Type="http://schemas.openxmlformats.org/officeDocument/2006/relationships/image" Target="../media/image308.png"/></Relationships>
</file>

<file path=ppt/slides/_rels/slide156.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2.xml"/><Relationship Id="rId5" Type="http://schemas.openxmlformats.org/officeDocument/2006/relationships/image" Target="../media/image313.png"/><Relationship Id="rId4" Type="http://schemas.openxmlformats.org/officeDocument/2006/relationships/image" Target="../media/image312.jpeg"/></Relationships>
</file>

<file path=ppt/slides/_rels/slide157.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19.gif"/><Relationship Id="rId2" Type="http://schemas.openxmlformats.org/officeDocument/2006/relationships/image" Target="../media/image318.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jpg"/><Relationship Id="rId1" Type="http://schemas.openxmlformats.org/officeDocument/2006/relationships/slideLayout" Target="../slideLayouts/slideLayout2.xml"/><Relationship Id="rId4" Type="http://schemas.openxmlformats.org/officeDocument/2006/relationships/image" Target="../media/image322.png"/></Relationships>
</file>

<file path=ppt/slides/_rels/slide162.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jpeg"/><Relationship Id="rId1" Type="http://schemas.openxmlformats.org/officeDocument/2006/relationships/slideLayout" Target="../slideLayouts/slideLayout2.xml"/><Relationship Id="rId5" Type="http://schemas.openxmlformats.org/officeDocument/2006/relationships/image" Target="../media/image327.png"/><Relationship Id="rId4" Type="http://schemas.openxmlformats.org/officeDocument/2006/relationships/image" Target="../media/image326.png"/></Relationships>
</file>

<file path=ppt/slides/_rels/slide164.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30.gif"/><Relationship Id="rId1" Type="http://schemas.openxmlformats.org/officeDocument/2006/relationships/slideLayout" Target="../slideLayouts/slideLayout2.xml"/><Relationship Id="rId4" Type="http://schemas.openxmlformats.org/officeDocument/2006/relationships/image" Target="../media/image332.png"/></Relationships>
</file>

<file path=ppt/slides/_rels/slide166.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jpeg"/><Relationship Id="rId1" Type="http://schemas.openxmlformats.org/officeDocument/2006/relationships/slideLayout" Target="../slideLayouts/slideLayout2.xml"/><Relationship Id="rId4" Type="http://schemas.openxmlformats.org/officeDocument/2006/relationships/image" Target="../media/image335.png"/></Relationships>
</file>

<file path=ppt/slides/_rels/slide167.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41.jpg"/><Relationship Id="rId2" Type="http://schemas.openxmlformats.org/officeDocument/2006/relationships/image" Target="../media/image340.png"/><Relationship Id="rId1" Type="http://schemas.openxmlformats.org/officeDocument/2006/relationships/slideLayout" Target="../slideLayouts/slideLayout2.xml"/><Relationship Id="rId4" Type="http://schemas.openxmlformats.org/officeDocument/2006/relationships/image" Target="../media/image342.png"/></Relationships>
</file>

<file path=ppt/slides/_rels/slide171.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2.xml"/><Relationship Id="rId4" Type="http://schemas.openxmlformats.org/officeDocument/2006/relationships/image" Target="../media/image347.png"/></Relationships>
</file>

<file path=ppt/slides/_rels/slide173.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9.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351.gif"/><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353.jpg"/><Relationship Id="rId2" Type="http://schemas.openxmlformats.org/officeDocument/2006/relationships/image" Target="../media/image352.jpg"/><Relationship Id="rId1" Type="http://schemas.openxmlformats.org/officeDocument/2006/relationships/slideLayout" Target="../slideLayouts/slideLayout7.xml"/><Relationship Id="rId4" Type="http://schemas.openxmlformats.org/officeDocument/2006/relationships/image" Target="../media/image354.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5.png"/><Relationship Id="rId1" Type="http://schemas.openxmlformats.org/officeDocument/2006/relationships/slideLayout" Target="../slideLayouts/slideLayout2.xml"/><Relationship Id="rId4" Type="http://schemas.openxmlformats.org/officeDocument/2006/relationships/image" Target="../media/image357.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61.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36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65.gif"/><Relationship Id="rId1" Type="http://schemas.openxmlformats.org/officeDocument/2006/relationships/slideLayout" Target="../slideLayouts/slideLayout2.xml"/><Relationship Id="rId5" Type="http://schemas.openxmlformats.org/officeDocument/2006/relationships/image" Target="../media/image368.png"/><Relationship Id="rId4" Type="http://schemas.openxmlformats.org/officeDocument/2006/relationships/image" Target="../media/image367.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image" Target="../media/image373.png"/><Relationship Id="rId1" Type="http://schemas.openxmlformats.org/officeDocument/2006/relationships/slideLayout" Target="../slideLayouts/slideLayout2.xml"/><Relationship Id="rId4" Type="http://schemas.openxmlformats.org/officeDocument/2006/relationships/image" Target="../media/image375.png"/></Relationships>
</file>

<file path=ppt/slides/_rels/slide197.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image" Target="../media/image376.png"/><Relationship Id="rId1" Type="http://schemas.openxmlformats.org/officeDocument/2006/relationships/slideLayout" Target="../slideLayouts/slideLayout2.xml"/><Relationship Id="rId6" Type="http://schemas.openxmlformats.org/officeDocument/2006/relationships/image" Target="../media/image379.gif"/><Relationship Id="rId5" Type="http://schemas.openxmlformats.org/officeDocument/2006/relationships/image" Target="../media/image378.gif"/><Relationship Id="rId4" Type="http://schemas.openxmlformats.org/officeDocument/2006/relationships/hyperlink" Target="https://www.adichemistry.com/inorganic/cochem/hsab/hard-soft-acid-base-theory.html#hard_base" TargetMode="Externa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381.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image" Target="../media/image382.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384.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385.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gi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38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391.gif"/><Relationship Id="rId2" Type="http://schemas.openxmlformats.org/officeDocument/2006/relationships/image" Target="../media/image390.jpeg"/><Relationship Id="rId1" Type="http://schemas.openxmlformats.org/officeDocument/2006/relationships/slideLayout" Target="../slideLayouts/slideLayout7.xml"/><Relationship Id="rId5" Type="http://schemas.openxmlformats.org/officeDocument/2006/relationships/image" Target="../media/image393.png"/><Relationship Id="rId4" Type="http://schemas.openxmlformats.org/officeDocument/2006/relationships/image" Target="../media/image392.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396.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99.png"/><Relationship Id="rId4" Type="http://schemas.openxmlformats.org/officeDocument/2006/relationships/image" Target="../media/image398.wmf"/></Relationships>
</file>

<file path=ppt/slides/_rels/slide219.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403.png"/><Relationship Id="rId7" Type="http://schemas.openxmlformats.org/officeDocument/2006/relationships/image" Target="../media/image407.jpeg"/><Relationship Id="rId2" Type="http://schemas.openxmlformats.org/officeDocument/2006/relationships/image" Target="../media/image402.png"/><Relationship Id="rId1" Type="http://schemas.openxmlformats.org/officeDocument/2006/relationships/slideLayout" Target="../slideLayouts/slideLayout2.xml"/><Relationship Id="rId6" Type="http://schemas.openxmlformats.org/officeDocument/2006/relationships/image" Target="../media/image406.png"/><Relationship Id="rId5" Type="http://schemas.openxmlformats.org/officeDocument/2006/relationships/image" Target="../media/image405.png"/><Relationship Id="rId4" Type="http://schemas.openxmlformats.org/officeDocument/2006/relationships/image" Target="../media/image404.png"/></Relationships>
</file>

<file path=ppt/slides/_rels/slide221.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image" Target="../media/image408.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10.jpeg"/><Relationship Id="rId1" Type="http://schemas.openxmlformats.org/officeDocument/2006/relationships/slideLayout" Target="../slideLayouts/slideLayout2.xml"/><Relationship Id="rId4" Type="http://schemas.openxmlformats.org/officeDocument/2006/relationships/image" Target="../media/image412.png"/></Relationships>
</file>

<file path=ppt/slides/_rels/slide223.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image" Target="../media/image413.jp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image" Target="../media/image415.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image" Target="../media/image417.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19.png"/><Relationship Id="rId1" Type="http://schemas.openxmlformats.org/officeDocument/2006/relationships/slideLayout" Target="../slideLayouts/slideLayout2.xml"/><Relationship Id="rId4" Type="http://schemas.openxmlformats.org/officeDocument/2006/relationships/image" Target="../media/image421.gif"/></Relationships>
</file>

<file path=ppt/slides/_rels/slide227.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42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4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2.xml.rels><?xml version="1.0" encoding="UTF-8" standalone="yes"?>
<Relationships xmlns="http://schemas.openxmlformats.org/package/2006/relationships"><Relationship Id="rId2" Type="http://schemas.openxmlformats.org/officeDocument/2006/relationships/image" Target="../media/image425.jp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427.gif"/><Relationship Id="rId2" Type="http://schemas.openxmlformats.org/officeDocument/2006/relationships/image" Target="../media/image426.gif"/><Relationship Id="rId1" Type="http://schemas.openxmlformats.org/officeDocument/2006/relationships/slideLayout" Target="../slideLayouts/slideLayout2.xml"/><Relationship Id="rId4" Type="http://schemas.openxmlformats.org/officeDocument/2006/relationships/image" Target="../media/image428.gif"/></Relationships>
</file>

<file path=ppt/slides/_rels/slide234.xml.rels><?xml version="1.0" encoding="UTF-8" standalone="yes"?>
<Relationships xmlns="http://schemas.openxmlformats.org/package/2006/relationships"><Relationship Id="rId3" Type="http://schemas.openxmlformats.org/officeDocument/2006/relationships/image" Target="../media/image430.gif"/><Relationship Id="rId2" Type="http://schemas.openxmlformats.org/officeDocument/2006/relationships/image" Target="../media/image429.png"/><Relationship Id="rId1" Type="http://schemas.openxmlformats.org/officeDocument/2006/relationships/slideLayout" Target="../slideLayouts/slideLayout7.xml"/><Relationship Id="rId4" Type="http://schemas.openxmlformats.org/officeDocument/2006/relationships/image" Target="../media/image431.gif"/></Relationships>
</file>

<file path=ppt/slides/_rels/slide235.xml.rels><?xml version="1.0" encoding="UTF-8" standalone="yes"?>
<Relationships xmlns="http://schemas.openxmlformats.org/package/2006/relationships"><Relationship Id="rId3" Type="http://schemas.openxmlformats.org/officeDocument/2006/relationships/image" Target="../media/image433.png"/><Relationship Id="rId2" Type="http://schemas.openxmlformats.org/officeDocument/2006/relationships/image" Target="../media/image432.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434.jp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435.jp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image" Target="../media/image436.png"/><Relationship Id="rId1" Type="http://schemas.openxmlformats.org/officeDocument/2006/relationships/slideLayout" Target="../slideLayouts/slideLayout2.xml"/><Relationship Id="rId5" Type="http://schemas.openxmlformats.org/officeDocument/2006/relationships/image" Target="../media/image439.png"/><Relationship Id="rId4" Type="http://schemas.openxmlformats.org/officeDocument/2006/relationships/image" Target="../media/image438.png"/></Relationships>
</file>

<file path=ppt/slides/_rels/slide239.xml.rels><?xml version="1.0" encoding="UTF-8" standalone="yes"?>
<Relationships xmlns="http://schemas.openxmlformats.org/package/2006/relationships"><Relationship Id="rId3" Type="http://schemas.openxmlformats.org/officeDocument/2006/relationships/image" Target="../media/image441.gif"/><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442.gif"/><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443.png"/><Relationship Id="rId1" Type="http://schemas.openxmlformats.org/officeDocument/2006/relationships/slideLayout" Target="../slideLayouts/slideLayout2.xml"/><Relationship Id="rId4" Type="http://schemas.openxmlformats.org/officeDocument/2006/relationships/image" Target="../media/image445.jpeg"/></Relationships>
</file>

<file path=ppt/slides/_rels/slide242.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image" Target="../media/image446.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448.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449.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451.png"/><Relationship Id="rId1" Type="http://schemas.openxmlformats.org/officeDocument/2006/relationships/slideLayout" Target="../slideLayouts/slideLayout2.xml"/><Relationship Id="rId4" Type="http://schemas.openxmlformats.org/officeDocument/2006/relationships/image" Target="../media/image453.jpe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45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2" Type="http://schemas.openxmlformats.org/officeDocument/2006/relationships/image" Target="../media/image455.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457.gif"/><Relationship Id="rId2" Type="http://schemas.openxmlformats.org/officeDocument/2006/relationships/image" Target="../media/image456.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458.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59.gif"/><Relationship Id="rId1" Type="http://schemas.openxmlformats.org/officeDocument/2006/relationships/slideLayout" Target="../slideLayouts/slideLayout2.xml"/><Relationship Id="rId4" Type="http://schemas.openxmlformats.org/officeDocument/2006/relationships/image" Target="../media/image461.jpeg"/></Relationships>
</file>

<file path=ppt/slides/_rels/slide254.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image" Target="../media/image462.jpeg"/><Relationship Id="rId1" Type="http://schemas.openxmlformats.org/officeDocument/2006/relationships/slideLayout" Target="../slideLayouts/slideLayout2.xml"/><Relationship Id="rId5" Type="http://schemas.openxmlformats.org/officeDocument/2006/relationships/image" Target="../media/image465.png"/><Relationship Id="rId4" Type="http://schemas.openxmlformats.org/officeDocument/2006/relationships/image" Target="../media/image464.png"/></Relationships>
</file>

<file path=ppt/slides/_rels/slide255.xml.rels><?xml version="1.0" encoding="UTF-8" standalone="yes"?>
<Relationships xmlns="http://schemas.openxmlformats.org/package/2006/relationships"><Relationship Id="rId2" Type="http://schemas.openxmlformats.org/officeDocument/2006/relationships/image" Target="../media/image466.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468.jpeg"/><Relationship Id="rId2" Type="http://schemas.openxmlformats.org/officeDocument/2006/relationships/image" Target="../media/image467.png"/><Relationship Id="rId1" Type="http://schemas.openxmlformats.org/officeDocument/2006/relationships/slideLayout" Target="../slideLayouts/slideLayout2.xml"/><Relationship Id="rId4" Type="http://schemas.openxmlformats.org/officeDocument/2006/relationships/image" Target="../media/image469.jpeg"/></Relationships>
</file>

<file path=ppt/slides/_rels/slide257.xml.rels><?xml version="1.0" encoding="UTF-8" standalone="yes"?>
<Relationships xmlns="http://schemas.openxmlformats.org/package/2006/relationships"><Relationship Id="rId3" Type="http://schemas.openxmlformats.org/officeDocument/2006/relationships/image" Target="../media/image471.gif"/><Relationship Id="rId2" Type="http://schemas.openxmlformats.org/officeDocument/2006/relationships/image" Target="../media/image470.gif"/><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473.jpeg"/><Relationship Id="rId2" Type="http://schemas.openxmlformats.org/officeDocument/2006/relationships/image" Target="../media/image472.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475.gif"/><Relationship Id="rId2" Type="http://schemas.openxmlformats.org/officeDocument/2006/relationships/image" Target="../media/image474.png"/><Relationship Id="rId1" Type="http://schemas.openxmlformats.org/officeDocument/2006/relationships/slideLayout" Target="../slideLayouts/slideLayout2.xml"/><Relationship Id="rId4" Type="http://schemas.openxmlformats.org/officeDocument/2006/relationships/image" Target="../media/image47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2" Type="http://schemas.openxmlformats.org/officeDocument/2006/relationships/image" Target="../media/image477.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479.jpeg"/><Relationship Id="rId2" Type="http://schemas.openxmlformats.org/officeDocument/2006/relationships/image" Target="../media/image478.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481.jpeg"/><Relationship Id="rId2" Type="http://schemas.openxmlformats.org/officeDocument/2006/relationships/image" Target="../media/image480.jpeg"/><Relationship Id="rId1" Type="http://schemas.openxmlformats.org/officeDocument/2006/relationships/slideLayout" Target="../slideLayouts/slideLayout2.xml"/><Relationship Id="rId6" Type="http://schemas.openxmlformats.org/officeDocument/2006/relationships/image" Target="../media/image484.gif"/><Relationship Id="rId5" Type="http://schemas.openxmlformats.org/officeDocument/2006/relationships/image" Target="../media/image483.png"/><Relationship Id="rId4" Type="http://schemas.openxmlformats.org/officeDocument/2006/relationships/image" Target="../media/image482.png"/></Relationships>
</file>

<file path=ppt/slides/_rels/slide264.xml.rels><?xml version="1.0" encoding="UTF-8" standalone="yes"?>
<Relationships xmlns="http://schemas.openxmlformats.org/package/2006/relationships"><Relationship Id="rId3" Type="http://schemas.openxmlformats.org/officeDocument/2006/relationships/image" Target="../media/image486.gif"/><Relationship Id="rId2" Type="http://schemas.openxmlformats.org/officeDocument/2006/relationships/image" Target="../media/image485.png"/><Relationship Id="rId1" Type="http://schemas.openxmlformats.org/officeDocument/2006/relationships/slideLayout" Target="../slideLayouts/slideLayout2.xml"/><Relationship Id="rId5" Type="http://schemas.openxmlformats.org/officeDocument/2006/relationships/image" Target="../media/image488.png"/><Relationship Id="rId4" Type="http://schemas.openxmlformats.org/officeDocument/2006/relationships/image" Target="../media/image487.png"/></Relationships>
</file>

<file path=ppt/slides/_rels/slide265.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9.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491.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493.png"/><Relationship Id="rId2" Type="http://schemas.openxmlformats.org/officeDocument/2006/relationships/image" Target="../media/image492.png"/><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3" Type="http://schemas.openxmlformats.org/officeDocument/2006/relationships/image" Target="../media/image495.gif"/><Relationship Id="rId2" Type="http://schemas.openxmlformats.org/officeDocument/2006/relationships/image" Target="../media/image494.jpeg"/><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3" Type="http://schemas.openxmlformats.org/officeDocument/2006/relationships/image" Target="../media/image497.png"/><Relationship Id="rId2" Type="http://schemas.openxmlformats.org/officeDocument/2006/relationships/image" Target="../media/image496.png"/><Relationship Id="rId1" Type="http://schemas.openxmlformats.org/officeDocument/2006/relationships/slideLayout" Target="../slideLayouts/slideLayout6.xml"/><Relationship Id="rId5" Type="http://schemas.openxmlformats.org/officeDocument/2006/relationships/image" Target="../media/image499.jpeg"/><Relationship Id="rId4" Type="http://schemas.openxmlformats.org/officeDocument/2006/relationships/image" Target="../media/image498.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image" Target="../media/image501.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image" Target="../media/image503.png"/><Relationship Id="rId1" Type="http://schemas.openxmlformats.org/officeDocument/2006/relationships/slideLayout" Target="../slideLayouts/slideLayout6.xml"/><Relationship Id="rId5" Type="http://schemas.openxmlformats.org/officeDocument/2006/relationships/image" Target="../media/image506.png"/><Relationship Id="rId4" Type="http://schemas.openxmlformats.org/officeDocument/2006/relationships/image" Target="../media/image505.png"/></Relationships>
</file>

<file path=ppt/slides/_rels/slide274.xml.rels><?xml version="1.0" encoding="UTF-8" standalone="yes"?>
<Relationships xmlns="http://schemas.openxmlformats.org/package/2006/relationships"><Relationship Id="rId3" Type="http://schemas.openxmlformats.org/officeDocument/2006/relationships/image" Target="../media/image508.png"/><Relationship Id="rId2" Type="http://schemas.openxmlformats.org/officeDocument/2006/relationships/image" Target="../media/image507.png"/><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9.png"/><Relationship Id="rId1" Type="http://schemas.openxmlformats.org/officeDocument/2006/relationships/slideLayout" Target="../slideLayouts/slideLayout6.xml"/><Relationship Id="rId5" Type="http://schemas.openxmlformats.org/officeDocument/2006/relationships/image" Target="../media/image506.png"/><Relationship Id="rId4" Type="http://schemas.openxmlformats.org/officeDocument/2006/relationships/image" Target="../media/image511.jpeg"/></Relationships>
</file>

<file path=ppt/slides/_rels/slide276.xml.rels><?xml version="1.0" encoding="UTF-8" standalone="yes"?>
<Relationships xmlns="http://schemas.openxmlformats.org/package/2006/relationships"><Relationship Id="rId3" Type="http://schemas.openxmlformats.org/officeDocument/2006/relationships/image" Target="../media/image513.png"/><Relationship Id="rId2" Type="http://schemas.openxmlformats.org/officeDocument/2006/relationships/image" Target="../media/image512.jpe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515.png"/><Relationship Id="rId2" Type="http://schemas.openxmlformats.org/officeDocument/2006/relationships/image" Target="../media/image514.png"/><Relationship Id="rId1" Type="http://schemas.openxmlformats.org/officeDocument/2006/relationships/slideLayout" Target="../slideLayouts/slideLayout6.xml"/><Relationship Id="rId4" Type="http://schemas.openxmlformats.org/officeDocument/2006/relationships/image" Target="../media/image516.png"/></Relationships>
</file>

<file path=ppt/slides/_rels/slide279.xml.rels><?xml version="1.0" encoding="UTF-8" standalone="yes"?>
<Relationships xmlns="http://schemas.openxmlformats.org/package/2006/relationships"><Relationship Id="rId3" Type="http://schemas.openxmlformats.org/officeDocument/2006/relationships/image" Target="../media/image518.jpg"/><Relationship Id="rId2" Type="http://schemas.openxmlformats.org/officeDocument/2006/relationships/image" Target="../media/image51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9.png"/><Relationship Id="rId1" Type="http://schemas.openxmlformats.org/officeDocument/2006/relationships/slideLayout" Target="../slideLayouts/slideLayout2.xml"/><Relationship Id="rId4" Type="http://schemas.openxmlformats.org/officeDocument/2006/relationships/image" Target="../media/image521.gif"/></Relationships>
</file>

<file path=ppt/slides/_rels/slide282.xml.rels><?xml version="1.0" encoding="UTF-8" standalone="yes"?>
<Relationships xmlns="http://schemas.openxmlformats.org/package/2006/relationships"><Relationship Id="rId2" Type="http://schemas.openxmlformats.org/officeDocument/2006/relationships/image" Target="../media/image522.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523.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5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5.wmf"/></Relationships>
</file>

<file path=ppt/slides/_rels/slide4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5.png"/><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gif"/><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image" Target="../media/image123.gif"/><Relationship Id="rId1" Type="http://schemas.openxmlformats.org/officeDocument/2006/relationships/slideLayout" Target="../slideLayouts/slideLayout13.xml"/><Relationship Id="rId5" Type="http://schemas.openxmlformats.org/officeDocument/2006/relationships/image" Target="../media/image126.gif"/><Relationship Id="rId4" Type="http://schemas.openxmlformats.org/officeDocument/2006/relationships/image" Target="../media/image125.gif"/></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s://www.google.com/url?sa=i&amp;url=http%3A%2F%2Flibrary.tedankara.k12.tr%2Fchemistry%2Fvol3%2FHydrogen%2520chemistry%2520and%2520nonmetal%2520oxidation%2520numbers%2F&amp;psig=AOvVaw1icFu1gVCOpXokAQPTUDxk&amp;ust=1582143651415000&amp;source=images&amp;cd=vfe&amp;ved=0CAIQjRxqFwoTCIjvitH22-cCFQAAAAAdAAAAABAO"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jp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49.png"/></Relationships>
</file>

<file path=ppt/slides/_rels/slide92.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94.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9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g"/><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96.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g"/><Relationship Id="rId1" Type="http://schemas.openxmlformats.org/officeDocument/2006/relationships/slideLayout" Target="../slideLayouts/slideLayout2.xml"/><Relationship Id="rId5" Type="http://schemas.openxmlformats.org/officeDocument/2006/relationships/image" Target="../media/image171.jpg"/><Relationship Id="rId4" Type="http://schemas.openxmlformats.org/officeDocument/2006/relationships/image" Target="../media/image170.png"/></Relationships>
</file>

<file path=ppt/slides/_rels/slide9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Teoretická a</a:t>
            </a:r>
            <a:r>
              <a:rPr lang="en-US" dirty="0"/>
              <a:t>no</a:t>
            </a:r>
            <a:r>
              <a:rPr lang="cs-CZ" dirty="0"/>
              <a:t>r</a:t>
            </a:r>
            <a:r>
              <a:rPr lang="en-US" dirty="0" err="1"/>
              <a:t>ganick</a:t>
            </a:r>
            <a:r>
              <a:rPr lang="cs-CZ" dirty="0"/>
              <a:t>á chemie</a:t>
            </a:r>
          </a:p>
        </p:txBody>
      </p:sp>
      <p:sp>
        <p:nvSpPr>
          <p:cNvPr id="3" name="Podnadpis 2"/>
          <p:cNvSpPr>
            <a:spLocks noGrp="1"/>
          </p:cNvSpPr>
          <p:nvPr>
            <p:ph type="subTitle" idx="1"/>
          </p:nvPr>
        </p:nvSpPr>
        <p:spPr/>
        <p:txBody>
          <a:bodyPr/>
          <a:lstStyle/>
          <a:p>
            <a:r>
              <a:rPr lang="en-US" dirty="0"/>
              <a:t>3</a:t>
            </a:r>
            <a:r>
              <a:rPr lang="cs-CZ" dirty="0"/>
              <a:t>. část</a:t>
            </a:r>
          </a:p>
        </p:txBody>
      </p:sp>
    </p:spTree>
    <p:extLst>
      <p:ext uri="{BB962C8B-B14F-4D97-AF65-F5344CB8AC3E}">
        <p14:creationId xmlns:p14="http://schemas.microsoft.com/office/powerpoint/2010/main" val="538169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Oxidation Number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33600"/>
            <a:ext cx="70866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http://4.bp.blogspot.com/_qZGouBqZeg8/TT8ojaBh8OI/AAAAAAAAB6Q/BaU7wXQaaGU/s1600/PeriodicTable+-+O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8991600" cy="632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8294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C9B091-4D96-4B35-9D2A-2CD12B36829D}"/>
              </a:ext>
            </a:extLst>
          </p:cNvPr>
          <p:cNvSpPr>
            <a:spLocks noGrp="1"/>
          </p:cNvSpPr>
          <p:nvPr>
            <p:ph type="title"/>
          </p:nvPr>
        </p:nvSpPr>
        <p:spPr>
          <a:xfrm>
            <a:off x="457200" y="274638"/>
            <a:ext cx="8229600" cy="563562"/>
          </a:xfrm>
        </p:spPr>
        <p:txBody>
          <a:bodyPr>
            <a:normAutofit/>
          </a:bodyPr>
          <a:lstStyle/>
          <a:p>
            <a:r>
              <a:rPr lang="en-US" sz="2800" b="1" dirty="0">
                <a:latin typeface="+mn-lt"/>
              </a:rPr>
              <a:t>P</a:t>
            </a:r>
            <a:r>
              <a:rPr lang="cs-CZ" sz="2800" b="1" dirty="0">
                <a:latin typeface="+mn-lt"/>
              </a:rPr>
              <a:t>á</a:t>
            </a:r>
            <a:r>
              <a:rPr lang="en-US" sz="2800" b="1" dirty="0" err="1">
                <a:latin typeface="+mn-lt"/>
              </a:rPr>
              <a:t>sov</a:t>
            </a:r>
            <a:r>
              <a:rPr lang="cs-CZ" sz="2800" b="1" dirty="0">
                <a:latin typeface="+mn-lt"/>
              </a:rPr>
              <a:t>ý</a:t>
            </a:r>
            <a:r>
              <a:rPr lang="en-US" sz="2800" b="1" dirty="0">
                <a:latin typeface="+mn-lt"/>
              </a:rPr>
              <a:t> model</a:t>
            </a:r>
            <a:r>
              <a:rPr lang="cs-CZ" sz="2800" b="1" dirty="0">
                <a:latin typeface="+mn-lt"/>
              </a:rPr>
              <a:t> (pásová struktura)</a:t>
            </a:r>
            <a:endParaRPr lang="en-US" sz="2800" b="1" dirty="0">
              <a:latin typeface="+mn-lt"/>
            </a:endParaRPr>
          </a:p>
        </p:txBody>
      </p:sp>
      <p:sp>
        <p:nvSpPr>
          <p:cNvPr id="8" name="Obdélník 7">
            <a:extLst>
              <a:ext uri="{FF2B5EF4-FFF2-40B4-BE49-F238E27FC236}">
                <a16:creationId xmlns:a16="http://schemas.microsoft.com/office/drawing/2014/main" id="{523C0EA8-3F14-4187-92FD-80AB64CA907D}"/>
              </a:ext>
            </a:extLst>
          </p:cNvPr>
          <p:cNvSpPr/>
          <p:nvPr/>
        </p:nvSpPr>
        <p:spPr>
          <a:xfrm>
            <a:off x="76200" y="4120277"/>
            <a:ext cx="8982222" cy="2585323"/>
          </a:xfrm>
          <a:prstGeom prst="rect">
            <a:avLst/>
          </a:prstGeom>
        </p:spPr>
        <p:txBody>
          <a:bodyPr wrap="square">
            <a:spAutoFit/>
          </a:bodyPr>
          <a:lstStyle/>
          <a:p>
            <a:pPr algn="just"/>
            <a:r>
              <a:rPr lang="en-US" dirty="0"/>
              <a:t>V </a:t>
            </a:r>
            <a:r>
              <a:rPr lang="en-US" dirty="0" err="1"/>
              <a:t>pevné</a:t>
            </a:r>
            <a:r>
              <a:rPr lang="en-US" dirty="0"/>
              <a:t> </a:t>
            </a:r>
            <a:r>
              <a:rPr lang="en-US" dirty="0" err="1"/>
              <a:t>látce</a:t>
            </a:r>
            <a:r>
              <a:rPr lang="en-US" dirty="0"/>
              <a:t> </a:t>
            </a:r>
            <a:r>
              <a:rPr lang="en-US" dirty="0" err="1"/>
              <a:t>vzniká</a:t>
            </a:r>
            <a:r>
              <a:rPr lang="en-US" dirty="0"/>
              <a:t> </a:t>
            </a:r>
            <a:r>
              <a:rPr lang="en-US" dirty="0" err="1"/>
              <a:t>vždy</a:t>
            </a:r>
            <a:r>
              <a:rPr lang="en-US" dirty="0"/>
              <a:t> </a:t>
            </a:r>
            <a:r>
              <a:rPr lang="en-US" dirty="0" err="1"/>
              <a:t>mnoho</a:t>
            </a:r>
            <a:r>
              <a:rPr lang="en-US" dirty="0"/>
              <a:t> </a:t>
            </a:r>
            <a:r>
              <a:rPr lang="en-US" dirty="0" err="1"/>
              <a:t>elektronových</a:t>
            </a:r>
            <a:r>
              <a:rPr lang="en-US" dirty="0"/>
              <a:t> </a:t>
            </a:r>
            <a:r>
              <a:rPr lang="en-US" dirty="0" err="1"/>
              <a:t>pásů</a:t>
            </a:r>
            <a:r>
              <a:rPr lang="en-US" dirty="0"/>
              <a:t>. </a:t>
            </a:r>
            <a:r>
              <a:rPr lang="en-US" dirty="0" err="1"/>
              <a:t>Tyto</a:t>
            </a:r>
            <a:r>
              <a:rPr lang="en-US" dirty="0"/>
              <a:t> </a:t>
            </a:r>
            <a:r>
              <a:rPr lang="en-US" dirty="0" err="1"/>
              <a:t>pásy</a:t>
            </a:r>
            <a:r>
              <a:rPr lang="en-US" dirty="0"/>
              <a:t> se </a:t>
            </a:r>
            <a:r>
              <a:rPr lang="en-US" dirty="0" err="1"/>
              <a:t>mohou</a:t>
            </a:r>
            <a:r>
              <a:rPr lang="en-US" dirty="0"/>
              <a:t> </a:t>
            </a:r>
            <a:r>
              <a:rPr lang="en-US" dirty="0" err="1"/>
              <a:t>vzájemně</a:t>
            </a:r>
            <a:r>
              <a:rPr lang="en-US" dirty="0"/>
              <a:t> </a:t>
            </a:r>
            <a:r>
              <a:rPr lang="en-US" dirty="0" err="1"/>
              <a:t>překrývat</a:t>
            </a:r>
            <a:r>
              <a:rPr lang="en-US" dirty="0"/>
              <a:t> </a:t>
            </a:r>
            <a:r>
              <a:rPr lang="en-US" dirty="0" err="1"/>
              <a:t>nebo</a:t>
            </a:r>
            <a:r>
              <a:rPr lang="en-US" dirty="0"/>
              <a:t> </a:t>
            </a:r>
            <a:r>
              <a:rPr lang="en-US" dirty="0" err="1"/>
              <a:t>mezi</a:t>
            </a:r>
            <a:r>
              <a:rPr lang="en-US" dirty="0"/>
              <a:t> </a:t>
            </a:r>
            <a:r>
              <a:rPr lang="en-US" dirty="0" err="1"/>
              <a:t>nimi</a:t>
            </a:r>
            <a:r>
              <a:rPr lang="en-US" dirty="0"/>
              <a:t> </a:t>
            </a:r>
            <a:r>
              <a:rPr lang="en-US" dirty="0" err="1"/>
              <a:t>může</a:t>
            </a:r>
            <a:r>
              <a:rPr lang="en-US" dirty="0"/>
              <a:t> </a:t>
            </a:r>
            <a:r>
              <a:rPr lang="en-US" dirty="0" err="1"/>
              <a:t>být</a:t>
            </a:r>
            <a:r>
              <a:rPr lang="en-US" dirty="0"/>
              <a:t> </a:t>
            </a:r>
            <a:r>
              <a:rPr lang="en-US" dirty="0" err="1"/>
              <a:t>určitá</a:t>
            </a:r>
            <a:r>
              <a:rPr lang="en-US" dirty="0"/>
              <a:t> </a:t>
            </a:r>
            <a:r>
              <a:rPr lang="en-US" dirty="0" err="1"/>
              <a:t>mezera</a:t>
            </a:r>
            <a:r>
              <a:rPr lang="en-US" dirty="0"/>
              <a:t>, </a:t>
            </a:r>
            <a:r>
              <a:rPr lang="en-US" dirty="0" err="1"/>
              <a:t>kde</a:t>
            </a:r>
            <a:r>
              <a:rPr lang="en-US" dirty="0"/>
              <a:t> se </a:t>
            </a:r>
            <a:r>
              <a:rPr lang="en-US" dirty="0" err="1"/>
              <a:t>nevyskytuje</a:t>
            </a:r>
            <a:r>
              <a:rPr lang="en-US" dirty="0"/>
              <a:t> </a:t>
            </a:r>
            <a:r>
              <a:rPr lang="en-US" dirty="0" err="1"/>
              <a:t>žádný</a:t>
            </a:r>
            <a:r>
              <a:rPr lang="en-US" dirty="0"/>
              <a:t> </a:t>
            </a:r>
            <a:r>
              <a:rPr lang="en-US" dirty="0" err="1"/>
              <a:t>možný</a:t>
            </a:r>
            <a:r>
              <a:rPr lang="en-US" dirty="0"/>
              <a:t> </a:t>
            </a:r>
            <a:r>
              <a:rPr lang="en-US" dirty="0" err="1"/>
              <a:t>stav</a:t>
            </a:r>
            <a:r>
              <a:rPr lang="en-US" dirty="0"/>
              <a:t> a </a:t>
            </a:r>
            <a:r>
              <a:rPr lang="en-US" dirty="0" err="1"/>
              <a:t>tato</a:t>
            </a:r>
            <a:r>
              <a:rPr lang="en-US" dirty="0"/>
              <a:t> </a:t>
            </a:r>
            <a:r>
              <a:rPr lang="en-US" dirty="0" err="1"/>
              <a:t>mezera</a:t>
            </a:r>
            <a:r>
              <a:rPr lang="en-US" dirty="0"/>
              <a:t> se </a:t>
            </a:r>
            <a:r>
              <a:rPr lang="en-US" dirty="0" err="1"/>
              <a:t>nazývá</a:t>
            </a:r>
            <a:r>
              <a:rPr lang="en-US" dirty="0"/>
              <a:t> </a:t>
            </a:r>
            <a:r>
              <a:rPr lang="en-US" b="1" dirty="0" err="1"/>
              <a:t>zakázaný</a:t>
            </a:r>
            <a:r>
              <a:rPr lang="en-US" b="1" dirty="0"/>
              <a:t> </a:t>
            </a:r>
            <a:r>
              <a:rPr lang="en-US" b="1" dirty="0" err="1"/>
              <a:t>pás</a:t>
            </a:r>
            <a:r>
              <a:rPr lang="en-US" dirty="0"/>
              <a:t>. </a:t>
            </a:r>
            <a:r>
              <a:rPr lang="en-US" dirty="0" err="1"/>
              <a:t>Elektrony</a:t>
            </a:r>
            <a:r>
              <a:rPr lang="en-US" dirty="0"/>
              <a:t> v </a:t>
            </a:r>
            <a:r>
              <a:rPr lang="en-US" dirty="0" err="1"/>
              <a:t>látce</a:t>
            </a:r>
            <a:r>
              <a:rPr lang="en-US" dirty="0"/>
              <a:t> </a:t>
            </a:r>
            <a:r>
              <a:rPr lang="en-US" dirty="0" err="1"/>
              <a:t>pak</a:t>
            </a:r>
            <a:r>
              <a:rPr lang="en-US" dirty="0"/>
              <a:t> </a:t>
            </a:r>
            <a:r>
              <a:rPr lang="en-US" dirty="0" err="1"/>
              <a:t>zaplňují</a:t>
            </a:r>
            <a:r>
              <a:rPr lang="en-US" dirty="0"/>
              <a:t> </a:t>
            </a:r>
            <a:r>
              <a:rPr lang="en-US" dirty="0" err="1"/>
              <a:t>elektronové</a:t>
            </a:r>
            <a:r>
              <a:rPr lang="en-US" dirty="0"/>
              <a:t> </a:t>
            </a:r>
            <a:r>
              <a:rPr lang="en-US" dirty="0" err="1"/>
              <a:t>pásy</a:t>
            </a:r>
            <a:r>
              <a:rPr lang="en-US" dirty="0"/>
              <a:t> od </a:t>
            </a:r>
            <a:r>
              <a:rPr lang="en-US" dirty="0" err="1"/>
              <a:t>energeticky</a:t>
            </a:r>
            <a:r>
              <a:rPr lang="en-US" dirty="0"/>
              <a:t> </a:t>
            </a:r>
            <a:r>
              <a:rPr lang="en-US" dirty="0" err="1"/>
              <a:t>nejnižších</a:t>
            </a:r>
            <a:r>
              <a:rPr lang="en-US" dirty="0"/>
              <a:t> (</a:t>
            </a:r>
            <a:r>
              <a:rPr lang="en-US" dirty="0" err="1"/>
              <a:t>nejvýhodnějších</a:t>
            </a:r>
            <a:r>
              <a:rPr lang="en-US" dirty="0"/>
              <a:t>) </a:t>
            </a:r>
            <a:r>
              <a:rPr lang="en-US" dirty="0" err="1"/>
              <a:t>stavů</a:t>
            </a:r>
            <a:r>
              <a:rPr lang="en-US" dirty="0"/>
              <a:t>. </a:t>
            </a:r>
            <a:r>
              <a:rPr lang="en-US" dirty="0" err="1"/>
              <a:t>Poslední</a:t>
            </a:r>
            <a:r>
              <a:rPr lang="en-US" dirty="0"/>
              <a:t> </a:t>
            </a:r>
            <a:r>
              <a:rPr lang="en-US" dirty="0" err="1"/>
              <a:t>elektronový</a:t>
            </a:r>
            <a:r>
              <a:rPr lang="en-US" dirty="0"/>
              <a:t> </a:t>
            </a:r>
            <a:r>
              <a:rPr lang="en-US" dirty="0" err="1"/>
              <a:t>pás</a:t>
            </a:r>
            <a:r>
              <a:rPr lang="en-US" dirty="0"/>
              <a:t> </a:t>
            </a:r>
            <a:r>
              <a:rPr lang="en-US" dirty="0" err="1"/>
              <a:t>obsazený</a:t>
            </a:r>
            <a:r>
              <a:rPr lang="en-US" dirty="0"/>
              <a:t> </a:t>
            </a:r>
            <a:r>
              <a:rPr lang="en-US" dirty="0" err="1"/>
              <a:t>elektrony</a:t>
            </a:r>
            <a:r>
              <a:rPr lang="en-US" dirty="0"/>
              <a:t> je </a:t>
            </a:r>
            <a:r>
              <a:rPr lang="en-US" dirty="0" err="1"/>
              <a:t>nazýván</a:t>
            </a:r>
            <a:r>
              <a:rPr lang="en-US" dirty="0"/>
              <a:t> </a:t>
            </a:r>
            <a:r>
              <a:rPr lang="en-US" b="1" dirty="0" err="1"/>
              <a:t>valenční</a:t>
            </a:r>
            <a:r>
              <a:rPr lang="en-US" b="1" dirty="0"/>
              <a:t> </a:t>
            </a:r>
            <a:r>
              <a:rPr lang="en-US" b="1" dirty="0" err="1"/>
              <a:t>pás</a:t>
            </a:r>
            <a:r>
              <a:rPr lang="en-US" b="1" dirty="0"/>
              <a:t> </a:t>
            </a:r>
            <a:r>
              <a:rPr lang="en-US" dirty="0" err="1"/>
              <a:t>podle</a:t>
            </a:r>
            <a:r>
              <a:rPr lang="en-US" dirty="0"/>
              <a:t> </a:t>
            </a:r>
            <a:r>
              <a:rPr lang="en-US" dirty="0" err="1"/>
              <a:t>toho</a:t>
            </a:r>
            <a:r>
              <a:rPr lang="en-US" dirty="0"/>
              <a:t>, </a:t>
            </a:r>
            <a:r>
              <a:rPr lang="en-US" dirty="0" err="1"/>
              <a:t>že</a:t>
            </a:r>
            <a:r>
              <a:rPr lang="en-US" dirty="0"/>
              <a:t> </a:t>
            </a:r>
            <a:r>
              <a:rPr lang="en-US" dirty="0" err="1"/>
              <a:t>jej</a:t>
            </a:r>
            <a:r>
              <a:rPr lang="en-US" dirty="0"/>
              <a:t> </a:t>
            </a:r>
            <a:r>
              <a:rPr lang="en-US" dirty="0" err="1"/>
              <a:t>tvoří</a:t>
            </a:r>
            <a:r>
              <a:rPr lang="en-US" dirty="0"/>
              <a:t> </a:t>
            </a:r>
            <a:r>
              <a:rPr lang="en-US" dirty="0" err="1"/>
              <a:t>valenční</a:t>
            </a:r>
            <a:r>
              <a:rPr lang="en-US" dirty="0"/>
              <a:t> </a:t>
            </a:r>
            <a:r>
              <a:rPr lang="en-US" dirty="0" err="1"/>
              <a:t>elektrony</a:t>
            </a:r>
            <a:r>
              <a:rPr lang="en-US" dirty="0"/>
              <a:t> z </a:t>
            </a:r>
            <a:r>
              <a:rPr lang="en-US" dirty="0" err="1"/>
              <a:t>jednotlivých</a:t>
            </a:r>
            <a:r>
              <a:rPr lang="en-US" dirty="0"/>
              <a:t> </a:t>
            </a:r>
            <a:r>
              <a:rPr lang="en-US" dirty="0" err="1"/>
              <a:t>atomů</a:t>
            </a:r>
            <a:r>
              <a:rPr lang="en-US" dirty="0"/>
              <a:t> </a:t>
            </a:r>
            <a:r>
              <a:rPr lang="en-US" dirty="0" err="1"/>
              <a:t>krystalu</a:t>
            </a:r>
            <a:r>
              <a:rPr lang="en-US" dirty="0"/>
              <a:t>. </a:t>
            </a:r>
            <a:r>
              <a:rPr lang="en-US" dirty="0" err="1"/>
              <a:t>První</a:t>
            </a:r>
            <a:r>
              <a:rPr lang="en-US" dirty="0"/>
              <a:t> </a:t>
            </a:r>
            <a:r>
              <a:rPr lang="en-US" dirty="0" err="1"/>
              <a:t>neobsazený</a:t>
            </a:r>
            <a:r>
              <a:rPr lang="en-US" dirty="0"/>
              <a:t> </a:t>
            </a:r>
            <a:r>
              <a:rPr lang="en-US" dirty="0" err="1"/>
              <a:t>elektronový</a:t>
            </a:r>
            <a:r>
              <a:rPr lang="en-US" dirty="0"/>
              <a:t> </a:t>
            </a:r>
            <a:r>
              <a:rPr lang="en-US" dirty="0" err="1"/>
              <a:t>pás</a:t>
            </a:r>
            <a:r>
              <a:rPr lang="en-US" dirty="0"/>
              <a:t> je </a:t>
            </a:r>
            <a:r>
              <a:rPr lang="en-US" dirty="0" err="1"/>
              <a:t>nazýván</a:t>
            </a:r>
            <a:r>
              <a:rPr lang="en-US" dirty="0"/>
              <a:t> </a:t>
            </a:r>
            <a:r>
              <a:rPr lang="en-US" b="1" dirty="0" err="1"/>
              <a:t>vodivostní</a:t>
            </a:r>
            <a:r>
              <a:rPr lang="en-US" b="1" dirty="0"/>
              <a:t> </a:t>
            </a:r>
            <a:r>
              <a:rPr lang="en-US" b="1" dirty="0" err="1"/>
              <a:t>pás</a:t>
            </a:r>
            <a:r>
              <a:rPr lang="en-US" dirty="0"/>
              <a:t>, </a:t>
            </a:r>
            <a:r>
              <a:rPr lang="en-US" dirty="0" err="1"/>
              <a:t>protože</a:t>
            </a:r>
            <a:r>
              <a:rPr lang="en-US" dirty="0"/>
              <a:t> </a:t>
            </a:r>
            <a:r>
              <a:rPr lang="en-US" dirty="0" err="1"/>
              <a:t>elektrony</a:t>
            </a:r>
            <a:r>
              <a:rPr lang="en-US" dirty="0"/>
              <a:t> v </a:t>
            </a:r>
            <a:r>
              <a:rPr lang="en-US" dirty="0" err="1"/>
              <a:t>zaplněném</a:t>
            </a:r>
            <a:r>
              <a:rPr lang="en-US" dirty="0"/>
              <a:t> </a:t>
            </a:r>
            <a:r>
              <a:rPr lang="en-US" dirty="0" err="1"/>
              <a:t>valenčním</a:t>
            </a:r>
            <a:r>
              <a:rPr lang="en-US" dirty="0"/>
              <a:t> </a:t>
            </a:r>
            <a:r>
              <a:rPr lang="en-US" dirty="0" err="1"/>
              <a:t>pásu</a:t>
            </a:r>
            <a:r>
              <a:rPr lang="en-US" dirty="0"/>
              <a:t> </a:t>
            </a:r>
            <a:r>
              <a:rPr lang="en-US" dirty="0" err="1"/>
              <a:t>nemohou</a:t>
            </a:r>
            <a:r>
              <a:rPr lang="en-US" dirty="0"/>
              <a:t> </a:t>
            </a:r>
            <a:r>
              <a:rPr lang="en-US" dirty="0" err="1"/>
              <a:t>přispívat</a:t>
            </a:r>
            <a:r>
              <a:rPr lang="en-US" dirty="0"/>
              <a:t> k </a:t>
            </a:r>
            <a:r>
              <a:rPr lang="en-US" dirty="0" err="1"/>
              <a:t>elektrické</a:t>
            </a:r>
            <a:r>
              <a:rPr lang="en-US" dirty="0"/>
              <a:t> </a:t>
            </a:r>
            <a:r>
              <a:rPr lang="en-US" dirty="0" err="1"/>
              <a:t>vodivosti</a:t>
            </a:r>
            <a:r>
              <a:rPr lang="en-US" dirty="0"/>
              <a:t> </a:t>
            </a:r>
            <a:r>
              <a:rPr lang="en-US" dirty="0" err="1"/>
              <a:t>materiálu</a:t>
            </a:r>
            <a:r>
              <a:rPr lang="en-US" dirty="0"/>
              <a:t>. </a:t>
            </a:r>
            <a:r>
              <a:rPr lang="en-US" dirty="0" err="1"/>
              <a:t>Až</a:t>
            </a:r>
            <a:r>
              <a:rPr lang="en-US" dirty="0"/>
              <a:t> </a:t>
            </a:r>
            <a:r>
              <a:rPr lang="en-US" dirty="0" err="1"/>
              <a:t>poté</a:t>
            </a:r>
            <a:r>
              <a:rPr lang="en-US" dirty="0"/>
              <a:t>, co se </a:t>
            </a:r>
            <a:r>
              <a:rPr lang="en-US" dirty="0" err="1"/>
              <a:t>elektrony</a:t>
            </a:r>
            <a:r>
              <a:rPr lang="en-US" dirty="0"/>
              <a:t> </a:t>
            </a:r>
            <a:r>
              <a:rPr lang="en-US" dirty="0" err="1"/>
              <a:t>dostanou</a:t>
            </a:r>
            <a:r>
              <a:rPr lang="en-US" dirty="0"/>
              <a:t> do </a:t>
            </a:r>
            <a:r>
              <a:rPr lang="en-US" dirty="0" err="1"/>
              <a:t>vodivostního</a:t>
            </a:r>
            <a:r>
              <a:rPr lang="en-US" dirty="0"/>
              <a:t> </a:t>
            </a:r>
            <a:r>
              <a:rPr lang="en-US" dirty="0" err="1"/>
              <a:t>pásu</a:t>
            </a:r>
            <a:r>
              <a:rPr lang="en-US" dirty="0"/>
              <a:t>, se </a:t>
            </a:r>
            <a:r>
              <a:rPr lang="en-US" dirty="0" err="1"/>
              <a:t>látka</a:t>
            </a:r>
            <a:r>
              <a:rPr lang="en-US" dirty="0"/>
              <a:t> </a:t>
            </a:r>
            <a:r>
              <a:rPr lang="en-US" dirty="0" err="1"/>
              <a:t>stává</a:t>
            </a:r>
            <a:r>
              <a:rPr lang="en-US" dirty="0"/>
              <a:t> </a:t>
            </a:r>
            <a:r>
              <a:rPr lang="en-US" dirty="0" err="1"/>
              <a:t>vodivou</a:t>
            </a:r>
            <a:r>
              <a:rPr lang="en-US" dirty="0"/>
              <a:t>. </a:t>
            </a:r>
            <a:r>
              <a:rPr lang="en-US" dirty="0" err="1"/>
              <a:t>Zakázaný</a:t>
            </a:r>
            <a:r>
              <a:rPr lang="en-US" dirty="0"/>
              <a:t> </a:t>
            </a:r>
            <a:r>
              <a:rPr lang="en-US" dirty="0" err="1"/>
              <a:t>pás</a:t>
            </a:r>
            <a:r>
              <a:rPr lang="en-US" dirty="0"/>
              <a:t> se u </a:t>
            </a:r>
            <a:r>
              <a:rPr lang="en-US" dirty="0" err="1"/>
              <a:t>polovodičů</a:t>
            </a:r>
            <a:r>
              <a:rPr lang="en-US" dirty="0"/>
              <a:t> </a:t>
            </a:r>
            <a:r>
              <a:rPr lang="en-US" dirty="0" err="1"/>
              <a:t>rozděluje</a:t>
            </a:r>
            <a:r>
              <a:rPr lang="en-US" dirty="0"/>
              <a:t> </a:t>
            </a:r>
            <a:r>
              <a:rPr lang="en-US" dirty="0" err="1"/>
              <a:t>na</a:t>
            </a:r>
            <a:r>
              <a:rPr lang="en-US" dirty="0"/>
              <a:t> </a:t>
            </a:r>
            <a:r>
              <a:rPr lang="en-US" dirty="0" err="1"/>
              <a:t>přímý</a:t>
            </a:r>
            <a:r>
              <a:rPr lang="en-US" dirty="0"/>
              <a:t> a </a:t>
            </a:r>
            <a:r>
              <a:rPr lang="en-US" dirty="0" err="1"/>
              <a:t>nepřímý</a:t>
            </a:r>
            <a:r>
              <a:rPr lang="en-US" dirty="0"/>
              <a:t> (</a:t>
            </a:r>
            <a:r>
              <a:rPr lang="en-US" dirty="0" err="1"/>
              <a:t>například</a:t>
            </a:r>
            <a:r>
              <a:rPr lang="en-US" dirty="0"/>
              <a:t> u </a:t>
            </a:r>
            <a:r>
              <a:rPr lang="en-US" dirty="0" err="1"/>
              <a:t>křemíku</a:t>
            </a:r>
            <a:r>
              <a:rPr lang="en-US" dirty="0"/>
              <a:t>). </a:t>
            </a:r>
          </a:p>
        </p:txBody>
      </p:sp>
      <p:pic>
        <p:nvPicPr>
          <p:cNvPr id="9" name="Picture 8" descr="Výsledek obrázku pro bonding antibonding metal">
            <a:extLst>
              <a:ext uri="{FF2B5EF4-FFF2-40B4-BE49-F238E27FC236}">
                <a16:creationId xmlns:a16="http://schemas.microsoft.com/office/drawing/2014/main" id="{C312C0E8-9AC9-4F15-ADA0-A00ACD994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5912073" cy="1680883"/>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a:extLst>
              <a:ext uri="{FF2B5EF4-FFF2-40B4-BE49-F238E27FC236}">
                <a16:creationId xmlns:a16="http://schemas.microsoft.com/office/drawing/2014/main" id="{929A87A8-39C5-4442-8187-789D5E96B889}"/>
              </a:ext>
            </a:extLst>
          </p:cNvPr>
          <p:cNvSpPr/>
          <p:nvPr/>
        </p:nvSpPr>
        <p:spPr>
          <a:xfrm>
            <a:off x="228600" y="914400"/>
            <a:ext cx="8763000" cy="1323439"/>
          </a:xfrm>
          <a:prstGeom prst="rect">
            <a:avLst/>
          </a:prstGeom>
        </p:spPr>
        <p:txBody>
          <a:bodyPr wrap="square">
            <a:spAutoFit/>
          </a:bodyPr>
          <a:lstStyle/>
          <a:p>
            <a:pPr algn="just"/>
            <a:r>
              <a:rPr lang="cs-CZ" sz="2000" dirty="0">
                <a:cs typeface="Arial" panose="020B0604020202020204" pitchFamily="34" charset="0"/>
              </a:rPr>
              <a:t> V pevné krystalické látce jsou atomy ve velké koncentraci složeny do pravidelného tvaru. Elektrony jsou zde '</a:t>
            </a:r>
            <a:r>
              <a:rPr lang="cs-CZ" sz="2000" dirty="0" err="1">
                <a:cs typeface="Arial" panose="020B0604020202020204" pitchFamily="34" charset="0"/>
              </a:rPr>
              <a:t>delokalizované</a:t>
            </a:r>
            <a:r>
              <a:rPr lang="cs-CZ" sz="2000" dirty="0">
                <a:cs typeface="Arial" panose="020B0604020202020204" pitchFamily="34" charset="0"/>
              </a:rPr>
              <a:t>', vzájemně interagují a vytvářejí pásy povolených energií. </a:t>
            </a:r>
            <a:r>
              <a:rPr lang="en-US" sz="2000" dirty="0"/>
              <a:t>S </a:t>
            </a:r>
            <a:r>
              <a:rPr lang="en-US" sz="2000" dirty="0" err="1"/>
              <a:t>pásovou</a:t>
            </a:r>
            <a:r>
              <a:rPr lang="en-US" sz="2000" dirty="0"/>
              <a:t> </a:t>
            </a:r>
            <a:r>
              <a:rPr lang="en-US" sz="2000" dirty="0" err="1"/>
              <a:t>strukturou</a:t>
            </a:r>
            <a:r>
              <a:rPr lang="en-US" sz="2000" dirty="0"/>
              <a:t> </a:t>
            </a:r>
            <a:r>
              <a:rPr lang="en-US" sz="2000" dirty="0" err="1"/>
              <a:t>úzce</a:t>
            </a:r>
            <a:r>
              <a:rPr lang="en-US" sz="2000" dirty="0"/>
              <a:t> </a:t>
            </a:r>
            <a:r>
              <a:rPr lang="en-US" sz="2000" dirty="0" err="1"/>
              <a:t>souvisí</a:t>
            </a:r>
            <a:r>
              <a:rPr lang="en-US" sz="2000" dirty="0"/>
              <a:t> </a:t>
            </a:r>
            <a:r>
              <a:rPr lang="en-US" sz="2000" dirty="0" err="1"/>
              <a:t>i</a:t>
            </a:r>
            <a:r>
              <a:rPr lang="cs-CZ" sz="2000" dirty="0"/>
              <a:t> zbarvení a </a:t>
            </a:r>
            <a:r>
              <a:rPr lang="en-US" sz="2000" dirty="0"/>
              <a:t> </a:t>
            </a:r>
            <a:r>
              <a:rPr lang="en-US" sz="2000" dirty="0" err="1"/>
              <a:t>elektrická</a:t>
            </a:r>
            <a:r>
              <a:rPr lang="en-US" sz="2000" dirty="0"/>
              <a:t> </a:t>
            </a:r>
            <a:r>
              <a:rPr lang="en-US" sz="2000" dirty="0" err="1"/>
              <a:t>vodivost</a:t>
            </a:r>
            <a:r>
              <a:rPr lang="en-US" sz="2000" dirty="0"/>
              <a:t> </a:t>
            </a:r>
            <a:r>
              <a:rPr lang="en-US" sz="2000" dirty="0" err="1"/>
              <a:t>jednotlivých</a:t>
            </a:r>
            <a:r>
              <a:rPr lang="en-US" sz="2000" dirty="0"/>
              <a:t> </a:t>
            </a:r>
            <a:r>
              <a:rPr lang="en-US" sz="2000" dirty="0" err="1"/>
              <a:t>látek</a:t>
            </a:r>
            <a:r>
              <a:rPr lang="en-US" sz="2000" dirty="0"/>
              <a:t>. </a:t>
            </a:r>
          </a:p>
        </p:txBody>
      </p:sp>
    </p:spTree>
    <p:extLst>
      <p:ext uri="{BB962C8B-B14F-4D97-AF65-F5344CB8AC3E}">
        <p14:creationId xmlns:p14="http://schemas.microsoft.com/office/powerpoint/2010/main" val="31927252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Související obrázek">
            <a:extLst>
              <a:ext uri="{FF2B5EF4-FFF2-40B4-BE49-F238E27FC236}">
                <a16:creationId xmlns:a16="http://schemas.microsoft.com/office/drawing/2014/main" id="{F0B3931A-7D11-4FB5-AAE9-67E7B02ECE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7751067" cy="25241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E54F2809-0775-4049-8DA6-1066B11DF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29000"/>
            <a:ext cx="767836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E71ACAD3-CCCC-416C-BC13-ECC672F71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438400"/>
            <a:ext cx="3962400" cy="421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339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VÃ½sledek obrÃ¡zku pro effective nuclear charge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3325"/>
            <a:ext cx="8897566" cy="6297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0873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periodictable.com/Properties/A/ElectricalConductivity.st.lo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67561"/>
            <a:ext cx="6705600" cy="46380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ological matter in optical lattices">
            <a:extLst>
              <a:ext uri="{FF2B5EF4-FFF2-40B4-BE49-F238E27FC236}">
                <a16:creationId xmlns:a16="http://schemas.microsoft.com/office/drawing/2014/main" id="{1FB86264-CD15-4672-A5A9-6379DA2A6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04800"/>
            <a:ext cx="4495800" cy="160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2477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A95DF4-D47A-4992-8B7B-BB613D5D9323}"/>
              </a:ext>
            </a:extLst>
          </p:cNvPr>
          <p:cNvSpPr>
            <a:spLocks noGrp="1"/>
          </p:cNvSpPr>
          <p:nvPr>
            <p:ph type="title"/>
          </p:nvPr>
        </p:nvSpPr>
        <p:spPr>
          <a:xfrm>
            <a:off x="457200" y="274638"/>
            <a:ext cx="8229600" cy="487362"/>
          </a:xfrm>
        </p:spPr>
        <p:txBody>
          <a:bodyPr>
            <a:noAutofit/>
          </a:bodyPr>
          <a:lstStyle/>
          <a:p>
            <a:r>
              <a:rPr lang="cs-CZ" sz="2800" b="1" dirty="0">
                <a:latin typeface="+mn-lt"/>
              </a:rPr>
              <a:t>Polovodiče</a:t>
            </a:r>
            <a:endParaRPr lang="en-US" sz="2800" b="1" dirty="0">
              <a:latin typeface="+mn-lt"/>
            </a:endParaRPr>
          </a:p>
        </p:txBody>
      </p:sp>
      <p:sp>
        <p:nvSpPr>
          <p:cNvPr id="4" name="Obdélník 3">
            <a:extLst>
              <a:ext uri="{FF2B5EF4-FFF2-40B4-BE49-F238E27FC236}">
                <a16:creationId xmlns:a16="http://schemas.microsoft.com/office/drawing/2014/main" id="{95B839AB-3BA7-484E-91BB-D13E0985292F}"/>
              </a:ext>
            </a:extLst>
          </p:cNvPr>
          <p:cNvSpPr/>
          <p:nvPr/>
        </p:nvSpPr>
        <p:spPr>
          <a:xfrm>
            <a:off x="304800" y="965294"/>
            <a:ext cx="8534400" cy="2246769"/>
          </a:xfrm>
          <a:prstGeom prst="rect">
            <a:avLst/>
          </a:prstGeom>
        </p:spPr>
        <p:txBody>
          <a:bodyPr wrap="square">
            <a:spAutoFit/>
          </a:bodyPr>
          <a:lstStyle/>
          <a:p>
            <a:pPr algn="just"/>
            <a:r>
              <a:rPr lang="cs-CZ" sz="2000" dirty="0"/>
              <a:t>Čisté polovodiče jsou ve srovnání s kovy velmi špatné vodiče. </a:t>
            </a:r>
            <a:r>
              <a:rPr lang="cs-CZ" sz="2000" dirty="0">
                <a:solidFill>
                  <a:srgbClr val="233343"/>
                </a:solidFill>
              </a:rPr>
              <a:t>E</a:t>
            </a:r>
            <a:r>
              <a:rPr lang="en-US" sz="2000" dirty="0">
                <a:solidFill>
                  <a:srgbClr val="233343"/>
                </a:solidFill>
              </a:rPr>
              <a:t>le</a:t>
            </a:r>
            <a:r>
              <a:rPr lang="cs-CZ" sz="2000" dirty="0">
                <a:solidFill>
                  <a:srgbClr val="233343"/>
                </a:solidFill>
              </a:rPr>
              <a:t>k</a:t>
            </a:r>
            <a:r>
              <a:rPr lang="en-US" sz="2000" dirty="0" err="1">
                <a:solidFill>
                  <a:srgbClr val="233343"/>
                </a:solidFill>
              </a:rPr>
              <a:t>tron</a:t>
            </a:r>
            <a:r>
              <a:rPr lang="cs-CZ" sz="2000" dirty="0">
                <a:solidFill>
                  <a:srgbClr val="233343"/>
                </a:solidFill>
              </a:rPr>
              <a:t>y</a:t>
            </a:r>
            <a:r>
              <a:rPr lang="en-US" sz="2000" dirty="0">
                <a:solidFill>
                  <a:srgbClr val="233343"/>
                </a:solidFill>
              </a:rPr>
              <a:t> </a:t>
            </a:r>
            <a:r>
              <a:rPr lang="cs-CZ" sz="2000" dirty="0">
                <a:solidFill>
                  <a:srgbClr val="233343"/>
                </a:solidFill>
              </a:rPr>
              <a:t>jsou totiž poutány v kovalentních vazbách mezi atomy a nemohou se volně pohybovat v krystalové mřížce</a:t>
            </a:r>
            <a:r>
              <a:rPr lang="en-US" sz="2000" dirty="0">
                <a:solidFill>
                  <a:srgbClr val="233343"/>
                </a:solidFill>
              </a:rPr>
              <a:t>.</a:t>
            </a:r>
            <a:r>
              <a:rPr lang="cs-CZ" sz="2000" dirty="0"/>
              <a:t> </a:t>
            </a:r>
            <a:r>
              <a:rPr lang="en-US" sz="2000" dirty="0" err="1"/>
              <a:t>Mezi</a:t>
            </a:r>
            <a:r>
              <a:rPr lang="en-US" sz="2000" dirty="0"/>
              <a:t> </a:t>
            </a:r>
            <a:r>
              <a:rPr lang="en-US" sz="2000" dirty="0" err="1"/>
              <a:t>polovodiče</a:t>
            </a:r>
            <a:r>
              <a:rPr lang="en-US" sz="2000" dirty="0"/>
              <a:t> </a:t>
            </a:r>
            <a:r>
              <a:rPr lang="en-US" sz="2000" dirty="0" err="1"/>
              <a:t>patří</a:t>
            </a:r>
            <a:r>
              <a:rPr lang="en-US" sz="2000" dirty="0"/>
              <a:t> </a:t>
            </a:r>
            <a:r>
              <a:rPr lang="en-US" sz="2000" dirty="0" err="1"/>
              <a:t>prvky</a:t>
            </a:r>
            <a:r>
              <a:rPr lang="en-US" sz="2000" dirty="0"/>
              <a:t> </a:t>
            </a:r>
            <a:r>
              <a:rPr lang="en-US" sz="2000" dirty="0" err="1"/>
              <a:t>křemík</a:t>
            </a:r>
            <a:r>
              <a:rPr lang="en-US" sz="2000" dirty="0"/>
              <a:t>, germanium, </a:t>
            </a:r>
            <a:r>
              <a:rPr lang="en-US" sz="2000" dirty="0" err="1"/>
              <a:t>selen</a:t>
            </a:r>
            <a:r>
              <a:rPr lang="en-US" sz="2000" dirty="0"/>
              <a:t>, </a:t>
            </a:r>
            <a:r>
              <a:rPr lang="en-US" sz="2000" dirty="0" err="1"/>
              <a:t>sloučeniny</a:t>
            </a:r>
            <a:r>
              <a:rPr lang="en-US" sz="2000" dirty="0"/>
              <a:t> </a:t>
            </a:r>
            <a:r>
              <a:rPr lang="en-US" sz="2000" dirty="0" err="1"/>
              <a:t>arsenid</a:t>
            </a:r>
            <a:r>
              <a:rPr lang="en-US" sz="2000" dirty="0"/>
              <a:t> </a:t>
            </a:r>
            <a:r>
              <a:rPr lang="en-US" sz="2000" dirty="0" err="1"/>
              <a:t>galia</a:t>
            </a:r>
            <a:r>
              <a:rPr lang="en-US" sz="2000" dirty="0"/>
              <a:t> GaAs, </a:t>
            </a:r>
            <a:r>
              <a:rPr lang="en-US" sz="2000" dirty="0" err="1"/>
              <a:t>sulfid</a:t>
            </a:r>
            <a:r>
              <a:rPr lang="en-US" sz="2000" dirty="0"/>
              <a:t> </a:t>
            </a:r>
            <a:r>
              <a:rPr lang="en-US" sz="2000" dirty="0" err="1"/>
              <a:t>olovnatý</a:t>
            </a:r>
            <a:r>
              <a:rPr lang="en-US" sz="2000" dirty="0"/>
              <a:t> </a:t>
            </a:r>
            <a:r>
              <a:rPr lang="en-US" sz="2000" dirty="0" err="1"/>
              <a:t>PbS</a:t>
            </a:r>
            <a:r>
              <a:rPr lang="en-US" sz="2000" dirty="0"/>
              <a:t> </a:t>
            </a:r>
            <a:r>
              <a:rPr lang="en-US" sz="2000" dirty="0" err="1"/>
              <a:t>aj</a:t>
            </a:r>
            <a:r>
              <a:rPr lang="en-US" sz="2000" dirty="0"/>
              <a:t>. </a:t>
            </a:r>
            <a:r>
              <a:rPr lang="en-US" sz="2000" dirty="0" err="1"/>
              <a:t>Většina</a:t>
            </a:r>
            <a:r>
              <a:rPr lang="en-US" sz="2000" dirty="0"/>
              <a:t> </a:t>
            </a:r>
            <a:r>
              <a:rPr lang="en-US" sz="2000" dirty="0" err="1"/>
              <a:t>polovodičů</a:t>
            </a:r>
            <a:r>
              <a:rPr lang="en-US" sz="2000" dirty="0"/>
              <a:t> </a:t>
            </a:r>
            <a:r>
              <a:rPr lang="en-US" sz="2000" dirty="0" err="1"/>
              <a:t>jsou</a:t>
            </a:r>
            <a:r>
              <a:rPr lang="en-US" sz="2000" dirty="0"/>
              <a:t> </a:t>
            </a:r>
            <a:r>
              <a:rPr lang="en-US" sz="2000" dirty="0" err="1"/>
              <a:t>krystalické</a:t>
            </a:r>
            <a:r>
              <a:rPr lang="en-US" sz="2000" dirty="0"/>
              <a:t> </a:t>
            </a:r>
            <a:r>
              <a:rPr lang="en-US" sz="2000" dirty="0" err="1"/>
              <a:t>látky</a:t>
            </a:r>
            <a:r>
              <a:rPr lang="en-US" sz="2000" dirty="0"/>
              <a:t>, </a:t>
            </a:r>
            <a:r>
              <a:rPr lang="en-US" sz="2000" dirty="0" err="1"/>
              <a:t>existují</a:t>
            </a:r>
            <a:r>
              <a:rPr lang="en-US" sz="2000" dirty="0"/>
              <a:t> </a:t>
            </a:r>
            <a:r>
              <a:rPr lang="en-US" sz="2000" dirty="0" err="1"/>
              <a:t>však</a:t>
            </a:r>
            <a:r>
              <a:rPr lang="en-US" sz="2000" dirty="0"/>
              <a:t> </a:t>
            </a:r>
            <a:r>
              <a:rPr lang="en-US" sz="2000" dirty="0" err="1"/>
              <a:t>také</a:t>
            </a:r>
            <a:r>
              <a:rPr lang="en-US" sz="2000" dirty="0"/>
              <a:t> </a:t>
            </a:r>
            <a:r>
              <a:rPr lang="en-US" sz="2000" dirty="0" err="1"/>
              <a:t>polovodiče</a:t>
            </a:r>
            <a:r>
              <a:rPr lang="en-US" sz="2000" dirty="0"/>
              <a:t> </a:t>
            </a:r>
            <a:r>
              <a:rPr lang="en-US" sz="2000" dirty="0" err="1"/>
              <a:t>amorfní</a:t>
            </a:r>
            <a:r>
              <a:rPr lang="en-US" sz="2000" dirty="0"/>
              <a:t> (</a:t>
            </a:r>
            <a:r>
              <a:rPr lang="cs-CZ" sz="2000" dirty="0"/>
              <a:t>např. </a:t>
            </a:r>
            <a:r>
              <a:rPr lang="cs-CZ" sz="2000" dirty="0" err="1"/>
              <a:t>chalkogenidov</a:t>
            </a:r>
            <a:r>
              <a:rPr lang="en-US" sz="2000" dirty="0"/>
              <a:t>á </a:t>
            </a:r>
            <a:r>
              <a:rPr lang="en-US" sz="2000" dirty="0" err="1"/>
              <a:t>skla</a:t>
            </a:r>
            <a:r>
              <a:rPr lang="en-US" sz="2000" dirty="0"/>
              <a:t>). </a:t>
            </a:r>
            <a:endParaRPr lang="cs-CZ" sz="2000" dirty="0"/>
          </a:p>
          <a:p>
            <a:pPr algn="just"/>
            <a:endParaRPr lang="cs-CZ" sz="2000" dirty="0"/>
          </a:p>
        </p:txBody>
      </p:sp>
      <p:pic>
        <p:nvPicPr>
          <p:cNvPr id="5" name="Picture 21" descr="\resizebox{1.3\halflength}{!}{&#10;\includegraphics[width=1.3\halflength]{figs/elements.eps}}">
            <a:extLst>
              <a:ext uri="{FF2B5EF4-FFF2-40B4-BE49-F238E27FC236}">
                <a16:creationId xmlns:a16="http://schemas.microsoft.com/office/drawing/2014/main" id="{27BB9058-DA90-4219-8A26-64E3CBB8B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621674"/>
            <a:ext cx="4495800" cy="2961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F412F47-D909-4B11-AACA-B4DB70294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737608"/>
            <a:ext cx="3886200" cy="2729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B6321F9-CFA6-448F-B031-38649425CB67}"/>
              </a:ext>
            </a:extLst>
          </p:cNvPr>
          <p:cNvSpPr txBox="1"/>
          <p:nvPr/>
        </p:nvSpPr>
        <p:spPr>
          <a:xfrm>
            <a:off x="304800" y="2935726"/>
            <a:ext cx="8284447" cy="369332"/>
          </a:xfrm>
          <a:prstGeom prst="rect">
            <a:avLst/>
          </a:prstGeom>
          <a:noFill/>
        </p:spPr>
        <p:txBody>
          <a:bodyPr wrap="none" rtlCol="0">
            <a:spAutoFit/>
          </a:bodyPr>
          <a:lstStyle/>
          <a:p>
            <a:r>
              <a:rPr lang="cs-CZ" b="1" dirty="0"/>
              <a:t>Vlastní polovodiče</a:t>
            </a:r>
            <a:r>
              <a:rPr lang="cs-CZ" dirty="0"/>
              <a:t>: Si, </a:t>
            </a:r>
            <a:r>
              <a:rPr lang="cs-CZ" dirty="0" err="1"/>
              <a:t>Ge</a:t>
            </a:r>
            <a:r>
              <a:rPr lang="cs-CZ" dirty="0"/>
              <a:t>, </a:t>
            </a:r>
            <a:r>
              <a:rPr lang="cs-CZ" dirty="0" err="1"/>
              <a:t>InP</a:t>
            </a:r>
            <a:r>
              <a:rPr lang="cs-CZ" dirty="0"/>
              <a:t>, </a:t>
            </a:r>
            <a:r>
              <a:rPr lang="cs-CZ" dirty="0" err="1"/>
              <a:t>GaAs</a:t>
            </a:r>
            <a:r>
              <a:rPr lang="cs-CZ" dirty="0"/>
              <a:t>, </a:t>
            </a:r>
            <a:r>
              <a:rPr lang="cs-CZ" dirty="0" err="1"/>
              <a:t>CdSe</a:t>
            </a:r>
            <a:r>
              <a:rPr lang="cs-CZ" dirty="0"/>
              <a:t>, … (splňují</a:t>
            </a:r>
            <a:r>
              <a:rPr lang="en-US" dirty="0"/>
              <a:t> Grimm-</a:t>
            </a:r>
            <a:r>
              <a:rPr lang="en-US" dirty="0" err="1"/>
              <a:t>Sommerfeldovo</a:t>
            </a:r>
            <a:r>
              <a:rPr lang="en-US" dirty="0"/>
              <a:t> </a:t>
            </a:r>
            <a:r>
              <a:rPr lang="en-US" dirty="0" err="1"/>
              <a:t>pravidlo</a:t>
            </a:r>
            <a:r>
              <a:rPr lang="cs-CZ" dirty="0"/>
              <a:t>)</a:t>
            </a:r>
          </a:p>
        </p:txBody>
      </p:sp>
    </p:spTree>
    <p:extLst>
      <p:ext uri="{BB962C8B-B14F-4D97-AF65-F5344CB8AC3E}">
        <p14:creationId xmlns:p14="http://schemas.microsoft.com/office/powerpoint/2010/main" val="21781609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 Compound Semiconductor? | Toshiba Electronic Devices &amp; Storage  Corporation | Americas – United States">
            <a:extLst>
              <a:ext uri="{FF2B5EF4-FFF2-40B4-BE49-F238E27FC236}">
                <a16:creationId xmlns:a16="http://schemas.microsoft.com/office/drawing/2014/main" id="{57F42042-BAFE-443F-836F-120F5630D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971" y="4707257"/>
            <a:ext cx="5270847" cy="1926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type Semiconductor | Toshiba Electronic Devices &amp; Storage Corporation |  Asia-English">
            <a:extLst>
              <a:ext uri="{FF2B5EF4-FFF2-40B4-BE49-F238E27FC236}">
                <a16:creationId xmlns:a16="http://schemas.microsoft.com/office/drawing/2014/main" id="{8F3D9252-A794-4CE9-B271-F8098DEE1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561" y="2484248"/>
            <a:ext cx="5270847" cy="208013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6C9AC3F-E9EF-4654-8755-DEC1E4BA9D33}"/>
              </a:ext>
            </a:extLst>
          </p:cNvPr>
          <p:cNvSpPr txBox="1"/>
          <p:nvPr/>
        </p:nvSpPr>
        <p:spPr>
          <a:xfrm>
            <a:off x="648299" y="3239346"/>
            <a:ext cx="1994247" cy="379308"/>
          </a:xfrm>
          <a:prstGeom prst="rect">
            <a:avLst/>
          </a:prstGeom>
          <a:noFill/>
        </p:spPr>
        <p:txBody>
          <a:bodyPr wrap="square">
            <a:spAutoFit/>
          </a:bodyPr>
          <a:lstStyle/>
          <a:p>
            <a:r>
              <a:rPr lang="cs-CZ" sz="1800" b="1" i="0" dirty="0">
                <a:solidFill>
                  <a:srgbClr val="202122"/>
                </a:solidFill>
                <a:effectLst/>
              </a:rPr>
              <a:t>polovodič typu </a:t>
            </a:r>
            <a:r>
              <a:rPr lang="en-US" sz="1800" b="1" i="0" dirty="0">
                <a:solidFill>
                  <a:srgbClr val="202122"/>
                </a:solidFill>
                <a:effectLst/>
              </a:rPr>
              <a:t>P</a:t>
            </a:r>
            <a:r>
              <a:rPr lang="cs-CZ" sz="1800" b="0" i="0" dirty="0">
                <a:solidFill>
                  <a:srgbClr val="202122"/>
                </a:solidFill>
                <a:effectLst/>
              </a:rPr>
              <a:t> </a:t>
            </a:r>
            <a:endParaRPr lang="cs-CZ" dirty="0"/>
          </a:p>
        </p:txBody>
      </p:sp>
      <p:sp>
        <p:nvSpPr>
          <p:cNvPr id="9" name="TextovéPole 8">
            <a:extLst>
              <a:ext uri="{FF2B5EF4-FFF2-40B4-BE49-F238E27FC236}">
                <a16:creationId xmlns:a16="http://schemas.microsoft.com/office/drawing/2014/main" id="{93140BA1-8927-4B9E-9816-FED448A5FE69}"/>
              </a:ext>
            </a:extLst>
          </p:cNvPr>
          <p:cNvSpPr txBox="1"/>
          <p:nvPr/>
        </p:nvSpPr>
        <p:spPr>
          <a:xfrm>
            <a:off x="497182" y="4707257"/>
            <a:ext cx="1994247" cy="923330"/>
          </a:xfrm>
          <a:prstGeom prst="rect">
            <a:avLst/>
          </a:prstGeom>
          <a:noFill/>
        </p:spPr>
        <p:txBody>
          <a:bodyPr wrap="square">
            <a:spAutoFit/>
          </a:bodyPr>
          <a:lstStyle/>
          <a:p>
            <a:r>
              <a:rPr lang="cs-CZ" sz="1800" b="1" i="0" dirty="0">
                <a:solidFill>
                  <a:srgbClr val="202122"/>
                </a:solidFill>
                <a:effectLst/>
              </a:rPr>
              <a:t>polovodiče typu </a:t>
            </a:r>
            <a:r>
              <a:rPr lang="en-US" sz="1800" b="1" i="0" dirty="0">
                <a:solidFill>
                  <a:srgbClr val="202122"/>
                </a:solidFill>
                <a:effectLst/>
              </a:rPr>
              <a:t>P</a:t>
            </a:r>
          </a:p>
          <a:p>
            <a:r>
              <a:rPr lang="en-US" dirty="0" err="1">
                <a:solidFill>
                  <a:srgbClr val="202122"/>
                </a:solidFill>
              </a:rPr>
              <a:t>nebo</a:t>
            </a:r>
            <a:endParaRPr lang="en-US" dirty="0">
              <a:solidFill>
                <a:srgbClr val="202122"/>
              </a:solidFill>
            </a:endParaRPr>
          </a:p>
          <a:p>
            <a:r>
              <a:rPr lang="cs-CZ" sz="1800" b="1" i="0" dirty="0">
                <a:solidFill>
                  <a:srgbClr val="202122"/>
                </a:solidFill>
                <a:effectLst/>
              </a:rPr>
              <a:t>polovodič typu N</a:t>
            </a:r>
            <a:r>
              <a:rPr lang="cs-CZ" sz="1800" b="0" i="0" dirty="0">
                <a:solidFill>
                  <a:srgbClr val="202122"/>
                </a:solidFill>
                <a:effectLst/>
              </a:rPr>
              <a:t> </a:t>
            </a:r>
            <a:endParaRPr lang="cs-CZ" dirty="0"/>
          </a:p>
        </p:txBody>
      </p:sp>
      <p:pic>
        <p:nvPicPr>
          <p:cNvPr id="10" name="Picture 4" descr="n-type Semiconductor | Toshiba Electronic Devices &amp; Storage Corporation |  Asia-English">
            <a:extLst>
              <a:ext uri="{FF2B5EF4-FFF2-40B4-BE49-F238E27FC236}">
                <a16:creationId xmlns:a16="http://schemas.microsoft.com/office/drawing/2014/main" id="{81E0F919-0B89-45F8-9F30-274A683AF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561" y="384999"/>
            <a:ext cx="5270847" cy="2027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DE761798-5715-4066-BB34-FB3383BF14AA}"/>
              </a:ext>
            </a:extLst>
          </p:cNvPr>
          <p:cNvSpPr txBox="1"/>
          <p:nvPr/>
        </p:nvSpPr>
        <p:spPr>
          <a:xfrm>
            <a:off x="497182" y="1663372"/>
            <a:ext cx="1804346" cy="369332"/>
          </a:xfrm>
          <a:prstGeom prst="rect">
            <a:avLst/>
          </a:prstGeom>
          <a:noFill/>
        </p:spPr>
        <p:txBody>
          <a:bodyPr wrap="square">
            <a:spAutoFit/>
          </a:bodyPr>
          <a:lstStyle/>
          <a:p>
            <a:r>
              <a:rPr lang="cs-CZ" sz="1800" b="1" i="0" dirty="0">
                <a:solidFill>
                  <a:srgbClr val="202122"/>
                </a:solidFill>
                <a:effectLst/>
              </a:rPr>
              <a:t>polovodič typu N</a:t>
            </a:r>
            <a:r>
              <a:rPr lang="cs-CZ" sz="1800" b="0" i="0" dirty="0">
                <a:solidFill>
                  <a:srgbClr val="202122"/>
                </a:solidFill>
                <a:effectLst/>
              </a:rPr>
              <a:t> </a:t>
            </a:r>
            <a:endParaRPr lang="cs-CZ" dirty="0"/>
          </a:p>
        </p:txBody>
      </p:sp>
      <p:sp>
        <p:nvSpPr>
          <p:cNvPr id="2" name="TextovéPole 1">
            <a:extLst>
              <a:ext uri="{FF2B5EF4-FFF2-40B4-BE49-F238E27FC236}">
                <a16:creationId xmlns:a16="http://schemas.microsoft.com/office/drawing/2014/main" id="{C5D8C7F3-DD1E-4B6F-B192-2B362821E842}"/>
              </a:ext>
            </a:extLst>
          </p:cNvPr>
          <p:cNvSpPr txBox="1"/>
          <p:nvPr/>
        </p:nvSpPr>
        <p:spPr>
          <a:xfrm>
            <a:off x="239666" y="154166"/>
            <a:ext cx="2852960" cy="461665"/>
          </a:xfrm>
          <a:prstGeom prst="rect">
            <a:avLst/>
          </a:prstGeom>
          <a:noFill/>
        </p:spPr>
        <p:txBody>
          <a:bodyPr wrap="none" rtlCol="0">
            <a:spAutoFit/>
          </a:bodyPr>
          <a:lstStyle/>
          <a:p>
            <a:r>
              <a:rPr lang="en-US" sz="2400" b="1" dirty="0" err="1"/>
              <a:t>Nevlastn</a:t>
            </a:r>
            <a:r>
              <a:rPr lang="cs-CZ" sz="2400" b="1" dirty="0"/>
              <a:t>í polovodiče</a:t>
            </a:r>
          </a:p>
        </p:txBody>
      </p:sp>
      <p:sp>
        <p:nvSpPr>
          <p:cNvPr id="3" name="TextovéPole 2">
            <a:extLst>
              <a:ext uri="{FF2B5EF4-FFF2-40B4-BE49-F238E27FC236}">
                <a16:creationId xmlns:a16="http://schemas.microsoft.com/office/drawing/2014/main" id="{A47CF1D8-4CDB-42E3-B90C-6E0102B12D6E}"/>
              </a:ext>
            </a:extLst>
          </p:cNvPr>
          <p:cNvSpPr txBox="1"/>
          <p:nvPr/>
        </p:nvSpPr>
        <p:spPr>
          <a:xfrm>
            <a:off x="186637" y="710911"/>
            <a:ext cx="3347394" cy="646331"/>
          </a:xfrm>
          <a:prstGeom prst="rect">
            <a:avLst/>
          </a:prstGeom>
          <a:noFill/>
        </p:spPr>
        <p:txBody>
          <a:bodyPr wrap="square" rtlCol="0">
            <a:spAutoFit/>
          </a:bodyPr>
          <a:lstStyle/>
          <a:p>
            <a:r>
              <a:rPr lang="en-US" dirty="0"/>
              <a:t>(ne</a:t>
            </a:r>
            <a:r>
              <a:rPr lang="cs-CZ" dirty="0"/>
              <a:t>splňují</a:t>
            </a:r>
            <a:r>
              <a:rPr lang="en-US" dirty="0"/>
              <a:t> Grimm-</a:t>
            </a:r>
            <a:r>
              <a:rPr lang="en-US" dirty="0" err="1"/>
              <a:t>Sommerfeldovo</a:t>
            </a:r>
            <a:r>
              <a:rPr lang="en-US" dirty="0"/>
              <a:t> </a:t>
            </a:r>
            <a:r>
              <a:rPr lang="en-US" dirty="0" err="1"/>
              <a:t>pravidlo</a:t>
            </a:r>
            <a:r>
              <a:rPr lang="en-US" dirty="0"/>
              <a:t>)</a:t>
            </a:r>
            <a:endParaRPr lang="cs-CZ" dirty="0"/>
          </a:p>
        </p:txBody>
      </p:sp>
    </p:spTree>
    <p:extLst>
      <p:ext uri="{BB962C8B-B14F-4D97-AF65-F5344CB8AC3E}">
        <p14:creationId xmlns:p14="http://schemas.microsoft.com/office/powerpoint/2010/main" val="21890639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F302FBE5-582B-4565-BB71-54E689CDFDD0}"/>
              </a:ext>
            </a:extLst>
          </p:cNvPr>
          <p:cNvSpPr/>
          <p:nvPr/>
        </p:nvSpPr>
        <p:spPr>
          <a:xfrm>
            <a:off x="228600" y="304800"/>
            <a:ext cx="8458200" cy="769441"/>
          </a:xfrm>
          <a:prstGeom prst="rect">
            <a:avLst/>
          </a:prstGeom>
        </p:spPr>
        <p:txBody>
          <a:bodyPr wrap="square">
            <a:spAutoFit/>
          </a:bodyPr>
          <a:lstStyle/>
          <a:p>
            <a:pPr algn="just"/>
            <a:r>
              <a:rPr lang="cs-CZ" b="1" dirty="0"/>
              <a:t>polovodiče typu N</a:t>
            </a:r>
            <a:r>
              <a:rPr lang="cs-CZ" dirty="0"/>
              <a:t> – majoritními nositeli náboje jsou volné elektrony (e–)</a:t>
            </a:r>
          </a:p>
          <a:p>
            <a:pPr algn="just"/>
            <a:endParaRPr lang="cs-CZ" sz="800" dirty="0"/>
          </a:p>
          <a:p>
            <a:pPr algn="just"/>
            <a:r>
              <a:rPr lang="cs-CZ" b="1" dirty="0"/>
              <a:t>polovodiče typu P </a:t>
            </a:r>
            <a:r>
              <a:rPr lang="cs-CZ" dirty="0"/>
              <a:t>– majoritními nositeli náboje jsou elektronové </a:t>
            </a:r>
            <a:r>
              <a:rPr lang="cs-CZ" dirty="0" err="1"/>
              <a:t>vakance</a:t>
            </a:r>
            <a:r>
              <a:rPr lang="cs-CZ" dirty="0"/>
              <a:t>, tzv. díry (h+)</a:t>
            </a:r>
          </a:p>
        </p:txBody>
      </p:sp>
      <p:pic>
        <p:nvPicPr>
          <p:cNvPr id="6" name="Obrázek 5" descr="Obsah obrázku snímek obrazovky, kreslení&#10;&#10;Popis byl vytvořen automaticky">
            <a:extLst>
              <a:ext uri="{FF2B5EF4-FFF2-40B4-BE49-F238E27FC236}">
                <a16:creationId xmlns:a16="http://schemas.microsoft.com/office/drawing/2014/main" id="{6C60DEE0-D702-47F3-A1B8-7A93005BB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876800"/>
            <a:ext cx="4953000" cy="1773174"/>
          </a:xfrm>
          <a:prstGeom prst="rect">
            <a:avLst/>
          </a:prstGeom>
        </p:spPr>
      </p:pic>
      <p:pic>
        <p:nvPicPr>
          <p:cNvPr id="7" name="Obrázek 6" descr="Obsah obrázku snímek obrazovky, kreslení&#10;&#10;Popis byl vytvořen automaticky">
            <a:extLst>
              <a:ext uri="{FF2B5EF4-FFF2-40B4-BE49-F238E27FC236}">
                <a16:creationId xmlns:a16="http://schemas.microsoft.com/office/drawing/2014/main" id="{9ACE69A4-7823-4FB3-82E0-69BD1F0F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953000"/>
            <a:ext cx="3108695" cy="1608780"/>
          </a:xfrm>
          <a:prstGeom prst="rect">
            <a:avLst/>
          </a:prstGeom>
        </p:spPr>
      </p:pic>
      <p:pic>
        <p:nvPicPr>
          <p:cNvPr id="8" name="Picture 2">
            <a:extLst>
              <a:ext uri="{FF2B5EF4-FFF2-40B4-BE49-F238E27FC236}">
                <a16:creationId xmlns:a16="http://schemas.microsoft.com/office/drawing/2014/main" id="{793F2CC7-202F-44A7-8E5C-92914F1FE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460060"/>
            <a:ext cx="6553200" cy="310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88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9792A87-7E8B-4EC3-B27D-61CDC2D5E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8501"/>
            <a:ext cx="5222875" cy="66832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86CFDA-4EA1-4363-9395-883669B1D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67000"/>
            <a:ext cx="2957512" cy="379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346867"/>
      </p:ext>
    </p:extLst>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A8EF0E5-2AF2-41EE-B0A0-173DB0E29FD2}"/>
              </a:ext>
            </a:extLst>
          </p:cNvPr>
          <p:cNvSpPr txBox="1"/>
          <p:nvPr/>
        </p:nvSpPr>
        <p:spPr>
          <a:xfrm>
            <a:off x="304800" y="533400"/>
            <a:ext cx="8839200" cy="2800767"/>
          </a:xfrm>
          <a:prstGeom prst="rect">
            <a:avLst/>
          </a:prstGeom>
          <a:noFill/>
        </p:spPr>
        <p:txBody>
          <a:bodyPr wrap="square" rtlCol="0">
            <a:spAutoFit/>
          </a:bodyPr>
          <a:lstStyle/>
          <a:p>
            <a:r>
              <a:rPr lang="cs-CZ" b="1" dirty="0"/>
              <a:t>Příklad</a:t>
            </a:r>
            <a:r>
              <a:rPr lang="cs-CZ" dirty="0"/>
              <a:t>: Polovodič </a:t>
            </a:r>
            <a:r>
              <a:rPr lang="cs-CZ" dirty="0" err="1"/>
              <a:t>GaAs</a:t>
            </a:r>
            <a:r>
              <a:rPr lang="cs-CZ" dirty="0"/>
              <a:t> má šířku zakázaného pásu 1.42 </a:t>
            </a:r>
            <a:r>
              <a:rPr lang="cs-CZ" dirty="0" err="1"/>
              <a:t>eV.</a:t>
            </a:r>
            <a:r>
              <a:rPr lang="cs-CZ" dirty="0"/>
              <a:t> Jakou maximální vlnovou délku musí mít světlo, aby bylo pohlceno?</a:t>
            </a:r>
          </a:p>
          <a:p>
            <a:endParaRPr lang="cs-CZ" dirty="0"/>
          </a:p>
          <a:p>
            <a:r>
              <a:rPr lang="cs-CZ" dirty="0"/>
              <a:t>E</a:t>
            </a:r>
            <a:r>
              <a:rPr lang="cs-CZ" baseline="-25000" dirty="0"/>
              <a:t>g</a:t>
            </a:r>
            <a:r>
              <a:rPr lang="cs-CZ" dirty="0"/>
              <a:t> = 1.42 eV = 1.42 x </a:t>
            </a:r>
            <a:r>
              <a:rPr lang="en-US" dirty="0"/>
              <a:t>1.602177⋅10</a:t>
            </a:r>
            <a:r>
              <a:rPr lang="en-US" baseline="30000" dirty="0"/>
              <a:t>-19</a:t>
            </a:r>
            <a:r>
              <a:rPr lang="en-US" dirty="0"/>
              <a:t> J</a:t>
            </a:r>
            <a:r>
              <a:rPr lang="cs-CZ" dirty="0"/>
              <a:t>  = 2</a:t>
            </a:r>
            <a:r>
              <a:rPr lang="en-US" dirty="0"/>
              <a:t>.</a:t>
            </a:r>
            <a:r>
              <a:rPr lang="cs-CZ" dirty="0"/>
              <a:t>27</a:t>
            </a:r>
            <a:r>
              <a:rPr lang="en-US" dirty="0"/>
              <a:t>⋅10</a:t>
            </a:r>
            <a:r>
              <a:rPr lang="en-US" baseline="30000" dirty="0"/>
              <a:t>-19</a:t>
            </a:r>
            <a:r>
              <a:rPr lang="en-US" dirty="0"/>
              <a:t> J</a:t>
            </a:r>
            <a:r>
              <a:rPr lang="cs-CZ" dirty="0"/>
              <a:t>     (h = Planckova konstanta)</a:t>
            </a:r>
          </a:p>
          <a:p>
            <a:endParaRPr lang="cs-CZ" sz="700" dirty="0"/>
          </a:p>
          <a:p>
            <a:r>
              <a:rPr lang="cs-CZ" dirty="0" err="1"/>
              <a:t>ν</a:t>
            </a:r>
            <a:r>
              <a:rPr lang="cs-CZ" baseline="-25000" dirty="0" err="1"/>
              <a:t>min</a:t>
            </a:r>
            <a:r>
              <a:rPr lang="cs-CZ" dirty="0"/>
              <a:t> = E</a:t>
            </a:r>
            <a:r>
              <a:rPr lang="cs-CZ" baseline="-25000" dirty="0"/>
              <a:t>g</a:t>
            </a:r>
            <a:r>
              <a:rPr lang="cs-CZ" dirty="0"/>
              <a:t>/h =</a:t>
            </a:r>
            <a:r>
              <a:rPr lang="en-US" dirty="0"/>
              <a:t> </a:t>
            </a:r>
            <a:r>
              <a:rPr lang="cs-CZ" dirty="0"/>
              <a:t>2</a:t>
            </a:r>
            <a:r>
              <a:rPr lang="en-US" dirty="0"/>
              <a:t>.</a:t>
            </a:r>
            <a:r>
              <a:rPr lang="cs-CZ" dirty="0"/>
              <a:t>27</a:t>
            </a:r>
            <a:r>
              <a:rPr lang="en-US" dirty="0"/>
              <a:t>⋅10</a:t>
            </a:r>
            <a:r>
              <a:rPr lang="en-US" baseline="30000" dirty="0"/>
              <a:t>-19</a:t>
            </a:r>
            <a:r>
              <a:rPr lang="en-US" dirty="0"/>
              <a:t> J</a:t>
            </a:r>
            <a:r>
              <a:rPr lang="cs-CZ" dirty="0"/>
              <a:t> / 6</a:t>
            </a:r>
            <a:r>
              <a:rPr lang="en-US" dirty="0"/>
              <a:t>.6</a:t>
            </a:r>
            <a:r>
              <a:rPr lang="cs-CZ" dirty="0"/>
              <a:t>26</a:t>
            </a:r>
            <a:r>
              <a:rPr lang="en-US" dirty="0"/>
              <a:t>⋅10</a:t>
            </a:r>
            <a:r>
              <a:rPr lang="en-US" baseline="30000" dirty="0"/>
              <a:t>-</a:t>
            </a:r>
            <a:r>
              <a:rPr lang="cs-CZ" baseline="30000" dirty="0"/>
              <a:t>34</a:t>
            </a:r>
            <a:r>
              <a:rPr lang="en-US" dirty="0"/>
              <a:t> J</a:t>
            </a:r>
            <a:r>
              <a:rPr lang="cs-CZ" dirty="0"/>
              <a:t> . S = 3</a:t>
            </a:r>
            <a:r>
              <a:rPr lang="en-US" dirty="0"/>
              <a:t>.</a:t>
            </a:r>
            <a:r>
              <a:rPr lang="cs-CZ" dirty="0"/>
              <a:t>42</a:t>
            </a:r>
            <a:r>
              <a:rPr lang="en-US" dirty="0"/>
              <a:t>⋅10</a:t>
            </a:r>
            <a:r>
              <a:rPr lang="en-US" baseline="30000" dirty="0"/>
              <a:t>1</a:t>
            </a:r>
            <a:r>
              <a:rPr lang="cs-CZ" baseline="30000" dirty="0"/>
              <a:t>4</a:t>
            </a:r>
            <a:r>
              <a:rPr lang="en-US" dirty="0"/>
              <a:t> </a:t>
            </a:r>
            <a:r>
              <a:rPr lang="cs-CZ" dirty="0"/>
              <a:t>s</a:t>
            </a:r>
            <a:r>
              <a:rPr lang="cs-CZ" baseline="30000" dirty="0"/>
              <a:t>-1</a:t>
            </a:r>
            <a:r>
              <a:rPr lang="cs-CZ" dirty="0"/>
              <a:t>  (c = rychlost světla ve vakuu)</a:t>
            </a:r>
          </a:p>
          <a:p>
            <a:endParaRPr lang="cs-CZ" sz="700" dirty="0"/>
          </a:p>
          <a:p>
            <a:r>
              <a:rPr lang="cs-CZ" dirty="0" err="1"/>
              <a:t>λ</a:t>
            </a:r>
            <a:r>
              <a:rPr lang="cs-CZ" baseline="-25000" dirty="0" err="1"/>
              <a:t>max</a:t>
            </a:r>
            <a:r>
              <a:rPr lang="cs-CZ" dirty="0"/>
              <a:t> = c/ </a:t>
            </a:r>
            <a:r>
              <a:rPr lang="cs-CZ" dirty="0" err="1"/>
              <a:t>ν</a:t>
            </a:r>
            <a:r>
              <a:rPr lang="cs-CZ" baseline="-25000" dirty="0" err="1"/>
              <a:t>min</a:t>
            </a:r>
            <a:r>
              <a:rPr lang="cs-CZ" baseline="-25000" dirty="0"/>
              <a:t> </a:t>
            </a:r>
            <a:r>
              <a:rPr lang="cs-CZ" dirty="0"/>
              <a:t>=</a:t>
            </a:r>
            <a:r>
              <a:rPr lang="en-US" dirty="0"/>
              <a:t> </a:t>
            </a:r>
            <a:r>
              <a:rPr lang="cs-CZ" dirty="0"/>
              <a:t>299792458 m.s</a:t>
            </a:r>
            <a:r>
              <a:rPr lang="cs-CZ" baseline="30000" dirty="0"/>
              <a:t>-1</a:t>
            </a:r>
            <a:r>
              <a:rPr lang="cs-CZ" dirty="0"/>
              <a:t> / 3</a:t>
            </a:r>
            <a:r>
              <a:rPr lang="en-US" dirty="0"/>
              <a:t>.</a:t>
            </a:r>
            <a:r>
              <a:rPr lang="cs-CZ" dirty="0"/>
              <a:t>42</a:t>
            </a:r>
            <a:r>
              <a:rPr lang="en-US" dirty="0"/>
              <a:t>⋅10</a:t>
            </a:r>
            <a:r>
              <a:rPr lang="en-US" baseline="30000" dirty="0"/>
              <a:t>1</a:t>
            </a:r>
            <a:r>
              <a:rPr lang="cs-CZ" baseline="30000" dirty="0"/>
              <a:t>4</a:t>
            </a:r>
            <a:r>
              <a:rPr lang="en-US" dirty="0"/>
              <a:t> </a:t>
            </a:r>
            <a:r>
              <a:rPr lang="cs-CZ" dirty="0"/>
              <a:t>s</a:t>
            </a:r>
            <a:r>
              <a:rPr lang="cs-CZ" baseline="30000" dirty="0"/>
              <a:t>-1</a:t>
            </a:r>
            <a:r>
              <a:rPr lang="cs-CZ" dirty="0"/>
              <a:t> = </a:t>
            </a:r>
            <a:r>
              <a:rPr lang="cs-CZ" u="sng" dirty="0"/>
              <a:t>876 </a:t>
            </a:r>
            <a:r>
              <a:rPr lang="cs-CZ" u="sng" dirty="0" err="1"/>
              <a:t>nm</a:t>
            </a:r>
            <a:r>
              <a:rPr lang="cs-CZ" dirty="0"/>
              <a:t> (infračervená oblast)</a:t>
            </a:r>
          </a:p>
          <a:p>
            <a:endParaRPr lang="cs-CZ" dirty="0"/>
          </a:p>
          <a:p>
            <a:endParaRPr lang="cs-CZ" dirty="0"/>
          </a:p>
          <a:p>
            <a:endParaRPr lang="en-US" dirty="0"/>
          </a:p>
        </p:txBody>
      </p:sp>
      <p:pic>
        <p:nvPicPr>
          <p:cNvPr id="1026" name="Picture 2" descr="Image result for Galium arsenide">
            <a:extLst>
              <a:ext uri="{FF2B5EF4-FFF2-40B4-BE49-F238E27FC236}">
                <a16:creationId xmlns:a16="http://schemas.microsoft.com/office/drawing/2014/main" id="{127348E9-8590-411B-AD3F-361E0A6BA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2133600" cy="216230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descr="Obsah obrázku čepice&#10;&#10;Popis byl vytvořen automaticky">
            <a:extLst>
              <a:ext uri="{FF2B5EF4-FFF2-40B4-BE49-F238E27FC236}">
                <a16:creationId xmlns:a16="http://schemas.microsoft.com/office/drawing/2014/main" id="{64BBF361-003E-4975-9C91-A2E258141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505200"/>
            <a:ext cx="2286000" cy="1963882"/>
          </a:xfrm>
          <a:prstGeom prst="rect">
            <a:avLst/>
          </a:prstGeom>
        </p:spPr>
      </p:pic>
    </p:spTree>
    <p:extLst>
      <p:ext uri="{BB962C8B-B14F-4D97-AF65-F5344CB8AC3E}">
        <p14:creationId xmlns:p14="http://schemas.microsoft.com/office/powerpoint/2010/main" val="35515266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3ACACFB-2D76-40AA-8CD3-31EFEE2A7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4261246"/>
            <a:ext cx="2251797" cy="2596754"/>
          </a:xfrm>
          <a:prstGeom prst="rect">
            <a:avLst/>
          </a:prstGeom>
        </p:spPr>
      </p:pic>
      <p:pic>
        <p:nvPicPr>
          <p:cNvPr id="10" name="Obrázek 9" descr="Obsah obrázku snímek obrazovky&#10;&#10;Popis byl vytvořen automaticky">
            <a:extLst>
              <a:ext uri="{FF2B5EF4-FFF2-40B4-BE49-F238E27FC236}">
                <a16:creationId xmlns:a16="http://schemas.microsoft.com/office/drawing/2014/main" id="{C88236C8-53AA-4E99-9B11-19A66A2254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8359" y="2057400"/>
            <a:ext cx="3168678" cy="2046825"/>
          </a:xfrm>
          <a:prstGeom prst="rect">
            <a:avLst/>
          </a:prstGeom>
        </p:spPr>
      </p:pic>
      <p:pic>
        <p:nvPicPr>
          <p:cNvPr id="11" name="Obrázek 10">
            <a:extLst>
              <a:ext uri="{FF2B5EF4-FFF2-40B4-BE49-F238E27FC236}">
                <a16:creationId xmlns:a16="http://schemas.microsoft.com/office/drawing/2014/main" id="{16125A26-DCB7-4F73-8206-D8D22E69E725}"/>
              </a:ext>
            </a:extLst>
          </p:cNvPr>
          <p:cNvPicPr>
            <a:picLocks noChangeAspect="1"/>
          </p:cNvPicPr>
          <p:nvPr/>
        </p:nvPicPr>
        <p:blipFill>
          <a:blip r:embed="rId4"/>
          <a:stretch>
            <a:fillRect/>
          </a:stretch>
        </p:blipFill>
        <p:spPr>
          <a:xfrm>
            <a:off x="2971800" y="4724400"/>
            <a:ext cx="2600325" cy="1802892"/>
          </a:xfrm>
          <a:prstGeom prst="rect">
            <a:avLst/>
          </a:prstGeom>
        </p:spPr>
      </p:pic>
      <p:pic>
        <p:nvPicPr>
          <p:cNvPr id="13" name="Obrázek 12" descr="Obsah obrázku hodiny&#10;&#10;Popis byl vytvořen automaticky">
            <a:extLst>
              <a:ext uri="{FF2B5EF4-FFF2-40B4-BE49-F238E27FC236}">
                <a16:creationId xmlns:a16="http://schemas.microsoft.com/office/drawing/2014/main" id="{2C84F04C-B3AB-4D59-BD61-82314C821B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572000"/>
            <a:ext cx="2138516" cy="2071688"/>
          </a:xfrm>
          <a:prstGeom prst="rect">
            <a:avLst/>
          </a:prstGeom>
        </p:spPr>
      </p:pic>
      <p:pic>
        <p:nvPicPr>
          <p:cNvPr id="19" name="Obrázek 18" descr="Obsah obrázku snímek obrazovky&#10;&#10;Popis byl vytvořen automaticky">
            <a:extLst>
              <a:ext uri="{FF2B5EF4-FFF2-40B4-BE49-F238E27FC236}">
                <a16:creationId xmlns:a16="http://schemas.microsoft.com/office/drawing/2014/main" id="{FE79D09E-BC81-47F1-A7C5-6325DC8974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228600"/>
            <a:ext cx="2646969" cy="1654928"/>
          </a:xfrm>
          <a:prstGeom prst="rect">
            <a:avLst/>
          </a:prstGeom>
        </p:spPr>
      </p:pic>
      <p:pic>
        <p:nvPicPr>
          <p:cNvPr id="21" name="Obrázek 20" descr="Obsah obrázku text&#10;&#10;Popis byl vytvořen automaticky">
            <a:extLst>
              <a:ext uri="{FF2B5EF4-FFF2-40B4-BE49-F238E27FC236}">
                <a16:creationId xmlns:a16="http://schemas.microsoft.com/office/drawing/2014/main" id="{877C0284-3FD5-423B-B9A6-A6CD457EF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1600" y="1371600"/>
            <a:ext cx="3464719" cy="2500313"/>
          </a:xfrm>
          <a:prstGeom prst="rect">
            <a:avLst/>
          </a:prstGeom>
        </p:spPr>
      </p:pic>
      <p:sp>
        <p:nvSpPr>
          <p:cNvPr id="2" name="TextovéPole 1">
            <a:extLst>
              <a:ext uri="{FF2B5EF4-FFF2-40B4-BE49-F238E27FC236}">
                <a16:creationId xmlns:a16="http://schemas.microsoft.com/office/drawing/2014/main" id="{730DD5A0-653F-4ABD-9464-917CC780A217}"/>
              </a:ext>
            </a:extLst>
          </p:cNvPr>
          <p:cNvSpPr txBox="1"/>
          <p:nvPr/>
        </p:nvSpPr>
        <p:spPr>
          <a:xfrm flipH="1">
            <a:off x="1295400" y="228600"/>
            <a:ext cx="4267200" cy="523220"/>
          </a:xfrm>
          <a:prstGeom prst="rect">
            <a:avLst/>
          </a:prstGeom>
          <a:noFill/>
        </p:spPr>
        <p:txBody>
          <a:bodyPr wrap="square" rtlCol="0">
            <a:spAutoFit/>
          </a:bodyPr>
          <a:lstStyle/>
          <a:p>
            <a:r>
              <a:rPr lang="en-US" sz="2800" b="1" dirty="0"/>
              <a:t>P</a:t>
            </a:r>
            <a:r>
              <a:rPr lang="cs-CZ" sz="2800" b="1" dirty="0"/>
              <a:t>á</a:t>
            </a:r>
            <a:r>
              <a:rPr lang="en-US" sz="2800" b="1" dirty="0" err="1"/>
              <a:t>sov</a:t>
            </a:r>
            <a:r>
              <a:rPr lang="cs-CZ" sz="2800" b="1" dirty="0"/>
              <a:t>á struktura a barva</a:t>
            </a:r>
            <a:endParaRPr lang="en-US" sz="2800" b="1" dirty="0"/>
          </a:p>
        </p:txBody>
      </p:sp>
    </p:spTree>
    <p:extLst>
      <p:ext uri="{BB962C8B-B14F-4D97-AF65-F5344CB8AC3E}">
        <p14:creationId xmlns:p14="http://schemas.microsoft.com/office/powerpoint/2010/main" val="2264465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9BC4D213-E00C-4EA6-BDA1-04CCDD6B6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7" y="1432152"/>
            <a:ext cx="3867151" cy="2133600"/>
          </a:xfrm>
          <a:prstGeom prst="rect">
            <a:avLst/>
          </a:prstGeom>
        </p:spPr>
      </p:pic>
      <p:pic>
        <p:nvPicPr>
          <p:cNvPr id="6" name="Obrázek 5">
            <a:extLst>
              <a:ext uri="{FF2B5EF4-FFF2-40B4-BE49-F238E27FC236}">
                <a16:creationId xmlns:a16="http://schemas.microsoft.com/office/drawing/2014/main" id="{DD0AA545-C451-47D8-86A2-4F6F058FEA98}"/>
              </a:ext>
            </a:extLst>
          </p:cNvPr>
          <p:cNvPicPr>
            <a:picLocks noChangeAspect="1"/>
          </p:cNvPicPr>
          <p:nvPr/>
        </p:nvPicPr>
        <p:blipFill>
          <a:blip r:embed="rId3"/>
          <a:stretch>
            <a:fillRect/>
          </a:stretch>
        </p:blipFill>
        <p:spPr>
          <a:xfrm>
            <a:off x="4572000" y="281027"/>
            <a:ext cx="4362231" cy="3475439"/>
          </a:xfrm>
          <a:prstGeom prst="rect">
            <a:avLst/>
          </a:prstGeom>
        </p:spPr>
      </p:pic>
      <p:sp>
        <p:nvSpPr>
          <p:cNvPr id="4" name="Rectangle 7">
            <a:extLst>
              <a:ext uri="{FF2B5EF4-FFF2-40B4-BE49-F238E27FC236}">
                <a16:creationId xmlns:a16="http://schemas.microsoft.com/office/drawing/2014/main" id="{04A2EBAF-35BC-41F4-BDEE-4534474C0443}"/>
              </a:ext>
            </a:extLst>
          </p:cNvPr>
          <p:cNvSpPr>
            <a:spLocks noGrp="1" noChangeArrowheads="1"/>
          </p:cNvSpPr>
          <p:nvPr>
            <p:ph type="title"/>
          </p:nvPr>
        </p:nvSpPr>
        <p:spPr>
          <a:xfrm>
            <a:off x="136990" y="228600"/>
            <a:ext cx="4371658" cy="685800"/>
          </a:xfrm>
          <a:noFill/>
        </p:spPr>
        <p:txBody>
          <a:bodyPr>
            <a:noAutofit/>
          </a:bodyPr>
          <a:lstStyle/>
          <a:p>
            <a:pPr eaLnBrk="1" hangingPunct="1"/>
            <a:r>
              <a:rPr lang="cs-CZ" altLang="cs-CZ" sz="2800" b="1" dirty="0"/>
              <a:t>Oxidační číslo přechodných kovů</a:t>
            </a:r>
            <a:r>
              <a:rPr lang="cs-CZ" altLang="cs-CZ" sz="2800" dirty="0"/>
              <a:t> </a:t>
            </a:r>
          </a:p>
        </p:txBody>
      </p:sp>
      <p:sp>
        <p:nvSpPr>
          <p:cNvPr id="7" name="Rectangle 7">
            <a:extLst>
              <a:ext uri="{FF2B5EF4-FFF2-40B4-BE49-F238E27FC236}">
                <a16:creationId xmlns:a16="http://schemas.microsoft.com/office/drawing/2014/main" id="{C354D798-E2D6-443F-9ADF-631B110F75BC}"/>
              </a:ext>
            </a:extLst>
          </p:cNvPr>
          <p:cNvSpPr txBox="1">
            <a:spLocks noChangeArrowheads="1"/>
          </p:cNvSpPr>
          <p:nvPr/>
        </p:nvSpPr>
        <p:spPr>
          <a:xfrm>
            <a:off x="331807" y="3982899"/>
            <a:ext cx="2030393" cy="10287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2800" b="1" dirty="0"/>
              <a:t>Lanthanoidy</a:t>
            </a:r>
            <a:endParaRPr lang="cs-CZ" altLang="cs-CZ" sz="2800" dirty="0"/>
          </a:p>
        </p:txBody>
      </p:sp>
      <p:pic>
        <p:nvPicPr>
          <p:cNvPr id="9" name="Picture 4" descr="Actinoids - Properties and Uses - Self Study Point">
            <a:extLst>
              <a:ext uri="{FF2B5EF4-FFF2-40B4-BE49-F238E27FC236}">
                <a16:creationId xmlns:a16="http://schemas.microsoft.com/office/drawing/2014/main" id="{3B379604-2041-4725-9924-8C5B1FA8E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7382" y="5188418"/>
            <a:ext cx="6353395" cy="1541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ble 5 from Overview of the Actinide and Lanthanide (the f ) Elements |  Semantic Scholar">
            <a:extLst>
              <a:ext uri="{FF2B5EF4-FFF2-40B4-BE49-F238E27FC236}">
                <a16:creationId xmlns:a16="http://schemas.microsoft.com/office/drawing/2014/main" id="{827B1F29-9D6C-41AD-9D9A-F86423B9E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3544" y="3947181"/>
            <a:ext cx="6137233" cy="1056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a:extLst>
              <a:ext uri="{FF2B5EF4-FFF2-40B4-BE49-F238E27FC236}">
                <a16:creationId xmlns:a16="http://schemas.microsoft.com/office/drawing/2014/main" id="{C58B4A53-E5FF-43B1-B693-00BA80FD4B07}"/>
              </a:ext>
            </a:extLst>
          </p:cNvPr>
          <p:cNvSpPr txBox="1">
            <a:spLocks noChangeArrowheads="1"/>
          </p:cNvSpPr>
          <p:nvPr/>
        </p:nvSpPr>
        <p:spPr>
          <a:xfrm>
            <a:off x="331807" y="5444653"/>
            <a:ext cx="1764305" cy="10287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2800" b="1" dirty="0"/>
              <a:t>Aktinoidy</a:t>
            </a:r>
            <a:endParaRPr lang="cs-CZ" altLang="cs-CZ" sz="2800" dirty="0"/>
          </a:p>
        </p:txBody>
      </p:sp>
    </p:spTree>
    <p:extLst>
      <p:ext uri="{BB962C8B-B14F-4D97-AF65-F5344CB8AC3E}">
        <p14:creationId xmlns:p14="http://schemas.microsoft.com/office/powerpoint/2010/main" val="25335136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ECCF45E0-B2CE-4CA7-B058-66621AF89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648200"/>
            <a:ext cx="2214563" cy="2057840"/>
          </a:xfrm>
          <a:prstGeom prst="rect">
            <a:avLst/>
          </a:prstGeom>
        </p:spPr>
      </p:pic>
      <p:sp>
        <p:nvSpPr>
          <p:cNvPr id="8" name="Obdélník 7">
            <a:extLst>
              <a:ext uri="{FF2B5EF4-FFF2-40B4-BE49-F238E27FC236}">
                <a16:creationId xmlns:a16="http://schemas.microsoft.com/office/drawing/2014/main" id="{C8F1B0B1-BCFB-4ECF-A539-28A302FD1F93}"/>
              </a:ext>
            </a:extLst>
          </p:cNvPr>
          <p:cNvSpPr/>
          <p:nvPr/>
        </p:nvSpPr>
        <p:spPr>
          <a:xfrm>
            <a:off x="152400" y="762000"/>
            <a:ext cx="8793956" cy="1477328"/>
          </a:xfrm>
          <a:prstGeom prst="rect">
            <a:avLst/>
          </a:prstGeom>
        </p:spPr>
        <p:txBody>
          <a:bodyPr wrap="square">
            <a:spAutoFit/>
          </a:bodyPr>
          <a:lstStyle/>
          <a:p>
            <a:pPr algn="just"/>
            <a:r>
              <a:rPr lang="en-US" dirty="0">
                <a:solidFill>
                  <a:srgbClr val="000000"/>
                </a:solidFill>
              </a:rPr>
              <a:t>Diamant </a:t>
            </a:r>
            <a:r>
              <a:rPr lang="cs-CZ" dirty="0">
                <a:solidFill>
                  <a:srgbClr val="000000"/>
                </a:solidFill>
              </a:rPr>
              <a:t>je </a:t>
            </a:r>
            <a:r>
              <a:rPr lang="en-US" dirty="0" err="1">
                <a:solidFill>
                  <a:srgbClr val="000000"/>
                </a:solidFill>
              </a:rPr>
              <a:t>bezbarvý</a:t>
            </a:r>
            <a:r>
              <a:rPr lang="en-US" dirty="0">
                <a:solidFill>
                  <a:srgbClr val="000000"/>
                </a:solidFill>
              </a:rPr>
              <a:t> </a:t>
            </a:r>
            <a:r>
              <a:rPr lang="en-US" dirty="0" err="1">
                <a:solidFill>
                  <a:srgbClr val="000000"/>
                </a:solidFill>
              </a:rPr>
              <a:t>minerál</a:t>
            </a:r>
            <a:r>
              <a:rPr lang="en-US" dirty="0">
                <a:solidFill>
                  <a:srgbClr val="000000"/>
                </a:solidFill>
              </a:rPr>
              <a:t>. </a:t>
            </a:r>
            <a:r>
              <a:rPr lang="en-US" dirty="0" err="1">
                <a:solidFill>
                  <a:srgbClr val="000000"/>
                </a:solidFill>
              </a:rPr>
              <a:t>Většinou</a:t>
            </a:r>
            <a:r>
              <a:rPr lang="en-US" dirty="0">
                <a:solidFill>
                  <a:srgbClr val="000000"/>
                </a:solidFill>
              </a:rPr>
              <a:t> se v </a:t>
            </a:r>
            <a:r>
              <a:rPr lang="en-US" dirty="0" err="1">
                <a:solidFill>
                  <a:srgbClr val="000000"/>
                </a:solidFill>
              </a:rPr>
              <a:t>něm</a:t>
            </a:r>
            <a:r>
              <a:rPr lang="en-US" dirty="0">
                <a:solidFill>
                  <a:srgbClr val="000000"/>
                </a:solidFill>
              </a:rPr>
              <a:t> ale </a:t>
            </a:r>
            <a:r>
              <a:rPr lang="en-US" dirty="0" err="1">
                <a:solidFill>
                  <a:srgbClr val="000000"/>
                </a:solidFill>
              </a:rPr>
              <a:t>vyskytují</a:t>
            </a:r>
            <a:r>
              <a:rPr lang="en-US" dirty="0">
                <a:solidFill>
                  <a:srgbClr val="000000"/>
                </a:solidFill>
              </a:rPr>
              <a:t> </a:t>
            </a:r>
            <a:r>
              <a:rPr lang="en-US" dirty="0" err="1">
                <a:solidFill>
                  <a:srgbClr val="000000"/>
                </a:solidFill>
              </a:rPr>
              <a:t>chemické</a:t>
            </a:r>
            <a:r>
              <a:rPr lang="en-US" dirty="0">
                <a:solidFill>
                  <a:srgbClr val="000000"/>
                </a:solidFill>
              </a:rPr>
              <a:t> </a:t>
            </a:r>
            <a:r>
              <a:rPr lang="en-US" dirty="0" err="1">
                <a:solidFill>
                  <a:srgbClr val="000000"/>
                </a:solidFill>
              </a:rPr>
              <a:t>příměsi</a:t>
            </a:r>
            <a:r>
              <a:rPr lang="en-US" dirty="0">
                <a:solidFill>
                  <a:srgbClr val="000000"/>
                </a:solidFill>
              </a:rPr>
              <a:t>, </a:t>
            </a:r>
            <a:r>
              <a:rPr lang="en-US" dirty="0" err="1">
                <a:solidFill>
                  <a:srgbClr val="000000"/>
                </a:solidFill>
              </a:rPr>
              <a:t>které</a:t>
            </a:r>
            <a:r>
              <a:rPr lang="en-US" dirty="0">
                <a:solidFill>
                  <a:srgbClr val="000000"/>
                </a:solidFill>
              </a:rPr>
              <a:t> </a:t>
            </a:r>
            <a:r>
              <a:rPr lang="en-US" dirty="0" err="1">
                <a:solidFill>
                  <a:srgbClr val="000000"/>
                </a:solidFill>
              </a:rPr>
              <a:t>způsobují</a:t>
            </a:r>
            <a:r>
              <a:rPr lang="en-US" dirty="0">
                <a:solidFill>
                  <a:srgbClr val="000000"/>
                </a:solidFill>
              </a:rPr>
              <a:t> </a:t>
            </a:r>
            <a:r>
              <a:rPr lang="en-US" dirty="0" err="1">
                <a:solidFill>
                  <a:srgbClr val="000000"/>
                </a:solidFill>
              </a:rPr>
              <a:t>jeho</a:t>
            </a:r>
            <a:r>
              <a:rPr lang="en-US" dirty="0">
                <a:solidFill>
                  <a:srgbClr val="000000"/>
                </a:solidFill>
              </a:rPr>
              <a:t> </a:t>
            </a:r>
            <a:r>
              <a:rPr lang="en-US" dirty="0" err="1">
                <a:solidFill>
                  <a:srgbClr val="000000"/>
                </a:solidFill>
              </a:rPr>
              <a:t>zabarvení</a:t>
            </a:r>
            <a:r>
              <a:rPr lang="en-US" dirty="0">
                <a:solidFill>
                  <a:srgbClr val="000000"/>
                </a:solidFill>
              </a:rPr>
              <a:t>. A </a:t>
            </a:r>
            <a:r>
              <a:rPr lang="en-US" dirty="0" err="1">
                <a:solidFill>
                  <a:srgbClr val="000000"/>
                </a:solidFill>
              </a:rPr>
              <a:t>tak</a:t>
            </a:r>
            <a:r>
              <a:rPr lang="en-US" dirty="0">
                <a:solidFill>
                  <a:srgbClr val="000000"/>
                </a:solidFill>
              </a:rPr>
              <a:t> se </a:t>
            </a:r>
            <a:r>
              <a:rPr lang="en-US" dirty="0" err="1"/>
              <a:t>diamanty</a:t>
            </a:r>
            <a:r>
              <a:rPr lang="en-US" dirty="0"/>
              <a:t> </a:t>
            </a:r>
            <a:r>
              <a:rPr lang="en-US" dirty="0" err="1"/>
              <a:t>vyskytují</a:t>
            </a:r>
            <a:r>
              <a:rPr lang="en-US" dirty="0"/>
              <a:t> v </a:t>
            </a:r>
            <a:r>
              <a:rPr lang="en-US" dirty="0" err="1"/>
              <a:t>nejrůznějších</a:t>
            </a:r>
            <a:r>
              <a:rPr lang="en-US" dirty="0"/>
              <a:t> </a:t>
            </a:r>
            <a:r>
              <a:rPr lang="en-US" dirty="0" err="1"/>
              <a:t>barevných</a:t>
            </a:r>
            <a:r>
              <a:rPr lang="en-US" dirty="0"/>
              <a:t> </a:t>
            </a:r>
            <a:r>
              <a:rPr lang="en-US" dirty="0" err="1"/>
              <a:t>odstínech</a:t>
            </a:r>
            <a:r>
              <a:rPr lang="en-US" dirty="0"/>
              <a:t>.</a:t>
            </a:r>
            <a:r>
              <a:rPr lang="cs-CZ" dirty="0"/>
              <a:t> V diamantu bez příměsí se elektrony mohou excitovat z do prázdného vodivostního pásu ze zaplněného valenčního pásu</a:t>
            </a:r>
            <a:r>
              <a:rPr lang="en-US" dirty="0"/>
              <a:t>. </a:t>
            </a:r>
            <a:r>
              <a:rPr lang="cs-CZ" dirty="0"/>
              <a:t>E</a:t>
            </a:r>
            <a:r>
              <a:rPr lang="en-US" dirty="0" err="1"/>
              <a:t>nerg</a:t>
            </a:r>
            <a:r>
              <a:rPr lang="cs-CZ" dirty="0" err="1"/>
              <a:t>ie</a:t>
            </a:r>
            <a:r>
              <a:rPr lang="en-US" dirty="0"/>
              <a:t> </a:t>
            </a:r>
            <a:r>
              <a:rPr lang="cs-CZ" dirty="0"/>
              <a:t>potřebná k excitaci </a:t>
            </a:r>
            <a:r>
              <a:rPr lang="en-US" dirty="0"/>
              <a:t> </a:t>
            </a:r>
            <a:r>
              <a:rPr lang="en-US" dirty="0" err="1"/>
              <a:t>ele</a:t>
            </a:r>
            <a:r>
              <a:rPr lang="cs-CZ" dirty="0"/>
              <a:t>k</a:t>
            </a:r>
            <a:r>
              <a:rPr lang="en-US" dirty="0" err="1"/>
              <a:t>tron</a:t>
            </a:r>
            <a:r>
              <a:rPr lang="cs-CZ" dirty="0"/>
              <a:t>u</a:t>
            </a:r>
            <a:r>
              <a:rPr lang="en-US" dirty="0"/>
              <a:t> </a:t>
            </a:r>
            <a:r>
              <a:rPr lang="cs-CZ" dirty="0"/>
              <a:t>z valenčního do vodivostního pásu</a:t>
            </a:r>
            <a:r>
              <a:rPr lang="en-US" dirty="0"/>
              <a:t> </a:t>
            </a:r>
            <a:r>
              <a:rPr lang="cs-CZ" dirty="0"/>
              <a:t>se nachází</a:t>
            </a:r>
            <a:r>
              <a:rPr lang="en-US" dirty="0"/>
              <a:t> </a:t>
            </a:r>
            <a:r>
              <a:rPr lang="cs-CZ" dirty="0"/>
              <a:t>v UV oblasti</a:t>
            </a:r>
            <a:r>
              <a:rPr lang="en-US" dirty="0"/>
              <a:t>. </a:t>
            </a:r>
            <a:r>
              <a:rPr lang="cs-CZ" dirty="0"/>
              <a:t>Proto je diamant bezbarvý</a:t>
            </a:r>
            <a:r>
              <a:rPr lang="en-US" dirty="0"/>
              <a:t>. </a:t>
            </a:r>
            <a:endParaRPr lang="cs-CZ" dirty="0"/>
          </a:p>
        </p:txBody>
      </p:sp>
      <p:pic>
        <p:nvPicPr>
          <p:cNvPr id="10" name="Obrázek 9">
            <a:extLst>
              <a:ext uri="{FF2B5EF4-FFF2-40B4-BE49-F238E27FC236}">
                <a16:creationId xmlns:a16="http://schemas.microsoft.com/office/drawing/2014/main" id="{26B3D9BC-1911-45B5-92E9-C643BBCAA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0"/>
            <a:ext cx="5762625" cy="695325"/>
          </a:xfrm>
          <a:prstGeom prst="rect">
            <a:avLst/>
          </a:prstGeom>
        </p:spPr>
      </p:pic>
      <p:sp>
        <p:nvSpPr>
          <p:cNvPr id="11" name="Obdélník 10">
            <a:extLst>
              <a:ext uri="{FF2B5EF4-FFF2-40B4-BE49-F238E27FC236}">
                <a16:creationId xmlns:a16="http://schemas.microsoft.com/office/drawing/2014/main" id="{C87165F0-1FEB-4124-96BF-881D193ABB73}"/>
              </a:ext>
            </a:extLst>
          </p:cNvPr>
          <p:cNvSpPr/>
          <p:nvPr/>
        </p:nvSpPr>
        <p:spPr>
          <a:xfrm>
            <a:off x="152401" y="3124200"/>
            <a:ext cx="6477000" cy="1477328"/>
          </a:xfrm>
          <a:prstGeom prst="rect">
            <a:avLst/>
          </a:prstGeom>
        </p:spPr>
        <p:txBody>
          <a:bodyPr wrap="square">
            <a:spAutoFit/>
          </a:bodyPr>
          <a:lstStyle/>
          <a:p>
            <a:r>
              <a:rPr lang="cs-CZ" b="1" dirty="0">
                <a:solidFill>
                  <a:srgbClr val="585858"/>
                </a:solidFill>
              </a:rPr>
              <a:t>Dusík</a:t>
            </a:r>
            <a:r>
              <a:rPr lang="cs-CZ" dirty="0">
                <a:solidFill>
                  <a:srgbClr val="585858"/>
                </a:solidFill>
              </a:rPr>
              <a:t> má o jeden valenční elektron více než uhlík. Několik atomů dusíku na 1 milion atomů uhlíku</a:t>
            </a:r>
            <a:r>
              <a:rPr lang="en-US" dirty="0">
                <a:solidFill>
                  <a:srgbClr val="585858"/>
                </a:solidFill>
              </a:rPr>
              <a:t> </a:t>
            </a:r>
            <a:r>
              <a:rPr lang="cs-CZ" dirty="0">
                <a:solidFill>
                  <a:srgbClr val="585858"/>
                </a:solidFill>
              </a:rPr>
              <a:t>v diamantu</a:t>
            </a:r>
            <a:r>
              <a:rPr lang="en-US" dirty="0">
                <a:solidFill>
                  <a:srgbClr val="585858"/>
                </a:solidFill>
              </a:rPr>
              <a:t> </a:t>
            </a:r>
            <a:r>
              <a:rPr lang="cs-CZ" dirty="0">
                <a:solidFill>
                  <a:srgbClr val="585858"/>
                </a:solidFill>
              </a:rPr>
              <a:t>vede ke vzniku donorové hladiny v zakázaném pásu. Díky je absorbováno záření v UV oblasti </a:t>
            </a:r>
            <a:r>
              <a:rPr lang="en-US" dirty="0">
                <a:solidFill>
                  <a:srgbClr val="585858"/>
                </a:solidFill>
              </a:rPr>
              <a:t>(</a:t>
            </a:r>
            <a:r>
              <a:rPr lang="cs-CZ" dirty="0">
                <a:solidFill>
                  <a:srgbClr val="585858"/>
                </a:solidFill>
              </a:rPr>
              <a:t>modré</a:t>
            </a:r>
            <a:r>
              <a:rPr lang="en-US" dirty="0">
                <a:solidFill>
                  <a:srgbClr val="585858"/>
                </a:solidFill>
              </a:rPr>
              <a:t> a </a:t>
            </a:r>
            <a:r>
              <a:rPr lang="cs-CZ" dirty="0">
                <a:solidFill>
                  <a:srgbClr val="585858"/>
                </a:solidFill>
              </a:rPr>
              <a:t>fialové</a:t>
            </a:r>
            <a:r>
              <a:rPr lang="en-US" dirty="0">
                <a:solidFill>
                  <a:srgbClr val="585858"/>
                </a:solidFill>
              </a:rPr>
              <a:t> </a:t>
            </a:r>
            <a:r>
              <a:rPr lang="cs-CZ" dirty="0">
                <a:solidFill>
                  <a:srgbClr val="585858"/>
                </a:solidFill>
              </a:rPr>
              <a:t>světlo</a:t>
            </a:r>
            <a:r>
              <a:rPr lang="en-US" dirty="0">
                <a:solidFill>
                  <a:srgbClr val="585858"/>
                </a:solidFill>
              </a:rPr>
              <a:t>) </a:t>
            </a:r>
            <a:r>
              <a:rPr lang="cs-CZ" dirty="0">
                <a:solidFill>
                  <a:srgbClr val="585858"/>
                </a:solidFill>
              </a:rPr>
              <a:t>, což vede ke žlutému zabarvení diamantu.</a:t>
            </a:r>
            <a:r>
              <a:rPr lang="en-US" dirty="0">
                <a:solidFill>
                  <a:srgbClr val="585858"/>
                </a:solidFill>
              </a:rPr>
              <a:t> </a:t>
            </a:r>
            <a:endParaRPr lang="en-US" dirty="0"/>
          </a:p>
        </p:txBody>
      </p:sp>
      <p:pic>
        <p:nvPicPr>
          <p:cNvPr id="15" name="Obrázek 14">
            <a:extLst>
              <a:ext uri="{FF2B5EF4-FFF2-40B4-BE49-F238E27FC236}">
                <a16:creationId xmlns:a16="http://schemas.microsoft.com/office/drawing/2014/main" id="{CE4F0555-E598-44D2-ABBD-889EB7EA6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4648200"/>
            <a:ext cx="2001441" cy="2001441"/>
          </a:xfrm>
          <a:prstGeom prst="rect">
            <a:avLst/>
          </a:prstGeom>
        </p:spPr>
      </p:pic>
      <p:sp>
        <p:nvSpPr>
          <p:cNvPr id="16" name="Obdélník 15">
            <a:extLst>
              <a:ext uri="{FF2B5EF4-FFF2-40B4-BE49-F238E27FC236}">
                <a16:creationId xmlns:a16="http://schemas.microsoft.com/office/drawing/2014/main" id="{0DCFFBCC-80E7-4C5D-A03E-0A39AB88DD87}"/>
              </a:ext>
            </a:extLst>
          </p:cNvPr>
          <p:cNvSpPr/>
          <p:nvPr/>
        </p:nvSpPr>
        <p:spPr>
          <a:xfrm>
            <a:off x="4800600" y="4876800"/>
            <a:ext cx="4439841" cy="1754326"/>
          </a:xfrm>
          <a:prstGeom prst="rect">
            <a:avLst/>
          </a:prstGeom>
        </p:spPr>
        <p:txBody>
          <a:bodyPr wrap="square">
            <a:spAutoFit/>
          </a:bodyPr>
          <a:lstStyle/>
          <a:p>
            <a:r>
              <a:rPr lang="en-US" b="1" dirty="0" err="1">
                <a:solidFill>
                  <a:srgbClr val="585858"/>
                </a:solidFill>
              </a:rPr>
              <a:t>Bor</a:t>
            </a:r>
            <a:r>
              <a:rPr lang="en-US" b="1" dirty="0">
                <a:solidFill>
                  <a:srgbClr val="585858"/>
                </a:solidFill>
              </a:rPr>
              <a:t> </a:t>
            </a:r>
            <a:r>
              <a:rPr lang="cs-CZ" dirty="0">
                <a:solidFill>
                  <a:srgbClr val="585858"/>
                </a:solidFill>
              </a:rPr>
              <a:t>má o jeden valenční elektron méně než uhlík. Několik atomů boru na 1 milion atomů uhlíku</a:t>
            </a:r>
            <a:r>
              <a:rPr lang="en-US" dirty="0">
                <a:solidFill>
                  <a:srgbClr val="585858"/>
                </a:solidFill>
              </a:rPr>
              <a:t> </a:t>
            </a:r>
            <a:r>
              <a:rPr lang="cs-CZ" dirty="0">
                <a:solidFill>
                  <a:srgbClr val="585858"/>
                </a:solidFill>
              </a:rPr>
              <a:t>v diamantu</a:t>
            </a:r>
            <a:r>
              <a:rPr lang="en-US" dirty="0">
                <a:solidFill>
                  <a:srgbClr val="585858"/>
                </a:solidFill>
              </a:rPr>
              <a:t> </a:t>
            </a:r>
            <a:r>
              <a:rPr lang="cs-CZ" dirty="0">
                <a:solidFill>
                  <a:srgbClr val="585858"/>
                </a:solidFill>
              </a:rPr>
              <a:t>vede ke vzniku děr s energií zakázaného pásu, které mohou akceptovat elektron z valenčního pásu (akceptorová hladina)</a:t>
            </a:r>
            <a:r>
              <a:rPr lang="en-US" dirty="0">
                <a:solidFill>
                  <a:srgbClr val="585858"/>
                </a:solidFill>
              </a:rPr>
              <a:t>. </a:t>
            </a:r>
            <a:endParaRPr lang="en-US" dirty="0"/>
          </a:p>
        </p:txBody>
      </p:sp>
      <p:pic>
        <p:nvPicPr>
          <p:cNvPr id="21" name="Obrázek 20">
            <a:extLst>
              <a:ext uri="{FF2B5EF4-FFF2-40B4-BE49-F238E27FC236}">
                <a16:creationId xmlns:a16="http://schemas.microsoft.com/office/drawing/2014/main" id="{9FF5CA5F-62FD-4F39-9D0D-059F77AD2CAA}"/>
              </a:ext>
            </a:extLst>
          </p:cNvPr>
          <p:cNvPicPr>
            <a:picLocks noChangeAspect="1"/>
          </p:cNvPicPr>
          <p:nvPr/>
        </p:nvPicPr>
        <p:blipFill>
          <a:blip r:embed="rId5"/>
          <a:stretch>
            <a:fillRect/>
          </a:stretch>
        </p:blipFill>
        <p:spPr>
          <a:xfrm>
            <a:off x="6553200" y="2286000"/>
            <a:ext cx="2396488" cy="2522620"/>
          </a:xfrm>
          <a:prstGeom prst="rect">
            <a:avLst/>
          </a:prstGeom>
        </p:spPr>
      </p:pic>
      <p:sp>
        <p:nvSpPr>
          <p:cNvPr id="3" name="TextovéPole 2">
            <a:extLst>
              <a:ext uri="{FF2B5EF4-FFF2-40B4-BE49-F238E27FC236}">
                <a16:creationId xmlns:a16="http://schemas.microsoft.com/office/drawing/2014/main" id="{3AF42368-A070-42A2-8A3B-B9AB3B3BE188}"/>
              </a:ext>
            </a:extLst>
          </p:cNvPr>
          <p:cNvSpPr txBox="1"/>
          <p:nvPr/>
        </p:nvSpPr>
        <p:spPr>
          <a:xfrm>
            <a:off x="3429000" y="228600"/>
            <a:ext cx="2294795" cy="415498"/>
          </a:xfrm>
          <a:prstGeom prst="rect">
            <a:avLst/>
          </a:prstGeom>
          <a:noFill/>
        </p:spPr>
        <p:txBody>
          <a:bodyPr wrap="none" rtlCol="0">
            <a:spAutoFit/>
          </a:bodyPr>
          <a:lstStyle/>
          <a:p>
            <a:r>
              <a:rPr lang="cs-CZ" sz="2100" b="1" dirty="0"/>
              <a:t>Zbarvení diamantů</a:t>
            </a:r>
            <a:endParaRPr lang="en-US" sz="2100" b="1" dirty="0"/>
          </a:p>
        </p:txBody>
      </p:sp>
    </p:spTree>
    <p:extLst>
      <p:ext uri="{BB962C8B-B14F-4D97-AF65-F5344CB8AC3E}">
        <p14:creationId xmlns:p14="http://schemas.microsoft.com/office/powerpoint/2010/main" val="38718556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C2A206B-9D75-4AC2-9765-C969B488EF71}"/>
              </a:ext>
            </a:extLst>
          </p:cNvPr>
          <p:cNvSpPr txBox="1"/>
          <p:nvPr/>
        </p:nvSpPr>
        <p:spPr>
          <a:xfrm>
            <a:off x="152400" y="228600"/>
            <a:ext cx="8733234" cy="4278094"/>
          </a:xfrm>
          <a:prstGeom prst="rect">
            <a:avLst/>
          </a:prstGeom>
          <a:noFill/>
        </p:spPr>
        <p:txBody>
          <a:bodyPr wrap="square" rtlCol="0">
            <a:spAutoFit/>
          </a:bodyPr>
          <a:lstStyle/>
          <a:p>
            <a:r>
              <a:rPr lang="cs-CZ" sz="2000" b="1" dirty="0"/>
              <a:t>Příklad</a:t>
            </a:r>
            <a:r>
              <a:rPr lang="cs-CZ" sz="2000" dirty="0"/>
              <a:t>:   </a:t>
            </a:r>
          </a:p>
          <a:p>
            <a:r>
              <a:rPr lang="cs-CZ" sz="800" dirty="0"/>
              <a:t> </a:t>
            </a:r>
          </a:p>
          <a:p>
            <a:r>
              <a:rPr lang="en-US" sz="2000" dirty="0" err="1"/>
              <a:t>Sulfid</a:t>
            </a:r>
            <a:r>
              <a:rPr lang="en-US" sz="2000" dirty="0"/>
              <a:t> </a:t>
            </a:r>
            <a:r>
              <a:rPr lang="en-US" sz="2000" dirty="0" err="1"/>
              <a:t>kademnat</a:t>
            </a:r>
            <a:r>
              <a:rPr lang="cs-CZ" sz="2000" dirty="0"/>
              <a:t>ý (</a:t>
            </a:r>
            <a:r>
              <a:rPr lang="cs-CZ" sz="2000" dirty="0" err="1"/>
              <a:t>CdS</a:t>
            </a:r>
            <a:r>
              <a:rPr lang="cs-CZ" sz="2000" dirty="0"/>
              <a:t>) má šířku zakázaného pásu 2.4 </a:t>
            </a:r>
            <a:r>
              <a:rPr lang="cs-CZ" sz="2000" dirty="0" err="1"/>
              <a:t>eV.</a:t>
            </a:r>
            <a:r>
              <a:rPr lang="cs-CZ" sz="2000" dirty="0"/>
              <a:t> Odhadněte jeho barvu.</a:t>
            </a:r>
          </a:p>
          <a:p>
            <a:endParaRPr lang="cs-CZ" sz="2000" dirty="0"/>
          </a:p>
          <a:p>
            <a:r>
              <a:rPr lang="cs-CZ" sz="2000" b="1" dirty="0"/>
              <a:t>Řešení:</a:t>
            </a:r>
          </a:p>
          <a:p>
            <a:endParaRPr lang="cs-CZ" sz="800" dirty="0"/>
          </a:p>
          <a:p>
            <a:r>
              <a:rPr lang="cs-CZ" sz="2000" dirty="0"/>
              <a:t>E</a:t>
            </a:r>
            <a:r>
              <a:rPr lang="cs-CZ" sz="2000" baseline="-25000" dirty="0"/>
              <a:t>g</a:t>
            </a:r>
            <a:r>
              <a:rPr lang="cs-CZ" sz="2000" dirty="0"/>
              <a:t> = 2.4 eV = 2.4 x </a:t>
            </a:r>
            <a:r>
              <a:rPr lang="en-US" sz="2000" dirty="0"/>
              <a:t>1.602177⋅10</a:t>
            </a:r>
            <a:r>
              <a:rPr lang="en-US" sz="2000" baseline="30000" dirty="0"/>
              <a:t>-19</a:t>
            </a:r>
            <a:r>
              <a:rPr lang="en-US" sz="2000" dirty="0"/>
              <a:t> J</a:t>
            </a:r>
            <a:r>
              <a:rPr lang="cs-CZ" sz="2000" dirty="0"/>
              <a:t>  = 3</a:t>
            </a:r>
            <a:r>
              <a:rPr lang="en-US" sz="2000" dirty="0"/>
              <a:t>.</a:t>
            </a:r>
            <a:r>
              <a:rPr lang="cs-CZ" sz="2000" dirty="0"/>
              <a:t>84</a:t>
            </a:r>
            <a:r>
              <a:rPr lang="en-US" sz="2000" dirty="0"/>
              <a:t>⋅10</a:t>
            </a:r>
            <a:r>
              <a:rPr lang="en-US" sz="2000" baseline="30000" dirty="0"/>
              <a:t>-19</a:t>
            </a:r>
            <a:r>
              <a:rPr lang="en-US" sz="2000" dirty="0"/>
              <a:t> J</a:t>
            </a:r>
            <a:r>
              <a:rPr lang="cs-CZ" sz="2000" dirty="0"/>
              <a:t>     (h = Planckova konstanta)</a:t>
            </a:r>
          </a:p>
          <a:p>
            <a:endParaRPr lang="cs-CZ" sz="800" dirty="0"/>
          </a:p>
          <a:p>
            <a:r>
              <a:rPr lang="cs-CZ" sz="2000" dirty="0" err="1"/>
              <a:t>ν</a:t>
            </a:r>
            <a:r>
              <a:rPr lang="cs-CZ" sz="2000" baseline="-25000" dirty="0" err="1"/>
              <a:t>min</a:t>
            </a:r>
            <a:r>
              <a:rPr lang="cs-CZ" sz="2000" dirty="0"/>
              <a:t> = E</a:t>
            </a:r>
            <a:r>
              <a:rPr lang="cs-CZ" sz="2000" baseline="-25000" dirty="0"/>
              <a:t>g</a:t>
            </a:r>
            <a:r>
              <a:rPr lang="cs-CZ" sz="2000" dirty="0"/>
              <a:t>/h =</a:t>
            </a:r>
            <a:r>
              <a:rPr lang="en-US" sz="2000" dirty="0"/>
              <a:t> </a:t>
            </a:r>
            <a:r>
              <a:rPr lang="cs-CZ" sz="2000" dirty="0"/>
              <a:t>3</a:t>
            </a:r>
            <a:r>
              <a:rPr lang="en-US" sz="2000" dirty="0"/>
              <a:t>.</a:t>
            </a:r>
            <a:r>
              <a:rPr lang="cs-CZ" sz="2000" dirty="0"/>
              <a:t>84</a:t>
            </a:r>
            <a:r>
              <a:rPr lang="en-US" sz="2000" dirty="0"/>
              <a:t>⋅10</a:t>
            </a:r>
            <a:r>
              <a:rPr lang="en-US" sz="2000" baseline="30000" dirty="0"/>
              <a:t>-19</a:t>
            </a:r>
            <a:r>
              <a:rPr lang="en-US" sz="2000" dirty="0"/>
              <a:t> J</a:t>
            </a:r>
            <a:r>
              <a:rPr lang="cs-CZ" sz="2000" dirty="0"/>
              <a:t> / 6</a:t>
            </a:r>
            <a:r>
              <a:rPr lang="en-US" sz="2000" dirty="0"/>
              <a:t>.6</a:t>
            </a:r>
            <a:r>
              <a:rPr lang="cs-CZ" sz="2000" dirty="0"/>
              <a:t>26</a:t>
            </a:r>
            <a:r>
              <a:rPr lang="en-US" sz="2000" dirty="0"/>
              <a:t>⋅10</a:t>
            </a:r>
            <a:r>
              <a:rPr lang="en-US" sz="2000" baseline="30000" dirty="0"/>
              <a:t>-</a:t>
            </a:r>
            <a:r>
              <a:rPr lang="cs-CZ" sz="2000" baseline="30000" dirty="0"/>
              <a:t>34</a:t>
            </a:r>
            <a:r>
              <a:rPr lang="en-US" sz="2000" dirty="0"/>
              <a:t> J</a:t>
            </a:r>
            <a:r>
              <a:rPr lang="cs-CZ" sz="2000" dirty="0"/>
              <a:t> . S = 5</a:t>
            </a:r>
            <a:r>
              <a:rPr lang="en-US" sz="2000" dirty="0"/>
              <a:t>.</a:t>
            </a:r>
            <a:r>
              <a:rPr lang="cs-CZ" sz="2000" dirty="0"/>
              <a:t>8</a:t>
            </a:r>
            <a:r>
              <a:rPr lang="en-US" sz="2000" dirty="0"/>
              <a:t>⋅10</a:t>
            </a:r>
            <a:r>
              <a:rPr lang="en-US" sz="2000" baseline="30000" dirty="0"/>
              <a:t>1</a:t>
            </a:r>
            <a:r>
              <a:rPr lang="cs-CZ" sz="2000" baseline="30000" dirty="0"/>
              <a:t>4</a:t>
            </a:r>
            <a:r>
              <a:rPr lang="en-US" sz="2000" dirty="0"/>
              <a:t> </a:t>
            </a:r>
            <a:r>
              <a:rPr lang="cs-CZ" sz="2000" dirty="0"/>
              <a:t>s</a:t>
            </a:r>
            <a:r>
              <a:rPr lang="cs-CZ" sz="2000" baseline="30000" dirty="0"/>
              <a:t>-1</a:t>
            </a:r>
            <a:r>
              <a:rPr lang="cs-CZ" sz="2000" dirty="0"/>
              <a:t>  (c = rychlost světla ve vakuu)</a:t>
            </a:r>
          </a:p>
          <a:p>
            <a:endParaRPr lang="cs-CZ" sz="800" dirty="0"/>
          </a:p>
          <a:p>
            <a:r>
              <a:rPr lang="cs-CZ" sz="2000" dirty="0" err="1"/>
              <a:t>λ</a:t>
            </a:r>
            <a:r>
              <a:rPr lang="cs-CZ" sz="2000" baseline="-25000" dirty="0" err="1"/>
              <a:t>max</a:t>
            </a:r>
            <a:r>
              <a:rPr lang="cs-CZ" sz="2000" dirty="0"/>
              <a:t> = c/ </a:t>
            </a:r>
            <a:r>
              <a:rPr lang="cs-CZ" sz="2000" dirty="0" err="1"/>
              <a:t>ν</a:t>
            </a:r>
            <a:r>
              <a:rPr lang="cs-CZ" sz="2000" baseline="-25000" dirty="0" err="1"/>
              <a:t>min</a:t>
            </a:r>
            <a:r>
              <a:rPr lang="cs-CZ" sz="2000" baseline="-25000" dirty="0"/>
              <a:t> </a:t>
            </a:r>
            <a:r>
              <a:rPr lang="cs-CZ" sz="2000" dirty="0"/>
              <a:t>=</a:t>
            </a:r>
            <a:r>
              <a:rPr lang="en-US" sz="2000" dirty="0"/>
              <a:t> </a:t>
            </a:r>
            <a:r>
              <a:rPr lang="cs-CZ" sz="2000" dirty="0"/>
              <a:t>299792458 m.s</a:t>
            </a:r>
            <a:r>
              <a:rPr lang="cs-CZ" sz="2000" baseline="30000" dirty="0"/>
              <a:t>-1</a:t>
            </a:r>
            <a:r>
              <a:rPr lang="cs-CZ" sz="2000" dirty="0"/>
              <a:t> / 5</a:t>
            </a:r>
            <a:r>
              <a:rPr lang="en-US" sz="2000" dirty="0"/>
              <a:t>.</a:t>
            </a:r>
            <a:r>
              <a:rPr lang="cs-CZ" sz="2000" dirty="0"/>
              <a:t>8</a:t>
            </a:r>
            <a:r>
              <a:rPr lang="en-US" sz="2000" dirty="0"/>
              <a:t>⋅10</a:t>
            </a:r>
            <a:r>
              <a:rPr lang="en-US" sz="2000" baseline="30000" dirty="0"/>
              <a:t>1</a:t>
            </a:r>
            <a:r>
              <a:rPr lang="cs-CZ" sz="2000" baseline="30000" dirty="0"/>
              <a:t>4</a:t>
            </a:r>
            <a:r>
              <a:rPr lang="en-US" sz="2000" dirty="0"/>
              <a:t> </a:t>
            </a:r>
            <a:r>
              <a:rPr lang="cs-CZ" sz="2000" dirty="0"/>
              <a:t>s</a:t>
            </a:r>
            <a:r>
              <a:rPr lang="cs-CZ" sz="2000" baseline="30000" dirty="0"/>
              <a:t>-1</a:t>
            </a:r>
            <a:r>
              <a:rPr lang="cs-CZ" sz="2000" dirty="0"/>
              <a:t> = 517 </a:t>
            </a:r>
            <a:r>
              <a:rPr lang="cs-CZ" sz="2000" dirty="0" err="1"/>
              <a:t>nm</a:t>
            </a:r>
            <a:r>
              <a:rPr lang="cs-CZ" sz="2000" dirty="0"/>
              <a:t>    =&gt;   zelená barva</a:t>
            </a:r>
          </a:p>
          <a:p>
            <a:endParaRPr lang="cs-CZ" sz="2000" dirty="0"/>
          </a:p>
          <a:p>
            <a:r>
              <a:rPr lang="cs-CZ" sz="2000" dirty="0"/>
              <a:t>Maximální absorbovaná vlnová délka odpovídá zelené barvě, vyšší vlnové délky odpovídající žluté, oranžové a červené barvě absorbovány nejsou. Proto je </a:t>
            </a:r>
            <a:r>
              <a:rPr lang="cs-CZ" sz="2000" dirty="0" err="1"/>
              <a:t>CdS</a:t>
            </a:r>
            <a:r>
              <a:rPr lang="cs-CZ" sz="2000" dirty="0"/>
              <a:t> žlutý až žlutooranžový.</a:t>
            </a:r>
            <a:endParaRPr lang="en-US" sz="2000" dirty="0"/>
          </a:p>
        </p:txBody>
      </p:sp>
      <p:pic>
        <p:nvPicPr>
          <p:cNvPr id="9" name="Obrázek 8">
            <a:extLst>
              <a:ext uri="{FF2B5EF4-FFF2-40B4-BE49-F238E27FC236}">
                <a16:creationId xmlns:a16="http://schemas.microsoft.com/office/drawing/2014/main" id="{CEE4CCE8-17CA-447C-B807-EAEB4B3C26B8}"/>
              </a:ext>
            </a:extLst>
          </p:cNvPr>
          <p:cNvPicPr>
            <a:picLocks noChangeAspect="1"/>
          </p:cNvPicPr>
          <p:nvPr/>
        </p:nvPicPr>
        <p:blipFill>
          <a:blip r:embed="rId2"/>
          <a:stretch>
            <a:fillRect/>
          </a:stretch>
        </p:blipFill>
        <p:spPr>
          <a:xfrm>
            <a:off x="6934200" y="4876800"/>
            <a:ext cx="1568054" cy="1600274"/>
          </a:xfrm>
          <a:prstGeom prst="rect">
            <a:avLst/>
          </a:prstGeom>
        </p:spPr>
      </p:pic>
      <p:pic>
        <p:nvPicPr>
          <p:cNvPr id="12" name="Obrázek 11">
            <a:extLst>
              <a:ext uri="{FF2B5EF4-FFF2-40B4-BE49-F238E27FC236}">
                <a16:creationId xmlns:a16="http://schemas.microsoft.com/office/drawing/2014/main" id="{25112C32-A915-4878-8E64-7B9B572B9F42}"/>
              </a:ext>
            </a:extLst>
          </p:cNvPr>
          <p:cNvPicPr>
            <a:picLocks noChangeAspect="1"/>
          </p:cNvPicPr>
          <p:nvPr/>
        </p:nvPicPr>
        <p:blipFill>
          <a:blip r:embed="rId3"/>
          <a:stretch>
            <a:fillRect/>
          </a:stretch>
        </p:blipFill>
        <p:spPr>
          <a:xfrm>
            <a:off x="228600" y="5257800"/>
            <a:ext cx="4404122" cy="1417521"/>
          </a:xfrm>
          <a:prstGeom prst="rect">
            <a:avLst/>
          </a:prstGeom>
        </p:spPr>
      </p:pic>
      <p:pic>
        <p:nvPicPr>
          <p:cNvPr id="13" name="Obrázek 12">
            <a:extLst>
              <a:ext uri="{FF2B5EF4-FFF2-40B4-BE49-F238E27FC236}">
                <a16:creationId xmlns:a16="http://schemas.microsoft.com/office/drawing/2014/main" id="{D8FB3264-FEAA-4762-BF90-08DB26E744E0}"/>
              </a:ext>
            </a:extLst>
          </p:cNvPr>
          <p:cNvPicPr>
            <a:picLocks noChangeAspect="1"/>
          </p:cNvPicPr>
          <p:nvPr/>
        </p:nvPicPr>
        <p:blipFill>
          <a:blip r:embed="rId4"/>
          <a:stretch>
            <a:fillRect/>
          </a:stretch>
        </p:blipFill>
        <p:spPr>
          <a:xfrm>
            <a:off x="5029200" y="5029200"/>
            <a:ext cx="1400175" cy="1421606"/>
          </a:xfrm>
          <a:prstGeom prst="rect">
            <a:avLst/>
          </a:prstGeom>
        </p:spPr>
      </p:pic>
    </p:spTree>
    <p:extLst>
      <p:ext uri="{BB962C8B-B14F-4D97-AF65-F5344CB8AC3E}">
        <p14:creationId xmlns:p14="http://schemas.microsoft.com/office/powerpoint/2010/main" val="31308550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A2CF485-F93F-49E9-AEFF-6E2B5CF6B6CF}"/>
              </a:ext>
            </a:extLst>
          </p:cNvPr>
          <p:cNvSpPr/>
          <p:nvPr/>
        </p:nvSpPr>
        <p:spPr>
          <a:xfrm>
            <a:off x="2971800" y="228600"/>
            <a:ext cx="2701509" cy="523220"/>
          </a:xfrm>
          <a:prstGeom prst="rect">
            <a:avLst/>
          </a:prstGeom>
        </p:spPr>
        <p:txBody>
          <a:bodyPr wrap="none">
            <a:spAutoFit/>
          </a:bodyPr>
          <a:lstStyle/>
          <a:p>
            <a:r>
              <a:rPr lang="en-US" sz="2800" b="1" dirty="0" err="1">
                <a:solidFill>
                  <a:srgbClr val="000000"/>
                </a:solidFill>
              </a:rPr>
              <a:t>Fotovoltaický</a:t>
            </a:r>
            <a:r>
              <a:rPr lang="en-US" sz="2800" b="1" dirty="0">
                <a:solidFill>
                  <a:srgbClr val="000000"/>
                </a:solidFill>
              </a:rPr>
              <a:t> </a:t>
            </a:r>
            <a:r>
              <a:rPr lang="en-US" sz="2800" b="1" dirty="0" err="1">
                <a:solidFill>
                  <a:srgbClr val="000000"/>
                </a:solidFill>
              </a:rPr>
              <a:t>jev</a:t>
            </a:r>
            <a:endParaRPr lang="en-US" sz="2800" b="1" dirty="0"/>
          </a:p>
        </p:txBody>
      </p:sp>
      <p:sp>
        <p:nvSpPr>
          <p:cNvPr id="5" name="Obdélník 4">
            <a:extLst>
              <a:ext uri="{FF2B5EF4-FFF2-40B4-BE49-F238E27FC236}">
                <a16:creationId xmlns:a16="http://schemas.microsoft.com/office/drawing/2014/main" id="{84AA9B2E-3172-485E-8173-9F0AC21FB491}"/>
              </a:ext>
            </a:extLst>
          </p:cNvPr>
          <p:cNvSpPr/>
          <p:nvPr/>
        </p:nvSpPr>
        <p:spPr>
          <a:xfrm>
            <a:off x="228600" y="914400"/>
            <a:ext cx="8686800" cy="1938992"/>
          </a:xfrm>
          <a:prstGeom prst="rect">
            <a:avLst/>
          </a:prstGeom>
        </p:spPr>
        <p:txBody>
          <a:bodyPr wrap="square">
            <a:spAutoFit/>
          </a:bodyPr>
          <a:lstStyle/>
          <a:p>
            <a:pPr algn="just"/>
            <a:r>
              <a:rPr lang="en-US" sz="2000" dirty="0" err="1">
                <a:solidFill>
                  <a:srgbClr val="222222"/>
                </a:solidFill>
              </a:rPr>
              <a:t>Foton</a:t>
            </a:r>
            <a:r>
              <a:rPr lang="en-US" sz="2000" dirty="0">
                <a:solidFill>
                  <a:srgbClr val="222222"/>
                </a:solidFill>
              </a:rPr>
              <a:t> s </a:t>
            </a:r>
            <a:r>
              <a:rPr lang="en-US" sz="2000" dirty="0" err="1">
                <a:solidFill>
                  <a:srgbClr val="222222"/>
                </a:solidFill>
              </a:rPr>
              <a:t>dostatečnou</a:t>
            </a:r>
            <a:r>
              <a:rPr lang="en-US" sz="2000" dirty="0">
                <a:solidFill>
                  <a:srgbClr val="222222"/>
                </a:solidFill>
              </a:rPr>
              <a:t> </a:t>
            </a:r>
            <a:r>
              <a:rPr lang="en-US" sz="2000" dirty="0" err="1">
                <a:solidFill>
                  <a:srgbClr val="222222"/>
                </a:solidFill>
              </a:rPr>
              <a:t>energií</a:t>
            </a:r>
            <a:r>
              <a:rPr lang="en-US" sz="2000" dirty="0">
                <a:solidFill>
                  <a:srgbClr val="222222"/>
                </a:solidFill>
              </a:rPr>
              <a:t> </a:t>
            </a:r>
            <a:r>
              <a:rPr lang="en-US" sz="2000" dirty="0" err="1">
                <a:solidFill>
                  <a:srgbClr val="222222"/>
                </a:solidFill>
              </a:rPr>
              <a:t>může</a:t>
            </a:r>
            <a:r>
              <a:rPr lang="en-US" sz="2000" dirty="0">
                <a:solidFill>
                  <a:srgbClr val="222222"/>
                </a:solidFill>
              </a:rPr>
              <a:t> v </a:t>
            </a:r>
            <a:r>
              <a:rPr lang="en-US" sz="2000" dirty="0" err="1">
                <a:solidFill>
                  <a:srgbClr val="222222"/>
                </a:solidFill>
              </a:rPr>
              <a:t>polovodičovém</a:t>
            </a:r>
            <a:r>
              <a:rPr lang="en-US" sz="2000" dirty="0">
                <a:solidFill>
                  <a:srgbClr val="222222"/>
                </a:solidFill>
              </a:rPr>
              <a:t> </a:t>
            </a:r>
            <a:r>
              <a:rPr lang="en-US" sz="2000" dirty="0" err="1">
                <a:solidFill>
                  <a:srgbClr val="222222"/>
                </a:solidFill>
              </a:rPr>
              <a:t>materiálu</a:t>
            </a:r>
            <a:r>
              <a:rPr lang="en-US" sz="2000" dirty="0">
                <a:solidFill>
                  <a:srgbClr val="222222"/>
                </a:solidFill>
              </a:rPr>
              <a:t> </a:t>
            </a:r>
            <a:r>
              <a:rPr lang="en-US" sz="2000" dirty="0" err="1">
                <a:solidFill>
                  <a:srgbClr val="222222"/>
                </a:solidFill>
              </a:rPr>
              <a:t>uvolnit</a:t>
            </a:r>
            <a:r>
              <a:rPr lang="en-US" sz="2000" dirty="0">
                <a:solidFill>
                  <a:srgbClr val="222222"/>
                </a:solidFill>
              </a:rPr>
              <a:t> </a:t>
            </a:r>
            <a:r>
              <a:rPr lang="en-US" sz="2000" dirty="0" err="1">
                <a:solidFill>
                  <a:srgbClr val="222222"/>
                </a:solidFill>
              </a:rPr>
              <a:t>elektron</a:t>
            </a:r>
            <a:r>
              <a:rPr lang="en-US" sz="2000" dirty="0">
                <a:solidFill>
                  <a:srgbClr val="222222"/>
                </a:solidFill>
              </a:rPr>
              <a:t> z </a:t>
            </a:r>
            <a:r>
              <a:rPr lang="en-US" sz="2000" dirty="0" err="1">
                <a:solidFill>
                  <a:srgbClr val="222222"/>
                </a:solidFill>
              </a:rPr>
              <a:t>valenčního</a:t>
            </a:r>
            <a:r>
              <a:rPr lang="en-US" sz="2000" dirty="0">
                <a:solidFill>
                  <a:srgbClr val="222222"/>
                </a:solidFill>
              </a:rPr>
              <a:t> do </a:t>
            </a:r>
            <a:r>
              <a:rPr lang="en-US" sz="2000" dirty="0" err="1">
                <a:solidFill>
                  <a:srgbClr val="222222"/>
                </a:solidFill>
              </a:rPr>
              <a:t>vodivostního</a:t>
            </a:r>
            <a:r>
              <a:rPr lang="en-US" sz="2000" dirty="0">
                <a:solidFill>
                  <a:srgbClr val="222222"/>
                </a:solidFill>
              </a:rPr>
              <a:t> </a:t>
            </a:r>
            <a:r>
              <a:rPr lang="en-US" sz="2000" dirty="0" err="1">
                <a:solidFill>
                  <a:srgbClr val="222222"/>
                </a:solidFill>
              </a:rPr>
              <a:t>pásu</a:t>
            </a:r>
            <a:r>
              <a:rPr lang="en-US" sz="2000" dirty="0">
                <a:solidFill>
                  <a:srgbClr val="222222"/>
                </a:solidFill>
              </a:rPr>
              <a:t>. Na </a:t>
            </a:r>
            <a:r>
              <a:rPr lang="en-US" sz="2000" dirty="0" err="1">
                <a:solidFill>
                  <a:srgbClr val="222222"/>
                </a:solidFill>
              </a:rPr>
              <a:t>jeho</a:t>
            </a:r>
            <a:r>
              <a:rPr lang="en-US" sz="2000" dirty="0">
                <a:solidFill>
                  <a:srgbClr val="222222"/>
                </a:solidFill>
              </a:rPr>
              <a:t> </a:t>
            </a:r>
            <a:r>
              <a:rPr lang="en-US" sz="2000" dirty="0" err="1">
                <a:solidFill>
                  <a:srgbClr val="222222"/>
                </a:solidFill>
              </a:rPr>
              <a:t>původním</a:t>
            </a:r>
            <a:r>
              <a:rPr lang="en-US" sz="2000" dirty="0">
                <a:solidFill>
                  <a:srgbClr val="222222"/>
                </a:solidFill>
              </a:rPr>
              <a:t> </a:t>
            </a:r>
            <a:r>
              <a:rPr lang="en-US" sz="2000" dirty="0" err="1">
                <a:solidFill>
                  <a:srgbClr val="222222"/>
                </a:solidFill>
              </a:rPr>
              <a:t>místě</a:t>
            </a:r>
            <a:r>
              <a:rPr lang="en-US" sz="2000" dirty="0">
                <a:solidFill>
                  <a:srgbClr val="222222"/>
                </a:solidFill>
              </a:rPr>
              <a:t> </a:t>
            </a:r>
            <a:r>
              <a:rPr lang="en-US" sz="2000" dirty="0" err="1">
                <a:solidFill>
                  <a:srgbClr val="222222"/>
                </a:solidFill>
              </a:rPr>
              <a:t>vznikne</a:t>
            </a:r>
            <a:r>
              <a:rPr lang="en-US" sz="2000" dirty="0">
                <a:solidFill>
                  <a:srgbClr val="222222"/>
                </a:solidFill>
              </a:rPr>
              <a:t> </a:t>
            </a:r>
            <a:r>
              <a:rPr lang="en-US" sz="2000" dirty="0" err="1">
                <a:solidFill>
                  <a:srgbClr val="222222"/>
                </a:solidFill>
              </a:rPr>
              <a:t>tzv</a:t>
            </a:r>
            <a:r>
              <a:rPr lang="en-US" sz="2000" dirty="0">
                <a:solidFill>
                  <a:srgbClr val="222222"/>
                </a:solidFill>
              </a:rPr>
              <a:t>. </a:t>
            </a:r>
            <a:r>
              <a:rPr lang="en-US" sz="2000" dirty="0" err="1">
                <a:solidFill>
                  <a:srgbClr val="222222"/>
                </a:solidFill>
              </a:rPr>
              <a:t>díra</a:t>
            </a:r>
            <a:r>
              <a:rPr lang="en-US" sz="2000" dirty="0">
                <a:solidFill>
                  <a:srgbClr val="222222"/>
                </a:solidFill>
              </a:rPr>
              <a:t> </a:t>
            </a:r>
            <a:r>
              <a:rPr lang="cs-CZ" sz="2000" dirty="0">
                <a:solidFill>
                  <a:srgbClr val="222222"/>
                </a:solidFill>
              </a:rPr>
              <a:t>(</a:t>
            </a:r>
            <a:r>
              <a:rPr lang="en-US" sz="2000" dirty="0" err="1">
                <a:solidFill>
                  <a:srgbClr val="222222"/>
                </a:solidFill>
              </a:rPr>
              <a:t>elementární</a:t>
            </a:r>
            <a:r>
              <a:rPr lang="en-US" sz="2000" dirty="0">
                <a:solidFill>
                  <a:srgbClr val="222222"/>
                </a:solidFill>
              </a:rPr>
              <a:t> </a:t>
            </a:r>
            <a:r>
              <a:rPr lang="en-US" sz="2000" dirty="0" err="1">
                <a:solidFill>
                  <a:srgbClr val="222222"/>
                </a:solidFill>
              </a:rPr>
              <a:t>kladný</a:t>
            </a:r>
            <a:r>
              <a:rPr lang="en-US" sz="2000" dirty="0">
                <a:solidFill>
                  <a:srgbClr val="222222"/>
                </a:solidFill>
              </a:rPr>
              <a:t> </a:t>
            </a:r>
            <a:r>
              <a:rPr lang="en-US" sz="2000" dirty="0" err="1">
                <a:solidFill>
                  <a:srgbClr val="222222"/>
                </a:solidFill>
              </a:rPr>
              <a:t>náboj</a:t>
            </a:r>
            <a:r>
              <a:rPr lang="cs-CZ" sz="2000" dirty="0">
                <a:solidFill>
                  <a:srgbClr val="222222"/>
                </a:solidFill>
              </a:rPr>
              <a:t>)</a:t>
            </a:r>
            <a:r>
              <a:rPr lang="en-US" sz="2000" dirty="0">
                <a:solidFill>
                  <a:srgbClr val="222222"/>
                </a:solidFill>
              </a:rPr>
              <a:t>. Je-li v </a:t>
            </a:r>
            <a:r>
              <a:rPr lang="en-US" sz="2000" dirty="0" err="1">
                <a:solidFill>
                  <a:srgbClr val="222222"/>
                </a:solidFill>
              </a:rPr>
              <a:t>polovodičovém</a:t>
            </a:r>
            <a:r>
              <a:rPr lang="en-US" sz="2000" dirty="0">
                <a:solidFill>
                  <a:srgbClr val="222222"/>
                </a:solidFill>
              </a:rPr>
              <a:t> </a:t>
            </a:r>
            <a:r>
              <a:rPr lang="en-US" sz="2000" dirty="0" err="1">
                <a:solidFill>
                  <a:srgbClr val="222222"/>
                </a:solidFill>
              </a:rPr>
              <a:t>materiálu</a:t>
            </a:r>
            <a:r>
              <a:rPr lang="en-US" sz="2000" dirty="0">
                <a:solidFill>
                  <a:srgbClr val="222222"/>
                </a:solidFill>
              </a:rPr>
              <a:t> </a:t>
            </a:r>
            <a:r>
              <a:rPr lang="en-US" sz="2000" dirty="0" err="1">
                <a:solidFill>
                  <a:srgbClr val="222222"/>
                </a:solidFill>
              </a:rPr>
              <a:t>vytvořen</a:t>
            </a:r>
            <a:r>
              <a:rPr lang="en-US" sz="2000" dirty="0">
                <a:solidFill>
                  <a:srgbClr val="222222"/>
                </a:solidFill>
              </a:rPr>
              <a:t> PN </a:t>
            </a:r>
            <a:r>
              <a:rPr lang="en-US" sz="2000" dirty="0" err="1">
                <a:solidFill>
                  <a:srgbClr val="222222"/>
                </a:solidFill>
              </a:rPr>
              <a:t>přechod</a:t>
            </a:r>
            <a:r>
              <a:rPr lang="en-US" sz="2000" dirty="0">
                <a:solidFill>
                  <a:srgbClr val="222222"/>
                </a:solidFill>
              </a:rPr>
              <a:t> (</a:t>
            </a:r>
            <a:r>
              <a:rPr lang="cs-CZ" sz="2000" dirty="0"/>
              <a:t>dioda</a:t>
            </a:r>
            <a:r>
              <a:rPr lang="en-US" sz="2000" dirty="0">
                <a:solidFill>
                  <a:srgbClr val="222222"/>
                </a:solidFill>
              </a:rPr>
              <a:t>), </a:t>
            </a:r>
            <a:r>
              <a:rPr lang="en-US" sz="2000" dirty="0" err="1">
                <a:solidFill>
                  <a:srgbClr val="222222"/>
                </a:solidFill>
              </a:rPr>
              <a:t>pohybují</a:t>
            </a:r>
            <a:r>
              <a:rPr lang="en-US" sz="2000" dirty="0">
                <a:solidFill>
                  <a:srgbClr val="222222"/>
                </a:solidFill>
              </a:rPr>
              <a:t> se </a:t>
            </a:r>
            <a:r>
              <a:rPr lang="en-US" sz="2000" dirty="0" err="1">
                <a:solidFill>
                  <a:srgbClr val="222222"/>
                </a:solidFill>
              </a:rPr>
              <a:t>tyto</a:t>
            </a:r>
            <a:r>
              <a:rPr lang="en-US" sz="2000" dirty="0">
                <a:solidFill>
                  <a:srgbClr val="222222"/>
                </a:solidFill>
              </a:rPr>
              <a:t> </a:t>
            </a:r>
            <a:r>
              <a:rPr lang="en-US" sz="2000" dirty="0" err="1">
                <a:solidFill>
                  <a:srgbClr val="222222"/>
                </a:solidFill>
              </a:rPr>
              <a:t>náboje</a:t>
            </a:r>
            <a:r>
              <a:rPr lang="en-US" sz="2000" dirty="0">
                <a:solidFill>
                  <a:srgbClr val="222222"/>
                </a:solidFill>
              </a:rPr>
              <a:t> </a:t>
            </a:r>
            <a:r>
              <a:rPr lang="en-US" sz="2000" dirty="0" err="1">
                <a:solidFill>
                  <a:srgbClr val="222222"/>
                </a:solidFill>
              </a:rPr>
              <a:t>směrem</a:t>
            </a:r>
            <a:r>
              <a:rPr lang="en-US" sz="2000" dirty="0">
                <a:solidFill>
                  <a:srgbClr val="222222"/>
                </a:solidFill>
              </a:rPr>
              <a:t> k </a:t>
            </a:r>
            <a:r>
              <a:rPr lang="en-US" sz="2000" dirty="0" err="1">
                <a:solidFill>
                  <a:srgbClr val="222222"/>
                </a:solidFill>
              </a:rPr>
              <a:t>elektrodě</a:t>
            </a:r>
            <a:r>
              <a:rPr lang="en-US" sz="2000" dirty="0">
                <a:solidFill>
                  <a:srgbClr val="222222"/>
                </a:solidFill>
              </a:rPr>
              <a:t> se </a:t>
            </a:r>
            <a:r>
              <a:rPr lang="en-US" sz="2000" dirty="0" err="1">
                <a:solidFill>
                  <a:srgbClr val="222222"/>
                </a:solidFill>
              </a:rPr>
              <a:t>stejnou</a:t>
            </a:r>
            <a:r>
              <a:rPr lang="en-US" sz="2000" dirty="0">
                <a:solidFill>
                  <a:srgbClr val="222222"/>
                </a:solidFill>
              </a:rPr>
              <a:t> </a:t>
            </a:r>
            <a:r>
              <a:rPr lang="en-US" sz="2000" dirty="0" err="1">
                <a:solidFill>
                  <a:srgbClr val="222222"/>
                </a:solidFill>
              </a:rPr>
              <a:t>polaritou</a:t>
            </a:r>
            <a:r>
              <a:rPr lang="en-US" sz="2000" dirty="0">
                <a:solidFill>
                  <a:srgbClr val="222222"/>
                </a:solidFill>
              </a:rPr>
              <a:t>. </a:t>
            </a:r>
            <a:r>
              <a:rPr lang="en-US" sz="2000" dirty="0" err="1">
                <a:solidFill>
                  <a:srgbClr val="222222"/>
                </a:solidFill>
              </a:rPr>
              <a:t>Jsou</a:t>
            </a:r>
            <a:r>
              <a:rPr lang="en-US" sz="2000" dirty="0">
                <a:solidFill>
                  <a:srgbClr val="222222"/>
                </a:solidFill>
              </a:rPr>
              <a:t>-li </a:t>
            </a:r>
            <a:r>
              <a:rPr lang="en-US" sz="2000" dirty="0" err="1">
                <a:solidFill>
                  <a:srgbClr val="222222"/>
                </a:solidFill>
              </a:rPr>
              <a:t>elektrody</a:t>
            </a:r>
            <a:r>
              <a:rPr lang="en-US" sz="2000" dirty="0">
                <a:solidFill>
                  <a:srgbClr val="222222"/>
                </a:solidFill>
              </a:rPr>
              <a:t> </a:t>
            </a:r>
            <a:r>
              <a:rPr lang="en-US" sz="2000" dirty="0" err="1">
                <a:solidFill>
                  <a:srgbClr val="222222"/>
                </a:solidFill>
              </a:rPr>
              <a:t>propojeny</a:t>
            </a:r>
            <a:r>
              <a:rPr lang="en-US" sz="2000" dirty="0">
                <a:solidFill>
                  <a:srgbClr val="222222"/>
                </a:solidFill>
              </a:rPr>
              <a:t> </a:t>
            </a:r>
            <a:r>
              <a:rPr lang="en-US" sz="2000" dirty="0" err="1">
                <a:solidFill>
                  <a:srgbClr val="222222"/>
                </a:solidFill>
              </a:rPr>
              <a:t>vnějším</a:t>
            </a:r>
            <a:r>
              <a:rPr lang="en-US" sz="2000" dirty="0">
                <a:solidFill>
                  <a:srgbClr val="222222"/>
                </a:solidFill>
              </a:rPr>
              <a:t> </a:t>
            </a:r>
            <a:r>
              <a:rPr lang="en-US" sz="2000" dirty="0" err="1">
                <a:solidFill>
                  <a:srgbClr val="222222"/>
                </a:solidFill>
              </a:rPr>
              <a:t>obvodem</a:t>
            </a:r>
            <a:r>
              <a:rPr lang="en-US" sz="2000" dirty="0">
                <a:solidFill>
                  <a:srgbClr val="222222"/>
                </a:solidFill>
              </a:rPr>
              <a:t>, </a:t>
            </a:r>
            <a:r>
              <a:rPr lang="en-US" sz="2000" dirty="0" err="1">
                <a:solidFill>
                  <a:srgbClr val="222222"/>
                </a:solidFill>
              </a:rPr>
              <a:t>putují</a:t>
            </a:r>
            <a:r>
              <a:rPr lang="en-US" sz="2000" dirty="0">
                <a:solidFill>
                  <a:srgbClr val="222222"/>
                </a:solidFill>
              </a:rPr>
              <a:t> </a:t>
            </a:r>
            <a:r>
              <a:rPr lang="en-US" sz="2000" dirty="0" err="1">
                <a:solidFill>
                  <a:srgbClr val="222222"/>
                </a:solidFill>
              </a:rPr>
              <a:t>elektrony</a:t>
            </a:r>
            <a:r>
              <a:rPr lang="en-US" sz="2000" dirty="0">
                <a:solidFill>
                  <a:srgbClr val="222222"/>
                </a:solidFill>
              </a:rPr>
              <a:t> k </a:t>
            </a:r>
            <a:r>
              <a:rPr lang="en-US" sz="2000" dirty="0" err="1">
                <a:solidFill>
                  <a:srgbClr val="222222"/>
                </a:solidFill>
              </a:rPr>
              <a:t>opačné</a:t>
            </a:r>
            <a:r>
              <a:rPr lang="en-US" sz="2000" dirty="0">
                <a:solidFill>
                  <a:srgbClr val="222222"/>
                </a:solidFill>
              </a:rPr>
              <a:t> </a:t>
            </a:r>
            <a:r>
              <a:rPr lang="en-US" sz="2000" dirty="0" err="1">
                <a:solidFill>
                  <a:srgbClr val="222222"/>
                </a:solidFill>
              </a:rPr>
              <a:t>elektrodě</a:t>
            </a:r>
            <a:r>
              <a:rPr lang="en-US" sz="2000" dirty="0">
                <a:solidFill>
                  <a:srgbClr val="222222"/>
                </a:solidFill>
              </a:rPr>
              <a:t>, </a:t>
            </a:r>
            <a:r>
              <a:rPr lang="en-US" sz="2000" dirty="0" err="1">
                <a:solidFill>
                  <a:srgbClr val="222222"/>
                </a:solidFill>
              </a:rPr>
              <a:t>kde</a:t>
            </a:r>
            <a:r>
              <a:rPr lang="en-US" sz="2000" dirty="0">
                <a:solidFill>
                  <a:srgbClr val="222222"/>
                </a:solidFill>
              </a:rPr>
              <a:t> </a:t>
            </a:r>
            <a:r>
              <a:rPr lang="en-US" sz="2000" dirty="0" err="1">
                <a:solidFill>
                  <a:srgbClr val="222222"/>
                </a:solidFill>
              </a:rPr>
              <a:t>rekombinují</a:t>
            </a:r>
            <a:r>
              <a:rPr lang="en-US" sz="2000" dirty="0">
                <a:solidFill>
                  <a:srgbClr val="222222"/>
                </a:solidFill>
              </a:rPr>
              <a:t> s </a:t>
            </a:r>
            <a:r>
              <a:rPr lang="en-US" sz="2000" dirty="0" err="1">
                <a:solidFill>
                  <a:srgbClr val="222222"/>
                </a:solidFill>
              </a:rPr>
              <a:t>děrami</a:t>
            </a:r>
            <a:r>
              <a:rPr lang="en-US" sz="2000" dirty="0">
                <a:solidFill>
                  <a:srgbClr val="222222"/>
                </a:solidFill>
              </a:rPr>
              <a:t> a </a:t>
            </a:r>
            <a:r>
              <a:rPr lang="en-US" sz="2000" dirty="0" err="1">
                <a:solidFill>
                  <a:srgbClr val="222222"/>
                </a:solidFill>
              </a:rPr>
              <a:t>vnějším</a:t>
            </a:r>
            <a:r>
              <a:rPr lang="en-US" sz="2000" dirty="0">
                <a:solidFill>
                  <a:srgbClr val="222222"/>
                </a:solidFill>
              </a:rPr>
              <a:t> </a:t>
            </a:r>
            <a:r>
              <a:rPr lang="en-US" sz="2000" dirty="0" err="1">
                <a:solidFill>
                  <a:srgbClr val="222222"/>
                </a:solidFill>
              </a:rPr>
              <a:t>obvodem</a:t>
            </a:r>
            <a:r>
              <a:rPr lang="en-US" sz="2000" dirty="0">
                <a:solidFill>
                  <a:srgbClr val="222222"/>
                </a:solidFill>
              </a:rPr>
              <a:t> </a:t>
            </a:r>
            <a:r>
              <a:rPr lang="en-US" sz="2000" dirty="0" err="1">
                <a:solidFill>
                  <a:srgbClr val="222222"/>
                </a:solidFill>
              </a:rPr>
              <a:t>prochází</a:t>
            </a:r>
            <a:r>
              <a:rPr lang="en-US" sz="2000" dirty="0">
                <a:solidFill>
                  <a:srgbClr val="222222"/>
                </a:solidFill>
              </a:rPr>
              <a:t> </a:t>
            </a:r>
            <a:r>
              <a:rPr lang="en-US" sz="2000" dirty="0" err="1">
                <a:solidFill>
                  <a:srgbClr val="222222"/>
                </a:solidFill>
              </a:rPr>
              <a:t>elektrický</a:t>
            </a:r>
            <a:r>
              <a:rPr lang="en-US" sz="2000" dirty="0">
                <a:solidFill>
                  <a:srgbClr val="222222"/>
                </a:solidFill>
              </a:rPr>
              <a:t> </a:t>
            </a:r>
            <a:r>
              <a:rPr lang="en-US" sz="2000" dirty="0" err="1">
                <a:solidFill>
                  <a:srgbClr val="222222"/>
                </a:solidFill>
              </a:rPr>
              <a:t>prou</a:t>
            </a:r>
            <a:r>
              <a:rPr lang="cs-CZ" sz="2000" dirty="0">
                <a:solidFill>
                  <a:srgbClr val="222222"/>
                </a:solidFill>
              </a:rPr>
              <a:t>d.</a:t>
            </a:r>
            <a:endParaRPr lang="en-US" sz="2000" dirty="0"/>
          </a:p>
        </p:txBody>
      </p:sp>
      <p:pic>
        <p:nvPicPr>
          <p:cNvPr id="7" name="Obrázek 6" descr="Obsah obrázku text&#10;&#10;Popis byl vytvořen automaticky">
            <a:extLst>
              <a:ext uri="{FF2B5EF4-FFF2-40B4-BE49-F238E27FC236}">
                <a16:creationId xmlns:a16="http://schemas.microsoft.com/office/drawing/2014/main" id="{18CEB4E2-BBE0-4F70-85F9-878C74EAF4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3254326"/>
            <a:ext cx="3581400" cy="3581400"/>
          </a:xfrm>
          <a:prstGeom prst="rect">
            <a:avLst/>
          </a:prstGeom>
        </p:spPr>
      </p:pic>
      <p:pic>
        <p:nvPicPr>
          <p:cNvPr id="9" name="Obrázek 8" descr="Obsah obrázku držení&#10;&#10;Popis byl vytvořen automaticky">
            <a:extLst>
              <a:ext uri="{FF2B5EF4-FFF2-40B4-BE49-F238E27FC236}">
                <a16:creationId xmlns:a16="http://schemas.microsoft.com/office/drawing/2014/main" id="{ACB2B2C1-A69A-41E4-A35D-625599774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657600"/>
            <a:ext cx="3868476" cy="2628900"/>
          </a:xfrm>
          <a:prstGeom prst="rect">
            <a:avLst/>
          </a:prstGeom>
        </p:spPr>
      </p:pic>
    </p:spTree>
    <p:extLst>
      <p:ext uri="{BB962C8B-B14F-4D97-AF65-F5344CB8AC3E}">
        <p14:creationId xmlns:p14="http://schemas.microsoft.com/office/powerpoint/2010/main" val="12535450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8AC25B-56AD-4B63-91FE-B6702145D72F}"/>
              </a:ext>
            </a:extLst>
          </p:cNvPr>
          <p:cNvSpPr>
            <a:spLocks noGrp="1"/>
          </p:cNvSpPr>
          <p:nvPr>
            <p:ph type="title"/>
          </p:nvPr>
        </p:nvSpPr>
        <p:spPr>
          <a:xfrm>
            <a:off x="323850" y="304800"/>
            <a:ext cx="1752600" cy="533400"/>
          </a:xfrm>
        </p:spPr>
        <p:txBody>
          <a:bodyPr>
            <a:normAutofit/>
          </a:bodyPr>
          <a:lstStyle/>
          <a:p>
            <a:r>
              <a:rPr lang="en-US" sz="2800" b="1" dirty="0">
                <a:latin typeface="+mn-lt"/>
              </a:rPr>
              <a:t>LED </a:t>
            </a:r>
            <a:r>
              <a:rPr lang="en-US" sz="2800" b="1" dirty="0" err="1">
                <a:latin typeface="+mn-lt"/>
              </a:rPr>
              <a:t>diody</a:t>
            </a:r>
            <a:endParaRPr lang="en-US" sz="2800" b="1" dirty="0">
              <a:latin typeface="+mn-lt"/>
            </a:endParaRPr>
          </a:p>
        </p:txBody>
      </p:sp>
      <p:pic>
        <p:nvPicPr>
          <p:cNvPr id="6" name="Obrázek 5">
            <a:extLst>
              <a:ext uri="{FF2B5EF4-FFF2-40B4-BE49-F238E27FC236}">
                <a16:creationId xmlns:a16="http://schemas.microsoft.com/office/drawing/2014/main" id="{7FACC8C5-9DEE-43DB-B762-E6AECB6EE9EF}"/>
              </a:ext>
            </a:extLst>
          </p:cNvPr>
          <p:cNvPicPr>
            <a:picLocks noChangeAspect="1"/>
          </p:cNvPicPr>
          <p:nvPr/>
        </p:nvPicPr>
        <p:blipFill>
          <a:blip r:embed="rId2"/>
          <a:stretch>
            <a:fillRect/>
          </a:stretch>
        </p:blipFill>
        <p:spPr>
          <a:xfrm>
            <a:off x="4876800" y="3581400"/>
            <a:ext cx="4124325" cy="3143250"/>
          </a:xfrm>
          <a:prstGeom prst="rect">
            <a:avLst/>
          </a:prstGeom>
        </p:spPr>
      </p:pic>
      <p:pic>
        <p:nvPicPr>
          <p:cNvPr id="1026" name="Picture 2" descr="Image result for led principle">
            <a:hlinkClick r:id="rId3"/>
            <a:extLst>
              <a:ext uri="{FF2B5EF4-FFF2-40B4-BE49-F238E27FC236}">
                <a16:creationId xmlns:a16="http://schemas.microsoft.com/office/drawing/2014/main" id="{6A42D247-A274-44B6-93FE-B8F98C770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1" y="2075331"/>
            <a:ext cx="3714750" cy="228085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A28879E0-E8FC-4D32-9833-02DA2AE3A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304800"/>
            <a:ext cx="2514600" cy="2876702"/>
          </a:xfrm>
          <a:prstGeom prst="rect">
            <a:avLst/>
          </a:prstGeom>
        </p:spPr>
      </p:pic>
      <p:sp>
        <p:nvSpPr>
          <p:cNvPr id="7" name="TextovéPole 6">
            <a:extLst>
              <a:ext uri="{FF2B5EF4-FFF2-40B4-BE49-F238E27FC236}">
                <a16:creationId xmlns:a16="http://schemas.microsoft.com/office/drawing/2014/main" id="{DF0EB16C-28EB-4BB8-9589-668BD6896A6D}"/>
              </a:ext>
            </a:extLst>
          </p:cNvPr>
          <p:cNvSpPr txBox="1"/>
          <p:nvPr/>
        </p:nvSpPr>
        <p:spPr>
          <a:xfrm>
            <a:off x="171450" y="967680"/>
            <a:ext cx="5924550" cy="1015663"/>
          </a:xfrm>
          <a:prstGeom prst="rect">
            <a:avLst/>
          </a:prstGeom>
          <a:noFill/>
        </p:spPr>
        <p:txBody>
          <a:bodyPr wrap="square">
            <a:spAutoFit/>
          </a:bodyPr>
          <a:lstStyle/>
          <a:p>
            <a:pPr algn="just"/>
            <a:r>
              <a:rPr lang="cs-CZ" sz="2000" b="1" dirty="0"/>
              <a:t>LED</a:t>
            </a:r>
            <a:r>
              <a:rPr lang="cs-CZ" sz="2000" dirty="0"/>
              <a:t> (</a:t>
            </a:r>
            <a:r>
              <a:rPr lang="cs-CZ" sz="2000" dirty="0" err="1"/>
              <a:t>Light-Emitting</a:t>
            </a:r>
            <a:r>
              <a:rPr lang="cs-CZ" sz="2000" dirty="0"/>
              <a:t> </a:t>
            </a:r>
            <a:r>
              <a:rPr lang="cs-CZ" sz="2000" dirty="0" err="1"/>
              <a:t>Diode</a:t>
            </a:r>
            <a:r>
              <a:rPr lang="cs-CZ" sz="2000" dirty="0"/>
              <a:t>) je polovodičová dioda, která emituje viditelné (případně infračervené nebo ultrafialové) záření.</a:t>
            </a:r>
          </a:p>
        </p:txBody>
      </p:sp>
      <p:pic>
        <p:nvPicPr>
          <p:cNvPr id="4" name="Picture 2">
            <a:extLst>
              <a:ext uri="{FF2B5EF4-FFF2-40B4-BE49-F238E27FC236}">
                <a16:creationId xmlns:a16="http://schemas.microsoft.com/office/drawing/2014/main" id="{6EB8810D-B642-4B21-9C20-A8AD287B42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443794"/>
            <a:ext cx="4660025" cy="228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902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budova&#10;&#10;Popis byl vytvořen automaticky">
            <a:extLst>
              <a:ext uri="{FF2B5EF4-FFF2-40B4-BE49-F238E27FC236}">
                <a16:creationId xmlns:a16="http://schemas.microsoft.com/office/drawing/2014/main" id="{621BF76F-00AF-4473-BDD6-52AB881FC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33400"/>
            <a:ext cx="8762999" cy="5892362"/>
          </a:xfrm>
          <a:prstGeom prst="rect">
            <a:avLst/>
          </a:prstGeom>
        </p:spPr>
      </p:pic>
    </p:spTree>
    <p:extLst>
      <p:ext uri="{BB962C8B-B14F-4D97-AF65-F5344CB8AC3E}">
        <p14:creationId xmlns:p14="http://schemas.microsoft.com/office/powerpoint/2010/main" val="41500640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228B5C-1952-4C62-94DE-DD942802A913}"/>
              </a:ext>
            </a:extLst>
          </p:cNvPr>
          <p:cNvSpPr>
            <a:spLocks noGrp="1"/>
          </p:cNvSpPr>
          <p:nvPr>
            <p:ph type="title"/>
          </p:nvPr>
        </p:nvSpPr>
        <p:spPr>
          <a:xfrm>
            <a:off x="457200" y="274638"/>
            <a:ext cx="8229600" cy="487362"/>
          </a:xfrm>
        </p:spPr>
        <p:txBody>
          <a:bodyPr>
            <a:noAutofit/>
          </a:bodyPr>
          <a:lstStyle/>
          <a:p>
            <a:r>
              <a:rPr lang="cs-CZ" sz="2800" b="1" dirty="0" err="1"/>
              <a:t>Vegardův</a:t>
            </a:r>
            <a:r>
              <a:rPr lang="cs-CZ" sz="2800" b="1" dirty="0"/>
              <a:t> zákon</a:t>
            </a:r>
            <a:endParaRPr lang="en-US" sz="2800" b="1" dirty="0"/>
          </a:p>
        </p:txBody>
      </p:sp>
      <p:sp>
        <p:nvSpPr>
          <p:cNvPr id="11" name="Obdélník 10">
            <a:extLst>
              <a:ext uri="{FF2B5EF4-FFF2-40B4-BE49-F238E27FC236}">
                <a16:creationId xmlns:a16="http://schemas.microsoft.com/office/drawing/2014/main" id="{00A022F7-7939-448B-B168-CE31199EE4DC}"/>
              </a:ext>
            </a:extLst>
          </p:cNvPr>
          <p:cNvSpPr/>
          <p:nvPr/>
        </p:nvSpPr>
        <p:spPr>
          <a:xfrm>
            <a:off x="228600" y="1104810"/>
            <a:ext cx="8686800" cy="1138773"/>
          </a:xfrm>
          <a:prstGeom prst="rect">
            <a:avLst/>
          </a:prstGeom>
        </p:spPr>
        <p:txBody>
          <a:bodyPr wrap="square">
            <a:spAutoFit/>
          </a:bodyPr>
          <a:lstStyle/>
          <a:p>
            <a:r>
              <a:rPr lang="en-US" sz="2000" dirty="0"/>
              <a:t>Vegard </a:t>
            </a:r>
            <a:r>
              <a:rPr lang="cs-CZ" sz="2000" dirty="0"/>
              <a:t>(</a:t>
            </a:r>
            <a:r>
              <a:rPr lang="en-US" sz="2000" dirty="0"/>
              <a:t>1921</a:t>
            </a:r>
            <a:r>
              <a:rPr lang="cs-CZ" sz="2000" dirty="0"/>
              <a:t>): </a:t>
            </a:r>
          </a:p>
          <a:p>
            <a:endParaRPr lang="en-US" sz="800" dirty="0"/>
          </a:p>
          <a:p>
            <a:pPr algn="just"/>
            <a:r>
              <a:rPr lang="cs-CZ" sz="2000" dirty="0"/>
              <a:t>Mřížkový </a:t>
            </a:r>
            <a:r>
              <a:rPr lang="en-US" sz="2000" dirty="0"/>
              <a:t>parameter </a:t>
            </a:r>
            <a:r>
              <a:rPr lang="cs-CZ" sz="2000" dirty="0"/>
              <a:t>tuhého roztoku dvou </a:t>
            </a:r>
            <a:r>
              <a:rPr lang="en-US" sz="2000" dirty="0"/>
              <a:t> </a:t>
            </a:r>
            <a:r>
              <a:rPr lang="cs-CZ" sz="2000" dirty="0"/>
              <a:t>komponent je přibližně váženým průměrem mřížkových parametrů obou složek při téže teplotě.</a:t>
            </a:r>
            <a:r>
              <a:rPr lang="en-US" sz="2000" dirty="0"/>
              <a:t> </a:t>
            </a:r>
          </a:p>
        </p:txBody>
      </p:sp>
      <p:pic>
        <p:nvPicPr>
          <p:cNvPr id="12" name="Grafický objekt 11">
            <a:extLst>
              <a:ext uri="{FF2B5EF4-FFF2-40B4-BE49-F238E27FC236}">
                <a16:creationId xmlns:a16="http://schemas.microsoft.com/office/drawing/2014/main" id="{A75FDBE6-6646-4B9D-9E06-08E75DBB09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11780" y="2457449"/>
            <a:ext cx="3291840" cy="380999"/>
          </a:xfrm>
          <a:prstGeom prst="rect">
            <a:avLst/>
          </a:prstGeom>
        </p:spPr>
      </p:pic>
      <p:sp>
        <p:nvSpPr>
          <p:cNvPr id="3" name="Obdélník 2">
            <a:extLst>
              <a:ext uri="{FF2B5EF4-FFF2-40B4-BE49-F238E27FC236}">
                <a16:creationId xmlns:a16="http://schemas.microsoft.com/office/drawing/2014/main" id="{07EAABDF-4CA9-457E-BFE6-1087F4AC40D2}"/>
              </a:ext>
            </a:extLst>
          </p:cNvPr>
          <p:cNvSpPr/>
          <p:nvPr/>
        </p:nvSpPr>
        <p:spPr>
          <a:xfrm>
            <a:off x="219075" y="3814198"/>
            <a:ext cx="8458200" cy="2246769"/>
          </a:xfrm>
          <a:prstGeom prst="rect">
            <a:avLst/>
          </a:prstGeom>
        </p:spPr>
        <p:txBody>
          <a:bodyPr wrap="square">
            <a:spAutoFit/>
          </a:bodyPr>
          <a:lstStyle/>
          <a:p>
            <a:pPr algn="just"/>
            <a:r>
              <a:rPr lang="en-US" sz="2000" dirty="0"/>
              <a:t>Vegard</a:t>
            </a:r>
            <a:r>
              <a:rPr lang="cs-CZ" sz="2000" dirty="0" err="1"/>
              <a:t>ův</a:t>
            </a:r>
            <a:r>
              <a:rPr lang="cs-CZ" sz="2000" dirty="0"/>
              <a:t> zákon je jednou z variant tzv. </a:t>
            </a:r>
            <a:r>
              <a:rPr lang="cs-CZ" sz="2000" b="1" dirty="0"/>
              <a:t>pákového</a:t>
            </a:r>
            <a:r>
              <a:rPr lang="en-US" sz="2000" b="1" dirty="0"/>
              <a:t> </a:t>
            </a:r>
            <a:r>
              <a:rPr lang="en-US" sz="2000" b="1" dirty="0" err="1"/>
              <a:t>pravidl</a:t>
            </a:r>
            <a:r>
              <a:rPr lang="cs-CZ" sz="2000" b="1" dirty="0"/>
              <a:t>a</a:t>
            </a:r>
            <a:r>
              <a:rPr lang="cs-CZ" sz="2000" dirty="0"/>
              <a:t>, předpokládá že obě složky </a:t>
            </a:r>
            <a:r>
              <a:rPr lang="en-US" sz="2000" dirty="0"/>
              <a:t>A </a:t>
            </a:r>
            <a:r>
              <a:rPr lang="en-US" sz="2000" dirty="0" err="1"/>
              <a:t>a</a:t>
            </a:r>
            <a:r>
              <a:rPr lang="en-US" sz="2000" dirty="0"/>
              <a:t> B </a:t>
            </a:r>
            <a:r>
              <a:rPr lang="cs-CZ" sz="2000" dirty="0"/>
              <a:t>v čisté formě </a:t>
            </a:r>
            <a:r>
              <a:rPr lang="en-US" sz="2000" dirty="0"/>
              <a:t>(</a:t>
            </a:r>
            <a:r>
              <a:rPr lang="cs-CZ" sz="2000" dirty="0" err="1"/>
              <a:t>t.j</a:t>
            </a:r>
            <a:r>
              <a:rPr lang="en-US" sz="2000" dirty="0"/>
              <a:t>. </a:t>
            </a:r>
            <a:r>
              <a:rPr lang="cs-CZ" sz="2000" dirty="0"/>
              <a:t>před</a:t>
            </a:r>
            <a:r>
              <a:rPr lang="en-US" sz="2000" dirty="0"/>
              <a:t> </a:t>
            </a:r>
            <a:r>
              <a:rPr lang="cs-CZ" sz="2000" dirty="0"/>
              <a:t>smísením</a:t>
            </a:r>
            <a:r>
              <a:rPr lang="en-US" sz="2000" dirty="0"/>
              <a:t>) </a:t>
            </a:r>
            <a:r>
              <a:rPr lang="cs-CZ" sz="2000" dirty="0"/>
              <a:t>mají</a:t>
            </a:r>
            <a:r>
              <a:rPr lang="en-US" sz="2000" dirty="0"/>
              <a:t> </a:t>
            </a:r>
            <a:r>
              <a:rPr lang="cs-CZ" sz="2000" dirty="0"/>
              <a:t>stejnou k</a:t>
            </a:r>
            <a:r>
              <a:rPr lang="en-US" sz="2000" dirty="0" err="1"/>
              <a:t>rystal</a:t>
            </a:r>
            <a:r>
              <a:rPr lang="cs-CZ" sz="2000" dirty="0" err="1"/>
              <a:t>ovou</a:t>
            </a:r>
            <a:r>
              <a:rPr lang="en-US" sz="2000" dirty="0"/>
              <a:t> </a:t>
            </a:r>
            <a:r>
              <a:rPr lang="en-US" sz="2000" dirty="0" err="1"/>
              <a:t>stru</a:t>
            </a:r>
            <a:r>
              <a:rPr lang="cs-CZ" sz="2000" dirty="0"/>
              <a:t>k</a:t>
            </a:r>
            <a:r>
              <a:rPr lang="en-US" sz="2000" dirty="0"/>
              <a:t>tur</a:t>
            </a:r>
            <a:r>
              <a:rPr lang="cs-CZ" sz="2000" dirty="0"/>
              <a:t>u</a:t>
            </a:r>
            <a:r>
              <a:rPr lang="en-US" sz="2000" dirty="0"/>
              <a:t>. </a:t>
            </a:r>
            <a:endParaRPr lang="cs-CZ" sz="2000" dirty="0"/>
          </a:p>
          <a:p>
            <a:pPr algn="just"/>
            <a:endParaRPr lang="cs-CZ" sz="2000" dirty="0"/>
          </a:p>
          <a:p>
            <a:pPr algn="just"/>
            <a:r>
              <a:rPr lang="en-US" sz="2000" dirty="0"/>
              <a:t>Vegard</a:t>
            </a:r>
            <a:r>
              <a:rPr lang="cs-CZ" sz="2000" dirty="0" err="1"/>
              <a:t>ův</a:t>
            </a:r>
            <a:r>
              <a:rPr lang="en-US" sz="2000" dirty="0"/>
              <a:t> </a:t>
            </a:r>
            <a:r>
              <a:rPr lang="cs-CZ" sz="2000" dirty="0"/>
              <a:t>zákon</a:t>
            </a:r>
            <a:r>
              <a:rPr lang="en-US" sz="2000" dirty="0"/>
              <a:t> </a:t>
            </a:r>
            <a:r>
              <a:rPr lang="cs-CZ" sz="2000" dirty="0"/>
              <a:t>úplně platí jen zřídka</a:t>
            </a:r>
            <a:r>
              <a:rPr lang="en-US" sz="2000" dirty="0"/>
              <a:t>; </a:t>
            </a:r>
            <a:r>
              <a:rPr lang="cs-CZ" sz="2000" dirty="0"/>
              <a:t>obvykle jsou pozorovány odchylky od lineárního chování</a:t>
            </a:r>
            <a:r>
              <a:rPr lang="en-US" sz="2000" dirty="0"/>
              <a:t>. </a:t>
            </a:r>
            <a:r>
              <a:rPr lang="cs-CZ" sz="2000" dirty="0"/>
              <a:t>V praxi se používá k přibližným odhadům mřížkových parametrů v případě, že tyto nejsou dostupné experimentálně</a:t>
            </a:r>
            <a:r>
              <a:rPr lang="en-US" sz="2000" dirty="0"/>
              <a:t>. </a:t>
            </a:r>
          </a:p>
        </p:txBody>
      </p:sp>
      <p:sp>
        <p:nvSpPr>
          <p:cNvPr id="7" name="TextovéPole 6">
            <a:extLst>
              <a:ext uri="{FF2B5EF4-FFF2-40B4-BE49-F238E27FC236}">
                <a16:creationId xmlns:a16="http://schemas.microsoft.com/office/drawing/2014/main" id="{701FAC5A-0646-4E39-AF74-5239ADEB0801}"/>
              </a:ext>
            </a:extLst>
          </p:cNvPr>
          <p:cNvSpPr txBox="1"/>
          <p:nvPr/>
        </p:nvSpPr>
        <p:spPr>
          <a:xfrm>
            <a:off x="304799" y="2967335"/>
            <a:ext cx="8686799" cy="646331"/>
          </a:xfrm>
          <a:prstGeom prst="rect">
            <a:avLst/>
          </a:prstGeom>
          <a:noFill/>
        </p:spPr>
        <p:txBody>
          <a:bodyPr wrap="square">
            <a:spAutoFit/>
          </a:bodyPr>
          <a:lstStyle/>
          <a:p>
            <a:r>
              <a:rPr lang="en-US" dirty="0" err="1"/>
              <a:t>a</a:t>
            </a:r>
            <a:r>
              <a:rPr lang="en-US" baseline="-25000" dirty="0" err="1"/>
              <a:t>A</a:t>
            </a:r>
            <a:r>
              <a:rPr lang="en-US" baseline="-25000" dirty="0"/>
              <a:t>(1-x)Bx </a:t>
            </a:r>
            <a:r>
              <a:rPr lang="cs-CZ" dirty="0"/>
              <a:t>je mřížkový parametr tuhého roztoku</a:t>
            </a:r>
            <a:r>
              <a:rPr lang="en-US" dirty="0"/>
              <a:t>, </a:t>
            </a:r>
            <a:r>
              <a:rPr lang="en-US" dirty="0" err="1"/>
              <a:t>a</a:t>
            </a:r>
            <a:r>
              <a:rPr lang="en-US" baseline="-25000" dirty="0" err="1"/>
              <a:t>A</a:t>
            </a:r>
            <a:r>
              <a:rPr lang="en-US" dirty="0"/>
              <a:t> a </a:t>
            </a:r>
            <a:r>
              <a:rPr lang="en-US" dirty="0" err="1"/>
              <a:t>a</a:t>
            </a:r>
            <a:r>
              <a:rPr lang="en-US" baseline="-25000" dirty="0" err="1"/>
              <a:t>B</a:t>
            </a:r>
            <a:r>
              <a:rPr lang="en-US" dirty="0"/>
              <a:t> </a:t>
            </a:r>
            <a:r>
              <a:rPr lang="cs-CZ" dirty="0"/>
              <a:t>jsou mřížkové parametry</a:t>
            </a:r>
            <a:r>
              <a:rPr lang="en-US" dirty="0"/>
              <a:t> </a:t>
            </a:r>
            <a:r>
              <a:rPr lang="cs-CZ" dirty="0"/>
              <a:t>čistých složek</a:t>
            </a:r>
            <a:r>
              <a:rPr lang="en-US" dirty="0"/>
              <a:t>, x </a:t>
            </a:r>
            <a:r>
              <a:rPr lang="cs-CZ" dirty="0"/>
              <a:t>j</a:t>
            </a:r>
            <a:r>
              <a:rPr lang="en-US" dirty="0"/>
              <a:t>e mol</a:t>
            </a:r>
            <a:r>
              <a:rPr lang="cs-CZ" dirty="0"/>
              <a:t>á</a:t>
            </a:r>
            <a:r>
              <a:rPr lang="en-US" dirty="0"/>
              <a:t>r</a:t>
            </a:r>
            <a:r>
              <a:rPr lang="cs-CZ" dirty="0"/>
              <a:t>ní</a:t>
            </a:r>
            <a:r>
              <a:rPr lang="en-US" dirty="0"/>
              <a:t> </a:t>
            </a:r>
            <a:r>
              <a:rPr lang="cs-CZ" dirty="0"/>
              <a:t>zlomek</a:t>
            </a:r>
            <a:r>
              <a:rPr lang="en-US" dirty="0"/>
              <a:t> </a:t>
            </a:r>
            <a:r>
              <a:rPr lang="cs-CZ" dirty="0"/>
              <a:t>složky </a:t>
            </a:r>
            <a:r>
              <a:rPr lang="en-US" dirty="0"/>
              <a:t>B </a:t>
            </a:r>
            <a:r>
              <a:rPr lang="cs-CZ" dirty="0"/>
              <a:t>v tuhém</a:t>
            </a:r>
            <a:r>
              <a:rPr lang="en-US" dirty="0"/>
              <a:t> </a:t>
            </a:r>
            <a:r>
              <a:rPr lang="cs-CZ" dirty="0"/>
              <a:t>roztoku</a:t>
            </a:r>
            <a:r>
              <a:rPr lang="en-US" dirty="0"/>
              <a:t>. </a:t>
            </a:r>
            <a:endParaRPr lang="cs-CZ" dirty="0"/>
          </a:p>
        </p:txBody>
      </p:sp>
    </p:spTree>
    <p:extLst>
      <p:ext uri="{BB962C8B-B14F-4D97-AF65-F5344CB8AC3E}">
        <p14:creationId xmlns:p14="http://schemas.microsoft.com/office/powerpoint/2010/main" val="39337753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C32D886-8C8D-4613-A13E-305B2A799496}"/>
              </a:ext>
            </a:extLst>
          </p:cNvPr>
          <p:cNvSpPr/>
          <p:nvPr/>
        </p:nvSpPr>
        <p:spPr>
          <a:xfrm>
            <a:off x="114300" y="1138249"/>
            <a:ext cx="8877300" cy="2308324"/>
          </a:xfrm>
          <a:prstGeom prst="rect">
            <a:avLst/>
          </a:prstGeom>
        </p:spPr>
        <p:txBody>
          <a:bodyPr wrap="square">
            <a:spAutoFit/>
          </a:bodyPr>
          <a:lstStyle/>
          <a:p>
            <a:pPr algn="just"/>
            <a:r>
              <a:rPr lang="cs-CZ" dirty="0"/>
              <a:t>Vlnovou délku emitovaného světla LED diod lze měnit „smícháním“ různých polovodičů. Šířka zakázaného pásu u polovodičů je přibližně </a:t>
            </a:r>
            <a:r>
              <a:rPr lang="en-US" dirty="0"/>
              <a:t> line</a:t>
            </a:r>
            <a:r>
              <a:rPr lang="cs-CZ" dirty="0"/>
              <a:t>á</a:t>
            </a:r>
            <a:r>
              <a:rPr lang="en-US" dirty="0"/>
              <a:t>r</a:t>
            </a:r>
            <a:r>
              <a:rPr lang="cs-CZ" dirty="0"/>
              <a:t>ní</a:t>
            </a:r>
            <a:r>
              <a:rPr lang="en-US" dirty="0"/>
              <a:t> fun</a:t>
            </a:r>
            <a:r>
              <a:rPr lang="cs-CZ" dirty="0" err="1"/>
              <a:t>kcí</a:t>
            </a:r>
            <a:r>
              <a:rPr lang="en-US" dirty="0"/>
              <a:t> </a:t>
            </a:r>
            <a:r>
              <a:rPr lang="cs-CZ" dirty="0"/>
              <a:t>mřížkového parametru</a:t>
            </a:r>
            <a:r>
              <a:rPr lang="en-US" dirty="0"/>
              <a:t>. </a:t>
            </a:r>
            <a:r>
              <a:rPr lang="cs-CZ" dirty="0"/>
              <a:t>Pokud mřížkový </a:t>
            </a:r>
            <a:r>
              <a:rPr lang="en-US" dirty="0" err="1"/>
              <a:t>parametr</a:t>
            </a:r>
            <a:r>
              <a:rPr lang="en-US" dirty="0"/>
              <a:t> </a:t>
            </a:r>
            <a:r>
              <a:rPr lang="cs-CZ" dirty="0"/>
              <a:t>polovodiče</a:t>
            </a:r>
            <a:r>
              <a:rPr lang="en-US" dirty="0"/>
              <a:t> </a:t>
            </a:r>
            <a:r>
              <a:rPr lang="cs-CZ" dirty="0"/>
              <a:t>sleduje</a:t>
            </a:r>
            <a:r>
              <a:rPr lang="en-US" dirty="0"/>
              <a:t> Vegard</a:t>
            </a:r>
            <a:r>
              <a:rPr lang="cs-CZ" dirty="0" err="1"/>
              <a:t>ův</a:t>
            </a:r>
            <a:r>
              <a:rPr lang="cs-CZ" dirty="0"/>
              <a:t> zákon</a:t>
            </a:r>
            <a:r>
              <a:rPr lang="en-US" dirty="0"/>
              <a:t>, </a:t>
            </a:r>
            <a:r>
              <a:rPr lang="cs-CZ" dirty="0"/>
              <a:t>lze </a:t>
            </a:r>
            <a:r>
              <a:rPr lang="en-US" dirty="0"/>
              <a:t>line</a:t>
            </a:r>
            <a:r>
              <a:rPr lang="cs-CZ" dirty="0"/>
              <a:t>á</a:t>
            </a:r>
            <a:r>
              <a:rPr lang="en-US" dirty="0"/>
              <a:t>r</a:t>
            </a:r>
            <a:r>
              <a:rPr lang="cs-CZ" dirty="0"/>
              <a:t>ní</a:t>
            </a:r>
            <a:r>
              <a:rPr lang="en-US" dirty="0"/>
              <a:t> </a:t>
            </a:r>
            <a:r>
              <a:rPr lang="cs-CZ" dirty="0"/>
              <a:t>vztah mezi</a:t>
            </a:r>
            <a:r>
              <a:rPr lang="en-US" dirty="0"/>
              <a:t> </a:t>
            </a:r>
            <a:r>
              <a:rPr lang="cs-CZ" dirty="0"/>
              <a:t>šířkou zakázaného pásu a složením.</a:t>
            </a:r>
            <a:r>
              <a:rPr lang="en-US" dirty="0"/>
              <a:t> </a:t>
            </a:r>
            <a:r>
              <a:rPr lang="cs-CZ" dirty="0"/>
              <a:t>Pro</a:t>
            </a:r>
            <a:r>
              <a:rPr lang="en-US" dirty="0"/>
              <a:t> InP</a:t>
            </a:r>
            <a:r>
              <a:rPr lang="en-US" baseline="-25000" dirty="0"/>
              <a:t>x</a:t>
            </a:r>
            <a:r>
              <a:rPr lang="en-US" dirty="0"/>
              <a:t>As</a:t>
            </a:r>
            <a:r>
              <a:rPr lang="en-US" baseline="-25000" dirty="0"/>
              <a:t>1-x</a:t>
            </a:r>
            <a:r>
              <a:rPr lang="cs-CZ" dirty="0"/>
              <a:t> platí</a:t>
            </a:r>
            <a:endParaRPr lang="en-US" dirty="0"/>
          </a:p>
          <a:p>
            <a:pPr algn="just"/>
            <a:endParaRPr lang="en-US" dirty="0"/>
          </a:p>
          <a:p>
            <a:pPr algn="just"/>
            <a:endParaRPr lang="cs-CZ" dirty="0"/>
          </a:p>
          <a:p>
            <a:pPr algn="just"/>
            <a:r>
              <a:rPr lang="cs-CZ" dirty="0"/>
              <a:t>V případech, že</a:t>
            </a:r>
            <a:r>
              <a:rPr lang="en-US" dirty="0"/>
              <a:t> </a:t>
            </a:r>
            <a:r>
              <a:rPr lang="cs-CZ" dirty="0"/>
              <a:t>vztah mezi energií zakázaného pásu a složením není přesně lineární</a:t>
            </a:r>
            <a:r>
              <a:rPr lang="en-US" dirty="0"/>
              <a:t>, </a:t>
            </a:r>
            <a:r>
              <a:rPr lang="cs-CZ" dirty="0"/>
              <a:t>přidává se empirický parametr </a:t>
            </a:r>
            <a:r>
              <a:rPr lang="en-US" i="1" dirty="0"/>
              <a:t>b</a:t>
            </a:r>
            <a:r>
              <a:rPr lang="cs-CZ" dirty="0"/>
              <a:t>, reprezentující nelinearitu</a:t>
            </a:r>
            <a:r>
              <a:rPr lang="en-US" dirty="0"/>
              <a:t>: </a:t>
            </a:r>
          </a:p>
        </p:txBody>
      </p:sp>
      <p:pic>
        <p:nvPicPr>
          <p:cNvPr id="7" name="Grafický objekt 6">
            <a:extLst>
              <a:ext uri="{FF2B5EF4-FFF2-40B4-BE49-F238E27FC236}">
                <a16:creationId xmlns:a16="http://schemas.microsoft.com/office/drawing/2014/main" id="{39652977-6678-4752-8ACB-EEB082A5BF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2200" y="3644317"/>
            <a:ext cx="4927600" cy="304800"/>
          </a:xfrm>
          <a:prstGeom prst="rect">
            <a:avLst/>
          </a:prstGeom>
        </p:spPr>
      </p:pic>
      <p:pic>
        <p:nvPicPr>
          <p:cNvPr id="8" name="Grafický objekt 7">
            <a:extLst>
              <a:ext uri="{FF2B5EF4-FFF2-40B4-BE49-F238E27FC236}">
                <a16:creationId xmlns:a16="http://schemas.microsoft.com/office/drawing/2014/main" id="{D8C7B222-02E0-4307-A11E-D9201E7ACC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4598" y="2365284"/>
            <a:ext cx="3623733" cy="304800"/>
          </a:xfrm>
          <a:prstGeom prst="rect">
            <a:avLst/>
          </a:prstGeom>
        </p:spPr>
      </p:pic>
      <p:sp>
        <p:nvSpPr>
          <p:cNvPr id="6" name="Nadpis 1">
            <a:extLst>
              <a:ext uri="{FF2B5EF4-FFF2-40B4-BE49-F238E27FC236}">
                <a16:creationId xmlns:a16="http://schemas.microsoft.com/office/drawing/2014/main" id="{CCA3D499-FB53-4E34-9744-C5B784538587}"/>
              </a:ext>
            </a:extLst>
          </p:cNvPr>
          <p:cNvSpPr>
            <a:spLocks noGrp="1"/>
          </p:cNvSpPr>
          <p:nvPr>
            <p:ph type="title"/>
          </p:nvPr>
        </p:nvSpPr>
        <p:spPr>
          <a:xfrm>
            <a:off x="457200" y="274638"/>
            <a:ext cx="8229600" cy="487362"/>
          </a:xfrm>
        </p:spPr>
        <p:txBody>
          <a:bodyPr>
            <a:noAutofit/>
          </a:bodyPr>
          <a:lstStyle/>
          <a:p>
            <a:r>
              <a:rPr lang="cs-CZ" sz="2800" b="1" dirty="0" err="1"/>
              <a:t>Vegardův</a:t>
            </a:r>
            <a:r>
              <a:rPr lang="cs-CZ" sz="2800" b="1" dirty="0"/>
              <a:t> zákon u polovodičů</a:t>
            </a:r>
            <a:endParaRPr lang="en-US" sz="2800" b="1" dirty="0"/>
          </a:p>
        </p:txBody>
      </p:sp>
      <p:pic>
        <p:nvPicPr>
          <p:cNvPr id="2050" name="Picture 2" descr="THE 'OPTO' IN OPTOELECTRONICS — Part 4 | Nuts &amp; Volts Magazine">
            <a:extLst>
              <a:ext uri="{FF2B5EF4-FFF2-40B4-BE49-F238E27FC236}">
                <a16:creationId xmlns:a16="http://schemas.microsoft.com/office/drawing/2014/main" id="{B89A68BB-CDC3-4ABC-BA2A-5619F1731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247" y="4376821"/>
            <a:ext cx="7742248" cy="220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153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A8EF0E5-2AF2-41EE-B0A0-173DB0E29FD2}"/>
              </a:ext>
            </a:extLst>
          </p:cNvPr>
          <p:cNvSpPr txBox="1"/>
          <p:nvPr/>
        </p:nvSpPr>
        <p:spPr>
          <a:xfrm>
            <a:off x="228600" y="4648200"/>
            <a:ext cx="8839200" cy="2062103"/>
          </a:xfrm>
          <a:prstGeom prst="rect">
            <a:avLst/>
          </a:prstGeom>
          <a:noFill/>
        </p:spPr>
        <p:txBody>
          <a:bodyPr wrap="square" rtlCol="0">
            <a:spAutoFit/>
          </a:bodyPr>
          <a:lstStyle/>
          <a:p>
            <a:r>
              <a:rPr lang="cs-CZ" sz="2000" dirty="0"/>
              <a:t>Vytvořte polovodič Ga</a:t>
            </a:r>
            <a:r>
              <a:rPr lang="cs-CZ" sz="2000" baseline="-25000" dirty="0"/>
              <a:t>x</a:t>
            </a:r>
            <a:r>
              <a:rPr lang="cs-CZ" sz="2000" dirty="0"/>
              <a:t>Al</a:t>
            </a:r>
            <a:r>
              <a:rPr lang="cs-CZ" sz="2000" baseline="-25000" dirty="0"/>
              <a:t>1-x</a:t>
            </a:r>
            <a:r>
              <a:rPr lang="cs-CZ" sz="2000" dirty="0"/>
              <a:t>As (x &lt; 1) emitující oranžové světlo. Šířka zakázaného pásu je pro </a:t>
            </a:r>
            <a:r>
              <a:rPr lang="cs-CZ" sz="2000" dirty="0" err="1"/>
              <a:t>GaAs</a:t>
            </a:r>
            <a:r>
              <a:rPr lang="cs-CZ" sz="2000" dirty="0"/>
              <a:t> 1.42 eV a pro </a:t>
            </a:r>
            <a:r>
              <a:rPr lang="cs-CZ" sz="2000" dirty="0" err="1"/>
              <a:t>AlAs</a:t>
            </a:r>
            <a:r>
              <a:rPr lang="cs-CZ" sz="2000" dirty="0"/>
              <a:t> 2.16 </a:t>
            </a:r>
            <a:r>
              <a:rPr lang="cs-CZ" sz="2000" dirty="0" err="1"/>
              <a:t>eV.</a:t>
            </a:r>
            <a:r>
              <a:rPr lang="cs-CZ" sz="2000" dirty="0"/>
              <a:t> </a:t>
            </a:r>
          </a:p>
          <a:p>
            <a:endParaRPr lang="cs-CZ" sz="800" dirty="0"/>
          </a:p>
          <a:p>
            <a:r>
              <a:rPr lang="cs-CZ" sz="2000" dirty="0"/>
              <a:t>Oranžové světlo má </a:t>
            </a:r>
            <a:r>
              <a:rPr lang="cs-CZ" sz="2000" dirty="0" err="1"/>
              <a:t>λ</a:t>
            </a:r>
            <a:r>
              <a:rPr lang="cs-CZ" sz="2000" baseline="-25000" dirty="0" err="1"/>
              <a:t>max</a:t>
            </a:r>
            <a:r>
              <a:rPr lang="cs-CZ" sz="2000" dirty="0"/>
              <a:t> cca 650 </a:t>
            </a:r>
            <a:r>
              <a:rPr lang="cs-CZ" sz="2000" dirty="0" err="1"/>
              <a:t>nm</a:t>
            </a:r>
            <a:r>
              <a:rPr lang="cs-CZ" sz="2000" dirty="0"/>
              <a:t> a tudíž energii 1.9 </a:t>
            </a:r>
            <a:r>
              <a:rPr lang="cs-CZ" sz="2000" dirty="0" err="1"/>
              <a:t>eV.</a:t>
            </a:r>
            <a:r>
              <a:rPr lang="cs-CZ" sz="2000" dirty="0"/>
              <a:t> </a:t>
            </a:r>
          </a:p>
          <a:p>
            <a:r>
              <a:rPr lang="cs-CZ" sz="2000" dirty="0"/>
              <a:t>1.42 x + 2.16 (1 - x) = 1.9</a:t>
            </a:r>
          </a:p>
          <a:p>
            <a:r>
              <a:rPr lang="cs-CZ" sz="2000" dirty="0"/>
              <a:t>x = 0.35</a:t>
            </a:r>
          </a:p>
          <a:p>
            <a:r>
              <a:rPr lang="cs-CZ" sz="2000" dirty="0"/>
              <a:t>Stechiometrie polovodič je tudíž Ga</a:t>
            </a:r>
            <a:r>
              <a:rPr lang="cs-CZ" sz="2000" baseline="-25000" dirty="0"/>
              <a:t>0.35</a:t>
            </a:r>
            <a:r>
              <a:rPr lang="cs-CZ" sz="2000" dirty="0"/>
              <a:t>Al</a:t>
            </a:r>
            <a:r>
              <a:rPr lang="cs-CZ" sz="2000" baseline="-25000" dirty="0"/>
              <a:t>0.65</a:t>
            </a:r>
            <a:r>
              <a:rPr lang="cs-CZ" sz="2000" dirty="0"/>
              <a:t>As.</a:t>
            </a:r>
            <a:endParaRPr lang="en-US" sz="2000" dirty="0"/>
          </a:p>
        </p:txBody>
      </p:sp>
      <p:sp>
        <p:nvSpPr>
          <p:cNvPr id="4" name="Obdélník 3">
            <a:extLst>
              <a:ext uri="{FF2B5EF4-FFF2-40B4-BE49-F238E27FC236}">
                <a16:creationId xmlns:a16="http://schemas.microsoft.com/office/drawing/2014/main" id="{99A6DABE-D92D-438B-945B-B0EA4529E850}"/>
              </a:ext>
            </a:extLst>
          </p:cNvPr>
          <p:cNvSpPr/>
          <p:nvPr/>
        </p:nvSpPr>
        <p:spPr>
          <a:xfrm>
            <a:off x="247650" y="886361"/>
            <a:ext cx="8686800" cy="1323439"/>
          </a:xfrm>
          <a:prstGeom prst="rect">
            <a:avLst/>
          </a:prstGeom>
        </p:spPr>
        <p:txBody>
          <a:bodyPr wrap="square">
            <a:spAutoFit/>
          </a:bodyPr>
          <a:lstStyle/>
          <a:p>
            <a:pPr algn="just"/>
            <a:r>
              <a:rPr lang="cs-CZ" sz="2000" dirty="0"/>
              <a:t>MOX (</a:t>
            </a:r>
            <a:r>
              <a:rPr lang="en-US" sz="2000" dirty="0"/>
              <a:t>Mixed oxide fuel</a:t>
            </a:r>
            <a:r>
              <a:rPr lang="cs-CZ" sz="2000" dirty="0"/>
              <a:t>)</a:t>
            </a:r>
            <a:r>
              <a:rPr lang="en-US" sz="2000" dirty="0"/>
              <a:t> </a:t>
            </a:r>
            <a:r>
              <a:rPr lang="cs-CZ" sz="2000" dirty="0"/>
              <a:t>je směsné </a:t>
            </a:r>
            <a:r>
              <a:rPr lang="cs-CZ" sz="2000" dirty="0" err="1"/>
              <a:t>oxidické</a:t>
            </a:r>
            <a:r>
              <a:rPr lang="cs-CZ" sz="2000" dirty="0"/>
              <a:t> palivo do </a:t>
            </a:r>
            <a:r>
              <a:rPr lang="cs-CZ" sz="2000" dirty="0" err="1"/>
              <a:t>lehkovodních</a:t>
            </a:r>
            <a:r>
              <a:rPr lang="cs-CZ" sz="2000" dirty="0"/>
              <a:t> jaderných reaktorů. Nejčastěji se využívá uran-plutoniový MOX, směs oxidu uraničitého UO</a:t>
            </a:r>
            <a:r>
              <a:rPr lang="cs-CZ" sz="2000" baseline="-25000" dirty="0"/>
              <a:t>2</a:t>
            </a:r>
            <a:r>
              <a:rPr lang="cs-CZ" sz="2000" dirty="0"/>
              <a:t> a oxidu </a:t>
            </a:r>
            <a:r>
              <a:rPr lang="cs-CZ" sz="2000" dirty="0" err="1"/>
              <a:t>plutoničitého</a:t>
            </a:r>
            <a:r>
              <a:rPr lang="cs-CZ" sz="2000" dirty="0"/>
              <a:t> PuO</a:t>
            </a:r>
            <a:r>
              <a:rPr lang="cs-CZ" sz="2000" baseline="-25000" dirty="0"/>
              <a:t>2</a:t>
            </a:r>
            <a:r>
              <a:rPr lang="cs-CZ" sz="2000" dirty="0"/>
              <a:t>. Směs 7% plutonia a 93% přírodního uranu reaguje podobně, i když ne identicky, jako palivo LEU (palivo s </a:t>
            </a:r>
            <a:r>
              <a:rPr lang="en-US" sz="2000" dirty="0" err="1"/>
              <a:t>nízko-obohaceným</a:t>
            </a:r>
            <a:r>
              <a:rPr lang="en-US" sz="2000" dirty="0"/>
              <a:t> </a:t>
            </a:r>
            <a:r>
              <a:rPr lang="en-US" sz="2000" dirty="0" err="1"/>
              <a:t>uranem</a:t>
            </a:r>
            <a:r>
              <a:rPr lang="cs-CZ" sz="2000" dirty="0"/>
              <a:t>).</a:t>
            </a:r>
            <a:endParaRPr lang="en-US" sz="2000" dirty="0">
              <a:highlight>
                <a:srgbClr val="FFFF00"/>
              </a:highlight>
            </a:endParaRPr>
          </a:p>
        </p:txBody>
      </p:sp>
      <p:pic>
        <p:nvPicPr>
          <p:cNvPr id="6" name="Grafický objekt 5">
            <a:extLst>
              <a:ext uri="{FF2B5EF4-FFF2-40B4-BE49-F238E27FC236}">
                <a16:creationId xmlns:a16="http://schemas.microsoft.com/office/drawing/2014/main" id="{AF4E8713-E999-4406-B68E-3662AD9DD3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5000" y="2371427"/>
            <a:ext cx="4115367" cy="309563"/>
          </a:xfrm>
          <a:prstGeom prst="rect">
            <a:avLst/>
          </a:prstGeom>
        </p:spPr>
      </p:pic>
      <p:pic>
        <p:nvPicPr>
          <p:cNvPr id="8" name="Obrázek 7">
            <a:extLst>
              <a:ext uri="{FF2B5EF4-FFF2-40B4-BE49-F238E27FC236}">
                <a16:creationId xmlns:a16="http://schemas.microsoft.com/office/drawing/2014/main" id="{8988A365-81D1-4FEB-BB60-5DE69936A866}"/>
              </a:ext>
            </a:extLst>
          </p:cNvPr>
          <p:cNvPicPr>
            <a:picLocks noChangeAspect="1"/>
          </p:cNvPicPr>
          <p:nvPr/>
        </p:nvPicPr>
        <p:blipFill>
          <a:blip r:embed="rId4"/>
          <a:stretch>
            <a:fillRect/>
          </a:stretch>
        </p:blipFill>
        <p:spPr>
          <a:xfrm>
            <a:off x="6858000" y="2308623"/>
            <a:ext cx="1740609" cy="1938337"/>
          </a:xfrm>
          <a:prstGeom prst="rect">
            <a:avLst/>
          </a:prstGeom>
        </p:spPr>
      </p:pic>
      <p:sp>
        <p:nvSpPr>
          <p:cNvPr id="7" name="TextovéPole 6">
            <a:extLst>
              <a:ext uri="{FF2B5EF4-FFF2-40B4-BE49-F238E27FC236}">
                <a16:creationId xmlns:a16="http://schemas.microsoft.com/office/drawing/2014/main" id="{670C5730-1B1F-4F37-BEDF-588FDC42B278}"/>
              </a:ext>
            </a:extLst>
          </p:cNvPr>
          <p:cNvSpPr txBox="1"/>
          <p:nvPr/>
        </p:nvSpPr>
        <p:spPr>
          <a:xfrm>
            <a:off x="238125" y="4148435"/>
            <a:ext cx="4572000" cy="461665"/>
          </a:xfrm>
          <a:prstGeom prst="rect">
            <a:avLst/>
          </a:prstGeom>
          <a:noFill/>
        </p:spPr>
        <p:txBody>
          <a:bodyPr wrap="square">
            <a:spAutoFit/>
          </a:bodyPr>
          <a:lstStyle/>
          <a:p>
            <a:r>
              <a:rPr lang="cs-CZ" sz="2400" b="1" dirty="0"/>
              <a:t>Příklad</a:t>
            </a:r>
            <a:endParaRPr lang="cs-CZ" sz="2400" dirty="0"/>
          </a:p>
        </p:txBody>
      </p:sp>
      <p:sp>
        <p:nvSpPr>
          <p:cNvPr id="9" name="TextovéPole 8">
            <a:extLst>
              <a:ext uri="{FF2B5EF4-FFF2-40B4-BE49-F238E27FC236}">
                <a16:creationId xmlns:a16="http://schemas.microsoft.com/office/drawing/2014/main" id="{149972DD-D16A-4A80-9FC6-0B8FE9C7F03E}"/>
              </a:ext>
            </a:extLst>
          </p:cNvPr>
          <p:cNvSpPr txBox="1"/>
          <p:nvPr/>
        </p:nvSpPr>
        <p:spPr>
          <a:xfrm>
            <a:off x="247650" y="354746"/>
            <a:ext cx="4572000" cy="461665"/>
          </a:xfrm>
          <a:prstGeom prst="rect">
            <a:avLst/>
          </a:prstGeom>
          <a:noFill/>
        </p:spPr>
        <p:txBody>
          <a:bodyPr wrap="square">
            <a:spAutoFit/>
          </a:bodyPr>
          <a:lstStyle/>
          <a:p>
            <a:r>
              <a:rPr lang="cs-CZ" sz="2400" b="1" dirty="0"/>
              <a:t>Příklad</a:t>
            </a:r>
            <a:endParaRPr lang="cs-CZ" sz="2400" dirty="0"/>
          </a:p>
        </p:txBody>
      </p:sp>
    </p:spTree>
    <p:extLst>
      <p:ext uri="{BB962C8B-B14F-4D97-AF65-F5344CB8AC3E}">
        <p14:creationId xmlns:p14="http://schemas.microsoft.com/office/powerpoint/2010/main" val="42701854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FE3D89-FC9F-47EF-8C75-9895A20857F2}"/>
              </a:ext>
            </a:extLst>
          </p:cNvPr>
          <p:cNvSpPr>
            <a:spLocks noGrp="1"/>
          </p:cNvSpPr>
          <p:nvPr>
            <p:ph type="title"/>
          </p:nvPr>
        </p:nvSpPr>
        <p:spPr>
          <a:xfrm>
            <a:off x="381000" y="533400"/>
            <a:ext cx="4343400" cy="715962"/>
          </a:xfrm>
        </p:spPr>
        <p:txBody>
          <a:bodyPr>
            <a:normAutofit/>
          </a:bodyPr>
          <a:lstStyle/>
          <a:p>
            <a:r>
              <a:rPr lang="cs-CZ" sz="2800" b="1" dirty="0"/>
              <a:t>Kovy a jejich struktura</a:t>
            </a:r>
            <a:endParaRPr lang="en-US" sz="2800" b="1" dirty="0"/>
          </a:p>
        </p:txBody>
      </p:sp>
      <p:sp>
        <p:nvSpPr>
          <p:cNvPr id="3" name="TextovéPole 2">
            <a:extLst>
              <a:ext uri="{FF2B5EF4-FFF2-40B4-BE49-F238E27FC236}">
                <a16:creationId xmlns:a16="http://schemas.microsoft.com/office/drawing/2014/main" id="{AE00069D-D51B-4850-A9F8-7EAEE80AA4A2}"/>
              </a:ext>
            </a:extLst>
          </p:cNvPr>
          <p:cNvSpPr txBox="1"/>
          <p:nvPr/>
        </p:nvSpPr>
        <p:spPr>
          <a:xfrm>
            <a:off x="419100" y="1595185"/>
            <a:ext cx="5124450" cy="923330"/>
          </a:xfrm>
          <a:prstGeom prst="rect">
            <a:avLst/>
          </a:prstGeom>
          <a:noFill/>
        </p:spPr>
        <p:txBody>
          <a:bodyPr wrap="square" rtlCol="0">
            <a:spAutoFit/>
          </a:bodyPr>
          <a:lstStyle/>
          <a:p>
            <a:r>
              <a:rPr lang="cs-CZ" dirty="0"/>
              <a:t>Kovová vazba nemá směrový charakter, struktura (uspořádání jader v mřížce) vychází z </a:t>
            </a:r>
            <a:r>
              <a:rPr lang="cs-CZ" b="1" dirty="0"/>
              <a:t>nejtěsnějšího uspořádání koulí</a:t>
            </a:r>
            <a:r>
              <a:rPr lang="cs-CZ" dirty="0"/>
              <a:t>.</a:t>
            </a:r>
            <a:endParaRPr lang="en-US" dirty="0"/>
          </a:p>
        </p:txBody>
      </p:sp>
      <p:pic>
        <p:nvPicPr>
          <p:cNvPr id="4" name="Obrázek 3">
            <a:extLst>
              <a:ext uri="{FF2B5EF4-FFF2-40B4-BE49-F238E27FC236}">
                <a16:creationId xmlns:a16="http://schemas.microsoft.com/office/drawing/2014/main" id="{EE26C7DB-A632-4A67-9EC2-BCA7AE72DDAB}"/>
              </a:ext>
            </a:extLst>
          </p:cNvPr>
          <p:cNvPicPr>
            <a:picLocks noChangeAspect="1"/>
          </p:cNvPicPr>
          <p:nvPr/>
        </p:nvPicPr>
        <p:blipFill>
          <a:blip r:embed="rId2"/>
          <a:stretch>
            <a:fillRect/>
          </a:stretch>
        </p:blipFill>
        <p:spPr>
          <a:xfrm>
            <a:off x="1562100" y="3073709"/>
            <a:ext cx="6019800" cy="3403291"/>
          </a:xfrm>
          <a:prstGeom prst="rect">
            <a:avLst/>
          </a:prstGeom>
        </p:spPr>
      </p:pic>
      <p:pic>
        <p:nvPicPr>
          <p:cNvPr id="6" name="Picture 7" descr="metallicblue">
            <a:extLst>
              <a:ext uri="{FF2B5EF4-FFF2-40B4-BE49-F238E27FC236}">
                <a16:creationId xmlns:a16="http://schemas.microsoft.com/office/drawing/2014/main" id="{C55386EE-C6C8-4C08-80BC-10500A2F444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0715"/>
            <a:ext cx="3334328" cy="22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4697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7E797ED-34DD-4AB2-941C-5FCD0B29A027}"/>
              </a:ext>
            </a:extLst>
          </p:cNvPr>
          <p:cNvPicPr>
            <a:picLocks noChangeAspect="1"/>
          </p:cNvPicPr>
          <p:nvPr/>
        </p:nvPicPr>
        <p:blipFill>
          <a:blip r:embed="rId2"/>
          <a:stretch>
            <a:fillRect/>
          </a:stretch>
        </p:blipFill>
        <p:spPr>
          <a:xfrm>
            <a:off x="228600" y="990601"/>
            <a:ext cx="8678332" cy="4881562"/>
          </a:xfrm>
          <a:prstGeom prst="rect">
            <a:avLst/>
          </a:prstGeom>
        </p:spPr>
      </p:pic>
    </p:spTree>
    <p:extLst>
      <p:ext uri="{BB962C8B-B14F-4D97-AF65-F5344CB8AC3E}">
        <p14:creationId xmlns:p14="http://schemas.microsoft.com/office/powerpoint/2010/main" val="217432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1D301A2D-9FAB-4C6E-8E2D-EC12388393C1}"/>
              </a:ext>
            </a:extLst>
          </p:cNvPr>
          <p:cNvSpPr txBox="1"/>
          <p:nvPr/>
        </p:nvSpPr>
        <p:spPr>
          <a:xfrm>
            <a:off x="204627" y="1067559"/>
            <a:ext cx="3238928" cy="2862322"/>
          </a:xfrm>
          <a:prstGeom prst="rect">
            <a:avLst/>
          </a:prstGeom>
          <a:noFill/>
        </p:spPr>
        <p:txBody>
          <a:bodyPr wrap="square">
            <a:spAutoFit/>
          </a:bodyPr>
          <a:lstStyle/>
          <a:p>
            <a:pPr algn="just"/>
            <a:r>
              <a:rPr lang="cs-CZ" sz="2000" b="0" i="0" dirty="0">
                <a:effectLst/>
              </a:rPr>
              <a:t>Nepřechodné (s- nebo p-) prvky v </a:t>
            </a:r>
            <a:r>
              <a:rPr lang="cs-CZ" sz="2000" b="0" i="1" dirty="0">
                <a:effectLst/>
              </a:rPr>
              <a:t>n</a:t>
            </a:r>
            <a:r>
              <a:rPr lang="cs-CZ" sz="2000" b="0" i="0" dirty="0">
                <a:effectLst/>
              </a:rPr>
              <a:t>-té skupině vykazují obdobné oxidační stavy jako přechodné (d-) prvky v (</a:t>
            </a:r>
            <a:r>
              <a:rPr lang="cs-CZ" sz="2000" b="0" i="1" dirty="0">
                <a:effectLst/>
              </a:rPr>
              <a:t>n +10</a:t>
            </a:r>
            <a:r>
              <a:rPr lang="cs-CZ" sz="2000" b="0" i="0" dirty="0">
                <a:effectLst/>
              </a:rPr>
              <a:t>)-té skupině:</a:t>
            </a:r>
          </a:p>
          <a:p>
            <a:pPr algn="just"/>
            <a:endParaRPr lang="en-US" sz="2000" dirty="0"/>
          </a:p>
          <a:p>
            <a:pPr algn="just"/>
            <a:r>
              <a:rPr lang="en-US" sz="2000" dirty="0"/>
              <a:t>Mn</a:t>
            </a:r>
            <a:r>
              <a:rPr lang="cs-CZ" sz="2000" dirty="0"/>
              <a:t>, Re	</a:t>
            </a:r>
            <a:r>
              <a:rPr lang="cs-CZ" sz="2000" i="1" dirty="0"/>
              <a:t>vs.    </a:t>
            </a:r>
            <a:r>
              <a:rPr lang="cs-CZ" sz="2000" dirty="0"/>
              <a:t>Cl, Br, I</a:t>
            </a:r>
          </a:p>
          <a:p>
            <a:pPr algn="just"/>
            <a:r>
              <a:rPr lang="cs-CZ" sz="2000" dirty="0" err="1"/>
              <a:t>Cr</a:t>
            </a:r>
            <a:r>
              <a:rPr lang="cs-CZ" sz="2000" dirty="0"/>
              <a:t>, </a:t>
            </a:r>
            <a:r>
              <a:rPr lang="cs-CZ" sz="2000" dirty="0" err="1"/>
              <a:t>Mn</a:t>
            </a:r>
            <a:r>
              <a:rPr lang="cs-CZ" sz="2000" dirty="0"/>
              <a:t>, W    </a:t>
            </a:r>
            <a:r>
              <a:rPr lang="cs-CZ" sz="2000" i="1" dirty="0"/>
              <a:t>vs.   </a:t>
            </a:r>
            <a:r>
              <a:rPr lang="cs-CZ" sz="2000" dirty="0"/>
              <a:t> S, Se, Te</a:t>
            </a:r>
          </a:p>
          <a:p>
            <a:pPr algn="just"/>
            <a:r>
              <a:rPr lang="cs-CZ" sz="2000" dirty="0"/>
              <a:t>apod.</a:t>
            </a:r>
          </a:p>
        </p:txBody>
      </p:sp>
      <p:sp>
        <p:nvSpPr>
          <p:cNvPr id="3" name="TextovéPole 2">
            <a:extLst>
              <a:ext uri="{FF2B5EF4-FFF2-40B4-BE49-F238E27FC236}">
                <a16:creationId xmlns:a16="http://schemas.microsoft.com/office/drawing/2014/main" id="{99FDFDED-19CF-4272-8BB6-707EB7206ECF}"/>
              </a:ext>
            </a:extLst>
          </p:cNvPr>
          <p:cNvSpPr txBox="1"/>
          <p:nvPr/>
        </p:nvSpPr>
        <p:spPr>
          <a:xfrm>
            <a:off x="304800" y="381000"/>
            <a:ext cx="2061911" cy="461665"/>
          </a:xfrm>
          <a:prstGeom prst="rect">
            <a:avLst/>
          </a:prstGeom>
          <a:noFill/>
        </p:spPr>
        <p:txBody>
          <a:bodyPr wrap="none" rtlCol="0">
            <a:spAutoFit/>
          </a:bodyPr>
          <a:lstStyle/>
          <a:p>
            <a:r>
              <a:rPr lang="cs-CZ" sz="2400" b="1" dirty="0"/>
              <a:t>Pravidlo n + 10</a:t>
            </a:r>
          </a:p>
        </p:txBody>
      </p:sp>
      <p:grpSp>
        <p:nvGrpSpPr>
          <p:cNvPr id="4" name="Skupina 3">
            <a:extLst>
              <a:ext uri="{FF2B5EF4-FFF2-40B4-BE49-F238E27FC236}">
                <a16:creationId xmlns:a16="http://schemas.microsoft.com/office/drawing/2014/main" id="{D7B81116-0F71-4C09-9368-8C1DC0A49BC1}"/>
              </a:ext>
            </a:extLst>
          </p:cNvPr>
          <p:cNvGrpSpPr/>
          <p:nvPr/>
        </p:nvGrpSpPr>
        <p:grpSpPr>
          <a:xfrm>
            <a:off x="3681573" y="403261"/>
            <a:ext cx="5257800" cy="2729310"/>
            <a:chOff x="3733800" y="306862"/>
            <a:chExt cx="5257800" cy="2729310"/>
          </a:xfrm>
        </p:grpSpPr>
        <p:pic>
          <p:nvPicPr>
            <p:cNvPr id="222214" name="Picture 6" descr="Fig. 13">
              <a:extLst>
                <a:ext uri="{FF2B5EF4-FFF2-40B4-BE49-F238E27FC236}">
                  <a16:creationId xmlns:a16="http://schemas.microsoft.com/office/drawing/2014/main" id="{CEC01E6F-7E7A-4B3C-9D66-FF8FB32FF9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306862"/>
              <a:ext cx="5257800" cy="2729310"/>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a:extLst>
                <a:ext uri="{FF2B5EF4-FFF2-40B4-BE49-F238E27FC236}">
                  <a16:creationId xmlns:a16="http://schemas.microsoft.com/office/drawing/2014/main" id="{7A073455-83C0-4726-A621-B053D5B1DB85}"/>
                </a:ext>
              </a:extLst>
            </p:cNvPr>
            <p:cNvSpPr/>
            <p:nvPr/>
          </p:nvSpPr>
          <p:spPr>
            <a:xfrm>
              <a:off x="4419600" y="832575"/>
              <a:ext cx="1524000"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33F23505-5B9E-4746-A773-9E197E9DF99A}"/>
                </a:ext>
              </a:extLst>
            </p:cNvPr>
            <p:cNvSpPr/>
            <p:nvPr/>
          </p:nvSpPr>
          <p:spPr>
            <a:xfrm>
              <a:off x="6858000" y="832575"/>
              <a:ext cx="452689" cy="15697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5" name="TextovéPole 4">
            <a:extLst>
              <a:ext uri="{FF2B5EF4-FFF2-40B4-BE49-F238E27FC236}">
                <a16:creationId xmlns:a16="http://schemas.microsoft.com/office/drawing/2014/main" id="{4B363154-9E74-4A57-A272-1FED68056E81}"/>
              </a:ext>
            </a:extLst>
          </p:cNvPr>
          <p:cNvSpPr txBox="1"/>
          <p:nvPr/>
        </p:nvSpPr>
        <p:spPr>
          <a:xfrm>
            <a:off x="195209" y="4343400"/>
            <a:ext cx="2162084" cy="1631216"/>
          </a:xfrm>
          <a:prstGeom prst="rect">
            <a:avLst/>
          </a:prstGeom>
          <a:noFill/>
        </p:spPr>
        <p:txBody>
          <a:bodyPr wrap="square" rtlCol="0">
            <a:spAutoFit/>
          </a:bodyPr>
          <a:lstStyle/>
          <a:p>
            <a:pPr algn="just"/>
            <a:r>
              <a:rPr lang="cs-CZ" sz="2000" dirty="0"/>
              <a:t> V </a:t>
            </a:r>
            <a:r>
              <a:rPr lang="cs-CZ" sz="2000" b="1" dirty="0"/>
              <a:t>krátké formě periodické tabulky</a:t>
            </a:r>
          </a:p>
          <a:p>
            <a:pPr algn="just"/>
            <a:r>
              <a:rPr lang="cs-CZ" sz="2000" dirty="0"/>
              <a:t>jsou tyto dvojice skupin prvků zobrazeny spolu.</a:t>
            </a:r>
          </a:p>
        </p:txBody>
      </p:sp>
      <p:pic>
        <p:nvPicPr>
          <p:cNvPr id="1026" name="Picture 2" descr="Periodic table - The first periodic table | Britannica.com">
            <a:extLst>
              <a:ext uri="{FF2B5EF4-FFF2-40B4-BE49-F238E27FC236}">
                <a16:creationId xmlns:a16="http://schemas.microsoft.com/office/drawing/2014/main" id="{1F1F6F32-F268-4BCF-99C6-0B8FEB929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995" y="3960829"/>
            <a:ext cx="6399405" cy="272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0843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světlo&#10;&#10;Popis byl vytvořen automaticky">
            <a:extLst>
              <a:ext uri="{FF2B5EF4-FFF2-40B4-BE49-F238E27FC236}">
                <a16:creationId xmlns:a16="http://schemas.microsoft.com/office/drawing/2014/main" id="{5DB1A491-A43E-4C1B-999D-93BF4064E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2971800"/>
            <a:ext cx="2798781" cy="3717132"/>
          </a:xfrm>
          <a:prstGeom prst="rect">
            <a:avLst/>
          </a:prstGeom>
        </p:spPr>
      </p:pic>
      <p:pic>
        <p:nvPicPr>
          <p:cNvPr id="13" name="Obrázek 12">
            <a:extLst>
              <a:ext uri="{FF2B5EF4-FFF2-40B4-BE49-F238E27FC236}">
                <a16:creationId xmlns:a16="http://schemas.microsoft.com/office/drawing/2014/main" id="{B2FC2F59-AB70-44C4-A282-E3EC58F0D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928840"/>
            <a:ext cx="2895600" cy="3767235"/>
          </a:xfrm>
          <a:prstGeom prst="rect">
            <a:avLst/>
          </a:prstGeom>
        </p:spPr>
      </p:pic>
      <p:pic>
        <p:nvPicPr>
          <p:cNvPr id="15" name="Obrázek 14" descr="Obsah obrázku ovoce, kreslení&#10;&#10;Popis byl vytvořen automaticky">
            <a:extLst>
              <a:ext uri="{FF2B5EF4-FFF2-40B4-BE49-F238E27FC236}">
                <a16:creationId xmlns:a16="http://schemas.microsoft.com/office/drawing/2014/main" id="{5B2B7A73-C990-4368-9306-6D7E653B0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57200"/>
            <a:ext cx="8432292" cy="1676400"/>
          </a:xfrm>
          <a:prstGeom prst="rect">
            <a:avLst/>
          </a:prstGeom>
        </p:spPr>
      </p:pic>
      <p:pic>
        <p:nvPicPr>
          <p:cNvPr id="17" name="Obrázek 16" descr="Obsah obrázku kreslení&#10;&#10;Popis byl vytvořen automaticky">
            <a:extLst>
              <a:ext uri="{FF2B5EF4-FFF2-40B4-BE49-F238E27FC236}">
                <a16:creationId xmlns:a16="http://schemas.microsoft.com/office/drawing/2014/main" id="{2D0B251E-1627-4E2F-931A-CDF6E4686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2209800"/>
            <a:ext cx="2743200" cy="4368800"/>
          </a:xfrm>
          <a:prstGeom prst="rect">
            <a:avLst/>
          </a:prstGeom>
        </p:spPr>
      </p:pic>
    </p:spTree>
    <p:extLst>
      <p:ext uri="{BB962C8B-B14F-4D97-AF65-F5344CB8AC3E}">
        <p14:creationId xmlns:p14="http://schemas.microsoft.com/office/powerpoint/2010/main" val="26787553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0665A00-2FE8-47E1-861C-41CA9BDB3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95400"/>
            <a:ext cx="3962400" cy="4468872"/>
          </a:xfrm>
          <a:prstGeom prst="rect">
            <a:avLst/>
          </a:prstGeom>
        </p:spPr>
      </p:pic>
      <p:pic>
        <p:nvPicPr>
          <p:cNvPr id="7" name="Obrázek 6" descr="Obsah obrázku hra&#10;&#10;Popis byl vytvořen automaticky">
            <a:extLst>
              <a:ext uri="{FF2B5EF4-FFF2-40B4-BE49-F238E27FC236}">
                <a16:creationId xmlns:a16="http://schemas.microsoft.com/office/drawing/2014/main" id="{BEA0055E-C2D4-4180-8019-0059D7A5A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143000"/>
            <a:ext cx="3206496" cy="4313672"/>
          </a:xfrm>
          <a:prstGeom prst="rect">
            <a:avLst/>
          </a:prstGeom>
        </p:spPr>
      </p:pic>
    </p:spTree>
    <p:extLst>
      <p:ext uri="{BB962C8B-B14F-4D97-AF65-F5344CB8AC3E}">
        <p14:creationId xmlns:p14="http://schemas.microsoft.com/office/powerpoint/2010/main" val="36435758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objekt, počitadlo, míč&#10;&#10;Popis byl vytvořen automaticky">
            <a:extLst>
              <a:ext uri="{FF2B5EF4-FFF2-40B4-BE49-F238E27FC236}">
                <a16:creationId xmlns:a16="http://schemas.microsoft.com/office/drawing/2014/main" id="{7758E73A-0413-446B-9AFA-9200DD4C2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57200"/>
            <a:ext cx="8100273" cy="6156208"/>
          </a:xfrm>
          <a:prstGeom prst="rect">
            <a:avLst/>
          </a:prstGeom>
        </p:spPr>
      </p:pic>
    </p:spTree>
    <p:extLst>
      <p:ext uri="{BB962C8B-B14F-4D97-AF65-F5344CB8AC3E}">
        <p14:creationId xmlns:p14="http://schemas.microsoft.com/office/powerpoint/2010/main" val="8725374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812AEEE2-599A-473C-AAE6-87258A4D168A}"/>
              </a:ext>
            </a:extLst>
          </p:cNvPr>
          <p:cNvPicPr>
            <a:picLocks noChangeAspect="1"/>
          </p:cNvPicPr>
          <p:nvPr/>
        </p:nvPicPr>
        <p:blipFill>
          <a:blip r:embed="rId2"/>
          <a:stretch>
            <a:fillRect/>
          </a:stretch>
        </p:blipFill>
        <p:spPr>
          <a:xfrm>
            <a:off x="990601" y="209219"/>
            <a:ext cx="7239000" cy="6508067"/>
          </a:xfrm>
          <a:prstGeom prst="rect">
            <a:avLst/>
          </a:prstGeom>
        </p:spPr>
      </p:pic>
    </p:spTree>
    <p:extLst>
      <p:ext uri="{BB962C8B-B14F-4D97-AF65-F5344CB8AC3E}">
        <p14:creationId xmlns:p14="http://schemas.microsoft.com/office/powerpoint/2010/main" val="31193446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88CA9F1-52E3-46BB-8D66-AE710722A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33400"/>
            <a:ext cx="8991600" cy="5867136"/>
          </a:xfrm>
          <a:prstGeom prst="rect">
            <a:avLst/>
          </a:prstGeom>
        </p:spPr>
      </p:pic>
    </p:spTree>
    <p:extLst>
      <p:ext uri="{BB962C8B-B14F-4D97-AF65-F5344CB8AC3E}">
        <p14:creationId xmlns:p14="http://schemas.microsoft.com/office/powerpoint/2010/main" val="5770304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96CD110-9F9E-43B5-8A0C-1A58EE970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7217"/>
            <a:ext cx="6934200" cy="6452658"/>
          </a:xfrm>
          <a:prstGeom prst="rect">
            <a:avLst/>
          </a:prstGeom>
        </p:spPr>
      </p:pic>
    </p:spTree>
    <p:extLst>
      <p:ext uri="{BB962C8B-B14F-4D97-AF65-F5344CB8AC3E}">
        <p14:creationId xmlns:p14="http://schemas.microsoft.com/office/powerpoint/2010/main" val="27476798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059AC3A-9D84-4DAD-BC1E-F88BF7F21FD8}"/>
              </a:ext>
            </a:extLst>
          </p:cNvPr>
          <p:cNvSpPr/>
          <p:nvPr/>
        </p:nvSpPr>
        <p:spPr>
          <a:xfrm>
            <a:off x="228600" y="152400"/>
            <a:ext cx="3799823" cy="523220"/>
          </a:xfrm>
          <a:prstGeom prst="rect">
            <a:avLst/>
          </a:prstGeom>
        </p:spPr>
        <p:txBody>
          <a:bodyPr wrap="none">
            <a:spAutoFit/>
          </a:bodyPr>
          <a:lstStyle/>
          <a:p>
            <a:r>
              <a:rPr lang="en-US" sz="2800" b="1" dirty="0">
                <a:solidFill>
                  <a:srgbClr val="454545"/>
                </a:solidFill>
              </a:rPr>
              <a:t>Engel</a:t>
            </a:r>
            <a:r>
              <a:rPr lang="cs-CZ" sz="2800" b="1" dirty="0">
                <a:solidFill>
                  <a:srgbClr val="454545"/>
                </a:solidFill>
              </a:rPr>
              <a:t> </a:t>
            </a:r>
            <a:r>
              <a:rPr lang="en-US" sz="2800" b="1" dirty="0">
                <a:solidFill>
                  <a:srgbClr val="454545"/>
                </a:solidFill>
              </a:rPr>
              <a:t>–</a:t>
            </a:r>
            <a:r>
              <a:rPr lang="cs-CZ" sz="2800" b="1" dirty="0">
                <a:solidFill>
                  <a:srgbClr val="454545"/>
                </a:solidFill>
              </a:rPr>
              <a:t> </a:t>
            </a:r>
            <a:r>
              <a:rPr lang="en-US" sz="2800" b="1" dirty="0">
                <a:solidFill>
                  <a:srgbClr val="454545"/>
                </a:solidFill>
              </a:rPr>
              <a:t>Brewer</a:t>
            </a:r>
            <a:r>
              <a:rPr lang="cs-CZ" sz="2800" b="1" dirty="0" err="1">
                <a:solidFill>
                  <a:srgbClr val="454545"/>
                </a:solidFill>
              </a:rPr>
              <a:t>ův</a:t>
            </a:r>
            <a:r>
              <a:rPr lang="cs-CZ" sz="2800" b="1" dirty="0">
                <a:solidFill>
                  <a:srgbClr val="454545"/>
                </a:solidFill>
              </a:rPr>
              <a:t> model</a:t>
            </a:r>
            <a:endParaRPr lang="en-US" sz="2800" b="1" dirty="0"/>
          </a:p>
        </p:txBody>
      </p:sp>
      <p:sp>
        <p:nvSpPr>
          <p:cNvPr id="5" name="Obdélník 4">
            <a:extLst>
              <a:ext uri="{FF2B5EF4-FFF2-40B4-BE49-F238E27FC236}">
                <a16:creationId xmlns:a16="http://schemas.microsoft.com/office/drawing/2014/main" id="{5463F5F7-DCC0-4676-93B3-3DC021F7B067}"/>
              </a:ext>
            </a:extLst>
          </p:cNvPr>
          <p:cNvSpPr/>
          <p:nvPr/>
        </p:nvSpPr>
        <p:spPr>
          <a:xfrm>
            <a:off x="304800" y="762000"/>
            <a:ext cx="8610600" cy="707886"/>
          </a:xfrm>
          <a:prstGeom prst="rect">
            <a:avLst/>
          </a:prstGeom>
        </p:spPr>
        <p:txBody>
          <a:bodyPr wrap="square">
            <a:spAutoFit/>
          </a:bodyPr>
          <a:lstStyle/>
          <a:p>
            <a:r>
              <a:rPr lang="en-US" sz="2000" dirty="0"/>
              <a:t>U </a:t>
            </a:r>
            <a:r>
              <a:rPr lang="en-US" sz="2000" dirty="0" err="1"/>
              <a:t>přechodných</a:t>
            </a:r>
            <a:r>
              <a:rPr lang="en-US" sz="2000" dirty="0"/>
              <a:t> </a:t>
            </a:r>
            <a:r>
              <a:rPr lang="en-US" sz="2000" dirty="0" err="1"/>
              <a:t>kovů</a:t>
            </a:r>
            <a:r>
              <a:rPr lang="en-US" sz="2000" dirty="0"/>
              <a:t> </a:t>
            </a:r>
            <a:r>
              <a:rPr lang="en-US" sz="2000" dirty="0" err="1"/>
              <a:t>závisí</a:t>
            </a:r>
            <a:r>
              <a:rPr lang="en-US" sz="2000" dirty="0"/>
              <a:t> </a:t>
            </a:r>
            <a:r>
              <a:rPr lang="en-US" sz="2000" dirty="0" err="1"/>
              <a:t>strukturní</a:t>
            </a:r>
            <a:r>
              <a:rPr lang="en-US" sz="2000" dirty="0"/>
              <a:t> </a:t>
            </a:r>
            <a:r>
              <a:rPr lang="en-US" sz="2000" dirty="0" err="1"/>
              <a:t>typ</a:t>
            </a:r>
            <a:r>
              <a:rPr lang="en-US" sz="2000" dirty="0"/>
              <a:t> </a:t>
            </a:r>
            <a:r>
              <a:rPr lang="en-US" sz="2000" dirty="0" err="1"/>
              <a:t>především</a:t>
            </a:r>
            <a:r>
              <a:rPr lang="en-US" sz="2000" dirty="0"/>
              <a:t> </a:t>
            </a:r>
            <a:r>
              <a:rPr lang="en-US" sz="2000" dirty="0" err="1"/>
              <a:t>na</a:t>
            </a:r>
            <a:r>
              <a:rPr lang="en-US" sz="2000" dirty="0"/>
              <a:t> </a:t>
            </a:r>
            <a:r>
              <a:rPr lang="en-US" sz="2000" dirty="0" err="1"/>
              <a:t>počtu</a:t>
            </a:r>
            <a:r>
              <a:rPr lang="en-US" sz="2000" dirty="0"/>
              <a:t> d-</a:t>
            </a:r>
            <a:r>
              <a:rPr lang="en-US" sz="2000" dirty="0" err="1"/>
              <a:t>elektronů</a:t>
            </a:r>
            <a:r>
              <a:rPr lang="en-US" sz="2000" dirty="0"/>
              <a:t> (Engel-Brewer theory) </a:t>
            </a:r>
            <a:r>
              <a:rPr lang="en-US" sz="2000" dirty="0" err="1"/>
              <a:t>Výjimky</a:t>
            </a:r>
            <a:r>
              <a:rPr lang="en-US" sz="2000" dirty="0"/>
              <a:t>: Mn, Fe, Hg </a:t>
            </a:r>
          </a:p>
        </p:txBody>
      </p:sp>
      <p:pic>
        <p:nvPicPr>
          <p:cNvPr id="6" name="Obrázek 5">
            <a:extLst>
              <a:ext uri="{FF2B5EF4-FFF2-40B4-BE49-F238E27FC236}">
                <a16:creationId xmlns:a16="http://schemas.microsoft.com/office/drawing/2014/main" id="{286C6F0C-F245-4B73-B40B-19A94AB88F35}"/>
              </a:ext>
            </a:extLst>
          </p:cNvPr>
          <p:cNvPicPr>
            <a:picLocks noChangeAspect="1"/>
          </p:cNvPicPr>
          <p:nvPr/>
        </p:nvPicPr>
        <p:blipFill>
          <a:blip r:embed="rId2"/>
          <a:stretch>
            <a:fillRect/>
          </a:stretch>
        </p:blipFill>
        <p:spPr>
          <a:xfrm>
            <a:off x="914400" y="2362200"/>
            <a:ext cx="7162800" cy="4356574"/>
          </a:xfrm>
          <a:prstGeom prst="rect">
            <a:avLst/>
          </a:prstGeom>
        </p:spPr>
      </p:pic>
      <p:sp>
        <p:nvSpPr>
          <p:cNvPr id="7" name="Obdélník 6">
            <a:extLst>
              <a:ext uri="{FF2B5EF4-FFF2-40B4-BE49-F238E27FC236}">
                <a16:creationId xmlns:a16="http://schemas.microsoft.com/office/drawing/2014/main" id="{74E94AB6-D50F-4F69-BA0B-54D4AF9D5D15}"/>
              </a:ext>
            </a:extLst>
          </p:cNvPr>
          <p:cNvSpPr/>
          <p:nvPr/>
        </p:nvSpPr>
        <p:spPr>
          <a:xfrm>
            <a:off x="7315200" y="6477000"/>
            <a:ext cx="228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9245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2AF7712-17CE-4D9A-99C8-CBC63F78D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505200"/>
            <a:ext cx="4267200" cy="3200400"/>
          </a:xfrm>
          <a:prstGeom prst="rect">
            <a:avLst/>
          </a:prstGeom>
        </p:spPr>
      </p:pic>
      <p:pic>
        <p:nvPicPr>
          <p:cNvPr id="7" name="Obrázek 6" descr="Obsah obrázku text&#10;&#10;Popis byl vytvořen automaticky">
            <a:extLst>
              <a:ext uri="{FF2B5EF4-FFF2-40B4-BE49-F238E27FC236}">
                <a16:creationId xmlns:a16="http://schemas.microsoft.com/office/drawing/2014/main" id="{B96A4B3E-28A7-4329-92E1-53DADF3EC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429000"/>
            <a:ext cx="4096824" cy="3072618"/>
          </a:xfrm>
          <a:prstGeom prst="rect">
            <a:avLst/>
          </a:prstGeom>
        </p:spPr>
      </p:pic>
      <p:pic>
        <p:nvPicPr>
          <p:cNvPr id="9" name="Obrázek 8" descr="Obsah obrázku snímek obrazovky&#10;&#10;Popis byl vytvořen automaticky">
            <a:extLst>
              <a:ext uri="{FF2B5EF4-FFF2-40B4-BE49-F238E27FC236}">
                <a16:creationId xmlns:a16="http://schemas.microsoft.com/office/drawing/2014/main" id="{56FC627D-38C3-49B4-BC15-600C9065F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0"/>
            <a:ext cx="4165600" cy="3124200"/>
          </a:xfrm>
          <a:prstGeom prst="rect">
            <a:avLst/>
          </a:prstGeom>
        </p:spPr>
      </p:pic>
      <p:pic>
        <p:nvPicPr>
          <p:cNvPr id="11" name="Obrázek 10">
            <a:extLst>
              <a:ext uri="{FF2B5EF4-FFF2-40B4-BE49-F238E27FC236}">
                <a16:creationId xmlns:a16="http://schemas.microsoft.com/office/drawing/2014/main" id="{1F92BC0B-C5DD-4F0A-90EE-37DB412FEC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28600"/>
            <a:ext cx="4495800" cy="3374041"/>
          </a:xfrm>
          <a:prstGeom prst="rect">
            <a:avLst/>
          </a:prstGeom>
        </p:spPr>
      </p:pic>
    </p:spTree>
    <p:extLst>
      <p:ext uri="{BB962C8B-B14F-4D97-AF65-F5344CB8AC3E}">
        <p14:creationId xmlns:p14="http://schemas.microsoft.com/office/powerpoint/2010/main" val="22036554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686800" cy="2677656"/>
          </a:xfrm>
          <a:prstGeom prst="rect">
            <a:avLst/>
          </a:prstGeom>
        </p:spPr>
        <p:txBody>
          <a:bodyPr wrap="square">
            <a:spAutoFit/>
          </a:bodyPr>
          <a:lstStyle/>
          <a:p>
            <a:pPr algn="just"/>
            <a:r>
              <a:rPr lang="cs-CZ" sz="2000" b="1" dirty="0">
                <a:cs typeface="Arial" panose="020B0604020202020204" pitchFamily="34" charset="0"/>
              </a:rPr>
              <a:t>Tepelná a elektrická vodivost</a:t>
            </a:r>
          </a:p>
          <a:p>
            <a:pPr algn="just"/>
            <a:endParaRPr lang="cs-CZ" sz="800" dirty="0">
              <a:cs typeface="Arial" panose="020B0604020202020204" pitchFamily="34" charset="0"/>
            </a:endParaRPr>
          </a:p>
          <a:p>
            <a:pPr algn="just"/>
            <a:r>
              <a:rPr lang="cs-CZ" sz="2000" dirty="0">
                <a:cs typeface="Arial" panose="020B0604020202020204" pitchFamily="34" charset="0"/>
              </a:rPr>
              <a:t>  Je ovlivněna elektronovým plynem který se nachází mezi uzlovými body mřížky. Například u hořčíku je počet valenčních elektronů 3s v tomto případě , dochází k překryvu vrstev 3s a 3p , takže ze všech molekulových orbitalů z valenční vrstvy vzniklého z vrstvy 3s a 3p o dané energii je jich zaplněna jen čtvrtina. Elektrony mohou v kovech snadno přecházet do volných molekulových orbitalů ve valenční vrstvě a způsobují tak dobrou elektrickou vodivost. Čím jsou uzlové body blíž u sebe tím elektrony hůře prochází. (vodivost je tak slabší)</a:t>
            </a:r>
          </a:p>
        </p:txBody>
      </p:sp>
      <p:pic>
        <p:nvPicPr>
          <p:cNvPr id="181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664" y="5486400"/>
            <a:ext cx="3676579" cy="112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IGCSE Physics: 4.6 Describe how energy transfer may take place by  conduction, convection and radiation">
            <a:extLst>
              <a:ext uri="{FF2B5EF4-FFF2-40B4-BE49-F238E27FC236}">
                <a16:creationId xmlns:a16="http://schemas.microsoft.com/office/drawing/2014/main" id="{950CC32E-3827-4E16-8782-70589ED8AAC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4818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electrons">
            <a:extLst>
              <a:ext uri="{FF2B5EF4-FFF2-40B4-BE49-F238E27FC236}">
                <a16:creationId xmlns:a16="http://schemas.microsoft.com/office/drawing/2014/main" id="{06DC937C-F89B-4BF5-B4C8-B6A7438BA3F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00575" y="3167230"/>
            <a:ext cx="2181225" cy="191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7883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VÃ½sledek obrÃ¡zku pro vodivost kov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125" y="2396270"/>
            <a:ext cx="2018643" cy="169709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28600" y="173724"/>
            <a:ext cx="8534400" cy="2369880"/>
          </a:xfrm>
          <a:prstGeom prst="rect">
            <a:avLst/>
          </a:prstGeom>
        </p:spPr>
        <p:txBody>
          <a:bodyPr wrap="square">
            <a:spAutoFit/>
          </a:bodyPr>
          <a:lstStyle/>
          <a:p>
            <a:pPr algn="just"/>
            <a:r>
              <a:rPr lang="cs-CZ" sz="2000" b="1" dirty="0">
                <a:cs typeface="Arial" panose="020B0604020202020204" pitchFamily="34" charset="0"/>
              </a:rPr>
              <a:t>Kujnost</a:t>
            </a:r>
          </a:p>
          <a:p>
            <a:pPr algn="just"/>
            <a:endParaRPr lang="cs-CZ" sz="800" b="1" dirty="0">
              <a:cs typeface="Arial" panose="020B0604020202020204" pitchFamily="34" charset="0"/>
            </a:endParaRPr>
          </a:p>
          <a:p>
            <a:pPr algn="just"/>
            <a:r>
              <a:rPr lang="cs-CZ" sz="2000" dirty="0">
                <a:cs typeface="Arial" panose="020B0604020202020204" pitchFamily="34" charset="0"/>
              </a:rPr>
              <a:t>   Při kování nebo tváření se díky </a:t>
            </a:r>
            <a:r>
              <a:rPr lang="cs-CZ" sz="2000" dirty="0" err="1">
                <a:cs typeface="Arial" panose="020B0604020202020204" pitchFamily="34" charset="0"/>
              </a:rPr>
              <a:t>delokalizaci</a:t>
            </a:r>
            <a:r>
              <a:rPr lang="cs-CZ" sz="2000" dirty="0">
                <a:cs typeface="Arial" panose="020B0604020202020204" pitchFamily="34" charset="0"/>
              </a:rPr>
              <a:t> vazebných elektronů jednotlivé vrstvy krystalové mřížky po sobě volně posouvají. Kujnost je ovlivněna vzdáleností uzlových bodů. Čím jsou uzlové body více u sebe tím je kov tvrdší, ale křehčí. V opačném případě je kov měkčí a snadno se upravuje. Podle </a:t>
            </a:r>
            <a:r>
              <a:rPr lang="cs-CZ" sz="2000" dirty="0" err="1">
                <a:cs typeface="Arial" panose="020B0604020202020204" pitchFamily="34" charset="0"/>
              </a:rPr>
              <a:t>Frenkelovy</a:t>
            </a:r>
            <a:r>
              <a:rPr lang="cs-CZ" sz="2000" dirty="0">
                <a:cs typeface="Arial" panose="020B0604020202020204" pitchFamily="34" charset="0"/>
              </a:rPr>
              <a:t> teorie lze tažnost a kujnost kovů vysvětlit pohybem dislokací v krystalové mřížce kovu.</a:t>
            </a:r>
          </a:p>
        </p:txBody>
      </p:sp>
      <p:pic>
        <p:nvPicPr>
          <p:cNvPr id="6" name="Obrázek 5">
            <a:extLst>
              <a:ext uri="{FF2B5EF4-FFF2-40B4-BE49-F238E27FC236}">
                <a16:creationId xmlns:a16="http://schemas.microsoft.com/office/drawing/2014/main" id="{8D714F4C-2C9B-45A5-B3EA-85DF691A2EE2}"/>
              </a:ext>
            </a:extLst>
          </p:cNvPr>
          <p:cNvPicPr>
            <a:picLocks noChangeAspect="1"/>
          </p:cNvPicPr>
          <p:nvPr/>
        </p:nvPicPr>
        <p:blipFill>
          <a:blip r:embed="rId3"/>
          <a:stretch>
            <a:fillRect/>
          </a:stretch>
        </p:blipFill>
        <p:spPr>
          <a:xfrm>
            <a:off x="2397918" y="4055188"/>
            <a:ext cx="4348163" cy="2512138"/>
          </a:xfrm>
          <a:prstGeom prst="rect">
            <a:avLst/>
          </a:prstGeom>
        </p:spPr>
      </p:pic>
      <p:pic>
        <p:nvPicPr>
          <p:cNvPr id="8" name="Picture 2" descr="Malleability and Ductility | MATSE 81: Materials In Today&amp;#39;s World">
            <a:extLst>
              <a:ext uri="{FF2B5EF4-FFF2-40B4-BE49-F238E27FC236}">
                <a16:creationId xmlns:a16="http://schemas.microsoft.com/office/drawing/2014/main" id="{3EBE135F-B72D-42E2-B413-B90E23774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8702" y="4538186"/>
            <a:ext cx="1886698" cy="1901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earn Physical Properties of Metals in 3 minutes.">
            <a:extLst>
              <a:ext uri="{FF2B5EF4-FFF2-40B4-BE49-F238E27FC236}">
                <a16:creationId xmlns:a16="http://schemas.microsoft.com/office/drawing/2014/main" id="{301C4DC5-61B4-4A5F-B388-804D094E54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181600"/>
            <a:ext cx="1886697" cy="12577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mshiftAn">
            <a:extLst>
              <a:ext uri="{FF2B5EF4-FFF2-40B4-BE49-F238E27FC236}">
                <a16:creationId xmlns:a16="http://schemas.microsoft.com/office/drawing/2014/main" id="{7F83D6D5-B3C6-4A26-A715-AA1B49D80AC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396270"/>
            <a:ext cx="2238003" cy="146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204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93E9793-DADD-4AC4-9B3F-78BC5A454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112363"/>
            <a:ext cx="8610600" cy="541600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27BCFD90-482D-4671-A150-A36258AB66E1}"/>
              </a:ext>
            </a:extLst>
          </p:cNvPr>
          <p:cNvSpPr txBox="1"/>
          <p:nvPr/>
        </p:nvSpPr>
        <p:spPr>
          <a:xfrm>
            <a:off x="266700" y="304800"/>
            <a:ext cx="8610600" cy="707886"/>
          </a:xfrm>
          <a:prstGeom prst="rect">
            <a:avLst/>
          </a:prstGeom>
          <a:noFill/>
        </p:spPr>
        <p:txBody>
          <a:bodyPr wrap="square" rtlCol="0">
            <a:spAutoFit/>
          </a:bodyPr>
          <a:lstStyle/>
          <a:p>
            <a:pPr algn="just"/>
            <a:r>
              <a:rPr lang="cs-CZ" sz="2000" dirty="0"/>
              <a:t> V </a:t>
            </a:r>
            <a:r>
              <a:rPr lang="en-US" sz="2000" b="1" dirty="0" err="1"/>
              <a:t>dlouh</a:t>
            </a:r>
            <a:r>
              <a:rPr lang="cs-CZ" sz="2000" b="1" dirty="0"/>
              <a:t>é </a:t>
            </a:r>
            <a:r>
              <a:rPr lang="en-US" sz="2000" b="1" dirty="0"/>
              <a:t>form</a:t>
            </a:r>
            <a:r>
              <a:rPr lang="cs-CZ" sz="2000" b="1" dirty="0"/>
              <a:t>ě periodické tabulky</a:t>
            </a:r>
            <a:r>
              <a:rPr lang="en-US" sz="2000" b="1" dirty="0"/>
              <a:t> </a:t>
            </a:r>
            <a:r>
              <a:rPr lang="en-US" sz="2000" dirty="0"/>
              <a:t>j</a:t>
            </a:r>
            <a:r>
              <a:rPr lang="cs-CZ" sz="2000" dirty="0" err="1"/>
              <a:t>sou</a:t>
            </a:r>
            <a:r>
              <a:rPr lang="cs-CZ" sz="2000" dirty="0"/>
              <a:t> tyto dvojice skupin prvků </a:t>
            </a:r>
            <a:r>
              <a:rPr lang="en-US" sz="2000" dirty="0" err="1"/>
              <a:t>ozna</a:t>
            </a:r>
            <a:r>
              <a:rPr lang="cs-CZ" sz="2000" dirty="0" err="1"/>
              <a:t>čeny</a:t>
            </a:r>
            <a:r>
              <a:rPr lang="cs-CZ" sz="2000" dirty="0"/>
              <a:t> stejnou římskou číslicí.</a:t>
            </a:r>
          </a:p>
        </p:txBody>
      </p:sp>
    </p:spTree>
    <p:extLst>
      <p:ext uri="{BB962C8B-B14F-4D97-AF65-F5344CB8AC3E}">
        <p14:creationId xmlns:p14="http://schemas.microsoft.com/office/powerpoint/2010/main" val="38171393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87BE54-1DB2-413E-9B2E-14EE923A2399}"/>
              </a:ext>
            </a:extLst>
          </p:cNvPr>
          <p:cNvSpPr>
            <a:spLocks noGrp="1"/>
          </p:cNvSpPr>
          <p:nvPr>
            <p:ph type="title"/>
          </p:nvPr>
        </p:nvSpPr>
        <p:spPr>
          <a:xfrm>
            <a:off x="228600" y="413414"/>
            <a:ext cx="4114800" cy="639762"/>
          </a:xfrm>
        </p:spPr>
        <p:txBody>
          <a:bodyPr>
            <a:normAutofit/>
          </a:bodyPr>
          <a:lstStyle/>
          <a:p>
            <a:r>
              <a:rPr lang="cs-CZ" sz="2400" b="1" dirty="0">
                <a:latin typeface="+mn-lt"/>
              </a:rPr>
              <a:t>Tepelná roztažnost</a:t>
            </a:r>
          </a:p>
        </p:txBody>
      </p:sp>
      <p:pic>
        <p:nvPicPr>
          <p:cNvPr id="4" name="Picture 8" descr="gap-in-rails">
            <a:extLst>
              <a:ext uri="{FF2B5EF4-FFF2-40B4-BE49-F238E27FC236}">
                <a16:creationId xmlns:a16="http://schemas.microsoft.com/office/drawing/2014/main" id="{1DABEF2C-06BD-4F07-8088-CA15BBFD9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45" y="4627562"/>
            <a:ext cx="270933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ExpansionJoint">
            <a:extLst>
              <a:ext uri="{FF2B5EF4-FFF2-40B4-BE49-F238E27FC236}">
                <a16:creationId xmlns:a16="http://schemas.microsoft.com/office/drawing/2014/main" id="{BBFCEABE-7ECA-439F-8723-E291F8ED8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292" y="4656138"/>
            <a:ext cx="252284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800px-500kv-power-lines-australia">
            <a:extLst>
              <a:ext uri="{FF2B5EF4-FFF2-40B4-BE49-F238E27FC236}">
                <a16:creationId xmlns:a16="http://schemas.microsoft.com/office/drawing/2014/main" id="{B567590A-46E3-4933-9D74-60CF6A9128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5761" y="4656285"/>
            <a:ext cx="2788563" cy="186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0814e">
            <a:extLst>
              <a:ext uri="{FF2B5EF4-FFF2-40B4-BE49-F238E27FC236}">
                <a16:creationId xmlns:a16="http://schemas.microsoft.com/office/drawing/2014/main" id="{E858A65C-D28E-4074-8256-477236A68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077" y="733295"/>
            <a:ext cx="4163602" cy="279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id="{39BC1352-C193-4EC7-8F76-CC1A75D25AC0}"/>
              </a:ext>
            </a:extLst>
          </p:cNvPr>
          <p:cNvSpPr txBox="1">
            <a:spLocks noChangeArrowheads="1"/>
          </p:cNvSpPr>
          <p:nvPr/>
        </p:nvSpPr>
        <p:spPr bwMode="auto">
          <a:xfrm>
            <a:off x="228600" y="1609000"/>
            <a:ext cx="42244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eaLnBrk="1" hangingPunct="1">
              <a:spcBef>
                <a:spcPct val="50000"/>
              </a:spcBef>
              <a:buFontTx/>
              <a:buNone/>
            </a:pPr>
            <a:r>
              <a:rPr lang="cs-CZ" altLang="en-US" sz="2000" dirty="0">
                <a:latin typeface="+mn-lt"/>
              </a:rPr>
              <a:t>Během zahřívání kovů se s teplotou zvětšuje jejich objem/délka.</a:t>
            </a:r>
            <a:endParaRPr lang="en-US" altLang="en-US" sz="2000" dirty="0">
              <a:latin typeface="+mn-lt"/>
            </a:endParaRPr>
          </a:p>
        </p:txBody>
      </p:sp>
      <p:pic>
        <p:nvPicPr>
          <p:cNvPr id="10" name="Obrázek 9">
            <a:extLst>
              <a:ext uri="{FF2B5EF4-FFF2-40B4-BE49-F238E27FC236}">
                <a16:creationId xmlns:a16="http://schemas.microsoft.com/office/drawing/2014/main" id="{C0216F05-0E07-4EC7-B0AE-2ABA47673231}"/>
              </a:ext>
            </a:extLst>
          </p:cNvPr>
          <p:cNvPicPr>
            <a:picLocks noChangeAspect="1"/>
          </p:cNvPicPr>
          <p:nvPr/>
        </p:nvPicPr>
        <p:blipFill>
          <a:blip r:embed="rId6"/>
          <a:stretch>
            <a:fillRect/>
          </a:stretch>
        </p:blipFill>
        <p:spPr>
          <a:xfrm>
            <a:off x="957262" y="2866807"/>
            <a:ext cx="2657475" cy="295275"/>
          </a:xfrm>
          <a:prstGeom prst="rect">
            <a:avLst/>
          </a:prstGeom>
        </p:spPr>
      </p:pic>
      <p:sp>
        <p:nvSpPr>
          <p:cNvPr id="12" name="TextovéPole 11">
            <a:extLst>
              <a:ext uri="{FF2B5EF4-FFF2-40B4-BE49-F238E27FC236}">
                <a16:creationId xmlns:a16="http://schemas.microsoft.com/office/drawing/2014/main" id="{202B21BB-63D2-45F4-92C3-087831E4EFDC}"/>
              </a:ext>
            </a:extLst>
          </p:cNvPr>
          <p:cNvSpPr txBox="1"/>
          <p:nvPr/>
        </p:nvSpPr>
        <p:spPr>
          <a:xfrm>
            <a:off x="368445" y="3721530"/>
            <a:ext cx="4572000" cy="369332"/>
          </a:xfrm>
          <a:prstGeom prst="rect">
            <a:avLst/>
          </a:prstGeom>
          <a:noFill/>
        </p:spPr>
        <p:txBody>
          <a:bodyPr wrap="square">
            <a:spAutoFit/>
          </a:bodyPr>
          <a:lstStyle/>
          <a:p>
            <a:r>
              <a:rPr lang="el-GR" sz="1800" dirty="0"/>
              <a:t>α </a:t>
            </a:r>
            <a:r>
              <a:rPr lang="cs-CZ" sz="1800" dirty="0"/>
              <a:t>je teplotní součinitel délkové roztažnosti</a:t>
            </a:r>
            <a:endParaRPr lang="cs-CZ" dirty="0"/>
          </a:p>
        </p:txBody>
      </p:sp>
    </p:spTree>
    <p:extLst>
      <p:ext uri="{BB962C8B-B14F-4D97-AF65-F5344CB8AC3E}">
        <p14:creationId xmlns:p14="http://schemas.microsoft.com/office/powerpoint/2010/main" val="35389559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E040718-2C2E-427E-B7D0-457C0504AA12}"/>
              </a:ext>
            </a:extLst>
          </p:cNvPr>
          <p:cNvSpPr txBox="1"/>
          <p:nvPr/>
        </p:nvSpPr>
        <p:spPr>
          <a:xfrm>
            <a:off x="152399" y="762000"/>
            <a:ext cx="8839201" cy="3062377"/>
          </a:xfrm>
          <a:prstGeom prst="rect">
            <a:avLst/>
          </a:prstGeom>
          <a:noFill/>
        </p:spPr>
        <p:txBody>
          <a:bodyPr wrap="square" rtlCol="0">
            <a:spAutoFit/>
          </a:bodyPr>
          <a:lstStyle/>
          <a:p>
            <a:r>
              <a:rPr lang="en-US" sz="2000" dirty="0"/>
              <a:t>Ro</a:t>
            </a:r>
            <a:r>
              <a:rPr lang="cs-CZ" sz="2000" dirty="0"/>
              <a:t>z</a:t>
            </a:r>
            <a:r>
              <a:rPr lang="en-US" sz="2000" dirty="0" err="1"/>
              <a:t>taven</a:t>
            </a:r>
            <a:r>
              <a:rPr lang="cs-CZ" sz="2000" dirty="0"/>
              <a:t>é</a:t>
            </a:r>
            <a:r>
              <a:rPr lang="en-US" sz="2000" dirty="0"/>
              <a:t> </a:t>
            </a:r>
            <a:r>
              <a:rPr lang="en-US" sz="2000" dirty="0" err="1"/>
              <a:t>kovy</a:t>
            </a:r>
            <a:r>
              <a:rPr lang="cs-CZ" sz="2000" dirty="0"/>
              <a:t> jsou běžně mísitelné. Po ochlazení se směs dvou kovů může chovat:</a:t>
            </a:r>
          </a:p>
          <a:p>
            <a:endParaRPr lang="cs-CZ" sz="800" dirty="0"/>
          </a:p>
          <a:p>
            <a:pPr marL="342900" indent="-342900">
              <a:buAutoNum type="arabicPeriod"/>
            </a:pPr>
            <a:r>
              <a:rPr lang="cs-CZ" sz="2000" dirty="0"/>
              <a:t>Každá z nich se oddělí v čistém stavu, tj. v pevné fázi jsou složky navzájem nerozpustné.</a:t>
            </a:r>
          </a:p>
          <a:p>
            <a:pPr marL="342900" indent="-342900">
              <a:buAutoNum type="arabicPeriod"/>
            </a:pPr>
            <a:endParaRPr lang="cs-CZ" sz="800" dirty="0"/>
          </a:p>
          <a:p>
            <a:pPr marL="342900" indent="-342900">
              <a:buAutoNum type="arabicPeriod"/>
            </a:pPr>
            <a:r>
              <a:rPr lang="cs-CZ" sz="2000" dirty="0"/>
              <a:t>Vzniknou dva pevné roztoky díky částečné rozpustnosti v pevné fázi.</a:t>
            </a:r>
          </a:p>
          <a:p>
            <a:pPr marL="342900" indent="-342900">
              <a:buAutoNum type="arabicPeriod"/>
            </a:pPr>
            <a:endParaRPr lang="cs-CZ" sz="800" dirty="0"/>
          </a:p>
          <a:p>
            <a:pPr marL="342900" indent="-342900">
              <a:buAutoNum type="arabicPeriod"/>
            </a:pPr>
            <a:r>
              <a:rPr lang="cs-CZ" sz="2000" dirty="0"/>
              <a:t>Mohou tvořit spojitou řadu pevných roztoků (substitučních nebo intersticiálních).</a:t>
            </a:r>
          </a:p>
          <a:p>
            <a:pPr marL="342900" indent="-342900">
              <a:buAutoNum type="arabicPeriod"/>
            </a:pPr>
            <a:endParaRPr lang="cs-CZ" sz="900" dirty="0"/>
          </a:p>
          <a:p>
            <a:pPr marL="342900" indent="-342900">
              <a:buAutoNum type="arabicPeriod"/>
            </a:pPr>
            <a:r>
              <a:rPr lang="cs-CZ" sz="2000" dirty="0"/>
              <a:t>Mohou vznikat intermetalické fáze, v nichž je poměr atomů dvou rozdílných kovů zdánlivě stechiometrický. </a:t>
            </a:r>
            <a:endParaRPr lang="en-US" sz="2000" dirty="0"/>
          </a:p>
        </p:txBody>
      </p:sp>
      <p:pic>
        <p:nvPicPr>
          <p:cNvPr id="3" name="Obrázek 2" descr="Obsah obrázku jídlo, kreslení&#10;&#10;Popis byl vytvořen automaticky">
            <a:extLst>
              <a:ext uri="{FF2B5EF4-FFF2-40B4-BE49-F238E27FC236}">
                <a16:creationId xmlns:a16="http://schemas.microsoft.com/office/drawing/2014/main" id="{DBBE68B2-C358-4C53-8D99-67FB38ACF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752228"/>
            <a:ext cx="4986882" cy="2895444"/>
          </a:xfrm>
          <a:prstGeom prst="rect">
            <a:avLst/>
          </a:prstGeom>
        </p:spPr>
      </p:pic>
      <p:sp>
        <p:nvSpPr>
          <p:cNvPr id="2" name="TextovéPole 1">
            <a:extLst>
              <a:ext uri="{FF2B5EF4-FFF2-40B4-BE49-F238E27FC236}">
                <a16:creationId xmlns:a16="http://schemas.microsoft.com/office/drawing/2014/main" id="{F09546BA-8D4A-46E5-906F-EF955C6F17F5}"/>
              </a:ext>
            </a:extLst>
          </p:cNvPr>
          <p:cNvSpPr txBox="1"/>
          <p:nvPr/>
        </p:nvSpPr>
        <p:spPr>
          <a:xfrm>
            <a:off x="228600" y="172228"/>
            <a:ext cx="4953000" cy="461665"/>
          </a:xfrm>
          <a:prstGeom prst="rect">
            <a:avLst/>
          </a:prstGeom>
          <a:noFill/>
        </p:spPr>
        <p:txBody>
          <a:bodyPr wrap="square" rtlCol="0">
            <a:spAutoFit/>
          </a:bodyPr>
          <a:lstStyle/>
          <a:p>
            <a:r>
              <a:rPr lang="cs-CZ" sz="2400" b="1" dirty="0"/>
              <a:t>Mísitelnost roztavených kovů</a:t>
            </a:r>
          </a:p>
        </p:txBody>
      </p:sp>
    </p:spTree>
    <p:extLst>
      <p:ext uri="{BB962C8B-B14F-4D97-AF65-F5344CB8AC3E}">
        <p14:creationId xmlns:p14="http://schemas.microsoft.com/office/powerpoint/2010/main" val="28684160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A2A732D-9492-4967-9EFD-F62C9B2A18A6}"/>
              </a:ext>
            </a:extLst>
          </p:cNvPr>
          <p:cNvSpPr/>
          <p:nvPr/>
        </p:nvSpPr>
        <p:spPr>
          <a:xfrm>
            <a:off x="152400" y="914400"/>
            <a:ext cx="8797529" cy="1323439"/>
          </a:xfrm>
          <a:prstGeom prst="rect">
            <a:avLst/>
          </a:prstGeom>
        </p:spPr>
        <p:txBody>
          <a:bodyPr wrap="square">
            <a:spAutoFit/>
          </a:bodyPr>
          <a:lstStyle/>
          <a:p>
            <a:r>
              <a:rPr lang="en-US" sz="2000" b="1" dirty="0" err="1"/>
              <a:t>Tuhý</a:t>
            </a:r>
            <a:r>
              <a:rPr lang="en-US" sz="2000" b="1" dirty="0"/>
              <a:t> </a:t>
            </a:r>
            <a:r>
              <a:rPr lang="en-US" sz="2000" b="1" dirty="0" err="1"/>
              <a:t>roztok</a:t>
            </a:r>
            <a:r>
              <a:rPr lang="en-US" sz="2000" b="1" dirty="0"/>
              <a:t> </a:t>
            </a:r>
            <a:r>
              <a:rPr lang="en-US" sz="2000" dirty="0" err="1"/>
              <a:t>má</a:t>
            </a:r>
            <a:r>
              <a:rPr lang="en-US" sz="2000" dirty="0"/>
              <a:t> </a:t>
            </a:r>
            <a:r>
              <a:rPr lang="en-US" sz="2000" dirty="0" err="1"/>
              <a:t>atomovou</a:t>
            </a:r>
            <a:r>
              <a:rPr lang="en-US" sz="2000" dirty="0"/>
              <a:t> </a:t>
            </a:r>
            <a:r>
              <a:rPr lang="en-US" sz="2000" dirty="0" err="1"/>
              <a:t>mřížku</a:t>
            </a:r>
            <a:r>
              <a:rPr lang="en-US" sz="2000" dirty="0"/>
              <a:t> </a:t>
            </a:r>
            <a:r>
              <a:rPr lang="en-US" sz="2000" dirty="0" err="1"/>
              <a:t>základní</a:t>
            </a:r>
            <a:r>
              <a:rPr lang="en-US" sz="2000" dirty="0"/>
              <a:t> </a:t>
            </a:r>
            <a:r>
              <a:rPr lang="en-US" sz="2000" dirty="0" err="1"/>
              <a:t>složky</a:t>
            </a:r>
            <a:r>
              <a:rPr lang="en-US" sz="2000" dirty="0"/>
              <a:t>, </a:t>
            </a:r>
            <a:r>
              <a:rPr lang="en-US" sz="2000" dirty="0" err="1"/>
              <a:t>kterou</a:t>
            </a:r>
            <a:r>
              <a:rPr lang="en-US" sz="2000" dirty="0"/>
              <a:t> </a:t>
            </a:r>
            <a:r>
              <a:rPr lang="en-US" sz="2000" dirty="0" err="1"/>
              <a:t>může</a:t>
            </a:r>
            <a:r>
              <a:rPr lang="en-US" sz="2000" dirty="0"/>
              <a:t> </a:t>
            </a:r>
            <a:r>
              <a:rPr lang="en-US" sz="2000" dirty="0" err="1"/>
              <a:t>být</a:t>
            </a:r>
            <a:r>
              <a:rPr lang="en-US" sz="2000" dirty="0"/>
              <a:t> </a:t>
            </a:r>
            <a:r>
              <a:rPr lang="en-US" sz="2000" dirty="0" err="1"/>
              <a:t>čistý</a:t>
            </a:r>
            <a:r>
              <a:rPr lang="en-US" sz="2000" dirty="0"/>
              <a:t> </a:t>
            </a:r>
            <a:r>
              <a:rPr lang="en-US" sz="2000" dirty="0" err="1"/>
              <a:t>kov</a:t>
            </a:r>
            <a:r>
              <a:rPr lang="en-US" sz="2000" dirty="0"/>
              <a:t> </a:t>
            </a:r>
            <a:r>
              <a:rPr lang="en-US" sz="2000" dirty="0" err="1"/>
              <a:t>nebo</a:t>
            </a:r>
            <a:r>
              <a:rPr lang="en-US" sz="2000" dirty="0"/>
              <a:t> </a:t>
            </a:r>
            <a:r>
              <a:rPr lang="en-US" sz="2000" dirty="0" err="1"/>
              <a:t>chemická</a:t>
            </a:r>
            <a:r>
              <a:rPr lang="en-US" sz="2000" dirty="0"/>
              <a:t> </a:t>
            </a:r>
            <a:r>
              <a:rPr lang="en-US" sz="2000" dirty="0" err="1"/>
              <a:t>sloučenina</a:t>
            </a:r>
            <a:r>
              <a:rPr lang="en-US" sz="2000" dirty="0"/>
              <a:t>. Atomy </a:t>
            </a:r>
            <a:r>
              <a:rPr lang="en-US" sz="2000" dirty="0" err="1"/>
              <a:t>příměsových</a:t>
            </a:r>
            <a:r>
              <a:rPr lang="en-US" sz="2000" dirty="0"/>
              <a:t> </a:t>
            </a:r>
            <a:r>
              <a:rPr lang="en-US" sz="2000" dirty="0" err="1"/>
              <a:t>prvků</a:t>
            </a:r>
            <a:r>
              <a:rPr lang="en-US" sz="2000" dirty="0"/>
              <a:t> </a:t>
            </a:r>
            <a:r>
              <a:rPr lang="en-US" sz="2000" dirty="0" err="1"/>
              <a:t>jsou</a:t>
            </a:r>
            <a:r>
              <a:rPr lang="en-US" sz="2000" dirty="0"/>
              <a:t> </a:t>
            </a:r>
            <a:r>
              <a:rPr lang="en-US" sz="2000" dirty="0" err="1"/>
              <a:t>uloženy</a:t>
            </a:r>
            <a:r>
              <a:rPr lang="en-US" sz="2000" dirty="0"/>
              <a:t> v </a:t>
            </a:r>
            <a:r>
              <a:rPr lang="en-US" sz="2000" dirty="0" err="1"/>
              <a:t>atomové</a:t>
            </a:r>
            <a:r>
              <a:rPr lang="en-US" sz="2000" dirty="0"/>
              <a:t> </a:t>
            </a:r>
            <a:r>
              <a:rPr lang="en-US" sz="2000" dirty="0" err="1"/>
              <a:t>mřížce</a:t>
            </a:r>
            <a:r>
              <a:rPr lang="en-US" sz="2000" dirty="0"/>
              <a:t> </a:t>
            </a:r>
            <a:r>
              <a:rPr lang="en-US" sz="2000" dirty="0" err="1"/>
              <a:t>základního</a:t>
            </a:r>
            <a:r>
              <a:rPr lang="en-US" sz="2000" dirty="0"/>
              <a:t> </a:t>
            </a:r>
            <a:r>
              <a:rPr lang="en-US" sz="2000" dirty="0" err="1"/>
              <a:t>kovu</a:t>
            </a:r>
            <a:r>
              <a:rPr lang="en-US" sz="2000" dirty="0"/>
              <a:t>. </a:t>
            </a:r>
            <a:r>
              <a:rPr lang="en-US" sz="2000" dirty="0" err="1"/>
              <a:t>Podle</a:t>
            </a:r>
            <a:r>
              <a:rPr lang="en-US" sz="2000" dirty="0"/>
              <a:t> </a:t>
            </a:r>
            <a:r>
              <a:rPr lang="en-US" sz="2000" dirty="0" err="1"/>
              <a:t>toho</a:t>
            </a:r>
            <a:r>
              <a:rPr lang="en-US" sz="2000" dirty="0"/>
              <a:t> </a:t>
            </a:r>
            <a:r>
              <a:rPr lang="en-US" sz="2000" dirty="0" err="1"/>
              <a:t>kde</a:t>
            </a:r>
            <a:r>
              <a:rPr lang="en-US" sz="2000" dirty="0"/>
              <a:t> </a:t>
            </a:r>
            <a:r>
              <a:rPr lang="en-US" sz="2000" dirty="0" err="1"/>
              <a:t>tyto</a:t>
            </a:r>
            <a:r>
              <a:rPr lang="en-US" sz="2000" dirty="0"/>
              <a:t> atomy </a:t>
            </a:r>
            <a:r>
              <a:rPr lang="en-US" sz="2000" dirty="0" err="1"/>
              <a:t>jsou</a:t>
            </a:r>
            <a:r>
              <a:rPr lang="en-US" sz="2000" dirty="0"/>
              <a:t> </a:t>
            </a:r>
            <a:r>
              <a:rPr lang="en-US" sz="2000" dirty="0" err="1"/>
              <a:t>umístěny</a:t>
            </a:r>
            <a:r>
              <a:rPr lang="en-US" sz="2000" dirty="0"/>
              <a:t> </a:t>
            </a:r>
            <a:r>
              <a:rPr lang="en-US" sz="2000" dirty="0" err="1"/>
              <a:t>rozlišujeme</a:t>
            </a:r>
            <a:r>
              <a:rPr lang="en-US" sz="2000" dirty="0"/>
              <a:t> </a:t>
            </a:r>
            <a:r>
              <a:rPr lang="en-US" sz="2000" dirty="0" err="1"/>
              <a:t>dva</a:t>
            </a:r>
            <a:r>
              <a:rPr lang="en-US" sz="2000" dirty="0"/>
              <a:t> </a:t>
            </a:r>
            <a:r>
              <a:rPr lang="en-US" sz="2000" dirty="0" err="1"/>
              <a:t>základní</a:t>
            </a:r>
            <a:r>
              <a:rPr lang="en-US" sz="2000" dirty="0"/>
              <a:t> </a:t>
            </a:r>
            <a:r>
              <a:rPr lang="en-US" sz="2000" dirty="0" err="1"/>
              <a:t>typy</a:t>
            </a:r>
            <a:r>
              <a:rPr lang="en-US" sz="2000" dirty="0"/>
              <a:t> </a:t>
            </a:r>
            <a:r>
              <a:rPr lang="en-US" sz="2000" dirty="0" err="1"/>
              <a:t>tuhých</a:t>
            </a:r>
            <a:r>
              <a:rPr lang="en-US" sz="2000" dirty="0"/>
              <a:t> </a:t>
            </a:r>
            <a:r>
              <a:rPr lang="en-US" sz="2000" dirty="0" err="1"/>
              <a:t>roztoků</a:t>
            </a:r>
            <a:r>
              <a:rPr lang="en-US" sz="2000" dirty="0"/>
              <a:t>.</a:t>
            </a:r>
          </a:p>
        </p:txBody>
      </p:sp>
      <p:sp>
        <p:nvSpPr>
          <p:cNvPr id="5" name="TextovéPole 4">
            <a:extLst>
              <a:ext uri="{FF2B5EF4-FFF2-40B4-BE49-F238E27FC236}">
                <a16:creationId xmlns:a16="http://schemas.microsoft.com/office/drawing/2014/main" id="{22BC1BD0-724D-45EC-B266-D8C9EC9F42B3}"/>
              </a:ext>
            </a:extLst>
          </p:cNvPr>
          <p:cNvSpPr txBox="1"/>
          <p:nvPr/>
        </p:nvSpPr>
        <p:spPr>
          <a:xfrm>
            <a:off x="2819400" y="304800"/>
            <a:ext cx="1624163" cy="415498"/>
          </a:xfrm>
          <a:prstGeom prst="rect">
            <a:avLst/>
          </a:prstGeom>
          <a:noFill/>
        </p:spPr>
        <p:txBody>
          <a:bodyPr wrap="none" rtlCol="0">
            <a:spAutoFit/>
          </a:bodyPr>
          <a:lstStyle/>
          <a:p>
            <a:r>
              <a:rPr lang="en-US" sz="2100" b="1" dirty="0" err="1"/>
              <a:t>Tuh</a:t>
            </a:r>
            <a:r>
              <a:rPr lang="cs-CZ" sz="2100" b="1" dirty="0"/>
              <a:t>é</a:t>
            </a:r>
            <a:r>
              <a:rPr lang="en-US" sz="2100" b="1" dirty="0"/>
              <a:t> </a:t>
            </a:r>
            <a:r>
              <a:rPr lang="en-US" sz="2100" b="1" dirty="0" err="1"/>
              <a:t>ro</a:t>
            </a:r>
            <a:r>
              <a:rPr lang="cs-CZ" sz="2100" b="1" dirty="0"/>
              <a:t>z</a:t>
            </a:r>
            <a:r>
              <a:rPr lang="en-US" sz="2100" b="1" dirty="0" err="1"/>
              <a:t>toky</a:t>
            </a:r>
            <a:endParaRPr lang="en-US" sz="2100" b="1" dirty="0"/>
          </a:p>
        </p:txBody>
      </p:sp>
      <p:pic>
        <p:nvPicPr>
          <p:cNvPr id="9218" name="Picture 2" descr="Soustava substitučního tuhého roztoku">
            <a:extLst>
              <a:ext uri="{FF2B5EF4-FFF2-40B4-BE49-F238E27FC236}">
                <a16:creationId xmlns:a16="http://schemas.microsoft.com/office/drawing/2014/main" id="{DE197869-E8A4-4594-BD67-432E68B4C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2438400"/>
            <a:ext cx="1818084" cy="154537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7874B9B5-D761-4714-930F-7E5E05A6DFAE}"/>
              </a:ext>
            </a:extLst>
          </p:cNvPr>
          <p:cNvSpPr/>
          <p:nvPr/>
        </p:nvSpPr>
        <p:spPr>
          <a:xfrm>
            <a:off x="152400" y="2362200"/>
            <a:ext cx="6854428" cy="4401205"/>
          </a:xfrm>
          <a:prstGeom prst="rect">
            <a:avLst/>
          </a:prstGeom>
        </p:spPr>
        <p:txBody>
          <a:bodyPr wrap="square">
            <a:spAutoFit/>
          </a:bodyPr>
          <a:lstStyle/>
          <a:p>
            <a:pPr algn="just"/>
            <a:r>
              <a:rPr lang="en-US" sz="2000" b="1" dirty="0" err="1"/>
              <a:t>Tuhý</a:t>
            </a:r>
            <a:r>
              <a:rPr lang="en-US" sz="2000" b="1" dirty="0"/>
              <a:t> </a:t>
            </a:r>
            <a:r>
              <a:rPr lang="en-US" sz="2000" b="1" dirty="0" err="1"/>
              <a:t>roztok</a:t>
            </a:r>
            <a:r>
              <a:rPr lang="en-US" sz="2000" b="1" dirty="0"/>
              <a:t> </a:t>
            </a:r>
            <a:r>
              <a:rPr lang="en-US" sz="2000" b="1" dirty="0" err="1"/>
              <a:t>substituční</a:t>
            </a:r>
            <a:endParaRPr lang="en-US" sz="2000" b="1" dirty="0"/>
          </a:p>
          <a:p>
            <a:pPr algn="just"/>
            <a:r>
              <a:rPr lang="en-US" sz="2000" dirty="0"/>
              <a:t>- </a:t>
            </a:r>
            <a:r>
              <a:rPr lang="en-US" sz="2000" dirty="0" err="1"/>
              <a:t>velikosti</a:t>
            </a:r>
            <a:r>
              <a:rPr lang="en-US" sz="2000" dirty="0"/>
              <a:t> a </a:t>
            </a:r>
            <a:r>
              <a:rPr lang="en-US" sz="2000" dirty="0" err="1"/>
              <a:t>vlastnosti</a:t>
            </a:r>
            <a:r>
              <a:rPr lang="en-US" sz="2000" dirty="0"/>
              <a:t> </a:t>
            </a:r>
            <a:r>
              <a:rPr lang="en-US" sz="2000" dirty="0" err="1"/>
              <a:t>atomů</a:t>
            </a:r>
            <a:r>
              <a:rPr lang="en-US" sz="2000" dirty="0"/>
              <a:t> </a:t>
            </a:r>
            <a:r>
              <a:rPr lang="en-US" sz="2000" dirty="0" err="1"/>
              <a:t>legujících</a:t>
            </a:r>
            <a:r>
              <a:rPr lang="en-US" sz="2000" dirty="0"/>
              <a:t> </a:t>
            </a:r>
            <a:r>
              <a:rPr lang="en-US" sz="2000" dirty="0" err="1"/>
              <a:t>prvků</a:t>
            </a:r>
            <a:r>
              <a:rPr lang="en-US" sz="2000" dirty="0"/>
              <a:t> a </a:t>
            </a:r>
            <a:r>
              <a:rPr lang="en-US" sz="2000" dirty="0" err="1"/>
              <a:t>základního</a:t>
            </a:r>
            <a:r>
              <a:rPr lang="en-US" sz="2000" dirty="0"/>
              <a:t> </a:t>
            </a:r>
            <a:r>
              <a:rPr lang="en-US" sz="2000" dirty="0" err="1"/>
              <a:t>kovu</a:t>
            </a:r>
            <a:r>
              <a:rPr lang="en-US" sz="2000" dirty="0"/>
              <a:t> </a:t>
            </a:r>
            <a:r>
              <a:rPr lang="en-US" sz="2000" dirty="0" err="1"/>
              <a:t>jsou</a:t>
            </a:r>
            <a:r>
              <a:rPr lang="en-US" sz="2000" dirty="0"/>
              <a:t> </a:t>
            </a:r>
            <a:r>
              <a:rPr lang="en-US" sz="2000" dirty="0" err="1"/>
              <a:t>podobné</a:t>
            </a:r>
            <a:r>
              <a:rPr lang="en-US" sz="2000" dirty="0"/>
              <a:t>. Atomy </a:t>
            </a:r>
            <a:r>
              <a:rPr lang="en-US" sz="2000" dirty="0" err="1"/>
              <a:t>základního</a:t>
            </a:r>
            <a:r>
              <a:rPr lang="en-US" sz="2000" dirty="0"/>
              <a:t> </a:t>
            </a:r>
            <a:r>
              <a:rPr lang="en-US" sz="2000" dirty="0" err="1"/>
              <a:t>kovu</a:t>
            </a:r>
            <a:r>
              <a:rPr lang="en-US" sz="2000" dirty="0"/>
              <a:t> a </a:t>
            </a:r>
            <a:r>
              <a:rPr lang="en-US" sz="2000" dirty="0" err="1"/>
              <a:t>přídavného</a:t>
            </a:r>
            <a:r>
              <a:rPr lang="en-US" sz="2000" dirty="0"/>
              <a:t> </a:t>
            </a:r>
            <a:r>
              <a:rPr lang="en-US" sz="2000" dirty="0" err="1"/>
              <a:t>prvku</a:t>
            </a:r>
            <a:r>
              <a:rPr lang="en-US" sz="2000" dirty="0"/>
              <a:t> se v </a:t>
            </a:r>
            <a:r>
              <a:rPr lang="en-US" sz="2000" dirty="0" err="1"/>
              <a:t>atomové</a:t>
            </a:r>
            <a:r>
              <a:rPr lang="en-US" sz="2000" dirty="0"/>
              <a:t> </a:t>
            </a:r>
            <a:r>
              <a:rPr lang="en-US" sz="2000" dirty="0" err="1"/>
              <a:t>mřížce</a:t>
            </a:r>
            <a:r>
              <a:rPr lang="en-US" sz="2000" dirty="0"/>
              <a:t> </a:t>
            </a:r>
            <a:r>
              <a:rPr lang="en-US" sz="2000" dirty="0" err="1"/>
              <a:t>mohou</a:t>
            </a:r>
            <a:r>
              <a:rPr lang="en-US" sz="2000" dirty="0"/>
              <a:t> </a:t>
            </a:r>
            <a:r>
              <a:rPr lang="en-US" sz="2000" dirty="0" err="1"/>
              <a:t>vzájemně</a:t>
            </a:r>
            <a:r>
              <a:rPr lang="en-US" sz="2000" dirty="0"/>
              <a:t> </a:t>
            </a:r>
            <a:r>
              <a:rPr lang="en-US" sz="2000" dirty="0" err="1"/>
              <a:t>zastupovat</a:t>
            </a:r>
            <a:r>
              <a:rPr lang="en-US" sz="2000" dirty="0"/>
              <a:t>. </a:t>
            </a:r>
            <a:r>
              <a:rPr lang="en-US" sz="2000" dirty="0" err="1"/>
              <a:t>Substituční</a:t>
            </a:r>
            <a:r>
              <a:rPr lang="en-US" sz="2000" dirty="0"/>
              <a:t> </a:t>
            </a:r>
            <a:r>
              <a:rPr lang="en-US" sz="2000" dirty="0" err="1"/>
              <a:t>tuhé</a:t>
            </a:r>
            <a:r>
              <a:rPr lang="en-US" sz="2000" dirty="0"/>
              <a:t> </a:t>
            </a:r>
            <a:r>
              <a:rPr lang="en-US" sz="2000" dirty="0" err="1"/>
              <a:t>roztoky</a:t>
            </a:r>
            <a:r>
              <a:rPr lang="en-US" sz="2000" dirty="0"/>
              <a:t> </a:t>
            </a:r>
            <a:r>
              <a:rPr lang="en-US" sz="2000" dirty="0" err="1"/>
              <a:t>tvoří</a:t>
            </a:r>
            <a:r>
              <a:rPr lang="en-US" sz="2000" dirty="0"/>
              <a:t> </a:t>
            </a:r>
            <a:r>
              <a:rPr lang="en-US" sz="2000" dirty="0" err="1"/>
              <a:t>kupříkladu</a:t>
            </a:r>
            <a:r>
              <a:rPr lang="en-US" sz="2000" dirty="0"/>
              <a:t> </a:t>
            </a:r>
            <a:r>
              <a:rPr lang="en-US" sz="2000" dirty="0" err="1"/>
              <a:t>nikl</a:t>
            </a:r>
            <a:r>
              <a:rPr lang="en-US" sz="2000" dirty="0"/>
              <a:t>, </a:t>
            </a:r>
            <a:r>
              <a:rPr lang="en-US" sz="2000" dirty="0" err="1"/>
              <a:t>mangan</a:t>
            </a:r>
            <a:r>
              <a:rPr lang="en-US" sz="2000" dirty="0"/>
              <a:t>, </a:t>
            </a:r>
            <a:r>
              <a:rPr lang="en-US" sz="2000" dirty="0" err="1"/>
              <a:t>chrom</a:t>
            </a:r>
            <a:r>
              <a:rPr lang="en-US" sz="2000" dirty="0"/>
              <a:t>, </a:t>
            </a:r>
            <a:r>
              <a:rPr lang="en-US" sz="2000" dirty="0" err="1"/>
              <a:t>křemík</a:t>
            </a:r>
            <a:r>
              <a:rPr lang="en-US" sz="2000" dirty="0"/>
              <a:t> se </a:t>
            </a:r>
            <a:r>
              <a:rPr lang="en-US" sz="2000" dirty="0" err="1"/>
              <a:t>železem</a:t>
            </a:r>
            <a:r>
              <a:rPr lang="en-US" sz="2000" dirty="0"/>
              <a:t>, </a:t>
            </a:r>
            <a:r>
              <a:rPr lang="en-US" sz="2000" dirty="0" err="1"/>
              <a:t>nebo</a:t>
            </a:r>
            <a:r>
              <a:rPr lang="en-US" sz="2000" dirty="0"/>
              <a:t> </a:t>
            </a:r>
            <a:r>
              <a:rPr lang="en-US" sz="2000" dirty="0" err="1"/>
              <a:t>zlato</a:t>
            </a:r>
            <a:r>
              <a:rPr lang="en-US" sz="2000" dirty="0"/>
              <a:t> se </a:t>
            </a:r>
            <a:r>
              <a:rPr lang="en-US" sz="2000" dirty="0" err="1"/>
              <a:t>stříbrem</a:t>
            </a:r>
            <a:r>
              <a:rPr lang="en-US" sz="2000" dirty="0"/>
              <a:t>, </a:t>
            </a:r>
            <a:r>
              <a:rPr lang="en-US" sz="2000" dirty="0" err="1"/>
              <a:t>měď</a:t>
            </a:r>
            <a:r>
              <a:rPr lang="en-US" sz="2000" dirty="0"/>
              <a:t> s </a:t>
            </a:r>
            <a:r>
              <a:rPr lang="en-US" sz="2000" dirty="0" err="1"/>
              <a:t>niklem</a:t>
            </a:r>
            <a:r>
              <a:rPr lang="en-US" sz="2000" dirty="0"/>
              <a:t> ap.</a:t>
            </a:r>
          </a:p>
          <a:p>
            <a:pPr algn="just"/>
            <a:endParaRPr lang="en-US" sz="2000" dirty="0"/>
          </a:p>
          <a:p>
            <a:pPr algn="just"/>
            <a:r>
              <a:rPr lang="en-US" sz="2000" b="1" dirty="0" err="1"/>
              <a:t>Tuhý</a:t>
            </a:r>
            <a:r>
              <a:rPr lang="en-US" sz="2000" b="1" dirty="0"/>
              <a:t> </a:t>
            </a:r>
            <a:r>
              <a:rPr lang="en-US" sz="2000" b="1" dirty="0" err="1"/>
              <a:t>roztok</a:t>
            </a:r>
            <a:r>
              <a:rPr lang="en-US" sz="2000" b="1" dirty="0"/>
              <a:t> </a:t>
            </a:r>
            <a:r>
              <a:rPr lang="en-US" sz="2000" b="1" dirty="0" err="1"/>
              <a:t>intersticiální</a:t>
            </a:r>
            <a:endParaRPr lang="en-US" sz="2000" b="1" dirty="0"/>
          </a:p>
          <a:p>
            <a:pPr algn="just"/>
            <a:r>
              <a:rPr lang="en-US" sz="2000" dirty="0" err="1"/>
              <a:t>Intersticiální</a:t>
            </a:r>
            <a:r>
              <a:rPr lang="en-US" sz="2000" dirty="0"/>
              <a:t> (</a:t>
            </a:r>
            <a:r>
              <a:rPr lang="en-US" sz="2000" dirty="0" err="1"/>
              <a:t>mezerový</a:t>
            </a:r>
            <a:r>
              <a:rPr lang="en-US" sz="2000" dirty="0"/>
              <a:t>) </a:t>
            </a:r>
            <a:r>
              <a:rPr lang="en-US" sz="2000" dirty="0" err="1"/>
              <a:t>tuhý</a:t>
            </a:r>
            <a:r>
              <a:rPr lang="en-US" sz="2000" dirty="0"/>
              <a:t> </a:t>
            </a:r>
            <a:r>
              <a:rPr lang="en-US" sz="2000" dirty="0" err="1"/>
              <a:t>roztok</a:t>
            </a:r>
            <a:r>
              <a:rPr lang="en-US" sz="2000" dirty="0"/>
              <a:t> se </a:t>
            </a:r>
            <a:r>
              <a:rPr lang="en-US" sz="2000" dirty="0" err="1"/>
              <a:t>vytváří</a:t>
            </a:r>
            <a:r>
              <a:rPr lang="en-US" sz="2000" dirty="0"/>
              <a:t> </a:t>
            </a:r>
            <a:r>
              <a:rPr lang="en-US" sz="2000" dirty="0" err="1"/>
              <a:t>když</a:t>
            </a:r>
            <a:r>
              <a:rPr lang="en-US" sz="2000" dirty="0"/>
              <a:t> se atomy </a:t>
            </a:r>
            <a:r>
              <a:rPr lang="en-US" sz="2000" dirty="0" err="1"/>
              <a:t>přídavného</a:t>
            </a:r>
            <a:r>
              <a:rPr lang="en-US" sz="2000" dirty="0"/>
              <a:t> </a:t>
            </a:r>
            <a:r>
              <a:rPr lang="en-US" sz="2000" dirty="0" err="1"/>
              <a:t>prvku</a:t>
            </a:r>
            <a:r>
              <a:rPr lang="en-US" sz="2000" dirty="0"/>
              <a:t> </a:t>
            </a:r>
            <a:r>
              <a:rPr lang="en-US" sz="2000" dirty="0" err="1"/>
              <a:t>umisťují</a:t>
            </a:r>
            <a:r>
              <a:rPr lang="en-US" sz="2000" dirty="0"/>
              <a:t> do </a:t>
            </a:r>
            <a:r>
              <a:rPr lang="en-US" sz="2000" dirty="0" err="1"/>
              <a:t>prostoru</a:t>
            </a:r>
            <a:r>
              <a:rPr lang="en-US" sz="2000" dirty="0"/>
              <a:t> </a:t>
            </a:r>
            <a:r>
              <a:rPr lang="en-US" sz="2000" dirty="0" err="1"/>
              <a:t>krystalografické</a:t>
            </a:r>
            <a:r>
              <a:rPr lang="en-US" sz="2000" dirty="0"/>
              <a:t> </a:t>
            </a:r>
            <a:r>
              <a:rPr lang="en-US" sz="2000" dirty="0" err="1"/>
              <a:t>mřížky</a:t>
            </a:r>
            <a:r>
              <a:rPr lang="en-US" sz="2000" dirty="0"/>
              <a:t> </a:t>
            </a:r>
            <a:r>
              <a:rPr lang="en-US" sz="2000" dirty="0" err="1"/>
              <a:t>mezi</a:t>
            </a:r>
            <a:r>
              <a:rPr lang="en-US" sz="2000" dirty="0"/>
              <a:t> atomy </a:t>
            </a:r>
            <a:r>
              <a:rPr lang="en-US" sz="2000" dirty="0" err="1"/>
              <a:t>základního</a:t>
            </a:r>
            <a:r>
              <a:rPr lang="en-US" sz="2000" dirty="0"/>
              <a:t> </a:t>
            </a:r>
            <a:r>
              <a:rPr lang="en-US" sz="2000" dirty="0" err="1"/>
              <a:t>kovu</a:t>
            </a:r>
            <a:r>
              <a:rPr lang="en-US" sz="2000" dirty="0"/>
              <a:t>. Toto je </a:t>
            </a:r>
            <a:r>
              <a:rPr lang="en-US" sz="2000" dirty="0" err="1"/>
              <a:t>jen</a:t>
            </a:r>
            <a:r>
              <a:rPr lang="en-US" sz="2000" dirty="0"/>
              <a:t> </a:t>
            </a:r>
            <a:r>
              <a:rPr lang="en-US" sz="2000" dirty="0" err="1"/>
              <a:t>tehdy</a:t>
            </a:r>
            <a:r>
              <a:rPr lang="en-US" sz="2000" dirty="0"/>
              <a:t> </a:t>
            </a:r>
            <a:r>
              <a:rPr lang="en-US" sz="2000" dirty="0" err="1"/>
              <a:t>možné</a:t>
            </a:r>
            <a:r>
              <a:rPr lang="en-US" sz="2000" dirty="0"/>
              <a:t>, </a:t>
            </a:r>
            <a:r>
              <a:rPr lang="en-US" sz="2000" dirty="0" err="1"/>
              <a:t>když</a:t>
            </a:r>
            <a:r>
              <a:rPr lang="en-US" sz="2000" dirty="0"/>
              <a:t> </a:t>
            </a:r>
            <a:r>
              <a:rPr lang="en-US" sz="2000" dirty="0" err="1"/>
              <a:t>jsou</a:t>
            </a:r>
            <a:r>
              <a:rPr lang="en-US" sz="2000" dirty="0"/>
              <a:t> atomy </a:t>
            </a:r>
            <a:r>
              <a:rPr lang="en-US" sz="2000" dirty="0" err="1"/>
              <a:t>přídavného</a:t>
            </a:r>
            <a:r>
              <a:rPr lang="en-US" sz="2000" dirty="0"/>
              <a:t> </a:t>
            </a:r>
            <a:r>
              <a:rPr lang="en-US" sz="2000" dirty="0" err="1"/>
              <a:t>prvku</a:t>
            </a:r>
            <a:r>
              <a:rPr lang="en-US" sz="2000" dirty="0"/>
              <a:t> </a:t>
            </a:r>
            <a:r>
              <a:rPr lang="en-US" sz="2000" dirty="0" err="1"/>
              <a:t>výrazně</a:t>
            </a:r>
            <a:r>
              <a:rPr lang="en-US" sz="2000" dirty="0"/>
              <a:t> </a:t>
            </a:r>
            <a:r>
              <a:rPr lang="en-US" sz="2000" dirty="0" err="1"/>
              <a:t>menšího</a:t>
            </a:r>
            <a:r>
              <a:rPr lang="en-US" sz="2000" dirty="0"/>
              <a:t> </a:t>
            </a:r>
            <a:r>
              <a:rPr lang="en-US" sz="2000" dirty="0" err="1"/>
              <a:t>poloměru</a:t>
            </a:r>
            <a:r>
              <a:rPr lang="en-US" sz="2000" dirty="0"/>
              <a:t> v </a:t>
            </a:r>
            <a:r>
              <a:rPr lang="en-US" sz="2000" dirty="0" err="1"/>
              <a:t>poměru</a:t>
            </a:r>
            <a:r>
              <a:rPr lang="en-US" sz="2000" dirty="0"/>
              <a:t> k </a:t>
            </a:r>
            <a:r>
              <a:rPr lang="en-US" sz="2000" dirty="0" err="1"/>
              <a:t>atomům</a:t>
            </a:r>
            <a:r>
              <a:rPr lang="en-US" sz="2000" dirty="0"/>
              <a:t> </a:t>
            </a:r>
            <a:r>
              <a:rPr lang="en-US" sz="2000" dirty="0" err="1"/>
              <a:t>kovu</a:t>
            </a:r>
            <a:r>
              <a:rPr lang="en-US" sz="2000" dirty="0"/>
              <a:t> </a:t>
            </a:r>
            <a:r>
              <a:rPr lang="en-US" sz="2000" dirty="0" err="1"/>
              <a:t>základního</a:t>
            </a:r>
            <a:r>
              <a:rPr lang="en-US" sz="2000" dirty="0"/>
              <a:t>. Se </a:t>
            </a:r>
            <a:r>
              <a:rPr lang="en-US" sz="2000" dirty="0" err="1"/>
              <a:t>železem</a:t>
            </a:r>
            <a:r>
              <a:rPr lang="en-US" sz="2000" dirty="0"/>
              <a:t> </a:t>
            </a:r>
            <a:r>
              <a:rPr lang="en-US" sz="2000" dirty="0" err="1"/>
              <a:t>tvoří</a:t>
            </a:r>
            <a:r>
              <a:rPr lang="en-US" sz="2000" dirty="0"/>
              <a:t> </a:t>
            </a:r>
            <a:r>
              <a:rPr lang="en-US" sz="2000" dirty="0" err="1"/>
              <a:t>intersticiální</a:t>
            </a:r>
            <a:r>
              <a:rPr lang="en-US" sz="2000" dirty="0"/>
              <a:t> </a:t>
            </a:r>
            <a:r>
              <a:rPr lang="en-US" sz="2000" dirty="0" err="1"/>
              <a:t>tuhé</a:t>
            </a:r>
            <a:r>
              <a:rPr lang="en-US" sz="2000" dirty="0"/>
              <a:t> </a:t>
            </a:r>
            <a:r>
              <a:rPr lang="en-US" sz="2000" dirty="0" err="1"/>
              <a:t>roztoky</a:t>
            </a:r>
            <a:r>
              <a:rPr lang="en-US" sz="2000" dirty="0"/>
              <a:t> </a:t>
            </a:r>
            <a:r>
              <a:rPr lang="en-US" sz="2000" dirty="0" err="1"/>
              <a:t>uhlík</a:t>
            </a:r>
            <a:r>
              <a:rPr lang="en-US" sz="2000" dirty="0"/>
              <a:t>, </a:t>
            </a:r>
            <a:r>
              <a:rPr lang="en-US" sz="2000" dirty="0" err="1"/>
              <a:t>dusík</a:t>
            </a:r>
            <a:r>
              <a:rPr lang="en-US" sz="2000" dirty="0"/>
              <a:t>, </a:t>
            </a:r>
            <a:r>
              <a:rPr lang="en-US" sz="2000" dirty="0" err="1"/>
              <a:t>vodík</a:t>
            </a:r>
            <a:r>
              <a:rPr lang="en-US" sz="2000" dirty="0"/>
              <a:t> a bor.</a:t>
            </a:r>
          </a:p>
        </p:txBody>
      </p:sp>
      <p:pic>
        <p:nvPicPr>
          <p:cNvPr id="9220" name="Picture 4" descr="Soustava intersticiálního tuhého roztoku">
            <a:extLst>
              <a:ext uri="{FF2B5EF4-FFF2-40B4-BE49-F238E27FC236}">
                <a16:creationId xmlns:a16="http://schemas.microsoft.com/office/drawing/2014/main" id="{3114E818-0199-4641-A14C-283D4A3D5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724400"/>
            <a:ext cx="1778794" cy="164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681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0BD188-4ECB-4E34-A329-27BE75B7B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609600"/>
            <a:ext cx="3136719" cy="2686542"/>
          </a:xfrm>
          <a:prstGeom prst="rect">
            <a:avLst/>
          </a:prstGeom>
        </p:spPr>
      </p:pic>
      <p:pic>
        <p:nvPicPr>
          <p:cNvPr id="2" name="Obrázek 1">
            <a:extLst>
              <a:ext uri="{FF2B5EF4-FFF2-40B4-BE49-F238E27FC236}">
                <a16:creationId xmlns:a16="http://schemas.microsoft.com/office/drawing/2014/main" id="{823C42D1-F2A0-42E4-AA79-1BA4B920EF87}"/>
              </a:ext>
            </a:extLst>
          </p:cNvPr>
          <p:cNvPicPr>
            <a:picLocks noChangeAspect="1"/>
          </p:cNvPicPr>
          <p:nvPr/>
        </p:nvPicPr>
        <p:blipFill>
          <a:blip r:embed="rId3"/>
          <a:stretch>
            <a:fillRect/>
          </a:stretch>
        </p:blipFill>
        <p:spPr>
          <a:xfrm>
            <a:off x="1676400" y="3733800"/>
            <a:ext cx="6114997" cy="2878581"/>
          </a:xfrm>
          <a:prstGeom prst="rect">
            <a:avLst/>
          </a:prstGeom>
        </p:spPr>
      </p:pic>
      <p:pic>
        <p:nvPicPr>
          <p:cNvPr id="3" name="Obrázek 2">
            <a:extLst>
              <a:ext uri="{FF2B5EF4-FFF2-40B4-BE49-F238E27FC236}">
                <a16:creationId xmlns:a16="http://schemas.microsoft.com/office/drawing/2014/main" id="{8E29169B-9FB6-4B5C-AA42-47F01536E052}"/>
              </a:ext>
            </a:extLst>
          </p:cNvPr>
          <p:cNvPicPr>
            <a:picLocks noChangeAspect="1"/>
          </p:cNvPicPr>
          <p:nvPr/>
        </p:nvPicPr>
        <p:blipFill>
          <a:blip r:embed="rId4"/>
          <a:stretch>
            <a:fillRect/>
          </a:stretch>
        </p:blipFill>
        <p:spPr>
          <a:xfrm>
            <a:off x="685800" y="1066800"/>
            <a:ext cx="4878070" cy="1971675"/>
          </a:xfrm>
          <a:prstGeom prst="rect">
            <a:avLst/>
          </a:prstGeom>
        </p:spPr>
      </p:pic>
    </p:spTree>
    <p:extLst>
      <p:ext uri="{BB962C8B-B14F-4D97-AF65-F5344CB8AC3E}">
        <p14:creationId xmlns:p14="http://schemas.microsoft.com/office/powerpoint/2010/main" val="3796442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0EDDA860-1874-4088-9CB7-712B3B53DB08}"/>
              </a:ext>
            </a:extLst>
          </p:cNvPr>
          <p:cNvPicPr>
            <a:picLocks noChangeAspect="1"/>
          </p:cNvPicPr>
          <p:nvPr/>
        </p:nvPicPr>
        <p:blipFill>
          <a:blip r:embed="rId2"/>
          <a:stretch>
            <a:fillRect/>
          </a:stretch>
        </p:blipFill>
        <p:spPr>
          <a:xfrm>
            <a:off x="1524000" y="266700"/>
            <a:ext cx="6324600" cy="6324600"/>
          </a:xfrm>
          <a:prstGeom prst="rect">
            <a:avLst/>
          </a:prstGeom>
        </p:spPr>
      </p:pic>
    </p:spTree>
    <p:extLst>
      <p:ext uri="{BB962C8B-B14F-4D97-AF65-F5344CB8AC3E}">
        <p14:creationId xmlns:p14="http://schemas.microsoft.com/office/powerpoint/2010/main" val="42748657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AE7441-A333-49B1-ADD9-DDCC8EF36985}"/>
              </a:ext>
            </a:extLst>
          </p:cNvPr>
          <p:cNvSpPr>
            <a:spLocks noGrp="1"/>
          </p:cNvSpPr>
          <p:nvPr>
            <p:ph type="title"/>
          </p:nvPr>
        </p:nvSpPr>
        <p:spPr>
          <a:xfrm>
            <a:off x="628650" y="162211"/>
            <a:ext cx="7886700" cy="465535"/>
          </a:xfrm>
        </p:spPr>
        <p:txBody>
          <a:bodyPr>
            <a:normAutofit/>
          </a:bodyPr>
          <a:lstStyle/>
          <a:p>
            <a:r>
              <a:rPr lang="en-US" sz="2400" b="1" dirty="0">
                <a:latin typeface="+mn-lt"/>
              </a:rPr>
              <a:t>Hume-</a:t>
            </a:r>
            <a:r>
              <a:rPr lang="en-US" sz="2400" b="1" dirty="0" err="1">
                <a:latin typeface="+mn-lt"/>
              </a:rPr>
              <a:t>Rothery</a:t>
            </a:r>
            <a:r>
              <a:rPr lang="cs-CZ" sz="2400" b="1" dirty="0">
                <a:latin typeface="+mn-lt"/>
              </a:rPr>
              <a:t>ho</a:t>
            </a:r>
            <a:r>
              <a:rPr lang="en-US" sz="2400" b="1" dirty="0">
                <a:latin typeface="+mn-lt"/>
              </a:rPr>
              <a:t> </a:t>
            </a:r>
            <a:r>
              <a:rPr lang="cs-CZ" sz="2400" b="1" dirty="0">
                <a:latin typeface="+mn-lt"/>
              </a:rPr>
              <a:t>pravidla</a:t>
            </a:r>
            <a:endParaRPr lang="en-US" sz="2400" b="1" dirty="0">
              <a:latin typeface="+mn-lt"/>
            </a:endParaRPr>
          </a:p>
        </p:txBody>
      </p:sp>
      <p:sp>
        <p:nvSpPr>
          <p:cNvPr id="4" name="Obdélník 3">
            <a:extLst>
              <a:ext uri="{FF2B5EF4-FFF2-40B4-BE49-F238E27FC236}">
                <a16:creationId xmlns:a16="http://schemas.microsoft.com/office/drawing/2014/main" id="{DB275D4E-28AE-4D56-A9E3-3D8265E0B2CB}"/>
              </a:ext>
            </a:extLst>
          </p:cNvPr>
          <p:cNvSpPr/>
          <p:nvPr/>
        </p:nvSpPr>
        <p:spPr>
          <a:xfrm>
            <a:off x="161329" y="724888"/>
            <a:ext cx="8836819" cy="707886"/>
          </a:xfrm>
          <a:prstGeom prst="rect">
            <a:avLst/>
          </a:prstGeom>
        </p:spPr>
        <p:txBody>
          <a:bodyPr wrap="square">
            <a:spAutoFit/>
          </a:bodyPr>
          <a:lstStyle/>
          <a:p>
            <a:r>
              <a:rPr lang="cs-CZ" sz="2000" dirty="0">
                <a:solidFill>
                  <a:srgbClr val="222222"/>
                </a:solidFill>
              </a:rPr>
              <a:t>- p</a:t>
            </a:r>
            <a:r>
              <a:rPr lang="en-US" sz="2000" dirty="0" err="1">
                <a:solidFill>
                  <a:srgbClr val="222222"/>
                </a:solidFill>
              </a:rPr>
              <a:t>opisuj</a:t>
            </a:r>
            <a:r>
              <a:rPr lang="cs-CZ" sz="2000" dirty="0">
                <a:solidFill>
                  <a:srgbClr val="222222"/>
                </a:solidFill>
              </a:rPr>
              <a:t>í</a:t>
            </a:r>
            <a:r>
              <a:rPr lang="en-US" sz="2000" dirty="0">
                <a:solidFill>
                  <a:srgbClr val="222222"/>
                </a:solidFill>
              </a:rPr>
              <a:t> </a:t>
            </a:r>
            <a:r>
              <a:rPr lang="cs-CZ" sz="2000" dirty="0">
                <a:solidFill>
                  <a:srgbClr val="222222"/>
                </a:solidFill>
              </a:rPr>
              <a:t>podmínky za kterých se prvek rozpouští v kovu za vzniku tuhého roztoku, existuje řada výjimek</a:t>
            </a:r>
            <a:r>
              <a:rPr lang="en-US" sz="2000" dirty="0">
                <a:solidFill>
                  <a:srgbClr val="222222"/>
                </a:solidFill>
              </a:rPr>
              <a:t>. </a:t>
            </a:r>
            <a:endParaRPr lang="en-US" sz="2000" dirty="0"/>
          </a:p>
        </p:txBody>
      </p:sp>
      <p:sp>
        <p:nvSpPr>
          <p:cNvPr id="5" name="Rectangle 2">
            <a:extLst>
              <a:ext uri="{FF2B5EF4-FFF2-40B4-BE49-F238E27FC236}">
                <a16:creationId xmlns:a16="http://schemas.microsoft.com/office/drawing/2014/main" id="{DECC737C-7FA6-4656-AC4B-8BF272E4BD63}"/>
              </a:ext>
            </a:extLst>
          </p:cNvPr>
          <p:cNvSpPr>
            <a:spLocks noChangeArrowheads="1"/>
          </p:cNvSpPr>
          <p:nvPr/>
        </p:nvSpPr>
        <p:spPr bwMode="auto">
          <a:xfrm>
            <a:off x="151804" y="1672144"/>
            <a:ext cx="8840391" cy="18827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440" tIns="23805" rIns="0" bIns="119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cs-CZ" altLang="en-US" sz="2000" b="1" dirty="0">
                <a:latin typeface="+mn-lt"/>
              </a:rPr>
              <a:t>Pravidla pro s</a:t>
            </a:r>
            <a:r>
              <a:rPr lang="en-US" altLang="en-US" sz="2000" b="1" dirty="0" err="1">
                <a:latin typeface="+mn-lt"/>
              </a:rPr>
              <a:t>ubstitu</a:t>
            </a:r>
            <a:r>
              <a:rPr lang="cs-CZ" altLang="en-US" sz="2000" b="1" dirty="0">
                <a:latin typeface="+mn-lt"/>
              </a:rPr>
              <a:t>ční</a:t>
            </a:r>
            <a:r>
              <a:rPr lang="en-US" altLang="en-US" sz="2000" b="1" dirty="0">
                <a:latin typeface="+mn-lt"/>
              </a:rPr>
              <a:t> </a:t>
            </a:r>
            <a:r>
              <a:rPr lang="cs-CZ" altLang="en-US" sz="2000" b="1" dirty="0">
                <a:latin typeface="+mn-lt"/>
              </a:rPr>
              <a:t>tuhé roztoky</a:t>
            </a:r>
            <a:endParaRPr lang="en-US" altLang="en-US" sz="2000" b="1" dirty="0">
              <a:latin typeface="+mn-lt"/>
            </a:endParaRPr>
          </a:p>
          <a:p>
            <a:pPr marL="342900" indent="-342900">
              <a:buAutoNum type="arabicPeriod"/>
            </a:pPr>
            <a:r>
              <a:rPr lang="cs-CZ" altLang="en-US" sz="2000" dirty="0">
                <a:latin typeface="+mn-lt"/>
                <a:cs typeface="Arial" panose="020B0604020202020204" pitchFamily="34" charset="0"/>
              </a:rPr>
              <a:t>A</a:t>
            </a:r>
            <a:r>
              <a:rPr lang="en-US" altLang="en-US" sz="2000" dirty="0" err="1">
                <a:latin typeface="+mn-lt"/>
                <a:cs typeface="Arial" panose="020B0604020202020204" pitchFamily="34" charset="0"/>
              </a:rPr>
              <a:t>tomov</a:t>
            </a:r>
            <a:r>
              <a:rPr lang="cs-CZ" altLang="en-US" sz="2000" dirty="0">
                <a:latin typeface="+mn-lt"/>
                <a:cs typeface="Arial" panose="020B0604020202020204" pitchFamily="34" charset="0"/>
              </a:rPr>
              <a:t>é</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polom</a:t>
            </a:r>
            <a:r>
              <a:rPr lang="cs-CZ" altLang="en-US" sz="2000" dirty="0">
                <a:latin typeface="+mn-lt"/>
                <a:cs typeface="Arial" panose="020B0604020202020204" pitchFamily="34" charset="0"/>
              </a:rPr>
              <a:t>ě</a:t>
            </a:r>
            <a:r>
              <a:rPr lang="en-US" altLang="en-US" sz="2000" dirty="0">
                <a:latin typeface="+mn-lt"/>
                <a:cs typeface="Arial" panose="020B0604020202020204" pitchFamily="34" charset="0"/>
              </a:rPr>
              <a:t>r</a:t>
            </a:r>
            <a:r>
              <a:rPr lang="cs-CZ" altLang="en-US" sz="2000" dirty="0">
                <a:latin typeface="+mn-lt"/>
                <a:cs typeface="Arial" panose="020B0604020202020204" pitchFamily="34" charset="0"/>
              </a:rPr>
              <a:t>y atomů</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základního a přídavného prvku</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se nesmí lišit </a:t>
            </a:r>
            <a:r>
              <a:rPr lang="cs-CZ" altLang="en-US" sz="2000" u="sng" dirty="0">
                <a:latin typeface="+mn-lt"/>
                <a:cs typeface="Arial" panose="020B0604020202020204" pitchFamily="34" charset="0"/>
              </a:rPr>
              <a:t>o více než</a:t>
            </a:r>
            <a:r>
              <a:rPr lang="en-US" altLang="en-US" sz="2000" u="sng" dirty="0">
                <a:latin typeface="+mn-lt"/>
                <a:cs typeface="Arial" panose="020B0604020202020204" pitchFamily="34" charset="0"/>
              </a:rPr>
              <a:t> 15</a:t>
            </a:r>
            <a:r>
              <a:rPr lang="cs-CZ" altLang="en-US" sz="2000" u="sng" dirty="0">
                <a:latin typeface="+mn-lt"/>
                <a:cs typeface="Arial" panose="020B0604020202020204" pitchFamily="34" charset="0"/>
              </a:rPr>
              <a:t> </a:t>
            </a:r>
            <a:r>
              <a:rPr lang="en-US" altLang="en-US" sz="2000" u="sng" dirty="0">
                <a:latin typeface="+mn-lt"/>
                <a:cs typeface="Arial" panose="020B0604020202020204" pitchFamily="34" charset="0"/>
              </a:rPr>
              <a:t>%</a:t>
            </a:r>
            <a:r>
              <a:rPr lang="en-US" altLang="en-US" sz="2000" dirty="0">
                <a:latin typeface="+mn-lt"/>
                <a:cs typeface="Arial" panose="020B0604020202020204" pitchFamily="34" charset="0"/>
              </a:rPr>
              <a:t>:</a:t>
            </a:r>
            <a:endParaRPr lang="cs-CZ" altLang="en-US" sz="2000" dirty="0">
              <a:latin typeface="+mn-lt"/>
              <a:cs typeface="Arial" panose="020B0604020202020204" pitchFamily="34" charset="0"/>
            </a:endParaRPr>
          </a:p>
          <a:p>
            <a:pPr lvl="0"/>
            <a:endParaRPr lang="cs-CZ" altLang="en-US" sz="2000" dirty="0">
              <a:latin typeface="+mn-lt"/>
              <a:cs typeface="Arial" panose="020B0604020202020204" pitchFamily="34" charset="0"/>
            </a:endParaRPr>
          </a:p>
          <a:p>
            <a:pPr lvl="0"/>
            <a:endParaRPr lang="en-US" altLang="en-US" sz="2000" dirty="0">
              <a:latin typeface="+mn-lt"/>
              <a:cs typeface="Arial" panose="020B0604020202020204" pitchFamily="34" charset="0"/>
            </a:endParaRPr>
          </a:p>
          <a:p>
            <a:pPr lvl="0"/>
            <a:endParaRPr lang="cs-CZ" altLang="en-US" sz="2000" dirty="0">
              <a:latin typeface="+mn-lt"/>
              <a:cs typeface="Arial" panose="020B0604020202020204" pitchFamily="34" charset="0"/>
            </a:endParaRPr>
          </a:p>
        </p:txBody>
      </p:sp>
      <p:sp>
        <p:nvSpPr>
          <p:cNvPr id="6" name="AutoShape 3" descr=" \% \mbox{ difference} = \left ( \frac{r_{solute} - r_{solvent}}{r_{solvent}} \right ) \times 100\% \le 15\%.">
            <a:extLst>
              <a:ext uri="{FF2B5EF4-FFF2-40B4-BE49-F238E27FC236}">
                <a16:creationId xmlns:a16="http://schemas.microsoft.com/office/drawing/2014/main" id="{DB9326A8-F1ED-4B1C-BD9B-5A61A86CB0FE}"/>
              </a:ext>
            </a:extLst>
          </p:cNvPr>
          <p:cNvSpPr>
            <a:spLocks noChangeAspect="1" noChangeArrowheads="1"/>
          </p:cNvSpPr>
          <p:nvPr/>
        </p:nvSpPr>
        <p:spPr bwMode="auto">
          <a:xfrm>
            <a:off x="297656" y="4719638"/>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3" name="Grafický objekt 2">
            <a:extLst>
              <a:ext uri="{FF2B5EF4-FFF2-40B4-BE49-F238E27FC236}">
                <a16:creationId xmlns:a16="http://schemas.microsoft.com/office/drawing/2014/main" id="{16D365EB-AD1E-4E85-B16F-57BBF5DAE8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750" y="2878722"/>
            <a:ext cx="4703960" cy="570644"/>
          </a:xfrm>
          <a:prstGeom prst="rect">
            <a:avLst/>
          </a:prstGeom>
        </p:spPr>
      </p:pic>
      <p:sp>
        <p:nvSpPr>
          <p:cNvPr id="8" name="AutoShape 2">
            <a:extLst>
              <a:ext uri="{FF2B5EF4-FFF2-40B4-BE49-F238E27FC236}">
                <a16:creationId xmlns:a16="http://schemas.microsoft.com/office/drawing/2014/main" id="{1E586754-1503-43A5-85B9-0DE6EB5F6EF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 name="Obrázek 9">
            <a:extLst>
              <a:ext uri="{FF2B5EF4-FFF2-40B4-BE49-F238E27FC236}">
                <a16:creationId xmlns:a16="http://schemas.microsoft.com/office/drawing/2014/main" id="{92A0143C-862A-4A1D-A3CE-75BE79E1E0BC}"/>
              </a:ext>
            </a:extLst>
          </p:cNvPr>
          <p:cNvPicPr>
            <a:picLocks noChangeAspect="1"/>
          </p:cNvPicPr>
          <p:nvPr/>
        </p:nvPicPr>
        <p:blipFill>
          <a:blip r:embed="rId4"/>
          <a:stretch>
            <a:fillRect/>
          </a:stretch>
        </p:blipFill>
        <p:spPr>
          <a:xfrm>
            <a:off x="5264835" y="2485060"/>
            <a:ext cx="3563235" cy="1904524"/>
          </a:xfrm>
          <a:prstGeom prst="rect">
            <a:avLst/>
          </a:prstGeom>
        </p:spPr>
      </p:pic>
      <p:sp>
        <p:nvSpPr>
          <p:cNvPr id="12" name="TextovéPole 11">
            <a:extLst>
              <a:ext uri="{FF2B5EF4-FFF2-40B4-BE49-F238E27FC236}">
                <a16:creationId xmlns:a16="http://schemas.microsoft.com/office/drawing/2014/main" id="{9EF79F2C-6781-47EE-8A48-1C31DA5690D4}"/>
              </a:ext>
            </a:extLst>
          </p:cNvPr>
          <p:cNvSpPr txBox="1"/>
          <p:nvPr/>
        </p:nvSpPr>
        <p:spPr>
          <a:xfrm>
            <a:off x="180380" y="4633686"/>
            <a:ext cx="8840390" cy="2062103"/>
          </a:xfrm>
          <a:prstGeom prst="rect">
            <a:avLst/>
          </a:prstGeom>
          <a:noFill/>
        </p:spPr>
        <p:txBody>
          <a:bodyPr wrap="square">
            <a:spAutoFit/>
          </a:bodyPr>
          <a:lstStyle/>
          <a:p>
            <a:pPr lvl="0" algn="just"/>
            <a:r>
              <a:rPr lang="cs-CZ" altLang="en-US" sz="2000" dirty="0">
                <a:latin typeface="+mn-lt"/>
                <a:cs typeface="Arial" panose="020B0604020202020204" pitchFamily="34" charset="0"/>
              </a:rPr>
              <a:t>3. Ú</a:t>
            </a:r>
            <a:r>
              <a:rPr lang="en-US" altLang="en-US" sz="2000" dirty="0" err="1">
                <a:latin typeface="+mn-lt"/>
                <a:cs typeface="Arial" panose="020B0604020202020204" pitchFamily="34" charset="0"/>
              </a:rPr>
              <a:t>pln</a:t>
            </a:r>
            <a:r>
              <a:rPr lang="cs-CZ" altLang="en-US" sz="2000" dirty="0">
                <a:latin typeface="+mn-lt"/>
                <a:cs typeface="Arial" panose="020B0604020202020204" pitchFamily="34" charset="0"/>
              </a:rPr>
              <a:t>á</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rozpustnost nastává když základní a přídavný prvek</a:t>
            </a:r>
            <a:r>
              <a:rPr lang="en-US" altLang="en-US" sz="2000" dirty="0">
                <a:latin typeface="+mn-lt"/>
                <a:cs typeface="Arial" panose="020B0604020202020204" pitchFamily="34" charset="0"/>
              </a:rPr>
              <a:t> </a:t>
            </a:r>
            <a:r>
              <a:rPr lang="cs-CZ" altLang="en-US" sz="2000" u="sng" dirty="0">
                <a:latin typeface="+mn-lt"/>
                <a:cs typeface="Arial" panose="020B0604020202020204" pitchFamily="34" charset="0"/>
              </a:rPr>
              <a:t>mají stejnou</a:t>
            </a:r>
            <a:r>
              <a:rPr lang="en-US" altLang="en-US" sz="2000" u="sng" dirty="0">
                <a:latin typeface="+mn-lt"/>
                <a:cs typeface="Arial" panose="020B0604020202020204" pitchFamily="34" charset="0"/>
              </a:rPr>
              <a:t> </a:t>
            </a:r>
            <a:r>
              <a:rPr lang="en-US" altLang="en-US" sz="2000" u="sng" dirty="0" err="1">
                <a:latin typeface="+mn-lt"/>
                <a:cs typeface="Arial" panose="020B0604020202020204" pitchFamily="34" charset="0"/>
              </a:rPr>
              <a:t>valenc</a:t>
            </a:r>
            <a:r>
              <a:rPr lang="cs-CZ" altLang="en-US" sz="2000" u="sng" dirty="0">
                <a:latin typeface="+mn-lt"/>
                <a:cs typeface="Arial" panose="020B0604020202020204" pitchFamily="34" charset="0"/>
              </a:rPr>
              <a:t>i</a:t>
            </a:r>
            <a:r>
              <a:rPr lang="en-US" altLang="en-US" sz="2000" dirty="0">
                <a:latin typeface="+mn-lt"/>
                <a:cs typeface="Arial" panose="020B0604020202020204" pitchFamily="34" charset="0"/>
              </a:rPr>
              <a:t>.</a:t>
            </a:r>
            <a:r>
              <a:rPr lang="cs-CZ" altLang="en-US" sz="2000" dirty="0">
                <a:latin typeface="+mn-lt"/>
                <a:cs typeface="Arial" panose="020B0604020202020204" pitchFamily="34" charset="0"/>
              </a:rPr>
              <a:t> Přídavný </a:t>
            </a:r>
            <a:r>
              <a:rPr lang="cs-CZ" altLang="en-US" sz="2000" u="sng" dirty="0">
                <a:latin typeface="+mn-lt"/>
                <a:cs typeface="Arial" panose="020B0604020202020204" pitchFamily="34" charset="0"/>
              </a:rPr>
              <a:t>prvek s nižší </a:t>
            </a:r>
            <a:r>
              <a:rPr lang="en-US" altLang="en-US" sz="2000" u="sng" dirty="0" err="1">
                <a:latin typeface="+mn-lt"/>
                <a:cs typeface="Arial" panose="020B0604020202020204" pitchFamily="34" charset="0"/>
              </a:rPr>
              <a:t>valenc</a:t>
            </a:r>
            <a:r>
              <a:rPr lang="cs-CZ" altLang="en-US" sz="2000" u="sng" dirty="0">
                <a:latin typeface="+mn-lt"/>
                <a:cs typeface="Arial" panose="020B0604020202020204" pitchFamily="34" charset="0"/>
              </a:rPr>
              <a:t>í</a:t>
            </a:r>
            <a:r>
              <a:rPr lang="en-US" altLang="en-US" sz="2000" u="sng" dirty="0">
                <a:latin typeface="+mn-lt"/>
                <a:cs typeface="Arial" panose="020B0604020202020204" pitchFamily="34" charset="0"/>
              </a:rPr>
              <a:t> </a:t>
            </a:r>
            <a:r>
              <a:rPr lang="cs-CZ" altLang="en-US" sz="2000" u="sng" dirty="0">
                <a:latin typeface="+mn-lt"/>
                <a:cs typeface="Arial" panose="020B0604020202020204" pitchFamily="34" charset="0"/>
              </a:rPr>
              <a:t>se rozpustí spíše </a:t>
            </a:r>
            <a:r>
              <a:rPr lang="en-US" altLang="en-US" sz="2000" u="sng" dirty="0">
                <a:latin typeface="+mn-lt"/>
                <a:cs typeface="Arial" panose="020B0604020202020204" pitchFamily="34" charset="0"/>
              </a:rPr>
              <a:t> </a:t>
            </a:r>
            <a:r>
              <a:rPr lang="cs-CZ" altLang="en-US" sz="2000" u="sng" dirty="0">
                <a:latin typeface="+mn-lt"/>
                <a:cs typeface="Arial" panose="020B0604020202020204" pitchFamily="34" charset="0"/>
              </a:rPr>
              <a:t>v základním prvku s vyšší valencí</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než naopak</a:t>
            </a:r>
            <a:r>
              <a:rPr lang="en-US" altLang="en-US" sz="2000" dirty="0">
                <a:latin typeface="+mn-lt"/>
                <a:cs typeface="Arial" panose="020B0604020202020204" pitchFamily="34" charset="0"/>
              </a:rPr>
              <a:t>.</a:t>
            </a:r>
          </a:p>
          <a:p>
            <a:pPr lvl="0" algn="just"/>
            <a:endParaRPr lang="en-US" altLang="en-US" sz="800" dirty="0">
              <a:latin typeface="+mn-lt"/>
              <a:cs typeface="Arial" panose="020B0604020202020204" pitchFamily="34" charset="0"/>
            </a:endParaRPr>
          </a:p>
          <a:p>
            <a:pPr lvl="0" algn="just"/>
            <a:r>
              <a:rPr lang="cs-CZ" altLang="en-US" sz="2000" dirty="0">
                <a:latin typeface="+mn-lt"/>
                <a:cs typeface="Arial" panose="020B0604020202020204" pitchFamily="34" charset="0"/>
              </a:rPr>
              <a:t>4.</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Základní a přídavný prvek</a:t>
            </a:r>
            <a:r>
              <a:rPr lang="en-US" altLang="en-US" sz="2000" dirty="0">
                <a:latin typeface="+mn-lt"/>
                <a:cs typeface="Arial" panose="020B0604020202020204" pitchFamily="34" charset="0"/>
              </a:rPr>
              <a:t> by </a:t>
            </a:r>
            <a:r>
              <a:rPr lang="en-US" altLang="en-US" sz="2000" u="sng" dirty="0" err="1">
                <a:latin typeface="+mn-lt"/>
                <a:cs typeface="Arial" panose="020B0604020202020204" pitchFamily="34" charset="0"/>
              </a:rPr>
              <a:t>měly</a:t>
            </a:r>
            <a:r>
              <a:rPr lang="en-US" altLang="en-US" sz="2000" u="sng" dirty="0">
                <a:latin typeface="+mn-lt"/>
                <a:cs typeface="Arial" panose="020B0604020202020204" pitchFamily="34" charset="0"/>
              </a:rPr>
              <a:t> </a:t>
            </a:r>
            <a:r>
              <a:rPr lang="en-US" altLang="en-US" sz="2000" u="sng" dirty="0" err="1">
                <a:latin typeface="+mn-lt"/>
                <a:cs typeface="Arial" panose="020B0604020202020204" pitchFamily="34" charset="0"/>
              </a:rPr>
              <a:t>mít</a:t>
            </a:r>
            <a:r>
              <a:rPr lang="en-US" altLang="en-US" sz="2000" u="sng" dirty="0">
                <a:latin typeface="+mn-lt"/>
                <a:cs typeface="Arial" panose="020B0604020202020204" pitchFamily="34" charset="0"/>
              </a:rPr>
              <a:t> </a:t>
            </a:r>
            <a:r>
              <a:rPr lang="en-US" altLang="en-US" sz="2000" u="sng" dirty="0" err="1">
                <a:latin typeface="+mn-lt"/>
                <a:cs typeface="Arial" panose="020B0604020202020204" pitchFamily="34" charset="0"/>
              </a:rPr>
              <a:t>podobnou</a:t>
            </a:r>
            <a:r>
              <a:rPr lang="en-US" altLang="en-US" sz="2000" u="sng" dirty="0">
                <a:latin typeface="+mn-lt"/>
                <a:cs typeface="Arial" panose="020B0604020202020204" pitchFamily="34" charset="0"/>
              </a:rPr>
              <a:t> </a:t>
            </a:r>
            <a:r>
              <a:rPr lang="cs-CZ" altLang="en-US" sz="2000" u="sng" dirty="0">
                <a:latin typeface="+mn-lt"/>
                <a:cs typeface="Arial" panose="020B0604020202020204" pitchFamily="34" charset="0"/>
              </a:rPr>
              <a:t>hodnotu </a:t>
            </a:r>
            <a:r>
              <a:rPr lang="en-US" altLang="en-US" sz="2000" u="sng" dirty="0" err="1">
                <a:latin typeface="+mn-lt"/>
                <a:cs typeface="Arial" panose="020B0604020202020204" pitchFamily="34" charset="0"/>
              </a:rPr>
              <a:t>ele</a:t>
            </a:r>
            <a:r>
              <a:rPr lang="cs-CZ" altLang="en-US" sz="2000" u="sng" dirty="0">
                <a:latin typeface="+mn-lt"/>
                <a:cs typeface="Arial" panose="020B0604020202020204" pitchFamily="34" charset="0"/>
              </a:rPr>
              <a:t>k</a:t>
            </a:r>
            <a:r>
              <a:rPr lang="en-US" altLang="en-US" sz="2000" u="sng" dirty="0" err="1">
                <a:latin typeface="+mn-lt"/>
                <a:cs typeface="Arial" panose="020B0604020202020204" pitchFamily="34" charset="0"/>
              </a:rPr>
              <a:t>tronegativity</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Pokud je </a:t>
            </a:r>
            <a:r>
              <a:rPr lang="cs-CZ" altLang="en-US" sz="2000" u="sng" dirty="0">
                <a:latin typeface="+mn-lt"/>
                <a:cs typeface="Arial" panose="020B0604020202020204" pitchFamily="34" charset="0"/>
              </a:rPr>
              <a:t>rozdíl</a:t>
            </a:r>
            <a:r>
              <a:rPr lang="en-US" altLang="en-US" sz="2000" u="sng" dirty="0">
                <a:latin typeface="+mn-lt"/>
                <a:cs typeface="Arial" panose="020B0604020202020204" pitchFamily="34" charset="0"/>
              </a:rPr>
              <a:t> </a:t>
            </a:r>
            <a:r>
              <a:rPr lang="en-US" altLang="en-US" sz="2000" u="sng" dirty="0" err="1">
                <a:latin typeface="+mn-lt"/>
                <a:cs typeface="Arial" panose="020B0604020202020204" pitchFamily="34" charset="0"/>
              </a:rPr>
              <a:t>ele</a:t>
            </a:r>
            <a:r>
              <a:rPr lang="cs-CZ" altLang="en-US" sz="2000" u="sng" dirty="0">
                <a:latin typeface="+mn-lt"/>
                <a:cs typeface="Arial" panose="020B0604020202020204" pitchFamily="34" charset="0"/>
              </a:rPr>
              <a:t>k</a:t>
            </a:r>
            <a:r>
              <a:rPr lang="en-US" altLang="en-US" sz="2000" u="sng" dirty="0" err="1">
                <a:latin typeface="+mn-lt"/>
                <a:cs typeface="Arial" panose="020B0604020202020204" pitchFamily="34" charset="0"/>
              </a:rPr>
              <a:t>tronegativit</a:t>
            </a:r>
            <a:r>
              <a:rPr lang="en-US" altLang="en-US" sz="2000" u="sng" dirty="0">
                <a:latin typeface="+mn-lt"/>
                <a:cs typeface="Arial" panose="020B0604020202020204" pitchFamily="34" charset="0"/>
              </a:rPr>
              <a:t> </a:t>
            </a:r>
            <a:r>
              <a:rPr lang="cs-CZ" altLang="en-US" sz="2000" u="sng" dirty="0">
                <a:latin typeface="+mn-lt"/>
                <a:cs typeface="Arial" panose="020B0604020202020204" pitchFamily="34" charset="0"/>
              </a:rPr>
              <a:t>příliš velký</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je</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tendenc</a:t>
            </a:r>
            <a:r>
              <a:rPr lang="cs-CZ" altLang="en-US" sz="2000" dirty="0">
                <a:latin typeface="+mn-lt"/>
                <a:cs typeface="Arial" panose="020B0604020202020204" pitchFamily="34" charset="0"/>
              </a:rPr>
              <a:t>e</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tvořit</a:t>
            </a:r>
            <a:r>
              <a:rPr lang="en-US" altLang="en-US" sz="2000" dirty="0">
                <a:latin typeface="+mn-lt"/>
                <a:cs typeface="Arial" panose="020B0604020202020204" pitchFamily="34" charset="0"/>
              </a:rPr>
              <a:t> </a:t>
            </a:r>
            <a:r>
              <a:rPr lang="en-US" altLang="en-US" sz="2000" b="1" i="1" dirty="0" err="1">
                <a:latin typeface="+mn-lt"/>
                <a:cs typeface="Arial" panose="020B0604020202020204" pitchFamily="34" charset="0"/>
              </a:rPr>
              <a:t>intermetalic</a:t>
            </a:r>
            <a:r>
              <a:rPr lang="cs-CZ" altLang="en-US" sz="2000" b="1" i="1" dirty="0" err="1">
                <a:latin typeface="+mn-lt"/>
                <a:cs typeface="Arial" panose="020B0604020202020204" pitchFamily="34" charset="0"/>
              </a:rPr>
              <a:t>ké</a:t>
            </a:r>
            <a:r>
              <a:rPr lang="en-US" altLang="en-US" sz="2000" b="1" i="1" dirty="0">
                <a:latin typeface="+mn-lt"/>
                <a:cs typeface="Arial" panose="020B0604020202020204" pitchFamily="34" charset="0"/>
              </a:rPr>
              <a:t> </a:t>
            </a:r>
            <a:r>
              <a:rPr lang="cs-CZ" altLang="en-US" sz="2000" b="1" i="1" dirty="0">
                <a:latin typeface="+mn-lt"/>
                <a:cs typeface="Arial" panose="020B0604020202020204" pitchFamily="34" charset="0"/>
              </a:rPr>
              <a:t>fáze</a:t>
            </a:r>
            <a:r>
              <a:rPr lang="en-US" altLang="en-US" sz="2000" b="1" i="1" dirty="0">
                <a:latin typeface="+mn-lt"/>
                <a:cs typeface="Arial" panose="020B0604020202020204" pitchFamily="34" charset="0"/>
              </a:rPr>
              <a:t> </a:t>
            </a:r>
            <a:r>
              <a:rPr lang="en-US" altLang="en-US" sz="2000" dirty="0" err="1">
                <a:latin typeface="+mn-lt"/>
                <a:cs typeface="Arial" panose="020B0604020202020204" pitchFamily="34" charset="0"/>
              </a:rPr>
              <a:t>namísto</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tuhých roztoků</a:t>
            </a:r>
            <a:r>
              <a:rPr lang="en-US" altLang="en-US" sz="2000" dirty="0">
                <a:latin typeface="+mn-lt"/>
                <a:cs typeface="Arial" panose="020B0604020202020204" pitchFamily="34" charset="0"/>
              </a:rPr>
              <a:t>.</a:t>
            </a:r>
          </a:p>
        </p:txBody>
      </p:sp>
      <p:sp>
        <p:nvSpPr>
          <p:cNvPr id="11" name="TextovéPole 10">
            <a:extLst>
              <a:ext uri="{FF2B5EF4-FFF2-40B4-BE49-F238E27FC236}">
                <a16:creationId xmlns:a16="http://schemas.microsoft.com/office/drawing/2014/main" id="{E0203449-03D5-4943-8728-CF9BA716FED9}"/>
              </a:ext>
            </a:extLst>
          </p:cNvPr>
          <p:cNvSpPr txBox="1"/>
          <p:nvPr/>
        </p:nvSpPr>
        <p:spPr>
          <a:xfrm>
            <a:off x="325455" y="3740330"/>
            <a:ext cx="4408469" cy="707886"/>
          </a:xfrm>
          <a:prstGeom prst="rect">
            <a:avLst/>
          </a:prstGeom>
          <a:noFill/>
        </p:spPr>
        <p:txBody>
          <a:bodyPr wrap="square">
            <a:spAutoFit/>
          </a:bodyPr>
          <a:lstStyle/>
          <a:p>
            <a:pPr lvl="0" algn="just"/>
            <a:r>
              <a:rPr lang="cs-CZ" altLang="en-US" sz="2000" dirty="0">
                <a:latin typeface="+mn-lt"/>
                <a:cs typeface="Arial" panose="020B0604020202020204" pitchFamily="34" charset="0"/>
              </a:rPr>
              <a:t>2. K</a:t>
            </a:r>
            <a:r>
              <a:rPr lang="en-US" altLang="en-US" sz="2000" dirty="0" err="1">
                <a:latin typeface="+mn-lt"/>
                <a:cs typeface="Arial" panose="020B0604020202020204" pitchFamily="34" charset="0"/>
              </a:rPr>
              <a:t>rystal</a:t>
            </a:r>
            <a:r>
              <a:rPr lang="cs-CZ" altLang="en-US" sz="2000" dirty="0" err="1">
                <a:latin typeface="+mn-lt"/>
                <a:cs typeface="Arial" panose="020B0604020202020204" pitchFamily="34" charset="0"/>
              </a:rPr>
              <a:t>ová</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stru</a:t>
            </a:r>
            <a:r>
              <a:rPr lang="cs-CZ" altLang="en-US" sz="2000" dirty="0">
                <a:latin typeface="+mn-lt"/>
                <a:cs typeface="Arial" panose="020B0604020202020204" pitchFamily="34" charset="0"/>
              </a:rPr>
              <a:t>k</a:t>
            </a:r>
            <a:r>
              <a:rPr lang="en-US" altLang="en-US" sz="2000" dirty="0">
                <a:latin typeface="+mn-lt"/>
                <a:cs typeface="Arial" panose="020B0604020202020204" pitchFamily="34" charset="0"/>
              </a:rPr>
              <a:t>tur</a:t>
            </a:r>
            <a:r>
              <a:rPr lang="cs-CZ" altLang="en-US" sz="2000" dirty="0">
                <a:latin typeface="+mn-lt"/>
                <a:cs typeface="Arial" panose="020B0604020202020204" pitchFamily="34" charset="0"/>
              </a:rPr>
              <a:t>a</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základního a přídavného prvku</a:t>
            </a:r>
            <a:r>
              <a:rPr lang="en-US" altLang="en-US" sz="2000" dirty="0">
                <a:latin typeface="+mn-lt"/>
                <a:cs typeface="Arial" panose="020B0604020202020204" pitchFamily="34" charset="0"/>
              </a:rPr>
              <a:t> </a:t>
            </a:r>
            <a:r>
              <a:rPr lang="en-US" altLang="en-US" sz="2000" u="sng" dirty="0" err="1">
                <a:latin typeface="+mn-lt"/>
                <a:cs typeface="Arial" panose="020B0604020202020204" pitchFamily="34" charset="0"/>
              </a:rPr>
              <a:t>mus</a:t>
            </a:r>
            <a:r>
              <a:rPr lang="cs-CZ" altLang="en-US" sz="2000" u="sng" dirty="0">
                <a:latin typeface="+mn-lt"/>
                <a:cs typeface="Arial" panose="020B0604020202020204" pitchFamily="34" charset="0"/>
              </a:rPr>
              <a:t>í</a:t>
            </a:r>
            <a:r>
              <a:rPr lang="en-US" altLang="en-US" sz="2000" u="sng" dirty="0">
                <a:latin typeface="+mn-lt"/>
                <a:cs typeface="Arial" panose="020B0604020202020204" pitchFamily="34" charset="0"/>
              </a:rPr>
              <a:t> b</a:t>
            </a:r>
            <a:r>
              <a:rPr lang="cs-CZ" altLang="en-US" sz="2000" u="sng" dirty="0" err="1">
                <a:latin typeface="+mn-lt"/>
                <a:cs typeface="Arial" panose="020B0604020202020204" pitchFamily="34" charset="0"/>
              </a:rPr>
              <a:t>ýt</a:t>
            </a:r>
            <a:r>
              <a:rPr lang="en-US" altLang="en-US" sz="2000" u="sng" dirty="0">
                <a:latin typeface="+mn-lt"/>
                <a:cs typeface="Arial" panose="020B0604020202020204" pitchFamily="34" charset="0"/>
              </a:rPr>
              <a:t> </a:t>
            </a:r>
            <a:r>
              <a:rPr lang="cs-CZ" altLang="en-US" sz="2000" u="sng" dirty="0">
                <a:latin typeface="+mn-lt"/>
                <a:cs typeface="Arial" panose="020B0604020202020204" pitchFamily="34" charset="0"/>
              </a:rPr>
              <a:t>podobná</a:t>
            </a:r>
            <a:r>
              <a:rPr lang="en-US" altLang="en-US" sz="2000" dirty="0">
                <a:latin typeface="+mn-lt"/>
                <a:cs typeface="Arial" panose="020B0604020202020204" pitchFamily="34" charset="0"/>
              </a:rPr>
              <a:t>.</a:t>
            </a:r>
          </a:p>
        </p:txBody>
      </p:sp>
    </p:spTree>
    <p:extLst>
      <p:ext uri="{BB962C8B-B14F-4D97-AF65-F5344CB8AC3E}">
        <p14:creationId xmlns:p14="http://schemas.microsoft.com/office/powerpoint/2010/main" val="42620548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2B85F1B-7BD7-404D-8549-A43BD8B54328}"/>
              </a:ext>
            </a:extLst>
          </p:cNvPr>
          <p:cNvSpPr/>
          <p:nvPr/>
        </p:nvSpPr>
        <p:spPr>
          <a:xfrm>
            <a:off x="304800" y="457200"/>
            <a:ext cx="8708231" cy="2923877"/>
          </a:xfrm>
          <a:prstGeom prst="rect">
            <a:avLst/>
          </a:prstGeom>
        </p:spPr>
        <p:txBody>
          <a:bodyPr wrap="square">
            <a:spAutoFit/>
          </a:bodyPr>
          <a:lstStyle/>
          <a:p>
            <a:pPr algn="just"/>
            <a:r>
              <a:rPr lang="cs-CZ" altLang="en-US" sz="2000" b="1" dirty="0"/>
              <a:t>Pravidla pro  i</a:t>
            </a:r>
            <a:r>
              <a:rPr lang="en-US" sz="2000" b="1" dirty="0" err="1">
                <a:solidFill>
                  <a:srgbClr val="000000"/>
                </a:solidFill>
              </a:rPr>
              <a:t>ntersti</a:t>
            </a:r>
            <a:r>
              <a:rPr lang="cs-CZ" sz="2000" b="1" dirty="0">
                <a:solidFill>
                  <a:srgbClr val="000000"/>
                </a:solidFill>
              </a:rPr>
              <a:t>c</a:t>
            </a:r>
            <a:r>
              <a:rPr lang="en-US" sz="2000" b="1" dirty="0" err="1">
                <a:solidFill>
                  <a:srgbClr val="000000"/>
                </a:solidFill>
              </a:rPr>
              <a:t>i</a:t>
            </a:r>
            <a:r>
              <a:rPr lang="cs-CZ" sz="2000" b="1" dirty="0">
                <a:solidFill>
                  <a:srgbClr val="000000"/>
                </a:solidFill>
              </a:rPr>
              <a:t>á</a:t>
            </a:r>
            <a:r>
              <a:rPr lang="en-US" sz="2000" b="1" dirty="0">
                <a:solidFill>
                  <a:srgbClr val="000000"/>
                </a:solidFill>
              </a:rPr>
              <a:t>l</a:t>
            </a:r>
            <a:r>
              <a:rPr lang="cs-CZ" sz="2000" b="1" dirty="0">
                <a:solidFill>
                  <a:srgbClr val="000000"/>
                </a:solidFill>
              </a:rPr>
              <a:t>ní</a:t>
            </a:r>
            <a:r>
              <a:rPr lang="en-US" sz="2000" b="1" dirty="0">
                <a:solidFill>
                  <a:srgbClr val="000000"/>
                </a:solidFill>
              </a:rPr>
              <a:t> </a:t>
            </a:r>
            <a:r>
              <a:rPr lang="cs-CZ" altLang="en-US" sz="2000" b="1" dirty="0"/>
              <a:t>tuhé roztoky</a:t>
            </a:r>
            <a:endParaRPr lang="en-US" altLang="en-US" sz="2000" b="1" dirty="0"/>
          </a:p>
          <a:p>
            <a:pPr algn="just"/>
            <a:endParaRPr lang="en-US" sz="2000" b="1" dirty="0">
              <a:solidFill>
                <a:srgbClr val="000000"/>
              </a:solidFill>
            </a:endParaRPr>
          </a:p>
          <a:p>
            <a:pPr algn="just"/>
            <a:r>
              <a:rPr lang="en-US" sz="2000" dirty="0">
                <a:solidFill>
                  <a:srgbClr val="222222"/>
                </a:solidFill>
              </a:rPr>
              <a:t>1. </a:t>
            </a:r>
            <a:r>
              <a:rPr lang="cs-CZ" sz="2000" dirty="0">
                <a:solidFill>
                  <a:srgbClr val="222222"/>
                </a:solidFill>
              </a:rPr>
              <a:t>A</a:t>
            </a:r>
            <a:r>
              <a:rPr lang="en-US" sz="2000" dirty="0">
                <a:solidFill>
                  <a:srgbClr val="222222"/>
                </a:solidFill>
              </a:rPr>
              <a:t>tom</a:t>
            </a:r>
            <a:r>
              <a:rPr lang="cs-CZ" sz="2000" dirty="0">
                <a:solidFill>
                  <a:srgbClr val="222222"/>
                </a:solidFill>
              </a:rPr>
              <a:t>y přídavného prvku by neměly mít poloměr </a:t>
            </a:r>
            <a:r>
              <a:rPr lang="cs-CZ" sz="2000" u="sng" dirty="0">
                <a:solidFill>
                  <a:srgbClr val="222222"/>
                </a:solidFill>
              </a:rPr>
              <a:t>větší než </a:t>
            </a:r>
            <a:r>
              <a:rPr lang="en-US" sz="2000" u="sng" dirty="0">
                <a:solidFill>
                  <a:srgbClr val="222222"/>
                </a:solidFill>
              </a:rPr>
              <a:t>15</a:t>
            </a:r>
            <a:r>
              <a:rPr lang="cs-CZ" sz="2000" u="sng" dirty="0">
                <a:solidFill>
                  <a:srgbClr val="222222"/>
                </a:solidFill>
              </a:rPr>
              <a:t> </a:t>
            </a:r>
            <a:r>
              <a:rPr lang="en-US" sz="2000" u="sng" dirty="0">
                <a:solidFill>
                  <a:srgbClr val="222222"/>
                </a:solidFill>
              </a:rPr>
              <a:t>%</a:t>
            </a:r>
            <a:r>
              <a:rPr lang="en-US" sz="2000" dirty="0">
                <a:solidFill>
                  <a:srgbClr val="222222"/>
                </a:solidFill>
              </a:rPr>
              <a:t> </a:t>
            </a:r>
            <a:r>
              <a:rPr lang="cs-CZ" sz="2000" dirty="0">
                <a:solidFill>
                  <a:srgbClr val="222222"/>
                </a:solidFill>
              </a:rPr>
              <a:t>poloměru základního atomu</a:t>
            </a:r>
            <a:r>
              <a:rPr lang="en-US" sz="2000" dirty="0">
                <a:solidFill>
                  <a:srgbClr val="222222"/>
                </a:solidFill>
              </a:rPr>
              <a:t>.</a:t>
            </a:r>
          </a:p>
          <a:p>
            <a:pPr marL="457200" indent="-457200" algn="just">
              <a:buAutoNum type="arabicPeriod"/>
            </a:pPr>
            <a:endParaRPr lang="en-US" sz="800" dirty="0">
              <a:solidFill>
                <a:srgbClr val="222222"/>
              </a:solidFill>
            </a:endParaRPr>
          </a:p>
          <a:p>
            <a:pPr algn="just"/>
            <a:r>
              <a:rPr lang="cs-CZ" sz="2000" dirty="0">
                <a:solidFill>
                  <a:srgbClr val="222222"/>
                </a:solidFill>
              </a:rPr>
              <a:t>2. Základní a přídavný prvek by měly </a:t>
            </a:r>
            <a:r>
              <a:rPr lang="en-US" altLang="en-US" sz="2000" dirty="0" err="1">
                <a:cs typeface="Arial" panose="020B0604020202020204" pitchFamily="34" charset="0"/>
              </a:rPr>
              <a:t>mít</a:t>
            </a:r>
            <a:r>
              <a:rPr lang="en-US" altLang="en-US" sz="2000" dirty="0">
                <a:cs typeface="Arial" panose="020B0604020202020204" pitchFamily="34" charset="0"/>
              </a:rPr>
              <a:t> </a:t>
            </a:r>
            <a:r>
              <a:rPr lang="en-US" altLang="en-US" sz="2000" u="sng" dirty="0" err="1">
                <a:cs typeface="Arial" panose="020B0604020202020204" pitchFamily="34" charset="0"/>
              </a:rPr>
              <a:t>podobnou</a:t>
            </a:r>
            <a:r>
              <a:rPr lang="en-US" altLang="en-US" sz="2000" u="sng" dirty="0">
                <a:cs typeface="Arial" panose="020B0604020202020204" pitchFamily="34" charset="0"/>
              </a:rPr>
              <a:t> </a:t>
            </a:r>
            <a:r>
              <a:rPr lang="cs-CZ" altLang="en-US" sz="2000" u="sng" dirty="0">
                <a:cs typeface="Arial" panose="020B0604020202020204" pitchFamily="34" charset="0"/>
              </a:rPr>
              <a:t>hodnotu </a:t>
            </a:r>
            <a:r>
              <a:rPr lang="en-US" altLang="en-US" sz="2000" u="sng" dirty="0" err="1">
                <a:cs typeface="Arial" panose="020B0604020202020204" pitchFamily="34" charset="0"/>
              </a:rPr>
              <a:t>ele</a:t>
            </a:r>
            <a:r>
              <a:rPr lang="cs-CZ" altLang="en-US" sz="2000" u="sng" dirty="0">
                <a:cs typeface="Arial" panose="020B0604020202020204" pitchFamily="34" charset="0"/>
              </a:rPr>
              <a:t>k</a:t>
            </a:r>
            <a:r>
              <a:rPr lang="en-US" altLang="en-US" sz="2000" u="sng" dirty="0" err="1">
                <a:cs typeface="Arial" panose="020B0604020202020204" pitchFamily="34" charset="0"/>
              </a:rPr>
              <a:t>tronegativity</a:t>
            </a:r>
            <a:r>
              <a:rPr lang="en-US" sz="2000" dirty="0">
                <a:solidFill>
                  <a:srgbClr val="222222"/>
                </a:solidFill>
              </a:rPr>
              <a:t>.</a:t>
            </a:r>
          </a:p>
          <a:p>
            <a:pPr algn="just"/>
            <a:endParaRPr lang="en-US" sz="800" dirty="0">
              <a:solidFill>
                <a:srgbClr val="222222"/>
              </a:solidFill>
            </a:endParaRPr>
          </a:p>
          <a:p>
            <a:pPr algn="just"/>
            <a:r>
              <a:rPr lang="cs-CZ" sz="2000" dirty="0">
                <a:solidFill>
                  <a:srgbClr val="222222"/>
                </a:solidFill>
              </a:rPr>
              <a:t>3. </a:t>
            </a:r>
            <a:r>
              <a:rPr lang="cs-CZ" altLang="en-US" sz="2000" dirty="0"/>
              <a:t>I</a:t>
            </a:r>
            <a:r>
              <a:rPr lang="en-US" sz="2000" dirty="0" err="1">
                <a:solidFill>
                  <a:srgbClr val="000000"/>
                </a:solidFill>
              </a:rPr>
              <a:t>ntersti</a:t>
            </a:r>
            <a:r>
              <a:rPr lang="cs-CZ" sz="2000" dirty="0">
                <a:solidFill>
                  <a:srgbClr val="000000"/>
                </a:solidFill>
              </a:rPr>
              <a:t>c</a:t>
            </a:r>
            <a:r>
              <a:rPr lang="en-US" sz="2000" dirty="0" err="1">
                <a:solidFill>
                  <a:srgbClr val="000000"/>
                </a:solidFill>
              </a:rPr>
              <a:t>i</a:t>
            </a:r>
            <a:r>
              <a:rPr lang="cs-CZ" sz="2000" dirty="0">
                <a:solidFill>
                  <a:srgbClr val="000000"/>
                </a:solidFill>
              </a:rPr>
              <a:t>á</a:t>
            </a:r>
            <a:r>
              <a:rPr lang="en-US" sz="2000" dirty="0">
                <a:solidFill>
                  <a:srgbClr val="000000"/>
                </a:solidFill>
              </a:rPr>
              <a:t>l</a:t>
            </a:r>
            <a:r>
              <a:rPr lang="cs-CZ" sz="2000" dirty="0">
                <a:solidFill>
                  <a:srgbClr val="000000"/>
                </a:solidFill>
              </a:rPr>
              <a:t>ní</a:t>
            </a:r>
            <a:r>
              <a:rPr lang="en-US" sz="2000" dirty="0">
                <a:solidFill>
                  <a:srgbClr val="000000"/>
                </a:solidFill>
              </a:rPr>
              <a:t> </a:t>
            </a:r>
            <a:r>
              <a:rPr lang="cs-CZ" altLang="en-US" sz="2000" dirty="0"/>
              <a:t>tuhé roztoky </a:t>
            </a:r>
            <a:r>
              <a:rPr lang="cs-CZ" sz="2000" dirty="0">
                <a:solidFill>
                  <a:srgbClr val="222222"/>
                </a:solidFill>
              </a:rPr>
              <a:t>vykazují široké rozpětí pokud jde o složení</a:t>
            </a:r>
            <a:r>
              <a:rPr lang="en-US" sz="2000" dirty="0">
                <a:solidFill>
                  <a:srgbClr val="222222"/>
                </a:solidFill>
              </a:rPr>
              <a:t>.</a:t>
            </a:r>
          </a:p>
          <a:p>
            <a:pPr algn="just"/>
            <a:endParaRPr lang="en-US" sz="800" dirty="0">
              <a:solidFill>
                <a:srgbClr val="222222"/>
              </a:solidFill>
            </a:endParaRPr>
          </a:p>
          <a:p>
            <a:pPr algn="just"/>
            <a:r>
              <a:rPr lang="cs-CZ" sz="2000" dirty="0">
                <a:solidFill>
                  <a:srgbClr val="222222"/>
                </a:solidFill>
              </a:rPr>
              <a:t>4. Základní a přídavný prvek by měly </a:t>
            </a:r>
            <a:r>
              <a:rPr lang="en-US" altLang="en-US" sz="2000" dirty="0" err="1">
                <a:cs typeface="Arial" panose="020B0604020202020204" pitchFamily="34" charset="0"/>
              </a:rPr>
              <a:t>mít</a:t>
            </a:r>
            <a:r>
              <a:rPr lang="en-US" altLang="en-US" sz="2000" dirty="0">
                <a:cs typeface="Arial" panose="020B0604020202020204" pitchFamily="34" charset="0"/>
              </a:rPr>
              <a:t> </a:t>
            </a:r>
            <a:r>
              <a:rPr lang="en-US" sz="2000" u="sng" dirty="0">
                <a:solidFill>
                  <a:srgbClr val="222222"/>
                </a:solidFill>
              </a:rPr>
              <a:t>s</a:t>
            </a:r>
            <a:r>
              <a:rPr lang="cs-CZ" sz="2000" u="sng" dirty="0">
                <a:solidFill>
                  <a:srgbClr val="222222"/>
                </a:solidFill>
              </a:rPr>
              <a:t>tejnou</a:t>
            </a:r>
            <a:r>
              <a:rPr lang="en-US" sz="2000" u="sng" dirty="0">
                <a:solidFill>
                  <a:srgbClr val="222222"/>
                </a:solidFill>
              </a:rPr>
              <a:t> </a:t>
            </a:r>
            <a:r>
              <a:rPr lang="en-US" sz="2000" u="sng" dirty="0" err="1">
                <a:solidFill>
                  <a:srgbClr val="222222"/>
                </a:solidFill>
              </a:rPr>
              <a:t>valenc</a:t>
            </a:r>
            <a:r>
              <a:rPr lang="cs-CZ" sz="2000" u="sng" dirty="0">
                <a:solidFill>
                  <a:srgbClr val="222222"/>
                </a:solidFill>
              </a:rPr>
              <a:t>i</a:t>
            </a:r>
            <a:r>
              <a:rPr lang="en-US" sz="2000" dirty="0">
                <a:solidFill>
                  <a:srgbClr val="222222"/>
                </a:solidFill>
              </a:rPr>
              <a:t>. </a:t>
            </a:r>
            <a:r>
              <a:rPr lang="cs-CZ" sz="2000" dirty="0">
                <a:solidFill>
                  <a:srgbClr val="222222"/>
                </a:solidFill>
              </a:rPr>
              <a:t>Velký rozdíl v jejich valencích snižuje rozpustnost</a:t>
            </a:r>
            <a:r>
              <a:rPr lang="en-US" sz="2000" dirty="0">
                <a:solidFill>
                  <a:srgbClr val="222222"/>
                </a:solidFill>
              </a:rPr>
              <a:t>.</a:t>
            </a:r>
          </a:p>
        </p:txBody>
      </p:sp>
      <p:pic>
        <p:nvPicPr>
          <p:cNvPr id="3" name="Obrázek 2">
            <a:extLst>
              <a:ext uri="{FF2B5EF4-FFF2-40B4-BE49-F238E27FC236}">
                <a16:creationId xmlns:a16="http://schemas.microsoft.com/office/drawing/2014/main" id="{EA67D2F5-636E-4841-861D-E9FEC8C733B2}"/>
              </a:ext>
            </a:extLst>
          </p:cNvPr>
          <p:cNvPicPr>
            <a:picLocks noChangeAspect="1"/>
          </p:cNvPicPr>
          <p:nvPr/>
        </p:nvPicPr>
        <p:blipFill>
          <a:blip r:embed="rId2"/>
          <a:stretch>
            <a:fillRect/>
          </a:stretch>
        </p:blipFill>
        <p:spPr>
          <a:xfrm>
            <a:off x="2133600" y="3657600"/>
            <a:ext cx="5257800" cy="2853070"/>
          </a:xfrm>
          <a:prstGeom prst="rect">
            <a:avLst/>
          </a:prstGeom>
        </p:spPr>
      </p:pic>
    </p:spTree>
    <p:extLst>
      <p:ext uri="{BB962C8B-B14F-4D97-AF65-F5344CB8AC3E}">
        <p14:creationId xmlns:p14="http://schemas.microsoft.com/office/powerpoint/2010/main" val="24342191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FB95C9E-7516-404C-88DC-86999B747F14}"/>
              </a:ext>
            </a:extLst>
          </p:cNvPr>
          <p:cNvSpPr/>
          <p:nvPr/>
        </p:nvSpPr>
        <p:spPr>
          <a:xfrm>
            <a:off x="228600" y="1137821"/>
            <a:ext cx="8839200" cy="5262979"/>
          </a:xfrm>
          <a:prstGeom prst="rect">
            <a:avLst/>
          </a:prstGeom>
        </p:spPr>
        <p:txBody>
          <a:bodyPr wrap="square">
            <a:spAutoFit/>
          </a:bodyPr>
          <a:lstStyle/>
          <a:p>
            <a:r>
              <a:rPr lang="cs-CZ" sz="2000" dirty="0"/>
              <a:t>Pomocí</a:t>
            </a:r>
            <a:r>
              <a:rPr lang="en-US" sz="2000" dirty="0"/>
              <a:t> Hume-</a:t>
            </a:r>
            <a:r>
              <a:rPr lang="en-US" sz="2000" dirty="0" err="1"/>
              <a:t>Rothery</a:t>
            </a:r>
            <a:r>
              <a:rPr lang="cs-CZ" sz="2000" dirty="0"/>
              <a:t>ho</a:t>
            </a:r>
            <a:r>
              <a:rPr lang="en-US" sz="2000" dirty="0"/>
              <a:t> </a:t>
            </a:r>
            <a:r>
              <a:rPr lang="cs-CZ" sz="2000" dirty="0"/>
              <a:t>pravidel odhadněte, zda se tyto kovy budou, či nebudou, navzájem rozpouštět</a:t>
            </a:r>
            <a:r>
              <a:rPr lang="en-US" sz="2000" dirty="0"/>
              <a:t>.</a:t>
            </a:r>
          </a:p>
          <a:p>
            <a:endParaRPr lang="en-US" sz="2000" dirty="0">
              <a:highlight>
                <a:srgbClr val="FFFF00"/>
              </a:highlight>
            </a:endParaRPr>
          </a:p>
          <a:p>
            <a:r>
              <a:rPr lang="en-US" sz="2000" b="1" dirty="0"/>
              <a:t>Fe a Cu</a:t>
            </a:r>
            <a:r>
              <a:rPr lang="en-US" sz="2000" dirty="0"/>
              <a:t> </a:t>
            </a:r>
          </a:p>
          <a:p>
            <a:r>
              <a:rPr lang="en-US" sz="2000" dirty="0" err="1"/>
              <a:t>r</a:t>
            </a:r>
            <a:r>
              <a:rPr lang="en-US" sz="2000" baseline="-25000" dirty="0" err="1"/>
              <a:t>Cu</a:t>
            </a:r>
            <a:r>
              <a:rPr lang="en-US" sz="2000" dirty="0"/>
              <a:t> = 0.128 nm, </a:t>
            </a:r>
            <a:r>
              <a:rPr lang="en-US" sz="2000" dirty="0" err="1"/>
              <a:t>r</a:t>
            </a:r>
            <a:r>
              <a:rPr lang="en-US" sz="2000" baseline="-25000" dirty="0" err="1"/>
              <a:t>Fe</a:t>
            </a:r>
            <a:r>
              <a:rPr lang="en-US" sz="2000" dirty="0"/>
              <a:t> = 0.126 nm; Fe = BCC, Cu = FCC; Cu</a:t>
            </a:r>
            <a:r>
              <a:rPr lang="en-US" sz="2000" baseline="30000" dirty="0"/>
              <a:t>+</a:t>
            </a:r>
            <a:r>
              <a:rPr lang="en-US" sz="2000" dirty="0"/>
              <a:t>/ Cu</a:t>
            </a:r>
            <a:r>
              <a:rPr lang="en-US" sz="2000" baseline="30000" dirty="0"/>
              <a:t> 2+</a:t>
            </a:r>
            <a:r>
              <a:rPr lang="en-US" sz="2000" dirty="0"/>
              <a:t>, Fe</a:t>
            </a:r>
            <a:r>
              <a:rPr lang="en-US" sz="2000" baseline="30000" dirty="0"/>
              <a:t>3+</a:t>
            </a:r>
            <a:r>
              <a:rPr lang="en-US" sz="2000" dirty="0"/>
              <a:t>/ Fe</a:t>
            </a:r>
            <a:r>
              <a:rPr lang="en-US" sz="2000" baseline="30000" dirty="0"/>
              <a:t>2+</a:t>
            </a:r>
            <a:r>
              <a:rPr lang="en-US" sz="2000" dirty="0"/>
              <a:t> </a:t>
            </a:r>
          </a:p>
          <a:p>
            <a:endParaRPr lang="cs-CZ" sz="800" dirty="0"/>
          </a:p>
          <a:p>
            <a:r>
              <a:rPr lang="en-US" sz="2000" dirty="0"/>
              <a:t>N</a:t>
            </a:r>
            <a:r>
              <a:rPr lang="cs-CZ" sz="2000" dirty="0" err="1"/>
              <a:t>ebudou</a:t>
            </a:r>
            <a:r>
              <a:rPr lang="cs-CZ" sz="2000" dirty="0"/>
              <a:t> se</a:t>
            </a:r>
            <a:r>
              <a:rPr lang="en-US" sz="2000" dirty="0"/>
              <a:t> </a:t>
            </a:r>
            <a:r>
              <a:rPr lang="cs-CZ" sz="2000" dirty="0"/>
              <a:t>navzájem rozpouštět za pokojové teploty</a:t>
            </a:r>
            <a:r>
              <a:rPr lang="en-US" sz="2000" dirty="0"/>
              <a:t>, </a:t>
            </a:r>
            <a:r>
              <a:rPr lang="cs-CZ" sz="2000" dirty="0"/>
              <a:t>budou se</a:t>
            </a:r>
            <a:r>
              <a:rPr lang="en-US" sz="2000" dirty="0"/>
              <a:t> </a:t>
            </a:r>
            <a:r>
              <a:rPr lang="cs-CZ" sz="2000" dirty="0"/>
              <a:t>mírně rozpouštět za vysoké teploty</a:t>
            </a:r>
            <a:r>
              <a:rPr lang="en-US" sz="2000" dirty="0"/>
              <a:t>.</a:t>
            </a:r>
          </a:p>
          <a:p>
            <a:endParaRPr lang="en-US" sz="2000" dirty="0"/>
          </a:p>
          <a:p>
            <a:r>
              <a:rPr lang="en-US" sz="2000" b="1" dirty="0"/>
              <a:t>Ni a Cu</a:t>
            </a:r>
            <a:r>
              <a:rPr lang="en-US" sz="2000" dirty="0"/>
              <a:t> </a:t>
            </a:r>
          </a:p>
          <a:p>
            <a:r>
              <a:rPr lang="en-US" sz="2000" dirty="0" err="1"/>
              <a:t>r</a:t>
            </a:r>
            <a:r>
              <a:rPr lang="en-US" sz="2000" baseline="-25000" dirty="0" err="1"/>
              <a:t>Cu</a:t>
            </a:r>
            <a:r>
              <a:rPr lang="en-US" sz="2000" dirty="0"/>
              <a:t> = 0.128 nm, </a:t>
            </a:r>
            <a:r>
              <a:rPr lang="en-US" sz="2000" dirty="0" err="1"/>
              <a:t>r</a:t>
            </a:r>
            <a:r>
              <a:rPr lang="en-US" sz="2000" baseline="-25000" dirty="0" err="1"/>
              <a:t>Ni</a:t>
            </a:r>
            <a:r>
              <a:rPr lang="en-US" sz="2000" dirty="0"/>
              <a:t> = 0.125 nm</a:t>
            </a:r>
            <a:r>
              <a:rPr lang="cs-CZ" sz="2000" dirty="0"/>
              <a:t>; </a:t>
            </a:r>
            <a:r>
              <a:rPr lang="en-US" sz="2000" dirty="0"/>
              <a:t>Ni = FCC, Cu = FCC</a:t>
            </a:r>
            <a:r>
              <a:rPr lang="cs-CZ" sz="2000" dirty="0"/>
              <a:t>; </a:t>
            </a:r>
            <a:r>
              <a:rPr lang="en-US" sz="2000" dirty="0"/>
              <a:t>Ni</a:t>
            </a:r>
            <a:r>
              <a:rPr lang="en-US" sz="2000" baseline="30000" dirty="0"/>
              <a:t>2+</a:t>
            </a:r>
            <a:r>
              <a:rPr lang="en-US" sz="2000" dirty="0"/>
              <a:t>, Cu</a:t>
            </a:r>
            <a:r>
              <a:rPr lang="en-US" sz="2000" baseline="30000" dirty="0"/>
              <a:t>+</a:t>
            </a:r>
            <a:r>
              <a:rPr lang="en-US" sz="2000" dirty="0"/>
              <a:t>/ Cu</a:t>
            </a:r>
            <a:r>
              <a:rPr lang="en-US" sz="2000" baseline="30000" dirty="0"/>
              <a:t>2+</a:t>
            </a:r>
            <a:r>
              <a:rPr lang="en-US" sz="2000" dirty="0"/>
              <a:t> </a:t>
            </a:r>
          </a:p>
          <a:p>
            <a:endParaRPr lang="cs-CZ" sz="800" dirty="0"/>
          </a:p>
          <a:p>
            <a:r>
              <a:rPr lang="cs-CZ" sz="2000" dirty="0"/>
              <a:t>Neomezeně se navzájem rozpouští</a:t>
            </a:r>
            <a:r>
              <a:rPr lang="en-US" sz="2000" dirty="0"/>
              <a:t>.</a:t>
            </a:r>
          </a:p>
          <a:p>
            <a:endParaRPr lang="en-US" sz="2000" dirty="0">
              <a:highlight>
                <a:srgbClr val="FFFF00"/>
              </a:highlight>
            </a:endParaRPr>
          </a:p>
          <a:p>
            <a:r>
              <a:rPr lang="en-US" sz="2000" b="1" dirty="0"/>
              <a:t>Al a Ag</a:t>
            </a:r>
            <a:r>
              <a:rPr lang="en-US" sz="2000" dirty="0"/>
              <a:t> </a:t>
            </a:r>
          </a:p>
          <a:p>
            <a:r>
              <a:rPr lang="en-US" sz="2000" dirty="0" err="1"/>
              <a:t>r</a:t>
            </a:r>
            <a:r>
              <a:rPr lang="en-US" sz="2000" baseline="-25000" dirty="0" err="1"/>
              <a:t>Al</a:t>
            </a:r>
            <a:r>
              <a:rPr lang="en-US" sz="2000" baseline="-25000" dirty="0"/>
              <a:t> </a:t>
            </a:r>
            <a:r>
              <a:rPr lang="en-US" sz="2000" dirty="0"/>
              <a:t>= 0.143 nm, </a:t>
            </a:r>
            <a:r>
              <a:rPr lang="en-US" sz="2000" dirty="0" err="1"/>
              <a:t>r</a:t>
            </a:r>
            <a:r>
              <a:rPr lang="en-US" sz="2000" baseline="-25000" dirty="0" err="1"/>
              <a:t>Ag</a:t>
            </a:r>
            <a:r>
              <a:rPr lang="en-US" sz="2000" baseline="-25000" dirty="0"/>
              <a:t> </a:t>
            </a:r>
            <a:r>
              <a:rPr lang="en-US" sz="2000" dirty="0"/>
              <a:t>= 0.144 nm</a:t>
            </a:r>
            <a:r>
              <a:rPr lang="cs-CZ" sz="2000" dirty="0"/>
              <a:t>; </a:t>
            </a:r>
            <a:r>
              <a:rPr lang="en-US" sz="2000" dirty="0"/>
              <a:t>Al = FCC, Cu = FCC</a:t>
            </a:r>
            <a:r>
              <a:rPr lang="cs-CZ" sz="2000" dirty="0"/>
              <a:t>; </a:t>
            </a:r>
            <a:r>
              <a:rPr lang="en-US" sz="2000" dirty="0"/>
              <a:t>Al</a:t>
            </a:r>
            <a:r>
              <a:rPr lang="en-US" sz="2000" baseline="30000" dirty="0"/>
              <a:t> 3+</a:t>
            </a:r>
            <a:r>
              <a:rPr lang="en-US" sz="2000" dirty="0"/>
              <a:t>, Ag</a:t>
            </a:r>
            <a:r>
              <a:rPr lang="en-US" sz="2000" baseline="30000" dirty="0"/>
              <a:t> 1+</a:t>
            </a:r>
            <a:endParaRPr lang="en-US" sz="2000" dirty="0"/>
          </a:p>
          <a:p>
            <a:endParaRPr lang="cs-CZ" sz="800" dirty="0"/>
          </a:p>
          <a:p>
            <a:r>
              <a:rPr lang="en-US" sz="2000" dirty="0"/>
              <a:t>Al </a:t>
            </a:r>
            <a:r>
              <a:rPr lang="cs-CZ" sz="2000" dirty="0"/>
              <a:t>je rozpustný v</a:t>
            </a:r>
            <a:r>
              <a:rPr lang="en-US" sz="2000" dirty="0"/>
              <a:t> Ag, Ag </a:t>
            </a:r>
            <a:r>
              <a:rPr lang="cs-CZ" sz="2000" dirty="0"/>
              <a:t>je</a:t>
            </a:r>
            <a:r>
              <a:rPr lang="en-US" sz="2000" dirty="0"/>
              <a:t> </a:t>
            </a:r>
            <a:r>
              <a:rPr lang="cs-CZ" sz="2000" dirty="0"/>
              <a:t>mírně rozpustné v</a:t>
            </a:r>
            <a:r>
              <a:rPr lang="en-US" sz="2000" dirty="0"/>
              <a:t> Al.</a:t>
            </a:r>
          </a:p>
        </p:txBody>
      </p:sp>
      <p:sp>
        <p:nvSpPr>
          <p:cNvPr id="2" name="TextovéPole 1">
            <a:extLst>
              <a:ext uri="{FF2B5EF4-FFF2-40B4-BE49-F238E27FC236}">
                <a16:creationId xmlns:a16="http://schemas.microsoft.com/office/drawing/2014/main" id="{BF40CCE3-10D3-41A4-8B44-D8D4811D5D77}"/>
              </a:ext>
            </a:extLst>
          </p:cNvPr>
          <p:cNvSpPr txBox="1"/>
          <p:nvPr/>
        </p:nvSpPr>
        <p:spPr>
          <a:xfrm>
            <a:off x="381000" y="457200"/>
            <a:ext cx="1524000" cy="461665"/>
          </a:xfrm>
          <a:prstGeom prst="rect">
            <a:avLst/>
          </a:prstGeom>
          <a:noFill/>
        </p:spPr>
        <p:txBody>
          <a:bodyPr wrap="square" rtlCol="0">
            <a:spAutoFit/>
          </a:bodyPr>
          <a:lstStyle/>
          <a:p>
            <a:r>
              <a:rPr lang="cs-CZ" sz="2400" b="1" dirty="0"/>
              <a:t>Příklad</a:t>
            </a:r>
          </a:p>
        </p:txBody>
      </p:sp>
      <p:pic>
        <p:nvPicPr>
          <p:cNvPr id="5" name="Obrázek 4">
            <a:extLst>
              <a:ext uri="{FF2B5EF4-FFF2-40B4-BE49-F238E27FC236}">
                <a16:creationId xmlns:a16="http://schemas.microsoft.com/office/drawing/2014/main" id="{14D8BF05-79EC-4879-B4AB-A97B0A911964}"/>
              </a:ext>
            </a:extLst>
          </p:cNvPr>
          <p:cNvPicPr>
            <a:picLocks noChangeAspect="1"/>
          </p:cNvPicPr>
          <p:nvPr/>
        </p:nvPicPr>
        <p:blipFill>
          <a:blip r:embed="rId2"/>
          <a:stretch>
            <a:fillRect/>
          </a:stretch>
        </p:blipFill>
        <p:spPr>
          <a:xfrm>
            <a:off x="6157912" y="3210340"/>
            <a:ext cx="2757488" cy="2895601"/>
          </a:xfrm>
          <a:prstGeom prst="rect">
            <a:avLst/>
          </a:prstGeom>
        </p:spPr>
      </p:pic>
      <p:pic>
        <p:nvPicPr>
          <p:cNvPr id="12290" name="Picture 2">
            <a:extLst>
              <a:ext uri="{FF2B5EF4-FFF2-40B4-BE49-F238E27FC236}">
                <a16:creationId xmlns:a16="http://schemas.microsoft.com/office/drawing/2014/main" id="{071008F9-0B44-45F9-AC13-BD8973B03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3769310"/>
            <a:ext cx="4514850" cy="34194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xperimental Fe-Cu phase diagram according to [1 ...">
            <a:extLst>
              <a:ext uri="{FF2B5EF4-FFF2-40B4-BE49-F238E27FC236}">
                <a16:creationId xmlns:a16="http://schemas.microsoft.com/office/drawing/2014/main" id="{B3E39ED1-BF5A-4A13-A787-BF946CE10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449" y="485774"/>
            <a:ext cx="4048125" cy="341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4121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F50361-2749-4228-8CED-1A3839869591}"/>
              </a:ext>
            </a:extLst>
          </p:cNvPr>
          <p:cNvSpPr>
            <a:spLocks noGrp="1"/>
          </p:cNvSpPr>
          <p:nvPr>
            <p:ph type="title"/>
          </p:nvPr>
        </p:nvSpPr>
        <p:spPr>
          <a:xfrm>
            <a:off x="457200" y="182681"/>
            <a:ext cx="4210220" cy="369331"/>
          </a:xfrm>
        </p:spPr>
        <p:txBody>
          <a:bodyPr>
            <a:normAutofit fontScale="90000"/>
          </a:bodyPr>
          <a:lstStyle/>
          <a:p>
            <a:r>
              <a:rPr lang="cs-CZ" sz="2800" b="1" dirty="0" err="1">
                <a:latin typeface="+mn-lt"/>
              </a:rPr>
              <a:t>Darken-Gurryho</a:t>
            </a:r>
            <a:r>
              <a:rPr lang="cs-CZ" sz="2800" b="1" dirty="0">
                <a:latin typeface="+mn-lt"/>
              </a:rPr>
              <a:t> mapa</a:t>
            </a:r>
          </a:p>
        </p:txBody>
      </p:sp>
      <p:sp>
        <p:nvSpPr>
          <p:cNvPr id="5" name="TextovéPole 4">
            <a:extLst>
              <a:ext uri="{FF2B5EF4-FFF2-40B4-BE49-F238E27FC236}">
                <a16:creationId xmlns:a16="http://schemas.microsoft.com/office/drawing/2014/main" id="{9D4C3DF7-195B-4F8C-B5E8-BCAE102FAC75}"/>
              </a:ext>
            </a:extLst>
          </p:cNvPr>
          <p:cNvSpPr txBox="1"/>
          <p:nvPr/>
        </p:nvSpPr>
        <p:spPr>
          <a:xfrm>
            <a:off x="194713" y="1023229"/>
            <a:ext cx="5024353" cy="1323439"/>
          </a:xfrm>
          <a:prstGeom prst="rect">
            <a:avLst/>
          </a:prstGeom>
          <a:noFill/>
        </p:spPr>
        <p:txBody>
          <a:bodyPr wrap="square">
            <a:spAutoFit/>
          </a:bodyPr>
          <a:lstStyle/>
          <a:p>
            <a:pPr algn="just"/>
            <a:r>
              <a:rPr lang="cs-CZ" sz="2000" b="0" u="none" strike="noStrike" baseline="0" dirty="0"/>
              <a:t>Velká rozpustnost se očekává v případě, že atom rozpouštěného prvku je ve vnitřní elipse </a:t>
            </a:r>
            <a:r>
              <a:rPr lang="en-US" sz="2000" b="0" u="none" strike="noStrike" baseline="0" dirty="0"/>
              <a:t>(&lt;</a:t>
            </a:r>
            <a:r>
              <a:rPr lang="cs-CZ" sz="2000" b="0" u="none" strike="noStrike" baseline="0" dirty="0"/>
              <a:t> </a:t>
            </a:r>
            <a:r>
              <a:rPr lang="en-US" sz="2000" b="0" u="none" strike="noStrike" baseline="0" dirty="0"/>
              <a:t>0.2</a:t>
            </a:r>
            <a:r>
              <a:rPr lang="cs-CZ" sz="2000" dirty="0"/>
              <a:t> </a:t>
            </a:r>
            <a:r>
              <a:rPr lang="cs-CZ" sz="2000" b="0" u="none" strike="noStrike" baseline="0" dirty="0"/>
              <a:t>rozdíl</a:t>
            </a:r>
            <a:r>
              <a:rPr lang="en-US" sz="2000" b="0" u="none" strike="noStrike" baseline="0" dirty="0"/>
              <a:t> </a:t>
            </a:r>
            <a:r>
              <a:rPr lang="el-GR" sz="2000" b="0" u="none" strike="noStrike" baseline="0" dirty="0"/>
              <a:t>Δ</a:t>
            </a:r>
            <a:r>
              <a:rPr lang="en-US" sz="2000" b="0" u="none" strike="noStrike" baseline="0" dirty="0"/>
              <a:t>X a</a:t>
            </a:r>
            <a:r>
              <a:rPr lang="cs-CZ" sz="2000" b="0" u="none" strike="noStrike" baseline="0" dirty="0"/>
              <a:t> &lt; 7.5 % rozdíl </a:t>
            </a:r>
            <a:r>
              <a:rPr lang="el-GR" sz="2000" b="0" u="none" strike="noStrike" baseline="0" dirty="0"/>
              <a:t>Δ</a:t>
            </a:r>
            <a:r>
              <a:rPr lang="cs-CZ" sz="2000" u="none" strike="noStrike" baseline="0" dirty="0"/>
              <a:t>r</a:t>
            </a:r>
            <a:r>
              <a:rPr lang="cs-CZ" sz="2000" b="0" u="none" strike="noStrike" baseline="0" dirty="0"/>
              <a:t> mezi rozpouštěným prvkem a rozpouštědlem).</a:t>
            </a:r>
            <a:endParaRPr lang="cs-CZ" sz="2000" dirty="0"/>
          </a:p>
        </p:txBody>
      </p:sp>
      <p:sp>
        <p:nvSpPr>
          <p:cNvPr id="7" name="TextovéPole 6">
            <a:extLst>
              <a:ext uri="{FF2B5EF4-FFF2-40B4-BE49-F238E27FC236}">
                <a16:creationId xmlns:a16="http://schemas.microsoft.com/office/drawing/2014/main" id="{6A0E806D-CE00-46A5-8919-BD75FF3BDD5E}"/>
              </a:ext>
            </a:extLst>
          </p:cNvPr>
          <p:cNvSpPr txBox="1"/>
          <p:nvPr/>
        </p:nvSpPr>
        <p:spPr>
          <a:xfrm>
            <a:off x="194713" y="3638648"/>
            <a:ext cx="4236519" cy="1631216"/>
          </a:xfrm>
          <a:prstGeom prst="rect">
            <a:avLst/>
          </a:prstGeom>
          <a:noFill/>
        </p:spPr>
        <p:txBody>
          <a:bodyPr wrap="square">
            <a:spAutoFit/>
          </a:bodyPr>
          <a:lstStyle/>
          <a:p>
            <a:pPr algn="just"/>
            <a:r>
              <a:rPr lang="cs-CZ" sz="2000" b="0" u="none" strike="noStrike" baseline="0" dirty="0"/>
              <a:t>Rozpustnost </a:t>
            </a:r>
            <a:r>
              <a:rPr lang="en-US" sz="2000" b="0" u="none" strike="noStrike" baseline="0" dirty="0"/>
              <a:t>&gt;</a:t>
            </a:r>
            <a:r>
              <a:rPr lang="cs-CZ" sz="2000" b="0" u="none" strike="noStrike" baseline="0" dirty="0"/>
              <a:t> </a:t>
            </a:r>
            <a:r>
              <a:rPr lang="en-US" sz="2000" b="0" u="none" strike="noStrike" baseline="0" dirty="0"/>
              <a:t>5</a:t>
            </a:r>
            <a:r>
              <a:rPr lang="cs-CZ" sz="2000" b="0" u="none" strike="noStrike" baseline="0" dirty="0"/>
              <a:t> </a:t>
            </a:r>
            <a:r>
              <a:rPr lang="en-US" sz="2000" b="0" u="none" strike="noStrike" baseline="0" dirty="0"/>
              <a:t>%</a:t>
            </a:r>
            <a:r>
              <a:rPr lang="cs-CZ" sz="2000" b="0" u="none" strike="noStrike" baseline="0" dirty="0"/>
              <a:t> se</a:t>
            </a:r>
            <a:r>
              <a:rPr lang="en-US" sz="2000" b="0" u="none" strike="noStrike" baseline="0" dirty="0"/>
              <a:t> </a:t>
            </a:r>
            <a:r>
              <a:rPr lang="cs-CZ" sz="2000" b="0" u="none" strike="noStrike" baseline="0" dirty="0"/>
              <a:t>očekává, pokud atom rozpuštěného prvku</a:t>
            </a:r>
            <a:r>
              <a:rPr lang="en-US" sz="2000" b="0" u="none" strike="noStrike" baseline="0" dirty="0"/>
              <a:t> </a:t>
            </a:r>
            <a:r>
              <a:rPr lang="cs-CZ" sz="2000" b="0" u="none" strike="noStrike" baseline="0" dirty="0"/>
              <a:t>je uvnitř vnější elipsy (&lt; 0.4 rozdíl </a:t>
            </a:r>
            <a:r>
              <a:rPr lang="el-GR" sz="2000" b="0" u="none" strike="noStrike" baseline="0" dirty="0"/>
              <a:t>Δ</a:t>
            </a:r>
            <a:r>
              <a:rPr lang="en-US" sz="2000" b="0" u="none" strike="noStrike" baseline="0" dirty="0"/>
              <a:t>X a &lt;</a:t>
            </a:r>
            <a:r>
              <a:rPr lang="cs-CZ" sz="2000" b="0" u="none" strike="noStrike" baseline="0" dirty="0"/>
              <a:t> </a:t>
            </a:r>
            <a:r>
              <a:rPr lang="en-US" sz="2000" b="0" u="none" strike="noStrike" baseline="0" dirty="0"/>
              <a:t>15</a:t>
            </a:r>
            <a:r>
              <a:rPr lang="cs-CZ" sz="2000" b="0" u="none" strike="noStrike" baseline="0" dirty="0"/>
              <a:t> </a:t>
            </a:r>
            <a:r>
              <a:rPr lang="en-US" sz="2000" b="0" u="none" strike="noStrike" baseline="0" dirty="0"/>
              <a:t>% </a:t>
            </a:r>
            <a:r>
              <a:rPr lang="en-US" sz="2000" b="0" u="none" strike="noStrike" baseline="0" dirty="0" err="1"/>
              <a:t>rozd</a:t>
            </a:r>
            <a:r>
              <a:rPr lang="cs-CZ" sz="2000" b="0" u="none" strike="noStrike" baseline="0" dirty="0"/>
              <a:t>í</a:t>
            </a:r>
            <a:r>
              <a:rPr lang="en-US" sz="2000" b="0" u="none" strike="noStrike" baseline="0" dirty="0"/>
              <a:t>l</a:t>
            </a:r>
            <a:r>
              <a:rPr lang="cs-CZ" sz="2000" b="0" u="none" strike="noStrike" baseline="0" dirty="0"/>
              <a:t> </a:t>
            </a:r>
            <a:r>
              <a:rPr lang="el-GR" sz="2000" u="none" strike="noStrike" baseline="0" dirty="0"/>
              <a:t>Δ</a:t>
            </a:r>
            <a:r>
              <a:rPr lang="cs-CZ" sz="2000" u="none" strike="noStrike" baseline="0" dirty="0"/>
              <a:t>r</a:t>
            </a:r>
            <a:r>
              <a:rPr lang="cs-CZ" sz="2000" b="0" u="none" strike="noStrike" baseline="0" dirty="0"/>
              <a:t> mezi rozpouštěným prvkem a rozpouštědlem).</a:t>
            </a:r>
            <a:endParaRPr lang="cs-CZ" sz="2000" dirty="0"/>
          </a:p>
        </p:txBody>
      </p:sp>
      <p:pic>
        <p:nvPicPr>
          <p:cNvPr id="9" name="Obrázek 8">
            <a:extLst>
              <a:ext uri="{FF2B5EF4-FFF2-40B4-BE49-F238E27FC236}">
                <a16:creationId xmlns:a16="http://schemas.microsoft.com/office/drawing/2014/main" id="{1CD6B32A-5056-4204-84A9-A9AE4FF7D3CA}"/>
              </a:ext>
            </a:extLst>
          </p:cNvPr>
          <p:cNvPicPr>
            <a:picLocks noChangeAspect="1"/>
          </p:cNvPicPr>
          <p:nvPr/>
        </p:nvPicPr>
        <p:blipFill>
          <a:blip r:embed="rId2"/>
          <a:stretch>
            <a:fillRect/>
          </a:stretch>
        </p:blipFill>
        <p:spPr>
          <a:xfrm>
            <a:off x="4712770" y="3400648"/>
            <a:ext cx="4274618" cy="2894230"/>
          </a:xfrm>
          <a:prstGeom prst="rect">
            <a:avLst/>
          </a:prstGeom>
        </p:spPr>
      </p:pic>
      <p:sp>
        <p:nvSpPr>
          <p:cNvPr id="11" name="TextovéPole 10">
            <a:extLst>
              <a:ext uri="{FF2B5EF4-FFF2-40B4-BE49-F238E27FC236}">
                <a16:creationId xmlns:a16="http://schemas.microsoft.com/office/drawing/2014/main" id="{F07085BD-4B0E-4861-9FD5-C7325A38DFB3}"/>
              </a:ext>
            </a:extLst>
          </p:cNvPr>
          <p:cNvSpPr txBox="1"/>
          <p:nvPr/>
        </p:nvSpPr>
        <p:spPr>
          <a:xfrm>
            <a:off x="5867400" y="6280879"/>
            <a:ext cx="2971800" cy="369332"/>
          </a:xfrm>
          <a:prstGeom prst="rect">
            <a:avLst/>
          </a:prstGeom>
          <a:noFill/>
        </p:spPr>
        <p:txBody>
          <a:bodyPr wrap="square">
            <a:spAutoFit/>
          </a:bodyPr>
          <a:lstStyle/>
          <a:p>
            <a:r>
              <a:rPr lang="cs-CZ" i="1" dirty="0" err="1"/>
              <a:t>Darken-Gurryho</a:t>
            </a:r>
            <a:r>
              <a:rPr lang="cs-CZ" i="1" dirty="0"/>
              <a:t> mapa pro Al</a:t>
            </a:r>
          </a:p>
        </p:txBody>
      </p:sp>
      <p:pic>
        <p:nvPicPr>
          <p:cNvPr id="13" name="Obrázek 12">
            <a:extLst>
              <a:ext uri="{FF2B5EF4-FFF2-40B4-BE49-F238E27FC236}">
                <a16:creationId xmlns:a16="http://schemas.microsoft.com/office/drawing/2014/main" id="{C37B6BE5-9FC5-482C-901B-C7DE0E262117}"/>
              </a:ext>
            </a:extLst>
          </p:cNvPr>
          <p:cNvPicPr>
            <a:picLocks noChangeAspect="1"/>
          </p:cNvPicPr>
          <p:nvPr/>
        </p:nvPicPr>
        <p:blipFill>
          <a:blip r:embed="rId3"/>
          <a:stretch>
            <a:fillRect/>
          </a:stretch>
        </p:blipFill>
        <p:spPr>
          <a:xfrm>
            <a:off x="1099421" y="2435061"/>
            <a:ext cx="2533650" cy="904875"/>
          </a:xfrm>
          <a:prstGeom prst="rect">
            <a:avLst/>
          </a:prstGeom>
        </p:spPr>
      </p:pic>
      <p:pic>
        <p:nvPicPr>
          <p:cNvPr id="15" name="Obrázek 14">
            <a:extLst>
              <a:ext uri="{FF2B5EF4-FFF2-40B4-BE49-F238E27FC236}">
                <a16:creationId xmlns:a16="http://schemas.microsoft.com/office/drawing/2014/main" id="{EF31B9CB-384E-4EB7-BB9D-74C533844C2A}"/>
              </a:ext>
            </a:extLst>
          </p:cNvPr>
          <p:cNvPicPr>
            <a:picLocks noChangeAspect="1"/>
          </p:cNvPicPr>
          <p:nvPr/>
        </p:nvPicPr>
        <p:blipFill>
          <a:blip r:embed="rId4"/>
          <a:stretch>
            <a:fillRect/>
          </a:stretch>
        </p:blipFill>
        <p:spPr>
          <a:xfrm>
            <a:off x="1060434" y="5353714"/>
            <a:ext cx="2505075" cy="923925"/>
          </a:xfrm>
          <a:prstGeom prst="rect">
            <a:avLst/>
          </a:prstGeom>
        </p:spPr>
      </p:pic>
      <p:pic>
        <p:nvPicPr>
          <p:cNvPr id="17" name="Picture 2" descr="Coatings | Free Full-Text | Effects of Ti, Ni, and Dual Ti/Ni Plasma  Immersion Ion Implantation on the Corrosion and Wear Properties of  Magnesium Alloy | HTML">
            <a:extLst>
              <a:ext uri="{FF2B5EF4-FFF2-40B4-BE49-F238E27FC236}">
                <a16:creationId xmlns:a16="http://schemas.microsoft.com/office/drawing/2014/main" id="{AD32D22D-373F-46E5-98D6-B16109DE20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240982"/>
            <a:ext cx="2634379" cy="259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526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pper-based alloys, crystallographic and crystallochemical parameters of  alloys in binary systems Cu-Me (Me=Co, Rh, Ir, Cu, Ag,">
            <a:extLst>
              <a:ext uri="{FF2B5EF4-FFF2-40B4-BE49-F238E27FC236}">
                <a16:creationId xmlns:a16="http://schemas.microsoft.com/office/drawing/2014/main" id="{1474AC97-7270-4611-879A-ACC528DB0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7003"/>
            <a:ext cx="3352800" cy="290761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840A6376-44EF-4F10-AA83-15A94CC40CDB}"/>
              </a:ext>
            </a:extLst>
          </p:cNvPr>
          <p:cNvPicPr>
            <a:picLocks noChangeAspect="1"/>
          </p:cNvPicPr>
          <p:nvPr/>
        </p:nvPicPr>
        <p:blipFill>
          <a:blip r:embed="rId3"/>
          <a:stretch>
            <a:fillRect/>
          </a:stretch>
        </p:blipFill>
        <p:spPr>
          <a:xfrm>
            <a:off x="228600" y="295400"/>
            <a:ext cx="5019257" cy="2858268"/>
          </a:xfrm>
          <a:prstGeom prst="rect">
            <a:avLst/>
          </a:prstGeom>
        </p:spPr>
      </p:pic>
      <p:pic>
        <p:nvPicPr>
          <p:cNvPr id="14340" name="Picture 4" descr="CHAPTER II">
            <a:extLst>
              <a:ext uri="{FF2B5EF4-FFF2-40B4-BE49-F238E27FC236}">
                <a16:creationId xmlns:a16="http://schemas.microsoft.com/office/drawing/2014/main" id="{24CAA8B2-75CE-4C94-965C-665AA113C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685283"/>
            <a:ext cx="4065386" cy="28885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A Darken-Gurry ellipse plot with Cu as the central atom, where the... |  Download Scientific Diagram">
            <a:extLst>
              <a:ext uri="{FF2B5EF4-FFF2-40B4-BE49-F238E27FC236}">
                <a16:creationId xmlns:a16="http://schemas.microsoft.com/office/drawing/2014/main" id="{211B5C57-CA7B-4BBC-8A26-BC8F19F6C0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36906"/>
            <a:ext cx="4379711" cy="292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699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14EF185-FDA9-4E81-BD4A-18E8B61F9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2" y="1746944"/>
            <a:ext cx="5755105" cy="4698504"/>
          </a:xfrm>
          <a:prstGeom prst="rect">
            <a:avLst/>
          </a:prstGeom>
        </p:spPr>
      </p:pic>
      <p:sp>
        <p:nvSpPr>
          <p:cNvPr id="5" name="Rectangle 7">
            <a:extLst>
              <a:ext uri="{FF2B5EF4-FFF2-40B4-BE49-F238E27FC236}">
                <a16:creationId xmlns:a16="http://schemas.microsoft.com/office/drawing/2014/main" id="{82A35343-E727-4257-9FAC-9F94AA1C6C62}"/>
              </a:ext>
            </a:extLst>
          </p:cNvPr>
          <p:cNvSpPr>
            <a:spLocks noGrp="1" noChangeArrowheads="1"/>
          </p:cNvSpPr>
          <p:nvPr>
            <p:ph type="title"/>
          </p:nvPr>
        </p:nvSpPr>
        <p:spPr>
          <a:xfrm>
            <a:off x="1676400" y="304800"/>
            <a:ext cx="4038600" cy="487362"/>
          </a:xfrm>
          <a:noFill/>
        </p:spPr>
        <p:txBody>
          <a:bodyPr>
            <a:normAutofit fontScale="90000"/>
          </a:bodyPr>
          <a:lstStyle/>
          <a:p>
            <a:pPr eaLnBrk="1" hangingPunct="1"/>
            <a:r>
              <a:rPr lang="cs-CZ" altLang="cs-CZ" sz="3200" b="1" dirty="0"/>
              <a:t>Oxidační číslo</a:t>
            </a:r>
            <a:r>
              <a:rPr lang="cs-CZ" altLang="cs-CZ" sz="3200" dirty="0"/>
              <a:t> </a:t>
            </a:r>
          </a:p>
        </p:txBody>
      </p:sp>
      <p:sp>
        <p:nvSpPr>
          <p:cNvPr id="2" name="TextovéPole 1">
            <a:extLst>
              <a:ext uri="{FF2B5EF4-FFF2-40B4-BE49-F238E27FC236}">
                <a16:creationId xmlns:a16="http://schemas.microsoft.com/office/drawing/2014/main" id="{A4D50DE1-56C5-45BC-BA81-2FAA154C5BEB}"/>
              </a:ext>
            </a:extLst>
          </p:cNvPr>
          <p:cNvSpPr txBox="1"/>
          <p:nvPr/>
        </p:nvSpPr>
        <p:spPr>
          <a:xfrm>
            <a:off x="6096000" y="1828800"/>
            <a:ext cx="2667000" cy="4616648"/>
          </a:xfrm>
          <a:prstGeom prst="rect">
            <a:avLst/>
          </a:prstGeom>
          <a:noFill/>
        </p:spPr>
        <p:txBody>
          <a:bodyPr wrap="square" rtlCol="0">
            <a:spAutoFit/>
          </a:bodyPr>
          <a:lstStyle/>
          <a:p>
            <a:pPr algn="just"/>
            <a:r>
              <a:rPr lang="cs-CZ" sz="2000" dirty="0"/>
              <a:t>Ve skupinách přechodných kovů vzrůstá stabilita vyšších oxidačních stavů shora dolů, u nižších oxidačních stavů je tomu naopak.</a:t>
            </a:r>
          </a:p>
          <a:p>
            <a:pPr algn="just"/>
            <a:endParaRPr lang="cs-CZ" dirty="0"/>
          </a:p>
          <a:p>
            <a:endParaRPr lang="cs-CZ" dirty="0"/>
          </a:p>
          <a:p>
            <a:r>
              <a:rPr lang="cs-CZ" sz="2000" dirty="0"/>
              <a:t>       </a:t>
            </a:r>
            <a:r>
              <a:rPr lang="cs-CZ" sz="2000" dirty="0" err="1">
                <a:solidFill>
                  <a:srgbClr val="0070C0"/>
                </a:solidFill>
              </a:rPr>
              <a:t>Cr</a:t>
            </a:r>
            <a:r>
              <a:rPr lang="cs-CZ" sz="2000" baseline="30000" dirty="0" err="1">
                <a:solidFill>
                  <a:srgbClr val="0070C0"/>
                </a:solidFill>
              </a:rPr>
              <a:t>VI</a:t>
            </a:r>
            <a:r>
              <a:rPr lang="cs-CZ" sz="2000" dirty="0"/>
              <a:t>		</a:t>
            </a:r>
            <a:r>
              <a:rPr lang="cs-CZ" sz="2000" dirty="0" err="1">
                <a:solidFill>
                  <a:schemeClr val="accent2"/>
                </a:solidFill>
              </a:rPr>
              <a:t>Cr</a:t>
            </a:r>
            <a:r>
              <a:rPr lang="cs-CZ" sz="2000" baseline="30000" dirty="0" err="1">
                <a:solidFill>
                  <a:schemeClr val="accent2"/>
                </a:solidFill>
              </a:rPr>
              <a:t>III</a:t>
            </a:r>
            <a:endParaRPr lang="cs-CZ" sz="2000" baseline="30000" dirty="0">
              <a:solidFill>
                <a:schemeClr val="accent2"/>
              </a:solidFill>
            </a:endParaRPr>
          </a:p>
          <a:p>
            <a:endParaRPr lang="cs-CZ" sz="2000" dirty="0"/>
          </a:p>
          <a:p>
            <a:r>
              <a:rPr lang="cs-CZ" sz="2000" dirty="0"/>
              <a:t>       </a:t>
            </a:r>
            <a:r>
              <a:rPr lang="cs-CZ" sz="2000" dirty="0" err="1">
                <a:solidFill>
                  <a:srgbClr val="0070C0"/>
                </a:solidFill>
              </a:rPr>
              <a:t>Mo</a:t>
            </a:r>
            <a:r>
              <a:rPr lang="cs-CZ" sz="2000" baseline="30000" dirty="0" err="1">
                <a:solidFill>
                  <a:srgbClr val="0070C0"/>
                </a:solidFill>
              </a:rPr>
              <a:t>VI</a:t>
            </a:r>
            <a:r>
              <a:rPr lang="cs-CZ" sz="2000" dirty="0">
                <a:solidFill>
                  <a:srgbClr val="0070C0"/>
                </a:solidFill>
              </a:rPr>
              <a:t>	</a:t>
            </a:r>
            <a:r>
              <a:rPr lang="cs-CZ" sz="2000" dirty="0"/>
              <a:t>	</a:t>
            </a:r>
            <a:r>
              <a:rPr lang="cs-CZ" sz="2000" dirty="0" err="1">
                <a:solidFill>
                  <a:schemeClr val="accent2"/>
                </a:solidFill>
              </a:rPr>
              <a:t>Mo</a:t>
            </a:r>
            <a:r>
              <a:rPr lang="cs-CZ" sz="2000" baseline="30000" dirty="0" err="1">
                <a:solidFill>
                  <a:schemeClr val="accent2"/>
                </a:solidFill>
              </a:rPr>
              <a:t>III</a:t>
            </a:r>
            <a:endParaRPr lang="cs-CZ" sz="2000" baseline="30000" dirty="0">
              <a:solidFill>
                <a:schemeClr val="accent2"/>
              </a:solidFill>
            </a:endParaRPr>
          </a:p>
          <a:p>
            <a:endParaRPr lang="cs-CZ" sz="2000" dirty="0"/>
          </a:p>
          <a:p>
            <a:r>
              <a:rPr lang="cs-CZ" sz="2000" dirty="0"/>
              <a:t>      </a:t>
            </a:r>
            <a:r>
              <a:rPr lang="cs-CZ" sz="2000" dirty="0">
                <a:solidFill>
                  <a:srgbClr val="0070C0"/>
                </a:solidFill>
              </a:rPr>
              <a:t> W</a:t>
            </a:r>
            <a:r>
              <a:rPr lang="cs-CZ" sz="2000" baseline="30000" dirty="0">
                <a:solidFill>
                  <a:srgbClr val="0070C0"/>
                </a:solidFill>
              </a:rPr>
              <a:t>VI</a:t>
            </a:r>
            <a:r>
              <a:rPr lang="cs-CZ" sz="2000" dirty="0"/>
              <a:t>		</a:t>
            </a:r>
            <a:r>
              <a:rPr lang="cs-CZ" sz="2000" dirty="0">
                <a:solidFill>
                  <a:schemeClr val="accent2"/>
                </a:solidFill>
              </a:rPr>
              <a:t>W</a:t>
            </a:r>
            <a:r>
              <a:rPr lang="cs-CZ" sz="2000" baseline="30000" dirty="0">
                <a:solidFill>
                  <a:schemeClr val="accent2"/>
                </a:solidFill>
              </a:rPr>
              <a:t>III</a:t>
            </a:r>
            <a:endParaRPr lang="en-US" sz="2000" baseline="30000" dirty="0">
              <a:solidFill>
                <a:schemeClr val="accent2"/>
              </a:solidFill>
            </a:endParaRPr>
          </a:p>
          <a:p>
            <a:endParaRPr lang="en-US" dirty="0"/>
          </a:p>
        </p:txBody>
      </p:sp>
      <p:cxnSp>
        <p:nvCxnSpPr>
          <p:cNvPr id="6" name="Přímá spojnice se šipkou 5">
            <a:extLst>
              <a:ext uri="{FF2B5EF4-FFF2-40B4-BE49-F238E27FC236}">
                <a16:creationId xmlns:a16="http://schemas.microsoft.com/office/drawing/2014/main" id="{AD65221F-C722-4B4B-B8C8-7F6D3786E3E4}"/>
              </a:ext>
            </a:extLst>
          </p:cNvPr>
          <p:cNvCxnSpPr>
            <a:cxnSpLocks/>
          </p:cNvCxnSpPr>
          <p:nvPr/>
        </p:nvCxnSpPr>
        <p:spPr>
          <a:xfrm>
            <a:off x="6400800" y="4572000"/>
            <a:ext cx="0" cy="16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EA45AE76-DC57-47B8-89E2-276D91DD1C43}"/>
              </a:ext>
            </a:extLst>
          </p:cNvPr>
          <p:cNvCxnSpPr>
            <a:cxnSpLocks/>
          </p:cNvCxnSpPr>
          <p:nvPr/>
        </p:nvCxnSpPr>
        <p:spPr>
          <a:xfrm flipV="1">
            <a:off x="8610600" y="4572000"/>
            <a:ext cx="0" cy="15240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286565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CF2B370C-8C2F-46B9-8E21-6BB7BA938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637" y="2667000"/>
            <a:ext cx="3962400" cy="3999899"/>
          </a:xfrm>
          <a:prstGeom prst="rect">
            <a:avLst/>
          </a:prstGeom>
        </p:spPr>
      </p:pic>
      <p:sp>
        <p:nvSpPr>
          <p:cNvPr id="6" name="TextovéPole 5">
            <a:extLst>
              <a:ext uri="{FF2B5EF4-FFF2-40B4-BE49-F238E27FC236}">
                <a16:creationId xmlns:a16="http://schemas.microsoft.com/office/drawing/2014/main" id="{3B6B6A97-FDC1-43E8-87E5-385BC5DF23A3}"/>
              </a:ext>
            </a:extLst>
          </p:cNvPr>
          <p:cNvSpPr txBox="1"/>
          <p:nvPr/>
        </p:nvSpPr>
        <p:spPr>
          <a:xfrm>
            <a:off x="152400" y="631686"/>
            <a:ext cx="8839200" cy="707886"/>
          </a:xfrm>
          <a:prstGeom prst="rect">
            <a:avLst/>
          </a:prstGeom>
          <a:noFill/>
        </p:spPr>
        <p:txBody>
          <a:bodyPr wrap="square" rtlCol="0">
            <a:spAutoFit/>
          </a:bodyPr>
          <a:lstStyle/>
          <a:p>
            <a:pPr algn="just"/>
            <a:r>
              <a:rPr lang="cs-CZ" sz="2000" dirty="0"/>
              <a:t>Pro danou krystalovou strukturu je poměr celkového počtu valenčních elektronů k počtu atomů (e/a) prakticky konstantní. </a:t>
            </a:r>
          </a:p>
        </p:txBody>
      </p:sp>
      <p:sp>
        <p:nvSpPr>
          <p:cNvPr id="7" name="Obdélník 6">
            <a:extLst>
              <a:ext uri="{FF2B5EF4-FFF2-40B4-BE49-F238E27FC236}">
                <a16:creationId xmlns:a16="http://schemas.microsoft.com/office/drawing/2014/main" id="{1FA9B20E-8621-4A22-8D44-535350F5417B}"/>
              </a:ext>
            </a:extLst>
          </p:cNvPr>
          <p:cNvSpPr/>
          <p:nvPr/>
        </p:nvSpPr>
        <p:spPr>
          <a:xfrm>
            <a:off x="161925" y="1397878"/>
            <a:ext cx="8143875" cy="1138773"/>
          </a:xfrm>
          <a:prstGeom prst="rect">
            <a:avLst/>
          </a:prstGeom>
        </p:spPr>
        <p:txBody>
          <a:bodyPr wrap="square">
            <a:spAutoFit/>
          </a:bodyPr>
          <a:lstStyle/>
          <a:p>
            <a:pPr algn="ctr"/>
            <a:r>
              <a:rPr lang="en-US" sz="2000" dirty="0"/>
              <a:t>e/a = (v</a:t>
            </a:r>
            <a:r>
              <a:rPr lang="en-US" sz="2000" baseline="-25000" dirty="0"/>
              <a:t>1</a:t>
            </a:r>
            <a:r>
              <a:rPr lang="en-US" sz="2000" dirty="0"/>
              <a:t>m</a:t>
            </a:r>
            <a:r>
              <a:rPr lang="en-US" sz="2000" baseline="-25000" dirty="0"/>
              <a:t>1</a:t>
            </a:r>
            <a:r>
              <a:rPr lang="en-US" sz="2000" dirty="0"/>
              <a:t>+v</a:t>
            </a:r>
            <a:r>
              <a:rPr lang="en-US" sz="2000" baseline="-25000" dirty="0"/>
              <a:t>2</a:t>
            </a:r>
            <a:r>
              <a:rPr lang="en-US" sz="2000" dirty="0"/>
              <a:t>m</a:t>
            </a:r>
            <a:r>
              <a:rPr lang="en-US" sz="2000" baseline="-25000" dirty="0"/>
              <a:t>2</a:t>
            </a:r>
            <a:r>
              <a:rPr lang="en-US" sz="2000" dirty="0"/>
              <a:t>+...+</a:t>
            </a:r>
            <a:r>
              <a:rPr lang="en-US" sz="2000" dirty="0" err="1"/>
              <a:t>v</a:t>
            </a:r>
            <a:r>
              <a:rPr lang="en-US" sz="2000" baseline="-25000" dirty="0" err="1"/>
              <a:t>n</a:t>
            </a:r>
            <a:r>
              <a:rPr lang="en-US" sz="2000" dirty="0" err="1"/>
              <a:t>m</a:t>
            </a:r>
            <a:r>
              <a:rPr lang="en-US" sz="2000" baseline="-25000" dirty="0" err="1"/>
              <a:t>n</a:t>
            </a:r>
            <a:r>
              <a:rPr lang="en-US" sz="2000" dirty="0"/>
              <a:t>) /100</a:t>
            </a:r>
            <a:endParaRPr lang="cs-CZ" sz="2000" dirty="0"/>
          </a:p>
          <a:p>
            <a:pPr algn="ctr"/>
            <a:endParaRPr lang="en-US" sz="800" dirty="0"/>
          </a:p>
          <a:p>
            <a:pPr algn="ctr"/>
            <a:endParaRPr lang="en-US" sz="800" dirty="0"/>
          </a:p>
          <a:p>
            <a:r>
              <a:rPr lang="en-US" sz="1600" dirty="0" err="1"/>
              <a:t>v</a:t>
            </a:r>
            <a:r>
              <a:rPr lang="en-US" sz="1600" baseline="-25000" dirty="0" err="1"/>
              <a:t>n</a:t>
            </a:r>
            <a:r>
              <a:rPr lang="en-US" sz="1600" dirty="0"/>
              <a:t> </a:t>
            </a:r>
            <a:r>
              <a:rPr lang="cs-CZ" sz="1600" dirty="0"/>
              <a:t>= celkový počet</a:t>
            </a:r>
            <a:r>
              <a:rPr lang="en-US" sz="1600" dirty="0"/>
              <a:t> </a:t>
            </a:r>
            <a:r>
              <a:rPr lang="en-US" sz="1600" dirty="0" err="1"/>
              <a:t>valen</a:t>
            </a:r>
            <a:r>
              <a:rPr lang="cs-CZ" sz="1600" dirty="0" err="1"/>
              <a:t>čních</a:t>
            </a:r>
            <a:r>
              <a:rPr lang="cs-CZ" sz="1600" dirty="0"/>
              <a:t> </a:t>
            </a:r>
            <a:r>
              <a:rPr lang="en-US" sz="1600" dirty="0" err="1"/>
              <a:t>ele</a:t>
            </a:r>
            <a:r>
              <a:rPr lang="cs-CZ" sz="1600" dirty="0"/>
              <a:t>k</a:t>
            </a:r>
            <a:r>
              <a:rPr lang="en-US" sz="1600" dirty="0" err="1"/>
              <a:t>tron</a:t>
            </a:r>
            <a:r>
              <a:rPr lang="cs-CZ" sz="1600" dirty="0"/>
              <a:t>ů</a:t>
            </a:r>
            <a:r>
              <a:rPr lang="en-US" sz="1600" dirty="0"/>
              <a:t> </a:t>
            </a:r>
            <a:r>
              <a:rPr lang="cs-CZ" sz="1600" dirty="0"/>
              <a:t>v</a:t>
            </a:r>
            <a:r>
              <a:rPr lang="en-US" sz="1600" dirty="0"/>
              <a:t>e </a:t>
            </a:r>
            <a:r>
              <a:rPr lang="en-US" sz="1600" dirty="0" err="1"/>
              <a:t>valen</a:t>
            </a:r>
            <a:r>
              <a:rPr lang="cs-CZ" sz="1600" dirty="0"/>
              <a:t>ční</a:t>
            </a:r>
            <a:r>
              <a:rPr lang="en-US" sz="1600" dirty="0"/>
              <a:t> </a:t>
            </a:r>
            <a:r>
              <a:rPr lang="cs-CZ" sz="1600" dirty="0"/>
              <a:t>sféře </a:t>
            </a:r>
            <a:r>
              <a:rPr lang="en-US" sz="1600" dirty="0"/>
              <a:t>n</a:t>
            </a:r>
            <a:r>
              <a:rPr lang="cs-CZ" sz="1600" dirty="0"/>
              <a:t>-</a:t>
            </a:r>
            <a:r>
              <a:rPr lang="cs-CZ" sz="1600" dirty="0" err="1"/>
              <a:t>tého</a:t>
            </a:r>
            <a:r>
              <a:rPr lang="en-US" sz="1600" dirty="0"/>
              <a:t> </a:t>
            </a:r>
            <a:r>
              <a:rPr lang="cs-CZ" sz="1600" dirty="0"/>
              <a:t>prvku.</a:t>
            </a:r>
            <a:endParaRPr lang="en-US" sz="1600" dirty="0"/>
          </a:p>
          <a:p>
            <a:r>
              <a:rPr lang="en-US" sz="1600" dirty="0" err="1"/>
              <a:t>m</a:t>
            </a:r>
            <a:r>
              <a:rPr lang="en-US" sz="1600" baseline="-25000" dirty="0" err="1"/>
              <a:t>n</a:t>
            </a:r>
            <a:r>
              <a:rPr lang="en-US" sz="1600" dirty="0"/>
              <a:t> </a:t>
            </a:r>
            <a:r>
              <a:rPr lang="cs-CZ" sz="1600" dirty="0"/>
              <a:t>= molární % </a:t>
            </a:r>
            <a:r>
              <a:rPr lang="en-US" sz="1600" dirty="0"/>
              <a:t>n</a:t>
            </a:r>
            <a:r>
              <a:rPr lang="cs-CZ" sz="1600" dirty="0"/>
              <a:t>-</a:t>
            </a:r>
            <a:r>
              <a:rPr lang="cs-CZ" sz="1600" dirty="0" err="1"/>
              <a:t>tého</a:t>
            </a:r>
            <a:r>
              <a:rPr lang="en-US" sz="1600" dirty="0"/>
              <a:t> </a:t>
            </a:r>
            <a:r>
              <a:rPr lang="cs-CZ" sz="1600" dirty="0"/>
              <a:t>prvku.</a:t>
            </a:r>
            <a:endParaRPr lang="en-US" sz="1600" b="0" i="0" u="none" strike="noStrike" dirty="0">
              <a:effectLst/>
            </a:endParaRPr>
          </a:p>
        </p:txBody>
      </p:sp>
      <p:sp>
        <p:nvSpPr>
          <p:cNvPr id="3" name="TextovéPole 2">
            <a:extLst>
              <a:ext uri="{FF2B5EF4-FFF2-40B4-BE49-F238E27FC236}">
                <a16:creationId xmlns:a16="http://schemas.microsoft.com/office/drawing/2014/main" id="{0AAFAB38-6E0C-413D-ACE4-879C156D4DF6}"/>
              </a:ext>
            </a:extLst>
          </p:cNvPr>
          <p:cNvSpPr txBox="1"/>
          <p:nvPr/>
        </p:nvSpPr>
        <p:spPr>
          <a:xfrm>
            <a:off x="228600" y="105376"/>
            <a:ext cx="2616037" cy="461665"/>
          </a:xfrm>
          <a:prstGeom prst="rect">
            <a:avLst/>
          </a:prstGeom>
          <a:noFill/>
        </p:spPr>
        <p:txBody>
          <a:bodyPr wrap="none" rtlCol="0">
            <a:spAutoFit/>
          </a:bodyPr>
          <a:lstStyle/>
          <a:p>
            <a:r>
              <a:rPr lang="cs-CZ" sz="2400" b="1" dirty="0"/>
              <a:t>Intermetalické fáze</a:t>
            </a:r>
            <a:endParaRPr lang="en-US" sz="2400" b="1" dirty="0"/>
          </a:p>
        </p:txBody>
      </p:sp>
    </p:spTree>
    <p:extLst>
      <p:ext uri="{BB962C8B-B14F-4D97-AF65-F5344CB8AC3E}">
        <p14:creationId xmlns:p14="http://schemas.microsoft.com/office/powerpoint/2010/main" val="15342348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338F322-F644-4771-BC1C-6E41C7AB368E}"/>
              </a:ext>
            </a:extLst>
          </p:cNvPr>
          <p:cNvPicPr>
            <a:picLocks noChangeAspect="1"/>
          </p:cNvPicPr>
          <p:nvPr/>
        </p:nvPicPr>
        <p:blipFill>
          <a:blip r:embed="rId2"/>
          <a:stretch>
            <a:fillRect/>
          </a:stretch>
        </p:blipFill>
        <p:spPr>
          <a:xfrm>
            <a:off x="6248400" y="3278115"/>
            <a:ext cx="2507076" cy="3238499"/>
          </a:xfrm>
          <a:prstGeom prst="rect">
            <a:avLst/>
          </a:prstGeom>
        </p:spPr>
      </p:pic>
      <p:pic>
        <p:nvPicPr>
          <p:cNvPr id="8" name="Obrázek 7">
            <a:extLst>
              <a:ext uri="{FF2B5EF4-FFF2-40B4-BE49-F238E27FC236}">
                <a16:creationId xmlns:a16="http://schemas.microsoft.com/office/drawing/2014/main" id="{3E0F171E-88AA-47BC-8DA8-CDA13F7BA0CF}"/>
              </a:ext>
            </a:extLst>
          </p:cNvPr>
          <p:cNvPicPr>
            <a:picLocks noChangeAspect="1"/>
          </p:cNvPicPr>
          <p:nvPr/>
        </p:nvPicPr>
        <p:blipFill>
          <a:blip r:embed="rId3"/>
          <a:stretch>
            <a:fillRect/>
          </a:stretch>
        </p:blipFill>
        <p:spPr>
          <a:xfrm>
            <a:off x="3257550" y="3164572"/>
            <a:ext cx="2747963" cy="3465584"/>
          </a:xfrm>
          <a:prstGeom prst="rect">
            <a:avLst/>
          </a:prstGeom>
        </p:spPr>
      </p:pic>
      <p:pic>
        <p:nvPicPr>
          <p:cNvPr id="10" name="Obrázek 9">
            <a:extLst>
              <a:ext uri="{FF2B5EF4-FFF2-40B4-BE49-F238E27FC236}">
                <a16:creationId xmlns:a16="http://schemas.microsoft.com/office/drawing/2014/main" id="{72B4D42E-1F04-4690-9785-DDA3E8C48266}"/>
              </a:ext>
            </a:extLst>
          </p:cNvPr>
          <p:cNvPicPr>
            <a:picLocks noChangeAspect="1"/>
          </p:cNvPicPr>
          <p:nvPr/>
        </p:nvPicPr>
        <p:blipFill>
          <a:blip r:embed="rId4"/>
          <a:stretch>
            <a:fillRect/>
          </a:stretch>
        </p:blipFill>
        <p:spPr>
          <a:xfrm>
            <a:off x="3962400" y="152400"/>
            <a:ext cx="4962526" cy="2865832"/>
          </a:xfrm>
          <a:prstGeom prst="rect">
            <a:avLst/>
          </a:prstGeom>
        </p:spPr>
      </p:pic>
      <p:pic>
        <p:nvPicPr>
          <p:cNvPr id="16388" name="Picture 4">
            <a:extLst>
              <a:ext uri="{FF2B5EF4-FFF2-40B4-BE49-F238E27FC236}">
                <a16:creationId xmlns:a16="http://schemas.microsoft.com/office/drawing/2014/main" id="{E391C31B-0EF5-403F-8767-4FF23FB36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4" y="307830"/>
            <a:ext cx="3350783" cy="255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5572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Ã½sledek obrÃ¡zku pro austenite fer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7423472" cy="6476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199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AAFAB38-6E0C-413D-ACE4-879C156D4DF6}"/>
              </a:ext>
            </a:extLst>
          </p:cNvPr>
          <p:cNvSpPr txBox="1"/>
          <p:nvPr/>
        </p:nvSpPr>
        <p:spPr>
          <a:xfrm>
            <a:off x="685800" y="228600"/>
            <a:ext cx="2616037" cy="461665"/>
          </a:xfrm>
          <a:prstGeom prst="rect">
            <a:avLst/>
          </a:prstGeom>
          <a:noFill/>
        </p:spPr>
        <p:txBody>
          <a:bodyPr wrap="none" rtlCol="0">
            <a:spAutoFit/>
          </a:bodyPr>
          <a:lstStyle/>
          <a:p>
            <a:r>
              <a:rPr lang="cs-CZ" sz="2400" b="1" dirty="0"/>
              <a:t>Intermetalické fáze</a:t>
            </a:r>
            <a:endParaRPr lang="en-US" sz="2400" b="1" dirty="0"/>
          </a:p>
        </p:txBody>
      </p:sp>
      <p:pic>
        <p:nvPicPr>
          <p:cNvPr id="7174" name="Picture 6" descr="Metallkristalle - Intermetallische Phasen - Chemgapedia">
            <a:extLst>
              <a:ext uri="{FF2B5EF4-FFF2-40B4-BE49-F238E27FC236}">
                <a16:creationId xmlns:a16="http://schemas.microsoft.com/office/drawing/2014/main" id="{4ADFDB50-B9C0-4783-93FB-397EF878C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372" y="3886200"/>
            <a:ext cx="4743695" cy="255429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ntermetallische Phasen, Kap. 4.1">
            <a:extLst>
              <a:ext uri="{FF2B5EF4-FFF2-40B4-BE49-F238E27FC236}">
                <a16:creationId xmlns:a16="http://schemas.microsoft.com/office/drawing/2014/main" id="{E01847CB-59CA-4C6E-A3F8-701DE0749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372" y="228600"/>
            <a:ext cx="458793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u 60, Zn 40 (wt%) brass, Widmanstätten microstructure ...">
            <a:extLst>
              <a:ext uri="{FF2B5EF4-FFF2-40B4-BE49-F238E27FC236}">
                <a16:creationId xmlns:a16="http://schemas.microsoft.com/office/drawing/2014/main" id="{641FF6CC-84F8-4F18-BD76-111670B57E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950078"/>
            <a:ext cx="2616037" cy="17658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0B00562-23DD-479B-AAB0-73A31DEC5F41}"/>
              </a:ext>
            </a:extLst>
          </p:cNvPr>
          <p:cNvSpPr txBox="1"/>
          <p:nvPr/>
        </p:nvSpPr>
        <p:spPr>
          <a:xfrm>
            <a:off x="417323" y="4284697"/>
            <a:ext cx="3378282" cy="646331"/>
          </a:xfrm>
          <a:prstGeom prst="rect">
            <a:avLst/>
          </a:prstGeom>
          <a:noFill/>
        </p:spPr>
        <p:txBody>
          <a:bodyPr wrap="square">
            <a:spAutoFit/>
          </a:bodyPr>
          <a:lstStyle/>
          <a:p>
            <a:r>
              <a:rPr lang="cs-CZ" i="0" dirty="0">
                <a:solidFill>
                  <a:srgbClr val="212124"/>
                </a:solidFill>
                <a:effectLst/>
              </a:rPr>
              <a:t>Mosaz: </a:t>
            </a:r>
            <a:r>
              <a:rPr lang="cs-CZ" i="0" dirty="0" err="1">
                <a:solidFill>
                  <a:srgbClr val="212124"/>
                </a:solidFill>
                <a:effectLst/>
              </a:rPr>
              <a:t>Cu</a:t>
            </a:r>
            <a:r>
              <a:rPr lang="cs-CZ" i="0" dirty="0">
                <a:solidFill>
                  <a:srgbClr val="212124"/>
                </a:solidFill>
                <a:effectLst/>
              </a:rPr>
              <a:t> 60 </a:t>
            </a:r>
            <a:r>
              <a:rPr lang="cs-CZ" i="0" dirty="0" err="1">
                <a:solidFill>
                  <a:srgbClr val="212124"/>
                </a:solidFill>
                <a:effectLst/>
              </a:rPr>
              <a:t>wt</a:t>
            </a:r>
            <a:r>
              <a:rPr lang="cs-CZ" i="0" dirty="0">
                <a:solidFill>
                  <a:srgbClr val="212124"/>
                </a:solidFill>
                <a:effectLst/>
              </a:rPr>
              <a:t>% + Zn 40 </a:t>
            </a:r>
            <a:r>
              <a:rPr lang="cs-CZ" i="0" dirty="0" err="1">
                <a:solidFill>
                  <a:srgbClr val="212124"/>
                </a:solidFill>
                <a:effectLst/>
              </a:rPr>
              <a:t>wt</a:t>
            </a:r>
            <a:r>
              <a:rPr lang="cs-CZ" i="0" dirty="0">
                <a:solidFill>
                  <a:srgbClr val="212124"/>
                </a:solidFill>
                <a:effectLst/>
              </a:rPr>
              <a:t>% </a:t>
            </a:r>
            <a:r>
              <a:rPr lang="cs-CZ" i="0" dirty="0" err="1">
                <a:solidFill>
                  <a:srgbClr val="212124"/>
                </a:solidFill>
                <a:effectLst/>
              </a:rPr>
              <a:t>Widmanstättenova</a:t>
            </a:r>
            <a:r>
              <a:rPr lang="cs-CZ" i="0" dirty="0">
                <a:solidFill>
                  <a:srgbClr val="212124"/>
                </a:solidFill>
                <a:effectLst/>
              </a:rPr>
              <a:t> </a:t>
            </a:r>
            <a:r>
              <a:rPr lang="cs-CZ" i="0" dirty="0" err="1">
                <a:solidFill>
                  <a:srgbClr val="212124"/>
                </a:solidFill>
                <a:effectLst/>
              </a:rPr>
              <a:t>microstruktura</a:t>
            </a:r>
            <a:endParaRPr lang="cs-CZ" dirty="0"/>
          </a:p>
        </p:txBody>
      </p:sp>
      <p:pic>
        <p:nvPicPr>
          <p:cNvPr id="15362" name="Picture 2">
            <a:extLst>
              <a:ext uri="{FF2B5EF4-FFF2-40B4-BE49-F238E27FC236}">
                <a16:creationId xmlns:a16="http://schemas.microsoft.com/office/drawing/2014/main" id="{FAD1932D-58CA-4AA0-81F5-1A397CEEE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33" y="1105678"/>
            <a:ext cx="3913888" cy="2896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1981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31AB0D-2C91-4A82-8D63-2DA01BED9387}"/>
              </a:ext>
            </a:extLst>
          </p:cNvPr>
          <p:cNvSpPr>
            <a:spLocks noGrp="1"/>
          </p:cNvSpPr>
          <p:nvPr>
            <p:ph type="title"/>
          </p:nvPr>
        </p:nvSpPr>
        <p:spPr>
          <a:xfrm>
            <a:off x="304800" y="76200"/>
            <a:ext cx="8229600" cy="504825"/>
          </a:xfrm>
        </p:spPr>
        <p:txBody>
          <a:bodyPr>
            <a:normAutofit fontScale="90000"/>
          </a:bodyPr>
          <a:lstStyle/>
          <a:p>
            <a:r>
              <a:rPr lang="cs-CZ" sz="3200" b="1" dirty="0"/>
              <a:t>Sklo</a:t>
            </a:r>
            <a:endParaRPr lang="en-US" sz="3200" b="1" dirty="0"/>
          </a:p>
        </p:txBody>
      </p:sp>
      <p:sp>
        <p:nvSpPr>
          <p:cNvPr id="3" name="TextovéPole 2">
            <a:extLst>
              <a:ext uri="{FF2B5EF4-FFF2-40B4-BE49-F238E27FC236}">
                <a16:creationId xmlns:a16="http://schemas.microsoft.com/office/drawing/2014/main" id="{F0640E3E-B6A2-4064-B834-094811258F4C}"/>
              </a:ext>
            </a:extLst>
          </p:cNvPr>
          <p:cNvSpPr txBox="1"/>
          <p:nvPr/>
        </p:nvSpPr>
        <p:spPr>
          <a:xfrm>
            <a:off x="190500" y="613637"/>
            <a:ext cx="8763000" cy="3724096"/>
          </a:xfrm>
          <a:prstGeom prst="rect">
            <a:avLst/>
          </a:prstGeom>
          <a:noFill/>
        </p:spPr>
        <p:txBody>
          <a:bodyPr wrap="square" rtlCol="0">
            <a:spAutoFit/>
          </a:bodyPr>
          <a:lstStyle/>
          <a:p>
            <a:pPr algn="just"/>
            <a:r>
              <a:rPr lang="cs-CZ" sz="2000" dirty="0"/>
              <a:t>Podchlazená, extrémně viskózní kapalina, s malou ochotou krystalizovat (= metastabilní agregátní stav).</a:t>
            </a:r>
          </a:p>
          <a:p>
            <a:pPr algn="just"/>
            <a:endParaRPr lang="cs-CZ" sz="800" dirty="0"/>
          </a:p>
          <a:p>
            <a:pPr marL="342900" indent="-342900" algn="just">
              <a:buAutoNum type="arabicPeriod"/>
            </a:pPr>
            <a:r>
              <a:rPr lang="cs-CZ" sz="2000" dirty="0"/>
              <a:t>Při nižší teplotě (většinou již pokojové) tvoří souvislou, mechanicky pevnou látku.</a:t>
            </a:r>
          </a:p>
          <a:p>
            <a:pPr marL="342900" indent="-342900" algn="just">
              <a:buAutoNum type="arabicPeriod"/>
            </a:pPr>
            <a:r>
              <a:rPr lang="cs-CZ" sz="2000" dirty="0"/>
              <a:t>Jsou izotropní (na rozdíl od krystalických látek).</a:t>
            </a:r>
          </a:p>
          <a:p>
            <a:pPr marL="342900" indent="-342900" algn="just">
              <a:buAutoNum type="arabicPeriod"/>
            </a:pPr>
            <a:r>
              <a:rPr lang="cs-CZ" sz="2000" dirty="0"/>
              <a:t>Netají ostře při určité teplotě, zahříváním nejprve měknou.</a:t>
            </a:r>
          </a:p>
          <a:p>
            <a:pPr marL="342900" indent="-342900" algn="just">
              <a:buAutoNum type="arabicPeriod"/>
            </a:pPr>
            <a:r>
              <a:rPr lang="cs-CZ" sz="2000" dirty="0"/>
              <a:t>Vnitřní struktura skla odpovídá chaotickému uspořádání kapaliny.</a:t>
            </a:r>
          </a:p>
          <a:p>
            <a:pPr algn="just"/>
            <a:endParaRPr lang="cs-CZ" sz="800" dirty="0"/>
          </a:p>
          <a:p>
            <a:pPr algn="just"/>
            <a:r>
              <a:rPr lang="cs-CZ" dirty="0"/>
              <a:t>Technicky nejvýznamnější skla tvoří oxidy (SiO</a:t>
            </a:r>
            <a:r>
              <a:rPr lang="cs-CZ" baseline="-25000" dirty="0"/>
              <a:t>2</a:t>
            </a:r>
            <a:r>
              <a:rPr lang="cs-CZ" dirty="0"/>
              <a:t>, B</a:t>
            </a:r>
            <a:r>
              <a:rPr lang="cs-CZ" baseline="-25000" dirty="0"/>
              <a:t>2</a:t>
            </a:r>
            <a:r>
              <a:rPr lang="cs-CZ" dirty="0"/>
              <a:t>O</a:t>
            </a:r>
            <a:r>
              <a:rPr lang="cs-CZ" baseline="-25000" dirty="0"/>
              <a:t>3</a:t>
            </a:r>
            <a:r>
              <a:rPr lang="cs-CZ" dirty="0"/>
              <a:t>, v menší míře i oxidy prvků z 3., 4. a 5. skupiny) a některé </a:t>
            </a:r>
            <a:r>
              <a:rPr lang="cs-CZ" dirty="0" err="1"/>
              <a:t>oxo</a:t>
            </a:r>
            <a:r>
              <a:rPr lang="cs-CZ" dirty="0"/>
              <a:t>- soli (křemičitany, boritany a fosforečnany alkalických kovů, kovů alkalických zemin, olova a často též hliníku). V polovodičové technice se uplatňují skla ze sloučenin chalkogenů, arsenu, antimonu, germania, aj.</a:t>
            </a:r>
            <a:endParaRPr lang="en-US" dirty="0"/>
          </a:p>
        </p:txBody>
      </p:sp>
      <p:pic>
        <p:nvPicPr>
          <p:cNvPr id="7" name="Obrázek 6">
            <a:extLst>
              <a:ext uri="{FF2B5EF4-FFF2-40B4-BE49-F238E27FC236}">
                <a16:creationId xmlns:a16="http://schemas.microsoft.com/office/drawing/2014/main" id="{73C1491D-1388-446D-844F-29ED25D36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69" y="4299633"/>
            <a:ext cx="3746562" cy="2362628"/>
          </a:xfrm>
          <a:prstGeom prst="rect">
            <a:avLst/>
          </a:prstGeom>
        </p:spPr>
      </p:pic>
      <p:pic>
        <p:nvPicPr>
          <p:cNvPr id="4" name="Obrázek 3">
            <a:extLst>
              <a:ext uri="{FF2B5EF4-FFF2-40B4-BE49-F238E27FC236}">
                <a16:creationId xmlns:a16="http://schemas.microsoft.com/office/drawing/2014/main" id="{06C98FAC-2EF6-433C-A2A7-2615A0A2E32C}"/>
              </a:ext>
            </a:extLst>
          </p:cNvPr>
          <p:cNvPicPr>
            <a:picLocks noChangeAspect="1"/>
          </p:cNvPicPr>
          <p:nvPr/>
        </p:nvPicPr>
        <p:blipFill>
          <a:blip r:embed="rId3"/>
          <a:stretch>
            <a:fillRect/>
          </a:stretch>
        </p:blipFill>
        <p:spPr>
          <a:xfrm>
            <a:off x="5334000" y="4299633"/>
            <a:ext cx="3352800" cy="2362628"/>
          </a:xfrm>
          <a:prstGeom prst="rect">
            <a:avLst/>
          </a:prstGeom>
        </p:spPr>
      </p:pic>
    </p:spTree>
    <p:extLst>
      <p:ext uri="{BB962C8B-B14F-4D97-AF65-F5344CB8AC3E}">
        <p14:creationId xmlns:p14="http://schemas.microsoft.com/office/powerpoint/2010/main" val="15454262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6930E-35FD-4094-BB2F-9985537967F1}"/>
              </a:ext>
            </a:extLst>
          </p:cNvPr>
          <p:cNvSpPr>
            <a:spLocks noGrp="1"/>
          </p:cNvSpPr>
          <p:nvPr>
            <p:ph type="title"/>
          </p:nvPr>
        </p:nvSpPr>
        <p:spPr>
          <a:xfrm>
            <a:off x="76200" y="76200"/>
            <a:ext cx="3886200" cy="625475"/>
          </a:xfrm>
        </p:spPr>
        <p:txBody>
          <a:bodyPr>
            <a:normAutofit/>
          </a:bodyPr>
          <a:lstStyle/>
          <a:p>
            <a:r>
              <a:rPr lang="en-US" sz="2400" b="1" dirty="0" err="1">
                <a:latin typeface="+mn-lt"/>
              </a:rPr>
              <a:t>Zachariasen</a:t>
            </a:r>
            <a:r>
              <a:rPr lang="cs-CZ" sz="2400" b="1" dirty="0">
                <a:latin typeface="+mn-lt"/>
              </a:rPr>
              <a:t>ova pravidla</a:t>
            </a:r>
            <a:endParaRPr lang="en-US" sz="2400" b="1" dirty="0">
              <a:latin typeface="+mn-lt"/>
            </a:endParaRPr>
          </a:p>
        </p:txBody>
      </p:sp>
      <p:sp>
        <p:nvSpPr>
          <p:cNvPr id="5" name="Obdélník 4">
            <a:extLst>
              <a:ext uri="{FF2B5EF4-FFF2-40B4-BE49-F238E27FC236}">
                <a16:creationId xmlns:a16="http://schemas.microsoft.com/office/drawing/2014/main" id="{5C625778-F550-44FD-A7B8-287BB33309FC}"/>
              </a:ext>
            </a:extLst>
          </p:cNvPr>
          <p:cNvSpPr/>
          <p:nvPr/>
        </p:nvSpPr>
        <p:spPr>
          <a:xfrm>
            <a:off x="266698" y="822424"/>
            <a:ext cx="8648701" cy="2431435"/>
          </a:xfrm>
          <a:prstGeom prst="rect">
            <a:avLst/>
          </a:prstGeom>
        </p:spPr>
        <p:txBody>
          <a:bodyPr wrap="square">
            <a:spAutoFit/>
          </a:bodyPr>
          <a:lstStyle/>
          <a:p>
            <a:pPr algn="just"/>
            <a:r>
              <a:rPr lang="en-US" sz="2000" dirty="0" err="1"/>
              <a:t>Zachariasen</a:t>
            </a:r>
            <a:r>
              <a:rPr lang="cs-CZ" sz="2000" dirty="0"/>
              <a:t>ova pravidla tvorby skel </a:t>
            </a:r>
            <a:r>
              <a:rPr lang="en-US" sz="2000" dirty="0"/>
              <a:t>(</a:t>
            </a:r>
            <a:r>
              <a:rPr lang="cs-CZ" sz="2000" dirty="0"/>
              <a:t>na základě empirických pozorování</a:t>
            </a:r>
            <a:r>
              <a:rPr lang="en-US" sz="2000" dirty="0"/>
              <a:t> </a:t>
            </a:r>
            <a:r>
              <a:rPr lang="en-US" sz="2000" dirty="0" err="1"/>
              <a:t>oxid</a:t>
            </a:r>
            <a:r>
              <a:rPr lang="cs-CZ" sz="2000" dirty="0"/>
              <a:t>ů</a:t>
            </a:r>
            <a:r>
              <a:rPr lang="en-US" sz="2000" dirty="0"/>
              <a:t>)</a:t>
            </a:r>
            <a:r>
              <a:rPr lang="cs-CZ" sz="2000" dirty="0"/>
              <a:t>:</a:t>
            </a:r>
          </a:p>
          <a:p>
            <a:pPr algn="just"/>
            <a:endParaRPr lang="en-US" sz="800" dirty="0"/>
          </a:p>
          <a:p>
            <a:pPr algn="just"/>
            <a:r>
              <a:rPr lang="en-US" sz="2000" dirty="0"/>
              <a:t>1. </a:t>
            </a:r>
            <a:r>
              <a:rPr lang="cs-CZ" sz="2000" dirty="0"/>
              <a:t>Žádný atom kyslíku není spojen s více než dvěma kationty.</a:t>
            </a:r>
          </a:p>
          <a:p>
            <a:pPr marL="457200" indent="-457200" algn="just">
              <a:buAutoNum type="arabicPeriod"/>
            </a:pPr>
            <a:endParaRPr lang="en-US" sz="800" dirty="0"/>
          </a:p>
          <a:p>
            <a:pPr algn="just"/>
            <a:r>
              <a:rPr lang="en-US" sz="2000" dirty="0"/>
              <a:t>2. </a:t>
            </a:r>
            <a:r>
              <a:rPr lang="cs-CZ" sz="2000" dirty="0"/>
              <a:t>Koordinační čísla k</a:t>
            </a:r>
            <a:r>
              <a:rPr lang="en-US" sz="2000" dirty="0" err="1"/>
              <a:t>ation</a:t>
            </a:r>
            <a:r>
              <a:rPr lang="cs-CZ" sz="2000" dirty="0"/>
              <a:t>tu jsou velmi malá</a:t>
            </a:r>
            <a:r>
              <a:rPr lang="en-US" sz="2000" dirty="0"/>
              <a:t>: 3 </a:t>
            </a:r>
            <a:r>
              <a:rPr lang="cs-CZ" sz="2000" dirty="0"/>
              <a:t>nebo</a:t>
            </a:r>
            <a:r>
              <a:rPr lang="en-US" sz="2000" dirty="0"/>
              <a:t> 4.</a:t>
            </a:r>
            <a:endParaRPr lang="cs-CZ" sz="2000" dirty="0"/>
          </a:p>
          <a:p>
            <a:pPr algn="just"/>
            <a:endParaRPr lang="en-US" sz="800" dirty="0"/>
          </a:p>
          <a:p>
            <a:pPr algn="just"/>
            <a:r>
              <a:rPr lang="en-US" sz="2000" dirty="0"/>
              <a:t>3. </a:t>
            </a:r>
            <a:r>
              <a:rPr lang="cs-CZ" sz="2000" dirty="0"/>
              <a:t>Koordinační </a:t>
            </a:r>
            <a:r>
              <a:rPr lang="en-US" sz="2000" dirty="0" err="1"/>
              <a:t>polyedr</a:t>
            </a:r>
            <a:r>
              <a:rPr lang="cs-CZ" sz="2000" dirty="0"/>
              <a:t>y tvořené atomy kyslíku se navzájem spojují pouze vrcholy</a:t>
            </a:r>
            <a:r>
              <a:rPr lang="en-US" sz="2000" dirty="0"/>
              <a:t>, </a:t>
            </a:r>
            <a:r>
              <a:rPr lang="cs-CZ" sz="2000" dirty="0"/>
              <a:t>nikoli</a:t>
            </a:r>
            <a:r>
              <a:rPr lang="en-US" sz="2000" dirty="0"/>
              <a:t> </a:t>
            </a:r>
            <a:r>
              <a:rPr lang="cs-CZ" sz="2000" dirty="0"/>
              <a:t>hranami</a:t>
            </a:r>
            <a:r>
              <a:rPr lang="en-US" sz="2000" dirty="0"/>
              <a:t> </a:t>
            </a:r>
            <a:r>
              <a:rPr lang="cs-CZ" sz="2000" dirty="0"/>
              <a:t>nebo</a:t>
            </a:r>
            <a:r>
              <a:rPr lang="en-US" sz="2000" dirty="0"/>
              <a:t> </a:t>
            </a:r>
            <a:r>
              <a:rPr lang="cs-CZ" sz="2000" dirty="0"/>
              <a:t>plochami</a:t>
            </a:r>
            <a:r>
              <a:rPr lang="en-US" sz="2000" dirty="0"/>
              <a:t>.</a:t>
            </a:r>
            <a:endParaRPr lang="cs-CZ" sz="2000" dirty="0"/>
          </a:p>
          <a:p>
            <a:pPr algn="just"/>
            <a:endParaRPr lang="en-US" sz="800" dirty="0"/>
          </a:p>
          <a:p>
            <a:pPr algn="just"/>
            <a:r>
              <a:rPr lang="en-US" sz="2000" dirty="0"/>
              <a:t>4. </a:t>
            </a:r>
            <a:r>
              <a:rPr lang="cs-CZ" sz="2000" dirty="0"/>
              <a:t>V trojrozměrné struktuře se navzájem spojují nejméně tři vrcholy.</a:t>
            </a:r>
          </a:p>
        </p:txBody>
      </p:sp>
      <p:pic>
        <p:nvPicPr>
          <p:cNvPr id="7" name="Obrázek 6" descr="Obsah obrázku mapa, stůl, kreslení&#10;&#10;Popis byl vytvořen automaticky">
            <a:extLst>
              <a:ext uri="{FF2B5EF4-FFF2-40B4-BE49-F238E27FC236}">
                <a16:creationId xmlns:a16="http://schemas.microsoft.com/office/drawing/2014/main" id="{06957A5D-DADF-4B55-A255-A07220F43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136" y="3530699"/>
            <a:ext cx="3133725" cy="3133725"/>
          </a:xfrm>
          <a:prstGeom prst="rect">
            <a:avLst/>
          </a:prstGeom>
        </p:spPr>
      </p:pic>
    </p:spTree>
    <p:extLst>
      <p:ext uri="{BB962C8B-B14F-4D97-AF65-F5344CB8AC3E}">
        <p14:creationId xmlns:p14="http://schemas.microsoft.com/office/powerpoint/2010/main" val="24771158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960C871-A40B-40B8-8060-FEFFC0BF2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3657600"/>
            <a:ext cx="6573386" cy="2971800"/>
          </a:xfrm>
          <a:prstGeom prst="rect">
            <a:avLst/>
          </a:prstGeom>
        </p:spPr>
      </p:pic>
      <p:pic>
        <p:nvPicPr>
          <p:cNvPr id="8" name="Obrázek 7">
            <a:extLst>
              <a:ext uri="{FF2B5EF4-FFF2-40B4-BE49-F238E27FC236}">
                <a16:creationId xmlns:a16="http://schemas.microsoft.com/office/drawing/2014/main" id="{25A3DA05-5F07-424D-A6C0-7A10C3FF3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4486" y="304800"/>
            <a:ext cx="6654140" cy="3124200"/>
          </a:xfrm>
          <a:prstGeom prst="rect">
            <a:avLst/>
          </a:prstGeom>
        </p:spPr>
      </p:pic>
      <p:sp>
        <p:nvSpPr>
          <p:cNvPr id="9" name="TextovéPole 8">
            <a:extLst>
              <a:ext uri="{FF2B5EF4-FFF2-40B4-BE49-F238E27FC236}">
                <a16:creationId xmlns:a16="http://schemas.microsoft.com/office/drawing/2014/main" id="{B5E6BA75-DC7A-42ED-9AF5-64332D00BCC6}"/>
              </a:ext>
            </a:extLst>
          </p:cNvPr>
          <p:cNvSpPr txBox="1"/>
          <p:nvPr/>
        </p:nvSpPr>
        <p:spPr>
          <a:xfrm>
            <a:off x="373949" y="457200"/>
            <a:ext cx="925253" cy="400110"/>
          </a:xfrm>
          <a:prstGeom prst="rect">
            <a:avLst/>
          </a:prstGeom>
          <a:noFill/>
        </p:spPr>
        <p:txBody>
          <a:bodyPr wrap="none" rtlCol="0">
            <a:spAutoFit/>
          </a:bodyPr>
          <a:lstStyle/>
          <a:p>
            <a:r>
              <a:rPr lang="cs-CZ" sz="2000" b="1" dirty="0"/>
              <a:t>Příklad</a:t>
            </a:r>
            <a:endParaRPr lang="en-US" sz="2000" b="1" dirty="0"/>
          </a:p>
        </p:txBody>
      </p:sp>
    </p:spTree>
    <p:extLst>
      <p:ext uri="{BB962C8B-B14F-4D97-AF65-F5344CB8AC3E}">
        <p14:creationId xmlns:p14="http://schemas.microsoft.com/office/powerpoint/2010/main" val="39371537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11FC77-24D5-4D39-812B-F90465E1A3C8}"/>
              </a:ext>
            </a:extLst>
          </p:cNvPr>
          <p:cNvSpPr>
            <a:spLocks noGrp="1"/>
          </p:cNvSpPr>
          <p:nvPr>
            <p:ph type="title"/>
          </p:nvPr>
        </p:nvSpPr>
        <p:spPr>
          <a:xfrm>
            <a:off x="304800" y="342899"/>
            <a:ext cx="2819400" cy="625475"/>
          </a:xfrm>
        </p:spPr>
        <p:txBody>
          <a:bodyPr>
            <a:normAutofit/>
          </a:bodyPr>
          <a:lstStyle/>
          <a:p>
            <a:r>
              <a:rPr lang="en-US" sz="2400" b="1" dirty="0" err="1">
                <a:latin typeface="+mn-lt"/>
              </a:rPr>
              <a:t>Paulingova</a:t>
            </a:r>
            <a:r>
              <a:rPr lang="en-US" sz="2400" b="1" dirty="0">
                <a:latin typeface="+mn-lt"/>
              </a:rPr>
              <a:t> </a:t>
            </a:r>
            <a:r>
              <a:rPr lang="en-US" sz="2400" b="1" dirty="0" err="1">
                <a:latin typeface="+mn-lt"/>
              </a:rPr>
              <a:t>pravidla</a:t>
            </a:r>
            <a:endParaRPr lang="cs-CZ" sz="2400" b="1" dirty="0">
              <a:latin typeface="+mn-lt"/>
            </a:endParaRPr>
          </a:p>
        </p:txBody>
      </p:sp>
      <p:sp>
        <p:nvSpPr>
          <p:cNvPr id="4" name="TextovéPole 3">
            <a:extLst>
              <a:ext uri="{FF2B5EF4-FFF2-40B4-BE49-F238E27FC236}">
                <a16:creationId xmlns:a16="http://schemas.microsoft.com/office/drawing/2014/main" id="{4185F32F-B1A5-4243-8AB1-62F6FD7F27F3}"/>
              </a:ext>
            </a:extLst>
          </p:cNvPr>
          <p:cNvSpPr txBox="1"/>
          <p:nvPr/>
        </p:nvSpPr>
        <p:spPr>
          <a:xfrm>
            <a:off x="285750" y="1112836"/>
            <a:ext cx="5334000" cy="1631216"/>
          </a:xfrm>
          <a:prstGeom prst="rect">
            <a:avLst/>
          </a:prstGeom>
          <a:noFill/>
        </p:spPr>
        <p:txBody>
          <a:bodyPr wrap="square">
            <a:spAutoFit/>
          </a:bodyPr>
          <a:lstStyle/>
          <a:p>
            <a:pPr algn="just">
              <a:buFont typeface="+mj-lt"/>
              <a:buAutoNum type="arabicPeriod"/>
            </a:pPr>
            <a:r>
              <a:rPr lang="cs-CZ" sz="2000" b="0" i="0" dirty="0">
                <a:solidFill>
                  <a:srgbClr val="000000"/>
                </a:solidFill>
                <a:effectLst/>
              </a:rPr>
              <a:t> Kolem kationtu se tvoří koordinační polyedr aniontů, vzdálenost aniont - kationt je určena součtem iontových poloměrů a </a:t>
            </a:r>
            <a:r>
              <a:rPr lang="cs-CZ" sz="2000" b="1" i="0" dirty="0">
                <a:solidFill>
                  <a:srgbClr val="000000"/>
                </a:solidFill>
                <a:effectLst/>
              </a:rPr>
              <a:t>koordinační číslo</a:t>
            </a:r>
            <a:r>
              <a:rPr lang="cs-CZ" sz="2000" b="0" i="0" dirty="0">
                <a:solidFill>
                  <a:srgbClr val="000000"/>
                </a:solidFill>
                <a:effectLst/>
              </a:rPr>
              <a:t> kationtu poměrem poloměrů kationt - aniont.</a:t>
            </a:r>
          </a:p>
          <a:p>
            <a:pPr algn="just"/>
            <a:endParaRPr lang="cs-CZ" sz="2000" b="0" i="0" dirty="0">
              <a:solidFill>
                <a:srgbClr val="000000"/>
              </a:solidFill>
              <a:effectLst/>
            </a:endParaRPr>
          </a:p>
        </p:txBody>
      </p:sp>
      <p:pic>
        <p:nvPicPr>
          <p:cNvPr id="4098" name="Picture 2" descr="elektrostatická valence v halitu a fluoritu">
            <a:extLst>
              <a:ext uri="{FF2B5EF4-FFF2-40B4-BE49-F238E27FC236}">
                <a16:creationId xmlns:a16="http://schemas.microsoft.com/office/drawing/2014/main" id="{02D4405E-8499-457B-9990-BBE918DF1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352" y="549544"/>
            <a:ext cx="3270248" cy="589627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E7E71AF-1ED2-4D95-B9F8-9D2136C1730A}"/>
              </a:ext>
            </a:extLst>
          </p:cNvPr>
          <p:cNvSpPr txBox="1"/>
          <p:nvPr/>
        </p:nvSpPr>
        <p:spPr>
          <a:xfrm>
            <a:off x="212723" y="4153953"/>
            <a:ext cx="5508629" cy="2554545"/>
          </a:xfrm>
          <a:prstGeom prst="rect">
            <a:avLst/>
          </a:prstGeom>
          <a:noFill/>
        </p:spPr>
        <p:txBody>
          <a:bodyPr wrap="square">
            <a:spAutoFit/>
          </a:bodyPr>
          <a:lstStyle/>
          <a:p>
            <a:pPr algn="just"/>
            <a:r>
              <a:rPr lang="cs-CZ" sz="2000" b="0" i="0" dirty="0">
                <a:solidFill>
                  <a:srgbClr val="000000"/>
                </a:solidFill>
                <a:effectLst/>
              </a:rPr>
              <a:t>2. </a:t>
            </a:r>
            <a:r>
              <a:rPr lang="cs-CZ" sz="2000" b="0" i="1" dirty="0">
                <a:solidFill>
                  <a:srgbClr val="000000"/>
                </a:solidFill>
                <a:effectLst/>
              </a:rPr>
              <a:t>Princip elektrostatické valence</a:t>
            </a:r>
            <a:r>
              <a:rPr lang="cs-CZ" sz="2000" b="0" i="0" dirty="0">
                <a:solidFill>
                  <a:srgbClr val="000000"/>
                </a:solidFill>
                <a:effectLst/>
              </a:rPr>
              <a:t>. Ve stabilních krystalových strukturách je celková pevnost valenčních vazeb, které sahají k okolním aniontům, rovna náboji aniontu. Pevnost elektrostatické vazby lze definovat jako náboj iontu dělený koordinačním číslem (elektrostatická valence). Krystaly, ve kterých mají všechny vazby stejnou pevnost, se označují jako </a:t>
            </a:r>
            <a:r>
              <a:rPr lang="cs-CZ" sz="2000" b="0" i="0" u="sng" dirty="0" err="1">
                <a:solidFill>
                  <a:srgbClr val="000000"/>
                </a:solidFill>
                <a:effectLst/>
              </a:rPr>
              <a:t>izodesmické</a:t>
            </a:r>
            <a:r>
              <a:rPr lang="cs-CZ" sz="2000" b="0" i="0" dirty="0">
                <a:solidFill>
                  <a:srgbClr val="000000"/>
                </a:solidFill>
                <a:effectLst/>
              </a:rPr>
              <a:t>.</a:t>
            </a:r>
          </a:p>
        </p:txBody>
      </p:sp>
      <p:pic>
        <p:nvPicPr>
          <p:cNvPr id="8" name="Obrázek 7">
            <a:extLst>
              <a:ext uri="{FF2B5EF4-FFF2-40B4-BE49-F238E27FC236}">
                <a16:creationId xmlns:a16="http://schemas.microsoft.com/office/drawing/2014/main" id="{63F038C4-7B2E-42D2-A502-EE358FC05CBC}"/>
              </a:ext>
            </a:extLst>
          </p:cNvPr>
          <p:cNvPicPr>
            <a:picLocks noChangeAspect="1"/>
          </p:cNvPicPr>
          <p:nvPr/>
        </p:nvPicPr>
        <p:blipFill>
          <a:blip r:embed="rId3"/>
          <a:stretch>
            <a:fillRect/>
          </a:stretch>
        </p:blipFill>
        <p:spPr>
          <a:xfrm>
            <a:off x="771525" y="2580738"/>
            <a:ext cx="3800475" cy="1438275"/>
          </a:xfrm>
          <a:prstGeom prst="rect">
            <a:avLst/>
          </a:prstGeom>
        </p:spPr>
      </p:pic>
    </p:spTree>
    <p:extLst>
      <p:ext uri="{BB962C8B-B14F-4D97-AF65-F5344CB8AC3E}">
        <p14:creationId xmlns:p14="http://schemas.microsoft.com/office/powerpoint/2010/main" val="41536018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a:extLst>
              <a:ext uri="{FF2B5EF4-FFF2-40B4-BE49-F238E27FC236}">
                <a16:creationId xmlns:a16="http://schemas.microsoft.com/office/drawing/2014/main" id="{B028A64A-34D7-4746-A088-54317E6C02BE}"/>
              </a:ext>
            </a:extLst>
          </p:cNvPr>
          <p:cNvSpPr>
            <a:spLocks noGrp="1"/>
          </p:cNvSpPr>
          <p:nvPr>
            <p:ph type="title"/>
          </p:nvPr>
        </p:nvSpPr>
        <p:spPr>
          <a:xfrm>
            <a:off x="167385" y="58262"/>
            <a:ext cx="2819400" cy="625475"/>
          </a:xfrm>
        </p:spPr>
        <p:txBody>
          <a:bodyPr>
            <a:normAutofit/>
          </a:bodyPr>
          <a:lstStyle/>
          <a:p>
            <a:r>
              <a:rPr lang="en-US" sz="2400" b="1" dirty="0" err="1">
                <a:latin typeface="+mn-lt"/>
              </a:rPr>
              <a:t>Paulingova</a:t>
            </a:r>
            <a:r>
              <a:rPr lang="en-US" sz="2400" b="1" dirty="0">
                <a:latin typeface="+mn-lt"/>
              </a:rPr>
              <a:t> </a:t>
            </a:r>
            <a:r>
              <a:rPr lang="en-US" sz="2400" b="1" dirty="0" err="1">
                <a:latin typeface="+mn-lt"/>
              </a:rPr>
              <a:t>pravidla</a:t>
            </a:r>
            <a:endParaRPr lang="cs-CZ" sz="2400" b="1" dirty="0">
              <a:latin typeface="+mn-lt"/>
            </a:endParaRPr>
          </a:p>
        </p:txBody>
      </p:sp>
      <p:sp>
        <p:nvSpPr>
          <p:cNvPr id="5" name="TextovéPole 4">
            <a:extLst>
              <a:ext uri="{FF2B5EF4-FFF2-40B4-BE49-F238E27FC236}">
                <a16:creationId xmlns:a16="http://schemas.microsoft.com/office/drawing/2014/main" id="{7167D92A-B62B-4027-97AA-E643D954D3AA}"/>
              </a:ext>
            </a:extLst>
          </p:cNvPr>
          <p:cNvSpPr txBox="1"/>
          <p:nvPr/>
        </p:nvSpPr>
        <p:spPr>
          <a:xfrm>
            <a:off x="190500" y="720711"/>
            <a:ext cx="8763000" cy="1323439"/>
          </a:xfrm>
          <a:prstGeom prst="rect">
            <a:avLst/>
          </a:prstGeom>
          <a:noFill/>
        </p:spPr>
        <p:txBody>
          <a:bodyPr wrap="square">
            <a:spAutoFit/>
          </a:bodyPr>
          <a:lstStyle/>
          <a:p>
            <a:pPr algn="just"/>
            <a:r>
              <a:rPr lang="cs-CZ" sz="2000" b="0" i="0" dirty="0">
                <a:solidFill>
                  <a:srgbClr val="000000"/>
                </a:solidFill>
                <a:effectLst/>
              </a:rPr>
              <a:t>3. Existence společných hran a nebo stěn dvou polyedrů snižuje celkovou stabilitu struktury. Tento efekt je větší pro velké kationty s vysokou valencí a nízkým koordinačním číslem a také v případech, kdy se poměr iontů blíží dolnímu limitu stability koordinačních polyedrů.</a:t>
            </a:r>
            <a:endParaRPr lang="cs-CZ" sz="2000" dirty="0"/>
          </a:p>
        </p:txBody>
      </p:sp>
      <p:pic>
        <p:nvPicPr>
          <p:cNvPr id="7170" name="Picture 2" descr="společné prvky koordinačních polyedrů">
            <a:extLst>
              <a:ext uri="{FF2B5EF4-FFF2-40B4-BE49-F238E27FC236}">
                <a16:creationId xmlns:a16="http://schemas.microsoft.com/office/drawing/2014/main" id="{E8D76CA4-02C2-4C61-A5A1-E0C6AE03D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452180"/>
            <a:ext cx="3859021" cy="326087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D0B1A44-B77B-4406-92C3-DC136DE4913E}"/>
              </a:ext>
            </a:extLst>
          </p:cNvPr>
          <p:cNvSpPr txBox="1"/>
          <p:nvPr/>
        </p:nvSpPr>
        <p:spPr>
          <a:xfrm>
            <a:off x="190500" y="2130821"/>
            <a:ext cx="8763000" cy="1323439"/>
          </a:xfrm>
          <a:prstGeom prst="rect">
            <a:avLst/>
          </a:prstGeom>
          <a:noFill/>
        </p:spPr>
        <p:txBody>
          <a:bodyPr wrap="square">
            <a:spAutoFit/>
          </a:bodyPr>
          <a:lstStyle/>
          <a:p>
            <a:pPr algn="just"/>
            <a:r>
              <a:rPr lang="cs-CZ" sz="2000" b="0" i="0" dirty="0">
                <a:solidFill>
                  <a:srgbClr val="000000"/>
                </a:solidFill>
                <a:effectLst/>
              </a:rPr>
              <a:t>4. V krystalech s různými kationty, které mají vysokou valenci a nízké koordinační číslo, je tendence nesdílet navzájem prvky polyedrů. Pokud k tomu dojde, sdílené hrany se smršťují a kationty jsou vychýleny ze svých centrálních poloh v polyedru, dále od sdílené hrany nebo plochy.</a:t>
            </a:r>
            <a:endParaRPr lang="cs-CZ" sz="2000" dirty="0"/>
          </a:p>
        </p:txBody>
      </p:sp>
      <p:pic>
        <p:nvPicPr>
          <p:cNvPr id="7172" name="Picture 4">
            <a:extLst>
              <a:ext uri="{FF2B5EF4-FFF2-40B4-BE49-F238E27FC236}">
                <a16:creationId xmlns:a16="http://schemas.microsoft.com/office/drawing/2014/main" id="{423CC97C-BB4F-4ADB-822F-D03E0CAF85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280917"/>
            <a:ext cx="3124200" cy="3212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5072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a:extLst>
              <a:ext uri="{FF2B5EF4-FFF2-40B4-BE49-F238E27FC236}">
                <a16:creationId xmlns:a16="http://schemas.microsoft.com/office/drawing/2014/main" id="{B028A64A-34D7-4746-A088-54317E6C02BE}"/>
              </a:ext>
            </a:extLst>
          </p:cNvPr>
          <p:cNvSpPr>
            <a:spLocks noGrp="1"/>
          </p:cNvSpPr>
          <p:nvPr>
            <p:ph type="title"/>
          </p:nvPr>
        </p:nvSpPr>
        <p:spPr>
          <a:xfrm>
            <a:off x="228600" y="144947"/>
            <a:ext cx="2819400" cy="625475"/>
          </a:xfrm>
        </p:spPr>
        <p:txBody>
          <a:bodyPr>
            <a:normAutofit/>
          </a:bodyPr>
          <a:lstStyle/>
          <a:p>
            <a:r>
              <a:rPr lang="en-US" sz="2400" b="1" dirty="0" err="1">
                <a:latin typeface="+mn-lt"/>
              </a:rPr>
              <a:t>Paulingova</a:t>
            </a:r>
            <a:r>
              <a:rPr lang="en-US" sz="2400" b="1" dirty="0">
                <a:latin typeface="+mn-lt"/>
              </a:rPr>
              <a:t> </a:t>
            </a:r>
            <a:r>
              <a:rPr lang="en-US" sz="2400" b="1" dirty="0" err="1">
                <a:latin typeface="+mn-lt"/>
              </a:rPr>
              <a:t>pravidla</a:t>
            </a:r>
            <a:endParaRPr lang="cs-CZ" sz="2400" b="1" dirty="0">
              <a:latin typeface="+mn-lt"/>
            </a:endParaRPr>
          </a:p>
        </p:txBody>
      </p:sp>
      <p:sp>
        <p:nvSpPr>
          <p:cNvPr id="6" name="TextovéPole 5">
            <a:extLst>
              <a:ext uri="{FF2B5EF4-FFF2-40B4-BE49-F238E27FC236}">
                <a16:creationId xmlns:a16="http://schemas.microsoft.com/office/drawing/2014/main" id="{C85B8D29-A553-41FE-A50F-F4D537128748}"/>
              </a:ext>
            </a:extLst>
          </p:cNvPr>
          <p:cNvSpPr txBox="1"/>
          <p:nvPr/>
        </p:nvSpPr>
        <p:spPr>
          <a:xfrm>
            <a:off x="152400" y="808522"/>
            <a:ext cx="8686800" cy="1631216"/>
          </a:xfrm>
          <a:prstGeom prst="rect">
            <a:avLst/>
          </a:prstGeom>
          <a:noFill/>
        </p:spPr>
        <p:txBody>
          <a:bodyPr wrap="square">
            <a:spAutoFit/>
          </a:bodyPr>
          <a:lstStyle/>
          <a:p>
            <a:pPr algn="just"/>
            <a:r>
              <a:rPr lang="cs-CZ" sz="2000" b="0" i="0" dirty="0">
                <a:solidFill>
                  <a:srgbClr val="000000"/>
                </a:solidFill>
                <a:effectLst/>
              </a:rPr>
              <a:t>5. Princip „šetrnosti“. Počet druhů základních stavebních jednotek v krystalu bývá co nejmenší, obvykle jen několik rozdílných typů kationtových a aniontových pozic. Neexistuje minerál, zahrnující větší množství různých prvků</a:t>
            </a:r>
            <a:r>
              <a:rPr lang="en-US" sz="2000" b="0" i="0" dirty="0">
                <a:solidFill>
                  <a:srgbClr val="000000"/>
                </a:solidFill>
                <a:effectLst/>
              </a:rPr>
              <a:t>, </a:t>
            </a:r>
            <a:r>
              <a:rPr lang="cs-CZ" sz="2000" b="0" i="0" dirty="0">
                <a:solidFill>
                  <a:srgbClr val="000000"/>
                </a:solidFill>
                <a:effectLst/>
              </a:rPr>
              <a:t>proto většina hornin obsahuje různé minerály</a:t>
            </a:r>
            <a:r>
              <a:rPr lang="en-US" sz="2000" b="0" i="0" dirty="0">
                <a:solidFill>
                  <a:srgbClr val="000000"/>
                </a:solidFill>
                <a:effectLst/>
              </a:rPr>
              <a:t>.</a:t>
            </a:r>
            <a:r>
              <a:rPr lang="cs-CZ" sz="2000" b="0" i="0" dirty="0">
                <a:solidFill>
                  <a:srgbClr val="000000"/>
                </a:solidFill>
                <a:effectLst/>
              </a:rPr>
              <a:t> Ve strukturách s komplikovaným složením však mohou různé ionty obsazovat stejné strukturní pozice (např. v amfibolu). </a:t>
            </a:r>
            <a:endParaRPr lang="cs-CZ" sz="2000" dirty="0"/>
          </a:p>
        </p:txBody>
      </p:sp>
      <p:pic>
        <p:nvPicPr>
          <p:cNvPr id="8196" name="Picture 4" descr="Textbook structure rules formulated by Linus Pauling 90 ...">
            <a:extLst>
              <a:ext uri="{FF2B5EF4-FFF2-40B4-BE49-F238E27FC236}">
                <a16:creationId xmlns:a16="http://schemas.microsoft.com/office/drawing/2014/main" id="{BF18C754-8646-4BC8-94DD-1EC4A9A6DD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44211"/>
            <a:ext cx="8153400" cy="3855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307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6A52E143-8910-4E72-AE2F-71BE13F6F65C}"/>
              </a:ext>
            </a:extLst>
          </p:cNvPr>
          <p:cNvPicPr>
            <a:picLocks noChangeAspect="1"/>
          </p:cNvPicPr>
          <p:nvPr/>
        </p:nvPicPr>
        <p:blipFill>
          <a:blip r:embed="rId2"/>
          <a:stretch>
            <a:fillRect/>
          </a:stretch>
        </p:blipFill>
        <p:spPr>
          <a:xfrm>
            <a:off x="2023785" y="838200"/>
            <a:ext cx="6534149" cy="2328711"/>
          </a:xfrm>
          <a:prstGeom prst="rect">
            <a:avLst/>
          </a:prstGeom>
        </p:spPr>
      </p:pic>
      <p:pic>
        <p:nvPicPr>
          <p:cNvPr id="11" name="Obrázek 10">
            <a:extLst>
              <a:ext uri="{FF2B5EF4-FFF2-40B4-BE49-F238E27FC236}">
                <a16:creationId xmlns:a16="http://schemas.microsoft.com/office/drawing/2014/main" id="{A475562C-0C43-4ABF-9324-2A7CA6EF2BB5}"/>
              </a:ext>
            </a:extLst>
          </p:cNvPr>
          <p:cNvPicPr>
            <a:picLocks noChangeAspect="1"/>
          </p:cNvPicPr>
          <p:nvPr/>
        </p:nvPicPr>
        <p:blipFill>
          <a:blip r:embed="rId3"/>
          <a:stretch>
            <a:fillRect/>
          </a:stretch>
        </p:blipFill>
        <p:spPr>
          <a:xfrm>
            <a:off x="570654" y="3414445"/>
            <a:ext cx="8002691" cy="3301347"/>
          </a:xfrm>
          <a:prstGeom prst="rect">
            <a:avLst/>
          </a:prstGeom>
        </p:spPr>
      </p:pic>
      <p:sp>
        <p:nvSpPr>
          <p:cNvPr id="2" name="TextovéPole 1">
            <a:extLst>
              <a:ext uri="{FF2B5EF4-FFF2-40B4-BE49-F238E27FC236}">
                <a16:creationId xmlns:a16="http://schemas.microsoft.com/office/drawing/2014/main" id="{CF9531D0-8E0E-4A80-9E11-500BA658AA10}"/>
              </a:ext>
            </a:extLst>
          </p:cNvPr>
          <p:cNvSpPr txBox="1"/>
          <p:nvPr/>
        </p:nvSpPr>
        <p:spPr>
          <a:xfrm>
            <a:off x="228600" y="232464"/>
            <a:ext cx="6362704" cy="461665"/>
          </a:xfrm>
          <a:prstGeom prst="rect">
            <a:avLst/>
          </a:prstGeom>
          <a:noFill/>
        </p:spPr>
        <p:txBody>
          <a:bodyPr wrap="none" rtlCol="0">
            <a:spAutoFit/>
          </a:bodyPr>
          <a:lstStyle/>
          <a:p>
            <a:r>
              <a:rPr lang="cs-CZ" sz="2400" b="1" dirty="0"/>
              <a:t>Oxidační čísla a elektronová konfigurace d-prvků</a:t>
            </a:r>
          </a:p>
        </p:txBody>
      </p:sp>
    </p:spTree>
    <p:extLst>
      <p:ext uri="{BB962C8B-B14F-4D97-AF65-F5344CB8AC3E}">
        <p14:creationId xmlns:p14="http://schemas.microsoft.com/office/powerpoint/2010/main" val="32329475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visející obrázek">
            <a:extLst>
              <a:ext uri="{FF2B5EF4-FFF2-40B4-BE49-F238E27FC236}">
                <a16:creationId xmlns:a16="http://schemas.microsoft.com/office/drawing/2014/main" id="{87DAA135-8ECD-4FBB-AAA6-59785F9154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4419600"/>
            <a:ext cx="3030563" cy="218660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1">
            <a:extLst>
              <a:ext uri="{FF2B5EF4-FFF2-40B4-BE49-F238E27FC236}">
                <a16:creationId xmlns:a16="http://schemas.microsoft.com/office/drawing/2014/main" id="{AD985002-D16A-46C1-99BD-FFA02535E7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06482"/>
            <a:ext cx="3352800" cy="240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Výsledek obrázku pro phase change enthalpy">
            <a:extLst>
              <a:ext uri="{FF2B5EF4-FFF2-40B4-BE49-F238E27FC236}">
                <a16:creationId xmlns:a16="http://schemas.microsoft.com/office/drawing/2014/main" id="{4F8DFF16-A0E0-4145-ADD3-905F7FFA71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505200"/>
            <a:ext cx="4802288" cy="312720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4F77C876-0492-4B40-84C0-BA94BFDA94D0}"/>
              </a:ext>
            </a:extLst>
          </p:cNvPr>
          <p:cNvSpPr txBox="1"/>
          <p:nvPr/>
        </p:nvSpPr>
        <p:spPr>
          <a:xfrm>
            <a:off x="609600" y="533400"/>
            <a:ext cx="2610971" cy="523220"/>
          </a:xfrm>
          <a:prstGeom prst="rect">
            <a:avLst/>
          </a:prstGeom>
          <a:noFill/>
        </p:spPr>
        <p:txBody>
          <a:bodyPr wrap="none" rtlCol="0">
            <a:spAutoFit/>
          </a:bodyPr>
          <a:lstStyle/>
          <a:p>
            <a:r>
              <a:rPr lang="en-US" sz="2800" b="1" dirty="0"/>
              <a:t>F</a:t>
            </a:r>
            <a:r>
              <a:rPr lang="cs-CZ" sz="2800" b="1" dirty="0" err="1"/>
              <a:t>ázová</a:t>
            </a:r>
            <a:r>
              <a:rPr lang="cs-CZ" sz="2800" b="1" dirty="0"/>
              <a:t> přeměna</a:t>
            </a:r>
          </a:p>
        </p:txBody>
      </p:sp>
      <p:pic>
        <p:nvPicPr>
          <p:cNvPr id="9" name="Obrázek 1">
            <a:extLst>
              <a:ext uri="{FF2B5EF4-FFF2-40B4-BE49-F238E27FC236}">
                <a16:creationId xmlns:a16="http://schemas.microsoft.com/office/drawing/2014/main" id="{C1F3CC2F-7217-4916-9389-E723FF21A5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752600"/>
            <a:ext cx="5029200" cy="158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4640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 y="228600"/>
            <a:ext cx="3657600" cy="868362"/>
          </a:xfrm>
        </p:spPr>
        <p:txBody>
          <a:bodyPr>
            <a:normAutofit/>
          </a:bodyPr>
          <a:lstStyle/>
          <a:p>
            <a:r>
              <a:rPr lang="cs-CZ" sz="3200" b="1" dirty="0"/>
              <a:t>Fázový diagram</a:t>
            </a:r>
          </a:p>
        </p:txBody>
      </p:sp>
      <p:pic>
        <p:nvPicPr>
          <p:cNvPr id="3074" name="Picture 2" descr="VÃ½sledek obrÃ¡zku pro diagram phase carb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3429000" cy="43366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Ã½sledek obrÃ¡zku pro diagram phase phosphorus white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000"/>
            <a:ext cx="4433957" cy="27813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81000" y="1066800"/>
            <a:ext cx="3352800" cy="1200329"/>
          </a:xfrm>
          <a:prstGeom prst="rect">
            <a:avLst/>
          </a:prstGeom>
        </p:spPr>
        <p:txBody>
          <a:bodyPr wrap="square">
            <a:spAutoFit/>
          </a:bodyPr>
          <a:lstStyle/>
          <a:p>
            <a:pPr algn="just"/>
            <a:r>
              <a:rPr lang="cs-CZ" dirty="0">
                <a:latin typeface="Arial" panose="020B0604020202020204" pitchFamily="34" charset="0"/>
                <a:cs typeface="Arial" panose="020B0604020202020204" pitchFamily="34" charset="0"/>
              </a:rPr>
              <a:t>Rovnovážné stavy dané látky mezi různými skupenstvími a modifikacemi lze znázornit v tzv. fázovém diagramu.</a:t>
            </a:r>
          </a:p>
        </p:txBody>
      </p:sp>
      <p:pic>
        <p:nvPicPr>
          <p:cNvPr id="6" name="Obrázek 5">
            <a:extLst>
              <a:ext uri="{FF2B5EF4-FFF2-40B4-BE49-F238E27FC236}">
                <a16:creationId xmlns:a16="http://schemas.microsoft.com/office/drawing/2014/main" id="{4B14937F-D53E-4E4D-9957-4F977700A20F}"/>
              </a:ext>
            </a:extLst>
          </p:cNvPr>
          <p:cNvPicPr>
            <a:picLocks noChangeAspect="1"/>
          </p:cNvPicPr>
          <p:nvPr/>
        </p:nvPicPr>
        <p:blipFill>
          <a:blip r:embed="rId4"/>
          <a:stretch>
            <a:fillRect/>
          </a:stretch>
        </p:blipFill>
        <p:spPr>
          <a:xfrm>
            <a:off x="4495800" y="3352800"/>
            <a:ext cx="4191000" cy="3276505"/>
          </a:xfrm>
          <a:prstGeom prst="rect">
            <a:avLst/>
          </a:prstGeom>
        </p:spPr>
      </p:pic>
    </p:spTree>
    <p:extLst>
      <p:ext uri="{BB962C8B-B14F-4D97-AF65-F5344CB8AC3E}">
        <p14:creationId xmlns:p14="http://schemas.microsoft.com/office/powerpoint/2010/main" val="34282176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perso.numericable.fr/vincent.hedberg/periodicity/periodicity_Page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423083"/>
            <a:ext cx="8836026" cy="625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883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352800"/>
            <a:ext cx="5029200" cy="3304903"/>
          </a:xfrm>
          <a:prstGeom prst="rect">
            <a:avLst/>
          </a:prstGeom>
          <a:noFill/>
          <a:extLst>
            <a:ext uri="{909E8E84-426E-40DD-AFC4-6F175D3DCCD1}">
              <a14:hiddenFill xmlns:a14="http://schemas.microsoft.com/office/drawing/2010/main">
                <a:solidFill>
                  <a:srgbClr val="FFFFFF"/>
                </a:solidFill>
              </a14:hiddenFill>
            </a:ext>
          </a:extLst>
        </p:spPr>
      </p:pic>
      <p:pic>
        <p:nvPicPr>
          <p:cNvPr id="151554" name="Picture 2" descr="VÃ½sledek obrÃ¡zku pro solvation periodic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
            <a:ext cx="4648200" cy="314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0347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47800" y="381000"/>
            <a:ext cx="6172200" cy="536972"/>
          </a:xfrm>
        </p:spPr>
        <p:txBody>
          <a:bodyPr>
            <a:normAutofit/>
          </a:bodyPr>
          <a:lstStyle/>
          <a:p>
            <a:r>
              <a:rPr lang="cs-CZ" sz="2400" b="1" dirty="0"/>
              <a:t>Změna </a:t>
            </a:r>
            <a:r>
              <a:rPr lang="cs-CZ" sz="2400" b="1" dirty="0" err="1"/>
              <a:t>Gibbsovy</a:t>
            </a:r>
            <a:r>
              <a:rPr lang="cs-CZ" sz="2400" b="1" dirty="0"/>
              <a:t> energie</a:t>
            </a:r>
          </a:p>
        </p:txBody>
      </p:sp>
      <p:sp>
        <p:nvSpPr>
          <p:cNvPr id="4" name="Obdélník 3"/>
          <p:cNvSpPr/>
          <p:nvPr/>
        </p:nvSpPr>
        <p:spPr>
          <a:xfrm>
            <a:off x="762000" y="1524000"/>
            <a:ext cx="2114550" cy="461665"/>
          </a:xfrm>
          <a:prstGeom prst="rect">
            <a:avLst/>
          </a:prstGeom>
        </p:spPr>
        <p:txBody>
          <a:bodyPr wrap="square">
            <a:spAutoFit/>
          </a:bodyPr>
          <a:lstStyle/>
          <a:p>
            <a:r>
              <a:rPr lang="el-GR" sz="2400" b="1" dirty="0"/>
              <a:t>Δ</a:t>
            </a:r>
            <a:r>
              <a:rPr lang="cs-CZ" sz="2400" b="1" i="1" dirty="0"/>
              <a:t>G = </a:t>
            </a:r>
            <a:r>
              <a:rPr lang="el-GR" sz="2400" b="1" dirty="0"/>
              <a:t>Δ</a:t>
            </a:r>
            <a:r>
              <a:rPr lang="cs-CZ" sz="2400" b="1" i="1" dirty="0"/>
              <a:t>H – T</a:t>
            </a:r>
            <a:r>
              <a:rPr lang="el-GR" sz="2400" b="1" dirty="0"/>
              <a:t>Δ</a:t>
            </a:r>
            <a:r>
              <a:rPr lang="cs-CZ" sz="2400" b="1" i="1" dirty="0"/>
              <a:t>S</a:t>
            </a:r>
            <a:endParaRPr lang="cs-CZ" sz="2400" dirty="0"/>
          </a:p>
        </p:txBody>
      </p:sp>
      <p:sp>
        <p:nvSpPr>
          <p:cNvPr id="5" name="Obdélník 4"/>
          <p:cNvSpPr/>
          <p:nvPr/>
        </p:nvSpPr>
        <p:spPr>
          <a:xfrm>
            <a:off x="228600" y="2895600"/>
            <a:ext cx="8686800" cy="707886"/>
          </a:xfrm>
          <a:prstGeom prst="rect">
            <a:avLst/>
          </a:prstGeom>
        </p:spPr>
        <p:txBody>
          <a:bodyPr wrap="square">
            <a:spAutoFit/>
          </a:bodyPr>
          <a:lstStyle/>
          <a:p>
            <a:r>
              <a:rPr lang="cs-CZ" sz="2000" dirty="0">
                <a:cs typeface="Arial" panose="020B0604020202020204" pitchFamily="34" charset="0"/>
              </a:rPr>
              <a:t>Úbytek </a:t>
            </a:r>
            <a:r>
              <a:rPr lang="cs-CZ" sz="2000" dirty="0" err="1">
                <a:cs typeface="Arial" panose="020B0604020202020204" pitchFamily="34" charset="0"/>
              </a:rPr>
              <a:t>Gibbsovy</a:t>
            </a:r>
            <a:r>
              <a:rPr lang="cs-CZ" sz="2000" dirty="0">
                <a:cs typeface="Arial" panose="020B0604020202020204" pitchFamily="34" charset="0"/>
              </a:rPr>
              <a:t> energie </a:t>
            </a:r>
            <a:r>
              <a:rPr lang="el-GR" sz="2000" dirty="0">
                <a:cs typeface="Arial" panose="020B0604020202020204" pitchFamily="34" charset="0"/>
              </a:rPr>
              <a:t>Δ</a:t>
            </a:r>
            <a:r>
              <a:rPr lang="cs-CZ" sz="2000" dirty="0">
                <a:cs typeface="Arial" panose="020B0604020202020204" pitchFamily="34" charset="0"/>
              </a:rPr>
              <a:t>G systému za konstantního tlaku a teploty, je roven maximální práci, kterou může systém vykonat (odevzdat do okolí).</a:t>
            </a:r>
          </a:p>
        </p:txBody>
      </p:sp>
      <p:sp>
        <p:nvSpPr>
          <p:cNvPr id="6" name="Obdélník 5"/>
          <p:cNvSpPr/>
          <p:nvPr/>
        </p:nvSpPr>
        <p:spPr>
          <a:xfrm>
            <a:off x="4953000" y="1524000"/>
            <a:ext cx="3200400" cy="923330"/>
          </a:xfrm>
          <a:prstGeom prst="rect">
            <a:avLst/>
          </a:prstGeom>
        </p:spPr>
        <p:txBody>
          <a:bodyPr wrap="square">
            <a:spAutoFit/>
          </a:bodyPr>
          <a:lstStyle/>
          <a:p>
            <a:r>
              <a:rPr lang="cs-CZ" dirty="0"/>
              <a:t>H = </a:t>
            </a:r>
            <a:r>
              <a:rPr lang="cs-CZ" dirty="0" err="1"/>
              <a:t>enthalpie</a:t>
            </a:r>
            <a:r>
              <a:rPr lang="cs-CZ" dirty="0"/>
              <a:t> </a:t>
            </a:r>
          </a:p>
          <a:p>
            <a:r>
              <a:rPr lang="cs-CZ" dirty="0"/>
              <a:t>T = termodynamická teplota</a:t>
            </a:r>
          </a:p>
          <a:p>
            <a:r>
              <a:rPr lang="cs-CZ" dirty="0"/>
              <a:t>S = entropie</a:t>
            </a:r>
          </a:p>
        </p:txBody>
      </p:sp>
      <p:pic>
        <p:nvPicPr>
          <p:cNvPr id="2324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6200"/>
            <a:ext cx="4867573" cy="274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a:extLst>
              <a:ext uri="{FF2B5EF4-FFF2-40B4-BE49-F238E27FC236}">
                <a16:creationId xmlns:a16="http://schemas.microsoft.com/office/drawing/2014/main" id="{2DC5460E-F1B1-42FE-8135-60E02CBDEDBB}"/>
              </a:ext>
            </a:extLst>
          </p:cNvPr>
          <p:cNvSpPr/>
          <p:nvPr/>
        </p:nvSpPr>
        <p:spPr>
          <a:xfrm>
            <a:off x="5867400" y="4953000"/>
            <a:ext cx="2819400" cy="1015663"/>
          </a:xfrm>
          <a:prstGeom prst="rect">
            <a:avLst/>
          </a:prstGeom>
        </p:spPr>
        <p:txBody>
          <a:bodyPr wrap="square">
            <a:spAutoFit/>
          </a:bodyPr>
          <a:lstStyle/>
          <a:p>
            <a:r>
              <a:rPr lang="cs-CZ" sz="2000" dirty="0">
                <a:cs typeface="Arial" panose="020B0604020202020204" pitchFamily="34" charset="0"/>
              </a:rPr>
              <a:t>Změna </a:t>
            </a:r>
            <a:r>
              <a:rPr lang="cs-CZ" sz="2000" dirty="0" err="1">
                <a:cs typeface="Arial" panose="020B0604020202020204" pitchFamily="34" charset="0"/>
              </a:rPr>
              <a:t>Gibbsovy</a:t>
            </a:r>
            <a:r>
              <a:rPr lang="cs-CZ" sz="2000" dirty="0">
                <a:cs typeface="Arial" panose="020B0604020202020204" pitchFamily="34" charset="0"/>
              </a:rPr>
              <a:t> energie je mírou vychýlení se od rovnovážného stavu. </a:t>
            </a:r>
          </a:p>
        </p:txBody>
      </p:sp>
    </p:spTree>
    <p:extLst>
      <p:ext uri="{BB962C8B-B14F-4D97-AF65-F5344CB8AC3E}">
        <p14:creationId xmlns:p14="http://schemas.microsoft.com/office/powerpoint/2010/main" val="34671935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86200"/>
            <a:ext cx="3962400" cy="2429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86200"/>
            <a:ext cx="3810000" cy="23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4862147"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délník 10"/>
          <p:cNvSpPr/>
          <p:nvPr/>
        </p:nvSpPr>
        <p:spPr>
          <a:xfrm>
            <a:off x="228600" y="381000"/>
            <a:ext cx="8686800" cy="553998"/>
          </a:xfrm>
          <a:prstGeom prst="rect">
            <a:avLst/>
          </a:prstGeom>
        </p:spPr>
        <p:txBody>
          <a:bodyPr wrap="square">
            <a:spAutoFit/>
          </a:bodyPr>
          <a:lstStyle/>
          <a:p>
            <a:r>
              <a:rPr lang="cs-CZ" sz="1500" dirty="0">
                <a:latin typeface="Arial" panose="020B0604020202020204" pitchFamily="34" charset="0"/>
                <a:cs typeface="Arial" panose="020B0604020202020204" pitchFamily="34" charset="0"/>
              </a:rPr>
              <a:t>Chemická reakce může být poháněna (tzn. dosáhnout negativní </a:t>
            </a:r>
            <a:r>
              <a:rPr lang="el-GR" sz="1500" dirty="0">
                <a:latin typeface="Arial" panose="020B0604020202020204" pitchFamily="34" charset="0"/>
                <a:cs typeface="Arial" panose="020B0604020202020204" pitchFamily="34" charset="0"/>
              </a:rPr>
              <a:t>Δ</a:t>
            </a:r>
            <a:r>
              <a:rPr lang="cs-CZ" sz="1500" dirty="0">
                <a:latin typeface="Arial" panose="020B0604020202020204" pitchFamily="34" charset="0"/>
                <a:cs typeface="Arial" panose="020B0604020202020204" pitchFamily="34" charset="0"/>
              </a:rPr>
              <a:t>G) buď vhodnou (tedy negativní) změnou entalpie nebo dostatečným nárůstem entropie či oběma současně.</a:t>
            </a:r>
          </a:p>
        </p:txBody>
      </p:sp>
      <p:sp>
        <p:nvSpPr>
          <p:cNvPr id="2" name="TextovéPole 1"/>
          <p:cNvSpPr txBox="1"/>
          <p:nvPr/>
        </p:nvSpPr>
        <p:spPr>
          <a:xfrm>
            <a:off x="304800" y="6400800"/>
            <a:ext cx="8534400" cy="338554"/>
          </a:xfrm>
          <a:prstGeom prst="rect">
            <a:avLst/>
          </a:prstGeom>
          <a:noFill/>
        </p:spPr>
        <p:txBody>
          <a:bodyPr wrap="square" rtlCol="0">
            <a:spAutoFit/>
          </a:bodyPr>
          <a:lstStyle/>
          <a:p>
            <a:pPr marL="257175" indent="-257175">
              <a:buAutoNum type="alphaLcParenR"/>
            </a:pPr>
            <a:r>
              <a:rPr lang="cs-CZ" sz="1600" dirty="0"/>
              <a:t>Exotermický rozklad, b) </a:t>
            </a:r>
            <a:r>
              <a:rPr lang="cs-CZ" sz="1600" dirty="0" err="1"/>
              <a:t>Exotemické</a:t>
            </a:r>
            <a:r>
              <a:rPr lang="cs-CZ" sz="1600" dirty="0"/>
              <a:t> slučování, c) Endotermický rozklad, d) </a:t>
            </a:r>
            <a:r>
              <a:rPr lang="cs-CZ" sz="1600" dirty="0" err="1"/>
              <a:t>Endotemické</a:t>
            </a:r>
            <a:r>
              <a:rPr lang="cs-CZ" sz="1600" dirty="0"/>
              <a:t> slučování</a:t>
            </a:r>
          </a:p>
        </p:txBody>
      </p:sp>
      <p:pic>
        <p:nvPicPr>
          <p:cNvPr id="6" name="Obrázek 5">
            <a:extLst>
              <a:ext uri="{FF2B5EF4-FFF2-40B4-BE49-F238E27FC236}">
                <a16:creationId xmlns:a16="http://schemas.microsoft.com/office/drawing/2014/main" id="{654D039D-676D-45DC-95F6-A842C40CCB26}"/>
              </a:ext>
            </a:extLst>
          </p:cNvPr>
          <p:cNvPicPr>
            <a:picLocks noChangeAspect="1"/>
          </p:cNvPicPr>
          <p:nvPr/>
        </p:nvPicPr>
        <p:blipFill>
          <a:blip r:embed="rId5"/>
          <a:stretch>
            <a:fillRect/>
          </a:stretch>
        </p:blipFill>
        <p:spPr>
          <a:xfrm>
            <a:off x="5257800" y="1676400"/>
            <a:ext cx="3619582" cy="1647825"/>
          </a:xfrm>
          <a:prstGeom prst="rect">
            <a:avLst/>
          </a:prstGeom>
        </p:spPr>
      </p:pic>
      <p:sp>
        <p:nvSpPr>
          <p:cNvPr id="9" name="Obdélník 8">
            <a:extLst>
              <a:ext uri="{FF2B5EF4-FFF2-40B4-BE49-F238E27FC236}">
                <a16:creationId xmlns:a16="http://schemas.microsoft.com/office/drawing/2014/main" id="{A2714241-3EF2-4B30-85BD-C0AF6A2B4A72}"/>
              </a:ext>
            </a:extLst>
          </p:cNvPr>
          <p:cNvSpPr/>
          <p:nvPr/>
        </p:nvSpPr>
        <p:spPr>
          <a:xfrm>
            <a:off x="6172200" y="1066800"/>
            <a:ext cx="2114550" cy="369332"/>
          </a:xfrm>
          <a:prstGeom prst="rect">
            <a:avLst/>
          </a:prstGeom>
        </p:spPr>
        <p:txBody>
          <a:bodyPr wrap="square">
            <a:spAutoFit/>
          </a:bodyPr>
          <a:lstStyle/>
          <a:p>
            <a:r>
              <a:rPr lang="el-GR" dirty="0"/>
              <a:t>Δ</a:t>
            </a:r>
            <a:r>
              <a:rPr lang="cs-CZ" i="1" dirty="0"/>
              <a:t>G = </a:t>
            </a:r>
            <a:r>
              <a:rPr lang="el-GR" dirty="0"/>
              <a:t>Δ</a:t>
            </a:r>
            <a:r>
              <a:rPr lang="cs-CZ" i="1" dirty="0"/>
              <a:t>H – T</a:t>
            </a:r>
            <a:r>
              <a:rPr lang="el-GR" dirty="0"/>
              <a:t>Δ</a:t>
            </a:r>
            <a:r>
              <a:rPr lang="cs-CZ" i="1" dirty="0"/>
              <a:t>S</a:t>
            </a:r>
            <a:endParaRPr lang="cs-CZ" dirty="0"/>
          </a:p>
        </p:txBody>
      </p:sp>
    </p:spTree>
    <p:extLst>
      <p:ext uri="{BB962C8B-B14F-4D97-AF65-F5344CB8AC3E}">
        <p14:creationId xmlns:p14="http://schemas.microsoft.com/office/powerpoint/2010/main" val="28650951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F5123999-9F02-4D5A-8755-126697483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3048000"/>
            <a:ext cx="4133850" cy="3541011"/>
          </a:xfrm>
          <a:prstGeom prst="rect">
            <a:avLst/>
          </a:prstGeom>
        </p:spPr>
      </p:pic>
      <p:pic>
        <p:nvPicPr>
          <p:cNvPr id="7" name="Obrázek 6" descr="Obsah obrázku text, mapa&#10;&#10;Popis byl vytvořen automaticky">
            <a:extLst>
              <a:ext uri="{FF2B5EF4-FFF2-40B4-BE49-F238E27FC236}">
                <a16:creationId xmlns:a16="http://schemas.microsoft.com/office/drawing/2014/main" id="{81954194-9B08-4362-89AA-6B367187C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971800"/>
            <a:ext cx="4648200" cy="3700304"/>
          </a:xfrm>
          <a:prstGeom prst="rect">
            <a:avLst/>
          </a:prstGeom>
        </p:spPr>
      </p:pic>
      <p:pic>
        <p:nvPicPr>
          <p:cNvPr id="9" name="Obrázek 8">
            <a:extLst>
              <a:ext uri="{FF2B5EF4-FFF2-40B4-BE49-F238E27FC236}">
                <a16:creationId xmlns:a16="http://schemas.microsoft.com/office/drawing/2014/main" id="{AE91B02D-0831-41D5-B0E7-2E302B1FD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04800"/>
            <a:ext cx="3733800" cy="2512178"/>
          </a:xfrm>
          <a:prstGeom prst="rect">
            <a:avLst/>
          </a:prstGeom>
        </p:spPr>
      </p:pic>
      <p:pic>
        <p:nvPicPr>
          <p:cNvPr id="11" name="Obrázek 10" descr="Obsah obrázku snímek obrazovky&#10;&#10;Popis byl vytvořen automaticky">
            <a:extLst>
              <a:ext uri="{FF2B5EF4-FFF2-40B4-BE49-F238E27FC236}">
                <a16:creationId xmlns:a16="http://schemas.microsoft.com/office/drawing/2014/main" id="{398D132C-B2C2-4E43-8D1A-F73FF1CC8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600200"/>
            <a:ext cx="4076700" cy="1000125"/>
          </a:xfrm>
          <a:prstGeom prst="rect">
            <a:avLst/>
          </a:prstGeom>
        </p:spPr>
      </p:pic>
      <p:sp>
        <p:nvSpPr>
          <p:cNvPr id="12" name="TextovéPole 11">
            <a:extLst>
              <a:ext uri="{FF2B5EF4-FFF2-40B4-BE49-F238E27FC236}">
                <a16:creationId xmlns:a16="http://schemas.microsoft.com/office/drawing/2014/main" id="{557A62FF-1163-4556-A006-2E2DC828C064}"/>
              </a:ext>
            </a:extLst>
          </p:cNvPr>
          <p:cNvSpPr txBox="1"/>
          <p:nvPr/>
        </p:nvSpPr>
        <p:spPr>
          <a:xfrm>
            <a:off x="1219200" y="533400"/>
            <a:ext cx="2232086" cy="461665"/>
          </a:xfrm>
          <a:prstGeom prst="rect">
            <a:avLst/>
          </a:prstGeom>
          <a:noFill/>
        </p:spPr>
        <p:txBody>
          <a:bodyPr wrap="none" rtlCol="0">
            <a:spAutoFit/>
          </a:bodyPr>
          <a:lstStyle/>
          <a:p>
            <a:r>
              <a:rPr lang="cs-CZ" sz="2400" b="1" dirty="0" err="1"/>
              <a:t>Allotropy</a:t>
            </a:r>
            <a:r>
              <a:rPr lang="cs-CZ" sz="2400" b="1" dirty="0"/>
              <a:t> uhlíku</a:t>
            </a:r>
            <a:endParaRPr lang="en-US" sz="2400" b="1" dirty="0"/>
          </a:p>
        </p:txBody>
      </p:sp>
    </p:spTree>
    <p:extLst>
      <p:ext uri="{BB962C8B-B14F-4D97-AF65-F5344CB8AC3E}">
        <p14:creationId xmlns:p14="http://schemas.microsoft.com/office/powerpoint/2010/main" val="107650622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Elling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057400"/>
            <a:ext cx="5105400" cy="465232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352800" y="1143000"/>
            <a:ext cx="2057400" cy="400110"/>
          </a:xfrm>
          <a:prstGeom prst="rect">
            <a:avLst/>
          </a:prstGeom>
        </p:spPr>
        <p:txBody>
          <a:bodyPr wrap="square">
            <a:spAutoFit/>
          </a:bodyPr>
          <a:lstStyle/>
          <a:p>
            <a:r>
              <a:rPr lang="el-GR" sz="2000" dirty="0"/>
              <a:t>Δ</a:t>
            </a:r>
            <a:r>
              <a:rPr lang="cs-CZ" sz="2000" i="1" dirty="0"/>
              <a:t>G = </a:t>
            </a:r>
            <a:r>
              <a:rPr lang="el-GR" sz="2000" dirty="0"/>
              <a:t>Δ</a:t>
            </a:r>
            <a:r>
              <a:rPr lang="cs-CZ" sz="2000" i="1" dirty="0"/>
              <a:t>H – T</a:t>
            </a:r>
            <a:r>
              <a:rPr lang="el-GR" sz="2000" dirty="0"/>
              <a:t>Δ</a:t>
            </a:r>
            <a:r>
              <a:rPr lang="cs-CZ" sz="2000" i="1" dirty="0"/>
              <a:t>S</a:t>
            </a:r>
            <a:endParaRPr lang="cs-CZ" sz="2000" dirty="0"/>
          </a:p>
        </p:txBody>
      </p:sp>
      <p:sp>
        <p:nvSpPr>
          <p:cNvPr id="4" name="Obdélník 3"/>
          <p:cNvSpPr/>
          <p:nvPr/>
        </p:nvSpPr>
        <p:spPr>
          <a:xfrm>
            <a:off x="304800" y="5257800"/>
            <a:ext cx="3581400" cy="1323439"/>
          </a:xfrm>
          <a:prstGeom prst="rect">
            <a:avLst/>
          </a:prstGeom>
        </p:spPr>
        <p:txBody>
          <a:bodyPr wrap="square">
            <a:spAutoFit/>
          </a:bodyPr>
          <a:lstStyle/>
          <a:p>
            <a:r>
              <a:rPr lang="cs-CZ" sz="2000" dirty="0"/>
              <a:t>Pro</a:t>
            </a:r>
            <a:r>
              <a:rPr lang="en-US" sz="2000" dirty="0"/>
              <a:t> </a:t>
            </a:r>
            <a:r>
              <a:rPr lang="en-US" sz="2000" dirty="0" err="1"/>
              <a:t>redu</a:t>
            </a:r>
            <a:r>
              <a:rPr lang="cs-CZ" sz="2000" dirty="0"/>
              <a:t>k</a:t>
            </a:r>
            <a:r>
              <a:rPr lang="en-US" sz="2000" dirty="0"/>
              <a:t>ci </a:t>
            </a:r>
            <a:r>
              <a:rPr lang="en-US" sz="2000" dirty="0" err="1"/>
              <a:t>FeO</a:t>
            </a:r>
            <a:r>
              <a:rPr lang="en-US" sz="2000" dirty="0"/>
              <a:t>, </a:t>
            </a:r>
            <a:r>
              <a:rPr lang="cs-CZ" sz="2000" dirty="0"/>
              <a:t>je pro T </a:t>
            </a:r>
            <a:r>
              <a:rPr lang="en-US" sz="2000" dirty="0"/>
              <a:t>&lt; 600 K </a:t>
            </a:r>
            <a:r>
              <a:rPr lang="en-US" sz="2000" dirty="0" err="1"/>
              <a:t>lep</a:t>
            </a:r>
            <a:r>
              <a:rPr lang="cs-CZ" sz="2000" dirty="0" err="1"/>
              <a:t>ší</a:t>
            </a:r>
            <a:r>
              <a:rPr lang="en-US" sz="2000" dirty="0"/>
              <a:t>m </a:t>
            </a:r>
            <a:r>
              <a:rPr lang="cs-CZ" sz="2000" dirty="0"/>
              <a:t>r</a:t>
            </a:r>
            <a:r>
              <a:rPr lang="en-US" sz="2000" dirty="0" err="1"/>
              <a:t>edu</a:t>
            </a:r>
            <a:r>
              <a:rPr lang="cs-CZ" sz="2000" dirty="0"/>
              <a:t>k</a:t>
            </a:r>
            <a:r>
              <a:rPr lang="en-US" sz="2000" dirty="0" err="1"/>
              <a:t>ovadlem</a:t>
            </a:r>
            <a:r>
              <a:rPr lang="en-US" sz="2000" dirty="0"/>
              <a:t> CO, </a:t>
            </a:r>
            <a:r>
              <a:rPr lang="cs-CZ" sz="2000" dirty="0"/>
              <a:t>C je </a:t>
            </a:r>
            <a:r>
              <a:rPr lang="en-US" sz="2000" dirty="0" err="1"/>
              <a:t>lep</a:t>
            </a:r>
            <a:r>
              <a:rPr lang="cs-CZ" sz="2000" dirty="0" err="1"/>
              <a:t>ší</a:t>
            </a:r>
            <a:r>
              <a:rPr lang="en-US" sz="2000" dirty="0"/>
              <a:t>m </a:t>
            </a:r>
            <a:r>
              <a:rPr lang="cs-CZ" sz="2000" dirty="0"/>
              <a:t>r</a:t>
            </a:r>
            <a:r>
              <a:rPr lang="en-US" sz="2000" dirty="0" err="1"/>
              <a:t>edu</a:t>
            </a:r>
            <a:r>
              <a:rPr lang="cs-CZ" sz="2000" dirty="0"/>
              <a:t>k</a:t>
            </a:r>
            <a:r>
              <a:rPr lang="en-US" sz="2000" dirty="0" err="1"/>
              <a:t>ovadlem</a:t>
            </a:r>
            <a:r>
              <a:rPr lang="en-US" sz="2000" dirty="0"/>
              <a:t> </a:t>
            </a:r>
            <a:r>
              <a:rPr lang="cs-CZ" sz="2000" dirty="0"/>
              <a:t> p</a:t>
            </a:r>
            <a:r>
              <a:rPr lang="en-US" sz="2000" dirty="0"/>
              <a:t>r</a:t>
            </a:r>
            <a:r>
              <a:rPr lang="cs-CZ" sz="2000" dirty="0"/>
              <a:t>o T </a:t>
            </a:r>
            <a:r>
              <a:rPr lang="en-US" sz="2000" dirty="0"/>
              <a:t>&gt; 800 K.</a:t>
            </a:r>
            <a:endParaRPr lang="cs-CZ" sz="2000" dirty="0"/>
          </a:p>
        </p:txBody>
      </p:sp>
      <p:sp>
        <p:nvSpPr>
          <p:cNvPr id="7" name="Obdélník 6">
            <a:extLst>
              <a:ext uri="{FF2B5EF4-FFF2-40B4-BE49-F238E27FC236}">
                <a16:creationId xmlns:a16="http://schemas.microsoft.com/office/drawing/2014/main" id="{F9C0658D-6EFA-4BC0-B001-34F85DEE7B42}"/>
              </a:ext>
            </a:extLst>
          </p:cNvPr>
          <p:cNvSpPr/>
          <p:nvPr/>
        </p:nvSpPr>
        <p:spPr>
          <a:xfrm>
            <a:off x="228600" y="1905000"/>
            <a:ext cx="4038600" cy="707886"/>
          </a:xfrm>
          <a:prstGeom prst="rect">
            <a:avLst/>
          </a:prstGeom>
        </p:spPr>
        <p:txBody>
          <a:bodyPr wrap="square">
            <a:spAutoFit/>
          </a:bodyPr>
          <a:lstStyle/>
          <a:p>
            <a:pPr algn="just"/>
            <a:r>
              <a:rPr lang="en-US" sz="2000" dirty="0">
                <a:cs typeface="Arial" panose="020B0604020202020204" pitchFamily="34" charset="0"/>
              </a:rPr>
              <a:t> V p</a:t>
            </a:r>
            <a:r>
              <a:rPr lang="cs-CZ" sz="2000" dirty="0" err="1">
                <a:cs typeface="Arial" panose="020B0604020202020204" pitchFamily="34" charset="0"/>
              </a:rPr>
              <a:t>růsečíku</a:t>
            </a:r>
            <a:r>
              <a:rPr lang="cs-CZ" sz="2000" dirty="0">
                <a:cs typeface="Arial" panose="020B0604020202020204" pitchFamily="34" charset="0"/>
              </a:rPr>
              <a:t> přímek mají  příslušné reakce stejné </a:t>
            </a:r>
            <a:r>
              <a:rPr lang="en-US" sz="2000" dirty="0">
                <a:cs typeface="Arial" panose="020B0604020202020204" pitchFamily="34" charset="0"/>
              </a:rPr>
              <a:t>ΔG.</a:t>
            </a:r>
            <a:r>
              <a:rPr lang="cs-CZ" sz="2000" dirty="0">
                <a:cs typeface="Arial" panose="020B0604020202020204" pitchFamily="34" charset="0"/>
              </a:rPr>
              <a:t> </a:t>
            </a:r>
            <a:endParaRPr lang="en-US" sz="2000" dirty="0">
              <a:cs typeface="Arial" panose="020B0604020202020204" pitchFamily="34" charset="0"/>
            </a:endParaRPr>
          </a:p>
        </p:txBody>
      </p:sp>
      <p:sp>
        <p:nvSpPr>
          <p:cNvPr id="2" name="Obdélník 1">
            <a:extLst>
              <a:ext uri="{FF2B5EF4-FFF2-40B4-BE49-F238E27FC236}">
                <a16:creationId xmlns:a16="http://schemas.microsoft.com/office/drawing/2014/main" id="{F83743B7-60AD-445B-8FA2-90B18ABA90BD}"/>
              </a:ext>
            </a:extLst>
          </p:cNvPr>
          <p:cNvSpPr/>
          <p:nvPr/>
        </p:nvSpPr>
        <p:spPr>
          <a:xfrm>
            <a:off x="304800" y="2743200"/>
            <a:ext cx="3581400" cy="2246769"/>
          </a:xfrm>
          <a:prstGeom prst="rect">
            <a:avLst/>
          </a:prstGeom>
        </p:spPr>
        <p:txBody>
          <a:bodyPr wrap="square">
            <a:spAutoFit/>
          </a:bodyPr>
          <a:lstStyle/>
          <a:p>
            <a:r>
              <a:rPr lang="cs-CZ" sz="2000" dirty="0">
                <a:cs typeface="Arial" panose="020B0604020202020204" pitchFamily="34" charset="0"/>
              </a:rPr>
              <a:t>R</a:t>
            </a:r>
            <a:r>
              <a:rPr lang="en-US" sz="2000" dirty="0" err="1">
                <a:cs typeface="Arial" panose="020B0604020202020204" pitchFamily="34" charset="0"/>
              </a:rPr>
              <a:t>ea</a:t>
            </a:r>
            <a:r>
              <a:rPr lang="cs-CZ" sz="2000" dirty="0">
                <a:cs typeface="Arial" panose="020B0604020202020204" pitchFamily="34" charset="0"/>
              </a:rPr>
              <a:t>k</a:t>
            </a:r>
            <a:r>
              <a:rPr lang="en-US" sz="2000" dirty="0">
                <a:cs typeface="Arial" panose="020B0604020202020204" pitchFamily="34" charset="0"/>
              </a:rPr>
              <a:t>c</a:t>
            </a:r>
            <a:r>
              <a:rPr lang="cs-CZ" sz="2000" dirty="0">
                <a:cs typeface="Arial" panose="020B0604020202020204" pitchFamily="34" charset="0"/>
              </a:rPr>
              <a:t>e</a:t>
            </a:r>
            <a:r>
              <a:rPr lang="en-US" sz="2000" dirty="0">
                <a:cs typeface="Arial" panose="020B0604020202020204" pitchFamily="34" charset="0"/>
              </a:rPr>
              <a:t> </a:t>
            </a:r>
            <a:r>
              <a:rPr lang="en-US" sz="2000" dirty="0" err="1">
                <a:cs typeface="Arial" panose="020B0604020202020204" pitchFamily="34" charset="0"/>
              </a:rPr>
              <a:t>repre</a:t>
            </a:r>
            <a:r>
              <a:rPr lang="cs-CZ" sz="2000" dirty="0">
                <a:cs typeface="Arial" panose="020B0604020202020204" pitchFamily="34" charset="0"/>
              </a:rPr>
              <a:t>z</a:t>
            </a:r>
            <a:r>
              <a:rPr lang="en-US" sz="2000" dirty="0" err="1">
                <a:cs typeface="Arial" panose="020B0604020202020204" pitchFamily="34" charset="0"/>
              </a:rPr>
              <a:t>ent</a:t>
            </a:r>
            <a:r>
              <a:rPr lang="cs-CZ" sz="2000" dirty="0" err="1">
                <a:cs typeface="Arial" panose="020B0604020202020204" pitchFamily="34" charset="0"/>
              </a:rPr>
              <a:t>ovaná</a:t>
            </a:r>
            <a:r>
              <a:rPr lang="cs-CZ" sz="2000" dirty="0">
                <a:cs typeface="Arial" panose="020B0604020202020204" pitchFamily="34" charset="0"/>
              </a:rPr>
              <a:t> dolní přímkou </a:t>
            </a:r>
            <a:r>
              <a:rPr lang="en-US" sz="2000" dirty="0">
                <a:cs typeface="Arial" panose="020B0604020202020204" pitchFamily="34" charset="0"/>
              </a:rPr>
              <a:t>(</a:t>
            </a:r>
            <a:r>
              <a:rPr lang="cs-CZ" sz="2000" dirty="0">
                <a:cs typeface="Arial" panose="020B0604020202020204" pitchFamily="34" charset="0"/>
              </a:rPr>
              <a:t>s nižší hodnotou </a:t>
            </a:r>
            <a:r>
              <a:rPr lang="en-US" sz="2000" dirty="0">
                <a:cs typeface="Arial" panose="020B0604020202020204" pitchFamily="34" charset="0"/>
              </a:rPr>
              <a:t>ΔG) </a:t>
            </a:r>
            <a:r>
              <a:rPr lang="cs-CZ" sz="2000" dirty="0">
                <a:cs typeface="Arial" panose="020B0604020202020204" pitchFamily="34" charset="0"/>
              </a:rPr>
              <a:t>bude v daném směru samovolná</a:t>
            </a:r>
            <a:r>
              <a:rPr lang="en-US" sz="2000" dirty="0">
                <a:cs typeface="Arial" panose="020B0604020202020204" pitchFamily="34" charset="0"/>
              </a:rPr>
              <a:t>, </a:t>
            </a:r>
            <a:r>
              <a:rPr lang="cs-CZ" sz="2000" dirty="0">
                <a:cs typeface="Arial" panose="020B0604020202020204" pitchFamily="34" charset="0"/>
              </a:rPr>
              <a:t>zatímco </a:t>
            </a:r>
            <a:r>
              <a:rPr lang="en-US" sz="2000" dirty="0">
                <a:cs typeface="Arial" panose="020B0604020202020204" pitchFamily="34" charset="0"/>
              </a:rPr>
              <a:t>rea</a:t>
            </a:r>
            <a:r>
              <a:rPr lang="cs-CZ" sz="2000" dirty="0">
                <a:cs typeface="Arial" panose="020B0604020202020204" pitchFamily="34" charset="0"/>
              </a:rPr>
              <a:t>k</a:t>
            </a:r>
            <a:r>
              <a:rPr lang="en-US" sz="2000" dirty="0">
                <a:cs typeface="Arial" panose="020B0604020202020204" pitchFamily="34" charset="0"/>
              </a:rPr>
              <a:t>c</a:t>
            </a:r>
            <a:r>
              <a:rPr lang="cs-CZ" sz="2000" dirty="0">
                <a:cs typeface="Arial" panose="020B0604020202020204" pitchFamily="34" charset="0"/>
              </a:rPr>
              <a:t>e</a:t>
            </a:r>
            <a:r>
              <a:rPr lang="en-US" sz="2000" dirty="0">
                <a:cs typeface="Arial" panose="020B0604020202020204" pitchFamily="34" charset="0"/>
              </a:rPr>
              <a:t> </a:t>
            </a:r>
            <a:r>
              <a:rPr lang="en-US" sz="2000" dirty="0" err="1">
                <a:cs typeface="Arial" panose="020B0604020202020204" pitchFamily="34" charset="0"/>
              </a:rPr>
              <a:t>repre</a:t>
            </a:r>
            <a:r>
              <a:rPr lang="cs-CZ" sz="2000" dirty="0">
                <a:cs typeface="Arial" panose="020B0604020202020204" pitchFamily="34" charset="0"/>
              </a:rPr>
              <a:t>z</a:t>
            </a:r>
            <a:r>
              <a:rPr lang="en-US" sz="2000" dirty="0" err="1">
                <a:cs typeface="Arial" panose="020B0604020202020204" pitchFamily="34" charset="0"/>
              </a:rPr>
              <a:t>ent</a:t>
            </a:r>
            <a:r>
              <a:rPr lang="cs-CZ" sz="2000" dirty="0" err="1">
                <a:cs typeface="Arial" panose="020B0604020202020204" pitchFamily="34" charset="0"/>
              </a:rPr>
              <a:t>ovaná</a:t>
            </a:r>
            <a:r>
              <a:rPr lang="cs-CZ" sz="2000" dirty="0">
                <a:cs typeface="Arial" panose="020B0604020202020204" pitchFamily="34" charset="0"/>
              </a:rPr>
              <a:t> horní přímkou bude samovolná  v opačném směru</a:t>
            </a:r>
            <a:r>
              <a:rPr lang="en-US" sz="2000" dirty="0">
                <a:cs typeface="Arial" panose="020B0604020202020204" pitchFamily="34" charset="0"/>
              </a:rPr>
              <a:t>.</a:t>
            </a:r>
            <a:endParaRPr lang="en-US" sz="2000" dirty="0"/>
          </a:p>
        </p:txBody>
      </p:sp>
      <p:sp>
        <p:nvSpPr>
          <p:cNvPr id="3" name="TextovéPole 2">
            <a:extLst>
              <a:ext uri="{FF2B5EF4-FFF2-40B4-BE49-F238E27FC236}">
                <a16:creationId xmlns:a16="http://schemas.microsoft.com/office/drawing/2014/main" id="{8303FD9B-DA2B-409B-BE01-D608B39398FB}"/>
              </a:ext>
            </a:extLst>
          </p:cNvPr>
          <p:cNvSpPr txBox="1"/>
          <p:nvPr/>
        </p:nvSpPr>
        <p:spPr>
          <a:xfrm>
            <a:off x="304800" y="152400"/>
            <a:ext cx="3150478" cy="461665"/>
          </a:xfrm>
          <a:prstGeom prst="rect">
            <a:avLst/>
          </a:prstGeom>
          <a:noFill/>
        </p:spPr>
        <p:txBody>
          <a:bodyPr wrap="none" rtlCol="0">
            <a:spAutoFit/>
          </a:bodyPr>
          <a:lstStyle/>
          <a:p>
            <a:r>
              <a:rPr lang="cs-CZ" sz="2400" b="1" dirty="0" err="1"/>
              <a:t>Ellinghamovy</a:t>
            </a:r>
            <a:r>
              <a:rPr lang="cs-CZ" sz="2400" b="1" dirty="0"/>
              <a:t> diagramy</a:t>
            </a:r>
            <a:endParaRPr lang="en-US" sz="2400" b="1" dirty="0"/>
          </a:p>
        </p:txBody>
      </p:sp>
    </p:spTree>
    <p:extLst>
      <p:ext uri="{BB962C8B-B14F-4D97-AF65-F5344CB8AC3E}">
        <p14:creationId xmlns:p14="http://schemas.microsoft.com/office/powerpoint/2010/main" val="12913070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990600"/>
            <a:ext cx="8839200" cy="1938992"/>
          </a:xfrm>
          <a:prstGeom prst="rect">
            <a:avLst/>
          </a:prstGeom>
        </p:spPr>
        <p:txBody>
          <a:bodyPr wrap="square">
            <a:spAutoFit/>
          </a:bodyPr>
          <a:lstStyle/>
          <a:p>
            <a:pPr algn="just"/>
            <a:r>
              <a:rPr lang="cs-CZ" sz="2000" dirty="0">
                <a:cs typeface="Arial" panose="020B0604020202020204" pitchFamily="34" charset="0"/>
              </a:rPr>
              <a:t>Rozpouštění </a:t>
            </a:r>
            <a:r>
              <a:rPr lang="cs-CZ" sz="2000" dirty="0" err="1">
                <a:cs typeface="Arial" panose="020B0604020202020204" pitchFamily="34" charset="0"/>
              </a:rPr>
              <a:t>solutu</a:t>
            </a:r>
            <a:r>
              <a:rPr lang="en-US" sz="2000" dirty="0">
                <a:cs typeface="Arial" panose="020B0604020202020204" pitchFamily="34" charset="0"/>
              </a:rPr>
              <a:t> (</a:t>
            </a:r>
            <a:r>
              <a:rPr lang="cs-CZ" sz="2000" dirty="0">
                <a:cs typeface="Arial" panose="020B0604020202020204" pitchFamily="34" charset="0"/>
              </a:rPr>
              <a:t>rozpouštěná látka</a:t>
            </a:r>
            <a:r>
              <a:rPr lang="en-US" sz="2000" dirty="0">
                <a:cs typeface="Arial" panose="020B0604020202020204" pitchFamily="34" charset="0"/>
              </a:rPr>
              <a:t>) :</a:t>
            </a:r>
          </a:p>
          <a:p>
            <a:pPr algn="just"/>
            <a:r>
              <a:rPr lang="cs-CZ" sz="2000" dirty="0">
                <a:cs typeface="Arial" panose="020B0604020202020204" pitchFamily="34" charset="0"/>
              </a:rPr>
              <a:t>  1. Částice </a:t>
            </a:r>
            <a:r>
              <a:rPr lang="cs-CZ" sz="2000" dirty="0" err="1">
                <a:cs typeface="Arial" panose="020B0604020202020204" pitchFamily="34" charset="0"/>
              </a:rPr>
              <a:t>solutu</a:t>
            </a:r>
            <a:r>
              <a:rPr lang="cs-CZ" sz="2000" dirty="0">
                <a:cs typeface="Arial" panose="020B0604020202020204" pitchFamily="34" charset="0"/>
              </a:rPr>
              <a:t> se navzájem oddělí</a:t>
            </a:r>
            <a:r>
              <a:rPr lang="en-US" sz="2000" dirty="0">
                <a:cs typeface="Arial" panose="020B0604020202020204" pitchFamily="34" charset="0"/>
              </a:rPr>
              <a:t>.</a:t>
            </a:r>
          </a:p>
          <a:p>
            <a:pPr algn="just"/>
            <a:r>
              <a:rPr lang="cs-CZ" sz="2000" dirty="0">
                <a:cs typeface="Arial" panose="020B0604020202020204" pitchFamily="34" charset="0"/>
              </a:rPr>
              <a:t>  2. Částice</a:t>
            </a:r>
            <a:r>
              <a:rPr lang="en-US" sz="2000" dirty="0">
                <a:cs typeface="Arial" panose="020B0604020202020204" pitchFamily="34" charset="0"/>
              </a:rPr>
              <a:t> </a:t>
            </a:r>
            <a:r>
              <a:rPr lang="cs-CZ" sz="2000" dirty="0">
                <a:cs typeface="Arial" panose="020B0604020202020204" pitchFamily="34" charset="0"/>
              </a:rPr>
              <a:t>rozpouštědla se navzájem oddělí, aby umožnily částicím </a:t>
            </a:r>
            <a:r>
              <a:rPr lang="en-US" sz="2000" dirty="0" err="1">
                <a:cs typeface="Arial" panose="020B0604020202020204" pitchFamily="34" charset="0"/>
              </a:rPr>
              <a:t>solut</a:t>
            </a:r>
            <a:r>
              <a:rPr lang="cs-CZ" sz="2000" dirty="0">
                <a:cs typeface="Arial" panose="020B0604020202020204" pitchFamily="34" charset="0"/>
              </a:rPr>
              <a:t>u</a:t>
            </a:r>
            <a:r>
              <a:rPr lang="en-US" sz="2000" dirty="0">
                <a:cs typeface="Arial" panose="020B0604020202020204" pitchFamily="34" charset="0"/>
              </a:rPr>
              <a:t> </a:t>
            </a:r>
            <a:r>
              <a:rPr lang="cs-CZ" sz="2000" dirty="0">
                <a:cs typeface="Arial" panose="020B0604020202020204" pitchFamily="34" charset="0"/>
              </a:rPr>
              <a:t>proniknout mezi ně</a:t>
            </a:r>
            <a:r>
              <a:rPr lang="en-US" sz="2000" dirty="0">
                <a:cs typeface="Arial" panose="020B0604020202020204" pitchFamily="34" charset="0"/>
              </a:rPr>
              <a:t>.</a:t>
            </a:r>
          </a:p>
          <a:p>
            <a:pPr algn="just"/>
            <a:r>
              <a:rPr lang="cs-CZ" sz="2000" dirty="0">
                <a:cs typeface="Arial" panose="020B0604020202020204" pitchFamily="34" charset="0"/>
              </a:rPr>
              <a:t>  3. Částice </a:t>
            </a:r>
            <a:r>
              <a:rPr lang="cs-CZ" sz="2000" dirty="0" err="1">
                <a:cs typeface="Arial" panose="020B0604020202020204" pitchFamily="34" charset="0"/>
              </a:rPr>
              <a:t>solutu</a:t>
            </a:r>
            <a:r>
              <a:rPr lang="cs-CZ" sz="2000" dirty="0">
                <a:cs typeface="Arial" panose="020B0604020202020204" pitchFamily="34" charset="0"/>
              </a:rPr>
              <a:t> a rozpouštědla</a:t>
            </a:r>
            <a:r>
              <a:rPr lang="en-US" sz="2000" dirty="0">
                <a:cs typeface="Arial" panose="020B0604020202020204" pitchFamily="34" charset="0"/>
              </a:rPr>
              <a:t> </a:t>
            </a:r>
            <a:r>
              <a:rPr lang="cs-CZ" sz="2000" dirty="0">
                <a:cs typeface="Arial" panose="020B0604020202020204" pitchFamily="34" charset="0"/>
              </a:rPr>
              <a:t>spolu</a:t>
            </a:r>
            <a:r>
              <a:rPr lang="en-US" sz="2000" dirty="0">
                <a:cs typeface="Arial" panose="020B0604020202020204" pitchFamily="34" charset="0"/>
              </a:rPr>
              <a:t> </a:t>
            </a:r>
            <a:r>
              <a:rPr lang="cs-CZ" sz="2000" dirty="0">
                <a:cs typeface="Arial" panose="020B0604020202020204" pitchFamily="34" charset="0"/>
              </a:rPr>
              <a:t>navzájem </a:t>
            </a:r>
            <a:r>
              <a:rPr lang="en-US" sz="2000" dirty="0" err="1">
                <a:cs typeface="Arial" panose="020B0604020202020204" pitchFamily="34" charset="0"/>
              </a:rPr>
              <a:t>intera</a:t>
            </a:r>
            <a:r>
              <a:rPr lang="cs-CZ" sz="2000" dirty="0" err="1">
                <a:cs typeface="Arial" panose="020B0604020202020204" pitchFamily="34" charset="0"/>
              </a:rPr>
              <a:t>gují</a:t>
            </a:r>
            <a:r>
              <a:rPr lang="cs-CZ" sz="2000" dirty="0">
                <a:cs typeface="Arial" panose="020B0604020202020204" pitchFamily="34" charset="0"/>
              </a:rPr>
              <a:t> (dipól – dipólová interakce) a vytvářejí</a:t>
            </a:r>
            <a:r>
              <a:rPr lang="en-US" sz="2000" dirty="0">
                <a:cs typeface="Arial" panose="020B0604020202020204" pitchFamily="34" charset="0"/>
              </a:rPr>
              <a:t> </a:t>
            </a:r>
            <a:r>
              <a:rPr lang="cs-CZ" sz="2000" dirty="0">
                <a:cs typeface="Arial" panose="020B0604020202020204" pitchFamily="34" charset="0"/>
              </a:rPr>
              <a:t>roztok</a:t>
            </a:r>
            <a:r>
              <a:rPr lang="en-US" sz="2000" dirty="0">
                <a:cs typeface="Arial" panose="020B0604020202020204" pitchFamily="34" charset="0"/>
              </a:rPr>
              <a:t>.</a:t>
            </a:r>
            <a:r>
              <a:rPr lang="cs-CZ" sz="2000" dirty="0">
                <a:cs typeface="Arial" panose="020B0604020202020204" pitchFamily="34" charset="0"/>
              </a:rPr>
              <a:t> Pokud je rozpouštědlem voda, mluvíme o hydrataci</a:t>
            </a:r>
          </a:p>
        </p:txBody>
      </p:sp>
      <p:pic>
        <p:nvPicPr>
          <p:cNvPr id="24781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276600"/>
            <a:ext cx="3048000" cy="3073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1143000" y="228600"/>
            <a:ext cx="5420074" cy="523220"/>
          </a:xfrm>
          <a:prstGeom prst="rect">
            <a:avLst/>
          </a:prstGeom>
          <a:noFill/>
        </p:spPr>
        <p:txBody>
          <a:bodyPr wrap="none" rtlCol="0">
            <a:spAutoFit/>
          </a:bodyPr>
          <a:lstStyle/>
          <a:p>
            <a:r>
              <a:rPr lang="cs-CZ" sz="2800" b="1" dirty="0">
                <a:latin typeface="Arial" panose="020B0604020202020204" pitchFamily="34" charset="0"/>
                <a:cs typeface="Arial" panose="020B0604020202020204" pitchFamily="34" charset="0"/>
              </a:rPr>
              <a:t>Rozpouštění a hydratace iontů</a:t>
            </a:r>
          </a:p>
        </p:txBody>
      </p:sp>
    </p:spTree>
    <p:extLst>
      <p:ext uri="{BB962C8B-B14F-4D97-AF65-F5344CB8AC3E}">
        <p14:creationId xmlns:p14="http://schemas.microsoft.com/office/powerpoint/2010/main" val="1498045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65AFC27-A16E-4EA4-B1AA-99BD2A870B2E}"/>
              </a:ext>
            </a:extLst>
          </p:cNvPr>
          <p:cNvSpPr/>
          <p:nvPr/>
        </p:nvSpPr>
        <p:spPr>
          <a:xfrm>
            <a:off x="304800" y="762000"/>
            <a:ext cx="8686800" cy="2677656"/>
          </a:xfrm>
          <a:prstGeom prst="rect">
            <a:avLst/>
          </a:prstGeom>
        </p:spPr>
        <p:txBody>
          <a:bodyPr wrap="square">
            <a:spAutoFit/>
          </a:bodyPr>
          <a:lstStyle/>
          <a:p>
            <a:r>
              <a:rPr lang="cs-CZ" sz="2000" b="1" dirty="0"/>
              <a:t>Hydratační e</a:t>
            </a:r>
            <a:r>
              <a:rPr lang="en-US" sz="2000" b="1" dirty="0" err="1"/>
              <a:t>nthalp</a:t>
            </a:r>
            <a:r>
              <a:rPr lang="cs-CZ" sz="2000" b="1" dirty="0" err="1"/>
              <a:t>ie</a:t>
            </a:r>
            <a:r>
              <a:rPr lang="cs-CZ" sz="2000" b="1" dirty="0"/>
              <a:t> iontu: </a:t>
            </a:r>
            <a:r>
              <a:rPr lang="en-US" sz="2000" b="1" dirty="0"/>
              <a:t> </a:t>
            </a:r>
            <a:r>
              <a:rPr lang="cs-CZ" sz="2000" dirty="0"/>
              <a:t>energie uvolněná rozpuštěním 1</a:t>
            </a:r>
            <a:r>
              <a:rPr lang="en-US" sz="2000" dirty="0"/>
              <a:t> mol</a:t>
            </a:r>
            <a:r>
              <a:rPr lang="cs-CZ" sz="2000" dirty="0"/>
              <a:t>u </a:t>
            </a:r>
            <a:r>
              <a:rPr lang="en-US" sz="2000" dirty="0"/>
              <a:t>ion</a:t>
            </a:r>
            <a:r>
              <a:rPr lang="cs-CZ" sz="2000" dirty="0" err="1"/>
              <a:t>tů</a:t>
            </a:r>
            <a:r>
              <a:rPr lang="cs-CZ" sz="2000" dirty="0"/>
              <a:t> v plynném stavu ve velkém množství vody</a:t>
            </a:r>
            <a:r>
              <a:rPr lang="en-US" sz="2000" dirty="0"/>
              <a:t>. </a:t>
            </a:r>
            <a:endParaRPr lang="cs-CZ" sz="2000" dirty="0"/>
          </a:p>
          <a:p>
            <a:pPr algn="ctr"/>
            <a:r>
              <a:rPr lang="en-US" sz="2000" dirty="0"/>
              <a:t>M</a:t>
            </a:r>
            <a:r>
              <a:rPr lang="en-US" sz="2000" baseline="30000" dirty="0"/>
              <a:t>x+</a:t>
            </a:r>
            <a:r>
              <a:rPr lang="en-US" sz="2000" dirty="0"/>
              <a:t> </a:t>
            </a:r>
            <a:r>
              <a:rPr lang="en-US" sz="2000" baseline="-25000" dirty="0"/>
              <a:t>(g)</a:t>
            </a:r>
            <a:r>
              <a:rPr lang="en-US" sz="2000" dirty="0"/>
              <a:t> + n</a:t>
            </a:r>
            <a:r>
              <a:rPr lang="cs-CZ" sz="2000" dirty="0"/>
              <a:t> </a:t>
            </a:r>
            <a:r>
              <a:rPr lang="en-US" sz="2000" dirty="0"/>
              <a:t>H</a:t>
            </a:r>
            <a:r>
              <a:rPr lang="en-US" sz="2000" baseline="-25000" dirty="0"/>
              <a:t>2</a:t>
            </a:r>
            <a:r>
              <a:rPr lang="en-US" sz="2000" dirty="0"/>
              <a:t>O     </a:t>
            </a:r>
            <a:r>
              <a:rPr lang="cs-CZ" sz="2000" dirty="0"/>
              <a:t>=</a:t>
            </a:r>
            <a:r>
              <a:rPr lang="en-US" sz="2000" dirty="0"/>
              <a:t>       M</a:t>
            </a:r>
            <a:r>
              <a:rPr lang="en-US" sz="2000" baseline="30000" dirty="0"/>
              <a:t>x+ </a:t>
            </a:r>
            <a:r>
              <a:rPr lang="en-US" sz="2000" baseline="-25000" dirty="0"/>
              <a:t>(</a:t>
            </a:r>
            <a:r>
              <a:rPr lang="en-US" sz="2000" baseline="-25000" dirty="0" err="1"/>
              <a:t>aq</a:t>
            </a:r>
            <a:r>
              <a:rPr lang="en-US" sz="2000" baseline="-25000" dirty="0"/>
              <a:t>)</a:t>
            </a:r>
            <a:endParaRPr lang="cs-CZ" sz="2000" baseline="-25000" dirty="0"/>
          </a:p>
          <a:p>
            <a:r>
              <a:rPr lang="en-US" sz="2000" dirty="0"/>
              <a:t>where M</a:t>
            </a:r>
            <a:r>
              <a:rPr lang="en-US" sz="2000" baseline="30000" dirty="0"/>
              <a:t>x+</a:t>
            </a:r>
            <a:r>
              <a:rPr lang="cs-CZ" sz="2000" baseline="30000" dirty="0"/>
              <a:t> </a:t>
            </a:r>
            <a:r>
              <a:rPr lang="cs-CZ" sz="2000" baseline="-25000" dirty="0"/>
              <a:t>(</a:t>
            </a:r>
            <a:r>
              <a:rPr lang="en-US" sz="2000" baseline="-25000" dirty="0" err="1"/>
              <a:t>aq</a:t>
            </a:r>
            <a:r>
              <a:rPr lang="en-US" sz="2000" baseline="-25000" dirty="0"/>
              <a:t>) </a:t>
            </a:r>
            <a:r>
              <a:rPr lang="en-US" sz="2000" dirty="0" err="1"/>
              <a:t>repre</a:t>
            </a:r>
            <a:r>
              <a:rPr lang="cs-CZ" sz="2000" dirty="0"/>
              <a:t>z</a:t>
            </a:r>
            <a:r>
              <a:rPr lang="en-US" sz="2000" dirty="0" err="1"/>
              <a:t>ent</a:t>
            </a:r>
            <a:r>
              <a:rPr lang="cs-CZ" sz="2000" dirty="0" err="1"/>
              <a:t>uje</a:t>
            </a:r>
            <a:r>
              <a:rPr lang="en-US" sz="2000" dirty="0"/>
              <a:t> ion</a:t>
            </a:r>
            <a:r>
              <a:rPr lang="cs-CZ" sz="2000" dirty="0"/>
              <a:t>ty</a:t>
            </a:r>
            <a:r>
              <a:rPr lang="en-US" sz="2000" dirty="0"/>
              <a:t> </a:t>
            </a:r>
            <a:r>
              <a:rPr lang="cs-CZ" sz="2000" dirty="0"/>
              <a:t>obklopené molekulami vody </a:t>
            </a:r>
            <a:r>
              <a:rPr lang="en-US" sz="2000" dirty="0"/>
              <a:t>a </a:t>
            </a:r>
            <a:r>
              <a:rPr lang="cs-CZ" sz="2000" dirty="0"/>
              <a:t>rozptýlené</a:t>
            </a:r>
            <a:r>
              <a:rPr lang="en-US" sz="2000" dirty="0"/>
              <a:t> </a:t>
            </a:r>
            <a:r>
              <a:rPr lang="cs-CZ" sz="2000" dirty="0"/>
              <a:t>v roztoku</a:t>
            </a:r>
            <a:r>
              <a:rPr lang="en-US" sz="2000" dirty="0"/>
              <a:t>.</a:t>
            </a:r>
            <a:endParaRPr lang="cs-CZ" sz="2000" dirty="0"/>
          </a:p>
          <a:p>
            <a:endParaRPr lang="en-US" sz="800" dirty="0"/>
          </a:p>
          <a:p>
            <a:r>
              <a:rPr lang="cs-CZ" sz="2000" dirty="0"/>
              <a:t>S klesajícím atomovým poloměrem kationtu hydratační </a:t>
            </a:r>
            <a:r>
              <a:rPr lang="cs-CZ" sz="2000" dirty="0" err="1"/>
              <a:t>enthalpie</a:t>
            </a:r>
            <a:r>
              <a:rPr lang="cs-CZ" sz="2000" dirty="0"/>
              <a:t> roste, protože interakce mezi iontem a vodou je silnější a při hydrataci se proto</a:t>
            </a:r>
            <a:r>
              <a:rPr lang="en-US" sz="2000" dirty="0"/>
              <a:t> </a:t>
            </a:r>
            <a:r>
              <a:rPr lang="cs-CZ" sz="2000" dirty="0"/>
              <a:t>uvolňuje více energie.</a:t>
            </a:r>
          </a:p>
        </p:txBody>
      </p:sp>
      <p:sp>
        <p:nvSpPr>
          <p:cNvPr id="3" name="Obdélník 2">
            <a:extLst>
              <a:ext uri="{FF2B5EF4-FFF2-40B4-BE49-F238E27FC236}">
                <a16:creationId xmlns:a16="http://schemas.microsoft.com/office/drawing/2014/main" id="{DF2087D2-8572-4C76-BF2D-0900C1AADF8B}"/>
              </a:ext>
            </a:extLst>
          </p:cNvPr>
          <p:cNvSpPr/>
          <p:nvPr/>
        </p:nvSpPr>
        <p:spPr>
          <a:xfrm>
            <a:off x="2971800" y="152400"/>
            <a:ext cx="3590022" cy="461665"/>
          </a:xfrm>
          <a:prstGeom prst="rect">
            <a:avLst/>
          </a:prstGeom>
        </p:spPr>
        <p:txBody>
          <a:bodyPr wrap="none">
            <a:spAutoFit/>
          </a:bodyPr>
          <a:lstStyle/>
          <a:p>
            <a:r>
              <a:rPr lang="cs-CZ" sz="2400" b="1" dirty="0"/>
              <a:t>Hydratační e</a:t>
            </a:r>
            <a:r>
              <a:rPr lang="en-US" sz="2400" b="1" dirty="0" err="1"/>
              <a:t>nthalp</a:t>
            </a:r>
            <a:r>
              <a:rPr lang="cs-CZ" sz="2400" b="1" dirty="0" err="1"/>
              <a:t>ie</a:t>
            </a:r>
            <a:r>
              <a:rPr lang="cs-CZ" sz="2400" b="1" dirty="0"/>
              <a:t> iontu</a:t>
            </a:r>
            <a:endParaRPr lang="en-US" sz="2400" dirty="0"/>
          </a:p>
        </p:txBody>
      </p:sp>
      <p:sp>
        <p:nvSpPr>
          <p:cNvPr id="11" name="Obdélník 10">
            <a:extLst>
              <a:ext uri="{FF2B5EF4-FFF2-40B4-BE49-F238E27FC236}">
                <a16:creationId xmlns:a16="http://schemas.microsoft.com/office/drawing/2014/main" id="{6120C59C-95FC-4ADA-8EAA-27F842F9BD23}"/>
              </a:ext>
            </a:extLst>
          </p:cNvPr>
          <p:cNvSpPr/>
          <p:nvPr/>
        </p:nvSpPr>
        <p:spPr>
          <a:xfrm>
            <a:off x="228600" y="3657600"/>
            <a:ext cx="3505200" cy="2369880"/>
          </a:xfrm>
          <a:prstGeom prst="rect">
            <a:avLst/>
          </a:prstGeom>
        </p:spPr>
        <p:txBody>
          <a:bodyPr wrap="square">
            <a:spAutoFit/>
          </a:bodyPr>
          <a:lstStyle/>
          <a:p>
            <a:r>
              <a:rPr lang="cs-CZ" sz="2000" dirty="0"/>
              <a:t>S rostoucím nábojem kationtu hydratační </a:t>
            </a:r>
            <a:r>
              <a:rPr lang="cs-CZ" sz="2000" dirty="0" err="1"/>
              <a:t>enthalpie</a:t>
            </a:r>
            <a:r>
              <a:rPr lang="cs-CZ" sz="2000" dirty="0"/>
              <a:t> roste, protože s rostoucím nábojem iontu klesá jeho atomový poloměr.</a:t>
            </a:r>
          </a:p>
          <a:p>
            <a:endParaRPr lang="cs-CZ" sz="800" dirty="0"/>
          </a:p>
          <a:p>
            <a:r>
              <a:rPr lang="cs-CZ" sz="2000" dirty="0"/>
              <a:t>Podle </a:t>
            </a:r>
            <a:r>
              <a:rPr lang="en-US" sz="2000" dirty="0" err="1"/>
              <a:t>Coloumb</a:t>
            </a:r>
            <a:r>
              <a:rPr lang="cs-CZ" sz="2000" dirty="0"/>
              <a:t>ova zákona je  </a:t>
            </a:r>
            <a:r>
              <a:rPr lang="en-US" sz="2000" dirty="0"/>
              <a:t>E ≈</a:t>
            </a:r>
            <a:r>
              <a:rPr lang="cs-CZ" sz="2000" dirty="0"/>
              <a:t> </a:t>
            </a:r>
            <a:r>
              <a:rPr lang="en-US" sz="2000" dirty="0"/>
              <a:t>1/r</a:t>
            </a:r>
          </a:p>
        </p:txBody>
      </p:sp>
      <p:pic>
        <p:nvPicPr>
          <p:cNvPr id="12" name="Obrázek 11" descr="Obsah obrázku snímek obrazovky&#10;&#10;Popis byl vytvořen automaticky">
            <a:extLst>
              <a:ext uri="{FF2B5EF4-FFF2-40B4-BE49-F238E27FC236}">
                <a16:creationId xmlns:a16="http://schemas.microsoft.com/office/drawing/2014/main" id="{DE09DC91-32EB-4D72-8F34-C26F522F0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276600"/>
            <a:ext cx="5072002" cy="2514600"/>
          </a:xfrm>
          <a:prstGeom prst="rect">
            <a:avLst/>
          </a:prstGeom>
        </p:spPr>
      </p:pic>
      <p:pic>
        <p:nvPicPr>
          <p:cNvPr id="13" name="Obrázek 12">
            <a:extLst>
              <a:ext uri="{FF2B5EF4-FFF2-40B4-BE49-F238E27FC236}">
                <a16:creationId xmlns:a16="http://schemas.microsoft.com/office/drawing/2014/main" id="{50D95515-FC5C-4B2B-BB41-D56508621BEC}"/>
              </a:ext>
            </a:extLst>
          </p:cNvPr>
          <p:cNvPicPr>
            <a:picLocks noChangeAspect="1"/>
          </p:cNvPicPr>
          <p:nvPr/>
        </p:nvPicPr>
        <p:blipFill>
          <a:blip r:embed="rId3"/>
          <a:stretch>
            <a:fillRect/>
          </a:stretch>
        </p:blipFill>
        <p:spPr>
          <a:xfrm>
            <a:off x="4419600" y="5867400"/>
            <a:ext cx="4049363" cy="754966"/>
          </a:xfrm>
          <a:prstGeom prst="rect">
            <a:avLst/>
          </a:prstGeom>
        </p:spPr>
      </p:pic>
    </p:spTree>
    <p:extLst>
      <p:ext uri="{BB962C8B-B14F-4D97-AF65-F5344CB8AC3E}">
        <p14:creationId xmlns:p14="http://schemas.microsoft.com/office/powerpoint/2010/main" val="1820725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nímek obrazovky&#10;&#10;Popis byl vytvořen automaticky">
            <a:extLst>
              <a:ext uri="{FF2B5EF4-FFF2-40B4-BE49-F238E27FC236}">
                <a16:creationId xmlns:a16="http://schemas.microsoft.com/office/drawing/2014/main" id="{DE291E85-8E40-46C8-88FA-3CDD7E4F6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1703"/>
            <a:ext cx="8381999" cy="6676619"/>
          </a:xfrm>
          <a:prstGeom prst="rect">
            <a:avLst/>
          </a:prstGeom>
        </p:spPr>
      </p:pic>
    </p:spTree>
    <p:extLst>
      <p:ext uri="{BB962C8B-B14F-4D97-AF65-F5344CB8AC3E}">
        <p14:creationId xmlns:p14="http://schemas.microsoft.com/office/powerpoint/2010/main" val="14495200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4" name="Picture 6" descr="VÃ½sledek obrÃ¡zku pro dissolution enthal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733800"/>
            <a:ext cx="7543800" cy="298054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C0EA2187-5020-4814-8C02-5C225738BA74}"/>
              </a:ext>
            </a:extLst>
          </p:cNvPr>
          <p:cNvSpPr/>
          <p:nvPr/>
        </p:nvSpPr>
        <p:spPr>
          <a:xfrm>
            <a:off x="304800" y="381000"/>
            <a:ext cx="2895600" cy="830997"/>
          </a:xfrm>
          <a:prstGeom prst="rect">
            <a:avLst/>
          </a:prstGeom>
        </p:spPr>
        <p:txBody>
          <a:bodyPr wrap="square">
            <a:spAutoFit/>
          </a:bodyPr>
          <a:lstStyle/>
          <a:p>
            <a:r>
              <a:rPr lang="cs-CZ" sz="2400" b="1" dirty="0"/>
              <a:t>Hydratační e</a:t>
            </a:r>
            <a:r>
              <a:rPr lang="en-US" sz="2400" b="1" dirty="0" err="1"/>
              <a:t>nthalp</a:t>
            </a:r>
            <a:r>
              <a:rPr lang="cs-CZ" sz="2400" b="1" dirty="0" err="1"/>
              <a:t>ie</a:t>
            </a:r>
            <a:r>
              <a:rPr lang="cs-CZ" sz="2400" b="1" dirty="0"/>
              <a:t> iontu</a:t>
            </a:r>
            <a:endParaRPr lang="en-US" sz="2400" dirty="0"/>
          </a:p>
        </p:txBody>
      </p:sp>
      <p:pic>
        <p:nvPicPr>
          <p:cNvPr id="9" name="Obrázek 8">
            <a:extLst>
              <a:ext uri="{FF2B5EF4-FFF2-40B4-BE49-F238E27FC236}">
                <a16:creationId xmlns:a16="http://schemas.microsoft.com/office/drawing/2014/main" id="{05485D6F-2505-4572-BD28-30FD21740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52865"/>
            <a:ext cx="4920614" cy="3124200"/>
          </a:xfrm>
          <a:prstGeom prst="rect">
            <a:avLst/>
          </a:prstGeom>
        </p:spPr>
      </p:pic>
    </p:spTree>
    <p:extLst>
      <p:ext uri="{BB962C8B-B14F-4D97-AF65-F5344CB8AC3E}">
        <p14:creationId xmlns:p14="http://schemas.microsoft.com/office/powerpoint/2010/main" val="208068279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0428975-709F-4507-B24A-F91DA10651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3962400"/>
            <a:ext cx="6461077" cy="2667000"/>
          </a:xfrm>
          <a:prstGeom prst="rect">
            <a:avLst/>
          </a:prstGeom>
        </p:spPr>
      </p:pic>
      <p:pic>
        <p:nvPicPr>
          <p:cNvPr id="6" name="Obrázek 5" descr="Obsah obrázku hodiny, držení, metr, žena&#10;&#10;Popis byl vytvořen automaticky">
            <a:extLst>
              <a:ext uri="{FF2B5EF4-FFF2-40B4-BE49-F238E27FC236}">
                <a16:creationId xmlns:a16="http://schemas.microsoft.com/office/drawing/2014/main" id="{93283547-33C6-4B65-9C7E-B4359821B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828800"/>
            <a:ext cx="5398559" cy="1545512"/>
          </a:xfrm>
          <a:prstGeom prst="rect">
            <a:avLst/>
          </a:prstGeom>
        </p:spPr>
      </p:pic>
      <p:pic>
        <p:nvPicPr>
          <p:cNvPr id="7" name="Obrázek 6">
            <a:extLst>
              <a:ext uri="{FF2B5EF4-FFF2-40B4-BE49-F238E27FC236}">
                <a16:creationId xmlns:a16="http://schemas.microsoft.com/office/drawing/2014/main" id="{0454C0DF-1229-4A65-8230-08E34861A2BC}"/>
              </a:ext>
            </a:extLst>
          </p:cNvPr>
          <p:cNvPicPr>
            <a:picLocks noChangeAspect="1"/>
          </p:cNvPicPr>
          <p:nvPr/>
        </p:nvPicPr>
        <p:blipFill>
          <a:blip r:embed="rId4"/>
          <a:stretch>
            <a:fillRect/>
          </a:stretch>
        </p:blipFill>
        <p:spPr>
          <a:xfrm>
            <a:off x="304800" y="1219200"/>
            <a:ext cx="2743200" cy="2245056"/>
          </a:xfrm>
          <a:prstGeom prst="rect">
            <a:avLst/>
          </a:prstGeom>
        </p:spPr>
      </p:pic>
    </p:spTree>
    <p:extLst>
      <p:ext uri="{BB962C8B-B14F-4D97-AF65-F5344CB8AC3E}">
        <p14:creationId xmlns:p14="http://schemas.microsoft.com/office/powerpoint/2010/main" val="39023063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5A4E1AE-B374-4A4E-80DE-039016294F74}"/>
              </a:ext>
            </a:extLst>
          </p:cNvPr>
          <p:cNvSpPr/>
          <p:nvPr/>
        </p:nvSpPr>
        <p:spPr>
          <a:xfrm>
            <a:off x="152400" y="457200"/>
            <a:ext cx="8763000" cy="646331"/>
          </a:xfrm>
          <a:prstGeom prst="rect">
            <a:avLst/>
          </a:prstGeom>
        </p:spPr>
        <p:txBody>
          <a:bodyPr wrap="square">
            <a:spAutoFit/>
          </a:bodyPr>
          <a:lstStyle/>
          <a:p>
            <a:r>
              <a:rPr lang="cs-CZ" b="1" dirty="0">
                <a:solidFill>
                  <a:srgbClr val="222222"/>
                </a:solidFill>
              </a:rPr>
              <a:t>Příklad</a:t>
            </a:r>
            <a:r>
              <a:rPr lang="cs-CZ" dirty="0">
                <a:solidFill>
                  <a:srgbClr val="222222"/>
                </a:solidFill>
              </a:rPr>
              <a:t>: Určete tepelnou změnu při rozpuštění </a:t>
            </a:r>
            <a:r>
              <a:rPr lang="en-US" dirty="0">
                <a:solidFill>
                  <a:srgbClr val="222222"/>
                </a:solidFill>
              </a:rPr>
              <a:t>4.00 g </a:t>
            </a:r>
            <a:r>
              <a:rPr lang="en-US" dirty="0" err="1">
                <a:solidFill>
                  <a:srgbClr val="222222"/>
                </a:solidFill>
              </a:rPr>
              <a:t>KCl</a:t>
            </a:r>
            <a:r>
              <a:rPr lang="cs-CZ" dirty="0">
                <a:solidFill>
                  <a:srgbClr val="222222"/>
                </a:solidFill>
              </a:rPr>
              <a:t> ve</a:t>
            </a:r>
            <a:r>
              <a:rPr lang="en-US" dirty="0">
                <a:solidFill>
                  <a:srgbClr val="222222"/>
                </a:solidFill>
              </a:rPr>
              <a:t> 100 g </a:t>
            </a:r>
            <a:r>
              <a:rPr lang="cs-CZ" dirty="0">
                <a:solidFill>
                  <a:srgbClr val="222222"/>
                </a:solidFill>
              </a:rPr>
              <a:t>vody</a:t>
            </a:r>
            <a:r>
              <a:rPr lang="en-US" dirty="0">
                <a:solidFill>
                  <a:srgbClr val="222222"/>
                </a:solidFill>
              </a:rPr>
              <a:t>. </a:t>
            </a:r>
            <a:r>
              <a:rPr lang="cs-CZ" dirty="0">
                <a:solidFill>
                  <a:srgbClr val="222222"/>
                </a:solidFill>
              </a:rPr>
              <a:t>Tepelná kapacita roztoku je </a:t>
            </a:r>
            <a:r>
              <a:rPr lang="en-US" dirty="0">
                <a:solidFill>
                  <a:srgbClr val="222222"/>
                </a:solidFill>
              </a:rPr>
              <a:t>4.18 J/K</a:t>
            </a:r>
            <a:r>
              <a:rPr lang="cs-CZ" dirty="0">
                <a:solidFill>
                  <a:srgbClr val="222222"/>
                </a:solidFill>
              </a:rPr>
              <a:t>.</a:t>
            </a:r>
            <a:r>
              <a:rPr lang="en-US" dirty="0">
                <a:solidFill>
                  <a:srgbClr val="222222"/>
                </a:solidFill>
              </a:rPr>
              <a:t>g</a:t>
            </a:r>
            <a:r>
              <a:rPr lang="cs-CZ" dirty="0">
                <a:solidFill>
                  <a:srgbClr val="222222"/>
                </a:solidFill>
              </a:rPr>
              <a:t>, rozpouštěcí </a:t>
            </a:r>
            <a:r>
              <a:rPr lang="en-US" dirty="0" err="1">
                <a:solidFill>
                  <a:srgbClr val="222222"/>
                </a:solidFill>
              </a:rPr>
              <a:t>enthalpie</a:t>
            </a:r>
            <a:r>
              <a:rPr lang="en-US" dirty="0">
                <a:solidFill>
                  <a:srgbClr val="222222"/>
                </a:solidFill>
              </a:rPr>
              <a:t> </a:t>
            </a:r>
            <a:r>
              <a:rPr lang="cs-CZ" dirty="0">
                <a:solidFill>
                  <a:srgbClr val="222222"/>
                </a:solidFill>
              </a:rPr>
              <a:t>jsou uvedeny v tabulce</a:t>
            </a:r>
            <a:r>
              <a:rPr lang="en-US" dirty="0">
                <a:solidFill>
                  <a:srgbClr val="222222"/>
                </a:solidFill>
              </a:rPr>
              <a:t>.</a:t>
            </a:r>
            <a:endParaRPr lang="en-US" dirty="0"/>
          </a:p>
        </p:txBody>
      </p:sp>
      <p:sp>
        <p:nvSpPr>
          <p:cNvPr id="5" name="Obdélník 4">
            <a:extLst>
              <a:ext uri="{FF2B5EF4-FFF2-40B4-BE49-F238E27FC236}">
                <a16:creationId xmlns:a16="http://schemas.microsoft.com/office/drawing/2014/main" id="{BCE1052F-E20E-4995-9772-27109EE959E5}"/>
              </a:ext>
            </a:extLst>
          </p:cNvPr>
          <p:cNvSpPr/>
          <p:nvPr/>
        </p:nvSpPr>
        <p:spPr>
          <a:xfrm>
            <a:off x="228600" y="1524000"/>
            <a:ext cx="8458200" cy="769441"/>
          </a:xfrm>
          <a:prstGeom prst="rect">
            <a:avLst/>
          </a:prstGeom>
        </p:spPr>
        <p:txBody>
          <a:bodyPr wrap="square">
            <a:spAutoFit/>
          </a:bodyPr>
          <a:lstStyle/>
          <a:p>
            <a:r>
              <a:rPr lang="el-GR" dirty="0">
                <a:latin typeface="inherit"/>
              </a:rPr>
              <a:t>Δ</a:t>
            </a:r>
            <a:r>
              <a:rPr lang="en-US" dirty="0" err="1">
                <a:latin typeface="inherit"/>
              </a:rPr>
              <a:t>H</a:t>
            </a:r>
            <a:r>
              <a:rPr lang="en-US" baseline="-25000" dirty="0" err="1">
                <a:latin typeface="inherit"/>
              </a:rPr>
              <a:t>soln</a:t>
            </a:r>
            <a:r>
              <a:rPr lang="en-US" dirty="0">
                <a:latin typeface="inherit"/>
              </a:rPr>
              <a:t> </a:t>
            </a:r>
            <a:r>
              <a:rPr lang="cs-CZ" dirty="0">
                <a:latin typeface="inherit"/>
              </a:rPr>
              <a:t>/ </a:t>
            </a:r>
            <a:r>
              <a:rPr lang="cs-CZ" dirty="0" err="1">
                <a:latin typeface="inherit"/>
              </a:rPr>
              <a:t>M</a:t>
            </a:r>
            <a:r>
              <a:rPr lang="cs-CZ" baseline="-25000" dirty="0" err="1">
                <a:latin typeface="inherit"/>
              </a:rPr>
              <a:t>KCl</a:t>
            </a:r>
            <a:r>
              <a:rPr lang="cs-CZ" baseline="-25000" dirty="0">
                <a:latin typeface="inherit"/>
              </a:rPr>
              <a:t> </a:t>
            </a:r>
            <a:r>
              <a:rPr lang="en-US" dirty="0">
                <a:latin typeface="inherit"/>
              </a:rPr>
              <a:t>= </a:t>
            </a:r>
            <a:r>
              <a:rPr lang="cs-CZ" dirty="0">
                <a:latin typeface="inherit"/>
              </a:rPr>
              <a:t>(C . (</a:t>
            </a:r>
            <a:r>
              <a:rPr lang="cs-CZ" dirty="0" err="1">
                <a:latin typeface="inherit"/>
              </a:rPr>
              <a:t>m</a:t>
            </a:r>
            <a:r>
              <a:rPr lang="cs-CZ" baseline="-25000" dirty="0" err="1">
                <a:latin typeface="inherit"/>
              </a:rPr>
              <a:t>KCl</a:t>
            </a:r>
            <a:r>
              <a:rPr lang="cs-CZ" dirty="0">
                <a:latin typeface="inherit"/>
              </a:rPr>
              <a:t> + </a:t>
            </a:r>
            <a:r>
              <a:rPr lang="cs-CZ" dirty="0" err="1">
                <a:latin typeface="inherit"/>
              </a:rPr>
              <a:t>m</a:t>
            </a:r>
            <a:r>
              <a:rPr lang="cs-CZ" baseline="-25000" dirty="0" err="1">
                <a:latin typeface="inherit"/>
              </a:rPr>
              <a:t>W</a:t>
            </a:r>
            <a:r>
              <a:rPr lang="cs-CZ" dirty="0">
                <a:latin typeface="inherit"/>
              </a:rPr>
              <a:t>) .</a:t>
            </a:r>
            <a:r>
              <a:rPr lang="en-US" dirty="0">
                <a:latin typeface="inherit"/>
              </a:rPr>
              <a:t> </a:t>
            </a:r>
            <a:r>
              <a:rPr lang="el-GR" dirty="0">
                <a:latin typeface="inherit"/>
              </a:rPr>
              <a:t>Δ</a:t>
            </a:r>
            <a:r>
              <a:rPr lang="en-US" dirty="0">
                <a:latin typeface="inherit"/>
              </a:rPr>
              <a:t>T</a:t>
            </a:r>
            <a:endParaRPr lang="cs-CZ" dirty="0">
              <a:latin typeface="inherit"/>
            </a:endParaRPr>
          </a:p>
          <a:p>
            <a:endParaRPr lang="cs-CZ" sz="800" dirty="0">
              <a:latin typeface="inherit"/>
            </a:endParaRPr>
          </a:p>
          <a:p>
            <a:r>
              <a:rPr lang="el-GR" dirty="0">
                <a:latin typeface="inherit"/>
              </a:rPr>
              <a:t>Δ</a:t>
            </a:r>
            <a:r>
              <a:rPr lang="en-US" dirty="0">
                <a:latin typeface="inherit"/>
              </a:rPr>
              <a:t>T</a:t>
            </a:r>
            <a:r>
              <a:rPr lang="cs-CZ" dirty="0">
                <a:latin typeface="inherit"/>
              </a:rPr>
              <a:t> </a:t>
            </a:r>
            <a:r>
              <a:rPr lang="en-US" dirty="0">
                <a:latin typeface="inherit"/>
              </a:rPr>
              <a:t>=</a:t>
            </a:r>
            <a:r>
              <a:rPr lang="cs-CZ" dirty="0">
                <a:latin typeface="inherit"/>
              </a:rPr>
              <a:t> </a:t>
            </a:r>
            <a:r>
              <a:rPr lang="el-GR" dirty="0">
                <a:latin typeface="inherit"/>
              </a:rPr>
              <a:t>Δ</a:t>
            </a:r>
            <a:r>
              <a:rPr lang="en-US" dirty="0" err="1">
                <a:latin typeface="inherit"/>
              </a:rPr>
              <a:t>H</a:t>
            </a:r>
            <a:r>
              <a:rPr lang="en-US" baseline="-25000" dirty="0" err="1">
                <a:latin typeface="inherit"/>
              </a:rPr>
              <a:t>soln</a:t>
            </a:r>
            <a:r>
              <a:rPr lang="en-US" dirty="0">
                <a:latin typeface="inherit"/>
              </a:rPr>
              <a:t> </a:t>
            </a:r>
            <a:r>
              <a:rPr lang="cs-CZ" dirty="0">
                <a:latin typeface="inherit"/>
              </a:rPr>
              <a:t>/ (</a:t>
            </a:r>
            <a:r>
              <a:rPr lang="cs-CZ" dirty="0" err="1">
                <a:latin typeface="inherit"/>
              </a:rPr>
              <a:t>M</a:t>
            </a:r>
            <a:r>
              <a:rPr lang="cs-CZ" baseline="-25000" dirty="0" err="1">
                <a:latin typeface="inherit"/>
              </a:rPr>
              <a:t>KCl</a:t>
            </a:r>
            <a:r>
              <a:rPr lang="cs-CZ" baseline="-25000" dirty="0">
                <a:latin typeface="inherit"/>
              </a:rPr>
              <a:t> </a:t>
            </a:r>
            <a:r>
              <a:rPr lang="cs-CZ" dirty="0">
                <a:latin typeface="inherit"/>
              </a:rPr>
              <a:t>. C . (</a:t>
            </a:r>
            <a:r>
              <a:rPr lang="cs-CZ" dirty="0" err="1">
                <a:latin typeface="inherit"/>
              </a:rPr>
              <a:t>m</a:t>
            </a:r>
            <a:r>
              <a:rPr lang="cs-CZ" baseline="-25000" dirty="0" err="1">
                <a:latin typeface="inherit"/>
              </a:rPr>
              <a:t>KCl</a:t>
            </a:r>
            <a:r>
              <a:rPr lang="cs-CZ" dirty="0">
                <a:latin typeface="inherit"/>
              </a:rPr>
              <a:t> + </a:t>
            </a:r>
            <a:r>
              <a:rPr lang="cs-CZ" dirty="0" err="1">
                <a:latin typeface="inherit"/>
              </a:rPr>
              <a:t>m</a:t>
            </a:r>
            <a:r>
              <a:rPr lang="cs-CZ" baseline="-25000" dirty="0" err="1">
                <a:latin typeface="inherit"/>
              </a:rPr>
              <a:t>W</a:t>
            </a:r>
            <a:r>
              <a:rPr lang="cs-CZ" dirty="0">
                <a:latin typeface="inherit"/>
              </a:rPr>
              <a:t>) ) = 17200/(</a:t>
            </a:r>
            <a:r>
              <a:rPr lang="en-US" dirty="0">
                <a:latin typeface="inherit"/>
              </a:rPr>
              <a:t>74.56</a:t>
            </a:r>
            <a:r>
              <a:rPr lang="cs-CZ" dirty="0">
                <a:latin typeface="inherit"/>
              </a:rPr>
              <a:t> . </a:t>
            </a:r>
            <a:r>
              <a:rPr lang="en-US" dirty="0"/>
              <a:t>4.18</a:t>
            </a:r>
            <a:r>
              <a:rPr lang="cs-CZ" dirty="0"/>
              <a:t> . (4 + 100)</a:t>
            </a:r>
            <a:r>
              <a:rPr lang="cs-CZ" dirty="0">
                <a:latin typeface="inherit"/>
              </a:rPr>
              <a:t>) = 0.54 K</a:t>
            </a:r>
          </a:p>
        </p:txBody>
      </p:sp>
      <p:pic>
        <p:nvPicPr>
          <p:cNvPr id="7" name="Obrázek 6" descr="Obsah obrázku snímek obrazovky&#10;&#10;Popis byl vytvořen automaticky">
            <a:extLst>
              <a:ext uri="{FF2B5EF4-FFF2-40B4-BE49-F238E27FC236}">
                <a16:creationId xmlns:a16="http://schemas.microsoft.com/office/drawing/2014/main" id="{1736D6F2-F4EC-4D92-BCB8-9DE52AEA6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122268"/>
            <a:ext cx="7239000" cy="3278532"/>
          </a:xfrm>
          <a:prstGeom prst="rect">
            <a:avLst/>
          </a:prstGeom>
        </p:spPr>
      </p:pic>
    </p:spTree>
    <p:extLst>
      <p:ext uri="{BB962C8B-B14F-4D97-AF65-F5344CB8AC3E}">
        <p14:creationId xmlns:p14="http://schemas.microsoft.com/office/powerpoint/2010/main" val="377529675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228600"/>
            <a:ext cx="5105400" cy="457200"/>
          </a:xfrm>
        </p:spPr>
        <p:txBody>
          <a:bodyPr>
            <a:normAutofit fontScale="90000"/>
          </a:bodyPr>
          <a:lstStyle/>
          <a:p>
            <a:r>
              <a:rPr lang="cs-CZ" sz="2800" b="1" dirty="0"/>
              <a:t>Hydráty a </a:t>
            </a:r>
            <a:r>
              <a:rPr lang="cs-CZ" sz="2800" b="1" dirty="0" err="1"/>
              <a:t>aquakomplexy</a:t>
            </a:r>
            <a:endParaRPr lang="cs-CZ" sz="2800" b="1" dirty="0"/>
          </a:p>
        </p:txBody>
      </p:sp>
      <p:pic>
        <p:nvPicPr>
          <p:cNvPr id="10244" name="Picture 4" descr="VÃ½sledek obrÃ¡zku pro copper sulphate anhydro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65" y="5164418"/>
            <a:ext cx="4944869" cy="14085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7" descr="VÃ½sledek obrÃ¡zku pro copper sulphate pentahydrate comple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9" descr="VÃ½sledek obrÃ¡zku pro copper sulphate pentahydrate complex"/>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85" y="2968239"/>
            <a:ext cx="3171285" cy="1909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2" name="Picture 12" descr="https://upload.wikimedia.org/wikipedia/commons/thumb/6/67/Copper%28II%29-sulfate-3D-vdW.png/800px-Copper%28II%29-sulfate-3D-vd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633051" y="2960034"/>
            <a:ext cx="1676400" cy="19257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3D98E3D-A4D0-40D0-8AAE-B8B1F92FE7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599" y="160337"/>
            <a:ext cx="3486150" cy="66454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DA2C8CB0-DCF6-4E95-B6DD-8083476A6039}"/>
              </a:ext>
            </a:extLst>
          </p:cNvPr>
          <p:cNvSpPr txBox="1"/>
          <p:nvPr/>
        </p:nvSpPr>
        <p:spPr>
          <a:xfrm>
            <a:off x="155576" y="892961"/>
            <a:ext cx="5248816" cy="923330"/>
          </a:xfrm>
          <a:prstGeom prst="rect">
            <a:avLst/>
          </a:prstGeom>
          <a:noFill/>
        </p:spPr>
        <p:txBody>
          <a:bodyPr wrap="square">
            <a:spAutoFit/>
          </a:bodyPr>
          <a:lstStyle/>
          <a:p>
            <a:pPr algn="just"/>
            <a:r>
              <a:rPr lang="cs-CZ" b="1" i="0" dirty="0">
                <a:solidFill>
                  <a:srgbClr val="000000"/>
                </a:solidFill>
                <a:effectLst/>
                <a:latin typeface="Arial" panose="020B0604020202020204" pitchFamily="34" charset="0"/>
                <a:cs typeface="Arial" panose="020B0604020202020204" pitchFamily="34" charset="0"/>
              </a:rPr>
              <a:t>Hydráty</a:t>
            </a:r>
            <a:r>
              <a:rPr lang="cs-CZ" b="0" i="0" dirty="0">
                <a:solidFill>
                  <a:srgbClr val="000000"/>
                </a:solidFill>
                <a:effectLst/>
                <a:latin typeface="Arial" panose="020B0604020202020204" pitchFamily="34" charset="0"/>
                <a:cs typeface="Arial" panose="020B0604020202020204" pitchFamily="34" charset="0"/>
              </a:rPr>
              <a:t> jsou soli, v jejichž krystalech jsou zabudovány molekuly vody. </a:t>
            </a:r>
            <a:r>
              <a:rPr lang="cs-CZ" b="0" i="0" dirty="0">
                <a:solidFill>
                  <a:srgbClr val="202122"/>
                </a:solidFill>
                <a:effectLst/>
                <a:latin typeface="Arial" panose="020B0604020202020204" pitchFamily="34" charset="0"/>
                <a:cs typeface="Arial" panose="020B0604020202020204" pitchFamily="34" charset="0"/>
              </a:rPr>
              <a:t>Vlastnosti hydrátů solí se liší od jejich bezvodých solí.</a:t>
            </a:r>
            <a:endParaRPr lang="cs-CZ" dirty="0">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12689CE5-E9BB-463B-8A2A-AE303A076E5A}"/>
              </a:ext>
            </a:extLst>
          </p:cNvPr>
          <p:cNvSpPr txBox="1"/>
          <p:nvPr/>
        </p:nvSpPr>
        <p:spPr>
          <a:xfrm>
            <a:off x="212494" y="1880088"/>
            <a:ext cx="5191898" cy="923330"/>
          </a:xfrm>
          <a:prstGeom prst="rect">
            <a:avLst/>
          </a:prstGeom>
          <a:noFill/>
        </p:spPr>
        <p:txBody>
          <a:bodyPr wrap="square">
            <a:spAutoFit/>
          </a:bodyPr>
          <a:lstStyle/>
          <a:p>
            <a:pPr algn="just"/>
            <a:r>
              <a:rPr lang="cs-CZ" b="1" i="0" dirty="0" err="1">
                <a:solidFill>
                  <a:srgbClr val="222222"/>
                </a:solidFill>
                <a:effectLst/>
                <a:latin typeface="Arial" panose="020B0604020202020204" pitchFamily="34" charset="0"/>
                <a:cs typeface="Arial" panose="020B0604020202020204" pitchFamily="34" charset="0"/>
              </a:rPr>
              <a:t>Aq</a:t>
            </a:r>
            <a:r>
              <a:rPr lang="en-US" b="1" i="0" dirty="0">
                <a:solidFill>
                  <a:srgbClr val="222222"/>
                </a:solidFill>
                <a:effectLst/>
                <a:latin typeface="Arial" panose="020B0604020202020204" pitchFamily="34" charset="0"/>
                <a:cs typeface="Arial" panose="020B0604020202020204" pitchFamily="34" charset="0"/>
              </a:rPr>
              <a:t>u</a:t>
            </a:r>
            <a:r>
              <a:rPr lang="cs-CZ" b="1" i="0" dirty="0" err="1">
                <a:solidFill>
                  <a:srgbClr val="222222"/>
                </a:solidFill>
                <a:effectLst/>
                <a:latin typeface="Arial" panose="020B0604020202020204" pitchFamily="34" charset="0"/>
                <a:cs typeface="Arial" panose="020B0604020202020204" pitchFamily="34" charset="0"/>
              </a:rPr>
              <a:t>akomplexy</a:t>
            </a:r>
            <a:r>
              <a:rPr lang="cs-CZ" b="0" i="0" dirty="0">
                <a:solidFill>
                  <a:srgbClr val="222222"/>
                </a:solidFill>
                <a:effectLst/>
                <a:latin typeface="Arial" panose="020B0604020202020204" pitchFamily="34" charset="0"/>
                <a:cs typeface="Arial" panose="020B0604020202020204" pitchFamily="34" charset="0"/>
              </a:rPr>
              <a:t> jsou</a:t>
            </a:r>
            <a:r>
              <a:rPr lang="en-US" b="0" i="0" dirty="0">
                <a:solidFill>
                  <a:srgbClr val="222222"/>
                </a:solidFill>
                <a:effectLst/>
                <a:latin typeface="Arial" panose="020B0604020202020204" pitchFamily="34" charset="0"/>
                <a:cs typeface="Arial" panose="020B0604020202020204" pitchFamily="34" charset="0"/>
              </a:rPr>
              <a:t> </a:t>
            </a:r>
            <a:r>
              <a:rPr lang="cs-CZ" b="0" i="0" dirty="0">
                <a:solidFill>
                  <a:srgbClr val="222222"/>
                </a:solidFill>
                <a:effectLst/>
                <a:latin typeface="Arial" panose="020B0604020202020204" pitchFamily="34" charset="0"/>
                <a:cs typeface="Arial" panose="020B0604020202020204" pitchFamily="34" charset="0"/>
              </a:rPr>
              <a:t>k</a:t>
            </a:r>
            <a:r>
              <a:rPr lang="en-US" b="0" i="0" dirty="0" err="1">
                <a:solidFill>
                  <a:srgbClr val="222222"/>
                </a:solidFill>
                <a:effectLst/>
                <a:latin typeface="Arial" panose="020B0604020202020204" pitchFamily="34" charset="0"/>
                <a:cs typeface="Arial" panose="020B0604020202020204" pitchFamily="34" charset="0"/>
              </a:rPr>
              <a:t>oordina</a:t>
            </a:r>
            <a:r>
              <a:rPr lang="cs-CZ" b="0" i="0" dirty="0">
                <a:solidFill>
                  <a:srgbClr val="222222"/>
                </a:solidFill>
                <a:effectLst/>
                <a:latin typeface="Arial" panose="020B0604020202020204" pitchFamily="34" charset="0"/>
                <a:cs typeface="Arial" panose="020B0604020202020204" pitchFamily="34" charset="0"/>
              </a:rPr>
              <a:t>č</a:t>
            </a:r>
            <a:r>
              <a:rPr lang="en-US" b="0" i="0" dirty="0">
                <a:solidFill>
                  <a:srgbClr val="222222"/>
                </a:solidFill>
                <a:effectLst/>
                <a:latin typeface="Arial" panose="020B0604020202020204" pitchFamily="34" charset="0"/>
                <a:cs typeface="Arial" panose="020B0604020202020204" pitchFamily="34" charset="0"/>
              </a:rPr>
              <a:t>n</a:t>
            </a:r>
            <a:r>
              <a:rPr lang="cs-CZ" b="0" i="0" dirty="0">
                <a:solidFill>
                  <a:srgbClr val="222222"/>
                </a:solidFill>
                <a:effectLst/>
                <a:latin typeface="Arial" panose="020B0604020202020204" pitchFamily="34" charset="0"/>
                <a:cs typeface="Arial" panose="020B0604020202020204" pitchFamily="34" charset="0"/>
              </a:rPr>
              <a:t>í</a:t>
            </a:r>
            <a:r>
              <a:rPr lang="en-US" b="0" i="0" dirty="0">
                <a:solidFill>
                  <a:srgbClr val="222222"/>
                </a:solidFill>
                <a:effectLst/>
                <a:latin typeface="Arial" panose="020B0604020202020204" pitchFamily="34" charset="0"/>
                <a:cs typeface="Arial" panose="020B0604020202020204" pitchFamily="34" charset="0"/>
              </a:rPr>
              <a:t> </a:t>
            </a:r>
            <a:r>
              <a:rPr lang="cs-CZ" b="0" i="0" dirty="0">
                <a:solidFill>
                  <a:srgbClr val="222222"/>
                </a:solidFill>
                <a:effectLst/>
                <a:latin typeface="Arial" panose="020B0604020202020204" pitchFamily="34" charset="0"/>
                <a:cs typeface="Arial" panose="020B0604020202020204" pitchFamily="34" charset="0"/>
              </a:rPr>
              <a:t>sloučeniny obsahující ion přechodného kovu pouze s vodou jako ligandem.</a:t>
            </a:r>
            <a:r>
              <a:rPr lang="en-US" b="0" i="0" dirty="0">
                <a:solidFill>
                  <a:srgbClr val="222222"/>
                </a:solidFill>
                <a:effectLst/>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7148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3">
            <a:extLst>
              <a:ext uri="{FF2B5EF4-FFF2-40B4-BE49-F238E27FC236}">
                <a16:creationId xmlns:a16="http://schemas.microsoft.com/office/drawing/2014/main" id="{195A6F43-E806-41CB-91E2-DD00E0254205}"/>
              </a:ext>
            </a:extLst>
          </p:cNvPr>
          <p:cNvGraphicFramePr>
            <a:graphicFrameLocks noGrp="1"/>
          </p:cNvGraphicFramePr>
          <p:nvPr/>
        </p:nvGraphicFramePr>
        <p:xfrm>
          <a:off x="949117" y="681887"/>
          <a:ext cx="6981822" cy="1500241"/>
        </p:xfrm>
        <a:graphic>
          <a:graphicData uri="http://schemas.openxmlformats.org/drawingml/2006/table">
            <a:tbl>
              <a:tblPr firstRow="1" bandRow="1">
                <a:tableStyleId>{5C22544A-7EE6-4342-B048-85BDC9FD1C3A}</a:tableStyleId>
              </a:tblPr>
              <a:tblGrid>
                <a:gridCol w="1582727">
                  <a:extLst>
                    <a:ext uri="{9D8B030D-6E8A-4147-A177-3AD203B41FA5}">
                      <a16:colId xmlns:a16="http://schemas.microsoft.com/office/drawing/2014/main" val="2333312097"/>
                    </a:ext>
                  </a:extLst>
                </a:gridCol>
                <a:gridCol w="1532417">
                  <a:extLst>
                    <a:ext uri="{9D8B030D-6E8A-4147-A177-3AD203B41FA5}">
                      <a16:colId xmlns:a16="http://schemas.microsoft.com/office/drawing/2014/main" val="2916934979"/>
                    </a:ext>
                  </a:extLst>
                </a:gridCol>
                <a:gridCol w="1478960">
                  <a:extLst>
                    <a:ext uri="{9D8B030D-6E8A-4147-A177-3AD203B41FA5}">
                      <a16:colId xmlns:a16="http://schemas.microsoft.com/office/drawing/2014/main" val="437888529"/>
                    </a:ext>
                  </a:extLst>
                </a:gridCol>
                <a:gridCol w="1238406">
                  <a:extLst>
                    <a:ext uri="{9D8B030D-6E8A-4147-A177-3AD203B41FA5}">
                      <a16:colId xmlns:a16="http://schemas.microsoft.com/office/drawing/2014/main" val="2980417383"/>
                    </a:ext>
                  </a:extLst>
                </a:gridCol>
                <a:gridCol w="1149312">
                  <a:extLst>
                    <a:ext uri="{9D8B030D-6E8A-4147-A177-3AD203B41FA5}">
                      <a16:colId xmlns:a16="http://schemas.microsoft.com/office/drawing/2014/main" val="1101662168"/>
                    </a:ext>
                  </a:extLst>
                </a:gridCol>
              </a:tblGrid>
              <a:tr h="353360">
                <a:tc>
                  <a:txBody>
                    <a:bodyPr/>
                    <a:lstStyle/>
                    <a:p>
                      <a:endParaRPr lang="cs-CZ" dirty="0"/>
                    </a:p>
                  </a:txBody>
                  <a:tcPr/>
                </a:tc>
                <a:tc>
                  <a:txBody>
                    <a:bodyPr/>
                    <a:lstStyle/>
                    <a:p>
                      <a:pPr algn="ctr"/>
                      <a:r>
                        <a:rPr lang="en-US" dirty="0"/>
                        <a:t>Mg</a:t>
                      </a:r>
                      <a:endParaRPr lang="cs-CZ" dirty="0"/>
                    </a:p>
                  </a:txBody>
                  <a:tcPr/>
                </a:tc>
                <a:tc>
                  <a:txBody>
                    <a:bodyPr/>
                    <a:lstStyle/>
                    <a:p>
                      <a:pPr algn="ctr"/>
                      <a:r>
                        <a:rPr lang="en-US" dirty="0"/>
                        <a:t>Ca</a:t>
                      </a:r>
                      <a:endParaRPr lang="cs-CZ" dirty="0"/>
                    </a:p>
                  </a:txBody>
                  <a:tcPr/>
                </a:tc>
                <a:tc>
                  <a:txBody>
                    <a:bodyPr/>
                    <a:lstStyle/>
                    <a:p>
                      <a:pPr algn="ctr"/>
                      <a:r>
                        <a:rPr lang="en-US" dirty="0"/>
                        <a:t>Sr</a:t>
                      </a:r>
                      <a:endParaRPr lang="cs-CZ" dirty="0"/>
                    </a:p>
                  </a:txBody>
                  <a:tcPr/>
                </a:tc>
                <a:tc>
                  <a:txBody>
                    <a:bodyPr/>
                    <a:lstStyle/>
                    <a:p>
                      <a:pPr algn="ctr"/>
                      <a:r>
                        <a:rPr lang="en-US" dirty="0"/>
                        <a:t>Ba</a:t>
                      </a:r>
                      <a:endParaRPr lang="cs-CZ" dirty="0"/>
                    </a:p>
                  </a:txBody>
                  <a:tcPr/>
                </a:tc>
                <a:extLst>
                  <a:ext uri="{0D108BD9-81ED-4DB2-BD59-A6C34878D82A}">
                    <a16:rowId xmlns:a16="http://schemas.microsoft.com/office/drawing/2014/main" val="1543996505"/>
                  </a:ext>
                </a:extLst>
              </a:tr>
              <a:tr h="402961">
                <a:tc>
                  <a:txBody>
                    <a:bodyPr/>
                    <a:lstStyle/>
                    <a:p>
                      <a:r>
                        <a:rPr lang="en-US" dirty="0" err="1"/>
                        <a:t>chlorid</a:t>
                      </a:r>
                      <a:endParaRPr lang="cs-CZ" dirty="0"/>
                    </a:p>
                  </a:txBody>
                  <a:tcPr/>
                </a:tc>
                <a:tc>
                  <a:txBody>
                    <a:bodyPr/>
                    <a:lstStyle/>
                    <a:p>
                      <a:pPr algn="ctr"/>
                      <a:r>
                        <a:rPr lang="cs-CZ" dirty="0"/>
                        <a:t>12, 8, 6, 4</a:t>
                      </a:r>
                    </a:p>
                  </a:txBody>
                  <a:tcPr/>
                </a:tc>
                <a:tc>
                  <a:txBody>
                    <a:bodyPr/>
                    <a:lstStyle/>
                    <a:p>
                      <a:pPr algn="ctr"/>
                      <a:r>
                        <a:rPr lang="cs-CZ" dirty="0"/>
                        <a:t>6, 4, 2, 1</a:t>
                      </a:r>
                    </a:p>
                  </a:txBody>
                  <a:tcPr/>
                </a:tc>
                <a:tc>
                  <a:txBody>
                    <a:bodyPr/>
                    <a:lstStyle/>
                    <a:p>
                      <a:pPr algn="ctr"/>
                      <a:r>
                        <a:rPr lang="cs-CZ" dirty="0"/>
                        <a:t>6, 2, 1</a:t>
                      </a:r>
                    </a:p>
                  </a:txBody>
                  <a:tcPr/>
                </a:tc>
                <a:tc>
                  <a:txBody>
                    <a:bodyPr/>
                    <a:lstStyle/>
                    <a:p>
                      <a:pPr algn="ctr"/>
                      <a:r>
                        <a:rPr lang="cs-CZ" dirty="0"/>
                        <a:t>2</a:t>
                      </a:r>
                    </a:p>
                  </a:txBody>
                  <a:tcPr/>
                </a:tc>
                <a:extLst>
                  <a:ext uri="{0D108BD9-81ED-4DB2-BD59-A6C34878D82A}">
                    <a16:rowId xmlns:a16="http://schemas.microsoft.com/office/drawing/2014/main" val="43307957"/>
                  </a:ext>
                </a:extLst>
              </a:tr>
              <a:tr h="353360">
                <a:tc>
                  <a:txBody>
                    <a:bodyPr/>
                    <a:lstStyle/>
                    <a:p>
                      <a:r>
                        <a:rPr lang="en-US" dirty="0" err="1"/>
                        <a:t>dusi</a:t>
                      </a:r>
                      <a:r>
                        <a:rPr lang="cs-CZ" dirty="0"/>
                        <a:t>č</a:t>
                      </a:r>
                      <a:r>
                        <a:rPr lang="en-US" dirty="0"/>
                        <a:t>nan</a:t>
                      </a:r>
                      <a:endParaRPr lang="cs-CZ" dirty="0"/>
                    </a:p>
                  </a:txBody>
                  <a:tcPr/>
                </a:tc>
                <a:tc>
                  <a:txBody>
                    <a:bodyPr/>
                    <a:lstStyle/>
                    <a:p>
                      <a:pPr algn="ctr"/>
                      <a:r>
                        <a:rPr lang="cs-CZ" dirty="0"/>
                        <a:t>9, 6, 2</a:t>
                      </a:r>
                    </a:p>
                  </a:txBody>
                  <a:tcPr/>
                </a:tc>
                <a:tc>
                  <a:txBody>
                    <a:bodyPr/>
                    <a:lstStyle/>
                    <a:p>
                      <a:pPr algn="ctr"/>
                      <a:r>
                        <a:rPr lang="cs-CZ" dirty="0"/>
                        <a:t>4, 3, 2</a:t>
                      </a:r>
                    </a:p>
                  </a:txBody>
                  <a:tcPr/>
                </a:tc>
                <a:tc>
                  <a:txBody>
                    <a:bodyPr/>
                    <a:lstStyle/>
                    <a:p>
                      <a:pPr algn="ctr"/>
                      <a:r>
                        <a:rPr lang="cs-CZ" dirty="0"/>
                        <a:t>4</a:t>
                      </a:r>
                    </a:p>
                  </a:txBody>
                  <a:tcPr/>
                </a:tc>
                <a:tc>
                  <a:txBody>
                    <a:bodyPr/>
                    <a:lstStyle/>
                    <a:p>
                      <a:pPr algn="ctr"/>
                      <a:r>
                        <a:rPr lang="cs-CZ" dirty="0"/>
                        <a:t>0</a:t>
                      </a:r>
                    </a:p>
                  </a:txBody>
                  <a:tcPr/>
                </a:tc>
                <a:extLst>
                  <a:ext uri="{0D108BD9-81ED-4DB2-BD59-A6C34878D82A}">
                    <a16:rowId xmlns:a16="http://schemas.microsoft.com/office/drawing/2014/main" val="1924023887"/>
                  </a:ext>
                </a:extLst>
              </a:tr>
              <a:tr h="353360">
                <a:tc>
                  <a:txBody>
                    <a:bodyPr/>
                    <a:lstStyle/>
                    <a:p>
                      <a:r>
                        <a:rPr lang="cs-CZ" dirty="0"/>
                        <a:t>síran</a:t>
                      </a:r>
                    </a:p>
                  </a:txBody>
                  <a:tcPr/>
                </a:tc>
                <a:tc>
                  <a:txBody>
                    <a:bodyPr/>
                    <a:lstStyle/>
                    <a:p>
                      <a:pPr algn="ctr"/>
                      <a:r>
                        <a:rPr lang="cs-CZ" dirty="0"/>
                        <a:t>12, 7, 6, 1</a:t>
                      </a:r>
                    </a:p>
                  </a:txBody>
                  <a:tcPr/>
                </a:tc>
                <a:tc>
                  <a:txBody>
                    <a:bodyPr/>
                    <a:lstStyle/>
                    <a:p>
                      <a:pPr algn="ctr"/>
                      <a:r>
                        <a:rPr lang="cs-CZ" dirty="0"/>
                        <a:t>2, 1/2</a:t>
                      </a:r>
                    </a:p>
                  </a:txBody>
                  <a:tcPr/>
                </a:tc>
                <a:tc>
                  <a:txBody>
                    <a:bodyPr/>
                    <a:lstStyle/>
                    <a:p>
                      <a:pPr algn="ctr"/>
                      <a:r>
                        <a:rPr lang="cs-CZ" dirty="0"/>
                        <a:t>0</a:t>
                      </a:r>
                    </a:p>
                  </a:txBody>
                  <a:tcPr/>
                </a:tc>
                <a:tc>
                  <a:txBody>
                    <a:bodyPr/>
                    <a:lstStyle/>
                    <a:p>
                      <a:pPr algn="ctr"/>
                      <a:r>
                        <a:rPr lang="cs-CZ" dirty="0"/>
                        <a:t>0</a:t>
                      </a:r>
                    </a:p>
                  </a:txBody>
                  <a:tcPr/>
                </a:tc>
                <a:extLst>
                  <a:ext uri="{0D108BD9-81ED-4DB2-BD59-A6C34878D82A}">
                    <a16:rowId xmlns:a16="http://schemas.microsoft.com/office/drawing/2014/main" val="3264657657"/>
                  </a:ext>
                </a:extLst>
              </a:tr>
            </a:tbl>
          </a:graphicData>
        </a:graphic>
      </p:graphicFrame>
      <p:sp>
        <p:nvSpPr>
          <p:cNvPr id="4" name="TextovéPole 3">
            <a:extLst>
              <a:ext uri="{FF2B5EF4-FFF2-40B4-BE49-F238E27FC236}">
                <a16:creationId xmlns:a16="http://schemas.microsoft.com/office/drawing/2014/main" id="{F36B9826-F2AE-4B15-8B9C-9399FE4D9082}"/>
              </a:ext>
            </a:extLst>
          </p:cNvPr>
          <p:cNvSpPr txBox="1"/>
          <p:nvPr/>
        </p:nvSpPr>
        <p:spPr>
          <a:xfrm>
            <a:off x="273843" y="115939"/>
            <a:ext cx="8118056" cy="369332"/>
          </a:xfrm>
          <a:prstGeom prst="rect">
            <a:avLst/>
          </a:prstGeom>
          <a:noFill/>
        </p:spPr>
        <p:txBody>
          <a:bodyPr wrap="none" rtlCol="0">
            <a:spAutoFit/>
          </a:bodyPr>
          <a:lstStyle/>
          <a:p>
            <a:r>
              <a:rPr lang="cs-CZ" dirty="0"/>
              <a:t>Počet molekul krystalové vody v chloridech, dusičnanech a síranech kovů skupiny II.A</a:t>
            </a:r>
          </a:p>
        </p:txBody>
      </p:sp>
      <p:sp>
        <p:nvSpPr>
          <p:cNvPr id="5" name="TextovéPole 4">
            <a:extLst>
              <a:ext uri="{FF2B5EF4-FFF2-40B4-BE49-F238E27FC236}">
                <a16:creationId xmlns:a16="http://schemas.microsoft.com/office/drawing/2014/main" id="{EDEEACB2-393D-4BD3-AB9F-1970B7C1F129}"/>
              </a:ext>
            </a:extLst>
          </p:cNvPr>
          <p:cNvSpPr txBox="1"/>
          <p:nvPr/>
        </p:nvSpPr>
        <p:spPr>
          <a:xfrm>
            <a:off x="273843" y="2378744"/>
            <a:ext cx="8596313" cy="923330"/>
          </a:xfrm>
          <a:prstGeom prst="rect">
            <a:avLst/>
          </a:prstGeom>
          <a:noFill/>
        </p:spPr>
        <p:txBody>
          <a:bodyPr wrap="square" rtlCol="0">
            <a:spAutoFit/>
          </a:bodyPr>
          <a:lstStyle/>
          <a:p>
            <a:pPr algn="just"/>
            <a:r>
              <a:rPr lang="cs-CZ" dirty="0"/>
              <a:t>Klesající počet molekul krystalové vody v některých solích kovů ukazuje, že menší ionty jsou snadněji hydratovány a jejich soli tvoří větší počet hydrátů s vyšším stupněm hydratace.</a:t>
            </a:r>
          </a:p>
        </p:txBody>
      </p:sp>
      <p:pic>
        <p:nvPicPr>
          <p:cNvPr id="1028" name="Picture 4" descr="Learn Hydration Of Ions And Hydration Energy Of Alkaline Earth Metals  meaning, concepts, formulas through Study Material, Notes – Embibe.com">
            <a:extLst>
              <a:ext uri="{FF2B5EF4-FFF2-40B4-BE49-F238E27FC236}">
                <a16:creationId xmlns:a16="http://schemas.microsoft.com/office/drawing/2014/main" id="{18D339A6-9496-4AFB-8570-2B5719830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3200400"/>
            <a:ext cx="5876925" cy="17762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8364E079-B242-4D7E-B1DF-A8D2C8B14E0C}"/>
              </a:ext>
            </a:extLst>
          </p:cNvPr>
          <p:cNvSpPr txBox="1"/>
          <p:nvPr/>
        </p:nvSpPr>
        <p:spPr>
          <a:xfrm>
            <a:off x="273843" y="5153285"/>
            <a:ext cx="5364957" cy="1477328"/>
          </a:xfrm>
          <a:prstGeom prst="rect">
            <a:avLst/>
          </a:prstGeom>
          <a:noFill/>
        </p:spPr>
        <p:txBody>
          <a:bodyPr wrap="square">
            <a:spAutoFit/>
          </a:bodyPr>
          <a:lstStyle/>
          <a:p>
            <a:pPr algn="just"/>
            <a:r>
              <a:rPr lang="cs-CZ" b="0" i="0" dirty="0">
                <a:solidFill>
                  <a:srgbClr val="000000"/>
                </a:solidFill>
                <a:effectLst/>
                <a:latin typeface="Manrope"/>
              </a:rPr>
              <a:t>Hydráty kovů </a:t>
            </a:r>
            <a:r>
              <a:rPr lang="en-US" b="0" i="0" dirty="0">
                <a:solidFill>
                  <a:srgbClr val="000000"/>
                </a:solidFill>
                <a:effectLst/>
                <a:latin typeface="Manrope"/>
              </a:rPr>
              <a:t>alkali</a:t>
            </a:r>
            <a:r>
              <a:rPr lang="cs-CZ" b="0" i="0" dirty="0" err="1">
                <a:solidFill>
                  <a:srgbClr val="000000"/>
                </a:solidFill>
                <a:effectLst/>
                <a:latin typeface="Manrope"/>
              </a:rPr>
              <a:t>ckých</a:t>
            </a:r>
            <a:r>
              <a:rPr lang="cs-CZ" b="0" i="0" dirty="0">
                <a:solidFill>
                  <a:srgbClr val="000000"/>
                </a:solidFill>
                <a:effectLst/>
                <a:latin typeface="Manrope"/>
              </a:rPr>
              <a:t> zemin obsahují více molekul vody než odpovídající soli alkalických kovů, </a:t>
            </a:r>
            <a:r>
              <a:rPr lang="en-US" b="0" i="0" dirty="0">
                <a:solidFill>
                  <a:srgbClr val="000000"/>
                </a:solidFill>
                <a:effectLst/>
                <a:latin typeface="Manrope"/>
              </a:rPr>
              <a:t> </a:t>
            </a:r>
            <a:r>
              <a:rPr lang="cs-CZ" b="0" i="0" dirty="0">
                <a:solidFill>
                  <a:srgbClr val="000000"/>
                </a:solidFill>
                <a:effectLst/>
                <a:latin typeface="Manrope"/>
              </a:rPr>
              <a:t>protože velikost iontů kovů alkalických zemin je menší než velikost iontů alkalických kovů a tím je větší i jejich hydratační energie</a:t>
            </a:r>
            <a:r>
              <a:rPr lang="en-US" b="0" i="0" dirty="0">
                <a:solidFill>
                  <a:srgbClr val="000000"/>
                </a:solidFill>
                <a:effectLst/>
                <a:latin typeface="Manrope"/>
              </a:rPr>
              <a:t>. </a:t>
            </a:r>
            <a:endParaRPr lang="cs-CZ" dirty="0"/>
          </a:p>
        </p:txBody>
      </p:sp>
      <p:pic>
        <p:nvPicPr>
          <p:cNvPr id="6" name="Obrázek 5">
            <a:extLst>
              <a:ext uri="{FF2B5EF4-FFF2-40B4-BE49-F238E27FC236}">
                <a16:creationId xmlns:a16="http://schemas.microsoft.com/office/drawing/2014/main" id="{4FACB36D-3EFD-4649-A5F3-6763981B9B7A}"/>
              </a:ext>
            </a:extLst>
          </p:cNvPr>
          <p:cNvPicPr>
            <a:picLocks noChangeAspect="1"/>
          </p:cNvPicPr>
          <p:nvPr/>
        </p:nvPicPr>
        <p:blipFill>
          <a:blip r:embed="rId3"/>
          <a:stretch>
            <a:fillRect/>
          </a:stretch>
        </p:blipFill>
        <p:spPr>
          <a:xfrm>
            <a:off x="5867400" y="5205971"/>
            <a:ext cx="3128147" cy="1428067"/>
          </a:xfrm>
          <a:prstGeom prst="rect">
            <a:avLst/>
          </a:prstGeom>
        </p:spPr>
      </p:pic>
    </p:spTree>
    <p:extLst>
      <p:ext uri="{BB962C8B-B14F-4D97-AF65-F5344CB8AC3E}">
        <p14:creationId xmlns:p14="http://schemas.microsoft.com/office/powerpoint/2010/main" val="1087878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F85B12-E1FA-4BE7-87B0-5FB4559A2960}"/>
              </a:ext>
            </a:extLst>
          </p:cNvPr>
          <p:cNvSpPr>
            <a:spLocks noGrp="1"/>
          </p:cNvSpPr>
          <p:nvPr>
            <p:ph type="title"/>
          </p:nvPr>
        </p:nvSpPr>
        <p:spPr>
          <a:xfrm>
            <a:off x="200025" y="371648"/>
            <a:ext cx="4343400" cy="563562"/>
          </a:xfrm>
        </p:spPr>
        <p:txBody>
          <a:bodyPr>
            <a:normAutofit/>
          </a:bodyPr>
          <a:lstStyle/>
          <a:p>
            <a:r>
              <a:rPr lang="en-US" sz="2400" b="1" dirty="0" err="1"/>
              <a:t>Hofmeisterovy</a:t>
            </a:r>
            <a:r>
              <a:rPr lang="en-US" sz="2400" b="1" dirty="0"/>
              <a:t> (l</a:t>
            </a:r>
            <a:r>
              <a:rPr lang="cs-CZ" sz="2400" b="1" dirty="0"/>
              <a:t>y</a:t>
            </a:r>
            <a:r>
              <a:rPr lang="en-US" sz="2400" b="1" dirty="0" err="1"/>
              <a:t>otropn</a:t>
            </a:r>
            <a:r>
              <a:rPr lang="cs-CZ" sz="2400" b="1" dirty="0"/>
              <a:t>í</a:t>
            </a:r>
            <a:r>
              <a:rPr lang="en-US" sz="2400" b="1" dirty="0"/>
              <a:t>)</a:t>
            </a:r>
            <a:r>
              <a:rPr lang="cs-CZ" sz="2400" b="1" dirty="0"/>
              <a:t> řady</a:t>
            </a:r>
          </a:p>
        </p:txBody>
      </p:sp>
      <p:pic>
        <p:nvPicPr>
          <p:cNvPr id="1026" name="Picture 2" descr="Abstract Image">
            <a:extLst>
              <a:ext uri="{FF2B5EF4-FFF2-40B4-BE49-F238E27FC236}">
                <a16:creationId xmlns:a16="http://schemas.microsoft.com/office/drawing/2014/main" id="{D20C4274-531A-4CF3-A25D-4938B5A49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8111" y="295275"/>
            <a:ext cx="3510139"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nity of IDPs to their targets is modulated by ion-specific changes in  kinetics and residual structure | PNAS">
            <a:extLst>
              <a:ext uri="{FF2B5EF4-FFF2-40B4-BE49-F238E27FC236}">
                <a16:creationId xmlns:a16="http://schemas.microsoft.com/office/drawing/2014/main" id="{BCB673E6-6546-431C-BA1B-BA79356953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441504"/>
            <a:ext cx="6368504" cy="215932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CCD376FF-5775-431E-9E6D-27AD720A1D3B}"/>
              </a:ext>
            </a:extLst>
          </p:cNvPr>
          <p:cNvPicPr>
            <a:picLocks noChangeAspect="1"/>
          </p:cNvPicPr>
          <p:nvPr/>
        </p:nvPicPr>
        <p:blipFill>
          <a:blip r:embed="rId4"/>
          <a:stretch>
            <a:fillRect/>
          </a:stretch>
        </p:blipFill>
        <p:spPr>
          <a:xfrm>
            <a:off x="5288440" y="2468359"/>
            <a:ext cx="3569810" cy="1722641"/>
          </a:xfrm>
          <a:prstGeom prst="rect">
            <a:avLst/>
          </a:prstGeom>
        </p:spPr>
      </p:pic>
      <p:sp>
        <p:nvSpPr>
          <p:cNvPr id="10" name="TextovéPole 9">
            <a:extLst>
              <a:ext uri="{FF2B5EF4-FFF2-40B4-BE49-F238E27FC236}">
                <a16:creationId xmlns:a16="http://schemas.microsoft.com/office/drawing/2014/main" id="{0DC9C725-2D7E-4205-8BD0-B6710DA420C4}"/>
              </a:ext>
            </a:extLst>
          </p:cNvPr>
          <p:cNvSpPr txBox="1"/>
          <p:nvPr/>
        </p:nvSpPr>
        <p:spPr>
          <a:xfrm>
            <a:off x="271640" y="1430134"/>
            <a:ext cx="4829175" cy="2554545"/>
          </a:xfrm>
          <a:prstGeom prst="rect">
            <a:avLst/>
          </a:prstGeom>
          <a:noFill/>
        </p:spPr>
        <p:txBody>
          <a:bodyPr wrap="square">
            <a:spAutoFit/>
          </a:bodyPr>
          <a:lstStyle/>
          <a:p>
            <a:pPr algn="just"/>
            <a:r>
              <a:rPr lang="cs-CZ" sz="2000" dirty="0"/>
              <a:t>Tzv. </a:t>
            </a:r>
            <a:r>
              <a:rPr lang="cs-CZ" sz="2000" b="1" dirty="0" err="1"/>
              <a:t>lyotropní</a:t>
            </a:r>
            <a:r>
              <a:rPr lang="cs-CZ" sz="2000" b="1" dirty="0"/>
              <a:t> (</a:t>
            </a:r>
            <a:r>
              <a:rPr lang="cs-CZ" sz="2000" b="1" dirty="0" err="1"/>
              <a:t>Hofmeisterova</a:t>
            </a:r>
            <a:r>
              <a:rPr lang="cs-CZ" sz="2000" b="1" dirty="0"/>
              <a:t>) řady </a:t>
            </a:r>
            <a:r>
              <a:rPr lang="cs-CZ" sz="2000" dirty="0"/>
              <a:t>iontů solí (kationtů a aniontů) byly vytvořeny podle schopnosti iontů vysolovat vaječné bílkoviny z vodného roztoku. </a:t>
            </a:r>
            <a:r>
              <a:rPr lang="cs-CZ" sz="2000" dirty="0" err="1"/>
              <a:t>Hofmeisterova</a:t>
            </a:r>
            <a:r>
              <a:rPr lang="cs-CZ" sz="2000" dirty="0"/>
              <a:t> řada je používána k vysvětlení celé řady dalších efektů solí na biomolekuly, včetně denaturace bílkovin a změn enzymatické aktivity. </a:t>
            </a:r>
          </a:p>
        </p:txBody>
      </p:sp>
    </p:spTree>
    <p:extLst>
      <p:ext uri="{BB962C8B-B14F-4D97-AF65-F5344CB8AC3E}">
        <p14:creationId xmlns:p14="http://schemas.microsoft.com/office/powerpoint/2010/main" val="287477513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llion-fold sensitivity enhancement in proteopathic seed amplification  assays for biospecimens by Hofmeister ion comparisons | PNAS">
            <a:extLst>
              <a:ext uri="{FF2B5EF4-FFF2-40B4-BE49-F238E27FC236}">
                <a16:creationId xmlns:a16="http://schemas.microsoft.com/office/drawing/2014/main" id="{40E9EAE9-5B34-4FFA-8B7B-6F796B443E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50" y="641943"/>
            <a:ext cx="5519385" cy="441960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1164E4E3-1719-4F87-903C-17C2796BD56C}"/>
              </a:ext>
            </a:extLst>
          </p:cNvPr>
          <p:cNvPicPr>
            <a:picLocks noChangeAspect="1"/>
          </p:cNvPicPr>
          <p:nvPr/>
        </p:nvPicPr>
        <p:blipFill>
          <a:blip r:embed="rId3"/>
          <a:stretch>
            <a:fillRect/>
          </a:stretch>
        </p:blipFill>
        <p:spPr>
          <a:xfrm>
            <a:off x="6172200" y="75606"/>
            <a:ext cx="2724150" cy="5552275"/>
          </a:xfrm>
          <a:prstGeom prst="rect">
            <a:avLst/>
          </a:prstGeom>
        </p:spPr>
      </p:pic>
      <p:pic>
        <p:nvPicPr>
          <p:cNvPr id="7" name="Obrázek 6">
            <a:extLst>
              <a:ext uri="{FF2B5EF4-FFF2-40B4-BE49-F238E27FC236}">
                <a16:creationId xmlns:a16="http://schemas.microsoft.com/office/drawing/2014/main" id="{A5BEDC2C-B5B3-49D6-BBD3-8FC3793E9737}"/>
              </a:ext>
            </a:extLst>
          </p:cNvPr>
          <p:cNvPicPr>
            <a:picLocks noChangeAspect="1"/>
          </p:cNvPicPr>
          <p:nvPr/>
        </p:nvPicPr>
        <p:blipFill>
          <a:blip r:embed="rId4"/>
          <a:stretch>
            <a:fillRect/>
          </a:stretch>
        </p:blipFill>
        <p:spPr>
          <a:xfrm>
            <a:off x="3671975" y="5791200"/>
            <a:ext cx="5233900" cy="725491"/>
          </a:xfrm>
          <a:prstGeom prst="rect">
            <a:avLst/>
          </a:prstGeom>
        </p:spPr>
      </p:pic>
    </p:spTree>
    <p:extLst>
      <p:ext uri="{BB962C8B-B14F-4D97-AF65-F5344CB8AC3E}">
        <p14:creationId xmlns:p14="http://schemas.microsoft.com/office/powerpoint/2010/main" val="401145814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1D56B21-E5FC-46C3-AF8D-4D818DCF6561}"/>
              </a:ext>
            </a:extLst>
          </p:cNvPr>
          <p:cNvSpPr txBox="1"/>
          <p:nvPr/>
        </p:nvSpPr>
        <p:spPr>
          <a:xfrm>
            <a:off x="2362200" y="561975"/>
            <a:ext cx="4840299" cy="461665"/>
          </a:xfrm>
          <a:prstGeom prst="rect">
            <a:avLst/>
          </a:prstGeom>
          <a:noFill/>
        </p:spPr>
        <p:txBody>
          <a:bodyPr wrap="none" rtlCol="0">
            <a:spAutoFit/>
          </a:bodyPr>
          <a:lstStyle/>
          <a:p>
            <a:r>
              <a:rPr lang="cs-CZ" sz="2400" b="1" dirty="0"/>
              <a:t>Rozpustnost iontových látek</a:t>
            </a:r>
            <a:r>
              <a:rPr lang="en-US" sz="2400" b="1" dirty="0"/>
              <a:t> </a:t>
            </a:r>
            <a:r>
              <a:rPr lang="en-US" sz="2400" b="1" dirty="0" err="1"/>
              <a:t>ve</a:t>
            </a:r>
            <a:r>
              <a:rPr lang="en-US" sz="2400" b="1" dirty="0"/>
              <a:t> </a:t>
            </a:r>
            <a:r>
              <a:rPr lang="en-US" sz="2400" b="1" dirty="0" err="1"/>
              <a:t>vod</a:t>
            </a:r>
            <a:r>
              <a:rPr lang="cs-CZ" sz="2400" b="1" dirty="0"/>
              <a:t>ě</a:t>
            </a:r>
            <a:endParaRPr lang="en-US" sz="2400" b="1" dirty="0"/>
          </a:p>
        </p:txBody>
      </p:sp>
      <p:pic>
        <p:nvPicPr>
          <p:cNvPr id="1026" name="Picture 2">
            <a:extLst>
              <a:ext uri="{FF2B5EF4-FFF2-40B4-BE49-F238E27FC236}">
                <a16:creationId xmlns:a16="http://schemas.microsoft.com/office/drawing/2014/main" id="{66C47432-84D5-4D58-AE6E-E08F9AC60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664604"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32805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65D8EC3-F4AE-4A62-B252-7CA6940726B9}"/>
              </a:ext>
            </a:extLst>
          </p:cNvPr>
          <p:cNvPicPr>
            <a:picLocks noChangeAspect="1"/>
          </p:cNvPicPr>
          <p:nvPr/>
        </p:nvPicPr>
        <p:blipFill>
          <a:blip r:embed="rId2"/>
          <a:stretch>
            <a:fillRect/>
          </a:stretch>
        </p:blipFill>
        <p:spPr>
          <a:xfrm>
            <a:off x="1066800" y="152400"/>
            <a:ext cx="7513475" cy="4891412"/>
          </a:xfrm>
          <a:prstGeom prst="rect">
            <a:avLst/>
          </a:prstGeom>
        </p:spPr>
      </p:pic>
      <p:pic>
        <p:nvPicPr>
          <p:cNvPr id="5" name="Obrázek 4">
            <a:extLst>
              <a:ext uri="{FF2B5EF4-FFF2-40B4-BE49-F238E27FC236}">
                <a16:creationId xmlns:a16="http://schemas.microsoft.com/office/drawing/2014/main" id="{B70DBD63-1C1C-4CD0-8459-C363810FBDD0}"/>
              </a:ext>
            </a:extLst>
          </p:cNvPr>
          <p:cNvPicPr>
            <a:picLocks noChangeAspect="1"/>
          </p:cNvPicPr>
          <p:nvPr/>
        </p:nvPicPr>
        <p:blipFill>
          <a:blip r:embed="rId3"/>
          <a:stretch>
            <a:fillRect/>
          </a:stretch>
        </p:blipFill>
        <p:spPr>
          <a:xfrm>
            <a:off x="1905000" y="5257800"/>
            <a:ext cx="5959220" cy="1283429"/>
          </a:xfrm>
          <a:prstGeom prst="rect">
            <a:avLst/>
          </a:prstGeom>
        </p:spPr>
      </p:pic>
    </p:spTree>
    <p:extLst>
      <p:ext uri="{BB962C8B-B14F-4D97-AF65-F5344CB8AC3E}">
        <p14:creationId xmlns:p14="http://schemas.microsoft.com/office/powerpoint/2010/main" val="218204981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6BA4F7F-737E-4831-AD36-67ED3C576C1B}"/>
              </a:ext>
            </a:extLst>
          </p:cNvPr>
          <p:cNvPicPr>
            <a:picLocks noChangeAspect="1"/>
          </p:cNvPicPr>
          <p:nvPr/>
        </p:nvPicPr>
        <p:blipFill>
          <a:blip r:embed="rId2"/>
          <a:stretch>
            <a:fillRect/>
          </a:stretch>
        </p:blipFill>
        <p:spPr>
          <a:xfrm>
            <a:off x="150519" y="381000"/>
            <a:ext cx="8930198" cy="5257800"/>
          </a:xfrm>
          <a:prstGeom prst="rect">
            <a:avLst/>
          </a:prstGeom>
        </p:spPr>
      </p:pic>
    </p:spTree>
    <p:extLst>
      <p:ext uri="{BB962C8B-B14F-4D97-AF65-F5344CB8AC3E}">
        <p14:creationId xmlns:p14="http://schemas.microsoft.com/office/powerpoint/2010/main" val="961840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467E0F-794C-4AD6-8CBF-36822CC4FEF2}"/>
              </a:ext>
            </a:extLst>
          </p:cNvPr>
          <p:cNvSpPr>
            <a:spLocks noGrp="1"/>
          </p:cNvSpPr>
          <p:nvPr>
            <p:ph type="title"/>
          </p:nvPr>
        </p:nvSpPr>
        <p:spPr>
          <a:xfrm>
            <a:off x="457200" y="438389"/>
            <a:ext cx="8229600" cy="411162"/>
          </a:xfrm>
        </p:spPr>
        <p:txBody>
          <a:bodyPr>
            <a:normAutofit fontScale="90000"/>
          </a:bodyPr>
          <a:lstStyle/>
          <a:p>
            <a:r>
              <a:rPr lang="cs-CZ" sz="2800" b="1" dirty="0"/>
              <a:t>Oxidační čísla a názvosloví anorganických sloučenin</a:t>
            </a:r>
          </a:p>
        </p:txBody>
      </p:sp>
      <p:pic>
        <p:nvPicPr>
          <p:cNvPr id="5122" name="Picture 2" descr="See the source image">
            <a:extLst>
              <a:ext uri="{FF2B5EF4-FFF2-40B4-BE49-F238E27FC236}">
                <a16:creationId xmlns:a16="http://schemas.microsoft.com/office/drawing/2014/main" id="{9477A6C9-1512-4204-9988-46535A422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9920"/>
            <a:ext cx="5486400" cy="389286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DA02098-533A-4567-A2FD-A158EE4A194F}"/>
              </a:ext>
            </a:extLst>
          </p:cNvPr>
          <p:cNvSpPr txBox="1"/>
          <p:nvPr/>
        </p:nvSpPr>
        <p:spPr>
          <a:xfrm>
            <a:off x="1791984" y="5643158"/>
            <a:ext cx="5828016" cy="430887"/>
          </a:xfrm>
          <a:prstGeom prst="rect">
            <a:avLst/>
          </a:prstGeom>
          <a:noFill/>
          <a:ln w="25400">
            <a:solidFill>
              <a:schemeClr val="accent1"/>
            </a:solidFill>
          </a:ln>
        </p:spPr>
        <p:txBody>
          <a:bodyPr wrap="square" rtlCol="0">
            <a:spAutoFit/>
          </a:bodyPr>
          <a:lstStyle/>
          <a:p>
            <a:r>
              <a:rPr lang="cs-CZ" sz="2200" dirty="0">
                <a:latin typeface="Times New Roman" panose="02020603050405020304" pitchFamily="18" charset="0"/>
                <a:cs typeface="Times New Roman" panose="02020603050405020304" pitchFamily="18" charset="0"/>
              </a:rPr>
              <a:t>IX	 -</a:t>
            </a:r>
            <a:r>
              <a:rPr lang="cs-CZ" sz="2200" dirty="0" err="1">
                <a:latin typeface="Times New Roman" panose="02020603050405020304" pitchFamily="18" charset="0"/>
                <a:cs typeface="Times New Roman" panose="02020603050405020304" pitchFamily="18" charset="0"/>
              </a:rPr>
              <a:t>utý</a:t>
            </a:r>
            <a:r>
              <a:rPr lang="cs-CZ" sz="2200" dirty="0">
                <a:latin typeface="Times New Roman" panose="02020603050405020304" pitchFamily="18" charset="0"/>
                <a:cs typeface="Times New Roman" panose="02020603050405020304" pitchFamily="18" charset="0"/>
              </a:rPr>
              <a:t>	    kation </a:t>
            </a:r>
            <a:r>
              <a:rPr lang="cs-CZ" sz="2200" dirty="0" err="1">
                <a:latin typeface="Times New Roman" panose="02020603050405020304" pitchFamily="18" charset="0"/>
                <a:cs typeface="Times New Roman" panose="02020603050405020304" pitchFamily="18" charset="0"/>
              </a:rPr>
              <a:t>tetraoxoirid</a:t>
            </a:r>
            <a:r>
              <a:rPr lang="cs-CZ" sz="2200" dirty="0" err="1">
                <a:solidFill>
                  <a:srgbClr val="00B0F0"/>
                </a:solidFill>
                <a:latin typeface="Times New Roman" panose="02020603050405020304" pitchFamily="18" charset="0"/>
                <a:cs typeface="Times New Roman" panose="02020603050405020304" pitchFamily="18" charset="0"/>
              </a:rPr>
              <a:t>utý</a:t>
            </a:r>
            <a:r>
              <a:rPr lang="cs-CZ" sz="2200" dirty="0">
                <a:latin typeface="Times New Roman" panose="02020603050405020304" pitchFamily="18" charset="0"/>
                <a:cs typeface="Times New Roman" panose="02020603050405020304" pitchFamily="18" charset="0"/>
              </a:rPr>
              <a:t>   </a:t>
            </a:r>
            <a:r>
              <a:rPr lang="cs-CZ" sz="2200" i="0" dirty="0">
                <a:solidFill>
                  <a:srgbClr val="202122"/>
                </a:solidFill>
                <a:effectLst/>
                <a:latin typeface="Times New Roman" panose="02020603050405020304" pitchFamily="18" charset="0"/>
                <a:cs typeface="Times New Roman" panose="02020603050405020304" pitchFamily="18" charset="0"/>
              </a:rPr>
              <a:t> [IrO</a:t>
            </a:r>
            <a:r>
              <a:rPr lang="cs-CZ" sz="2200" i="0" baseline="-25000" dirty="0">
                <a:solidFill>
                  <a:srgbClr val="202122"/>
                </a:solidFill>
                <a:effectLst/>
                <a:latin typeface="Times New Roman" panose="02020603050405020304" pitchFamily="18" charset="0"/>
                <a:cs typeface="Times New Roman" panose="02020603050405020304" pitchFamily="18" charset="0"/>
              </a:rPr>
              <a:t>4</a:t>
            </a:r>
            <a:r>
              <a:rPr lang="cs-CZ" sz="2200" i="0" dirty="0">
                <a:solidFill>
                  <a:srgbClr val="202122"/>
                </a:solidFill>
                <a:effectLst/>
                <a:latin typeface="Times New Roman" panose="02020603050405020304" pitchFamily="18" charset="0"/>
                <a:cs typeface="Times New Roman" panose="02020603050405020304" pitchFamily="18" charset="0"/>
              </a:rPr>
              <a:t>]</a:t>
            </a:r>
            <a:r>
              <a:rPr lang="cs-CZ" sz="2200" i="0" baseline="30000" dirty="0">
                <a:solidFill>
                  <a:srgbClr val="202122"/>
                </a:solidFill>
                <a:effectLst/>
                <a:latin typeface="Times New Roman" panose="02020603050405020304" pitchFamily="18" charset="0"/>
                <a:cs typeface="Times New Roman" panose="02020603050405020304" pitchFamily="18" charset="0"/>
              </a:rPr>
              <a:t>+</a:t>
            </a:r>
            <a:endParaRPr lang="cs-CZ" sz="2200" b="1" dirty="0">
              <a:latin typeface="Times New Roman" panose="02020603050405020304" pitchFamily="18" charset="0"/>
              <a:cs typeface="Times New Roman" panose="02020603050405020304" pitchFamily="18" charset="0"/>
            </a:endParaRPr>
          </a:p>
        </p:txBody>
      </p:sp>
      <p:sp>
        <p:nvSpPr>
          <p:cNvPr id="7" name="TextovéPole 6">
            <a:extLst>
              <a:ext uri="{FF2B5EF4-FFF2-40B4-BE49-F238E27FC236}">
                <a16:creationId xmlns:a16="http://schemas.microsoft.com/office/drawing/2014/main" id="{054EBCAB-28DB-4E08-8F52-50D0859A86F5}"/>
              </a:ext>
            </a:extLst>
          </p:cNvPr>
          <p:cNvSpPr txBox="1"/>
          <p:nvPr/>
        </p:nvSpPr>
        <p:spPr>
          <a:xfrm>
            <a:off x="1676400" y="6327819"/>
            <a:ext cx="6165292" cy="369332"/>
          </a:xfrm>
          <a:prstGeom prst="rect">
            <a:avLst/>
          </a:prstGeom>
          <a:noFill/>
        </p:spPr>
        <p:txBody>
          <a:bodyPr wrap="square">
            <a:spAutoFit/>
          </a:bodyPr>
          <a:lstStyle/>
          <a:p>
            <a:r>
              <a:rPr lang="cs-CZ" dirty="0"/>
              <a:t>Slavíček P., Kotek J.: </a:t>
            </a:r>
            <a:r>
              <a:rPr lang="cs-CZ" i="1" dirty="0"/>
              <a:t>Chemické Listy </a:t>
            </a:r>
            <a:r>
              <a:rPr lang="cs-CZ" dirty="0"/>
              <a:t>104 (2010) , 286-288 </a:t>
            </a:r>
          </a:p>
        </p:txBody>
      </p:sp>
    </p:spTree>
    <p:extLst>
      <p:ext uri="{BB962C8B-B14F-4D97-AF65-F5344CB8AC3E}">
        <p14:creationId xmlns:p14="http://schemas.microsoft.com/office/powerpoint/2010/main" val="4358248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B3336C0-B122-4416-B73A-8625C9317925}"/>
              </a:ext>
            </a:extLst>
          </p:cNvPr>
          <p:cNvPicPr>
            <a:picLocks noChangeAspect="1"/>
          </p:cNvPicPr>
          <p:nvPr/>
        </p:nvPicPr>
        <p:blipFill>
          <a:blip r:embed="rId2"/>
          <a:stretch>
            <a:fillRect/>
          </a:stretch>
        </p:blipFill>
        <p:spPr>
          <a:xfrm>
            <a:off x="4562475" y="3424237"/>
            <a:ext cx="19050" cy="9525"/>
          </a:xfrm>
          <a:prstGeom prst="rect">
            <a:avLst/>
          </a:prstGeom>
        </p:spPr>
      </p:pic>
      <p:pic>
        <p:nvPicPr>
          <p:cNvPr id="6" name="Obrázek 5">
            <a:extLst>
              <a:ext uri="{FF2B5EF4-FFF2-40B4-BE49-F238E27FC236}">
                <a16:creationId xmlns:a16="http://schemas.microsoft.com/office/drawing/2014/main" id="{30755D7A-D22A-48D5-8A8C-0E43F570742A}"/>
              </a:ext>
            </a:extLst>
          </p:cNvPr>
          <p:cNvPicPr>
            <a:picLocks noChangeAspect="1"/>
          </p:cNvPicPr>
          <p:nvPr/>
        </p:nvPicPr>
        <p:blipFill>
          <a:blip r:embed="rId2"/>
          <a:stretch>
            <a:fillRect/>
          </a:stretch>
        </p:blipFill>
        <p:spPr>
          <a:xfrm>
            <a:off x="4714875" y="3576637"/>
            <a:ext cx="19050" cy="9525"/>
          </a:xfrm>
          <a:prstGeom prst="rect">
            <a:avLst/>
          </a:prstGeom>
        </p:spPr>
      </p:pic>
      <p:pic>
        <p:nvPicPr>
          <p:cNvPr id="9" name="Obrázek 8" descr="Obsah obrázku text, mapa&#10;&#10;Popis byl vytvořen automaticky">
            <a:extLst>
              <a:ext uri="{FF2B5EF4-FFF2-40B4-BE49-F238E27FC236}">
                <a16:creationId xmlns:a16="http://schemas.microsoft.com/office/drawing/2014/main" id="{A75EBA36-D71D-4202-BF93-4B42CF143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90489"/>
            <a:ext cx="5889583" cy="3676004"/>
          </a:xfrm>
          <a:prstGeom prst="rect">
            <a:avLst/>
          </a:prstGeom>
        </p:spPr>
      </p:pic>
      <p:sp>
        <p:nvSpPr>
          <p:cNvPr id="5" name="Nadpis 1">
            <a:extLst>
              <a:ext uri="{FF2B5EF4-FFF2-40B4-BE49-F238E27FC236}">
                <a16:creationId xmlns:a16="http://schemas.microsoft.com/office/drawing/2014/main" id="{65FE9707-384D-4611-8575-47DEE699D8C4}"/>
              </a:ext>
            </a:extLst>
          </p:cNvPr>
          <p:cNvSpPr>
            <a:spLocks noGrp="1"/>
          </p:cNvSpPr>
          <p:nvPr>
            <p:ph type="title"/>
          </p:nvPr>
        </p:nvSpPr>
        <p:spPr>
          <a:xfrm>
            <a:off x="350545" y="583140"/>
            <a:ext cx="1981200" cy="1143000"/>
          </a:xfrm>
        </p:spPr>
        <p:txBody>
          <a:bodyPr>
            <a:normAutofit/>
          </a:bodyPr>
          <a:lstStyle/>
          <a:p>
            <a:r>
              <a:rPr lang="cs-CZ" sz="2000" dirty="0">
                <a:latin typeface="+mn-lt"/>
              </a:rPr>
              <a:t>Rozpustnost oxidů</a:t>
            </a:r>
            <a:endParaRPr lang="en-US" sz="2000" dirty="0">
              <a:latin typeface="+mn-lt"/>
            </a:endParaRPr>
          </a:p>
        </p:txBody>
      </p:sp>
      <p:pic>
        <p:nvPicPr>
          <p:cNvPr id="3" name="Obrázek 2">
            <a:extLst>
              <a:ext uri="{FF2B5EF4-FFF2-40B4-BE49-F238E27FC236}">
                <a16:creationId xmlns:a16="http://schemas.microsoft.com/office/drawing/2014/main" id="{B1CA77D4-47EA-41F6-98A1-247E6C00A8FE}"/>
              </a:ext>
            </a:extLst>
          </p:cNvPr>
          <p:cNvPicPr>
            <a:picLocks noChangeAspect="1"/>
          </p:cNvPicPr>
          <p:nvPr/>
        </p:nvPicPr>
        <p:blipFill>
          <a:blip r:embed="rId4"/>
          <a:stretch>
            <a:fillRect/>
          </a:stretch>
        </p:blipFill>
        <p:spPr>
          <a:xfrm>
            <a:off x="2971800" y="3756968"/>
            <a:ext cx="5648324" cy="2955518"/>
          </a:xfrm>
          <a:prstGeom prst="rect">
            <a:avLst/>
          </a:prstGeom>
        </p:spPr>
      </p:pic>
      <p:sp>
        <p:nvSpPr>
          <p:cNvPr id="8" name="Nadpis 1">
            <a:extLst>
              <a:ext uri="{FF2B5EF4-FFF2-40B4-BE49-F238E27FC236}">
                <a16:creationId xmlns:a16="http://schemas.microsoft.com/office/drawing/2014/main" id="{608EB71B-F973-4DC4-9291-902E920A32D7}"/>
              </a:ext>
            </a:extLst>
          </p:cNvPr>
          <p:cNvSpPr txBox="1">
            <a:spLocks/>
          </p:cNvSpPr>
          <p:nvPr/>
        </p:nvSpPr>
        <p:spPr>
          <a:xfrm>
            <a:off x="504826" y="3886200"/>
            <a:ext cx="1981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000" dirty="0">
                <a:latin typeface="+mn-lt"/>
              </a:rPr>
              <a:t>Rozpustnost hydroxidů</a:t>
            </a:r>
            <a:endParaRPr lang="en-US" sz="2000" dirty="0">
              <a:latin typeface="+mn-lt"/>
            </a:endParaRPr>
          </a:p>
        </p:txBody>
      </p:sp>
    </p:spTree>
    <p:extLst>
      <p:ext uri="{BB962C8B-B14F-4D97-AF65-F5344CB8AC3E}">
        <p14:creationId xmlns:p14="http://schemas.microsoft.com/office/powerpoint/2010/main" val="22041855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0183EEF-AA4D-497A-A8EE-7E7F55F6553F}"/>
              </a:ext>
            </a:extLst>
          </p:cNvPr>
          <p:cNvPicPr>
            <a:picLocks noChangeAspect="1"/>
          </p:cNvPicPr>
          <p:nvPr/>
        </p:nvPicPr>
        <p:blipFill>
          <a:blip r:embed="rId2"/>
          <a:stretch>
            <a:fillRect/>
          </a:stretch>
        </p:blipFill>
        <p:spPr>
          <a:xfrm>
            <a:off x="3048000" y="28575"/>
            <a:ext cx="5886766" cy="3567558"/>
          </a:xfrm>
          <a:prstGeom prst="rect">
            <a:avLst/>
          </a:prstGeom>
        </p:spPr>
      </p:pic>
      <p:sp>
        <p:nvSpPr>
          <p:cNvPr id="5" name="Nadpis 1">
            <a:extLst>
              <a:ext uri="{FF2B5EF4-FFF2-40B4-BE49-F238E27FC236}">
                <a16:creationId xmlns:a16="http://schemas.microsoft.com/office/drawing/2014/main" id="{9C1780A3-E3E2-4E2F-A18E-104163CED4F1}"/>
              </a:ext>
            </a:extLst>
          </p:cNvPr>
          <p:cNvSpPr>
            <a:spLocks noGrp="1"/>
          </p:cNvSpPr>
          <p:nvPr>
            <p:ph type="title"/>
          </p:nvPr>
        </p:nvSpPr>
        <p:spPr>
          <a:xfrm>
            <a:off x="350545" y="583140"/>
            <a:ext cx="1981200" cy="1143000"/>
          </a:xfrm>
        </p:spPr>
        <p:txBody>
          <a:bodyPr>
            <a:normAutofit/>
          </a:bodyPr>
          <a:lstStyle/>
          <a:p>
            <a:r>
              <a:rPr lang="cs-CZ" sz="2000" dirty="0">
                <a:latin typeface="+mn-lt"/>
              </a:rPr>
              <a:t>Rozpustnost halogenidů</a:t>
            </a:r>
            <a:endParaRPr lang="en-US" sz="2000" dirty="0">
              <a:latin typeface="+mn-lt"/>
            </a:endParaRPr>
          </a:p>
        </p:txBody>
      </p:sp>
      <p:pic>
        <p:nvPicPr>
          <p:cNvPr id="6" name="Obrázek 5">
            <a:extLst>
              <a:ext uri="{FF2B5EF4-FFF2-40B4-BE49-F238E27FC236}">
                <a16:creationId xmlns:a16="http://schemas.microsoft.com/office/drawing/2014/main" id="{4F93C70D-55DB-4C56-A657-7FA617D9989B}"/>
              </a:ext>
            </a:extLst>
          </p:cNvPr>
          <p:cNvPicPr>
            <a:picLocks noChangeAspect="1"/>
          </p:cNvPicPr>
          <p:nvPr/>
        </p:nvPicPr>
        <p:blipFill>
          <a:blip r:embed="rId3"/>
          <a:stretch>
            <a:fillRect/>
          </a:stretch>
        </p:blipFill>
        <p:spPr>
          <a:xfrm>
            <a:off x="2876235" y="3733800"/>
            <a:ext cx="5950699" cy="2907625"/>
          </a:xfrm>
          <a:prstGeom prst="rect">
            <a:avLst/>
          </a:prstGeom>
        </p:spPr>
      </p:pic>
      <p:sp>
        <p:nvSpPr>
          <p:cNvPr id="7" name="Nadpis 1">
            <a:extLst>
              <a:ext uri="{FF2B5EF4-FFF2-40B4-BE49-F238E27FC236}">
                <a16:creationId xmlns:a16="http://schemas.microsoft.com/office/drawing/2014/main" id="{4D224264-38F6-470C-8474-5BB91659177C}"/>
              </a:ext>
            </a:extLst>
          </p:cNvPr>
          <p:cNvSpPr txBox="1">
            <a:spLocks/>
          </p:cNvSpPr>
          <p:nvPr/>
        </p:nvSpPr>
        <p:spPr>
          <a:xfrm>
            <a:off x="541045" y="4343400"/>
            <a:ext cx="1600200" cy="56356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000" dirty="0"/>
              <a:t>Rozpustnost sulfidů</a:t>
            </a:r>
            <a:endParaRPr lang="en-US" sz="2000" dirty="0"/>
          </a:p>
        </p:txBody>
      </p:sp>
    </p:spTree>
    <p:extLst>
      <p:ext uri="{BB962C8B-B14F-4D97-AF65-F5344CB8AC3E}">
        <p14:creationId xmlns:p14="http://schemas.microsoft.com/office/powerpoint/2010/main" val="264502537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37D20AA-B627-4F1B-B3F2-29033D52C6FE}"/>
              </a:ext>
            </a:extLst>
          </p:cNvPr>
          <p:cNvPicPr>
            <a:picLocks noChangeAspect="1"/>
          </p:cNvPicPr>
          <p:nvPr/>
        </p:nvPicPr>
        <p:blipFill>
          <a:blip r:embed="rId2"/>
          <a:stretch>
            <a:fillRect/>
          </a:stretch>
        </p:blipFill>
        <p:spPr>
          <a:xfrm>
            <a:off x="2438400" y="274638"/>
            <a:ext cx="6484882" cy="2820598"/>
          </a:xfrm>
          <a:prstGeom prst="rect">
            <a:avLst/>
          </a:prstGeom>
        </p:spPr>
      </p:pic>
      <p:sp>
        <p:nvSpPr>
          <p:cNvPr id="5" name="Nadpis 1">
            <a:extLst>
              <a:ext uri="{FF2B5EF4-FFF2-40B4-BE49-F238E27FC236}">
                <a16:creationId xmlns:a16="http://schemas.microsoft.com/office/drawing/2014/main" id="{996BD3AB-3800-4181-8278-53734061F3E9}"/>
              </a:ext>
            </a:extLst>
          </p:cNvPr>
          <p:cNvSpPr>
            <a:spLocks noGrp="1"/>
          </p:cNvSpPr>
          <p:nvPr>
            <p:ph type="title"/>
          </p:nvPr>
        </p:nvSpPr>
        <p:spPr>
          <a:xfrm>
            <a:off x="381000" y="1066800"/>
            <a:ext cx="1828800" cy="715962"/>
          </a:xfrm>
        </p:spPr>
        <p:txBody>
          <a:bodyPr>
            <a:normAutofit fontScale="90000"/>
          </a:bodyPr>
          <a:lstStyle/>
          <a:p>
            <a:r>
              <a:rPr lang="cs-CZ" sz="2000" dirty="0">
                <a:latin typeface="+mn-lt"/>
              </a:rPr>
              <a:t>Rozpustnost fosforečnanů, uhličitanů a siřičitanů</a:t>
            </a:r>
            <a:endParaRPr lang="en-US" sz="2000" dirty="0">
              <a:latin typeface="+mn-lt"/>
            </a:endParaRPr>
          </a:p>
        </p:txBody>
      </p:sp>
      <p:pic>
        <p:nvPicPr>
          <p:cNvPr id="2050" name="Picture 2" descr="Solubility">
            <a:extLst>
              <a:ext uri="{FF2B5EF4-FFF2-40B4-BE49-F238E27FC236}">
                <a16:creationId xmlns:a16="http://schemas.microsoft.com/office/drawing/2014/main" id="{F4F6E976-E3F8-4C8C-B3F4-A2266181B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541" y="3581400"/>
            <a:ext cx="2228342" cy="292576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8CC726B-A2F1-49B0-AF0E-7A02E9E364C4}"/>
              </a:ext>
            </a:extLst>
          </p:cNvPr>
          <p:cNvSpPr txBox="1"/>
          <p:nvPr/>
        </p:nvSpPr>
        <p:spPr>
          <a:xfrm>
            <a:off x="457200" y="4038600"/>
            <a:ext cx="1828800" cy="646331"/>
          </a:xfrm>
          <a:prstGeom prst="rect">
            <a:avLst/>
          </a:prstGeom>
          <a:noFill/>
        </p:spPr>
        <p:txBody>
          <a:bodyPr wrap="square">
            <a:spAutoFit/>
          </a:bodyPr>
          <a:lstStyle/>
          <a:p>
            <a:r>
              <a:rPr lang="cs-CZ" sz="1800" dirty="0">
                <a:latin typeface="+mn-lt"/>
              </a:rPr>
              <a:t>Rozpustnost síranů</a:t>
            </a:r>
            <a:endParaRPr lang="cs-CZ" dirty="0"/>
          </a:p>
        </p:txBody>
      </p:sp>
      <p:pic>
        <p:nvPicPr>
          <p:cNvPr id="2052" name="Picture 4" descr="Double Displacement Reactions - Chad's Prep®">
            <a:extLst>
              <a:ext uri="{FF2B5EF4-FFF2-40B4-BE49-F238E27FC236}">
                <a16:creationId xmlns:a16="http://schemas.microsoft.com/office/drawing/2014/main" id="{D9BE3458-46C8-4BAA-A5D1-12F4191CB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970" y="3543300"/>
            <a:ext cx="4024312" cy="303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51845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3A970A1-196E-42B7-912C-009701618CAD}"/>
              </a:ext>
            </a:extLst>
          </p:cNvPr>
          <p:cNvSpPr/>
          <p:nvPr/>
        </p:nvSpPr>
        <p:spPr>
          <a:xfrm>
            <a:off x="228600" y="1066800"/>
            <a:ext cx="8686800" cy="3170099"/>
          </a:xfrm>
          <a:prstGeom prst="rect">
            <a:avLst/>
          </a:prstGeom>
        </p:spPr>
        <p:txBody>
          <a:bodyPr wrap="square">
            <a:spAutoFit/>
          </a:bodyPr>
          <a:lstStyle/>
          <a:p>
            <a:pPr algn="just"/>
            <a:r>
              <a:rPr lang="cs-CZ" sz="2000" dirty="0">
                <a:solidFill>
                  <a:srgbClr val="000000"/>
                </a:solidFill>
              </a:rPr>
              <a:t>Rozpustnost </a:t>
            </a:r>
            <a:r>
              <a:rPr lang="cs-CZ" sz="2000" dirty="0" err="1">
                <a:solidFill>
                  <a:srgbClr val="000000"/>
                </a:solidFill>
              </a:rPr>
              <a:t>ionových</a:t>
            </a:r>
            <a:r>
              <a:rPr lang="cs-CZ" sz="2000" dirty="0">
                <a:solidFill>
                  <a:srgbClr val="000000"/>
                </a:solidFill>
              </a:rPr>
              <a:t> sloučenin může být odhadnuta pomocí </a:t>
            </a:r>
            <a:r>
              <a:rPr lang="en-US" sz="2000" dirty="0">
                <a:solidFill>
                  <a:srgbClr val="000000"/>
                </a:solidFill>
              </a:rPr>
              <a:t>Hess</a:t>
            </a:r>
            <a:r>
              <a:rPr lang="cs-CZ" sz="2000" dirty="0">
                <a:solidFill>
                  <a:srgbClr val="000000"/>
                </a:solidFill>
              </a:rPr>
              <a:t>ova zákona z mřížkové energie (</a:t>
            </a:r>
            <a:r>
              <a:rPr lang="en-US" sz="2000" dirty="0" err="1">
                <a:solidFill>
                  <a:srgbClr val="000000"/>
                </a:solidFill>
              </a:rPr>
              <a:t>enthalp</a:t>
            </a:r>
            <a:r>
              <a:rPr lang="cs-CZ" sz="2000" dirty="0" err="1">
                <a:solidFill>
                  <a:srgbClr val="000000"/>
                </a:solidFill>
              </a:rPr>
              <a:t>ie</a:t>
            </a:r>
            <a:r>
              <a:rPr lang="cs-CZ" sz="2000" dirty="0">
                <a:solidFill>
                  <a:srgbClr val="000000"/>
                </a:solidFill>
              </a:rPr>
              <a:t>, </a:t>
            </a:r>
            <a:r>
              <a:rPr lang="el-GR" sz="2000" dirty="0">
                <a:solidFill>
                  <a:srgbClr val="000000"/>
                </a:solidFill>
              </a:rPr>
              <a:t>Δ</a:t>
            </a:r>
            <a:r>
              <a:rPr lang="cs-CZ" sz="2000" dirty="0" err="1">
                <a:solidFill>
                  <a:srgbClr val="000000"/>
                </a:solidFill>
              </a:rPr>
              <a:t>H</a:t>
            </a:r>
            <a:r>
              <a:rPr lang="cs-CZ" sz="2000" baseline="-25000" dirty="0" err="1">
                <a:solidFill>
                  <a:srgbClr val="000000"/>
                </a:solidFill>
              </a:rPr>
              <a:t>lattice</a:t>
            </a:r>
            <a:r>
              <a:rPr lang="cs-CZ" sz="2000" dirty="0">
                <a:solidFill>
                  <a:srgbClr val="000000"/>
                </a:solidFill>
              </a:rPr>
              <a:t>) a </a:t>
            </a:r>
            <a:r>
              <a:rPr lang="en-US" sz="2000" dirty="0">
                <a:solidFill>
                  <a:srgbClr val="000000"/>
                </a:solidFill>
              </a:rPr>
              <a:t>hydra</a:t>
            </a:r>
            <a:r>
              <a:rPr lang="cs-CZ" sz="2000" dirty="0" err="1">
                <a:solidFill>
                  <a:srgbClr val="000000"/>
                </a:solidFill>
              </a:rPr>
              <a:t>tačních</a:t>
            </a:r>
            <a:r>
              <a:rPr lang="cs-CZ" sz="2000" dirty="0">
                <a:solidFill>
                  <a:srgbClr val="000000"/>
                </a:solidFill>
              </a:rPr>
              <a:t> </a:t>
            </a:r>
            <a:r>
              <a:rPr lang="cs-CZ" sz="2000" dirty="0" err="1">
                <a:solidFill>
                  <a:srgbClr val="000000"/>
                </a:solidFill>
              </a:rPr>
              <a:t>enthalpií</a:t>
            </a:r>
            <a:r>
              <a:rPr lang="cs-CZ" sz="2000" dirty="0">
                <a:solidFill>
                  <a:srgbClr val="000000"/>
                </a:solidFill>
              </a:rPr>
              <a:t> k</a:t>
            </a:r>
            <a:r>
              <a:rPr lang="en-US" sz="2000" dirty="0" err="1">
                <a:solidFill>
                  <a:srgbClr val="000000"/>
                </a:solidFill>
              </a:rPr>
              <a:t>ation</a:t>
            </a:r>
            <a:r>
              <a:rPr lang="cs-CZ" sz="2000" dirty="0">
                <a:solidFill>
                  <a:srgbClr val="000000"/>
                </a:solidFill>
              </a:rPr>
              <a:t>tu </a:t>
            </a:r>
            <a:r>
              <a:rPr lang="en-US" sz="2000" dirty="0">
                <a:solidFill>
                  <a:srgbClr val="000000"/>
                </a:solidFill>
              </a:rPr>
              <a:t>a anion</a:t>
            </a:r>
            <a:r>
              <a:rPr lang="cs-CZ" sz="2000" dirty="0">
                <a:solidFill>
                  <a:srgbClr val="000000"/>
                </a:solidFill>
              </a:rPr>
              <a:t>tu (</a:t>
            </a:r>
            <a:r>
              <a:rPr lang="el-GR" sz="2000" dirty="0">
                <a:solidFill>
                  <a:srgbClr val="000000"/>
                </a:solidFill>
              </a:rPr>
              <a:t>Δ</a:t>
            </a:r>
            <a:r>
              <a:rPr lang="cs-CZ" sz="2000" dirty="0" err="1">
                <a:solidFill>
                  <a:srgbClr val="000000"/>
                </a:solidFill>
              </a:rPr>
              <a:t>H</a:t>
            </a:r>
            <a:r>
              <a:rPr lang="cs-CZ" sz="2000" baseline="-25000" dirty="0" err="1">
                <a:solidFill>
                  <a:srgbClr val="000000"/>
                </a:solidFill>
              </a:rPr>
              <a:t>hyd</a:t>
            </a:r>
            <a:r>
              <a:rPr lang="cs-CZ" sz="2000" dirty="0">
                <a:solidFill>
                  <a:srgbClr val="000000"/>
                </a:solidFill>
              </a:rPr>
              <a:t>)</a:t>
            </a:r>
            <a:r>
              <a:rPr lang="en-US" sz="2000" dirty="0">
                <a:solidFill>
                  <a:srgbClr val="000000"/>
                </a:solidFill>
              </a:rPr>
              <a:t>. </a:t>
            </a:r>
            <a:endParaRPr lang="cs-CZ" sz="2000" dirty="0">
              <a:solidFill>
                <a:srgbClr val="000000"/>
              </a:solidFill>
            </a:endParaRPr>
          </a:p>
          <a:p>
            <a:pPr algn="just"/>
            <a:r>
              <a:rPr lang="en-US" sz="2000" dirty="0">
                <a:solidFill>
                  <a:srgbClr val="000000"/>
                </a:solidFill>
              </a:rPr>
              <a:t> </a:t>
            </a:r>
            <a:r>
              <a:rPr lang="cs-CZ" sz="2000" dirty="0">
                <a:solidFill>
                  <a:srgbClr val="000000"/>
                </a:solidFill>
              </a:rPr>
              <a:t>Soli tvořené </a:t>
            </a:r>
            <a:r>
              <a:rPr lang="en-US" sz="2000" dirty="0">
                <a:solidFill>
                  <a:srgbClr val="000000"/>
                </a:solidFill>
              </a:rPr>
              <a:t>ion</a:t>
            </a:r>
            <a:r>
              <a:rPr lang="cs-CZ" sz="2000" dirty="0">
                <a:solidFill>
                  <a:srgbClr val="000000"/>
                </a:solidFill>
              </a:rPr>
              <a:t>ty velmi rozdílné velikosti mají sklon být maximálně rozpustné, zatímco soli s ionty podobné velikosti budou mít tendenci k mnohem menší rozpustnosti</a:t>
            </a:r>
            <a:r>
              <a:rPr lang="en-US" sz="2000" dirty="0">
                <a:solidFill>
                  <a:srgbClr val="000000"/>
                </a:solidFill>
              </a:rPr>
              <a:t>. </a:t>
            </a:r>
            <a:endParaRPr lang="cs-CZ" sz="2000" dirty="0">
              <a:solidFill>
                <a:srgbClr val="000000"/>
              </a:solidFill>
            </a:endParaRPr>
          </a:p>
          <a:p>
            <a:pPr algn="just"/>
            <a:endParaRPr lang="cs-CZ" sz="2000" dirty="0">
              <a:solidFill>
                <a:srgbClr val="000000"/>
              </a:solidFill>
            </a:endParaRPr>
          </a:p>
          <a:p>
            <a:pPr algn="just"/>
            <a:r>
              <a:rPr lang="cs-CZ" sz="2000" b="1" dirty="0">
                <a:solidFill>
                  <a:srgbClr val="000000"/>
                </a:solidFill>
              </a:rPr>
              <a:t>Příklad</a:t>
            </a:r>
            <a:r>
              <a:rPr lang="cs-CZ" sz="2000" dirty="0">
                <a:solidFill>
                  <a:srgbClr val="000000"/>
                </a:solidFill>
              </a:rPr>
              <a:t>: Rozpustnost </a:t>
            </a:r>
            <a:r>
              <a:rPr lang="en-US" sz="2000" dirty="0" err="1">
                <a:solidFill>
                  <a:srgbClr val="000000"/>
                </a:solidFill>
              </a:rPr>
              <a:t>CsF</a:t>
            </a:r>
            <a:r>
              <a:rPr lang="en-US" sz="2000" dirty="0">
                <a:solidFill>
                  <a:srgbClr val="000000"/>
                </a:solidFill>
              </a:rPr>
              <a:t> a </a:t>
            </a:r>
            <a:r>
              <a:rPr lang="en-US" sz="2000" dirty="0" err="1">
                <a:solidFill>
                  <a:srgbClr val="000000"/>
                </a:solidFill>
              </a:rPr>
              <a:t>CsI</a:t>
            </a:r>
            <a:r>
              <a:rPr lang="cs-CZ" sz="2000" dirty="0">
                <a:solidFill>
                  <a:srgbClr val="000000"/>
                </a:solidFill>
              </a:rPr>
              <a:t>. Větší</a:t>
            </a:r>
            <a:r>
              <a:rPr lang="en-US" sz="2000" dirty="0">
                <a:solidFill>
                  <a:srgbClr val="000000"/>
                </a:solidFill>
              </a:rPr>
              <a:t> </a:t>
            </a:r>
            <a:r>
              <a:rPr lang="en-US" sz="2000" dirty="0" err="1">
                <a:solidFill>
                  <a:srgbClr val="000000"/>
                </a:solidFill>
              </a:rPr>
              <a:t>hydrat</a:t>
            </a:r>
            <a:r>
              <a:rPr lang="cs-CZ" sz="2000" dirty="0" err="1">
                <a:solidFill>
                  <a:srgbClr val="000000"/>
                </a:solidFill>
              </a:rPr>
              <a:t>ační</a:t>
            </a:r>
            <a:r>
              <a:rPr lang="en-US" sz="2000" dirty="0">
                <a:solidFill>
                  <a:srgbClr val="000000"/>
                </a:solidFill>
              </a:rPr>
              <a:t> </a:t>
            </a:r>
            <a:r>
              <a:rPr lang="en-US" sz="2000" dirty="0" err="1">
                <a:solidFill>
                  <a:srgbClr val="000000"/>
                </a:solidFill>
              </a:rPr>
              <a:t>enthalp</a:t>
            </a:r>
            <a:r>
              <a:rPr lang="cs-CZ" sz="2000" dirty="0" err="1">
                <a:solidFill>
                  <a:srgbClr val="000000"/>
                </a:solidFill>
              </a:rPr>
              <a:t>ie</a:t>
            </a:r>
            <a:r>
              <a:rPr lang="en-US" sz="2000" dirty="0">
                <a:solidFill>
                  <a:srgbClr val="000000"/>
                </a:solidFill>
              </a:rPr>
              <a:t> </a:t>
            </a:r>
            <a:r>
              <a:rPr lang="cs-CZ" sz="2000" dirty="0" err="1">
                <a:solidFill>
                  <a:srgbClr val="000000"/>
                </a:solidFill>
              </a:rPr>
              <a:t>CsF</a:t>
            </a:r>
            <a:r>
              <a:rPr lang="en-US" sz="2000" dirty="0">
                <a:solidFill>
                  <a:srgbClr val="000000"/>
                </a:solidFill>
              </a:rPr>
              <a:t> (</a:t>
            </a:r>
            <a:r>
              <a:rPr lang="cs-CZ" sz="2000" dirty="0">
                <a:solidFill>
                  <a:srgbClr val="000000"/>
                </a:solidFill>
              </a:rPr>
              <a:t>F</a:t>
            </a:r>
            <a:r>
              <a:rPr lang="cs-CZ" sz="2000" baseline="30000" dirty="0">
                <a:solidFill>
                  <a:srgbClr val="000000"/>
                </a:solidFill>
              </a:rPr>
              <a:t>-</a:t>
            </a:r>
            <a:r>
              <a:rPr lang="cs-CZ" sz="2000" dirty="0">
                <a:solidFill>
                  <a:srgbClr val="000000"/>
                </a:solidFill>
              </a:rPr>
              <a:t> je anion s menším poloměrem) indikuje, že </a:t>
            </a:r>
            <a:r>
              <a:rPr lang="en-US" sz="2000" dirty="0" err="1">
                <a:solidFill>
                  <a:srgbClr val="000000"/>
                </a:solidFill>
              </a:rPr>
              <a:t>CsF</a:t>
            </a:r>
            <a:r>
              <a:rPr lang="en-US" sz="2000" dirty="0">
                <a:solidFill>
                  <a:srgbClr val="000000"/>
                </a:solidFill>
              </a:rPr>
              <a:t> </a:t>
            </a:r>
            <a:r>
              <a:rPr lang="cs-CZ" sz="2000" dirty="0">
                <a:solidFill>
                  <a:srgbClr val="000000"/>
                </a:solidFill>
              </a:rPr>
              <a:t>je rozpustnější než </a:t>
            </a:r>
            <a:r>
              <a:rPr lang="en-US" sz="2000" dirty="0" err="1">
                <a:solidFill>
                  <a:srgbClr val="000000"/>
                </a:solidFill>
              </a:rPr>
              <a:t>CsI</a:t>
            </a:r>
            <a:r>
              <a:rPr lang="en-US" sz="2000" dirty="0">
                <a:solidFill>
                  <a:srgbClr val="000000"/>
                </a:solidFill>
              </a:rPr>
              <a:t>, </a:t>
            </a:r>
            <a:r>
              <a:rPr lang="cs-CZ" sz="2000" dirty="0">
                <a:solidFill>
                  <a:srgbClr val="000000"/>
                </a:solidFill>
              </a:rPr>
              <a:t>přestože </a:t>
            </a:r>
            <a:r>
              <a:rPr lang="cs-CZ" sz="2000" dirty="0" err="1">
                <a:solidFill>
                  <a:srgbClr val="000000"/>
                </a:solidFill>
              </a:rPr>
              <a:t>CsF</a:t>
            </a:r>
            <a:r>
              <a:rPr lang="cs-CZ" sz="2000" dirty="0">
                <a:solidFill>
                  <a:srgbClr val="000000"/>
                </a:solidFill>
              </a:rPr>
              <a:t> má větší mřížkovou </a:t>
            </a:r>
            <a:r>
              <a:rPr lang="cs-CZ" sz="2000" dirty="0" err="1">
                <a:solidFill>
                  <a:srgbClr val="000000"/>
                </a:solidFill>
              </a:rPr>
              <a:t>enthalpii</a:t>
            </a:r>
            <a:r>
              <a:rPr lang="en-US" sz="2000" dirty="0">
                <a:solidFill>
                  <a:srgbClr val="000000"/>
                </a:solidFill>
              </a:rPr>
              <a:t>.</a:t>
            </a:r>
            <a:endParaRPr lang="en-US" sz="2000" dirty="0"/>
          </a:p>
        </p:txBody>
      </p:sp>
      <p:pic>
        <p:nvPicPr>
          <p:cNvPr id="7" name="Obrázek 6" descr="Obsah obrázku snímek obrazovky&#10;&#10;Popis byl vytvořen automaticky">
            <a:extLst>
              <a:ext uri="{FF2B5EF4-FFF2-40B4-BE49-F238E27FC236}">
                <a16:creationId xmlns:a16="http://schemas.microsoft.com/office/drawing/2014/main" id="{BA3940E2-0175-4352-A492-0BB726943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953000"/>
            <a:ext cx="8690043" cy="1276350"/>
          </a:xfrm>
          <a:prstGeom prst="rect">
            <a:avLst/>
          </a:prstGeom>
        </p:spPr>
      </p:pic>
      <p:sp>
        <p:nvSpPr>
          <p:cNvPr id="8" name="TextovéPole 7">
            <a:extLst>
              <a:ext uri="{FF2B5EF4-FFF2-40B4-BE49-F238E27FC236}">
                <a16:creationId xmlns:a16="http://schemas.microsoft.com/office/drawing/2014/main" id="{DE005E8D-FEC0-43BF-B4E1-264884968979}"/>
              </a:ext>
            </a:extLst>
          </p:cNvPr>
          <p:cNvSpPr txBox="1"/>
          <p:nvPr/>
        </p:nvSpPr>
        <p:spPr>
          <a:xfrm>
            <a:off x="2819400" y="228600"/>
            <a:ext cx="3775264" cy="461665"/>
          </a:xfrm>
          <a:prstGeom prst="rect">
            <a:avLst/>
          </a:prstGeom>
          <a:noFill/>
        </p:spPr>
        <p:txBody>
          <a:bodyPr wrap="none" rtlCol="0">
            <a:spAutoFit/>
          </a:bodyPr>
          <a:lstStyle/>
          <a:p>
            <a:r>
              <a:rPr lang="cs-CZ" sz="2400" b="1" dirty="0"/>
              <a:t>Rozpustnost iontových látek</a:t>
            </a:r>
            <a:endParaRPr lang="en-US" sz="2400" b="1" dirty="0"/>
          </a:p>
        </p:txBody>
      </p:sp>
    </p:spTree>
    <p:extLst>
      <p:ext uri="{BB962C8B-B14F-4D97-AF65-F5344CB8AC3E}">
        <p14:creationId xmlns:p14="http://schemas.microsoft.com/office/powerpoint/2010/main" val="108477311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ntropy">
            <a:extLst>
              <a:ext uri="{FF2B5EF4-FFF2-40B4-BE49-F238E27FC236}">
                <a16:creationId xmlns:a16="http://schemas.microsoft.com/office/drawing/2014/main" id="{7D498369-206B-4FB2-9A0F-BD3CCFB1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52400"/>
            <a:ext cx="1905000" cy="309410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8B01E820-B06F-4064-97C8-5E11F9A0F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340" y="939693"/>
            <a:ext cx="5057546" cy="1201888"/>
          </a:xfrm>
          <a:prstGeom prst="rect">
            <a:avLst/>
          </a:prstGeom>
        </p:spPr>
      </p:pic>
      <p:sp>
        <p:nvSpPr>
          <p:cNvPr id="9" name="Obdélník 8">
            <a:extLst>
              <a:ext uri="{FF2B5EF4-FFF2-40B4-BE49-F238E27FC236}">
                <a16:creationId xmlns:a16="http://schemas.microsoft.com/office/drawing/2014/main" id="{F2D82AE8-B717-47A4-9426-585F78B0ACAC}"/>
              </a:ext>
            </a:extLst>
          </p:cNvPr>
          <p:cNvSpPr/>
          <p:nvPr/>
        </p:nvSpPr>
        <p:spPr>
          <a:xfrm>
            <a:off x="3080838" y="2232467"/>
            <a:ext cx="2114550" cy="400110"/>
          </a:xfrm>
          <a:prstGeom prst="rect">
            <a:avLst/>
          </a:prstGeom>
        </p:spPr>
        <p:txBody>
          <a:bodyPr wrap="square">
            <a:spAutoFit/>
          </a:bodyPr>
          <a:lstStyle/>
          <a:p>
            <a:r>
              <a:rPr lang="el-GR" sz="2000" dirty="0"/>
              <a:t>Δ</a:t>
            </a:r>
            <a:r>
              <a:rPr lang="cs-CZ" sz="2000" i="1" dirty="0"/>
              <a:t>G = </a:t>
            </a:r>
            <a:r>
              <a:rPr lang="el-GR" sz="2000" dirty="0"/>
              <a:t>Δ</a:t>
            </a:r>
            <a:r>
              <a:rPr lang="cs-CZ" sz="2000" i="1" dirty="0"/>
              <a:t>H – T</a:t>
            </a:r>
            <a:r>
              <a:rPr lang="el-GR" sz="2000" dirty="0"/>
              <a:t>Δ</a:t>
            </a:r>
            <a:r>
              <a:rPr lang="cs-CZ" sz="2000" i="1" dirty="0"/>
              <a:t>S</a:t>
            </a:r>
            <a:endParaRPr lang="cs-CZ" sz="2000" dirty="0"/>
          </a:p>
        </p:txBody>
      </p:sp>
      <p:sp>
        <p:nvSpPr>
          <p:cNvPr id="7" name="TextovéPole 6">
            <a:extLst>
              <a:ext uri="{FF2B5EF4-FFF2-40B4-BE49-F238E27FC236}">
                <a16:creationId xmlns:a16="http://schemas.microsoft.com/office/drawing/2014/main" id="{C34813AD-727F-43C2-B30C-E378A3B635FC}"/>
              </a:ext>
            </a:extLst>
          </p:cNvPr>
          <p:cNvSpPr txBox="1"/>
          <p:nvPr/>
        </p:nvSpPr>
        <p:spPr>
          <a:xfrm>
            <a:off x="190500" y="2852472"/>
            <a:ext cx="8763000" cy="3908762"/>
          </a:xfrm>
          <a:prstGeom prst="rect">
            <a:avLst/>
          </a:prstGeom>
          <a:noFill/>
        </p:spPr>
        <p:txBody>
          <a:bodyPr wrap="square" rtlCol="0">
            <a:spAutoFit/>
          </a:bodyPr>
          <a:lstStyle/>
          <a:p>
            <a:pPr algn="just"/>
            <a:r>
              <a:rPr lang="cs-CZ" sz="2000" b="1" dirty="0"/>
              <a:t>Vznik sraženin</a:t>
            </a:r>
          </a:p>
          <a:p>
            <a:pPr algn="just"/>
            <a:endParaRPr lang="cs-CZ" sz="800" b="1" i="1" dirty="0"/>
          </a:p>
          <a:p>
            <a:pPr algn="just"/>
            <a:r>
              <a:rPr lang="cs-CZ" sz="2000" b="1" i="1" dirty="0"/>
              <a:t>Kombinace nestabilního kationtu a aniontu</a:t>
            </a:r>
            <a:r>
              <a:rPr lang="cs-CZ" sz="2000" dirty="0"/>
              <a:t>. Dochází ke spontánnímu vzniku sraženin, v důsledku nerozpustnosti výsledných sloučenin. </a:t>
            </a:r>
            <a:r>
              <a:rPr lang="el-GR" sz="2000" dirty="0"/>
              <a:t>Δ</a:t>
            </a:r>
            <a:r>
              <a:rPr lang="cs-CZ" sz="2000" i="1" dirty="0"/>
              <a:t>H </a:t>
            </a:r>
            <a:r>
              <a:rPr lang="cs-CZ" sz="2000" dirty="0"/>
              <a:t>může být kladná i záporná (exotermní i endotermní), reakce je řízena dominantním entropickým členem  </a:t>
            </a:r>
            <a:r>
              <a:rPr lang="cs-CZ" sz="2000" i="1" dirty="0"/>
              <a:t>–T</a:t>
            </a:r>
            <a:r>
              <a:rPr lang="el-GR" sz="2000" dirty="0"/>
              <a:t>Δ</a:t>
            </a:r>
            <a:r>
              <a:rPr lang="cs-CZ" sz="2000" i="1" dirty="0"/>
              <a:t>S</a:t>
            </a:r>
            <a:r>
              <a:rPr lang="cs-CZ" sz="2000" dirty="0"/>
              <a:t>.</a:t>
            </a:r>
          </a:p>
          <a:p>
            <a:pPr algn="just"/>
            <a:r>
              <a:rPr lang="cs-CZ" sz="2000" b="1" i="1" dirty="0"/>
              <a:t>Kombinace nestabilního kationtu a stabilního aniontu</a:t>
            </a:r>
            <a:r>
              <a:rPr lang="cs-CZ" sz="2000" dirty="0"/>
              <a:t>, resp. </a:t>
            </a:r>
            <a:r>
              <a:rPr lang="cs-CZ" sz="2000" b="1" i="1" dirty="0"/>
              <a:t>stabilního kationtu a nestabilního aniontu</a:t>
            </a:r>
            <a:r>
              <a:rPr lang="cs-CZ" sz="2000" dirty="0"/>
              <a:t>. Obvykle nedochází ke srážení, reakce je endotermní s neutrálním nebo mírně negativním entropickým členem  </a:t>
            </a:r>
            <a:r>
              <a:rPr lang="cs-CZ" sz="2000" i="1" dirty="0"/>
              <a:t>–T</a:t>
            </a:r>
            <a:r>
              <a:rPr lang="el-GR" sz="2000" dirty="0"/>
              <a:t>Δ</a:t>
            </a:r>
            <a:r>
              <a:rPr lang="cs-CZ" sz="2000" i="1" dirty="0"/>
              <a:t>S. </a:t>
            </a:r>
          </a:p>
          <a:p>
            <a:pPr algn="just"/>
            <a:r>
              <a:rPr lang="cs-CZ" sz="2000" b="1" i="1" dirty="0"/>
              <a:t>Kombinace stabilního kationtu a aniontu</a:t>
            </a:r>
            <a:r>
              <a:rPr lang="cs-CZ" sz="2000" dirty="0"/>
              <a:t>. Obvykle nedochází ke srážení, </a:t>
            </a:r>
            <a:r>
              <a:rPr lang="el-GR" sz="2000" dirty="0"/>
              <a:t>Δ</a:t>
            </a:r>
            <a:r>
              <a:rPr lang="cs-CZ" sz="2000" dirty="0"/>
              <a:t>H je záporné (jsou obvykle exotermní), ale bývá kompenzováno entropickým členem </a:t>
            </a:r>
            <a:r>
              <a:rPr lang="cs-CZ" sz="2000" i="1" dirty="0"/>
              <a:t>–T</a:t>
            </a:r>
            <a:r>
              <a:rPr lang="el-GR" sz="2000" dirty="0"/>
              <a:t>Δ</a:t>
            </a:r>
            <a:r>
              <a:rPr lang="cs-CZ" sz="2000" i="1" dirty="0"/>
              <a:t>S </a:t>
            </a:r>
            <a:r>
              <a:rPr lang="cs-CZ" sz="2000" dirty="0"/>
              <a:t>k téměř nulové </a:t>
            </a:r>
            <a:r>
              <a:rPr lang="el-GR" sz="2000" dirty="0"/>
              <a:t>Δ</a:t>
            </a:r>
            <a:r>
              <a:rPr lang="cs-CZ" sz="2000" i="1" dirty="0"/>
              <a:t>G. </a:t>
            </a:r>
            <a:r>
              <a:rPr lang="cs-CZ" sz="2000" dirty="0"/>
              <a:t>Ke srážení dochází pouze v případě výrazně záporných hodnot </a:t>
            </a:r>
            <a:r>
              <a:rPr lang="el-GR" sz="2000" dirty="0"/>
              <a:t>Δ</a:t>
            </a:r>
            <a:r>
              <a:rPr lang="cs-CZ" sz="2000" i="1" dirty="0"/>
              <a:t>G.</a:t>
            </a:r>
            <a:endParaRPr lang="en-US" sz="2000" dirty="0"/>
          </a:p>
        </p:txBody>
      </p:sp>
      <p:sp>
        <p:nvSpPr>
          <p:cNvPr id="10" name="TextovéPole 9">
            <a:extLst>
              <a:ext uri="{FF2B5EF4-FFF2-40B4-BE49-F238E27FC236}">
                <a16:creationId xmlns:a16="http://schemas.microsoft.com/office/drawing/2014/main" id="{DA293C56-C95E-4213-9BF7-1B2E11FC64E2}"/>
              </a:ext>
            </a:extLst>
          </p:cNvPr>
          <p:cNvSpPr txBox="1"/>
          <p:nvPr/>
        </p:nvSpPr>
        <p:spPr>
          <a:xfrm>
            <a:off x="304800" y="228600"/>
            <a:ext cx="6018571" cy="461665"/>
          </a:xfrm>
          <a:prstGeom prst="rect">
            <a:avLst/>
          </a:prstGeom>
          <a:noFill/>
        </p:spPr>
        <p:txBody>
          <a:bodyPr wrap="none" rtlCol="0">
            <a:spAutoFit/>
          </a:bodyPr>
          <a:lstStyle/>
          <a:p>
            <a:r>
              <a:rPr lang="cs-CZ" sz="2400" b="1" dirty="0" err="1"/>
              <a:t>Gibbsova</a:t>
            </a:r>
            <a:r>
              <a:rPr lang="cs-CZ" sz="2400" b="1" dirty="0"/>
              <a:t> energie a rozpouštění iontových solí</a:t>
            </a:r>
            <a:endParaRPr lang="en-US" sz="2400" b="1" dirty="0"/>
          </a:p>
        </p:txBody>
      </p:sp>
    </p:spTree>
    <p:extLst>
      <p:ext uri="{BB962C8B-B14F-4D97-AF65-F5344CB8AC3E}">
        <p14:creationId xmlns:p14="http://schemas.microsoft.com/office/powerpoint/2010/main" val="357942410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10;&#10;Popis byl vytvořen automaticky">
            <a:extLst>
              <a:ext uri="{FF2B5EF4-FFF2-40B4-BE49-F238E27FC236}">
                <a16:creationId xmlns:a16="http://schemas.microsoft.com/office/drawing/2014/main" id="{CCFC1004-CC26-4A0B-98F8-3939CFFBD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8600"/>
            <a:ext cx="5996492" cy="6356282"/>
          </a:xfrm>
          <a:prstGeom prst="rect">
            <a:avLst/>
          </a:prstGeom>
        </p:spPr>
      </p:pic>
      <p:sp>
        <p:nvSpPr>
          <p:cNvPr id="3" name="Obdélník 2">
            <a:extLst>
              <a:ext uri="{FF2B5EF4-FFF2-40B4-BE49-F238E27FC236}">
                <a16:creationId xmlns:a16="http://schemas.microsoft.com/office/drawing/2014/main" id="{1917C977-8CF5-4C95-BA36-84EFD8C671CA}"/>
              </a:ext>
            </a:extLst>
          </p:cNvPr>
          <p:cNvSpPr/>
          <p:nvPr/>
        </p:nvSpPr>
        <p:spPr>
          <a:xfrm>
            <a:off x="251908" y="685800"/>
            <a:ext cx="2743200" cy="1323439"/>
          </a:xfrm>
          <a:prstGeom prst="rect">
            <a:avLst/>
          </a:prstGeom>
        </p:spPr>
        <p:txBody>
          <a:bodyPr wrap="square">
            <a:spAutoFit/>
          </a:bodyPr>
          <a:lstStyle/>
          <a:p>
            <a:pPr algn="just"/>
            <a:r>
              <a:rPr lang="en-US" sz="2000" dirty="0" err="1">
                <a:solidFill>
                  <a:srgbClr val="000000"/>
                </a:solidFill>
              </a:rPr>
              <a:t>Entropick</a:t>
            </a:r>
            <a:r>
              <a:rPr lang="cs-CZ" sz="2000" dirty="0">
                <a:solidFill>
                  <a:srgbClr val="000000"/>
                </a:solidFill>
              </a:rPr>
              <a:t>ý člen v rovnici pro </a:t>
            </a:r>
            <a:r>
              <a:rPr lang="cs-CZ" sz="2000" dirty="0" err="1">
                <a:solidFill>
                  <a:srgbClr val="000000"/>
                </a:solidFill>
              </a:rPr>
              <a:t>Gibbsovu</a:t>
            </a:r>
            <a:r>
              <a:rPr lang="cs-CZ" sz="2000" dirty="0">
                <a:solidFill>
                  <a:srgbClr val="000000"/>
                </a:solidFill>
              </a:rPr>
              <a:t> energii krystalizace závisí na poměru</a:t>
            </a:r>
            <a:r>
              <a:rPr lang="en-US" sz="2000" dirty="0">
                <a:solidFill>
                  <a:srgbClr val="000000"/>
                </a:solidFill>
              </a:rPr>
              <a:t> Z</a:t>
            </a:r>
            <a:r>
              <a:rPr lang="en-US" sz="2000" baseline="30000" dirty="0">
                <a:solidFill>
                  <a:srgbClr val="000000"/>
                </a:solidFill>
              </a:rPr>
              <a:t>2</a:t>
            </a:r>
            <a:r>
              <a:rPr lang="en-US" sz="2000" dirty="0">
                <a:solidFill>
                  <a:srgbClr val="000000"/>
                </a:solidFill>
              </a:rPr>
              <a:t>/r</a:t>
            </a:r>
            <a:endParaRPr lang="en-US" sz="2000" dirty="0"/>
          </a:p>
        </p:txBody>
      </p:sp>
    </p:spTree>
    <p:extLst>
      <p:ext uri="{BB962C8B-B14F-4D97-AF65-F5344CB8AC3E}">
        <p14:creationId xmlns:p14="http://schemas.microsoft.com/office/powerpoint/2010/main" val="42351216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EE7F3A3-2FD6-4967-BDF6-E19F9ECB8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098" y="607165"/>
            <a:ext cx="7141981" cy="2438400"/>
          </a:xfrm>
          <a:prstGeom prst="rect">
            <a:avLst/>
          </a:prstGeom>
        </p:spPr>
      </p:pic>
      <p:pic>
        <p:nvPicPr>
          <p:cNvPr id="5" name="Obrázek 4">
            <a:extLst>
              <a:ext uri="{FF2B5EF4-FFF2-40B4-BE49-F238E27FC236}">
                <a16:creationId xmlns:a16="http://schemas.microsoft.com/office/drawing/2014/main" id="{5722D27C-CC15-4C56-BC95-1D0BFDD8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61" y="264265"/>
            <a:ext cx="7347857" cy="342900"/>
          </a:xfrm>
          <a:prstGeom prst="rect">
            <a:avLst/>
          </a:prstGeom>
        </p:spPr>
      </p:pic>
      <p:pic>
        <p:nvPicPr>
          <p:cNvPr id="4" name="Obrázek 3">
            <a:extLst>
              <a:ext uri="{FF2B5EF4-FFF2-40B4-BE49-F238E27FC236}">
                <a16:creationId xmlns:a16="http://schemas.microsoft.com/office/drawing/2014/main" id="{6EB55CE1-F065-4A95-AECA-4D938ABEAA72}"/>
              </a:ext>
            </a:extLst>
          </p:cNvPr>
          <p:cNvPicPr>
            <a:picLocks noChangeAspect="1"/>
          </p:cNvPicPr>
          <p:nvPr/>
        </p:nvPicPr>
        <p:blipFill>
          <a:blip r:embed="rId4"/>
          <a:stretch>
            <a:fillRect/>
          </a:stretch>
        </p:blipFill>
        <p:spPr>
          <a:xfrm>
            <a:off x="1049586" y="3332632"/>
            <a:ext cx="3162300" cy="3289678"/>
          </a:xfrm>
          <a:prstGeom prst="rect">
            <a:avLst/>
          </a:prstGeom>
        </p:spPr>
      </p:pic>
    </p:spTree>
    <p:extLst>
      <p:ext uri="{BB962C8B-B14F-4D97-AF65-F5344CB8AC3E}">
        <p14:creationId xmlns:p14="http://schemas.microsoft.com/office/powerpoint/2010/main" val="31236357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63233B0-8594-48BB-8A06-0BD1C6251862}"/>
              </a:ext>
            </a:extLst>
          </p:cNvPr>
          <p:cNvSpPr txBox="1"/>
          <p:nvPr/>
        </p:nvSpPr>
        <p:spPr>
          <a:xfrm>
            <a:off x="381000" y="304800"/>
            <a:ext cx="3696397" cy="461665"/>
          </a:xfrm>
          <a:prstGeom prst="rect">
            <a:avLst/>
          </a:prstGeom>
          <a:noFill/>
        </p:spPr>
        <p:txBody>
          <a:bodyPr wrap="none" rtlCol="0">
            <a:spAutoFit/>
          </a:bodyPr>
          <a:lstStyle/>
          <a:p>
            <a:r>
              <a:rPr lang="cs-CZ" sz="2400" b="1" dirty="0"/>
              <a:t>Reakce iontových sloučenin</a:t>
            </a:r>
            <a:endParaRPr lang="en-US" sz="2400" b="1" dirty="0"/>
          </a:p>
        </p:txBody>
      </p:sp>
      <p:sp>
        <p:nvSpPr>
          <p:cNvPr id="5" name="TextovéPole 4">
            <a:extLst>
              <a:ext uri="{FF2B5EF4-FFF2-40B4-BE49-F238E27FC236}">
                <a16:creationId xmlns:a16="http://schemas.microsoft.com/office/drawing/2014/main" id="{4026FD96-F3E1-42A0-A515-DDF8DD3D324F}"/>
              </a:ext>
            </a:extLst>
          </p:cNvPr>
          <p:cNvSpPr txBox="1"/>
          <p:nvPr/>
        </p:nvSpPr>
        <p:spPr>
          <a:xfrm>
            <a:off x="228600" y="1143000"/>
            <a:ext cx="8763000" cy="5693866"/>
          </a:xfrm>
          <a:prstGeom prst="rect">
            <a:avLst/>
          </a:prstGeom>
          <a:noFill/>
        </p:spPr>
        <p:txBody>
          <a:bodyPr wrap="square" rtlCol="0">
            <a:spAutoFit/>
          </a:bodyPr>
          <a:lstStyle/>
          <a:p>
            <a:pPr algn="just"/>
            <a:r>
              <a:rPr lang="cs-CZ" sz="2000" dirty="0"/>
              <a:t>1. Největší stabilita je dána nejtěsnějším uspořádáním iontů  =&gt;  </a:t>
            </a:r>
            <a:r>
              <a:rPr lang="cs-CZ" sz="2000" u="sng" dirty="0"/>
              <a:t>molární objemy (Mr/hustota) produktů budou celkově menší než molární objemy výchozích látek</a:t>
            </a:r>
            <a:r>
              <a:rPr lang="cs-CZ" sz="2000" dirty="0"/>
              <a:t>. </a:t>
            </a:r>
          </a:p>
          <a:p>
            <a:r>
              <a:rPr lang="cs-CZ" sz="800" dirty="0"/>
              <a:t> </a:t>
            </a:r>
          </a:p>
          <a:p>
            <a:endParaRPr lang="cs-CZ" b="1" dirty="0"/>
          </a:p>
          <a:p>
            <a:r>
              <a:rPr lang="cs-CZ" sz="2000" b="1" dirty="0"/>
              <a:t>Příklad</a:t>
            </a:r>
            <a:r>
              <a:rPr lang="cs-CZ" sz="2000" dirty="0"/>
              <a:t>:</a:t>
            </a:r>
          </a:p>
          <a:p>
            <a:pPr algn="ctr"/>
            <a:r>
              <a:rPr lang="cs-CZ" sz="2000" dirty="0"/>
              <a:t>KF (22.8 cm</a:t>
            </a:r>
            <a:r>
              <a:rPr lang="cs-CZ" sz="2000" baseline="30000" dirty="0"/>
              <a:t>3</a:t>
            </a:r>
            <a:r>
              <a:rPr lang="cs-CZ" sz="2000" dirty="0"/>
              <a:t>/mol) + MF</a:t>
            </a:r>
            <a:r>
              <a:rPr lang="cs-CZ" sz="2000" baseline="-25000" dirty="0"/>
              <a:t>2</a:t>
            </a:r>
            <a:r>
              <a:rPr lang="cs-CZ" sz="2000" dirty="0"/>
              <a:t> (19.6 cm</a:t>
            </a:r>
            <a:r>
              <a:rPr lang="cs-CZ" sz="2000" baseline="30000" dirty="0"/>
              <a:t>3</a:t>
            </a:r>
            <a:r>
              <a:rPr lang="cs-CZ" sz="2000" dirty="0"/>
              <a:t>/mol)  =  KMgF</a:t>
            </a:r>
            <a:r>
              <a:rPr lang="cs-CZ" sz="2000" baseline="-25000" dirty="0"/>
              <a:t>3</a:t>
            </a:r>
            <a:r>
              <a:rPr lang="cs-CZ" sz="2000" dirty="0"/>
              <a:t> (38.6 cm</a:t>
            </a:r>
            <a:r>
              <a:rPr lang="cs-CZ" sz="2000" baseline="30000" dirty="0"/>
              <a:t>3</a:t>
            </a:r>
            <a:r>
              <a:rPr lang="cs-CZ" sz="2000" dirty="0"/>
              <a:t>/mol) </a:t>
            </a:r>
          </a:p>
          <a:p>
            <a:endParaRPr lang="cs-CZ" sz="800" dirty="0"/>
          </a:p>
          <a:p>
            <a:r>
              <a:rPr lang="cs-CZ" sz="2000" dirty="0"/>
              <a:t>KMgF</a:t>
            </a:r>
            <a:r>
              <a:rPr lang="cs-CZ" sz="2000" baseline="-25000" dirty="0"/>
              <a:t>3</a:t>
            </a:r>
            <a:r>
              <a:rPr lang="cs-CZ" sz="2000" dirty="0"/>
              <a:t> krystaluje v </a:t>
            </a:r>
            <a:r>
              <a:rPr lang="cs-CZ" sz="2000" dirty="0" err="1"/>
              <a:t>perovskitové</a:t>
            </a:r>
            <a:r>
              <a:rPr lang="cs-CZ" sz="2000" dirty="0"/>
              <a:t> struktuře (prostorově úsporná).</a:t>
            </a:r>
          </a:p>
          <a:p>
            <a:endParaRPr lang="cs-CZ" dirty="0"/>
          </a:p>
          <a:p>
            <a:endParaRPr lang="cs-CZ" dirty="0"/>
          </a:p>
          <a:p>
            <a:endParaRPr lang="cs-CZ" dirty="0"/>
          </a:p>
          <a:p>
            <a:pPr algn="just"/>
            <a:r>
              <a:rPr lang="cs-CZ" sz="2000" dirty="0"/>
              <a:t>2. Při podvojném rozkladu alkalických halogenidů ve vodných roztocích musí vzniknout </a:t>
            </a:r>
            <a:r>
              <a:rPr lang="cs-CZ" sz="2000" u="sng" dirty="0"/>
              <a:t>dvojice látek, v nichž jsou navzájem vázány největší a nejmenší ionty</a:t>
            </a:r>
            <a:r>
              <a:rPr lang="cs-CZ" sz="2000" dirty="0"/>
              <a:t>.  </a:t>
            </a:r>
          </a:p>
          <a:p>
            <a:endParaRPr lang="cs-CZ" sz="800" dirty="0"/>
          </a:p>
          <a:p>
            <a:endParaRPr lang="cs-CZ" b="1" dirty="0"/>
          </a:p>
          <a:p>
            <a:r>
              <a:rPr lang="cs-CZ" sz="2000" b="1" dirty="0"/>
              <a:t>Příklad</a:t>
            </a:r>
            <a:r>
              <a:rPr lang="cs-CZ" sz="2000" dirty="0"/>
              <a:t>:</a:t>
            </a:r>
          </a:p>
          <a:p>
            <a:pPr algn="ctr"/>
            <a:r>
              <a:rPr lang="cs-CZ" sz="2000" dirty="0" err="1"/>
              <a:t>LiBr</a:t>
            </a:r>
            <a:r>
              <a:rPr lang="cs-CZ" sz="2000" dirty="0"/>
              <a:t> + KF   =  </a:t>
            </a:r>
            <a:r>
              <a:rPr lang="cs-CZ" sz="2000" dirty="0" err="1"/>
              <a:t>KBr</a:t>
            </a:r>
            <a:r>
              <a:rPr lang="cs-CZ" sz="2000" dirty="0"/>
              <a:t> + </a:t>
            </a:r>
            <a:r>
              <a:rPr lang="cs-CZ" sz="2000" dirty="0" err="1"/>
              <a:t>LiF</a:t>
            </a:r>
            <a:endParaRPr lang="cs-CZ" sz="2000" dirty="0"/>
          </a:p>
          <a:p>
            <a:endParaRPr lang="cs-CZ" sz="800" dirty="0"/>
          </a:p>
          <a:p>
            <a:r>
              <a:rPr lang="cs-CZ" sz="2000" dirty="0"/>
              <a:t>(souvislost s hodnotami mřížkových energií)</a:t>
            </a:r>
          </a:p>
          <a:p>
            <a:endParaRPr lang="cs-CZ" dirty="0">
              <a:solidFill>
                <a:srgbClr val="FF0000"/>
              </a:solidFill>
            </a:endParaRPr>
          </a:p>
          <a:p>
            <a:endParaRPr lang="en-US" baseline="-25000" dirty="0"/>
          </a:p>
        </p:txBody>
      </p:sp>
    </p:spTree>
    <p:extLst>
      <p:ext uri="{BB962C8B-B14F-4D97-AF65-F5344CB8AC3E}">
        <p14:creationId xmlns:p14="http://schemas.microsoft.com/office/powerpoint/2010/main" val="40247285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92AC558-4B35-4808-AE82-D08C15CB8D6C}"/>
              </a:ext>
            </a:extLst>
          </p:cNvPr>
          <p:cNvSpPr txBox="1"/>
          <p:nvPr/>
        </p:nvSpPr>
        <p:spPr>
          <a:xfrm>
            <a:off x="190500" y="2819400"/>
            <a:ext cx="8763000" cy="2677656"/>
          </a:xfrm>
          <a:prstGeom prst="rect">
            <a:avLst/>
          </a:prstGeom>
          <a:noFill/>
        </p:spPr>
        <p:txBody>
          <a:bodyPr wrap="square" rtlCol="0">
            <a:spAutoFit/>
          </a:bodyPr>
          <a:lstStyle/>
          <a:p>
            <a:pPr algn="just"/>
            <a:r>
              <a:rPr lang="cs-CZ" sz="2000" dirty="0"/>
              <a:t>U kationtů s </a:t>
            </a:r>
            <a:r>
              <a:rPr lang="cs-CZ" sz="2000" i="1" dirty="0"/>
              <a:t>vysoce obsazenými d-slupkami </a:t>
            </a:r>
            <a:r>
              <a:rPr lang="cs-CZ" sz="2000" dirty="0"/>
              <a:t>(</a:t>
            </a:r>
            <a:r>
              <a:rPr lang="cs-CZ" sz="2000" dirty="0" err="1"/>
              <a:t>Cu</a:t>
            </a:r>
            <a:r>
              <a:rPr lang="cs-CZ" sz="2000" baseline="30000" dirty="0"/>
              <a:t>+</a:t>
            </a:r>
            <a:r>
              <a:rPr lang="cs-CZ" sz="2000" dirty="0"/>
              <a:t>, </a:t>
            </a:r>
            <a:r>
              <a:rPr lang="cs-CZ" sz="2000" dirty="0" err="1"/>
              <a:t>Ag</a:t>
            </a:r>
            <a:r>
              <a:rPr lang="cs-CZ" sz="2000" baseline="30000" dirty="0"/>
              <a:t>+</a:t>
            </a:r>
            <a:r>
              <a:rPr lang="cs-CZ" sz="2000" dirty="0"/>
              <a:t>, Au</a:t>
            </a:r>
            <a:r>
              <a:rPr lang="cs-CZ" sz="2000" baseline="30000" dirty="0"/>
              <a:t>+</a:t>
            </a:r>
            <a:r>
              <a:rPr lang="cs-CZ" sz="2000" dirty="0"/>
              <a:t>, </a:t>
            </a:r>
            <a:r>
              <a:rPr lang="cs-CZ" sz="2000" dirty="0" err="1"/>
              <a:t>Tl</a:t>
            </a:r>
            <a:r>
              <a:rPr lang="cs-CZ" sz="2000" baseline="30000" dirty="0"/>
              <a:t>+</a:t>
            </a:r>
            <a:r>
              <a:rPr lang="cs-CZ" sz="2000" dirty="0"/>
              <a:t>, Zn</a:t>
            </a:r>
            <a:r>
              <a:rPr lang="cs-CZ" sz="2000" baseline="30000" dirty="0"/>
              <a:t>2</a:t>
            </a:r>
            <a:r>
              <a:rPr lang="cs-CZ" sz="2000" dirty="0"/>
              <a:t>+, Cd</a:t>
            </a:r>
            <a:r>
              <a:rPr lang="cs-CZ" sz="2000" baseline="30000" dirty="0"/>
              <a:t>2+</a:t>
            </a:r>
            <a:r>
              <a:rPr lang="cs-CZ" sz="2000" dirty="0"/>
              <a:t>, Hg</a:t>
            </a:r>
            <a:r>
              <a:rPr lang="cs-CZ" sz="2000" baseline="30000" dirty="0"/>
              <a:t>2+</a:t>
            </a:r>
            <a:r>
              <a:rPr lang="cs-CZ" sz="2000" dirty="0"/>
              <a:t>, Pt</a:t>
            </a:r>
            <a:r>
              <a:rPr lang="cs-CZ" sz="2000" baseline="30000" dirty="0"/>
              <a:t>2+</a:t>
            </a:r>
            <a:r>
              <a:rPr lang="cs-CZ" sz="2000" dirty="0"/>
              <a:t>) klesá rozpustnost  s </a:t>
            </a:r>
            <a:r>
              <a:rPr lang="cs-CZ" sz="2000" i="1" dirty="0" err="1"/>
              <a:t>polarizovatelností</a:t>
            </a:r>
            <a:r>
              <a:rPr lang="cs-CZ" sz="2000" i="1" dirty="0"/>
              <a:t> koordinačního partnera </a:t>
            </a:r>
            <a:r>
              <a:rPr lang="cs-CZ" sz="2000" dirty="0"/>
              <a:t>(F</a:t>
            </a:r>
            <a:r>
              <a:rPr lang="cs-CZ" sz="2000" baseline="30000" dirty="0"/>
              <a:t>-</a:t>
            </a:r>
            <a:r>
              <a:rPr lang="cs-CZ" sz="2000" dirty="0"/>
              <a:t> &lt; Cl</a:t>
            </a:r>
            <a:r>
              <a:rPr lang="cs-CZ" sz="2000" baseline="30000" dirty="0"/>
              <a:t>-</a:t>
            </a:r>
            <a:r>
              <a:rPr lang="cs-CZ" sz="2000" dirty="0"/>
              <a:t> &lt; Br</a:t>
            </a:r>
            <a:r>
              <a:rPr lang="cs-CZ" sz="2000" baseline="30000" dirty="0"/>
              <a:t>-</a:t>
            </a:r>
            <a:r>
              <a:rPr lang="cs-CZ" sz="2000" dirty="0"/>
              <a:t> &lt; I</a:t>
            </a:r>
            <a:r>
              <a:rPr lang="cs-CZ" sz="2000" baseline="30000" dirty="0"/>
              <a:t>-</a:t>
            </a:r>
            <a:r>
              <a:rPr lang="cs-CZ" sz="2000" dirty="0"/>
              <a:t>), patrně v důsledku výrazného podílu polarizačních a disperzních sil na mřížkovou, resp. vazebnou energii. </a:t>
            </a:r>
          </a:p>
          <a:p>
            <a:pPr algn="just"/>
            <a:endParaRPr lang="cs-CZ" sz="800" dirty="0"/>
          </a:p>
          <a:p>
            <a:pPr algn="just"/>
            <a:r>
              <a:rPr lang="cs-CZ" sz="2000" dirty="0"/>
              <a:t>  Malou rozpustnost halogenidů a sulfidů kationtů s vysoce obsazenými d-slupkami působí disperzní síly velké u snadno polarizovatelných aniontů (Cl</a:t>
            </a:r>
            <a:r>
              <a:rPr lang="cs-CZ" sz="2000" baseline="30000" dirty="0"/>
              <a:t>-</a:t>
            </a:r>
            <a:r>
              <a:rPr lang="cs-CZ" sz="2000" dirty="0"/>
              <a:t>, Br</a:t>
            </a:r>
            <a:r>
              <a:rPr lang="cs-CZ" sz="2000" baseline="30000" dirty="0"/>
              <a:t>-</a:t>
            </a:r>
            <a:r>
              <a:rPr lang="cs-CZ" sz="2000" dirty="0"/>
              <a:t>, I</a:t>
            </a:r>
            <a:r>
              <a:rPr lang="cs-CZ" sz="2000" baseline="30000" dirty="0"/>
              <a:t>-</a:t>
            </a:r>
            <a:r>
              <a:rPr lang="cs-CZ" sz="2000" dirty="0"/>
              <a:t>, S</a:t>
            </a:r>
            <a:r>
              <a:rPr lang="cs-CZ" sz="2000" baseline="30000" dirty="0"/>
              <a:t>2-</a:t>
            </a:r>
            <a:r>
              <a:rPr lang="cs-CZ" sz="2000" dirty="0"/>
              <a:t>), ale relativně malé u molekul vody odolných vůči polarizaci (viz. sirovodíkový způsob dělení kationtů v kvalitativní analýze). </a:t>
            </a:r>
            <a:endParaRPr lang="en-US" sz="2000" dirty="0"/>
          </a:p>
        </p:txBody>
      </p:sp>
      <p:sp>
        <p:nvSpPr>
          <p:cNvPr id="4" name="TextovéPole 3">
            <a:extLst>
              <a:ext uri="{FF2B5EF4-FFF2-40B4-BE49-F238E27FC236}">
                <a16:creationId xmlns:a16="http://schemas.microsoft.com/office/drawing/2014/main" id="{17FB8C04-D8AF-4636-9C85-085585958383}"/>
              </a:ext>
            </a:extLst>
          </p:cNvPr>
          <p:cNvSpPr txBox="1"/>
          <p:nvPr/>
        </p:nvSpPr>
        <p:spPr>
          <a:xfrm>
            <a:off x="190500" y="304800"/>
            <a:ext cx="8763000" cy="2000548"/>
          </a:xfrm>
          <a:prstGeom prst="rect">
            <a:avLst/>
          </a:prstGeom>
          <a:noFill/>
        </p:spPr>
        <p:txBody>
          <a:bodyPr wrap="square">
            <a:spAutoFit/>
          </a:bodyPr>
          <a:lstStyle/>
          <a:p>
            <a:pPr algn="just"/>
            <a:r>
              <a:rPr lang="cs-CZ" sz="2000" dirty="0"/>
              <a:t>3. Ze dvou iontových párů se sloučí na iontový krystal </a:t>
            </a:r>
            <a:r>
              <a:rPr lang="cs-CZ" sz="2000" u="sng" dirty="0"/>
              <a:t>oba ionty s nejvyšším a oba s nejnižším nábojem</a:t>
            </a:r>
            <a:r>
              <a:rPr lang="cs-CZ" sz="2000" dirty="0"/>
              <a:t> (mezi ionty bude největší elektrostatická přitažlivost).</a:t>
            </a:r>
          </a:p>
          <a:p>
            <a:endParaRPr lang="cs-CZ" sz="800" dirty="0"/>
          </a:p>
          <a:p>
            <a:endParaRPr lang="cs-CZ" sz="800" dirty="0"/>
          </a:p>
          <a:p>
            <a:r>
              <a:rPr lang="cs-CZ" sz="2000" b="1" dirty="0"/>
              <a:t>Příklad</a:t>
            </a:r>
            <a:r>
              <a:rPr lang="cs-CZ" sz="2000" dirty="0"/>
              <a:t>:</a:t>
            </a:r>
          </a:p>
          <a:p>
            <a:endParaRPr lang="cs-CZ" sz="800" dirty="0">
              <a:solidFill>
                <a:srgbClr val="FF0000"/>
              </a:solidFill>
            </a:endParaRPr>
          </a:p>
          <a:p>
            <a:pPr algn="ctr"/>
            <a:r>
              <a:rPr lang="cs-CZ" sz="2000" dirty="0"/>
              <a:t>2 </a:t>
            </a:r>
            <a:r>
              <a:rPr lang="cs-CZ" sz="2000" dirty="0" err="1"/>
              <a:t>NaF</a:t>
            </a:r>
            <a:r>
              <a:rPr lang="cs-CZ" sz="2000" dirty="0"/>
              <a:t> + CaCl</a:t>
            </a:r>
            <a:r>
              <a:rPr lang="cs-CZ" sz="2000" baseline="-25000" dirty="0"/>
              <a:t>2</a:t>
            </a:r>
            <a:r>
              <a:rPr lang="cs-CZ" sz="2000" dirty="0"/>
              <a:t>  =  2 </a:t>
            </a:r>
            <a:r>
              <a:rPr lang="cs-CZ" sz="2000" dirty="0" err="1"/>
              <a:t>NaCl</a:t>
            </a:r>
            <a:r>
              <a:rPr lang="cs-CZ" sz="2000" dirty="0"/>
              <a:t> + CaF</a:t>
            </a:r>
            <a:r>
              <a:rPr lang="cs-CZ" sz="2000" baseline="-25000" dirty="0"/>
              <a:t>2</a:t>
            </a:r>
          </a:p>
          <a:p>
            <a:pPr algn="ctr"/>
            <a:r>
              <a:rPr lang="cs-CZ" sz="2000" dirty="0"/>
              <a:t>Na</a:t>
            </a:r>
            <a:r>
              <a:rPr lang="cs-CZ" sz="2000" baseline="-25000" dirty="0"/>
              <a:t>2</a:t>
            </a:r>
            <a:r>
              <a:rPr lang="cs-CZ" sz="2000" dirty="0"/>
              <a:t>SO</a:t>
            </a:r>
            <a:r>
              <a:rPr lang="cs-CZ" sz="2000" baseline="-25000" dirty="0"/>
              <a:t>4</a:t>
            </a:r>
            <a:r>
              <a:rPr lang="cs-CZ" sz="2000" dirty="0"/>
              <a:t> + BaCl</a:t>
            </a:r>
            <a:r>
              <a:rPr lang="cs-CZ" sz="2000" baseline="-25000" dirty="0"/>
              <a:t>2</a:t>
            </a:r>
            <a:r>
              <a:rPr lang="cs-CZ" sz="2000" dirty="0"/>
              <a:t>  =  2 </a:t>
            </a:r>
            <a:r>
              <a:rPr lang="cs-CZ" sz="2000" dirty="0" err="1"/>
              <a:t>NaCl</a:t>
            </a:r>
            <a:r>
              <a:rPr lang="cs-CZ" sz="2000" dirty="0"/>
              <a:t> + BaSO</a:t>
            </a:r>
            <a:r>
              <a:rPr lang="cs-CZ" sz="2000" baseline="-25000" dirty="0"/>
              <a:t>4</a:t>
            </a:r>
            <a:endParaRPr lang="cs-CZ" sz="2000" dirty="0"/>
          </a:p>
        </p:txBody>
      </p:sp>
    </p:spTree>
    <p:extLst>
      <p:ext uri="{BB962C8B-B14F-4D97-AF65-F5344CB8AC3E}">
        <p14:creationId xmlns:p14="http://schemas.microsoft.com/office/powerpoint/2010/main" val="233386326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VÃ½sledek obrÃ¡zku pro Solubility Product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066800"/>
            <a:ext cx="6377323" cy="56396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D3E92F45-BB7F-4213-9689-7FC3F1AAD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0"/>
            <a:ext cx="2362200" cy="1666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466289AA-D99F-4D53-822D-E5334D310B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743200"/>
            <a:ext cx="2212608" cy="122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a:extLst>
              <a:ext uri="{FF2B5EF4-FFF2-40B4-BE49-F238E27FC236}">
                <a16:creationId xmlns:a16="http://schemas.microsoft.com/office/drawing/2014/main" id="{9257720A-3AC6-4BB5-9FC4-340FE791214F}"/>
              </a:ext>
            </a:extLst>
          </p:cNvPr>
          <p:cNvSpPr/>
          <p:nvPr/>
        </p:nvSpPr>
        <p:spPr>
          <a:xfrm>
            <a:off x="152400" y="1752600"/>
            <a:ext cx="2321148" cy="400110"/>
          </a:xfrm>
          <a:prstGeom prst="rect">
            <a:avLst/>
          </a:prstGeom>
        </p:spPr>
        <p:txBody>
          <a:bodyPr wrap="none">
            <a:spAutoFit/>
          </a:bodyPr>
          <a:lstStyle/>
          <a:p>
            <a:r>
              <a:rPr lang="cs-CZ" sz="2000" b="1" dirty="0"/>
              <a:t>Součin rozpustnosti </a:t>
            </a:r>
            <a:endParaRPr lang="en-US" sz="2000" dirty="0"/>
          </a:p>
        </p:txBody>
      </p:sp>
    </p:spTree>
    <p:extLst>
      <p:ext uri="{BB962C8B-B14F-4D97-AF65-F5344CB8AC3E}">
        <p14:creationId xmlns:p14="http://schemas.microsoft.com/office/powerpoint/2010/main" val="3055158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e the source image">
            <a:extLst>
              <a:ext uri="{FF2B5EF4-FFF2-40B4-BE49-F238E27FC236}">
                <a16:creationId xmlns:a16="http://schemas.microsoft.com/office/drawing/2014/main" id="{760F6ED4-AFCB-47CD-BE76-A71C9E33D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7" y="381000"/>
            <a:ext cx="8301665" cy="623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27670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CB1D099-1EB7-41FA-BAC3-6391B1507BA1}"/>
              </a:ext>
            </a:extLst>
          </p:cNvPr>
          <p:cNvSpPr txBox="1"/>
          <p:nvPr/>
        </p:nvSpPr>
        <p:spPr>
          <a:xfrm>
            <a:off x="990600" y="457200"/>
            <a:ext cx="7010400" cy="461665"/>
          </a:xfrm>
          <a:prstGeom prst="rect">
            <a:avLst/>
          </a:prstGeom>
          <a:noFill/>
        </p:spPr>
        <p:txBody>
          <a:bodyPr wrap="square" rtlCol="0">
            <a:spAutoFit/>
          </a:bodyPr>
          <a:lstStyle/>
          <a:p>
            <a:pPr algn="ctr"/>
            <a:r>
              <a:rPr lang="cs-CZ" sz="2400" b="1" dirty="0"/>
              <a:t>Vliv  polarizace na rozpustnost</a:t>
            </a:r>
          </a:p>
        </p:txBody>
      </p:sp>
      <p:sp>
        <p:nvSpPr>
          <p:cNvPr id="5" name="TextovéPole 4">
            <a:extLst>
              <a:ext uri="{FF2B5EF4-FFF2-40B4-BE49-F238E27FC236}">
                <a16:creationId xmlns:a16="http://schemas.microsoft.com/office/drawing/2014/main" id="{BB478D2B-FF65-4803-922D-21BD6E5F1108}"/>
              </a:ext>
            </a:extLst>
          </p:cNvPr>
          <p:cNvSpPr txBox="1"/>
          <p:nvPr/>
        </p:nvSpPr>
        <p:spPr>
          <a:xfrm>
            <a:off x="228600" y="1524000"/>
            <a:ext cx="8686800" cy="5016758"/>
          </a:xfrm>
          <a:prstGeom prst="rect">
            <a:avLst/>
          </a:prstGeom>
          <a:noFill/>
        </p:spPr>
        <p:txBody>
          <a:bodyPr wrap="square" rtlCol="0">
            <a:spAutoFit/>
          </a:bodyPr>
          <a:lstStyle/>
          <a:p>
            <a:r>
              <a:rPr lang="cs-CZ" sz="2000" b="1" dirty="0"/>
              <a:t>Sulfidy</a:t>
            </a:r>
          </a:p>
          <a:p>
            <a:endParaRPr lang="cs-CZ" sz="800" b="1" dirty="0"/>
          </a:p>
          <a:p>
            <a:pPr algn="just"/>
            <a:r>
              <a:rPr lang="cs-CZ" sz="2000" dirty="0"/>
              <a:t>1. Kationty zakončené vnější skupinou 18 elektronů dávají se sirovodíkem nerozpustné sulfidy v kyselém prostředí (Zn</a:t>
            </a:r>
            <a:r>
              <a:rPr lang="cs-CZ" sz="2000" baseline="30000" dirty="0"/>
              <a:t>2+</a:t>
            </a:r>
            <a:r>
              <a:rPr lang="cs-CZ" sz="2000" dirty="0"/>
              <a:t>, Cd</a:t>
            </a:r>
            <a:r>
              <a:rPr lang="cs-CZ" sz="2000" baseline="30000" dirty="0"/>
              <a:t>2+</a:t>
            </a:r>
            <a:r>
              <a:rPr lang="cs-CZ" sz="2000" dirty="0"/>
              <a:t>, Hg</a:t>
            </a:r>
            <a:r>
              <a:rPr lang="cs-CZ" sz="2000" baseline="30000" dirty="0"/>
              <a:t>2+</a:t>
            </a:r>
            <a:r>
              <a:rPr lang="cs-CZ" sz="2000" dirty="0"/>
              <a:t>, </a:t>
            </a:r>
            <a:r>
              <a:rPr lang="cs-CZ" sz="2000" dirty="0" err="1"/>
              <a:t>Cu</a:t>
            </a:r>
            <a:r>
              <a:rPr lang="cs-CZ" sz="2000" baseline="30000" dirty="0"/>
              <a:t>+</a:t>
            </a:r>
            <a:r>
              <a:rPr lang="cs-CZ" sz="2000" dirty="0"/>
              <a:t>, </a:t>
            </a:r>
            <a:r>
              <a:rPr lang="cs-CZ" sz="2000" dirty="0" err="1"/>
              <a:t>Ag</a:t>
            </a:r>
            <a:r>
              <a:rPr lang="cs-CZ" sz="2000" baseline="30000" dirty="0"/>
              <a:t> +</a:t>
            </a:r>
            <a:r>
              <a:rPr lang="cs-CZ" sz="2000" dirty="0"/>
              <a:t>, Au</a:t>
            </a:r>
            <a:r>
              <a:rPr lang="cs-CZ" sz="2000" baseline="30000" dirty="0"/>
              <a:t>+</a:t>
            </a:r>
            <a:r>
              <a:rPr lang="cs-CZ" sz="2000" dirty="0"/>
              <a:t>). Vnější slupka je zaplněna 18 elektrony také u Ga</a:t>
            </a:r>
            <a:r>
              <a:rPr lang="cs-CZ" sz="2000" baseline="30000" dirty="0"/>
              <a:t>3+</a:t>
            </a:r>
            <a:r>
              <a:rPr lang="cs-CZ" sz="2000" dirty="0"/>
              <a:t>, In</a:t>
            </a:r>
            <a:r>
              <a:rPr lang="cs-CZ" sz="2000" baseline="30000" dirty="0"/>
              <a:t>3+</a:t>
            </a:r>
            <a:r>
              <a:rPr lang="cs-CZ" sz="2000" dirty="0"/>
              <a:t>, </a:t>
            </a:r>
            <a:r>
              <a:rPr lang="cs-CZ" sz="2000" dirty="0" err="1"/>
              <a:t>Ge</a:t>
            </a:r>
            <a:r>
              <a:rPr lang="cs-CZ" sz="2000" baseline="30000" dirty="0" err="1"/>
              <a:t>IV</a:t>
            </a:r>
            <a:r>
              <a:rPr lang="cs-CZ" sz="2000" dirty="0"/>
              <a:t>, </a:t>
            </a:r>
            <a:r>
              <a:rPr lang="cs-CZ" sz="2000" dirty="0" err="1"/>
              <a:t>Sn</a:t>
            </a:r>
            <a:r>
              <a:rPr lang="cs-CZ" sz="2000" baseline="30000" dirty="0" err="1"/>
              <a:t>IV</a:t>
            </a:r>
            <a:r>
              <a:rPr lang="cs-CZ" sz="2000" dirty="0"/>
              <a:t>, </a:t>
            </a:r>
            <a:r>
              <a:rPr lang="cs-CZ" sz="2000" dirty="0" err="1"/>
              <a:t>Sb</a:t>
            </a:r>
            <a:r>
              <a:rPr lang="cs-CZ" sz="2000" baseline="30000" dirty="0" err="1"/>
              <a:t>V</a:t>
            </a:r>
            <a:r>
              <a:rPr lang="cs-CZ" sz="2000" dirty="0"/>
              <a:t>, </a:t>
            </a:r>
            <a:r>
              <a:rPr lang="cs-CZ" sz="2000" dirty="0" err="1"/>
              <a:t>As</a:t>
            </a:r>
            <a:r>
              <a:rPr lang="cs-CZ" sz="2000" baseline="30000" dirty="0" err="1"/>
              <a:t>V</a:t>
            </a:r>
            <a:r>
              <a:rPr lang="cs-CZ" sz="2000" dirty="0"/>
              <a:t>, které se rovněž srážejí sirovodíkem.</a:t>
            </a:r>
          </a:p>
          <a:p>
            <a:pPr algn="just"/>
            <a:r>
              <a:rPr lang="cs-CZ" sz="2000" dirty="0"/>
              <a:t>Sulfidy této skupiny jsou pro nižší hodnoty Z/r nerozpustné v sulfidu amonném, od Z/r = 4.9 jsou již rozpustné. </a:t>
            </a:r>
          </a:p>
          <a:p>
            <a:endParaRPr lang="cs-CZ" sz="800" dirty="0"/>
          </a:p>
          <a:p>
            <a:pPr algn="just"/>
            <a:r>
              <a:rPr lang="cs-CZ" sz="2000" dirty="0"/>
              <a:t>2. Kationty s neúplnou vnější elektronovou slupkou mezi 8 – 18 elektrony tvoří rovněž nerozpustné sulfidy, při menší </a:t>
            </a:r>
            <a:r>
              <a:rPr lang="cs-CZ" sz="2000" dirty="0" err="1"/>
              <a:t>polarizovatelnosti</a:t>
            </a:r>
            <a:r>
              <a:rPr lang="cs-CZ" sz="2000" dirty="0"/>
              <a:t> v neutrálním nebo alkalickém prostředí, při větší </a:t>
            </a:r>
            <a:r>
              <a:rPr lang="cs-CZ" sz="2000" dirty="0" err="1"/>
              <a:t>polarizovatelnosti</a:t>
            </a:r>
            <a:r>
              <a:rPr lang="cs-CZ" sz="2000" dirty="0"/>
              <a:t> objemnějších elektronových obalů i z kyselého prostředí.</a:t>
            </a:r>
          </a:p>
          <a:p>
            <a:endParaRPr lang="cs-CZ" sz="800" dirty="0"/>
          </a:p>
          <a:p>
            <a:r>
              <a:rPr lang="cs-CZ" sz="2000" dirty="0"/>
              <a:t>3. Kationty s vnější slupkou 2 nebo 8 elektronů nedávají nerozpustné sulfidy ani v kyselém, ani v zásaditém prostředí (</a:t>
            </a:r>
            <a:r>
              <a:rPr lang="cs-CZ" sz="2000" dirty="0" err="1"/>
              <a:t>Li</a:t>
            </a:r>
            <a:r>
              <a:rPr lang="cs-CZ" sz="2000" baseline="30000" dirty="0"/>
              <a:t>+</a:t>
            </a:r>
            <a:r>
              <a:rPr lang="cs-CZ" sz="2000" dirty="0"/>
              <a:t>, Be</a:t>
            </a:r>
            <a:r>
              <a:rPr lang="cs-CZ" sz="2000" baseline="30000" dirty="0"/>
              <a:t>2+</a:t>
            </a:r>
            <a:r>
              <a:rPr lang="cs-CZ" sz="2000" dirty="0"/>
              <a:t>, Na</a:t>
            </a:r>
            <a:r>
              <a:rPr lang="cs-CZ" sz="2000" baseline="30000" dirty="0"/>
              <a:t>+</a:t>
            </a:r>
            <a:r>
              <a:rPr lang="cs-CZ" sz="2000" dirty="0"/>
              <a:t>, K</a:t>
            </a:r>
            <a:r>
              <a:rPr lang="cs-CZ" sz="2000" baseline="30000" dirty="0"/>
              <a:t>+</a:t>
            </a:r>
            <a:r>
              <a:rPr lang="cs-CZ" sz="2000" dirty="0"/>
              <a:t>, Ca</a:t>
            </a:r>
            <a:r>
              <a:rPr lang="cs-CZ" sz="2000" baseline="30000" dirty="0"/>
              <a:t>2+</a:t>
            </a:r>
            <a:r>
              <a:rPr lang="cs-CZ" sz="2000" dirty="0"/>
              <a:t>, Zr</a:t>
            </a:r>
            <a:r>
              <a:rPr lang="cs-CZ" sz="2000" baseline="30000" dirty="0"/>
              <a:t>4+</a:t>
            </a:r>
            <a:r>
              <a:rPr lang="cs-CZ" sz="2000" dirty="0"/>
              <a:t>). </a:t>
            </a:r>
          </a:p>
          <a:p>
            <a:endParaRPr lang="cs-CZ" dirty="0"/>
          </a:p>
          <a:p>
            <a:endParaRPr lang="cs-CZ" dirty="0"/>
          </a:p>
        </p:txBody>
      </p:sp>
    </p:spTree>
    <p:extLst>
      <p:ext uri="{BB962C8B-B14F-4D97-AF65-F5344CB8AC3E}">
        <p14:creationId xmlns:p14="http://schemas.microsoft.com/office/powerpoint/2010/main" val="62875689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7AB6EBA-A855-4B15-A6EB-C61995BCC52F}"/>
              </a:ext>
            </a:extLst>
          </p:cNvPr>
          <p:cNvSpPr txBox="1"/>
          <p:nvPr/>
        </p:nvSpPr>
        <p:spPr>
          <a:xfrm>
            <a:off x="228600" y="304800"/>
            <a:ext cx="8839201" cy="3323987"/>
          </a:xfrm>
          <a:prstGeom prst="rect">
            <a:avLst/>
          </a:prstGeom>
          <a:noFill/>
        </p:spPr>
        <p:txBody>
          <a:bodyPr wrap="square" rtlCol="0">
            <a:spAutoFit/>
          </a:bodyPr>
          <a:lstStyle/>
          <a:p>
            <a:r>
              <a:rPr lang="cs-CZ" sz="2000" b="1" dirty="0"/>
              <a:t>Uhličitany</a:t>
            </a:r>
          </a:p>
          <a:p>
            <a:endParaRPr lang="cs-CZ" sz="800" dirty="0"/>
          </a:p>
          <a:p>
            <a:r>
              <a:rPr lang="cs-CZ" sz="2000" dirty="0"/>
              <a:t>Ionty zakončené skupinou 2 nebo 8 elektronů tvoří </a:t>
            </a:r>
            <a:r>
              <a:rPr lang="cs-CZ" sz="2000" u="sng" dirty="0"/>
              <a:t>rozpustné</a:t>
            </a:r>
            <a:r>
              <a:rPr lang="cs-CZ" sz="2000" dirty="0"/>
              <a:t> uhličitany při Z/r = 0.6 – 1.3 (Cs</a:t>
            </a:r>
            <a:r>
              <a:rPr lang="cs-CZ" sz="2000" baseline="30000" dirty="0"/>
              <a:t>+</a:t>
            </a:r>
            <a:r>
              <a:rPr lang="cs-CZ" sz="2000" dirty="0"/>
              <a:t>, </a:t>
            </a:r>
            <a:r>
              <a:rPr lang="cs-CZ" sz="2000" dirty="0" err="1"/>
              <a:t>Rb</a:t>
            </a:r>
            <a:r>
              <a:rPr lang="cs-CZ" sz="2000" baseline="30000" dirty="0"/>
              <a:t>+</a:t>
            </a:r>
            <a:r>
              <a:rPr lang="cs-CZ" sz="2000" dirty="0"/>
              <a:t>, NH</a:t>
            </a:r>
            <a:r>
              <a:rPr lang="cs-CZ" sz="2000" baseline="-25000" dirty="0"/>
              <a:t>4</a:t>
            </a:r>
            <a:r>
              <a:rPr lang="cs-CZ" sz="2000" baseline="30000" dirty="0"/>
              <a:t>+</a:t>
            </a:r>
            <a:r>
              <a:rPr lang="cs-CZ" sz="2000" dirty="0"/>
              <a:t>, K</a:t>
            </a:r>
            <a:r>
              <a:rPr lang="cs-CZ" sz="2000" baseline="30000" dirty="0"/>
              <a:t>+</a:t>
            </a:r>
            <a:r>
              <a:rPr lang="cs-CZ" sz="2000" dirty="0"/>
              <a:t>, Na</a:t>
            </a:r>
            <a:r>
              <a:rPr lang="cs-CZ" sz="2000" baseline="30000" dirty="0"/>
              <a:t>+</a:t>
            </a:r>
            <a:r>
              <a:rPr lang="cs-CZ" sz="2000" dirty="0"/>
              <a:t>, </a:t>
            </a:r>
            <a:r>
              <a:rPr lang="cs-CZ" sz="2000" dirty="0" err="1"/>
              <a:t>Li</a:t>
            </a:r>
            <a:r>
              <a:rPr lang="cs-CZ" sz="2000" baseline="30000" dirty="0"/>
              <a:t>+</a:t>
            </a:r>
            <a:r>
              <a:rPr lang="cs-CZ" sz="2000" dirty="0"/>
              <a:t>). </a:t>
            </a:r>
          </a:p>
          <a:p>
            <a:r>
              <a:rPr lang="cs-CZ" sz="2000" dirty="0"/>
              <a:t>Při </a:t>
            </a:r>
            <a:r>
              <a:rPr lang="en-US" sz="2000" dirty="0"/>
              <a:t>Z/r ≥ 1,3 </a:t>
            </a:r>
            <a:r>
              <a:rPr lang="en-US" sz="2000" dirty="0" err="1"/>
              <a:t>tvo</a:t>
            </a:r>
            <a:r>
              <a:rPr lang="cs-CZ" sz="2000" dirty="0"/>
              <a:t>ří</a:t>
            </a:r>
            <a:r>
              <a:rPr lang="en-US" sz="2000" dirty="0"/>
              <a:t> </a:t>
            </a:r>
            <a:r>
              <a:rPr lang="en-US" sz="2000" u="sng" dirty="0" err="1"/>
              <a:t>nerozpustn</a:t>
            </a:r>
            <a:r>
              <a:rPr lang="cs-CZ" sz="2000" u="sng" dirty="0"/>
              <a:t>é</a:t>
            </a:r>
            <a:r>
              <a:rPr lang="cs-CZ" sz="2000" dirty="0"/>
              <a:t> uhličitany (Ra</a:t>
            </a:r>
            <a:r>
              <a:rPr lang="cs-CZ" sz="2000" baseline="30000" dirty="0"/>
              <a:t>2+</a:t>
            </a:r>
            <a:r>
              <a:rPr lang="cs-CZ" sz="2000" dirty="0"/>
              <a:t>, Ba</a:t>
            </a:r>
            <a:r>
              <a:rPr lang="cs-CZ" sz="2000" baseline="30000" dirty="0"/>
              <a:t>2+</a:t>
            </a:r>
            <a:r>
              <a:rPr lang="cs-CZ" sz="2000" dirty="0"/>
              <a:t>, Sr</a:t>
            </a:r>
            <a:r>
              <a:rPr lang="cs-CZ" sz="2000" baseline="30000" dirty="0"/>
              <a:t>2+</a:t>
            </a:r>
            <a:r>
              <a:rPr lang="cs-CZ" sz="2000" dirty="0"/>
              <a:t>, Ca</a:t>
            </a:r>
            <a:r>
              <a:rPr lang="cs-CZ" sz="2000" baseline="30000" dirty="0"/>
              <a:t>2+</a:t>
            </a:r>
            <a:r>
              <a:rPr lang="cs-CZ" sz="2000" dirty="0"/>
              <a:t>).</a:t>
            </a:r>
            <a:r>
              <a:rPr lang="en-US" sz="2000" dirty="0"/>
              <a:t> </a:t>
            </a:r>
            <a:endParaRPr lang="cs-CZ" sz="2000" dirty="0"/>
          </a:p>
          <a:p>
            <a:endParaRPr lang="cs-CZ" dirty="0"/>
          </a:p>
          <a:p>
            <a:endParaRPr lang="cs-CZ" dirty="0"/>
          </a:p>
          <a:p>
            <a:r>
              <a:rPr lang="cs-CZ" sz="2000" b="1" dirty="0"/>
              <a:t>Hydroxidy</a:t>
            </a:r>
          </a:p>
          <a:p>
            <a:endParaRPr lang="cs-CZ" sz="800" dirty="0"/>
          </a:p>
          <a:p>
            <a:r>
              <a:rPr lang="cs-CZ" sz="2000" dirty="0"/>
              <a:t>Při </a:t>
            </a:r>
            <a:r>
              <a:rPr lang="en-US" sz="2000" dirty="0"/>
              <a:t>Z/r ≥ </a:t>
            </a:r>
            <a:r>
              <a:rPr lang="cs-CZ" sz="2000" dirty="0"/>
              <a:t>2</a:t>
            </a:r>
            <a:r>
              <a:rPr lang="en-US" sz="2000" dirty="0"/>
              <a:t>,</a:t>
            </a:r>
            <a:r>
              <a:rPr lang="cs-CZ" sz="2000" dirty="0"/>
              <a:t>5</a:t>
            </a:r>
            <a:r>
              <a:rPr lang="en-US" sz="2000" dirty="0"/>
              <a:t> </a:t>
            </a:r>
            <a:r>
              <a:rPr lang="cs-CZ" sz="2000" dirty="0"/>
              <a:t>ionty </a:t>
            </a:r>
            <a:r>
              <a:rPr lang="en-US" sz="2000" dirty="0" err="1"/>
              <a:t>tvo</a:t>
            </a:r>
            <a:r>
              <a:rPr lang="cs-CZ" sz="2000" dirty="0"/>
              <a:t>ří</a:t>
            </a:r>
            <a:r>
              <a:rPr lang="en-US" sz="2000" dirty="0"/>
              <a:t> </a:t>
            </a:r>
            <a:r>
              <a:rPr lang="en-US" sz="2000" u="sng" dirty="0" err="1"/>
              <a:t>nerozpustn</a:t>
            </a:r>
            <a:r>
              <a:rPr lang="cs-CZ" sz="2000" u="sng" dirty="0"/>
              <a:t>é</a:t>
            </a:r>
            <a:r>
              <a:rPr lang="cs-CZ" sz="2000" dirty="0"/>
              <a:t> hydroxidy (La</a:t>
            </a:r>
            <a:r>
              <a:rPr lang="cs-CZ" sz="2000" baseline="30000" dirty="0"/>
              <a:t>2+</a:t>
            </a:r>
            <a:r>
              <a:rPr lang="cs-CZ" sz="2000" dirty="0"/>
              <a:t>, Ce</a:t>
            </a:r>
            <a:r>
              <a:rPr lang="cs-CZ" sz="2000" baseline="30000" dirty="0"/>
              <a:t>3+</a:t>
            </a:r>
            <a:r>
              <a:rPr lang="cs-CZ" sz="2000" dirty="0"/>
              <a:t>, Mg</a:t>
            </a:r>
            <a:r>
              <a:rPr lang="cs-CZ" sz="2000" baseline="30000" dirty="0"/>
              <a:t>2+</a:t>
            </a:r>
            <a:r>
              <a:rPr lang="cs-CZ" sz="2000" dirty="0"/>
              <a:t>, Y</a:t>
            </a:r>
            <a:r>
              <a:rPr lang="cs-CZ" sz="2000" baseline="30000" dirty="0"/>
              <a:t>3+</a:t>
            </a:r>
            <a:r>
              <a:rPr lang="cs-CZ" sz="2000" dirty="0"/>
              <a:t>, Sc</a:t>
            </a:r>
            <a:r>
              <a:rPr lang="cs-CZ" sz="2000" baseline="30000" dirty="0"/>
              <a:t>3+</a:t>
            </a:r>
            <a:r>
              <a:rPr lang="cs-CZ" sz="2000" dirty="0"/>
              <a:t>, Zr</a:t>
            </a:r>
            <a:r>
              <a:rPr lang="cs-CZ" sz="2000" baseline="30000" dirty="0"/>
              <a:t>4+</a:t>
            </a:r>
            <a:r>
              <a:rPr lang="cs-CZ" sz="2000" dirty="0"/>
              <a:t>, Hf</a:t>
            </a:r>
            <a:r>
              <a:rPr lang="cs-CZ" sz="2000" baseline="30000" dirty="0"/>
              <a:t>4+</a:t>
            </a:r>
            <a:r>
              <a:rPr lang="cs-CZ" sz="2000" dirty="0"/>
              <a:t>, Al</a:t>
            </a:r>
            <a:r>
              <a:rPr lang="cs-CZ" sz="2000" baseline="30000" dirty="0"/>
              <a:t>3 +</a:t>
            </a:r>
            <a:r>
              <a:rPr lang="cs-CZ" sz="2000" dirty="0"/>
              <a:t>, Be</a:t>
            </a:r>
            <a:r>
              <a:rPr lang="cs-CZ" sz="2000" baseline="30000" dirty="0"/>
              <a:t>2+</a:t>
            </a:r>
            <a:r>
              <a:rPr lang="cs-CZ" sz="2000" dirty="0"/>
              <a:t>, Ti</a:t>
            </a:r>
            <a:r>
              <a:rPr lang="cs-CZ" sz="2000" baseline="30000" dirty="0"/>
              <a:t>4+</a:t>
            </a:r>
            <a:r>
              <a:rPr lang="cs-CZ" sz="2000" dirty="0"/>
              <a:t>).</a:t>
            </a:r>
            <a:r>
              <a:rPr lang="en-US" sz="2000" dirty="0"/>
              <a:t> </a:t>
            </a:r>
            <a:endParaRPr lang="cs-CZ" sz="2000" dirty="0"/>
          </a:p>
          <a:p>
            <a:endParaRPr lang="en-US" dirty="0">
              <a:highlight>
                <a:srgbClr val="FFFF00"/>
              </a:highlight>
            </a:endParaRPr>
          </a:p>
        </p:txBody>
      </p:sp>
      <p:graphicFrame>
        <p:nvGraphicFramePr>
          <p:cNvPr id="2" name="Tabulka 2">
            <a:extLst>
              <a:ext uri="{FF2B5EF4-FFF2-40B4-BE49-F238E27FC236}">
                <a16:creationId xmlns:a16="http://schemas.microsoft.com/office/drawing/2014/main" id="{288F0DD9-7FD3-47AF-A662-91ACA1856438}"/>
              </a:ext>
            </a:extLst>
          </p:cNvPr>
          <p:cNvGraphicFramePr>
            <a:graphicFrameLocks noGrp="1"/>
          </p:cNvGraphicFramePr>
          <p:nvPr>
            <p:extLst>
              <p:ext uri="{D42A27DB-BD31-4B8C-83A1-F6EECF244321}">
                <p14:modId xmlns:p14="http://schemas.microsoft.com/office/powerpoint/2010/main" val="1789376858"/>
              </p:ext>
            </p:extLst>
          </p:nvPr>
        </p:nvGraphicFramePr>
        <p:xfrm>
          <a:off x="552449" y="5069840"/>
          <a:ext cx="3581400" cy="1483360"/>
        </p:xfrm>
        <a:graphic>
          <a:graphicData uri="http://schemas.openxmlformats.org/drawingml/2006/table">
            <a:tbl>
              <a:tblPr firstRow="1" bandRow="1">
                <a:tableStyleId>{5C22544A-7EE6-4342-B048-85BDC9FD1C3A}</a:tableStyleId>
              </a:tblPr>
              <a:tblGrid>
                <a:gridCol w="1148751">
                  <a:extLst>
                    <a:ext uri="{9D8B030D-6E8A-4147-A177-3AD203B41FA5}">
                      <a16:colId xmlns:a16="http://schemas.microsoft.com/office/drawing/2014/main" val="1760747941"/>
                    </a:ext>
                  </a:extLst>
                </a:gridCol>
                <a:gridCol w="2432649">
                  <a:extLst>
                    <a:ext uri="{9D8B030D-6E8A-4147-A177-3AD203B41FA5}">
                      <a16:colId xmlns:a16="http://schemas.microsoft.com/office/drawing/2014/main" val="4063297345"/>
                    </a:ext>
                  </a:extLst>
                </a:gridCol>
              </a:tblGrid>
              <a:tr h="370840">
                <a:tc>
                  <a:txBody>
                    <a:bodyPr/>
                    <a:lstStyle/>
                    <a:p>
                      <a:r>
                        <a:rPr lang="cs-CZ" dirty="0"/>
                        <a:t>Uhličitany</a:t>
                      </a:r>
                    </a:p>
                  </a:txBody>
                  <a:tcPr/>
                </a:tc>
                <a:tc>
                  <a:txBody>
                    <a:bodyPr/>
                    <a:lstStyle/>
                    <a:p>
                      <a:r>
                        <a:rPr lang="cs-CZ" dirty="0"/>
                        <a:t>Rozpustnost ve vodě</a:t>
                      </a:r>
                    </a:p>
                  </a:txBody>
                  <a:tcPr/>
                </a:tc>
                <a:extLst>
                  <a:ext uri="{0D108BD9-81ED-4DB2-BD59-A6C34878D82A}">
                    <a16:rowId xmlns:a16="http://schemas.microsoft.com/office/drawing/2014/main" val="3201832307"/>
                  </a:ext>
                </a:extLst>
              </a:tr>
              <a:tr h="370840">
                <a:tc>
                  <a:txBody>
                    <a:bodyPr/>
                    <a:lstStyle/>
                    <a:p>
                      <a:r>
                        <a:rPr lang="cs-CZ" dirty="0" err="1"/>
                        <a:t>Li</a:t>
                      </a:r>
                      <a:endParaRPr lang="cs-CZ" dirty="0"/>
                    </a:p>
                  </a:txBody>
                  <a:tcPr/>
                </a:tc>
                <a:tc>
                  <a:txBody>
                    <a:bodyPr/>
                    <a:lstStyle/>
                    <a:p>
                      <a:r>
                        <a:rPr lang="cs-CZ" dirty="0"/>
                        <a:t>špatně rozpustný</a:t>
                      </a:r>
                    </a:p>
                  </a:txBody>
                  <a:tcPr/>
                </a:tc>
                <a:extLst>
                  <a:ext uri="{0D108BD9-81ED-4DB2-BD59-A6C34878D82A}">
                    <a16:rowId xmlns:a16="http://schemas.microsoft.com/office/drawing/2014/main" val="785521542"/>
                  </a:ext>
                </a:extLst>
              </a:tr>
              <a:tr h="370840">
                <a:tc>
                  <a:txBody>
                    <a:bodyPr/>
                    <a:lstStyle/>
                    <a:p>
                      <a:r>
                        <a:rPr lang="cs-CZ" dirty="0"/>
                        <a: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dobře rozpustný</a:t>
                      </a:r>
                    </a:p>
                  </a:txBody>
                  <a:tcPr/>
                </a:tc>
                <a:extLst>
                  <a:ext uri="{0D108BD9-81ED-4DB2-BD59-A6C34878D82A}">
                    <a16:rowId xmlns:a16="http://schemas.microsoft.com/office/drawing/2014/main" val="2913582569"/>
                  </a:ext>
                </a:extLst>
              </a:tr>
              <a:tr h="370840">
                <a:tc>
                  <a:txBody>
                    <a:bodyPr/>
                    <a:lstStyle/>
                    <a:p>
                      <a:r>
                        <a:rPr lang="cs-CZ" dirty="0"/>
                        <a:t>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dobře rozpustný</a:t>
                      </a:r>
                    </a:p>
                  </a:txBody>
                  <a:tcPr/>
                </a:tc>
                <a:extLst>
                  <a:ext uri="{0D108BD9-81ED-4DB2-BD59-A6C34878D82A}">
                    <a16:rowId xmlns:a16="http://schemas.microsoft.com/office/drawing/2014/main" val="2825124098"/>
                  </a:ext>
                </a:extLst>
              </a:tr>
            </a:tbl>
          </a:graphicData>
        </a:graphic>
      </p:graphicFrame>
      <p:graphicFrame>
        <p:nvGraphicFramePr>
          <p:cNvPr id="5" name="Tabulka 2">
            <a:extLst>
              <a:ext uri="{FF2B5EF4-FFF2-40B4-BE49-F238E27FC236}">
                <a16:creationId xmlns:a16="http://schemas.microsoft.com/office/drawing/2014/main" id="{9FA5B00C-7B15-46CD-BDCD-2A5F23CB0C0C}"/>
              </a:ext>
            </a:extLst>
          </p:cNvPr>
          <p:cNvGraphicFramePr>
            <a:graphicFrameLocks noGrp="1"/>
          </p:cNvGraphicFramePr>
          <p:nvPr>
            <p:extLst>
              <p:ext uri="{D42A27DB-BD31-4B8C-83A1-F6EECF244321}">
                <p14:modId xmlns:p14="http://schemas.microsoft.com/office/powerpoint/2010/main" val="12319642"/>
              </p:ext>
            </p:extLst>
          </p:nvPr>
        </p:nvGraphicFramePr>
        <p:xfrm>
          <a:off x="4991101" y="5069840"/>
          <a:ext cx="3581400" cy="1483360"/>
        </p:xfrm>
        <a:graphic>
          <a:graphicData uri="http://schemas.openxmlformats.org/drawingml/2006/table">
            <a:tbl>
              <a:tblPr firstRow="1" bandRow="1">
                <a:tableStyleId>{5C22544A-7EE6-4342-B048-85BDC9FD1C3A}</a:tableStyleId>
              </a:tblPr>
              <a:tblGrid>
                <a:gridCol w="1148751">
                  <a:extLst>
                    <a:ext uri="{9D8B030D-6E8A-4147-A177-3AD203B41FA5}">
                      <a16:colId xmlns:a16="http://schemas.microsoft.com/office/drawing/2014/main" val="1760747941"/>
                    </a:ext>
                  </a:extLst>
                </a:gridCol>
                <a:gridCol w="2432649">
                  <a:extLst>
                    <a:ext uri="{9D8B030D-6E8A-4147-A177-3AD203B41FA5}">
                      <a16:colId xmlns:a16="http://schemas.microsoft.com/office/drawing/2014/main" val="4063297345"/>
                    </a:ext>
                  </a:extLst>
                </a:gridCol>
              </a:tblGrid>
              <a:tr h="370840">
                <a:tc>
                  <a:txBody>
                    <a:bodyPr/>
                    <a:lstStyle/>
                    <a:p>
                      <a:r>
                        <a:rPr lang="cs-CZ" dirty="0"/>
                        <a:t>Soli Ca</a:t>
                      </a:r>
                    </a:p>
                  </a:txBody>
                  <a:tcPr/>
                </a:tc>
                <a:tc>
                  <a:txBody>
                    <a:bodyPr/>
                    <a:lstStyle/>
                    <a:p>
                      <a:r>
                        <a:rPr lang="cs-CZ" dirty="0"/>
                        <a:t>Rozpustnost ve vodě</a:t>
                      </a:r>
                    </a:p>
                  </a:txBody>
                  <a:tcPr/>
                </a:tc>
                <a:extLst>
                  <a:ext uri="{0D108BD9-81ED-4DB2-BD59-A6C34878D82A}">
                    <a16:rowId xmlns:a16="http://schemas.microsoft.com/office/drawing/2014/main" val="3201832307"/>
                  </a:ext>
                </a:extLst>
              </a:tr>
              <a:tr h="370840">
                <a:tc>
                  <a:txBody>
                    <a:bodyPr/>
                    <a:lstStyle/>
                    <a:p>
                      <a:r>
                        <a:rPr lang="cs-CZ" dirty="0"/>
                        <a:t>F</a:t>
                      </a:r>
                      <a:r>
                        <a:rPr lang="cs-CZ" baseline="30000" dirty="0"/>
                        <a:t>-</a:t>
                      </a:r>
                    </a:p>
                  </a:txBody>
                  <a:tcPr/>
                </a:tc>
                <a:tc>
                  <a:txBody>
                    <a:bodyPr/>
                    <a:lstStyle/>
                    <a:p>
                      <a:r>
                        <a:rPr lang="cs-CZ" dirty="0"/>
                        <a:t>nerozpustný</a:t>
                      </a:r>
                    </a:p>
                  </a:txBody>
                  <a:tcPr/>
                </a:tc>
                <a:extLst>
                  <a:ext uri="{0D108BD9-81ED-4DB2-BD59-A6C34878D82A}">
                    <a16:rowId xmlns:a16="http://schemas.microsoft.com/office/drawing/2014/main" val="785521542"/>
                  </a:ext>
                </a:extLst>
              </a:tr>
              <a:tr h="370840">
                <a:tc>
                  <a:txBody>
                    <a:bodyPr/>
                    <a:lstStyle/>
                    <a:p>
                      <a:r>
                        <a:rPr lang="cs-CZ" dirty="0"/>
                        <a:t>Cl</a:t>
                      </a:r>
                      <a:r>
                        <a:rPr lang="cs-CZ" baseline="300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rozpustný</a:t>
                      </a:r>
                    </a:p>
                  </a:txBody>
                  <a:tcPr/>
                </a:tc>
                <a:extLst>
                  <a:ext uri="{0D108BD9-81ED-4DB2-BD59-A6C34878D82A}">
                    <a16:rowId xmlns:a16="http://schemas.microsoft.com/office/drawing/2014/main" val="2913582569"/>
                  </a:ext>
                </a:extLst>
              </a:tr>
              <a:tr h="370840">
                <a:tc>
                  <a:txBody>
                    <a:bodyPr/>
                    <a:lstStyle/>
                    <a:p>
                      <a:r>
                        <a:rPr lang="cs-CZ" dirty="0"/>
                        <a:t>Br</a:t>
                      </a:r>
                      <a:r>
                        <a:rPr lang="cs-CZ" baseline="300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rozpustný</a:t>
                      </a:r>
                    </a:p>
                  </a:txBody>
                  <a:tcPr/>
                </a:tc>
                <a:extLst>
                  <a:ext uri="{0D108BD9-81ED-4DB2-BD59-A6C34878D82A}">
                    <a16:rowId xmlns:a16="http://schemas.microsoft.com/office/drawing/2014/main" val="2825124098"/>
                  </a:ext>
                </a:extLst>
              </a:tr>
            </a:tbl>
          </a:graphicData>
        </a:graphic>
      </p:graphicFrame>
      <p:sp>
        <p:nvSpPr>
          <p:cNvPr id="6" name="TextovéPole 5">
            <a:extLst>
              <a:ext uri="{FF2B5EF4-FFF2-40B4-BE49-F238E27FC236}">
                <a16:creationId xmlns:a16="http://schemas.microsoft.com/office/drawing/2014/main" id="{280B9299-773B-4264-8747-044D3F5A46A6}"/>
              </a:ext>
            </a:extLst>
          </p:cNvPr>
          <p:cNvSpPr txBox="1"/>
          <p:nvPr/>
        </p:nvSpPr>
        <p:spPr>
          <a:xfrm>
            <a:off x="2066926" y="4118481"/>
            <a:ext cx="4714875" cy="461665"/>
          </a:xfrm>
          <a:prstGeom prst="rect">
            <a:avLst/>
          </a:prstGeom>
          <a:noFill/>
        </p:spPr>
        <p:txBody>
          <a:bodyPr wrap="square" rtlCol="0">
            <a:spAutoFit/>
          </a:bodyPr>
          <a:lstStyle/>
          <a:p>
            <a:pPr algn="ctr"/>
            <a:r>
              <a:rPr lang="cs-CZ" sz="2400" b="1" dirty="0"/>
              <a:t>Vliv  polarizace na rozpustnost</a:t>
            </a:r>
          </a:p>
        </p:txBody>
      </p:sp>
    </p:spTree>
    <p:extLst>
      <p:ext uri="{BB962C8B-B14F-4D97-AF65-F5344CB8AC3E}">
        <p14:creationId xmlns:p14="http://schemas.microsoft.com/office/powerpoint/2010/main" val="166015356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914400" y="4267200"/>
          <a:ext cx="7863838" cy="1988820"/>
        </p:xfrm>
        <a:graphic>
          <a:graphicData uri="http://schemas.openxmlformats.org/drawingml/2006/table">
            <a:tbl>
              <a:tblPr firstRow="1" bandRow="1">
                <a:tableStyleId>{5C22544A-7EE6-4342-B048-85BDC9FD1C3A}</a:tableStyleId>
              </a:tblPr>
              <a:tblGrid>
                <a:gridCol w="1253655">
                  <a:extLst>
                    <a:ext uri="{9D8B030D-6E8A-4147-A177-3AD203B41FA5}">
                      <a16:colId xmlns:a16="http://schemas.microsoft.com/office/drawing/2014/main" val="20000"/>
                    </a:ext>
                  </a:extLst>
                </a:gridCol>
                <a:gridCol w="1253655">
                  <a:extLst>
                    <a:ext uri="{9D8B030D-6E8A-4147-A177-3AD203B41FA5}">
                      <a16:colId xmlns:a16="http://schemas.microsoft.com/office/drawing/2014/main" val="20001"/>
                    </a:ext>
                  </a:extLst>
                </a:gridCol>
                <a:gridCol w="1253655">
                  <a:extLst>
                    <a:ext uri="{9D8B030D-6E8A-4147-A177-3AD203B41FA5}">
                      <a16:colId xmlns:a16="http://schemas.microsoft.com/office/drawing/2014/main" val="20002"/>
                    </a:ext>
                  </a:extLst>
                </a:gridCol>
                <a:gridCol w="1253655">
                  <a:extLst>
                    <a:ext uri="{9D8B030D-6E8A-4147-A177-3AD203B41FA5}">
                      <a16:colId xmlns:a16="http://schemas.microsoft.com/office/drawing/2014/main" val="20003"/>
                    </a:ext>
                  </a:extLst>
                </a:gridCol>
                <a:gridCol w="1253655">
                  <a:extLst>
                    <a:ext uri="{9D8B030D-6E8A-4147-A177-3AD203B41FA5}">
                      <a16:colId xmlns:a16="http://schemas.microsoft.com/office/drawing/2014/main" val="20004"/>
                    </a:ext>
                  </a:extLst>
                </a:gridCol>
                <a:gridCol w="1595563">
                  <a:extLst>
                    <a:ext uri="{9D8B030D-6E8A-4147-A177-3AD203B41FA5}">
                      <a16:colId xmlns:a16="http://schemas.microsoft.com/office/drawing/2014/main" val="20005"/>
                    </a:ext>
                  </a:extLst>
                </a:gridCol>
              </a:tblGrid>
              <a:tr h="331076">
                <a:tc>
                  <a:txBody>
                    <a:bodyPr/>
                    <a:lstStyle/>
                    <a:p>
                      <a:endParaRPr lang="cs-CZ" sz="18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Be</a:t>
                      </a:r>
                      <a:r>
                        <a:rPr lang="cs-CZ" sz="1800" b="1" baseline="30000" dirty="0"/>
                        <a:t>2+</a:t>
                      </a:r>
                      <a:endParaRPr lang="cs-CZ" sz="1800" dirty="0"/>
                    </a:p>
                  </a:txBody>
                  <a:tcPr marL="68580" marR="68580" marT="34290" marB="34290"/>
                </a:tc>
                <a:tc>
                  <a:txBody>
                    <a:bodyPr/>
                    <a:lstStyle/>
                    <a:p>
                      <a:r>
                        <a:rPr lang="cs-CZ" sz="1800" dirty="0"/>
                        <a:t>Mg</a:t>
                      </a:r>
                      <a:r>
                        <a:rPr lang="cs-CZ" sz="1800" b="1" baseline="30000" dirty="0"/>
                        <a:t>2+</a:t>
                      </a:r>
                      <a:endParaRPr lang="cs-CZ" sz="1800" baseline="30000" dirty="0"/>
                    </a:p>
                  </a:txBody>
                  <a:tcPr marL="68580" marR="68580" marT="34290" marB="34290"/>
                </a:tc>
                <a:tc>
                  <a:txBody>
                    <a:bodyPr/>
                    <a:lstStyle/>
                    <a:p>
                      <a:r>
                        <a:rPr lang="cs-CZ" sz="1800" dirty="0"/>
                        <a:t>Ca</a:t>
                      </a:r>
                      <a:r>
                        <a:rPr lang="cs-CZ" sz="1800" b="1" baseline="30000" dirty="0"/>
                        <a:t>2+</a:t>
                      </a:r>
                      <a:endParaRPr lang="cs-CZ" sz="1800" dirty="0"/>
                    </a:p>
                  </a:txBody>
                  <a:tcPr marL="68580" marR="68580" marT="34290" marB="34290"/>
                </a:tc>
                <a:tc>
                  <a:txBody>
                    <a:bodyPr/>
                    <a:lstStyle/>
                    <a:p>
                      <a:r>
                        <a:rPr lang="cs-CZ" sz="1800" dirty="0"/>
                        <a:t>Sr</a:t>
                      </a:r>
                      <a:r>
                        <a:rPr lang="cs-CZ" sz="1800" b="1" baseline="30000" dirty="0"/>
                        <a:t>2+</a:t>
                      </a:r>
                      <a:endParaRPr lang="cs-CZ" sz="1800" dirty="0"/>
                    </a:p>
                  </a:txBody>
                  <a:tcPr marL="68580" marR="68580" marT="34290" marB="34290"/>
                </a:tc>
                <a:tc>
                  <a:txBody>
                    <a:bodyPr/>
                    <a:lstStyle/>
                    <a:p>
                      <a:r>
                        <a:rPr lang="cs-CZ" sz="1800" dirty="0"/>
                        <a:t>Ba</a:t>
                      </a:r>
                      <a:r>
                        <a:rPr lang="cs-CZ" sz="1800" b="1" baseline="30000" dirty="0"/>
                        <a:t>2+</a:t>
                      </a:r>
                      <a:endParaRPr lang="cs-CZ" sz="1800" dirty="0"/>
                    </a:p>
                  </a:txBody>
                  <a:tcPr marL="68580" marR="68580" marT="34290" marB="34290"/>
                </a:tc>
                <a:extLst>
                  <a:ext uri="{0D108BD9-81ED-4DB2-BD59-A6C34878D82A}">
                    <a16:rowId xmlns:a16="http://schemas.microsoft.com/office/drawing/2014/main" val="10000"/>
                  </a:ext>
                </a:extLst>
              </a:tr>
              <a:tr h="331076">
                <a:tc>
                  <a:txBody>
                    <a:bodyPr/>
                    <a:lstStyle/>
                    <a:p>
                      <a:r>
                        <a:rPr lang="cs-CZ" sz="1800" b="1" dirty="0"/>
                        <a:t>OH</a:t>
                      </a:r>
                      <a:r>
                        <a:rPr lang="cs-CZ" sz="1800" b="1" baseline="30000" dirty="0"/>
                        <a:t>-</a:t>
                      </a:r>
                    </a:p>
                  </a:txBody>
                  <a:tcPr marL="68580" marR="68580" marT="34290" marB="34290"/>
                </a:tc>
                <a:tc>
                  <a:txBody>
                    <a:bodyPr/>
                    <a:lstStyle/>
                    <a:p>
                      <a:r>
                        <a:rPr lang="cs-CZ" sz="1800" b="0" i="0" u="none" strike="noStrike" kern="1200" dirty="0">
                          <a:solidFill>
                            <a:schemeClr val="dk1"/>
                          </a:solidFill>
                          <a:effectLst/>
                          <a:latin typeface="+mn-lt"/>
                          <a:ea typeface="+mn-ea"/>
                          <a:cs typeface="+mn-cs"/>
                        </a:rPr>
                        <a:t>6.92×10</a:t>
                      </a:r>
                      <a:r>
                        <a:rPr lang="cs-CZ" sz="1800" b="0" i="0" u="none" strike="noStrike" kern="1200" baseline="30000" dirty="0">
                          <a:solidFill>
                            <a:schemeClr val="dk1"/>
                          </a:solidFill>
                          <a:effectLst/>
                          <a:latin typeface="+mn-lt"/>
                          <a:ea typeface="+mn-ea"/>
                          <a:cs typeface="+mn-cs"/>
                        </a:rPr>
                        <a:t>-22</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5.61 x 10</a:t>
                      </a:r>
                      <a:r>
                        <a:rPr lang="cs-CZ" sz="1800" b="0" i="0" u="none" strike="noStrike" kern="1200" baseline="30000" dirty="0">
                          <a:solidFill>
                            <a:schemeClr val="dk1"/>
                          </a:solidFill>
                          <a:effectLst/>
                          <a:latin typeface="+mn-lt"/>
                          <a:ea typeface="+mn-ea"/>
                          <a:cs typeface="+mn-cs"/>
                        </a:rPr>
                        <a:t>-12</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5.02 x 10</a:t>
                      </a:r>
                      <a:r>
                        <a:rPr lang="cs-CZ" sz="1800" b="0" i="0" u="none" strike="noStrike" kern="1200" baseline="30000" dirty="0">
                          <a:solidFill>
                            <a:schemeClr val="dk1"/>
                          </a:solidFill>
                          <a:effectLst/>
                          <a:latin typeface="+mn-lt"/>
                          <a:ea typeface="+mn-ea"/>
                          <a:cs typeface="+mn-cs"/>
                        </a:rPr>
                        <a:t>-6</a:t>
                      </a:r>
                      <a:endParaRPr lang="cs-CZ" sz="1800" dirty="0"/>
                    </a:p>
                  </a:txBody>
                  <a:tcPr marL="68580" marR="68580" marT="34290" marB="34290"/>
                </a:tc>
                <a:tc>
                  <a:txBody>
                    <a:bodyPr/>
                    <a:lstStyle/>
                    <a:p>
                      <a:r>
                        <a:rPr lang="cs-CZ" sz="1800" dirty="0">
                          <a:solidFill>
                            <a:srgbClr val="00B050"/>
                          </a:solidFill>
                        </a:rPr>
                        <a:t>rozpustný</a:t>
                      </a:r>
                    </a:p>
                  </a:txBody>
                  <a:tcPr marL="68580" marR="68580" marT="34290" marB="34290"/>
                </a:tc>
                <a:tc>
                  <a:txBody>
                    <a:bodyPr/>
                    <a:lstStyle/>
                    <a:p>
                      <a:r>
                        <a:rPr lang="cs-CZ" sz="1800" dirty="0">
                          <a:solidFill>
                            <a:srgbClr val="00B050"/>
                          </a:solidFill>
                        </a:rPr>
                        <a:t>rozpustný</a:t>
                      </a:r>
                    </a:p>
                  </a:txBody>
                  <a:tcPr marL="68580" marR="68580" marT="34290" marB="34290"/>
                </a:tc>
                <a:extLst>
                  <a:ext uri="{0D108BD9-81ED-4DB2-BD59-A6C34878D82A}">
                    <a16:rowId xmlns:a16="http://schemas.microsoft.com/office/drawing/2014/main" val="10001"/>
                  </a:ext>
                </a:extLst>
              </a:tr>
              <a:tr h="5959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dirty="0"/>
                        <a:t>F</a:t>
                      </a:r>
                      <a:r>
                        <a:rPr lang="cs-CZ" sz="1800" b="1" baseline="30000" dirty="0"/>
                        <a:t>-</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B050"/>
                          </a:solidFill>
                        </a:rPr>
                        <a:t>rozpustný</a:t>
                      </a:r>
                    </a:p>
                    <a:p>
                      <a:endParaRPr lang="cs-CZ" sz="1800" dirty="0"/>
                    </a:p>
                  </a:txBody>
                  <a:tcPr marL="68580" marR="68580" marT="34290" marB="34290" anchor="ctr"/>
                </a:tc>
                <a:tc>
                  <a:txBody>
                    <a:bodyPr/>
                    <a:lstStyle/>
                    <a:p>
                      <a:r>
                        <a:rPr lang="cs-CZ" sz="1800" b="0" i="0" u="none" strike="noStrike" kern="1200" dirty="0">
                          <a:solidFill>
                            <a:schemeClr val="dk1"/>
                          </a:solidFill>
                          <a:effectLst/>
                          <a:latin typeface="+mn-lt"/>
                          <a:ea typeface="+mn-ea"/>
                          <a:cs typeface="+mn-cs"/>
                        </a:rPr>
                        <a:t>5.16 x 10</a:t>
                      </a:r>
                      <a:r>
                        <a:rPr lang="cs-CZ" sz="1800" b="0" i="0" u="none" strike="noStrike" kern="1200" baseline="30000" dirty="0">
                          <a:solidFill>
                            <a:schemeClr val="dk1"/>
                          </a:solidFill>
                          <a:effectLst/>
                          <a:latin typeface="+mn-lt"/>
                          <a:ea typeface="+mn-ea"/>
                          <a:cs typeface="+mn-cs"/>
                        </a:rPr>
                        <a:t>-11</a:t>
                      </a:r>
                      <a:endParaRPr lang="cs-CZ" sz="18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3.45 x 10</a:t>
                      </a:r>
                      <a:r>
                        <a:rPr lang="cs-CZ" sz="1800" b="0" i="0" u="none" strike="noStrike" kern="1200" baseline="30000" dirty="0">
                          <a:solidFill>
                            <a:schemeClr val="dk1"/>
                          </a:solidFill>
                          <a:effectLst/>
                          <a:latin typeface="+mn-lt"/>
                          <a:ea typeface="+mn-ea"/>
                          <a:cs typeface="+mn-cs"/>
                        </a:rPr>
                        <a:t>-11</a:t>
                      </a:r>
                      <a:endParaRPr lang="cs-CZ" sz="1800" dirty="0"/>
                    </a:p>
                  </a:txBody>
                  <a:tcPr marL="68580" marR="68580" marT="34290" marB="34290" anchor="ctr"/>
                </a:tc>
                <a:tc>
                  <a:txBody>
                    <a:bodyPr/>
                    <a:lstStyle/>
                    <a:p>
                      <a:r>
                        <a:rPr lang="cs-CZ" sz="1800" b="0" i="0" u="none" strike="noStrike" kern="1200" dirty="0">
                          <a:solidFill>
                            <a:schemeClr val="dk1"/>
                          </a:solidFill>
                          <a:effectLst/>
                          <a:latin typeface="+mn-lt"/>
                          <a:ea typeface="+mn-ea"/>
                          <a:cs typeface="+mn-cs"/>
                        </a:rPr>
                        <a:t>4.33 x 10</a:t>
                      </a:r>
                      <a:r>
                        <a:rPr lang="cs-CZ" sz="1800" b="0" i="0" u="none" strike="noStrike" kern="1200" baseline="30000" dirty="0">
                          <a:solidFill>
                            <a:schemeClr val="dk1"/>
                          </a:solidFill>
                          <a:effectLst/>
                          <a:latin typeface="+mn-lt"/>
                          <a:ea typeface="+mn-ea"/>
                          <a:cs typeface="+mn-cs"/>
                        </a:rPr>
                        <a:t>-9</a:t>
                      </a:r>
                      <a:endParaRPr lang="cs-CZ" sz="1800" baseline="30000" dirty="0"/>
                    </a:p>
                  </a:txBody>
                  <a:tcPr marL="68580" marR="68580" marT="34290" marB="34290" anchor="ctr"/>
                </a:tc>
                <a:tc>
                  <a:txBody>
                    <a:bodyPr/>
                    <a:lstStyle/>
                    <a:p>
                      <a:r>
                        <a:rPr lang="cs-CZ" sz="1800" b="0" i="0" u="none" strike="noStrike" kern="1200" dirty="0">
                          <a:solidFill>
                            <a:schemeClr val="dk1"/>
                          </a:solidFill>
                          <a:effectLst/>
                          <a:latin typeface="+mn-lt"/>
                          <a:ea typeface="+mn-ea"/>
                          <a:cs typeface="+mn-cs"/>
                        </a:rPr>
                        <a:t>1.84 x 10</a:t>
                      </a:r>
                      <a:r>
                        <a:rPr lang="cs-CZ" sz="1800" b="0" i="0" u="none" strike="noStrike" kern="1200" baseline="30000" dirty="0">
                          <a:solidFill>
                            <a:schemeClr val="dk1"/>
                          </a:solidFill>
                          <a:effectLst/>
                          <a:latin typeface="+mn-lt"/>
                          <a:ea typeface="+mn-ea"/>
                          <a:cs typeface="+mn-cs"/>
                        </a:rPr>
                        <a:t>-7</a:t>
                      </a:r>
                      <a:endParaRPr lang="cs-CZ" sz="1800" dirty="0"/>
                    </a:p>
                  </a:txBody>
                  <a:tcPr marL="68580" marR="68580" marT="34290" marB="34290" anchor="ctr"/>
                </a:tc>
                <a:extLst>
                  <a:ext uri="{0D108BD9-81ED-4DB2-BD59-A6C34878D82A}">
                    <a16:rowId xmlns:a16="http://schemas.microsoft.com/office/drawing/2014/main" val="10002"/>
                  </a:ext>
                </a:extLst>
              </a:tr>
              <a:tr h="331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baseline="0" dirty="0"/>
                        <a:t>CO</a:t>
                      </a:r>
                      <a:r>
                        <a:rPr lang="cs-CZ" sz="1800" b="1" baseline="-25000" dirty="0"/>
                        <a:t>3</a:t>
                      </a:r>
                      <a:r>
                        <a:rPr lang="cs-CZ" sz="1800" b="1" baseline="30000" dirty="0"/>
                        <a:t>2-</a:t>
                      </a:r>
                    </a:p>
                  </a:txBody>
                  <a:tcPr marL="68580" marR="68580" marT="34290" marB="34290"/>
                </a:tc>
                <a:tc>
                  <a:txBody>
                    <a:bodyPr/>
                    <a:lstStyle/>
                    <a:p>
                      <a:endParaRPr lang="cs-CZ" sz="1800" dirty="0">
                        <a:solidFill>
                          <a:srgbClr val="FF0000"/>
                        </a:solidFill>
                      </a:endParaRPr>
                    </a:p>
                  </a:txBody>
                  <a:tcPr marL="68580" marR="68580" marT="34290" marB="34290"/>
                </a:tc>
                <a:tc>
                  <a:txBody>
                    <a:bodyPr/>
                    <a:lstStyle/>
                    <a:p>
                      <a:r>
                        <a:rPr lang="cs-CZ" sz="1800" b="0" i="0" u="none" strike="noStrike" kern="1200" dirty="0">
                          <a:solidFill>
                            <a:schemeClr val="dk1"/>
                          </a:solidFill>
                          <a:effectLst/>
                          <a:latin typeface="+mn-lt"/>
                          <a:ea typeface="+mn-ea"/>
                          <a:cs typeface="+mn-cs"/>
                        </a:rPr>
                        <a:t>6.82 x 10</a:t>
                      </a:r>
                      <a:r>
                        <a:rPr lang="cs-CZ" sz="1800" b="0" i="0" u="none" strike="noStrike" kern="1200" baseline="30000" dirty="0">
                          <a:solidFill>
                            <a:schemeClr val="dk1"/>
                          </a:solidFill>
                          <a:effectLst/>
                          <a:latin typeface="+mn-lt"/>
                          <a:ea typeface="+mn-ea"/>
                          <a:cs typeface="+mn-cs"/>
                        </a:rPr>
                        <a:t>-6</a:t>
                      </a:r>
                      <a:endParaRPr lang="cs-CZ" sz="1800" dirty="0">
                        <a:solidFill>
                          <a:srgbClr val="FF0000"/>
                        </a:solidFill>
                      </a:endParaRPr>
                    </a:p>
                  </a:txBody>
                  <a:tcPr marL="68580" marR="68580" marT="34290" marB="34290"/>
                </a:tc>
                <a:tc>
                  <a:txBody>
                    <a:bodyPr/>
                    <a:lstStyle/>
                    <a:p>
                      <a:r>
                        <a:rPr lang="cs-CZ" sz="1800" b="0" i="0" u="none" strike="noStrike" kern="1200" dirty="0">
                          <a:solidFill>
                            <a:schemeClr val="dk1"/>
                          </a:solidFill>
                          <a:effectLst/>
                          <a:latin typeface="+mn-lt"/>
                          <a:ea typeface="+mn-ea"/>
                          <a:cs typeface="+mn-cs"/>
                        </a:rPr>
                        <a:t>3.36 x 10</a:t>
                      </a:r>
                      <a:r>
                        <a:rPr lang="cs-CZ" sz="1800" b="0" i="0" u="none" strike="noStrike" kern="1200" baseline="30000" dirty="0">
                          <a:solidFill>
                            <a:schemeClr val="dk1"/>
                          </a:solidFill>
                          <a:effectLst/>
                          <a:latin typeface="+mn-lt"/>
                          <a:ea typeface="+mn-ea"/>
                          <a:cs typeface="+mn-cs"/>
                        </a:rPr>
                        <a:t>-9</a:t>
                      </a:r>
                      <a:endParaRPr lang="cs-CZ" sz="1800" dirty="0">
                        <a:solidFill>
                          <a:srgbClr val="FF0000"/>
                        </a:solidFill>
                      </a:endParaRPr>
                    </a:p>
                  </a:txBody>
                  <a:tcPr marL="68580" marR="68580" marT="34290" marB="34290"/>
                </a:tc>
                <a:tc>
                  <a:txBody>
                    <a:bodyPr/>
                    <a:lstStyle/>
                    <a:p>
                      <a:r>
                        <a:rPr lang="cs-CZ" sz="1800" b="0" i="0" u="none" strike="noStrike" kern="1200" dirty="0">
                          <a:solidFill>
                            <a:schemeClr val="dk1"/>
                          </a:solidFill>
                          <a:effectLst/>
                          <a:latin typeface="+mn-lt"/>
                          <a:ea typeface="+mn-ea"/>
                          <a:cs typeface="+mn-cs"/>
                        </a:rPr>
                        <a:t>5.60 x 10</a:t>
                      </a:r>
                      <a:r>
                        <a:rPr lang="cs-CZ" sz="1800" b="0" i="0" u="none" strike="noStrike" kern="1200" baseline="30000" dirty="0">
                          <a:solidFill>
                            <a:schemeClr val="dk1"/>
                          </a:solidFill>
                          <a:effectLst/>
                          <a:latin typeface="+mn-lt"/>
                          <a:ea typeface="+mn-ea"/>
                          <a:cs typeface="+mn-cs"/>
                        </a:rPr>
                        <a:t>-10</a:t>
                      </a:r>
                      <a:endParaRPr lang="cs-CZ" sz="1800" baseline="30000" dirty="0">
                        <a:solidFill>
                          <a:srgbClr val="FF0000"/>
                        </a:solidFill>
                      </a:endParaRPr>
                    </a:p>
                  </a:txBody>
                  <a:tcPr marL="68580" marR="68580" marT="34290" marB="34290"/>
                </a:tc>
                <a:tc>
                  <a:txBody>
                    <a:bodyPr/>
                    <a:lstStyle/>
                    <a:p>
                      <a:r>
                        <a:rPr lang="cs-CZ" sz="1800" b="0" i="0" u="none" strike="noStrike" kern="1200" dirty="0">
                          <a:solidFill>
                            <a:schemeClr val="dk1"/>
                          </a:solidFill>
                          <a:effectLst/>
                          <a:latin typeface="+mn-lt"/>
                          <a:ea typeface="+mn-ea"/>
                          <a:cs typeface="+mn-cs"/>
                        </a:rPr>
                        <a:t>2.58 x 10</a:t>
                      </a:r>
                      <a:r>
                        <a:rPr lang="cs-CZ" sz="1800" b="0" i="0" u="none" strike="noStrike" kern="1200" baseline="30000" dirty="0">
                          <a:solidFill>
                            <a:schemeClr val="dk1"/>
                          </a:solidFill>
                          <a:effectLst/>
                          <a:latin typeface="+mn-lt"/>
                          <a:ea typeface="+mn-ea"/>
                          <a:cs typeface="+mn-cs"/>
                        </a:rPr>
                        <a:t>-9</a:t>
                      </a:r>
                      <a:endParaRPr lang="cs-CZ" sz="1800" dirty="0">
                        <a:solidFill>
                          <a:srgbClr val="FF0000"/>
                        </a:solidFill>
                      </a:endParaRPr>
                    </a:p>
                  </a:txBody>
                  <a:tcPr marL="68580" marR="68580" marT="34290" marB="34290"/>
                </a:tc>
                <a:extLst>
                  <a:ext uri="{0D108BD9-81ED-4DB2-BD59-A6C34878D82A}">
                    <a16:rowId xmlns:a16="http://schemas.microsoft.com/office/drawing/2014/main" val="10004"/>
                  </a:ext>
                </a:extLst>
              </a:tr>
              <a:tr h="331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baseline="0" dirty="0"/>
                        <a:t>SO</a:t>
                      </a:r>
                      <a:r>
                        <a:rPr lang="cs-CZ" sz="1800" b="1" baseline="-25000" dirty="0"/>
                        <a:t>4</a:t>
                      </a:r>
                      <a:r>
                        <a:rPr lang="cs-CZ" sz="1800" b="1" baseline="30000" dirty="0"/>
                        <a:t>2-</a:t>
                      </a:r>
                    </a:p>
                  </a:txBody>
                  <a:tcPr marL="68580" marR="68580" marT="34290" marB="34290"/>
                </a:tc>
                <a:tc>
                  <a:txBody>
                    <a:bodyPr/>
                    <a:lstStyle/>
                    <a:p>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B05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4.93 x 10</a:t>
                      </a:r>
                      <a:r>
                        <a:rPr lang="cs-CZ" sz="1800" b="0" i="0" u="none" strike="noStrike" kern="1200" baseline="30000" dirty="0">
                          <a:solidFill>
                            <a:schemeClr val="dk1"/>
                          </a:solidFill>
                          <a:effectLst/>
                          <a:latin typeface="+mn-lt"/>
                          <a:ea typeface="+mn-ea"/>
                          <a:cs typeface="+mn-cs"/>
                        </a:rPr>
                        <a:t>-5</a:t>
                      </a:r>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3.44 x 10</a:t>
                      </a:r>
                      <a:r>
                        <a:rPr lang="cs-CZ" sz="1800" b="0" i="0" u="none" strike="noStrike" kern="1200" baseline="30000" dirty="0">
                          <a:solidFill>
                            <a:schemeClr val="dk1"/>
                          </a:solidFill>
                          <a:effectLst/>
                          <a:latin typeface="+mn-lt"/>
                          <a:ea typeface="+mn-ea"/>
                          <a:cs typeface="+mn-cs"/>
                        </a:rPr>
                        <a:t>-7</a:t>
                      </a:r>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1.08 x 10</a:t>
                      </a:r>
                      <a:r>
                        <a:rPr lang="cs-CZ" sz="1800" b="0" i="0" u="none" strike="noStrike" kern="1200" baseline="30000" dirty="0">
                          <a:solidFill>
                            <a:schemeClr val="dk1"/>
                          </a:solidFill>
                          <a:effectLst/>
                          <a:latin typeface="+mn-lt"/>
                          <a:ea typeface="+mn-ea"/>
                          <a:cs typeface="+mn-cs"/>
                        </a:rPr>
                        <a:t>-10</a:t>
                      </a:r>
                      <a:endParaRPr lang="cs-CZ" sz="1800" dirty="0">
                        <a:solidFill>
                          <a:srgbClr val="0070C0"/>
                        </a:solidFill>
                      </a:endParaRPr>
                    </a:p>
                  </a:txBody>
                  <a:tcPr marL="68580" marR="68580" marT="34290" marB="34290"/>
                </a:tc>
                <a:extLst>
                  <a:ext uri="{0D108BD9-81ED-4DB2-BD59-A6C34878D82A}">
                    <a16:rowId xmlns:a16="http://schemas.microsoft.com/office/drawing/2014/main" val="10005"/>
                  </a:ext>
                </a:extLst>
              </a:tr>
            </a:tbl>
          </a:graphicData>
        </a:graphic>
      </p:graphicFrame>
      <p:sp>
        <p:nvSpPr>
          <p:cNvPr id="3" name="TextovéPole 2"/>
          <p:cNvSpPr txBox="1"/>
          <p:nvPr/>
        </p:nvSpPr>
        <p:spPr>
          <a:xfrm>
            <a:off x="990600" y="228600"/>
            <a:ext cx="7010400" cy="461665"/>
          </a:xfrm>
          <a:prstGeom prst="rect">
            <a:avLst/>
          </a:prstGeom>
          <a:noFill/>
        </p:spPr>
        <p:txBody>
          <a:bodyPr wrap="square" rtlCol="0">
            <a:spAutoFit/>
          </a:bodyPr>
          <a:lstStyle/>
          <a:p>
            <a:pPr algn="ctr"/>
            <a:r>
              <a:rPr lang="cs-CZ" sz="2400" b="1" dirty="0"/>
              <a:t>Vliv  polarizace na rozpustnost</a:t>
            </a:r>
          </a:p>
        </p:txBody>
      </p:sp>
      <p:graphicFrame>
        <p:nvGraphicFramePr>
          <p:cNvPr id="5" name="Tabulka 4"/>
          <p:cNvGraphicFramePr>
            <a:graphicFrameLocks noGrp="1"/>
          </p:cNvGraphicFramePr>
          <p:nvPr>
            <p:extLst>
              <p:ext uri="{D42A27DB-BD31-4B8C-83A1-F6EECF244321}">
                <p14:modId xmlns:p14="http://schemas.microsoft.com/office/powerpoint/2010/main" val="2570296708"/>
              </p:ext>
            </p:extLst>
          </p:nvPr>
        </p:nvGraphicFramePr>
        <p:xfrm>
          <a:off x="1752600" y="1107132"/>
          <a:ext cx="5981700" cy="2743200"/>
        </p:xfrm>
        <a:graphic>
          <a:graphicData uri="http://schemas.openxmlformats.org/drawingml/2006/table">
            <a:tbl>
              <a:tblPr firstRow="1" bandRow="1">
                <a:tableStyleId>{5C22544A-7EE6-4342-B048-85BDC9FD1C3A}</a:tableStyleId>
              </a:tblPr>
              <a:tblGrid>
                <a:gridCol w="1196340">
                  <a:extLst>
                    <a:ext uri="{9D8B030D-6E8A-4147-A177-3AD203B41FA5}">
                      <a16:colId xmlns:a16="http://schemas.microsoft.com/office/drawing/2014/main" val="20000"/>
                    </a:ext>
                  </a:extLst>
                </a:gridCol>
                <a:gridCol w="1196340">
                  <a:extLst>
                    <a:ext uri="{9D8B030D-6E8A-4147-A177-3AD203B41FA5}">
                      <a16:colId xmlns:a16="http://schemas.microsoft.com/office/drawing/2014/main" val="20001"/>
                    </a:ext>
                  </a:extLst>
                </a:gridCol>
                <a:gridCol w="1196340">
                  <a:extLst>
                    <a:ext uri="{9D8B030D-6E8A-4147-A177-3AD203B41FA5}">
                      <a16:colId xmlns:a16="http://schemas.microsoft.com/office/drawing/2014/main" val="20002"/>
                    </a:ext>
                  </a:extLst>
                </a:gridCol>
                <a:gridCol w="1196340">
                  <a:extLst>
                    <a:ext uri="{9D8B030D-6E8A-4147-A177-3AD203B41FA5}">
                      <a16:colId xmlns:a16="http://schemas.microsoft.com/office/drawing/2014/main" val="20003"/>
                    </a:ext>
                  </a:extLst>
                </a:gridCol>
                <a:gridCol w="1196340">
                  <a:extLst>
                    <a:ext uri="{9D8B030D-6E8A-4147-A177-3AD203B41FA5}">
                      <a16:colId xmlns:a16="http://schemas.microsoft.com/office/drawing/2014/main" val="20004"/>
                    </a:ext>
                  </a:extLst>
                </a:gridCol>
              </a:tblGrid>
              <a:tr h="298450">
                <a:tc>
                  <a:txBody>
                    <a:bodyPr/>
                    <a:lstStyle/>
                    <a:p>
                      <a:endParaRPr lang="cs-CZ" sz="1800" dirty="0"/>
                    </a:p>
                  </a:txBody>
                  <a:tcPr marL="68580" marR="68580" marT="34290" marB="34290"/>
                </a:tc>
                <a:tc>
                  <a:txBody>
                    <a:bodyPr/>
                    <a:lstStyle/>
                    <a:p>
                      <a:r>
                        <a:rPr lang="cs-CZ" sz="1800" dirty="0"/>
                        <a:t>F</a:t>
                      </a:r>
                      <a:r>
                        <a:rPr lang="cs-CZ" sz="1800" baseline="30000" dirty="0"/>
                        <a:t>-</a:t>
                      </a:r>
                    </a:p>
                  </a:txBody>
                  <a:tcPr marL="68580" marR="68580" marT="34290" marB="34290"/>
                </a:tc>
                <a:tc>
                  <a:txBody>
                    <a:bodyPr/>
                    <a:lstStyle/>
                    <a:p>
                      <a:r>
                        <a:rPr lang="cs-CZ" sz="1800" dirty="0"/>
                        <a:t>Cl</a:t>
                      </a:r>
                      <a:r>
                        <a:rPr lang="cs-CZ" sz="1800" baseline="30000" dirty="0"/>
                        <a:t>-</a:t>
                      </a:r>
                      <a:endParaRPr lang="cs-CZ" sz="1800" dirty="0"/>
                    </a:p>
                  </a:txBody>
                  <a:tcPr marL="68580" marR="68580" marT="34290" marB="34290"/>
                </a:tc>
                <a:tc>
                  <a:txBody>
                    <a:bodyPr/>
                    <a:lstStyle/>
                    <a:p>
                      <a:r>
                        <a:rPr lang="cs-CZ" sz="1800" dirty="0"/>
                        <a:t>Br</a:t>
                      </a:r>
                      <a:r>
                        <a:rPr lang="cs-CZ" sz="1800" baseline="30000" dirty="0"/>
                        <a:t>-</a:t>
                      </a:r>
                      <a:endParaRPr lang="cs-CZ" sz="1800" dirty="0"/>
                    </a:p>
                  </a:txBody>
                  <a:tcPr marL="68580" marR="68580" marT="34290" marB="34290"/>
                </a:tc>
                <a:tc>
                  <a:txBody>
                    <a:bodyPr/>
                    <a:lstStyle/>
                    <a:p>
                      <a:r>
                        <a:rPr lang="cs-CZ" sz="1800" dirty="0"/>
                        <a:t>I</a:t>
                      </a:r>
                      <a:r>
                        <a:rPr lang="cs-CZ" sz="1800" baseline="30000" dirty="0"/>
                        <a:t>-</a:t>
                      </a:r>
                      <a:endParaRPr lang="cs-CZ" sz="1800" dirty="0"/>
                    </a:p>
                  </a:txBody>
                  <a:tcPr marL="68580" marR="68580" marT="34290" marB="34290"/>
                </a:tc>
                <a:extLst>
                  <a:ext uri="{0D108BD9-81ED-4DB2-BD59-A6C34878D82A}">
                    <a16:rowId xmlns:a16="http://schemas.microsoft.com/office/drawing/2014/main" val="10000"/>
                  </a:ext>
                </a:extLst>
              </a:tr>
              <a:tr h="298450">
                <a:tc>
                  <a:txBody>
                    <a:bodyPr/>
                    <a:lstStyle/>
                    <a:p>
                      <a:r>
                        <a:rPr lang="cs-CZ" sz="1800" b="1" dirty="0" err="1"/>
                        <a:t>Ag</a:t>
                      </a:r>
                      <a:r>
                        <a:rPr lang="cs-CZ" sz="1800" b="1" baseline="30000" dirty="0"/>
                        <a:t>+</a:t>
                      </a:r>
                    </a:p>
                  </a:txBody>
                  <a:tcPr marL="68580" marR="68580" marT="34290" marB="34290"/>
                </a:tc>
                <a:tc>
                  <a:txBody>
                    <a:bodyPr/>
                    <a:lstStyle/>
                    <a:p>
                      <a:r>
                        <a:rPr lang="cs-CZ" sz="1800" dirty="0"/>
                        <a:t>rozpustný</a:t>
                      </a:r>
                    </a:p>
                  </a:txBody>
                  <a:tcPr marL="68580" marR="68580" marT="34290" marB="34290"/>
                </a:tc>
                <a:tc>
                  <a:txBody>
                    <a:bodyPr/>
                    <a:lstStyle/>
                    <a:p>
                      <a:r>
                        <a:rPr lang="cs-CZ" sz="1800" b="0" i="0" u="none" strike="noStrike" kern="1200" dirty="0">
                          <a:solidFill>
                            <a:schemeClr val="dk1"/>
                          </a:solidFill>
                          <a:effectLst/>
                          <a:latin typeface="+mn-lt"/>
                          <a:ea typeface="+mn-ea"/>
                          <a:cs typeface="+mn-cs"/>
                        </a:rPr>
                        <a:t>1.7 x 10</a:t>
                      </a:r>
                      <a:r>
                        <a:rPr lang="cs-CZ" sz="1800" b="0" i="0" u="none" strike="noStrike" kern="1200" baseline="30000" dirty="0">
                          <a:solidFill>
                            <a:schemeClr val="dk1"/>
                          </a:solidFill>
                          <a:effectLst/>
                          <a:latin typeface="+mn-lt"/>
                          <a:ea typeface="+mn-ea"/>
                          <a:cs typeface="+mn-cs"/>
                        </a:rPr>
                        <a:t>-10</a:t>
                      </a:r>
                      <a:r>
                        <a:rPr lang="cs-CZ" sz="1800" b="0" i="0" u="none" strike="noStrike" kern="1200" dirty="0">
                          <a:solidFill>
                            <a:schemeClr val="dk1"/>
                          </a:solidFill>
                          <a:effectLst/>
                          <a:latin typeface="+mn-lt"/>
                          <a:ea typeface="+mn-ea"/>
                          <a:cs typeface="+mn-cs"/>
                        </a:rPr>
                        <a:t> </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4.1 x 10</a:t>
                      </a:r>
                      <a:r>
                        <a:rPr lang="cs-CZ" sz="1800" b="0" i="0" u="none" strike="noStrike" kern="1200" baseline="30000" dirty="0">
                          <a:solidFill>
                            <a:schemeClr val="dk1"/>
                          </a:solidFill>
                          <a:effectLst/>
                          <a:latin typeface="+mn-lt"/>
                          <a:ea typeface="+mn-ea"/>
                          <a:cs typeface="+mn-cs"/>
                        </a:rPr>
                        <a:t>-13</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1.5 x 10</a:t>
                      </a:r>
                      <a:r>
                        <a:rPr lang="cs-CZ" sz="1800" b="0" i="0" u="none" strike="noStrike" kern="1200" baseline="30000" dirty="0">
                          <a:solidFill>
                            <a:schemeClr val="dk1"/>
                          </a:solidFill>
                          <a:effectLst/>
                          <a:latin typeface="+mn-lt"/>
                          <a:ea typeface="+mn-ea"/>
                          <a:cs typeface="+mn-cs"/>
                        </a:rPr>
                        <a:t>-16</a:t>
                      </a:r>
                      <a:endParaRPr lang="cs-CZ" sz="1800" dirty="0"/>
                    </a:p>
                  </a:txBody>
                  <a:tcPr marL="68580" marR="68580" marT="34290" marB="34290"/>
                </a:tc>
                <a:extLst>
                  <a:ext uri="{0D108BD9-81ED-4DB2-BD59-A6C34878D82A}">
                    <a16:rowId xmlns:a16="http://schemas.microsoft.com/office/drawing/2014/main" val="10001"/>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baseline="0" dirty="0" err="1"/>
                        <a:t>Tl</a:t>
                      </a:r>
                      <a:r>
                        <a:rPr lang="cs-CZ" sz="1800" b="1" baseline="30000" dirty="0"/>
                        <a:t>+</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1.86 x 10</a:t>
                      </a:r>
                      <a:r>
                        <a:rPr lang="cs-CZ" sz="1800" b="0" i="0" u="none" strike="noStrike" kern="1200" baseline="30000" dirty="0">
                          <a:solidFill>
                            <a:schemeClr val="dk1"/>
                          </a:solidFill>
                          <a:effectLst/>
                          <a:latin typeface="+mn-lt"/>
                          <a:ea typeface="+mn-ea"/>
                          <a:cs typeface="+mn-cs"/>
                        </a:rPr>
                        <a:t>-4</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3.71 x 10</a:t>
                      </a:r>
                      <a:r>
                        <a:rPr lang="cs-CZ" sz="1800" b="0" i="0" u="none" strike="noStrike" kern="1200" baseline="30000" dirty="0">
                          <a:solidFill>
                            <a:schemeClr val="dk1"/>
                          </a:solidFill>
                          <a:effectLst/>
                          <a:latin typeface="+mn-lt"/>
                          <a:ea typeface="+mn-ea"/>
                          <a:cs typeface="+mn-cs"/>
                        </a:rPr>
                        <a:t>-6</a:t>
                      </a:r>
                      <a:endParaRPr lang="cs-CZ" sz="1800" baseline="300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5.54 x 10</a:t>
                      </a:r>
                      <a:r>
                        <a:rPr lang="cs-CZ" sz="1800" b="0" i="0" u="none" strike="noStrike" kern="1200" baseline="30000" dirty="0">
                          <a:solidFill>
                            <a:schemeClr val="dk1"/>
                          </a:solidFill>
                          <a:effectLst/>
                          <a:latin typeface="+mn-lt"/>
                          <a:ea typeface="+mn-ea"/>
                          <a:cs typeface="+mn-cs"/>
                        </a:rPr>
                        <a:t>-8</a:t>
                      </a:r>
                      <a:endParaRPr lang="cs-CZ" sz="1800" dirty="0"/>
                    </a:p>
                  </a:txBody>
                  <a:tcPr marL="68580" marR="68580" marT="34290" marB="34290"/>
                </a:tc>
                <a:extLst>
                  <a:ext uri="{0D108BD9-81ED-4DB2-BD59-A6C34878D82A}">
                    <a16:rowId xmlns:a16="http://schemas.microsoft.com/office/drawing/2014/main" val="10002"/>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dirty="0"/>
                        <a:t>Hg</a:t>
                      </a:r>
                      <a:r>
                        <a:rPr lang="cs-CZ" sz="1800" b="1" baseline="-25000" dirty="0"/>
                        <a:t>2</a:t>
                      </a:r>
                      <a:r>
                        <a:rPr lang="cs-CZ" sz="1800" b="1" baseline="30000" dirty="0"/>
                        <a:t>2+</a:t>
                      </a:r>
                    </a:p>
                  </a:txBody>
                  <a:tcPr marL="68580" marR="68580" marT="34290" marB="34290"/>
                </a:tc>
                <a:tc>
                  <a:txBody>
                    <a:bodyPr/>
                    <a:lstStyle/>
                    <a:p>
                      <a:r>
                        <a:rPr lang="cs-CZ" sz="1800" b="0" i="0" u="none" strike="noStrike" kern="1200" dirty="0">
                          <a:solidFill>
                            <a:schemeClr val="dk1"/>
                          </a:solidFill>
                          <a:effectLst/>
                          <a:latin typeface="+mn-lt"/>
                          <a:ea typeface="+mn-ea"/>
                          <a:cs typeface="+mn-cs"/>
                        </a:rPr>
                        <a:t>3.10 x 10</a:t>
                      </a:r>
                      <a:r>
                        <a:rPr lang="cs-CZ" sz="1800" b="0" i="0" u="none" strike="noStrike" kern="1200" baseline="30000" dirty="0">
                          <a:solidFill>
                            <a:schemeClr val="dk1"/>
                          </a:solidFill>
                          <a:effectLst/>
                          <a:latin typeface="+mn-lt"/>
                          <a:ea typeface="+mn-ea"/>
                          <a:cs typeface="+mn-cs"/>
                        </a:rPr>
                        <a:t>-6</a:t>
                      </a:r>
                      <a:endParaRPr lang="cs-CZ" sz="18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1.43 x 10</a:t>
                      </a:r>
                      <a:r>
                        <a:rPr lang="cs-CZ" sz="1800" b="0" i="0" u="none" strike="noStrike" kern="1200" baseline="30000" dirty="0">
                          <a:solidFill>
                            <a:schemeClr val="dk1"/>
                          </a:solidFill>
                          <a:effectLst/>
                          <a:latin typeface="+mn-lt"/>
                          <a:ea typeface="+mn-ea"/>
                          <a:cs typeface="+mn-cs"/>
                        </a:rPr>
                        <a:t>-18</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6.40 x 10</a:t>
                      </a:r>
                      <a:r>
                        <a:rPr lang="cs-CZ" sz="1800" b="0" i="0" u="none" strike="noStrike" kern="1200" baseline="30000" dirty="0">
                          <a:solidFill>
                            <a:schemeClr val="dk1"/>
                          </a:solidFill>
                          <a:effectLst/>
                          <a:latin typeface="+mn-lt"/>
                          <a:ea typeface="+mn-ea"/>
                          <a:cs typeface="+mn-cs"/>
                        </a:rPr>
                        <a:t>-23</a:t>
                      </a:r>
                      <a:endParaRPr lang="cs-CZ" sz="1800" baseline="300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5.2 x 10</a:t>
                      </a:r>
                      <a:r>
                        <a:rPr lang="cs-CZ" sz="1800" b="0" i="0" u="none" strike="noStrike" kern="1200" baseline="30000" dirty="0">
                          <a:solidFill>
                            <a:schemeClr val="dk1"/>
                          </a:solidFill>
                          <a:effectLst/>
                          <a:latin typeface="+mn-lt"/>
                          <a:ea typeface="+mn-ea"/>
                          <a:cs typeface="+mn-cs"/>
                        </a:rPr>
                        <a:t>-29</a:t>
                      </a:r>
                      <a:endParaRPr lang="cs-CZ" sz="1800" dirty="0"/>
                    </a:p>
                  </a:txBody>
                  <a:tcPr marL="68580" marR="68580" marT="34290" marB="34290"/>
                </a:tc>
                <a:extLst>
                  <a:ext uri="{0D108BD9-81ED-4DB2-BD59-A6C34878D82A}">
                    <a16:rowId xmlns:a16="http://schemas.microsoft.com/office/drawing/2014/main" val="10003"/>
                  </a:ext>
                </a:extLst>
              </a:tr>
              <a:tr h="298450">
                <a:tc>
                  <a:txBody>
                    <a:bodyPr/>
                    <a:lstStyle/>
                    <a:p>
                      <a:r>
                        <a:rPr lang="cs-CZ" sz="1800" b="1" dirty="0"/>
                        <a:t>Hg</a:t>
                      </a:r>
                      <a:r>
                        <a:rPr lang="cs-CZ" sz="1800" b="1" baseline="30000" dirty="0"/>
                        <a:t>2+</a:t>
                      </a:r>
                    </a:p>
                  </a:txBody>
                  <a:tcPr marL="68580" marR="68580" marT="34290" marB="34290"/>
                </a:tc>
                <a:tc>
                  <a:txBody>
                    <a:bodyPr/>
                    <a:lstStyle/>
                    <a:p>
                      <a:r>
                        <a:rPr lang="cs-CZ" sz="1800" dirty="0"/>
                        <a:t>-</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rozpustný</a:t>
                      </a:r>
                    </a:p>
                  </a:txBody>
                  <a:tcPr marL="68580" marR="68580" marT="34290" marB="34290"/>
                </a:tc>
                <a:tc>
                  <a:txBody>
                    <a:bodyPr/>
                    <a:lstStyle/>
                    <a:p>
                      <a:r>
                        <a:rPr lang="cs-CZ" sz="1800" b="0" i="0" u="none" strike="noStrike" kern="1200" dirty="0">
                          <a:solidFill>
                            <a:schemeClr val="dk1"/>
                          </a:solidFill>
                          <a:effectLst/>
                          <a:latin typeface="+mn-lt"/>
                          <a:ea typeface="+mn-ea"/>
                          <a:cs typeface="+mn-cs"/>
                        </a:rPr>
                        <a:t>6.2 x 10</a:t>
                      </a:r>
                      <a:r>
                        <a:rPr lang="cs-CZ" sz="1800" b="0" i="0" u="none" strike="noStrike" kern="1200" baseline="30000" dirty="0">
                          <a:solidFill>
                            <a:schemeClr val="dk1"/>
                          </a:solidFill>
                          <a:effectLst/>
                          <a:latin typeface="+mn-lt"/>
                          <a:ea typeface="+mn-ea"/>
                          <a:cs typeface="+mn-cs"/>
                        </a:rPr>
                        <a:t>-20</a:t>
                      </a:r>
                      <a:endParaRPr lang="cs-CZ" sz="1800" baseline="300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2.9 x 10</a:t>
                      </a:r>
                      <a:r>
                        <a:rPr lang="cs-CZ" sz="1800" b="0" i="0" u="none" strike="noStrike" kern="1200" baseline="30000" dirty="0">
                          <a:solidFill>
                            <a:schemeClr val="dk1"/>
                          </a:solidFill>
                          <a:effectLst/>
                          <a:latin typeface="+mn-lt"/>
                          <a:ea typeface="+mn-ea"/>
                          <a:cs typeface="+mn-cs"/>
                        </a:rPr>
                        <a:t>-29</a:t>
                      </a:r>
                      <a:endParaRPr lang="cs-CZ" sz="1800" dirty="0"/>
                    </a:p>
                  </a:txBody>
                  <a:tcPr marL="68580" marR="68580" marT="34290" marB="34290"/>
                </a:tc>
                <a:extLst>
                  <a:ext uri="{0D108BD9-81ED-4DB2-BD59-A6C34878D82A}">
                    <a16:rowId xmlns:a16="http://schemas.microsoft.com/office/drawing/2014/main" val="10004"/>
                  </a:ext>
                </a:extLst>
              </a:tr>
              <a:tr h="298450">
                <a:tc>
                  <a:txBody>
                    <a:bodyPr/>
                    <a:lstStyle/>
                    <a:p>
                      <a:r>
                        <a:rPr lang="cs-CZ" sz="1800" b="1" dirty="0">
                          <a:solidFill>
                            <a:srgbClr val="FF0000"/>
                          </a:solidFill>
                        </a:rPr>
                        <a:t>Pb</a:t>
                      </a:r>
                      <a:r>
                        <a:rPr lang="cs-CZ" sz="1800" b="1" baseline="30000" dirty="0">
                          <a:solidFill>
                            <a:srgbClr val="FF0000"/>
                          </a:solidFill>
                        </a:rPr>
                        <a:t>2+</a:t>
                      </a:r>
                    </a:p>
                  </a:txBody>
                  <a:tcPr marL="68580" marR="68580" marT="34290" marB="34290"/>
                </a:tc>
                <a:tc>
                  <a:txBody>
                    <a:bodyPr/>
                    <a:lstStyle/>
                    <a:p>
                      <a:r>
                        <a:rPr lang="cs-CZ" sz="1800" b="0" i="0" u="none" strike="noStrike" kern="1200" dirty="0">
                          <a:solidFill>
                            <a:srgbClr val="FF0000"/>
                          </a:solidFill>
                          <a:effectLst/>
                          <a:latin typeface="+mn-lt"/>
                          <a:ea typeface="+mn-ea"/>
                          <a:cs typeface="+mn-cs"/>
                        </a:rPr>
                        <a:t>3.3 x 10</a:t>
                      </a:r>
                      <a:r>
                        <a:rPr lang="cs-CZ" sz="1800" b="0" i="0" u="none" strike="noStrike" kern="1200" baseline="30000" dirty="0">
                          <a:solidFill>
                            <a:srgbClr val="FF0000"/>
                          </a:solidFill>
                          <a:effectLst/>
                          <a:latin typeface="+mn-lt"/>
                          <a:ea typeface="+mn-ea"/>
                          <a:cs typeface="+mn-cs"/>
                        </a:rPr>
                        <a:t>-8</a:t>
                      </a:r>
                      <a:endParaRPr lang="cs-CZ" sz="1800" dirty="0">
                        <a:solidFill>
                          <a:srgbClr val="FF0000"/>
                        </a:solidFill>
                      </a:endParaRPr>
                    </a:p>
                  </a:txBody>
                  <a:tcPr marL="68580" marR="68580" marT="34290" marB="34290"/>
                </a:tc>
                <a:tc>
                  <a:txBody>
                    <a:bodyPr/>
                    <a:lstStyle/>
                    <a:p>
                      <a:r>
                        <a:rPr lang="cs-CZ" sz="1800" b="0" i="0" u="none" strike="noStrike" kern="1200" dirty="0">
                          <a:solidFill>
                            <a:srgbClr val="FF0000"/>
                          </a:solidFill>
                          <a:effectLst/>
                          <a:latin typeface="+mn-lt"/>
                          <a:ea typeface="+mn-ea"/>
                          <a:cs typeface="+mn-cs"/>
                        </a:rPr>
                        <a:t>6.60 x 10</a:t>
                      </a:r>
                      <a:r>
                        <a:rPr lang="cs-CZ" sz="1800" b="0" i="0" u="none" strike="noStrike" kern="1200" baseline="30000" dirty="0">
                          <a:solidFill>
                            <a:srgbClr val="FF0000"/>
                          </a:solidFill>
                          <a:effectLst/>
                          <a:latin typeface="+mn-lt"/>
                          <a:ea typeface="+mn-ea"/>
                          <a:cs typeface="+mn-cs"/>
                        </a:rPr>
                        <a:t>-6</a:t>
                      </a:r>
                      <a:endParaRPr lang="cs-CZ" sz="1800" dirty="0">
                        <a:solidFill>
                          <a:srgbClr val="FF0000"/>
                        </a:solidFill>
                      </a:endParaRPr>
                    </a:p>
                  </a:txBody>
                  <a:tcPr marL="68580" marR="68580" marT="34290" marB="34290"/>
                </a:tc>
                <a:tc>
                  <a:txBody>
                    <a:bodyPr/>
                    <a:lstStyle/>
                    <a:p>
                      <a:r>
                        <a:rPr lang="nl-NL" sz="1800" b="0" i="0" u="none" strike="noStrike" kern="1200" dirty="0">
                          <a:solidFill>
                            <a:srgbClr val="FF0000"/>
                          </a:solidFill>
                          <a:effectLst/>
                          <a:latin typeface="+mn-lt"/>
                          <a:ea typeface="+mn-ea"/>
                          <a:cs typeface="+mn-cs"/>
                        </a:rPr>
                        <a:t>8.9 x 10</a:t>
                      </a:r>
                      <a:r>
                        <a:rPr lang="nl-NL" sz="1800" b="0" i="0" u="none" strike="noStrike" kern="1200" baseline="30000" dirty="0">
                          <a:solidFill>
                            <a:srgbClr val="FF0000"/>
                          </a:solidFill>
                          <a:effectLst/>
                          <a:latin typeface="+mn-lt"/>
                          <a:ea typeface="+mn-ea"/>
                          <a:cs typeface="+mn-cs"/>
                        </a:rPr>
                        <a:t>-6</a:t>
                      </a:r>
                      <a:endParaRPr lang="cs-CZ" sz="1800" baseline="30000" dirty="0">
                        <a:solidFill>
                          <a:srgbClr val="FF0000"/>
                        </a:solidFill>
                      </a:endParaRPr>
                    </a:p>
                  </a:txBody>
                  <a:tcPr marL="68580" marR="68580" marT="34290" marB="34290"/>
                </a:tc>
                <a:tc>
                  <a:txBody>
                    <a:bodyPr/>
                    <a:lstStyle/>
                    <a:p>
                      <a:r>
                        <a:rPr lang="cs-CZ" sz="1800" b="0" i="0" u="none" strike="noStrike" kern="1200" dirty="0">
                          <a:solidFill>
                            <a:srgbClr val="FF0000"/>
                          </a:solidFill>
                          <a:effectLst/>
                          <a:latin typeface="+mn-lt"/>
                          <a:ea typeface="+mn-ea"/>
                          <a:cs typeface="+mn-cs"/>
                        </a:rPr>
                        <a:t>9.8 x 10</a:t>
                      </a:r>
                      <a:r>
                        <a:rPr lang="cs-CZ" sz="1800" b="0" i="0" u="none" strike="noStrike" kern="1200" baseline="30000" dirty="0">
                          <a:solidFill>
                            <a:srgbClr val="FF0000"/>
                          </a:solidFill>
                          <a:effectLst/>
                          <a:latin typeface="+mn-lt"/>
                          <a:ea typeface="+mn-ea"/>
                          <a:cs typeface="+mn-cs"/>
                        </a:rPr>
                        <a:t>-9</a:t>
                      </a:r>
                      <a:endParaRPr lang="cs-CZ" sz="1800" dirty="0">
                        <a:solidFill>
                          <a:srgbClr val="FF0000"/>
                        </a:solidFill>
                      </a:endParaRPr>
                    </a:p>
                  </a:txBody>
                  <a:tcPr marL="68580" marR="68580" marT="34290" marB="34290"/>
                </a:tc>
                <a:extLst>
                  <a:ext uri="{0D108BD9-81ED-4DB2-BD59-A6C34878D82A}">
                    <a16:rowId xmlns:a16="http://schemas.microsoft.com/office/drawing/2014/main" val="10005"/>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dirty="0">
                          <a:solidFill>
                            <a:srgbClr val="0070C0"/>
                          </a:solidFill>
                        </a:rPr>
                        <a:t>Mg</a:t>
                      </a:r>
                      <a:r>
                        <a:rPr lang="cs-CZ" sz="1800" b="1" baseline="30000" dirty="0">
                          <a:solidFill>
                            <a:srgbClr val="0070C0"/>
                          </a:solidFill>
                        </a:rPr>
                        <a:t>2+</a:t>
                      </a:r>
                    </a:p>
                  </a:txBody>
                  <a:tcPr marL="68580" marR="68580" marT="34290" marB="34290"/>
                </a:tc>
                <a:tc>
                  <a:txBody>
                    <a:bodyPr/>
                    <a:lstStyle/>
                    <a:p>
                      <a:r>
                        <a:rPr lang="cs-CZ" sz="1800" b="0" i="0" u="none" strike="noStrike" kern="1200" dirty="0">
                          <a:solidFill>
                            <a:schemeClr val="dk1"/>
                          </a:solidFill>
                          <a:effectLst/>
                          <a:latin typeface="+mn-lt"/>
                          <a:ea typeface="+mn-ea"/>
                          <a:cs typeface="+mn-cs"/>
                        </a:rPr>
                        <a:t>5.16×10</a:t>
                      </a:r>
                      <a:r>
                        <a:rPr lang="cs-CZ" sz="1800" b="0" i="0" u="none" strike="noStrike" kern="1200" baseline="30000" dirty="0">
                          <a:solidFill>
                            <a:schemeClr val="dk1"/>
                          </a:solidFill>
                          <a:effectLst/>
                          <a:latin typeface="+mn-lt"/>
                          <a:ea typeface="+mn-ea"/>
                          <a:cs typeface="+mn-cs"/>
                        </a:rPr>
                        <a:t>-11</a:t>
                      </a:r>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extLst>
                  <a:ext uri="{0D108BD9-81ED-4DB2-BD59-A6C34878D82A}">
                    <a16:rowId xmlns:a16="http://schemas.microsoft.com/office/drawing/2014/main" val="10006"/>
                  </a:ext>
                </a:extLst>
              </a:tr>
              <a:tr h="298450">
                <a:tc>
                  <a:txBody>
                    <a:bodyPr/>
                    <a:lstStyle/>
                    <a:p>
                      <a:r>
                        <a:rPr lang="cs-CZ" sz="1800" b="1" dirty="0">
                          <a:solidFill>
                            <a:srgbClr val="0070C0"/>
                          </a:solidFill>
                        </a:rPr>
                        <a:t>Ca</a:t>
                      </a:r>
                      <a:r>
                        <a:rPr lang="cs-CZ" sz="1800" b="1" baseline="30000" dirty="0">
                          <a:solidFill>
                            <a:srgbClr val="0070C0"/>
                          </a:solidFill>
                        </a:rPr>
                        <a:t>2+</a:t>
                      </a:r>
                    </a:p>
                  </a:txBody>
                  <a:tcPr marL="68580" marR="68580" marT="34290" marB="34290"/>
                </a:tc>
                <a:tc>
                  <a:txBody>
                    <a:bodyPr/>
                    <a:lstStyle/>
                    <a:p>
                      <a:r>
                        <a:rPr lang="cs-CZ" sz="1800" b="0" i="0" u="none" strike="noStrike" kern="1200" dirty="0">
                          <a:solidFill>
                            <a:srgbClr val="0070C0"/>
                          </a:solidFill>
                          <a:effectLst/>
                          <a:latin typeface="+mn-lt"/>
                          <a:ea typeface="+mn-ea"/>
                          <a:cs typeface="+mn-cs"/>
                        </a:rPr>
                        <a:t>3.45 x 10</a:t>
                      </a:r>
                      <a:r>
                        <a:rPr lang="cs-CZ" sz="1800" b="0" i="0" u="none" strike="noStrike" kern="1200" baseline="30000" dirty="0">
                          <a:solidFill>
                            <a:srgbClr val="0070C0"/>
                          </a:solidFill>
                          <a:effectLst/>
                          <a:latin typeface="+mn-lt"/>
                          <a:ea typeface="+mn-ea"/>
                          <a:cs typeface="+mn-cs"/>
                        </a:rPr>
                        <a:t>-11</a:t>
                      </a:r>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2804659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33F2065-8363-4B5F-9DB5-4A42FF2DD8EC}"/>
              </a:ext>
            </a:extLst>
          </p:cNvPr>
          <p:cNvSpPr txBox="1"/>
          <p:nvPr/>
        </p:nvSpPr>
        <p:spPr>
          <a:xfrm>
            <a:off x="990600" y="228600"/>
            <a:ext cx="7010400" cy="461665"/>
          </a:xfrm>
          <a:prstGeom prst="rect">
            <a:avLst/>
          </a:prstGeom>
          <a:noFill/>
        </p:spPr>
        <p:txBody>
          <a:bodyPr wrap="square" rtlCol="0">
            <a:spAutoFit/>
          </a:bodyPr>
          <a:lstStyle/>
          <a:p>
            <a:pPr algn="ctr"/>
            <a:r>
              <a:rPr lang="cs-CZ" sz="2400" b="1" dirty="0"/>
              <a:t>Vliv  polarizace na rozpustnost</a:t>
            </a:r>
          </a:p>
        </p:txBody>
      </p:sp>
      <p:graphicFrame>
        <p:nvGraphicFramePr>
          <p:cNvPr id="7" name="Tabulka 7">
            <a:extLst>
              <a:ext uri="{FF2B5EF4-FFF2-40B4-BE49-F238E27FC236}">
                <a16:creationId xmlns:a16="http://schemas.microsoft.com/office/drawing/2014/main" id="{670C5E92-10F9-4194-B209-B8B2FAC9AC0D}"/>
              </a:ext>
            </a:extLst>
          </p:cNvPr>
          <p:cNvGraphicFramePr>
            <a:graphicFrameLocks noGrp="1"/>
          </p:cNvGraphicFramePr>
          <p:nvPr>
            <p:extLst>
              <p:ext uri="{D42A27DB-BD31-4B8C-83A1-F6EECF244321}">
                <p14:modId xmlns:p14="http://schemas.microsoft.com/office/powerpoint/2010/main" val="1771674728"/>
              </p:ext>
            </p:extLst>
          </p:nvPr>
        </p:nvGraphicFramePr>
        <p:xfrm>
          <a:off x="914398" y="2171557"/>
          <a:ext cx="7696201" cy="1010920"/>
        </p:xfrm>
        <a:graphic>
          <a:graphicData uri="http://schemas.openxmlformats.org/drawingml/2006/table">
            <a:tbl>
              <a:tblPr firstRow="1" bandRow="1">
                <a:tableStyleId>{5C22544A-7EE6-4342-B048-85BDC9FD1C3A}</a:tableStyleId>
              </a:tblPr>
              <a:tblGrid>
                <a:gridCol w="1413588">
                  <a:extLst>
                    <a:ext uri="{9D8B030D-6E8A-4147-A177-3AD203B41FA5}">
                      <a16:colId xmlns:a16="http://schemas.microsoft.com/office/drawing/2014/main" val="3571344220"/>
                    </a:ext>
                  </a:extLst>
                </a:gridCol>
                <a:gridCol w="628261">
                  <a:extLst>
                    <a:ext uri="{9D8B030D-6E8A-4147-A177-3AD203B41FA5}">
                      <a16:colId xmlns:a16="http://schemas.microsoft.com/office/drawing/2014/main" val="1412561157"/>
                    </a:ext>
                  </a:extLst>
                </a:gridCol>
                <a:gridCol w="706794">
                  <a:extLst>
                    <a:ext uri="{9D8B030D-6E8A-4147-A177-3AD203B41FA5}">
                      <a16:colId xmlns:a16="http://schemas.microsoft.com/office/drawing/2014/main" val="352897079"/>
                    </a:ext>
                  </a:extLst>
                </a:gridCol>
                <a:gridCol w="628261">
                  <a:extLst>
                    <a:ext uri="{9D8B030D-6E8A-4147-A177-3AD203B41FA5}">
                      <a16:colId xmlns:a16="http://schemas.microsoft.com/office/drawing/2014/main" val="6070528"/>
                    </a:ext>
                  </a:extLst>
                </a:gridCol>
                <a:gridCol w="1413588">
                  <a:extLst>
                    <a:ext uri="{9D8B030D-6E8A-4147-A177-3AD203B41FA5}">
                      <a16:colId xmlns:a16="http://schemas.microsoft.com/office/drawing/2014/main" val="2600995399"/>
                    </a:ext>
                  </a:extLst>
                </a:gridCol>
                <a:gridCol w="1335056">
                  <a:extLst>
                    <a:ext uri="{9D8B030D-6E8A-4147-A177-3AD203B41FA5}">
                      <a16:colId xmlns:a16="http://schemas.microsoft.com/office/drawing/2014/main" val="1765975724"/>
                    </a:ext>
                  </a:extLst>
                </a:gridCol>
                <a:gridCol w="1570653">
                  <a:extLst>
                    <a:ext uri="{9D8B030D-6E8A-4147-A177-3AD203B41FA5}">
                      <a16:colId xmlns:a16="http://schemas.microsoft.com/office/drawing/2014/main" val="2332676837"/>
                    </a:ext>
                  </a:extLst>
                </a:gridCol>
              </a:tblGrid>
              <a:tr h="370840">
                <a:tc>
                  <a:txBody>
                    <a:bodyPr/>
                    <a:lstStyle/>
                    <a:p>
                      <a:endParaRPr lang="cs-CZ" dirty="0"/>
                    </a:p>
                  </a:txBody>
                  <a:tcPr/>
                </a:tc>
                <a:tc>
                  <a:txBody>
                    <a:bodyPr/>
                    <a:lstStyle/>
                    <a:p>
                      <a:pPr algn="ctr"/>
                      <a:r>
                        <a:rPr lang="cs-CZ" dirty="0" err="1"/>
                        <a:t>LiCl</a:t>
                      </a:r>
                      <a:endParaRPr lang="cs-CZ" dirty="0"/>
                    </a:p>
                  </a:txBody>
                  <a:tcPr/>
                </a:tc>
                <a:tc>
                  <a:txBody>
                    <a:bodyPr/>
                    <a:lstStyle/>
                    <a:p>
                      <a:pPr algn="ctr"/>
                      <a:r>
                        <a:rPr lang="cs-CZ" dirty="0" err="1"/>
                        <a:t>NaCl</a:t>
                      </a:r>
                      <a:endParaRPr lang="cs-CZ" dirty="0"/>
                    </a:p>
                  </a:txBody>
                  <a:tcPr/>
                </a:tc>
                <a:tc>
                  <a:txBody>
                    <a:bodyPr/>
                    <a:lstStyle/>
                    <a:p>
                      <a:pPr algn="ctr"/>
                      <a:r>
                        <a:rPr lang="cs-CZ" dirty="0" err="1"/>
                        <a:t>KCl</a:t>
                      </a:r>
                      <a:endParaRPr lang="cs-CZ" dirty="0"/>
                    </a:p>
                  </a:txBody>
                  <a:tcPr/>
                </a:tc>
                <a:tc>
                  <a:txBody>
                    <a:bodyPr/>
                    <a:lstStyle/>
                    <a:p>
                      <a:pPr algn="ctr"/>
                      <a:r>
                        <a:rPr lang="cs-CZ" dirty="0"/>
                        <a:t>CaCl</a:t>
                      </a:r>
                      <a:r>
                        <a:rPr lang="cs-CZ" baseline="-25000" dirty="0"/>
                        <a:t>2 </a:t>
                      </a:r>
                      <a:r>
                        <a:rPr lang="cs-CZ" dirty="0"/>
                        <a:t>. 6H</a:t>
                      </a:r>
                      <a:r>
                        <a:rPr lang="cs-CZ" baseline="-25000" dirty="0"/>
                        <a:t>2</a:t>
                      </a:r>
                      <a:r>
                        <a:rPr lang="cs-CZ"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SrCl</a:t>
                      </a:r>
                      <a:r>
                        <a:rPr lang="cs-CZ" baseline="-25000" dirty="0"/>
                        <a:t>2 </a:t>
                      </a:r>
                      <a:r>
                        <a:rPr lang="cs-CZ" dirty="0"/>
                        <a:t>. 6H</a:t>
                      </a:r>
                      <a:r>
                        <a:rPr lang="cs-CZ" baseline="-25000" dirty="0"/>
                        <a:t>2</a:t>
                      </a:r>
                      <a:r>
                        <a:rPr lang="cs-CZ" dirty="0"/>
                        <a:t>O</a:t>
                      </a:r>
                    </a:p>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BaCl</a:t>
                      </a:r>
                      <a:r>
                        <a:rPr lang="cs-CZ" baseline="-25000" dirty="0"/>
                        <a:t>2 </a:t>
                      </a:r>
                      <a:r>
                        <a:rPr lang="cs-CZ" dirty="0"/>
                        <a:t>. 2H</a:t>
                      </a:r>
                      <a:r>
                        <a:rPr lang="cs-CZ" baseline="-25000" dirty="0"/>
                        <a:t>2</a:t>
                      </a:r>
                      <a:r>
                        <a:rPr lang="cs-CZ" dirty="0"/>
                        <a:t>O</a:t>
                      </a:r>
                    </a:p>
                    <a:p>
                      <a:pPr algn="ctr"/>
                      <a:endParaRPr lang="cs-CZ" dirty="0"/>
                    </a:p>
                  </a:txBody>
                  <a:tcPr/>
                </a:tc>
                <a:extLst>
                  <a:ext uri="{0D108BD9-81ED-4DB2-BD59-A6C34878D82A}">
                    <a16:rowId xmlns:a16="http://schemas.microsoft.com/office/drawing/2014/main" val="1122558278"/>
                  </a:ext>
                </a:extLst>
              </a:tr>
              <a:tr h="370840">
                <a:tc>
                  <a:txBody>
                    <a:bodyPr/>
                    <a:lstStyle/>
                    <a:p>
                      <a:r>
                        <a:rPr lang="cs-CZ" dirty="0"/>
                        <a:t>Rozpustnost</a:t>
                      </a:r>
                    </a:p>
                  </a:txBody>
                  <a:tcPr/>
                </a:tc>
                <a:tc>
                  <a:txBody>
                    <a:bodyPr/>
                    <a:lstStyle/>
                    <a:p>
                      <a:pPr algn="ctr"/>
                      <a:r>
                        <a:rPr lang="cs-CZ" dirty="0"/>
                        <a:t>13,9</a:t>
                      </a:r>
                    </a:p>
                  </a:txBody>
                  <a:tcPr/>
                </a:tc>
                <a:tc>
                  <a:txBody>
                    <a:bodyPr/>
                    <a:lstStyle/>
                    <a:p>
                      <a:pPr algn="ctr"/>
                      <a:r>
                        <a:rPr lang="cs-CZ" dirty="0"/>
                        <a:t>5,4</a:t>
                      </a:r>
                    </a:p>
                  </a:txBody>
                  <a:tcPr/>
                </a:tc>
                <a:tc>
                  <a:txBody>
                    <a:bodyPr/>
                    <a:lstStyle/>
                    <a:p>
                      <a:pPr algn="ctr"/>
                      <a:r>
                        <a:rPr lang="cs-CZ" dirty="0"/>
                        <a:t>4,0</a:t>
                      </a:r>
                    </a:p>
                  </a:txBody>
                  <a:tcPr/>
                </a:tc>
                <a:tc>
                  <a:txBody>
                    <a:bodyPr/>
                    <a:lstStyle/>
                    <a:p>
                      <a:pPr algn="ctr"/>
                      <a:r>
                        <a:rPr lang="cs-CZ" dirty="0"/>
                        <a:t>5,5</a:t>
                      </a:r>
                    </a:p>
                  </a:txBody>
                  <a:tcPr/>
                </a:tc>
                <a:tc>
                  <a:txBody>
                    <a:bodyPr/>
                    <a:lstStyle/>
                    <a:p>
                      <a:pPr algn="ctr"/>
                      <a:r>
                        <a:rPr lang="cs-CZ" dirty="0"/>
                        <a:t>3,1</a:t>
                      </a:r>
                    </a:p>
                  </a:txBody>
                  <a:tcPr/>
                </a:tc>
                <a:tc>
                  <a:txBody>
                    <a:bodyPr/>
                    <a:lstStyle/>
                    <a:p>
                      <a:pPr algn="ctr"/>
                      <a:r>
                        <a:rPr lang="cs-CZ" dirty="0"/>
                        <a:t>1,6</a:t>
                      </a:r>
                    </a:p>
                  </a:txBody>
                  <a:tcPr/>
                </a:tc>
                <a:extLst>
                  <a:ext uri="{0D108BD9-81ED-4DB2-BD59-A6C34878D82A}">
                    <a16:rowId xmlns:a16="http://schemas.microsoft.com/office/drawing/2014/main" val="3736947118"/>
                  </a:ext>
                </a:extLst>
              </a:tr>
            </a:tbl>
          </a:graphicData>
        </a:graphic>
      </p:graphicFrame>
      <p:graphicFrame>
        <p:nvGraphicFramePr>
          <p:cNvPr id="8" name="Tabulka 7">
            <a:extLst>
              <a:ext uri="{FF2B5EF4-FFF2-40B4-BE49-F238E27FC236}">
                <a16:creationId xmlns:a16="http://schemas.microsoft.com/office/drawing/2014/main" id="{904857E7-668F-44FD-809C-ED024CD37191}"/>
              </a:ext>
            </a:extLst>
          </p:cNvPr>
          <p:cNvGraphicFramePr>
            <a:graphicFrameLocks noGrp="1"/>
          </p:cNvGraphicFramePr>
          <p:nvPr>
            <p:extLst>
              <p:ext uri="{D42A27DB-BD31-4B8C-83A1-F6EECF244321}">
                <p14:modId xmlns:p14="http://schemas.microsoft.com/office/powerpoint/2010/main" val="2045518067"/>
              </p:ext>
            </p:extLst>
          </p:nvPr>
        </p:nvGraphicFramePr>
        <p:xfrm>
          <a:off x="895347" y="5599430"/>
          <a:ext cx="7696202" cy="101092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3571344220"/>
                    </a:ext>
                  </a:extLst>
                </a:gridCol>
                <a:gridCol w="990600">
                  <a:extLst>
                    <a:ext uri="{9D8B030D-6E8A-4147-A177-3AD203B41FA5}">
                      <a16:colId xmlns:a16="http://schemas.microsoft.com/office/drawing/2014/main" val="1412561157"/>
                    </a:ext>
                  </a:extLst>
                </a:gridCol>
                <a:gridCol w="1264489">
                  <a:extLst>
                    <a:ext uri="{9D8B030D-6E8A-4147-A177-3AD203B41FA5}">
                      <a16:colId xmlns:a16="http://schemas.microsoft.com/office/drawing/2014/main" val="352897079"/>
                    </a:ext>
                  </a:extLst>
                </a:gridCol>
                <a:gridCol w="798662">
                  <a:extLst>
                    <a:ext uri="{9D8B030D-6E8A-4147-A177-3AD203B41FA5}">
                      <a16:colId xmlns:a16="http://schemas.microsoft.com/office/drawing/2014/main" val="6070528"/>
                    </a:ext>
                  </a:extLst>
                </a:gridCol>
                <a:gridCol w="1289649">
                  <a:extLst>
                    <a:ext uri="{9D8B030D-6E8A-4147-A177-3AD203B41FA5}">
                      <a16:colId xmlns:a16="http://schemas.microsoft.com/office/drawing/2014/main" val="2600995399"/>
                    </a:ext>
                  </a:extLst>
                </a:gridCol>
                <a:gridCol w="961127">
                  <a:extLst>
                    <a:ext uri="{9D8B030D-6E8A-4147-A177-3AD203B41FA5}">
                      <a16:colId xmlns:a16="http://schemas.microsoft.com/office/drawing/2014/main" val="1765975724"/>
                    </a:ext>
                  </a:extLst>
                </a:gridCol>
                <a:gridCol w="943875">
                  <a:extLst>
                    <a:ext uri="{9D8B030D-6E8A-4147-A177-3AD203B41FA5}">
                      <a16:colId xmlns:a16="http://schemas.microsoft.com/office/drawing/2014/main" val="2332676837"/>
                    </a:ext>
                  </a:extLst>
                </a:gridCol>
              </a:tblGrid>
              <a:tr h="271780">
                <a:tc>
                  <a:txBody>
                    <a:bodyPr/>
                    <a:lstStyle/>
                    <a:p>
                      <a:endParaRPr lang="cs-CZ" dirty="0"/>
                    </a:p>
                  </a:txBody>
                  <a:tcPr/>
                </a:tc>
                <a:tc>
                  <a:txBody>
                    <a:bodyPr/>
                    <a:lstStyle/>
                    <a:p>
                      <a:pPr algn="ctr"/>
                      <a:r>
                        <a:rPr lang="cs-CZ" dirty="0"/>
                        <a:t>Li</a:t>
                      </a:r>
                      <a:r>
                        <a:rPr lang="cs-CZ" baseline="-25000" dirty="0"/>
                        <a:t>2</a:t>
                      </a:r>
                      <a:r>
                        <a:rPr lang="cs-CZ" dirty="0"/>
                        <a:t>SO</a:t>
                      </a:r>
                      <a:r>
                        <a:rPr lang="cs-CZ" baseline="-25000" dirty="0"/>
                        <a:t>4 </a:t>
                      </a:r>
                      <a:r>
                        <a:rPr lang="cs-CZ" dirty="0"/>
                        <a:t>. H</a:t>
                      </a:r>
                      <a:r>
                        <a:rPr lang="cs-CZ" baseline="-25000" dirty="0"/>
                        <a:t>2</a:t>
                      </a:r>
                      <a:r>
                        <a:rPr lang="cs-CZ" dirty="0"/>
                        <a:t>O</a:t>
                      </a:r>
                    </a:p>
                  </a:txBody>
                  <a:tcPr/>
                </a:tc>
                <a:tc>
                  <a:txBody>
                    <a:bodyPr/>
                    <a:lstStyle/>
                    <a:p>
                      <a:pPr algn="ctr"/>
                      <a:r>
                        <a:rPr lang="cs-CZ" dirty="0"/>
                        <a:t>Na</a:t>
                      </a:r>
                      <a:r>
                        <a:rPr lang="cs-CZ" baseline="-25000" dirty="0"/>
                        <a:t>2</a:t>
                      </a:r>
                      <a:r>
                        <a:rPr lang="cs-CZ" dirty="0"/>
                        <a:t>SO</a:t>
                      </a:r>
                      <a:r>
                        <a:rPr lang="cs-CZ" baseline="-25000" dirty="0"/>
                        <a:t>4 </a:t>
                      </a:r>
                      <a:r>
                        <a:rPr lang="cs-CZ" dirty="0"/>
                        <a:t>. 10H</a:t>
                      </a:r>
                      <a:r>
                        <a:rPr lang="cs-CZ" baseline="-25000" dirty="0"/>
                        <a:t>2</a:t>
                      </a:r>
                      <a:r>
                        <a:rPr lang="cs-CZ"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K</a:t>
                      </a:r>
                      <a:r>
                        <a:rPr lang="cs-CZ" baseline="-25000" dirty="0"/>
                        <a:t>2</a:t>
                      </a:r>
                      <a:r>
                        <a:rPr lang="cs-CZ" dirty="0"/>
                        <a:t>SO</a:t>
                      </a:r>
                      <a:r>
                        <a:rPr lang="cs-CZ" baseline="-25000" dirty="0"/>
                        <a:t>4</a:t>
                      </a:r>
                    </a:p>
                  </a:txBody>
                  <a:tcPr/>
                </a:tc>
                <a:tc>
                  <a:txBody>
                    <a:bodyPr/>
                    <a:lstStyle/>
                    <a:p>
                      <a:pPr algn="ctr"/>
                      <a:r>
                        <a:rPr lang="cs-CZ" dirty="0"/>
                        <a:t>CaSO</a:t>
                      </a:r>
                      <a:r>
                        <a:rPr lang="cs-CZ" baseline="-25000" dirty="0"/>
                        <a:t>4 </a:t>
                      </a:r>
                      <a:r>
                        <a:rPr lang="cs-CZ" dirty="0"/>
                        <a:t>. 2H</a:t>
                      </a:r>
                      <a:r>
                        <a:rPr lang="cs-CZ" baseline="-25000" dirty="0"/>
                        <a:t>2</a:t>
                      </a:r>
                      <a:r>
                        <a:rPr lang="cs-CZ"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SrSO</a:t>
                      </a:r>
                      <a:r>
                        <a:rPr lang="cs-CZ" baseline="-25000" dirty="0"/>
                        <a:t>4</a:t>
                      </a:r>
                    </a:p>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BaSO</a:t>
                      </a:r>
                      <a:r>
                        <a:rPr lang="cs-CZ" baseline="-25000" dirty="0"/>
                        <a:t>4</a:t>
                      </a:r>
                    </a:p>
                    <a:p>
                      <a:pPr algn="ctr"/>
                      <a:endParaRPr lang="cs-CZ" dirty="0"/>
                    </a:p>
                  </a:txBody>
                  <a:tcPr/>
                </a:tc>
                <a:extLst>
                  <a:ext uri="{0D108BD9-81ED-4DB2-BD59-A6C34878D82A}">
                    <a16:rowId xmlns:a16="http://schemas.microsoft.com/office/drawing/2014/main" val="1122558278"/>
                  </a:ext>
                </a:extLst>
              </a:tr>
              <a:tr h="370840">
                <a:tc>
                  <a:txBody>
                    <a:bodyPr/>
                    <a:lstStyle/>
                    <a:p>
                      <a:r>
                        <a:rPr lang="cs-CZ" dirty="0"/>
                        <a:t>Rozpustnost</a:t>
                      </a:r>
                    </a:p>
                  </a:txBody>
                  <a:tcPr/>
                </a:tc>
                <a:tc>
                  <a:txBody>
                    <a:bodyPr/>
                    <a:lstStyle/>
                    <a:p>
                      <a:pPr algn="ctr"/>
                      <a:r>
                        <a:rPr lang="cs-CZ" dirty="0"/>
                        <a:t>2,9</a:t>
                      </a:r>
                    </a:p>
                  </a:txBody>
                  <a:tcPr/>
                </a:tc>
                <a:tc>
                  <a:txBody>
                    <a:bodyPr/>
                    <a:lstStyle/>
                    <a:p>
                      <a:pPr algn="ctr"/>
                      <a:r>
                        <a:rPr lang="cs-CZ" dirty="0"/>
                        <a:t>1,3</a:t>
                      </a:r>
                    </a:p>
                  </a:txBody>
                  <a:tcPr/>
                </a:tc>
                <a:tc>
                  <a:txBody>
                    <a:bodyPr/>
                    <a:lstStyle/>
                    <a:p>
                      <a:pPr algn="ctr"/>
                      <a:r>
                        <a:rPr lang="cs-CZ" dirty="0"/>
                        <a:t>0,63</a:t>
                      </a:r>
                    </a:p>
                  </a:txBody>
                  <a:tcPr/>
                </a:tc>
                <a:tc>
                  <a:txBody>
                    <a:bodyPr/>
                    <a:lstStyle/>
                    <a:p>
                      <a:pPr algn="ctr"/>
                      <a:r>
                        <a:rPr lang="cs-CZ" dirty="0"/>
                        <a:t>1,5.10</a:t>
                      </a:r>
                      <a:r>
                        <a:rPr lang="cs-CZ" baseline="30000" dirty="0"/>
                        <a:t>-2</a:t>
                      </a:r>
                    </a:p>
                  </a:txBody>
                  <a:tcPr/>
                </a:tc>
                <a:tc>
                  <a:txBody>
                    <a:bodyPr/>
                    <a:lstStyle/>
                    <a:p>
                      <a:pPr algn="ctr"/>
                      <a:r>
                        <a:rPr lang="cs-CZ" dirty="0"/>
                        <a:t>6,2.10</a:t>
                      </a:r>
                      <a:r>
                        <a:rPr lang="cs-CZ" baseline="30000" dirty="0"/>
                        <a:t>-4</a:t>
                      </a:r>
                    </a:p>
                  </a:txBody>
                  <a:tcPr/>
                </a:tc>
                <a:tc>
                  <a:txBody>
                    <a:bodyPr/>
                    <a:lstStyle/>
                    <a:p>
                      <a:pPr algn="ctr"/>
                      <a:r>
                        <a:rPr lang="cs-CZ" dirty="0"/>
                        <a:t>1,0.10</a:t>
                      </a:r>
                      <a:r>
                        <a:rPr lang="cs-CZ" baseline="30000" dirty="0"/>
                        <a:t>-5</a:t>
                      </a:r>
                    </a:p>
                  </a:txBody>
                  <a:tcPr/>
                </a:tc>
                <a:extLst>
                  <a:ext uri="{0D108BD9-81ED-4DB2-BD59-A6C34878D82A}">
                    <a16:rowId xmlns:a16="http://schemas.microsoft.com/office/drawing/2014/main" val="3736947118"/>
                  </a:ext>
                </a:extLst>
              </a:tr>
            </a:tbl>
          </a:graphicData>
        </a:graphic>
      </p:graphicFrame>
      <p:graphicFrame>
        <p:nvGraphicFramePr>
          <p:cNvPr id="9" name="Tabulka 8">
            <a:extLst>
              <a:ext uri="{FF2B5EF4-FFF2-40B4-BE49-F238E27FC236}">
                <a16:creationId xmlns:a16="http://schemas.microsoft.com/office/drawing/2014/main" id="{E49E6F97-46B9-41CF-A9BE-AB5CC4426969}"/>
              </a:ext>
            </a:extLst>
          </p:cNvPr>
          <p:cNvGraphicFramePr>
            <a:graphicFrameLocks noGrp="1"/>
          </p:cNvGraphicFramePr>
          <p:nvPr>
            <p:extLst>
              <p:ext uri="{D42A27DB-BD31-4B8C-83A1-F6EECF244321}">
                <p14:modId xmlns:p14="http://schemas.microsoft.com/office/powerpoint/2010/main" val="236932049"/>
              </p:ext>
            </p:extLst>
          </p:nvPr>
        </p:nvGraphicFramePr>
        <p:xfrm>
          <a:off x="914398" y="952357"/>
          <a:ext cx="7696202" cy="101092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3571344220"/>
                    </a:ext>
                  </a:extLst>
                </a:gridCol>
                <a:gridCol w="800101">
                  <a:extLst>
                    <a:ext uri="{9D8B030D-6E8A-4147-A177-3AD203B41FA5}">
                      <a16:colId xmlns:a16="http://schemas.microsoft.com/office/drawing/2014/main" val="1412561157"/>
                    </a:ext>
                  </a:extLst>
                </a:gridCol>
                <a:gridCol w="1454988">
                  <a:extLst>
                    <a:ext uri="{9D8B030D-6E8A-4147-A177-3AD203B41FA5}">
                      <a16:colId xmlns:a16="http://schemas.microsoft.com/office/drawing/2014/main" val="352897079"/>
                    </a:ext>
                  </a:extLst>
                </a:gridCol>
                <a:gridCol w="798662">
                  <a:extLst>
                    <a:ext uri="{9D8B030D-6E8A-4147-A177-3AD203B41FA5}">
                      <a16:colId xmlns:a16="http://schemas.microsoft.com/office/drawing/2014/main" val="6070528"/>
                    </a:ext>
                  </a:extLst>
                </a:gridCol>
                <a:gridCol w="1289649">
                  <a:extLst>
                    <a:ext uri="{9D8B030D-6E8A-4147-A177-3AD203B41FA5}">
                      <a16:colId xmlns:a16="http://schemas.microsoft.com/office/drawing/2014/main" val="2600995399"/>
                    </a:ext>
                  </a:extLst>
                </a:gridCol>
                <a:gridCol w="961127">
                  <a:extLst>
                    <a:ext uri="{9D8B030D-6E8A-4147-A177-3AD203B41FA5}">
                      <a16:colId xmlns:a16="http://schemas.microsoft.com/office/drawing/2014/main" val="1765975724"/>
                    </a:ext>
                  </a:extLst>
                </a:gridCol>
                <a:gridCol w="943875">
                  <a:extLst>
                    <a:ext uri="{9D8B030D-6E8A-4147-A177-3AD203B41FA5}">
                      <a16:colId xmlns:a16="http://schemas.microsoft.com/office/drawing/2014/main" val="2332676837"/>
                    </a:ext>
                  </a:extLst>
                </a:gridCol>
              </a:tblGrid>
              <a:tr h="0">
                <a:tc>
                  <a:txBody>
                    <a:bodyPr/>
                    <a:lstStyle/>
                    <a:p>
                      <a:endParaRPr lang="cs-CZ" dirty="0"/>
                    </a:p>
                  </a:txBody>
                  <a:tcPr/>
                </a:tc>
                <a:tc>
                  <a:txBody>
                    <a:bodyPr/>
                    <a:lstStyle/>
                    <a:p>
                      <a:pPr algn="ctr"/>
                      <a:r>
                        <a:rPr lang="cs-CZ" dirty="0" err="1"/>
                        <a:t>LiF</a:t>
                      </a:r>
                      <a:endParaRPr lang="cs-CZ" dirty="0"/>
                    </a:p>
                  </a:txBody>
                  <a:tcPr/>
                </a:tc>
                <a:tc>
                  <a:txBody>
                    <a:bodyPr/>
                    <a:lstStyle/>
                    <a:p>
                      <a:pPr algn="ctr"/>
                      <a:r>
                        <a:rPr lang="cs-CZ" dirty="0" err="1"/>
                        <a:t>NaF</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KF</a:t>
                      </a:r>
                      <a:endParaRPr lang="cs-CZ" baseline="-25000" dirty="0"/>
                    </a:p>
                  </a:txBody>
                  <a:tcPr/>
                </a:tc>
                <a:tc>
                  <a:txBody>
                    <a:bodyPr/>
                    <a:lstStyle/>
                    <a:p>
                      <a:pPr algn="ctr"/>
                      <a:r>
                        <a:rPr lang="cs-CZ" dirty="0"/>
                        <a:t>CaF</a:t>
                      </a:r>
                      <a:r>
                        <a:rPr lang="cs-CZ" baseline="-25000" dirty="0"/>
                        <a:t>2</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SrF</a:t>
                      </a:r>
                      <a:r>
                        <a:rPr lang="cs-CZ" baseline="-25000" dirty="0"/>
                        <a:t>2</a:t>
                      </a:r>
                    </a:p>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BaF</a:t>
                      </a:r>
                      <a:r>
                        <a:rPr lang="cs-CZ" baseline="-25000" dirty="0"/>
                        <a:t>2</a:t>
                      </a:r>
                    </a:p>
                    <a:p>
                      <a:pPr algn="ctr"/>
                      <a:endParaRPr lang="cs-CZ" dirty="0"/>
                    </a:p>
                  </a:txBody>
                  <a:tcPr/>
                </a:tc>
                <a:extLst>
                  <a:ext uri="{0D108BD9-81ED-4DB2-BD59-A6C34878D82A}">
                    <a16:rowId xmlns:a16="http://schemas.microsoft.com/office/drawing/2014/main" val="1122558278"/>
                  </a:ext>
                </a:extLst>
              </a:tr>
              <a:tr h="370840">
                <a:tc>
                  <a:txBody>
                    <a:bodyPr/>
                    <a:lstStyle/>
                    <a:p>
                      <a:r>
                        <a:rPr lang="cs-CZ" dirty="0"/>
                        <a:t>Rozpustnost</a:t>
                      </a:r>
                    </a:p>
                  </a:txBody>
                  <a:tcPr/>
                </a:tc>
                <a:tc>
                  <a:txBody>
                    <a:bodyPr/>
                    <a:lstStyle/>
                    <a:p>
                      <a:pPr algn="ctr"/>
                      <a:r>
                        <a:rPr lang="cs-CZ" dirty="0"/>
                        <a:t>0,10</a:t>
                      </a:r>
                    </a:p>
                  </a:txBody>
                  <a:tcPr/>
                </a:tc>
                <a:tc>
                  <a:txBody>
                    <a:bodyPr/>
                    <a:lstStyle/>
                    <a:p>
                      <a:pPr algn="ctr"/>
                      <a:r>
                        <a:rPr lang="cs-CZ" dirty="0"/>
                        <a:t>1,0</a:t>
                      </a:r>
                    </a:p>
                  </a:txBody>
                  <a:tcPr/>
                </a:tc>
                <a:tc>
                  <a:txBody>
                    <a:bodyPr/>
                    <a:lstStyle/>
                    <a:p>
                      <a:pPr algn="ctr"/>
                      <a:r>
                        <a:rPr lang="cs-CZ" dirty="0"/>
                        <a:t>11,6</a:t>
                      </a:r>
                    </a:p>
                  </a:txBody>
                  <a:tcPr/>
                </a:tc>
                <a:tc>
                  <a:txBody>
                    <a:bodyPr/>
                    <a:lstStyle/>
                    <a:p>
                      <a:pPr algn="ctr"/>
                      <a:r>
                        <a:rPr lang="cs-CZ" dirty="0"/>
                        <a:t>1,9.10</a:t>
                      </a:r>
                      <a:r>
                        <a:rPr lang="cs-CZ" baseline="30000" dirty="0"/>
                        <a:t>-4</a:t>
                      </a:r>
                    </a:p>
                  </a:txBody>
                  <a:tcPr/>
                </a:tc>
                <a:tc>
                  <a:txBody>
                    <a:bodyPr/>
                    <a:lstStyle/>
                    <a:p>
                      <a:pPr algn="ctr"/>
                      <a:r>
                        <a:rPr lang="cs-CZ" dirty="0"/>
                        <a:t>9,3.10</a:t>
                      </a:r>
                      <a:r>
                        <a:rPr lang="cs-CZ" baseline="30000" dirty="0"/>
                        <a:t>-4</a:t>
                      </a:r>
                    </a:p>
                  </a:txBody>
                  <a:tcPr/>
                </a:tc>
                <a:tc>
                  <a:txBody>
                    <a:bodyPr/>
                    <a:lstStyle/>
                    <a:p>
                      <a:pPr algn="ctr"/>
                      <a:r>
                        <a:rPr lang="cs-CZ" dirty="0"/>
                        <a:t>9,1.10</a:t>
                      </a:r>
                      <a:r>
                        <a:rPr lang="cs-CZ" baseline="30000" dirty="0"/>
                        <a:t>-3</a:t>
                      </a:r>
                    </a:p>
                  </a:txBody>
                  <a:tcPr/>
                </a:tc>
                <a:extLst>
                  <a:ext uri="{0D108BD9-81ED-4DB2-BD59-A6C34878D82A}">
                    <a16:rowId xmlns:a16="http://schemas.microsoft.com/office/drawing/2014/main" val="3736947118"/>
                  </a:ext>
                </a:extLst>
              </a:tr>
            </a:tbl>
          </a:graphicData>
        </a:graphic>
      </p:graphicFrame>
      <p:graphicFrame>
        <p:nvGraphicFramePr>
          <p:cNvPr id="11" name="Tabulka 10">
            <a:extLst>
              <a:ext uri="{FF2B5EF4-FFF2-40B4-BE49-F238E27FC236}">
                <a16:creationId xmlns:a16="http://schemas.microsoft.com/office/drawing/2014/main" id="{F2139EA2-EB6A-431A-B8AB-644EC81C201B}"/>
              </a:ext>
            </a:extLst>
          </p:cNvPr>
          <p:cNvGraphicFramePr>
            <a:graphicFrameLocks noGrp="1"/>
          </p:cNvGraphicFramePr>
          <p:nvPr>
            <p:extLst>
              <p:ext uri="{D42A27DB-BD31-4B8C-83A1-F6EECF244321}">
                <p14:modId xmlns:p14="http://schemas.microsoft.com/office/powerpoint/2010/main" val="2109522886"/>
              </p:ext>
            </p:extLst>
          </p:nvPr>
        </p:nvGraphicFramePr>
        <p:xfrm>
          <a:off x="1714498" y="3545972"/>
          <a:ext cx="6096000" cy="7416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950064379"/>
                    </a:ext>
                  </a:extLst>
                </a:gridCol>
                <a:gridCol w="1524000">
                  <a:extLst>
                    <a:ext uri="{9D8B030D-6E8A-4147-A177-3AD203B41FA5}">
                      <a16:colId xmlns:a16="http://schemas.microsoft.com/office/drawing/2014/main" val="3639617337"/>
                    </a:ext>
                  </a:extLst>
                </a:gridCol>
                <a:gridCol w="1524000">
                  <a:extLst>
                    <a:ext uri="{9D8B030D-6E8A-4147-A177-3AD203B41FA5}">
                      <a16:colId xmlns:a16="http://schemas.microsoft.com/office/drawing/2014/main" val="4017804845"/>
                    </a:ext>
                  </a:extLst>
                </a:gridCol>
                <a:gridCol w="1524000">
                  <a:extLst>
                    <a:ext uri="{9D8B030D-6E8A-4147-A177-3AD203B41FA5}">
                      <a16:colId xmlns:a16="http://schemas.microsoft.com/office/drawing/2014/main" val="3598572172"/>
                    </a:ext>
                  </a:extLst>
                </a:gridCol>
              </a:tblGrid>
              <a:tr h="370840">
                <a:tc>
                  <a:txBody>
                    <a:bodyPr/>
                    <a:lstStyle/>
                    <a:p>
                      <a:pPr algn="ctr"/>
                      <a:endParaRPr lang="cs-CZ" dirty="0"/>
                    </a:p>
                  </a:txBody>
                  <a:tcPr/>
                </a:tc>
                <a:tc>
                  <a:txBody>
                    <a:bodyPr/>
                    <a:lstStyle/>
                    <a:p>
                      <a:pPr algn="ctr"/>
                      <a:r>
                        <a:rPr lang="cs-CZ" dirty="0" err="1"/>
                        <a:t>KCl</a:t>
                      </a:r>
                      <a:endParaRPr lang="cs-CZ" dirty="0"/>
                    </a:p>
                  </a:txBody>
                  <a:tcPr/>
                </a:tc>
                <a:tc>
                  <a:txBody>
                    <a:bodyPr/>
                    <a:lstStyle/>
                    <a:p>
                      <a:pPr algn="ctr"/>
                      <a:r>
                        <a:rPr lang="cs-CZ" dirty="0" err="1"/>
                        <a:t>RbCl</a:t>
                      </a:r>
                      <a:endParaRPr lang="cs-CZ" dirty="0"/>
                    </a:p>
                  </a:txBody>
                  <a:tcPr/>
                </a:tc>
                <a:tc>
                  <a:txBody>
                    <a:bodyPr/>
                    <a:lstStyle/>
                    <a:p>
                      <a:pPr algn="ctr"/>
                      <a:r>
                        <a:rPr lang="cs-CZ" dirty="0" err="1"/>
                        <a:t>CsCl</a:t>
                      </a:r>
                      <a:endParaRPr lang="cs-CZ" dirty="0"/>
                    </a:p>
                  </a:txBody>
                  <a:tcPr/>
                </a:tc>
                <a:extLst>
                  <a:ext uri="{0D108BD9-81ED-4DB2-BD59-A6C34878D82A}">
                    <a16:rowId xmlns:a16="http://schemas.microsoft.com/office/drawing/2014/main" val="2838251123"/>
                  </a:ext>
                </a:extLst>
              </a:tr>
              <a:tr h="370840">
                <a:tc>
                  <a:txBody>
                    <a:bodyPr/>
                    <a:lstStyle/>
                    <a:p>
                      <a:r>
                        <a:rPr lang="cs-CZ" dirty="0"/>
                        <a:t>Rozpustnost</a:t>
                      </a:r>
                    </a:p>
                  </a:txBody>
                  <a:tcPr/>
                </a:tc>
                <a:tc>
                  <a:txBody>
                    <a:bodyPr/>
                    <a:lstStyle/>
                    <a:p>
                      <a:pPr algn="ctr"/>
                      <a:r>
                        <a:rPr lang="cs-CZ" dirty="0"/>
                        <a:t>4,0</a:t>
                      </a:r>
                      <a:endParaRPr lang="cs-CZ"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5,7</a:t>
                      </a:r>
                      <a:endParaRPr lang="cs-CZ"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7,5</a:t>
                      </a:r>
                      <a:endParaRPr lang="cs-CZ" baseline="30000" dirty="0"/>
                    </a:p>
                  </a:txBody>
                  <a:tcPr/>
                </a:tc>
                <a:extLst>
                  <a:ext uri="{0D108BD9-81ED-4DB2-BD59-A6C34878D82A}">
                    <a16:rowId xmlns:a16="http://schemas.microsoft.com/office/drawing/2014/main" val="2517571467"/>
                  </a:ext>
                </a:extLst>
              </a:tr>
            </a:tbl>
          </a:graphicData>
        </a:graphic>
      </p:graphicFrame>
      <p:graphicFrame>
        <p:nvGraphicFramePr>
          <p:cNvPr id="10" name="Tabulka 5">
            <a:extLst>
              <a:ext uri="{FF2B5EF4-FFF2-40B4-BE49-F238E27FC236}">
                <a16:creationId xmlns:a16="http://schemas.microsoft.com/office/drawing/2014/main" id="{D9149F31-11E9-4F23-9118-F70A0FCAEFF1}"/>
              </a:ext>
            </a:extLst>
          </p:cNvPr>
          <p:cNvGraphicFramePr>
            <a:graphicFrameLocks noGrp="1"/>
          </p:cNvGraphicFramePr>
          <p:nvPr>
            <p:extLst>
              <p:ext uri="{D42A27DB-BD31-4B8C-83A1-F6EECF244321}">
                <p14:modId xmlns:p14="http://schemas.microsoft.com/office/powerpoint/2010/main" val="3501317611"/>
              </p:ext>
            </p:extLst>
          </p:nvPr>
        </p:nvGraphicFramePr>
        <p:xfrm>
          <a:off x="1714498" y="4568271"/>
          <a:ext cx="6096000" cy="7416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310708881"/>
                    </a:ext>
                  </a:extLst>
                </a:gridCol>
                <a:gridCol w="1152525">
                  <a:extLst>
                    <a:ext uri="{9D8B030D-6E8A-4147-A177-3AD203B41FA5}">
                      <a16:colId xmlns:a16="http://schemas.microsoft.com/office/drawing/2014/main" val="3639617337"/>
                    </a:ext>
                  </a:extLst>
                </a:gridCol>
                <a:gridCol w="1752600">
                  <a:extLst>
                    <a:ext uri="{9D8B030D-6E8A-4147-A177-3AD203B41FA5}">
                      <a16:colId xmlns:a16="http://schemas.microsoft.com/office/drawing/2014/main" val="4017804845"/>
                    </a:ext>
                  </a:extLst>
                </a:gridCol>
                <a:gridCol w="1666875">
                  <a:extLst>
                    <a:ext uri="{9D8B030D-6E8A-4147-A177-3AD203B41FA5}">
                      <a16:colId xmlns:a16="http://schemas.microsoft.com/office/drawing/2014/main" val="3598572172"/>
                    </a:ext>
                  </a:extLst>
                </a:gridCol>
              </a:tblGrid>
              <a:tr h="370840">
                <a:tc>
                  <a:txBody>
                    <a:bodyPr/>
                    <a:lstStyle/>
                    <a:p>
                      <a:pPr algn="ctr"/>
                      <a:endParaRPr lang="cs-CZ" dirty="0"/>
                    </a:p>
                  </a:txBody>
                  <a:tcPr/>
                </a:tc>
                <a:tc>
                  <a:txBody>
                    <a:bodyPr/>
                    <a:lstStyle/>
                    <a:p>
                      <a:pPr algn="ctr"/>
                      <a:r>
                        <a:rPr lang="cs-CZ" dirty="0"/>
                        <a:t>Li</a:t>
                      </a:r>
                      <a:r>
                        <a:rPr lang="cs-CZ" baseline="-25000" dirty="0"/>
                        <a:t>2</a:t>
                      </a:r>
                      <a:r>
                        <a:rPr lang="cs-CZ" dirty="0"/>
                        <a:t>CO</a:t>
                      </a:r>
                      <a:r>
                        <a:rPr lang="cs-CZ" baseline="-25000" dirty="0"/>
                        <a:t>3</a:t>
                      </a:r>
                    </a:p>
                  </a:txBody>
                  <a:tcPr/>
                </a:tc>
                <a:tc>
                  <a:txBody>
                    <a:bodyPr/>
                    <a:lstStyle/>
                    <a:p>
                      <a:pPr algn="ctr"/>
                      <a:r>
                        <a:rPr lang="cs-CZ" dirty="0"/>
                        <a:t>Na</a:t>
                      </a:r>
                      <a:r>
                        <a:rPr lang="cs-CZ" baseline="-25000" dirty="0"/>
                        <a:t>2</a:t>
                      </a:r>
                      <a:r>
                        <a:rPr lang="cs-CZ" dirty="0"/>
                        <a:t>CO</a:t>
                      </a:r>
                      <a:r>
                        <a:rPr lang="cs-CZ" baseline="-25000" dirty="0"/>
                        <a:t>3 </a:t>
                      </a:r>
                      <a:r>
                        <a:rPr lang="cs-CZ" dirty="0"/>
                        <a:t>. 10H</a:t>
                      </a:r>
                      <a:r>
                        <a:rPr lang="cs-CZ" baseline="-25000" dirty="0"/>
                        <a:t>2</a:t>
                      </a:r>
                      <a:r>
                        <a:rPr lang="cs-CZ" dirty="0"/>
                        <a:t>O</a:t>
                      </a:r>
                    </a:p>
                  </a:txBody>
                  <a:tcPr/>
                </a:tc>
                <a:tc>
                  <a:txBody>
                    <a:bodyPr/>
                    <a:lstStyle/>
                    <a:p>
                      <a:pPr algn="ctr"/>
                      <a:r>
                        <a:rPr lang="cs-CZ" dirty="0"/>
                        <a:t>K</a:t>
                      </a:r>
                      <a:r>
                        <a:rPr lang="cs-CZ" baseline="-25000" dirty="0"/>
                        <a:t>2</a:t>
                      </a:r>
                      <a:r>
                        <a:rPr lang="cs-CZ" dirty="0"/>
                        <a:t>CO</a:t>
                      </a:r>
                      <a:r>
                        <a:rPr lang="cs-CZ" baseline="-25000" dirty="0"/>
                        <a:t>3 </a:t>
                      </a:r>
                      <a:r>
                        <a:rPr lang="cs-CZ" dirty="0"/>
                        <a:t>. 1,5H</a:t>
                      </a:r>
                      <a:r>
                        <a:rPr lang="cs-CZ" baseline="-25000" dirty="0"/>
                        <a:t>2</a:t>
                      </a:r>
                      <a:r>
                        <a:rPr lang="cs-CZ" dirty="0"/>
                        <a:t>O</a:t>
                      </a:r>
                    </a:p>
                  </a:txBody>
                  <a:tcPr/>
                </a:tc>
                <a:extLst>
                  <a:ext uri="{0D108BD9-81ED-4DB2-BD59-A6C34878D82A}">
                    <a16:rowId xmlns:a16="http://schemas.microsoft.com/office/drawing/2014/main" val="2838251123"/>
                  </a:ext>
                </a:extLst>
              </a:tr>
              <a:tr h="370840">
                <a:tc>
                  <a:txBody>
                    <a:bodyPr/>
                    <a:lstStyle/>
                    <a:p>
                      <a:r>
                        <a:rPr lang="cs-CZ" dirty="0"/>
                        <a:t>Rozpustnost</a:t>
                      </a:r>
                    </a:p>
                  </a:txBody>
                  <a:tcPr/>
                </a:tc>
                <a:tc>
                  <a:txBody>
                    <a:bodyPr/>
                    <a:lstStyle/>
                    <a:p>
                      <a:pPr algn="ctr"/>
                      <a:r>
                        <a:rPr lang="cs-CZ" dirty="0"/>
                        <a:t>0,18</a:t>
                      </a:r>
                      <a:endParaRPr lang="cs-CZ"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2,0</a:t>
                      </a:r>
                      <a:endParaRPr lang="cs-CZ"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6,0</a:t>
                      </a:r>
                      <a:endParaRPr lang="cs-CZ" baseline="30000" dirty="0"/>
                    </a:p>
                  </a:txBody>
                  <a:tcPr/>
                </a:tc>
                <a:extLst>
                  <a:ext uri="{0D108BD9-81ED-4DB2-BD59-A6C34878D82A}">
                    <a16:rowId xmlns:a16="http://schemas.microsoft.com/office/drawing/2014/main" val="2517571467"/>
                  </a:ext>
                </a:extLst>
              </a:tr>
            </a:tbl>
          </a:graphicData>
        </a:graphic>
      </p:graphicFrame>
    </p:spTree>
    <p:extLst>
      <p:ext uri="{BB962C8B-B14F-4D97-AF65-F5344CB8AC3E}">
        <p14:creationId xmlns:p14="http://schemas.microsoft.com/office/powerpoint/2010/main" val="9767924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990600" y="1065743"/>
          <a:ext cx="6705600" cy="2629745"/>
        </p:xfrm>
        <a:graphic>
          <a:graphicData uri="http://schemas.openxmlformats.org/drawingml/2006/table">
            <a:tbl>
              <a:tblPr firstRow="1" bandRow="1">
                <a:tableStyleId>{5C22544A-7EE6-4342-B048-85BDC9FD1C3A}</a:tableStyleId>
              </a:tblPr>
              <a:tblGrid>
                <a:gridCol w="1341120">
                  <a:extLst>
                    <a:ext uri="{9D8B030D-6E8A-4147-A177-3AD203B41FA5}">
                      <a16:colId xmlns:a16="http://schemas.microsoft.com/office/drawing/2014/main" val="20000"/>
                    </a:ext>
                  </a:extLst>
                </a:gridCol>
                <a:gridCol w="1341120">
                  <a:extLst>
                    <a:ext uri="{9D8B030D-6E8A-4147-A177-3AD203B41FA5}">
                      <a16:colId xmlns:a16="http://schemas.microsoft.com/office/drawing/2014/main" val="20001"/>
                    </a:ext>
                  </a:extLst>
                </a:gridCol>
                <a:gridCol w="1341120">
                  <a:extLst>
                    <a:ext uri="{9D8B030D-6E8A-4147-A177-3AD203B41FA5}">
                      <a16:colId xmlns:a16="http://schemas.microsoft.com/office/drawing/2014/main" val="20002"/>
                    </a:ext>
                  </a:extLst>
                </a:gridCol>
                <a:gridCol w="1341120">
                  <a:extLst>
                    <a:ext uri="{9D8B030D-6E8A-4147-A177-3AD203B41FA5}">
                      <a16:colId xmlns:a16="http://schemas.microsoft.com/office/drawing/2014/main" val="20003"/>
                    </a:ext>
                  </a:extLst>
                </a:gridCol>
                <a:gridCol w="1341120">
                  <a:extLst>
                    <a:ext uri="{9D8B030D-6E8A-4147-A177-3AD203B41FA5}">
                      <a16:colId xmlns:a16="http://schemas.microsoft.com/office/drawing/2014/main" val="20004"/>
                    </a:ext>
                  </a:extLst>
                </a:gridCol>
              </a:tblGrid>
              <a:tr h="397933">
                <a:tc>
                  <a:txBody>
                    <a:bodyPr/>
                    <a:lstStyle/>
                    <a:p>
                      <a:endParaRPr lang="cs-CZ" dirty="0"/>
                    </a:p>
                  </a:txBody>
                  <a:tcPr/>
                </a:tc>
                <a:tc>
                  <a:txBody>
                    <a:bodyPr/>
                    <a:lstStyle/>
                    <a:p>
                      <a:r>
                        <a:rPr lang="cs-CZ" dirty="0"/>
                        <a:t>F</a:t>
                      </a:r>
                      <a:r>
                        <a:rPr lang="cs-CZ" baseline="30000" dirty="0"/>
                        <a:t>-</a:t>
                      </a:r>
                    </a:p>
                  </a:txBody>
                  <a:tcPr/>
                </a:tc>
                <a:tc>
                  <a:txBody>
                    <a:bodyPr/>
                    <a:lstStyle/>
                    <a:p>
                      <a:r>
                        <a:rPr lang="cs-CZ" dirty="0"/>
                        <a:t>Cl</a:t>
                      </a:r>
                      <a:r>
                        <a:rPr lang="cs-CZ" baseline="30000" dirty="0"/>
                        <a:t>-</a:t>
                      </a:r>
                      <a:endParaRPr lang="cs-CZ" dirty="0"/>
                    </a:p>
                  </a:txBody>
                  <a:tcPr/>
                </a:tc>
                <a:tc>
                  <a:txBody>
                    <a:bodyPr/>
                    <a:lstStyle/>
                    <a:p>
                      <a:r>
                        <a:rPr lang="cs-CZ" dirty="0"/>
                        <a:t>Br</a:t>
                      </a:r>
                      <a:r>
                        <a:rPr lang="cs-CZ" baseline="30000" dirty="0"/>
                        <a:t>-</a:t>
                      </a:r>
                      <a:endParaRPr lang="cs-CZ" dirty="0"/>
                    </a:p>
                  </a:txBody>
                  <a:tcPr/>
                </a:tc>
                <a:tc>
                  <a:txBody>
                    <a:bodyPr/>
                    <a:lstStyle/>
                    <a:p>
                      <a:r>
                        <a:rPr lang="cs-CZ" dirty="0"/>
                        <a:t>I</a:t>
                      </a:r>
                      <a:r>
                        <a:rPr lang="cs-CZ" baseline="30000" dirty="0"/>
                        <a:t>-</a:t>
                      </a:r>
                      <a:endParaRPr lang="cs-CZ" dirty="0"/>
                    </a:p>
                  </a:txBody>
                  <a:tcPr/>
                </a:tc>
                <a:extLst>
                  <a:ext uri="{0D108BD9-81ED-4DB2-BD59-A6C34878D82A}">
                    <a16:rowId xmlns:a16="http://schemas.microsoft.com/office/drawing/2014/main" val="10000"/>
                  </a:ext>
                </a:extLst>
              </a:tr>
              <a:tr h="397933">
                <a:tc>
                  <a:txBody>
                    <a:bodyPr/>
                    <a:lstStyle/>
                    <a:p>
                      <a:r>
                        <a:rPr lang="cs-CZ" b="1" dirty="0" err="1"/>
                        <a:t>Ag</a:t>
                      </a:r>
                      <a:r>
                        <a:rPr lang="cs-CZ" b="1" baseline="30000" dirty="0"/>
                        <a:t>+</a:t>
                      </a:r>
                    </a:p>
                  </a:txBody>
                  <a:tcPr/>
                </a:tc>
                <a:tc>
                  <a:txBody>
                    <a:bodyPr/>
                    <a:lstStyle/>
                    <a:p>
                      <a:pPr algn="ct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nažloutlá</a:t>
                      </a:r>
                    </a:p>
                  </a:txBody>
                  <a:tcPr/>
                </a:tc>
                <a:tc>
                  <a:txBody>
                    <a:bodyPr/>
                    <a:lstStyle/>
                    <a:p>
                      <a:pPr algn="ctr"/>
                      <a:r>
                        <a:rPr lang="cs-CZ" dirty="0">
                          <a:solidFill>
                            <a:schemeClr val="tx1"/>
                          </a:solidFill>
                        </a:rPr>
                        <a:t>žlutá</a:t>
                      </a:r>
                    </a:p>
                  </a:txBody>
                  <a:tcPr/>
                </a:tc>
                <a:extLst>
                  <a:ext uri="{0D108BD9-81ED-4DB2-BD59-A6C34878D82A}">
                    <a16:rowId xmlns:a16="http://schemas.microsoft.com/office/drawing/2014/main" val="10001"/>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err="1"/>
                        <a:t>Tl</a:t>
                      </a:r>
                      <a:r>
                        <a:rPr lang="cs-CZ" b="1" baseline="30000"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nažloutlá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extLst>
                  <a:ext uri="{0D108BD9-81ED-4DB2-BD59-A6C34878D82A}">
                    <a16:rowId xmlns:a16="http://schemas.microsoft.com/office/drawing/2014/main" val="10002"/>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Hg</a:t>
                      </a:r>
                      <a:r>
                        <a:rPr lang="cs-CZ" b="1" baseline="-25000" dirty="0"/>
                        <a:t>2</a:t>
                      </a:r>
                      <a:r>
                        <a:rPr lang="cs-CZ" b="1" baseline="30000" dirty="0"/>
                        <a:t>2+</a:t>
                      </a:r>
                    </a:p>
                  </a:txBody>
                  <a:tcPr/>
                </a:tc>
                <a:tc>
                  <a:txBody>
                    <a:bodyPr/>
                    <a:lstStyle/>
                    <a:p>
                      <a:pPr algn="ct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extLst>
                  <a:ext uri="{0D108BD9-81ED-4DB2-BD59-A6C34878D82A}">
                    <a16:rowId xmlns:a16="http://schemas.microsoft.com/office/drawing/2014/main" val="10003"/>
                  </a:ext>
                </a:extLst>
              </a:tr>
              <a:tr h="397933">
                <a:tc>
                  <a:txBody>
                    <a:bodyPr/>
                    <a:lstStyle/>
                    <a:p>
                      <a:r>
                        <a:rPr lang="cs-CZ" b="1" dirty="0"/>
                        <a:t>Hg</a:t>
                      </a:r>
                      <a:r>
                        <a:rPr lang="cs-CZ"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algn="ctr"/>
                      <a:r>
                        <a:rPr lang="cs-CZ" dirty="0"/>
                        <a:t>oranžovo-červená</a:t>
                      </a:r>
                    </a:p>
                  </a:txBody>
                  <a:tcPr/>
                </a:tc>
                <a:extLst>
                  <a:ext uri="{0D108BD9-81ED-4DB2-BD59-A6C34878D82A}">
                    <a16:rowId xmlns:a16="http://schemas.microsoft.com/office/drawing/2014/main" val="10004"/>
                  </a:ext>
                </a:extLst>
              </a:tr>
              <a:tr h="397933">
                <a:tc>
                  <a:txBody>
                    <a:bodyPr/>
                    <a:lstStyle/>
                    <a:p>
                      <a:r>
                        <a:rPr lang="cs-CZ" b="1" dirty="0">
                          <a:solidFill>
                            <a:schemeClr val="tx1"/>
                          </a:solidFill>
                        </a:rPr>
                        <a:t>Pb</a:t>
                      </a:r>
                      <a:r>
                        <a:rPr lang="cs-CZ" b="1" baseline="30000" dirty="0">
                          <a:solidFill>
                            <a:schemeClr val="tx1"/>
                          </a:solidFill>
                        </a:rPr>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algn="ctr"/>
                      <a:r>
                        <a:rPr lang="cs-CZ" dirty="0">
                          <a:solidFill>
                            <a:schemeClr val="tx1"/>
                          </a:solidFill>
                        </a:rPr>
                        <a:t>žlutá</a:t>
                      </a:r>
                    </a:p>
                  </a:txBody>
                  <a:tcPr/>
                </a:tc>
                <a:extLst>
                  <a:ext uri="{0D108BD9-81ED-4DB2-BD59-A6C34878D82A}">
                    <a16:rowId xmlns:a16="http://schemas.microsoft.com/office/drawing/2014/main" val="10005"/>
                  </a:ext>
                </a:extLst>
              </a:tr>
            </a:tbl>
          </a:graphicData>
        </a:graphic>
      </p:graphicFrame>
      <p:graphicFrame>
        <p:nvGraphicFramePr>
          <p:cNvPr id="5" name="Tabulka 4"/>
          <p:cNvGraphicFramePr>
            <a:graphicFrameLocks noGrp="1"/>
          </p:cNvGraphicFramePr>
          <p:nvPr/>
        </p:nvGraphicFramePr>
        <p:xfrm>
          <a:off x="1136375" y="4343400"/>
          <a:ext cx="6559825" cy="1591732"/>
        </p:xfrm>
        <a:graphic>
          <a:graphicData uri="http://schemas.openxmlformats.org/drawingml/2006/table">
            <a:tbl>
              <a:tblPr firstRow="1" bandRow="1">
                <a:tableStyleId>{5C22544A-7EE6-4342-B048-85BDC9FD1C3A}</a:tableStyleId>
              </a:tblPr>
              <a:tblGrid>
                <a:gridCol w="1311965">
                  <a:extLst>
                    <a:ext uri="{9D8B030D-6E8A-4147-A177-3AD203B41FA5}">
                      <a16:colId xmlns:a16="http://schemas.microsoft.com/office/drawing/2014/main" val="20000"/>
                    </a:ext>
                  </a:extLst>
                </a:gridCol>
                <a:gridCol w="1311965">
                  <a:extLst>
                    <a:ext uri="{9D8B030D-6E8A-4147-A177-3AD203B41FA5}">
                      <a16:colId xmlns:a16="http://schemas.microsoft.com/office/drawing/2014/main" val="20001"/>
                    </a:ext>
                  </a:extLst>
                </a:gridCol>
                <a:gridCol w="1311965">
                  <a:extLst>
                    <a:ext uri="{9D8B030D-6E8A-4147-A177-3AD203B41FA5}">
                      <a16:colId xmlns:a16="http://schemas.microsoft.com/office/drawing/2014/main" val="20002"/>
                    </a:ext>
                  </a:extLst>
                </a:gridCol>
                <a:gridCol w="1311965">
                  <a:extLst>
                    <a:ext uri="{9D8B030D-6E8A-4147-A177-3AD203B41FA5}">
                      <a16:colId xmlns:a16="http://schemas.microsoft.com/office/drawing/2014/main" val="20003"/>
                    </a:ext>
                  </a:extLst>
                </a:gridCol>
                <a:gridCol w="1311965">
                  <a:extLst>
                    <a:ext uri="{9D8B030D-6E8A-4147-A177-3AD203B41FA5}">
                      <a16:colId xmlns:a16="http://schemas.microsoft.com/office/drawing/2014/main" val="20004"/>
                    </a:ext>
                  </a:extLst>
                </a:gridCol>
              </a:tblGrid>
              <a:tr h="397933">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O</a:t>
                      </a:r>
                      <a:r>
                        <a:rPr lang="cs-CZ" b="1" baseline="30000" dirty="0"/>
                        <a:t>2-</a:t>
                      </a:r>
                      <a:endParaRPr lang="cs-CZ" dirty="0"/>
                    </a:p>
                  </a:txBody>
                  <a:tcPr/>
                </a:tc>
                <a:tc>
                  <a:txBody>
                    <a:bodyPr/>
                    <a:lstStyle/>
                    <a:p>
                      <a:r>
                        <a:rPr lang="cs-CZ" dirty="0"/>
                        <a:t>S</a:t>
                      </a:r>
                      <a:r>
                        <a:rPr lang="cs-CZ" b="1" baseline="30000" dirty="0"/>
                        <a:t>2-</a:t>
                      </a:r>
                      <a:endParaRPr lang="cs-CZ" baseline="30000" dirty="0"/>
                    </a:p>
                  </a:txBody>
                  <a:tcPr/>
                </a:tc>
                <a:tc>
                  <a:txBody>
                    <a:bodyPr/>
                    <a:lstStyle/>
                    <a:p>
                      <a:r>
                        <a:rPr lang="cs-CZ" dirty="0"/>
                        <a:t>Se</a:t>
                      </a:r>
                      <a:r>
                        <a:rPr lang="cs-CZ" b="1" baseline="30000" dirty="0"/>
                        <a:t>2+</a:t>
                      </a:r>
                      <a:endParaRPr lang="cs-CZ" dirty="0"/>
                    </a:p>
                  </a:txBody>
                  <a:tcPr/>
                </a:tc>
                <a:tc>
                  <a:txBody>
                    <a:bodyPr/>
                    <a:lstStyle/>
                    <a:p>
                      <a:r>
                        <a:rPr lang="cs-CZ" dirty="0"/>
                        <a:t>Te</a:t>
                      </a:r>
                      <a:r>
                        <a:rPr lang="cs-CZ" b="1" baseline="30000" dirty="0"/>
                        <a:t>2+</a:t>
                      </a:r>
                      <a:endParaRPr lang="cs-CZ" dirty="0"/>
                    </a:p>
                  </a:txBody>
                  <a:tcPr/>
                </a:tc>
                <a:extLst>
                  <a:ext uri="{0D108BD9-81ED-4DB2-BD59-A6C34878D82A}">
                    <a16:rowId xmlns:a16="http://schemas.microsoft.com/office/drawing/2014/main" val="10000"/>
                  </a:ext>
                </a:extLst>
              </a:tr>
              <a:tr h="397933">
                <a:tc>
                  <a:txBody>
                    <a:bodyPr/>
                    <a:lstStyle/>
                    <a:p>
                      <a:r>
                        <a:rPr lang="cs-CZ" b="1" dirty="0"/>
                        <a:t>Zn</a:t>
                      </a:r>
                      <a:r>
                        <a:rPr lang="cs-CZ"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tc>
                  <a:txBody>
                    <a:bodyPr/>
                    <a:lstStyle/>
                    <a:p>
                      <a:pPr algn="ctr"/>
                      <a:r>
                        <a:rPr lang="cs-CZ" dirty="0"/>
                        <a:t>červená</a:t>
                      </a:r>
                    </a:p>
                  </a:txBody>
                  <a:tcPr/>
                </a:tc>
                <a:extLst>
                  <a:ext uri="{0D108BD9-81ED-4DB2-BD59-A6C34878D82A}">
                    <a16:rowId xmlns:a16="http://schemas.microsoft.com/office/drawing/2014/main" val="10001"/>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Ga</a:t>
                      </a:r>
                      <a:r>
                        <a:rPr lang="cs-CZ" b="1" baseline="30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tc>
                  <a:txBody>
                    <a:bodyPr/>
                    <a:lstStyle/>
                    <a:p>
                      <a:pPr algn="ctr"/>
                      <a:r>
                        <a:rPr lang="cs-CZ" dirty="0"/>
                        <a:t>červená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černá</a:t>
                      </a:r>
                    </a:p>
                  </a:txBody>
                  <a:tcPr/>
                </a:tc>
                <a:extLst>
                  <a:ext uri="{0D108BD9-81ED-4DB2-BD59-A6C34878D82A}">
                    <a16:rowId xmlns:a16="http://schemas.microsoft.com/office/drawing/2014/main" val="10002"/>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As</a:t>
                      </a:r>
                      <a:r>
                        <a:rPr lang="cs-CZ" b="1" baseline="30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oranžová</a:t>
                      </a:r>
                    </a:p>
                  </a:txBody>
                  <a:tcPr/>
                </a:tc>
                <a:tc>
                  <a:txBody>
                    <a:bodyPr/>
                    <a:lstStyle/>
                    <a:p>
                      <a:pPr algn="ctr"/>
                      <a:r>
                        <a:rPr lang="cs-CZ" dirty="0"/>
                        <a:t>hnědočerná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černá</a:t>
                      </a:r>
                    </a:p>
                  </a:txBody>
                  <a:tcPr/>
                </a:tc>
                <a:extLst>
                  <a:ext uri="{0D108BD9-81ED-4DB2-BD59-A6C34878D82A}">
                    <a16:rowId xmlns:a16="http://schemas.microsoft.com/office/drawing/2014/main" val="10003"/>
                  </a:ext>
                </a:extLst>
              </a:tr>
            </a:tbl>
          </a:graphicData>
        </a:graphic>
      </p:graphicFrame>
      <p:sp>
        <p:nvSpPr>
          <p:cNvPr id="6" name="TextovéPole 5"/>
          <p:cNvSpPr txBox="1"/>
          <p:nvPr/>
        </p:nvSpPr>
        <p:spPr>
          <a:xfrm>
            <a:off x="533399" y="301877"/>
            <a:ext cx="2773708" cy="369332"/>
          </a:xfrm>
          <a:prstGeom prst="rect">
            <a:avLst/>
          </a:prstGeom>
          <a:noFill/>
        </p:spPr>
        <p:txBody>
          <a:bodyPr wrap="none" rtlCol="0">
            <a:spAutoFit/>
          </a:bodyPr>
          <a:lstStyle/>
          <a:p>
            <a:r>
              <a:rPr lang="cs-CZ" b="1" dirty="0"/>
              <a:t>Vliv  polarizace na zbarvení</a:t>
            </a:r>
          </a:p>
        </p:txBody>
      </p:sp>
    </p:spTree>
    <p:extLst>
      <p:ext uri="{BB962C8B-B14F-4D97-AF65-F5344CB8AC3E}">
        <p14:creationId xmlns:p14="http://schemas.microsoft.com/office/powerpoint/2010/main" val="305327057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5">
            <a:extLst>
              <a:ext uri="{FF2B5EF4-FFF2-40B4-BE49-F238E27FC236}">
                <a16:creationId xmlns:a16="http://schemas.microsoft.com/office/drawing/2014/main" id="{72C9B51C-E607-43EA-9518-2A6372DA96B4}"/>
              </a:ext>
            </a:extLst>
          </p:cNvPr>
          <p:cNvGraphicFramePr>
            <a:graphicFrameLocks noGrp="1"/>
          </p:cNvGraphicFramePr>
          <p:nvPr/>
        </p:nvGraphicFramePr>
        <p:xfrm>
          <a:off x="1304925" y="1737684"/>
          <a:ext cx="6096000" cy="11125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310708881"/>
                    </a:ext>
                  </a:extLst>
                </a:gridCol>
                <a:gridCol w="1524000">
                  <a:extLst>
                    <a:ext uri="{9D8B030D-6E8A-4147-A177-3AD203B41FA5}">
                      <a16:colId xmlns:a16="http://schemas.microsoft.com/office/drawing/2014/main" val="3639617337"/>
                    </a:ext>
                  </a:extLst>
                </a:gridCol>
                <a:gridCol w="1524000">
                  <a:extLst>
                    <a:ext uri="{9D8B030D-6E8A-4147-A177-3AD203B41FA5}">
                      <a16:colId xmlns:a16="http://schemas.microsoft.com/office/drawing/2014/main" val="4017804845"/>
                    </a:ext>
                  </a:extLst>
                </a:gridCol>
                <a:gridCol w="1524000">
                  <a:extLst>
                    <a:ext uri="{9D8B030D-6E8A-4147-A177-3AD203B41FA5}">
                      <a16:colId xmlns:a16="http://schemas.microsoft.com/office/drawing/2014/main" val="3598572172"/>
                    </a:ext>
                  </a:extLst>
                </a:gridCol>
              </a:tblGrid>
              <a:tr h="370840">
                <a:tc>
                  <a:txBody>
                    <a:bodyPr/>
                    <a:lstStyle/>
                    <a:p>
                      <a:pPr algn="ctr"/>
                      <a:endParaRPr lang="cs-CZ" dirty="0"/>
                    </a:p>
                  </a:txBody>
                  <a:tcPr/>
                </a:tc>
                <a:tc>
                  <a:txBody>
                    <a:bodyPr/>
                    <a:lstStyle/>
                    <a:p>
                      <a:pPr algn="ctr"/>
                      <a:r>
                        <a:rPr lang="cs-CZ" dirty="0" err="1"/>
                        <a:t>AgCl</a:t>
                      </a:r>
                      <a:endParaRPr lang="cs-CZ" dirty="0"/>
                    </a:p>
                  </a:txBody>
                  <a:tcPr/>
                </a:tc>
                <a:tc>
                  <a:txBody>
                    <a:bodyPr/>
                    <a:lstStyle/>
                    <a:p>
                      <a:pPr algn="ctr"/>
                      <a:r>
                        <a:rPr lang="cs-CZ" dirty="0" err="1"/>
                        <a:t>AgBr</a:t>
                      </a:r>
                      <a:endParaRPr lang="cs-CZ" dirty="0"/>
                    </a:p>
                  </a:txBody>
                  <a:tcPr/>
                </a:tc>
                <a:tc>
                  <a:txBody>
                    <a:bodyPr/>
                    <a:lstStyle/>
                    <a:p>
                      <a:pPr algn="ctr"/>
                      <a:r>
                        <a:rPr lang="cs-CZ" dirty="0" err="1"/>
                        <a:t>AgI</a:t>
                      </a:r>
                      <a:endParaRPr lang="cs-CZ" dirty="0"/>
                    </a:p>
                  </a:txBody>
                  <a:tcPr/>
                </a:tc>
                <a:extLst>
                  <a:ext uri="{0D108BD9-81ED-4DB2-BD59-A6C34878D82A}">
                    <a16:rowId xmlns:a16="http://schemas.microsoft.com/office/drawing/2014/main" val="2838251123"/>
                  </a:ext>
                </a:extLst>
              </a:tr>
              <a:tr h="370840">
                <a:tc>
                  <a:txBody>
                    <a:bodyPr/>
                    <a:lstStyle/>
                    <a:p>
                      <a:r>
                        <a:rPr lang="cs-CZ" dirty="0"/>
                        <a:t>Rozpustnost</a:t>
                      </a:r>
                    </a:p>
                  </a:txBody>
                  <a:tcPr/>
                </a:tc>
                <a:tc>
                  <a:txBody>
                    <a:bodyPr/>
                    <a:lstStyle/>
                    <a:p>
                      <a:pPr algn="ctr"/>
                      <a:r>
                        <a:rPr lang="cs-CZ" dirty="0"/>
                        <a:t>1,4.10</a:t>
                      </a:r>
                      <a:r>
                        <a:rPr lang="cs-CZ" baseline="30000"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8,1.10</a:t>
                      </a:r>
                      <a:r>
                        <a:rPr lang="cs-CZ" baseline="30000" dirty="0"/>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1,1.10</a:t>
                      </a:r>
                      <a:r>
                        <a:rPr lang="cs-CZ" baseline="30000" dirty="0"/>
                        <a:t>-8</a:t>
                      </a:r>
                    </a:p>
                  </a:txBody>
                  <a:tcPr/>
                </a:tc>
                <a:extLst>
                  <a:ext uri="{0D108BD9-81ED-4DB2-BD59-A6C34878D82A}">
                    <a16:rowId xmlns:a16="http://schemas.microsoft.com/office/drawing/2014/main" val="2517571467"/>
                  </a:ext>
                </a:extLst>
              </a:tr>
              <a:tr h="370840">
                <a:tc>
                  <a:txBody>
                    <a:bodyPr/>
                    <a:lstStyle/>
                    <a:p>
                      <a:pPr algn="ctr"/>
                      <a:r>
                        <a:rPr lang="cs-CZ" dirty="0"/>
                        <a:t>barva</a:t>
                      </a:r>
                    </a:p>
                  </a:txBody>
                  <a:tcPr/>
                </a:tc>
                <a:tc>
                  <a:txBody>
                    <a:bodyPr/>
                    <a:lstStyle/>
                    <a:p>
                      <a:pPr algn="ctr"/>
                      <a:r>
                        <a:rPr lang="cs-CZ" dirty="0"/>
                        <a:t>bílá</a:t>
                      </a:r>
                    </a:p>
                  </a:txBody>
                  <a:tcPr/>
                </a:tc>
                <a:tc>
                  <a:txBody>
                    <a:bodyPr/>
                    <a:lstStyle/>
                    <a:p>
                      <a:pPr algn="ctr"/>
                      <a:r>
                        <a:rPr lang="cs-CZ" dirty="0"/>
                        <a:t>světle žlutá</a:t>
                      </a:r>
                    </a:p>
                  </a:txBody>
                  <a:tcPr/>
                </a:tc>
                <a:tc>
                  <a:txBody>
                    <a:bodyPr/>
                    <a:lstStyle/>
                    <a:p>
                      <a:pPr algn="ctr"/>
                      <a:r>
                        <a:rPr lang="cs-CZ" dirty="0"/>
                        <a:t>žlutá</a:t>
                      </a:r>
                    </a:p>
                  </a:txBody>
                  <a:tcPr/>
                </a:tc>
                <a:extLst>
                  <a:ext uri="{0D108BD9-81ED-4DB2-BD59-A6C34878D82A}">
                    <a16:rowId xmlns:a16="http://schemas.microsoft.com/office/drawing/2014/main" val="3504630093"/>
                  </a:ext>
                </a:extLst>
              </a:tr>
            </a:tbl>
          </a:graphicData>
        </a:graphic>
      </p:graphicFrame>
      <p:graphicFrame>
        <p:nvGraphicFramePr>
          <p:cNvPr id="10" name="Tabulka 9">
            <a:extLst>
              <a:ext uri="{FF2B5EF4-FFF2-40B4-BE49-F238E27FC236}">
                <a16:creationId xmlns:a16="http://schemas.microsoft.com/office/drawing/2014/main" id="{527EBB3D-55B1-477B-BB06-DBFF009A1805}"/>
              </a:ext>
            </a:extLst>
          </p:cNvPr>
          <p:cNvGraphicFramePr>
            <a:graphicFrameLocks noGrp="1"/>
          </p:cNvGraphicFramePr>
          <p:nvPr/>
        </p:nvGraphicFramePr>
        <p:xfrm>
          <a:off x="1304925" y="3454077"/>
          <a:ext cx="6096000" cy="110744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950064379"/>
                    </a:ext>
                  </a:extLst>
                </a:gridCol>
                <a:gridCol w="1524000">
                  <a:extLst>
                    <a:ext uri="{9D8B030D-6E8A-4147-A177-3AD203B41FA5}">
                      <a16:colId xmlns:a16="http://schemas.microsoft.com/office/drawing/2014/main" val="3639617337"/>
                    </a:ext>
                  </a:extLst>
                </a:gridCol>
                <a:gridCol w="1524000">
                  <a:extLst>
                    <a:ext uri="{9D8B030D-6E8A-4147-A177-3AD203B41FA5}">
                      <a16:colId xmlns:a16="http://schemas.microsoft.com/office/drawing/2014/main" val="4017804845"/>
                    </a:ext>
                  </a:extLst>
                </a:gridCol>
                <a:gridCol w="1524000">
                  <a:extLst>
                    <a:ext uri="{9D8B030D-6E8A-4147-A177-3AD203B41FA5}">
                      <a16:colId xmlns:a16="http://schemas.microsoft.com/office/drawing/2014/main" val="3598572172"/>
                    </a:ext>
                  </a:extLst>
                </a:gridCol>
              </a:tblGrid>
              <a:tr h="315595">
                <a:tc>
                  <a:txBody>
                    <a:bodyPr/>
                    <a:lstStyle/>
                    <a:p>
                      <a:pPr algn="ctr"/>
                      <a:endParaRPr lang="cs-CZ" dirty="0"/>
                    </a:p>
                  </a:txBody>
                  <a:tcPr/>
                </a:tc>
                <a:tc>
                  <a:txBody>
                    <a:bodyPr/>
                    <a:lstStyle/>
                    <a:p>
                      <a:pPr algn="ctr"/>
                      <a:r>
                        <a:rPr lang="cs-CZ" dirty="0" err="1"/>
                        <a:t>ZnS</a:t>
                      </a:r>
                      <a:endParaRPr lang="cs-CZ" dirty="0"/>
                    </a:p>
                  </a:txBody>
                  <a:tcPr/>
                </a:tc>
                <a:tc>
                  <a:txBody>
                    <a:bodyPr/>
                    <a:lstStyle/>
                    <a:p>
                      <a:pPr algn="ctr"/>
                      <a:r>
                        <a:rPr lang="cs-CZ" dirty="0" err="1"/>
                        <a:t>CdS</a:t>
                      </a:r>
                      <a:endParaRPr lang="cs-CZ" dirty="0"/>
                    </a:p>
                  </a:txBody>
                  <a:tcPr/>
                </a:tc>
                <a:tc>
                  <a:txBody>
                    <a:bodyPr/>
                    <a:lstStyle/>
                    <a:p>
                      <a:pPr algn="ctr"/>
                      <a:r>
                        <a:rPr lang="cs-CZ" dirty="0" err="1"/>
                        <a:t>HgS</a:t>
                      </a:r>
                      <a:endParaRPr lang="cs-CZ" dirty="0"/>
                    </a:p>
                  </a:txBody>
                  <a:tcPr/>
                </a:tc>
                <a:extLst>
                  <a:ext uri="{0D108BD9-81ED-4DB2-BD59-A6C34878D82A}">
                    <a16:rowId xmlns:a16="http://schemas.microsoft.com/office/drawing/2014/main" val="2838251123"/>
                  </a:ext>
                </a:extLst>
              </a:tr>
              <a:tr h="370840">
                <a:tc>
                  <a:txBody>
                    <a:bodyPr/>
                    <a:lstStyle/>
                    <a:p>
                      <a:r>
                        <a:rPr lang="cs-CZ" dirty="0"/>
                        <a:t>Rozpustnost</a:t>
                      </a:r>
                    </a:p>
                  </a:txBody>
                  <a:tcPr/>
                </a:tc>
                <a:tc>
                  <a:txBody>
                    <a:bodyPr/>
                    <a:lstStyle/>
                    <a:p>
                      <a:pPr algn="ctr"/>
                      <a:r>
                        <a:rPr lang="cs-CZ" dirty="0"/>
                        <a:t>7,1.10</a:t>
                      </a:r>
                      <a:r>
                        <a:rPr lang="cs-CZ" baseline="30000"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9,0.10</a:t>
                      </a:r>
                      <a:r>
                        <a:rPr lang="cs-CZ" baseline="30000"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5,4.10</a:t>
                      </a:r>
                      <a:r>
                        <a:rPr lang="cs-CZ" baseline="30000" dirty="0"/>
                        <a:t>-8</a:t>
                      </a:r>
                    </a:p>
                  </a:txBody>
                  <a:tcPr/>
                </a:tc>
                <a:extLst>
                  <a:ext uri="{0D108BD9-81ED-4DB2-BD59-A6C34878D82A}">
                    <a16:rowId xmlns:a16="http://schemas.microsoft.com/office/drawing/2014/main" val="2517571467"/>
                  </a:ext>
                </a:extLst>
              </a:tr>
              <a:tr h="370840">
                <a:tc>
                  <a:txBody>
                    <a:bodyPr/>
                    <a:lstStyle/>
                    <a:p>
                      <a:pPr algn="ctr"/>
                      <a:r>
                        <a:rPr lang="cs-CZ" dirty="0"/>
                        <a:t>barva</a:t>
                      </a:r>
                    </a:p>
                  </a:txBody>
                  <a:tcPr/>
                </a:tc>
                <a:tc>
                  <a:txBody>
                    <a:bodyPr/>
                    <a:lstStyle/>
                    <a:p>
                      <a:pPr algn="ctr"/>
                      <a:r>
                        <a:rPr lang="cs-CZ" dirty="0"/>
                        <a:t>bílá</a:t>
                      </a:r>
                    </a:p>
                  </a:txBody>
                  <a:tcPr/>
                </a:tc>
                <a:tc>
                  <a:txBody>
                    <a:bodyPr/>
                    <a:lstStyle/>
                    <a:p>
                      <a:pPr algn="ctr"/>
                      <a:r>
                        <a:rPr lang="cs-CZ" dirty="0"/>
                        <a:t>žlutá</a:t>
                      </a:r>
                    </a:p>
                  </a:txBody>
                  <a:tcPr/>
                </a:tc>
                <a:tc>
                  <a:txBody>
                    <a:bodyPr/>
                    <a:lstStyle/>
                    <a:p>
                      <a:pPr algn="ctr"/>
                      <a:r>
                        <a:rPr lang="cs-CZ" dirty="0"/>
                        <a:t>černá</a:t>
                      </a:r>
                    </a:p>
                  </a:txBody>
                  <a:tcPr/>
                </a:tc>
                <a:extLst>
                  <a:ext uri="{0D108BD9-81ED-4DB2-BD59-A6C34878D82A}">
                    <a16:rowId xmlns:a16="http://schemas.microsoft.com/office/drawing/2014/main" val="3504630093"/>
                  </a:ext>
                </a:extLst>
              </a:tr>
            </a:tbl>
          </a:graphicData>
        </a:graphic>
      </p:graphicFrame>
      <p:sp>
        <p:nvSpPr>
          <p:cNvPr id="5" name="TextovéPole 4">
            <a:extLst>
              <a:ext uri="{FF2B5EF4-FFF2-40B4-BE49-F238E27FC236}">
                <a16:creationId xmlns:a16="http://schemas.microsoft.com/office/drawing/2014/main" id="{90AD0964-C71B-4CBE-9407-6389DE960ADD}"/>
              </a:ext>
            </a:extLst>
          </p:cNvPr>
          <p:cNvSpPr txBox="1"/>
          <p:nvPr/>
        </p:nvSpPr>
        <p:spPr>
          <a:xfrm>
            <a:off x="533399" y="301877"/>
            <a:ext cx="2773708" cy="369332"/>
          </a:xfrm>
          <a:prstGeom prst="rect">
            <a:avLst/>
          </a:prstGeom>
          <a:noFill/>
        </p:spPr>
        <p:txBody>
          <a:bodyPr wrap="none" rtlCol="0">
            <a:spAutoFit/>
          </a:bodyPr>
          <a:lstStyle/>
          <a:p>
            <a:r>
              <a:rPr lang="cs-CZ" b="1" dirty="0"/>
              <a:t>Vliv  polarizace na zbarvení</a:t>
            </a:r>
          </a:p>
        </p:txBody>
      </p:sp>
    </p:spTree>
    <p:extLst>
      <p:ext uri="{BB962C8B-B14F-4D97-AF65-F5344CB8AC3E}">
        <p14:creationId xmlns:p14="http://schemas.microsoft.com/office/powerpoint/2010/main" val="380908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nviroweb Home">
            <a:extLst>
              <a:ext uri="{FF2B5EF4-FFF2-40B4-BE49-F238E27FC236}">
                <a16:creationId xmlns:a16="http://schemas.microsoft.com/office/drawing/2014/main" id="{C6EE2F5A-DDDC-40AD-9548-C5CA339C8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5725"/>
            <a:ext cx="4391187" cy="29519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onic potential map of various metallic ions. ">
            <a:extLst>
              <a:ext uri="{FF2B5EF4-FFF2-40B4-BE49-F238E27FC236}">
                <a16:creationId xmlns:a16="http://schemas.microsoft.com/office/drawing/2014/main" id="{CD753F39-1D6D-45A3-9EDC-CB65C97AB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381375"/>
            <a:ext cx="4391187"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99505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152400" y="1066800"/>
            <a:ext cx="2628900" cy="457200"/>
          </a:xfrm>
        </p:spPr>
        <p:txBody>
          <a:bodyPr>
            <a:noAutofit/>
          </a:bodyPr>
          <a:lstStyle/>
          <a:p>
            <a:r>
              <a:rPr lang="cs-CZ" sz="1800" b="1" dirty="0" err="1">
                <a:latin typeface="Arial" panose="020B0604020202020204" pitchFamily="34" charset="0"/>
                <a:cs typeface="Arial" panose="020B0604020202020204" pitchFamily="34" charset="0"/>
              </a:rPr>
              <a:t>Arrheniova</a:t>
            </a:r>
            <a:r>
              <a:rPr lang="cs-CZ" sz="1800" b="1" dirty="0">
                <a:latin typeface="Arial" panose="020B0604020202020204" pitchFamily="34" charset="0"/>
                <a:cs typeface="Arial" panose="020B0604020202020204" pitchFamily="34" charset="0"/>
              </a:rPr>
              <a:t> teorie</a:t>
            </a:r>
          </a:p>
        </p:txBody>
      </p:sp>
      <p:sp>
        <p:nvSpPr>
          <p:cNvPr id="6" name="Obdélník 5"/>
          <p:cNvSpPr/>
          <p:nvPr/>
        </p:nvSpPr>
        <p:spPr>
          <a:xfrm>
            <a:off x="1143000" y="1524000"/>
            <a:ext cx="1335622" cy="369332"/>
          </a:xfrm>
          <a:prstGeom prst="rect">
            <a:avLst/>
          </a:prstGeom>
        </p:spPr>
        <p:txBody>
          <a:bodyPr wrap="none">
            <a:spAutoFit/>
          </a:bodyPr>
          <a:lstStyle/>
          <a:p>
            <a:r>
              <a:rPr lang="cs-CZ" dirty="0">
                <a:cs typeface="Arial" panose="020B0604020202020204" pitchFamily="34" charset="0"/>
              </a:rPr>
              <a:t>HA = H</a:t>
            </a:r>
            <a:r>
              <a:rPr lang="cs-CZ" baseline="30000" dirty="0">
                <a:cs typeface="Arial" panose="020B0604020202020204" pitchFamily="34" charset="0"/>
              </a:rPr>
              <a:t>+</a:t>
            </a:r>
            <a:r>
              <a:rPr lang="cs-CZ" dirty="0">
                <a:cs typeface="Arial" panose="020B0604020202020204" pitchFamily="34" charset="0"/>
              </a:rPr>
              <a:t> + A</a:t>
            </a:r>
            <a:r>
              <a:rPr lang="cs-CZ" baseline="30000" dirty="0">
                <a:cs typeface="Arial" panose="020B0604020202020204" pitchFamily="34" charset="0"/>
              </a:rPr>
              <a:t>−</a:t>
            </a:r>
            <a:endParaRPr lang="cs-CZ" dirty="0">
              <a:cs typeface="Arial" panose="020B0604020202020204" pitchFamily="34" charset="0"/>
            </a:endParaRPr>
          </a:p>
        </p:txBody>
      </p:sp>
      <p:sp>
        <p:nvSpPr>
          <p:cNvPr id="7" name="Nadpis 1"/>
          <p:cNvSpPr txBox="1">
            <a:spLocks/>
          </p:cNvSpPr>
          <p:nvPr/>
        </p:nvSpPr>
        <p:spPr>
          <a:xfrm>
            <a:off x="533400" y="3124200"/>
            <a:ext cx="3386668" cy="5715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1800" b="1" i="1" dirty="0" err="1">
                <a:latin typeface="Arial" panose="020B0604020202020204" pitchFamily="34" charset="0"/>
                <a:cs typeface="Arial" panose="020B0604020202020204" pitchFamily="34" charset="0"/>
              </a:rPr>
              <a:t>Brønstedova</a:t>
            </a:r>
            <a:r>
              <a:rPr lang="cs-CZ" sz="1800" b="1" i="1" dirty="0">
                <a:latin typeface="Arial" panose="020B0604020202020204" pitchFamily="34" charset="0"/>
                <a:cs typeface="Arial" panose="020B0604020202020204" pitchFamily="34" charset="0"/>
              </a:rPr>
              <a:t>–</a:t>
            </a:r>
            <a:r>
              <a:rPr lang="cs-CZ" sz="1800" b="1" i="1" dirty="0" err="1">
                <a:latin typeface="Arial" panose="020B0604020202020204" pitchFamily="34" charset="0"/>
                <a:cs typeface="Arial" panose="020B0604020202020204" pitchFamily="34" charset="0"/>
              </a:rPr>
              <a:t>Lowryho</a:t>
            </a:r>
            <a:r>
              <a:rPr lang="cs-CZ" sz="1800" b="1" i="1" dirty="0">
                <a:latin typeface="Arial" panose="020B0604020202020204" pitchFamily="34" charset="0"/>
                <a:cs typeface="Arial" panose="020B0604020202020204" pitchFamily="34" charset="0"/>
              </a:rPr>
              <a:t> teorie</a:t>
            </a:r>
          </a:p>
        </p:txBody>
      </p:sp>
      <p:sp>
        <p:nvSpPr>
          <p:cNvPr id="9" name="Obdélník 8"/>
          <p:cNvSpPr/>
          <p:nvPr/>
        </p:nvSpPr>
        <p:spPr>
          <a:xfrm>
            <a:off x="323851" y="4921984"/>
            <a:ext cx="5153025" cy="1631216"/>
          </a:xfrm>
          <a:prstGeom prst="rect">
            <a:avLst/>
          </a:prstGeom>
        </p:spPr>
        <p:txBody>
          <a:bodyPr wrap="square">
            <a:spAutoFit/>
          </a:bodyPr>
          <a:lstStyle/>
          <a:p>
            <a:r>
              <a:rPr lang="cs-CZ" sz="2000" dirty="0">
                <a:cs typeface="Arial" panose="020B0604020202020204" pitchFamily="34" charset="0"/>
              </a:rPr>
              <a:t>Teorie se týkala pouze </a:t>
            </a:r>
            <a:r>
              <a:rPr lang="cs-CZ" sz="2000" dirty="0" err="1">
                <a:cs typeface="Arial" panose="020B0604020202020204" pitchFamily="34" charset="0"/>
              </a:rPr>
              <a:t>protických</a:t>
            </a:r>
            <a:r>
              <a:rPr lang="cs-CZ" sz="2000" dirty="0">
                <a:cs typeface="Arial" panose="020B0604020202020204" pitchFamily="34" charset="0"/>
              </a:rPr>
              <a:t> rozpouštědel, předpokládala solvataci uvolněných protonů molekulami rozpouštědla. </a:t>
            </a:r>
          </a:p>
          <a:p>
            <a:r>
              <a:rPr lang="cs-CZ" sz="2000" b="1" dirty="0">
                <a:cs typeface="Arial" panose="020B0604020202020204" pitchFamily="34" charset="0"/>
              </a:rPr>
              <a:t>kyseliny</a:t>
            </a:r>
            <a:r>
              <a:rPr lang="cs-CZ" sz="2000" dirty="0">
                <a:cs typeface="Arial" panose="020B0604020202020204" pitchFamily="34" charset="0"/>
              </a:rPr>
              <a:t> = donory protonu </a:t>
            </a:r>
          </a:p>
          <a:p>
            <a:r>
              <a:rPr lang="cs-CZ" sz="2000" b="1" dirty="0">
                <a:cs typeface="Arial" panose="020B0604020202020204" pitchFamily="34" charset="0"/>
              </a:rPr>
              <a:t>zásady</a:t>
            </a:r>
            <a:r>
              <a:rPr lang="cs-CZ" sz="2000" dirty="0">
                <a:cs typeface="Arial" panose="020B0604020202020204" pitchFamily="34" charset="0"/>
              </a:rPr>
              <a:t>  = akceptory protonu</a:t>
            </a:r>
          </a:p>
        </p:txBody>
      </p:sp>
      <p:sp>
        <p:nvSpPr>
          <p:cNvPr id="11" name="Obdélník 10"/>
          <p:cNvSpPr/>
          <p:nvPr/>
        </p:nvSpPr>
        <p:spPr>
          <a:xfrm>
            <a:off x="1219200" y="3810000"/>
            <a:ext cx="1675459" cy="369332"/>
          </a:xfrm>
          <a:prstGeom prst="rect">
            <a:avLst/>
          </a:prstGeom>
        </p:spPr>
        <p:txBody>
          <a:bodyPr wrap="none">
            <a:spAutoFit/>
          </a:bodyPr>
          <a:lstStyle/>
          <a:p>
            <a:r>
              <a:rPr lang="cs-CZ" dirty="0">
                <a:cs typeface="Arial" panose="020B0604020202020204" pitchFamily="34" charset="0"/>
              </a:rPr>
              <a:t>H</a:t>
            </a:r>
            <a:r>
              <a:rPr lang="cs-CZ" baseline="30000" dirty="0">
                <a:cs typeface="Arial" panose="020B0604020202020204" pitchFamily="34" charset="0"/>
              </a:rPr>
              <a:t>+</a:t>
            </a:r>
            <a:r>
              <a:rPr lang="cs-CZ" dirty="0">
                <a:cs typeface="Arial" panose="020B0604020202020204" pitchFamily="34" charset="0"/>
              </a:rPr>
              <a:t> + H</a:t>
            </a:r>
            <a:r>
              <a:rPr lang="cs-CZ" baseline="-25000" dirty="0">
                <a:cs typeface="Arial" panose="020B0604020202020204" pitchFamily="34" charset="0"/>
              </a:rPr>
              <a:t>2</a:t>
            </a:r>
            <a:r>
              <a:rPr lang="cs-CZ" dirty="0">
                <a:cs typeface="Arial" panose="020B0604020202020204" pitchFamily="34" charset="0"/>
              </a:rPr>
              <a:t>O = H</a:t>
            </a:r>
            <a:r>
              <a:rPr lang="cs-CZ" baseline="-25000" dirty="0">
                <a:cs typeface="Arial" panose="020B0604020202020204" pitchFamily="34" charset="0"/>
              </a:rPr>
              <a:t>3</a:t>
            </a:r>
            <a:r>
              <a:rPr lang="cs-CZ" dirty="0">
                <a:cs typeface="Arial" panose="020B0604020202020204" pitchFamily="34" charset="0"/>
              </a:rPr>
              <a:t>O</a:t>
            </a:r>
            <a:r>
              <a:rPr lang="cs-CZ" baseline="30000" dirty="0">
                <a:cs typeface="Arial" panose="020B0604020202020204" pitchFamily="34" charset="0"/>
              </a:rPr>
              <a:t>+</a:t>
            </a:r>
            <a:endParaRPr lang="cs-CZ" dirty="0">
              <a:cs typeface="Arial" panose="020B0604020202020204" pitchFamily="34" charset="0"/>
            </a:endParaRPr>
          </a:p>
        </p:txBody>
      </p:sp>
      <p:sp>
        <p:nvSpPr>
          <p:cNvPr id="15" name="Obdélník 14"/>
          <p:cNvSpPr/>
          <p:nvPr/>
        </p:nvSpPr>
        <p:spPr>
          <a:xfrm>
            <a:off x="5334000" y="5822520"/>
            <a:ext cx="2971800" cy="646331"/>
          </a:xfrm>
          <a:prstGeom prst="rect">
            <a:avLst/>
          </a:prstGeom>
        </p:spPr>
        <p:txBody>
          <a:bodyPr wrap="square">
            <a:spAutoFit/>
          </a:bodyPr>
          <a:lstStyle/>
          <a:p>
            <a:pPr lvl="1" indent="-342900" fontAlgn="base">
              <a:spcBef>
                <a:spcPct val="0"/>
              </a:spcBef>
              <a:spcAft>
                <a:spcPct val="0"/>
              </a:spcAft>
            </a:pPr>
            <a:r>
              <a:rPr lang="cs-CZ" altLang="cs-CZ" dirty="0">
                <a:solidFill>
                  <a:srgbClr val="222222"/>
                </a:solidFill>
                <a:cs typeface="Arial" charset="0"/>
              </a:rPr>
              <a:t>RNH</a:t>
            </a:r>
            <a:r>
              <a:rPr lang="cs-CZ" altLang="cs-CZ" baseline="-30000" dirty="0">
                <a:solidFill>
                  <a:srgbClr val="222222"/>
                </a:solidFill>
                <a:cs typeface="Arial" charset="0"/>
              </a:rPr>
              <a:t>2</a:t>
            </a:r>
            <a:r>
              <a:rPr lang="cs-CZ" altLang="cs-CZ" dirty="0">
                <a:solidFill>
                  <a:srgbClr val="222222"/>
                </a:solidFill>
                <a:cs typeface="Arial" charset="0"/>
              </a:rPr>
              <a:t> + H</a:t>
            </a:r>
            <a:r>
              <a:rPr lang="cs-CZ" altLang="cs-CZ" baseline="-30000" dirty="0">
                <a:solidFill>
                  <a:srgbClr val="222222"/>
                </a:solidFill>
                <a:cs typeface="Arial" charset="0"/>
              </a:rPr>
              <a:t>2</a:t>
            </a:r>
            <a:r>
              <a:rPr lang="cs-CZ" altLang="cs-CZ" dirty="0">
                <a:solidFill>
                  <a:srgbClr val="222222"/>
                </a:solidFill>
                <a:cs typeface="Arial" charset="0"/>
              </a:rPr>
              <a:t>O = RNH</a:t>
            </a:r>
            <a:r>
              <a:rPr lang="cs-CZ" altLang="cs-CZ" baseline="-30000" dirty="0">
                <a:solidFill>
                  <a:srgbClr val="222222"/>
                </a:solidFill>
                <a:cs typeface="Arial" charset="0"/>
              </a:rPr>
              <a:t>3</a:t>
            </a:r>
            <a:r>
              <a:rPr lang="cs-CZ" altLang="cs-CZ" baseline="30000" dirty="0">
                <a:solidFill>
                  <a:srgbClr val="222222"/>
                </a:solidFill>
                <a:cs typeface="Arial" charset="0"/>
              </a:rPr>
              <a:t>+</a:t>
            </a:r>
            <a:r>
              <a:rPr lang="cs-CZ" altLang="cs-CZ" dirty="0">
                <a:solidFill>
                  <a:srgbClr val="222222"/>
                </a:solidFill>
                <a:cs typeface="Arial" charset="0"/>
              </a:rPr>
              <a:t> + OH</a:t>
            </a:r>
            <a:r>
              <a:rPr lang="cs-CZ" altLang="cs-CZ" baseline="30000" dirty="0">
                <a:solidFill>
                  <a:srgbClr val="222222"/>
                </a:solidFill>
                <a:cs typeface="Arial" charset="0"/>
              </a:rPr>
              <a:t>−</a:t>
            </a:r>
            <a:endParaRPr lang="cs-CZ" altLang="cs-CZ" dirty="0">
              <a:solidFill>
                <a:srgbClr val="222222"/>
              </a:solidFill>
              <a:cs typeface="Arial" charset="0"/>
            </a:endParaRPr>
          </a:p>
          <a:p>
            <a:pPr lvl="1" indent="-342900" eaLnBrk="0" fontAlgn="base" hangingPunct="0">
              <a:spcBef>
                <a:spcPct val="0"/>
              </a:spcBef>
              <a:spcAft>
                <a:spcPct val="0"/>
              </a:spcAft>
            </a:pPr>
            <a:r>
              <a:rPr lang="cs-CZ" altLang="cs-CZ" dirty="0">
                <a:solidFill>
                  <a:srgbClr val="222222"/>
                </a:solidFill>
                <a:cs typeface="Arial" charset="0"/>
              </a:rPr>
              <a:t>HCN + H</a:t>
            </a:r>
            <a:r>
              <a:rPr lang="cs-CZ" altLang="cs-CZ" baseline="-30000" dirty="0">
                <a:solidFill>
                  <a:srgbClr val="222222"/>
                </a:solidFill>
                <a:cs typeface="Arial" charset="0"/>
              </a:rPr>
              <a:t>2</a:t>
            </a:r>
            <a:r>
              <a:rPr lang="cs-CZ" altLang="cs-CZ" dirty="0">
                <a:solidFill>
                  <a:srgbClr val="222222"/>
                </a:solidFill>
                <a:cs typeface="Arial" charset="0"/>
              </a:rPr>
              <a:t>O = CN</a:t>
            </a:r>
            <a:r>
              <a:rPr lang="cs-CZ" altLang="cs-CZ" baseline="30000" dirty="0">
                <a:solidFill>
                  <a:srgbClr val="222222"/>
                </a:solidFill>
                <a:cs typeface="Arial" charset="0"/>
              </a:rPr>
              <a:t>−</a:t>
            </a:r>
            <a:r>
              <a:rPr lang="cs-CZ" altLang="cs-CZ" dirty="0">
                <a:solidFill>
                  <a:srgbClr val="222222"/>
                </a:solidFill>
                <a:cs typeface="Arial" charset="0"/>
              </a:rPr>
              <a:t> + H</a:t>
            </a:r>
            <a:r>
              <a:rPr lang="cs-CZ" altLang="cs-CZ" baseline="-30000" dirty="0">
                <a:solidFill>
                  <a:srgbClr val="222222"/>
                </a:solidFill>
                <a:cs typeface="Arial" charset="0"/>
              </a:rPr>
              <a:t>3</a:t>
            </a:r>
            <a:r>
              <a:rPr lang="cs-CZ" altLang="cs-CZ" dirty="0">
                <a:solidFill>
                  <a:srgbClr val="222222"/>
                </a:solidFill>
                <a:cs typeface="Arial" charset="0"/>
              </a:rPr>
              <a:t>O</a:t>
            </a:r>
            <a:r>
              <a:rPr lang="cs-CZ" altLang="cs-CZ" baseline="30000" dirty="0">
                <a:solidFill>
                  <a:srgbClr val="222222"/>
                </a:solidFill>
                <a:cs typeface="Arial" charset="0"/>
              </a:rPr>
              <a:t>+</a:t>
            </a:r>
            <a:endParaRPr lang="cs-CZ" altLang="cs-CZ" dirty="0">
              <a:solidFill>
                <a:srgbClr val="222222"/>
              </a:solidFill>
              <a:cs typeface="Arial" charset="0"/>
            </a:endParaRPr>
          </a:p>
        </p:txBody>
      </p:sp>
      <p:sp>
        <p:nvSpPr>
          <p:cNvPr id="16" name="Obdélník 15"/>
          <p:cNvSpPr/>
          <p:nvPr/>
        </p:nvSpPr>
        <p:spPr>
          <a:xfrm>
            <a:off x="361951" y="1920805"/>
            <a:ext cx="4804969" cy="707886"/>
          </a:xfrm>
          <a:prstGeom prst="rect">
            <a:avLst/>
          </a:prstGeom>
        </p:spPr>
        <p:txBody>
          <a:bodyPr wrap="square">
            <a:spAutoFit/>
          </a:bodyPr>
          <a:lstStyle/>
          <a:p>
            <a:r>
              <a:rPr lang="cs-CZ" sz="2000" b="1" dirty="0">
                <a:cs typeface="Arial" panose="020B0604020202020204" pitchFamily="34" charset="0"/>
              </a:rPr>
              <a:t>Kyseliny</a:t>
            </a:r>
            <a:r>
              <a:rPr lang="cs-CZ" sz="2000" dirty="0">
                <a:cs typeface="Arial" panose="020B0604020202020204" pitchFamily="34" charset="0"/>
              </a:rPr>
              <a:t> = látky schopné odštěpit proton. Teorie </a:t>
            </a:r>
            <a:r>
              <a:rPr lang="pl-PL" sz="2000" dirty="0">
                <a:cs typeface="Arial" panose="020B0604020202020204" pitchFamily="34" charset="0"/>
              </a:rPr>
              <a:t>nebrala v úvahu funkci  rozpouštědla.</a:t>
            </a:r>
            <a:endParaRPr lang="cs-CZ" sz="2000" dirty="0">
              <a:cs typeface="Arial" panose="020B0604020202020204" pitchFamily="34" charset="0"/>
            </a:endParaRPr>
          </a:p>
        </p:txBody>
      </p:sp>
      <p:sp>
        <p:nvSpPr>
          <p:cNvPr id="19" name="Obdélník 18"/>
          <p:cNvSpPr/>
          <p:nvPr/>
        </p:nvSpPr>
        <p:spPr>
          <a:xfrm>
            <a:off x="5715000" y="5002177"/>
            <a:ext cx="2057400" cy="646331"/>
          </a:xfrm>
          <a:prstGeom prst="rect">
            <a:avLst/>
          </a:prstGeom>
        </p:spPr>
        <p:txBody>
          <a:bodyPr wrap="square">
            <a:spAutoFit/>
          </a:bodyPr>
          <a:lstStyle/>
          <a:p>
            <a:r>
              <a:rPr lang="pt-BR" dirty="0">
                <a:cs typeface="Arial" panose="020B0604020202020204" pitchFamily="34" charset="0"/>
              </a:rPr>
              <a:t>HCl </a:t>
            </a:r>
            <a:r>
              <a:rPr lang="cs-CZ" dirty="0">
                <a:cs typeface="Arial" panose="020B0604020202020204" pitchFamily="34" charset="0"/>
              </a:rPr>
              <a:t>=</a:t>
            </a:r>
            <a:r>
              <a:rPr lang="pt-BR" dirty="0">
                <a:cs typeface="Arial" panose="020B0604020202020204" pitchFamily="34" charset="0"/>
              </a:rPr>
              <a:t> H</a:t>
            </a:r>
            <a:r>
              <a:rPr lang="pt-BR" baseline="30000" dirty="0">
                <a:cs typeface="Arial" panose="020B0604020202020204" pitchFamily="34" charset="0"/>
              </a:rPr>
              <a:t>+</a:t>
            </a:r>
            <a:r>
              <a:rPr lang="pt-BR" dirty="0">
                <a:cs typeface="Arial" panose="020B0604020202020204" pitchFamily="34" charset="0"/>
              </a:rPr>
              <a:t> + Cl</a:t>
            </a:r>
            <a:r>
              <a:rPr lang="pt-BR" baseline="30000" dirty="0">
                <a:cs typeface="Arial" panose="020B0604020202020204" pitchFamily="34" charset="0"/>
              </a:rPr>
              <a:t>-</a:t>
            </a:r>
            <a:br>
              <a:rPr lang="pt-BR" dirty="0">
                <a:cs typeface="Arial" panose="020B0604020202020204" pitchFamily="34" charset="0"/>
              </a:rPr>
            </a:br>
            <a:r>
              <a:rPr lang="pt-BR" dirty="0">
                <a:cs typeface="Arial" panose="020B0604020202020204" pitchFamily="34" charset="0"/>
              </a:rPr>
              <a:t>HNO</a:t>
            </a:r>
            <a:r>
              <a:rPr lang="pt-BR" baseline="-25000" dirty="0">
                <a:cs typeface="Arial" panose="020B0604020202020204" pitchFamily="34" charset="0"/>
              </a:rPr>
              <a:t>3</a:t>
            </a:r>
            <a:r>
              <a:rPr lang="pt-BR" dirty="0">
                <a:cs typeface="Arial" panose="020B0604020202020204" pitchFamily="34" charset="0"/>
              </a:rPr>
              <a:t> </a:t>
            </a:r>
            <a:r>
              <a:rPr lang="cs-CZ" dirty="0">
                <a:cs typeface="Arial" panose="020B0604020202020204" pitchFamily="34" charset="0"/>
              </a:rPr>
              <a:t>=</a:t>
            </a:r>
            <a:r>
              <a:rPr lang="pt-BR" dirty="0">
                <a:cs typeface="Arial" panose="020B0604020202020204" pitchFamily="34" charset="0"/>
              </a:rPr>
              <a:t> H</a:t>
            </a:r>
            <a:r>
              <a:rPr lang="pt-BR" baseline="30000" dirty="0">
                <a:cs typeface="Arial" panose="020B0604020202020204" pitchFamily="34" charset="0"/>
              </a:rPr>
              <a:t>+</a:t>
            </a:r>
            <a:r>
              <a:rPr lang="pt-BR" dirty="0">
                <a:cs typeface="Arial" panose="020B0604020202020204" pitchFamily="34" charset="0"/>
              </a:rPr>
              <a:t> + NO</a:t>
            </a:r>
            <a:r>
              <a:rPr lang="pt-BR" baseline="-25000" dirty="0">
                <a:cs typeface="Arial" panose="020B0604020202020204" pitchFamily="34" charset="0"/>
              </a:rPr>
              <a:t>3</a:t>
            </a:r>
            <a:r>
              <a:rPr lang="pt-BR" baseline="30000" dirty="0">
                <a:cs typeface="Arial" panose="020B0604020202020204" pitchFamily="34" charset="0"/>
              </a:rPr>
              <a:t>-</a:t>
            </a:r>
            <a:endParaRPr lang="cs-CZ" dirty="0">
              <a:cs typeface="Arial" panose="020B0604020202020204" pitchFamily="34" charset="0"/>
            </a:endParaRPr>
          </a:p>
        </p:txBody>
      </p:sp>
      <p:sp>
        <p:nvSpPr>
          <p:cNvPr id="20" name="Obdélník 19"/>
          <p:cNvSpPr/>
          <p:nvPr/>
        </p:nvSpPr>
        <p:spPr>
          <a:xfrm>
            <a:off x="361951" y="4282017"/>
            <a:ext cx="6934201" cy="400110"/>
          </a:xfrm>
          <a:prstGeom prst="rect">
            <a:avLst/>
          </a:prstGeom>
        </p:spPr>
        <p:txBody>
          <a:bodyPr wrap="square">
            <a:spAutoFit/>
          </a:bodyPr>
          <a:lstStyle/>
          <a:p>
            <a:r>
              <a:rPr lang="cs-CZ" sz="2000" dirty="0">
                <a:cs typeface="Arial" panose="020B0604020202020204" pitchFamily="34" charset="0"/>
              </a:rPr>
              <a:t>Látky se chovají jako kyseliny jen v přítomnosti zásady a naopak. </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295400"/>
            <a:ext cx="3253047" cy="263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819400" y="304800"/>
            <a:ext cx="4041491" cy="523220"/>
          </a:xfrm>
          <a:prstGeom prst="rect">
            <a:avLst/>
          </a:prstGeom>
        </p:spPr>
        <p:txBody>
          <a:bodyPr wrap="none">
            <a:spAutoFit/>
          </a:bodyPr>
          <a:lstStyle/>
          <a:p>
            <a:r>
              <a:rPr lang="cs-CZ" altLang="en-US" sz="2800" b="1" dirty="0">
                <a:latin typeface="Arial" panose="020B0604020202020204" pitchFamily="34" charset="0"/>
                <a:cs typeface="Arial" panose="020B0604020202020204" pitchFamily="34" charset="0"/>
              </a:rPr>
              <a:t>Acidobazické chování </a:t>
            </a:r>
            <a:endParaRPr lang="cs-CZ"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3955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2567404"/>
            <a:ext cx="1441420" cy="369332"/>
          </a:xfrm>
          <a:prstGeom prst="rect">
            <a:avLst/>
          </a:prstGeom>
        </p:spPr>
        <p:txBody>
          <a:bodyPr wrap="none">
            <a:spAutoFit/>
          </a:bodyPr>
          <a:lstStyle/>
          <a:p>
            <a:r>
              <a:rPr lang="cs-CZ" b="1" dirty="0" err="1">
                <a:latin typeface="Arial" panose="020B0604020202020204" pitchFamily="34" charset="0"/>
                <a:cs typeface="Arial" panose="020B0604020202020204" pitchFamily="34" charset="0"/>
              </a:rPr>
              <a:t>Solvoteorie</a:t>
            </a:r>
            <a:endParaRPr lang="cs-CZ" b="1" dirty="0">
              <a:latin typeface="Arial" panose="020B0604020202020204" pitchFamily="34" charset="0"/>
              <a:cs typeface="Arial" panose="020B0604020202020204" pitchFamily="34" charset="0"/>
            </a:endParaRPr>
          </a:p>
        </p:txBody>
      </p:sp>
      <p:sp>
        <p:nvSpPr>
          <p:cNvPr id="6" name="Obdélník 5"/>
          <p:cNvSpPr/>
          <p:nvPr/>
        </p:nvSpPr>
        <p:spPr>
          <a:xfrm>
            <a:off x="304800" y="3200400"/>
            <a:ext cx="8610600" cy="707886"/>
          </a:xfrm>
          <a:prstGeom prst="rect">
            <a:avLst/>
          </a:prstGeom>
        </p:spPr>
        <p:txBody>
          <a:bodyPr wrap="square">
            <a:spAutoFit/>
          </a:bodyPr>
          <a:lstStyle/>
          <a:p>
            <a:r>
              <a:rPr lang="cs-CZ" sz="2000" dirty="0">
                <a:cs typeface="Arial" panose="020B0604020202020204" pitchFamily="34" charset="0"/>
              </a:rPr>
              <a:t>rozšíření </a:t>
            </a:r>
            <a:r>
              <a:rPr lang="cs-CZ" sz="2000" dirty="0" err="1">
                <a:cs typeface="Arial" panose="020B0604020202020204" pitchFamily="34" charset="0"/>
              </a:rPr>
              <a:t>Brønstedovy</a:t>
            </a:r>
            <a:r>
              <a:rPr lang="cs-CZ" sz="2000" dirty="0">
                <a:cs typeface="Arial" panose="020B0604020202020204" pitchFamily="34" charset="0"/>
              </a:rPr>
              <a:t> teorie pro aprotická rozpouštědla, požadavkem této teorie je </a:t>
            </a:r>
            <a:r>
              <a:rPr lang="cs-CZ" sz="2000" dirty="0" err="1">
                <a:cs typeface="Arial" panose="020B0604020202020204" pitchFamily="34" charset="0"/>
              </a:rPr>
              <a:t>autoionizace</a:t>
            </a:r>
            <a:r>
              <a:rPr lang="cs-CZ" sz="2000" dirty="0">
                <a:cs typeface="Arial" panose="020B0604020202020204" pitchFamily="34" charset="0"/>
              </a:rPr>
              <a:t> rozpouštědla. </a:t>
            </a:r>
          </a:p>
        </p:txBody>
      </p:sp>
      <p:sp>
        <p:nvSpPr>
          <p:cNvPr id="7" name="Obdélník 6"/>
          <p:cNvSpPr/>
          <p:nvPr/>
        </p:nvSpPr>
        <p:spPr>
          <a:xfrm>
            <a:off x="419100" y="4191000"/>
            <a:ext cx="8382000" cy="2246769"/>
          </a:xfrm>
          <a:prstGeom prst="rect">
            <a:avLst/>
          </a:prstGeom>
        </p:spPr>
        <p:txBody>
          <a:bodyPr wrap="square">
            <a:spAutoFit/>
          </a:bodyPr>
          <a:lstStyle/>
          <a:p>
            <a:r>
              <a:rPr lang="cs-CZ" sz="2000" b="1" dirty="0">
                <a:cs typeface="Arial" panose="020B0604020202020204" pitchFamily="34" charset="0"/>
              </a:rPr>
              <a:t>kyseliny</a:t>
            </a:r>
            <a:r>
              <a:rPr lang="cs-CZ" sz="2000" dirty="0">
                <a:cs typeface="Arial" panose="020B0604020202020204" pitchFamily="34" charset="0"/>
              </a:rPr>
              <a:t> = látky, které při interakci s rozpouštědlem zvyšují koncentraci kationtů produkovaných </a:t>
            </a:r>
            <a:r>
              <a:rPr lang="cs-CZ" sz="2000" dirty="0" err="1">
                <a:cs typeface="Arial" panose="020B0604020202020204" pitchFamily="34" charset="0"/>
              </a:rPr>
              <a:t>autoionizací</a:t>
            </a:r>
            <a:r>
              <a:rPr lang="cs-CZ" sz="2000" dirty="0">
                <a:cs typeface="Arial" panose="020B0604020202020204" pitchFamily="34" charset="0"/>
              </a:rPr>
              <a:t> rozpouštědla. </a:t>
            </a:r>
          </a:p>
          <a:p>
            <a:endParaRPr lang="cs-CZ" sz="2000" dirty="0">
              <a:cs typeface="Arial" panose="020B0604020202020204" pitchFamily="34" charset="0"/>
            </a:endParaRPr>
          </a:p>
          <a:p>
            <a:r>
              <a:rPr lang="cs-CZ" sz="2000" dirty="0">
                <a:cs typeface="Arial" panose="020B0604020202020204" pitchFamily="34" charset="0"/>
              </a:rPr>
              <a:t>Např. roztok hydrogensíranu v  kapalném amoniaku  se chová jako kyselina:</a:t>
            </a:r>
            <a:endParaRPr lang="en-US" sz="2000" dirty="0">
              <a:cs typeface="Arial" panose="020B0604020202020204" pitchFamily="34" charset="0"/>
            </a:endParaRPr>
          </a:p>
          <a:p>
            <a:endParaRPr lang="cs-CZ" sz="2000" dirty="0">
              <a:cs typeface="Arial" panose="020B0604020202020204" pitchFamily="34" charset="0"/>
            </a:endParaRPr>
          </a:p>
          <a:p>
            <a:pPr algn="ctr"/>
            <a:r>
              <a:rPr lang="cs-CZ" sz="2000" dirty="0">
                <a:cs typeface="Arial" panose="020B0604020202020204" pitchFamily="34" charset="0"/>
              </a:rPr>
              <a:t>2 NH</a:t>
            </a:r>
            <a:r>
              <a:rPr lang="cs-CZ" sz="2000" baseline="-25000" dirty="0">
                <a:cs typeface="Arial" panose="020B0604020202020204" pitchFamily="34" charset="0"/>
              </a:rPr>
              <a:t>3</a:t>
            </a:r>
            <a:r>
              <a:rPr lang="cs-CZ" sz="2000" dirty="0">
                <a:cs typeface="Arial" panose="020B0604020202020204" pitchFamily="34" charset="0"/>
              </a:rPr>
              <a:t> = NH</a:t>
            </a:r>
            <a:r>
              <a:rPr lang="cs-CZ" sz="2000" baseline="-25000" dirty="0">
                <a:cs typeface="Arial" panose="020B0604020202020204" pitchFamily="34" charset="0"/>
              </a:rPr>
              <a:t>4</a:t>
            </a:r>
            <a:r>
              <a:rPr lang="cs-CZ" sz="2000" baseline="30000" dirty="0">
                <a:cs typeface="Arial" panose="020B0604020202020204" pitchFamily="34" charset="0"/>
              </a:rPr>
              <a:t>+</a:t>
            </a:r>
            <a:r>
              <a:rPr lang="cs-CZ" sz="2000" dirty="0">
                <a:cs typeface="Arial" panose="020B0604020202020204" pitchFamily="34" charset="0"/>
              </a:rPr>
              <a:t> + NH</a:t>
            </a:r>
            <a:r>
              <a:rPr lang="cs-CZ" sz="2000" baseline="-25000" dirty="0">
                <a:cs typeface="Arial" panose="020B0604020202020204" pitchFamily="34" charset="0"/>
              </a:rPr>
              <a:t>2</a:t>
            </a:r>
            <a:r>
              <a:rPr lang="cs-CZ" sz="2000" baseline="30000" dirty="0">
                <a:cs typeface="Arial" panose="020B0604020202020204" pitchFamily="34" charset="0"/>
              </a:rPr>
              <a:t>−</a:t>
            </a:r>
            <a:r>
              <a:rPr lang="cs-CZ" sz="2000" dirty="0">
                <a:cs typeface="Arial" panose="020B0604020202020204" pitchFamily="34" charset="0"/>
              </a:rPr>
              <a:t> (</a:t>
            </a:r>
            <a:r>
              <a:rPr lang="cs-CZ" sz="2000" dirty="0" err="1">
                <a:cs typeface="Arial" panose="020B0604020202020204" pitchFamily="34" charset="0"/>
              </a:rPr>
              <a:t>autoionizace</a:t>
            </a:r>
            <a:r>
              <a:rPr lang="cs-CZ" sz="2000" dirty="0">
                <a:cs typeface="Arial" panose="020B0604020202020204" pitchFamily="34" charset="0"/>
              </a:rPr>
              <a:t>)</a:t>
            </a:r>
          </a:p>
          <a:p>
            <a:pPr algn="ctr"/>
            <a:r>
              <a:rPr lang="cs-CZ" sz="2000" dirty="0">
                <a:cs typeface="Arial" panose="020B0604020202020204" pitchFamily="34" charset="0"/>
              </a:rPr>
              <a:t>HSO</a:t>
            </a:r>
            <a:r>
              <a:rPr lang="cs-CZ" sz="2000" baseline="-25000" dirty="0">
                <a:cs typeface="Arial" panose="020B0604020202020204" pitchFamily="34" charset="0"/>
              </a:rPr>
              <a:t>4</a:t>
            </a:r>
            <a:r>
              <a:rPr lang="cs-CZ" sz="2000" baseline="30000" dirty="0">
                <a:cs typeface="Arial" panose="020B0604020202020204" pitchFamily="34" charset="0"/>
              </a:rPr>
              <a:t>−</a:t>
            </a:r>
            <a:r>
              <a:rPr lang="cs-CZ" sz="2000" dirty="0">
                <a:cs typeface="Arial" panose="020B0604020202020204" pitchFamily="34" charset="0"/>
              </a:rPr>
              <a:t> + NH</a:t>
            </a:r>
            <a:r>
              <a:rPr lang="cs-CZ" sz="2000" baseline="-25000" dirty="0">
                <a:cs typeface="Arial" panose="020B0604020202020204" pitchFamily="34" charset="0"/>
              </a:rPr>
              <a:t>3</a:t>
            </a:r>
            <a:r>
              <a:rPr lang="cs-CZ" sz="2000" dirty="0">
                <a:cs typeface="Arial" panose="020B0604020202020204" pitchFamily="34" charset="0"/>
              </a:rPr>
              <a:t> = NH</a:t>
            </a:r>
            <a:r>
              <a:rPr lang="cs-CZ" sz="2000" baseline="-25000" dirty="0">
                <a:cs typeface="Arial" panose="020B0604020202020204" pitchFamily="34" charset="0"/>
              </a:rPr>
              <a:t>4</a:t>
            </a:r>
            <a:r>
              <a:rPr lang="cs-CZ" sz="2000" baseline="30000" dirty="0">
                <a:cs typeface="Arial" panose="020B0604020202020204" pitchFamily="34" charset="0"/>
              </a:rPr>
              <a:t>+</a:t>
            </a:r>
            <a:r>
              <a:rPr lang="cs-CZ" sz="2000" dirty="0">
                <a:cs typeface="Arial" panose="020B0604020202020204" pitchFamily="34" charset="0"/>
              </a:rPr>
              <a:t> + SO</a:t>
            </a:r>
            <a:r>
              <a:rPr lang="cs-CZ" sz="2000" baseline="-25000" dirty="0">
                <a:cs typeface="Arial" panose="020B0604020202020204" pitchFamily="34" charset="0"/>
              </a:rPr>
              <a:t>4</a:t>
            </a:r>
            <a:r>
              <a:rPr lang="cs-CZ" sz="2000" baseline="30000" dirty="0">
                <a:cs typeface="Arial" panose="020B0604020202020204" pitchFamily="34" charset="0"/>
              </a:rPr>
              <a:t>2−</a:t>
            </a:r>
            <a:endParaRPr lang="cs-CZ" sz="2000" dirty="0">
              <a:cs typeface="Arial" panose="020B0604020202020204" pitchFamily="34" charset="0"/>
            </a:endParaRPr>
          </a:p>
        </p:txBody>
      </p:sp>
      <p:pic>
        <p:nvPicPr>
          <p:cNvPr id="8" name="Picture 2" descr="HCl + H2O.jpg">
            <a:extLst>
              <a:ext uri="{FF2B5EF4-FFF2-40B4-BE49-F238E27FC236}">
                <a16:creationId xmlns:a16="http://schemas.microsoft.com/office/drawing/2014/main" id="{C9717D9B-7E0A-44CF-9B7D-3D10CE39D5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7132" y="1676400"/>
            <a:ext cx="4545936" cy="8910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VÃ½sledek obrÃ¡zku pro lewis theory of acid and base">
            <a:extLst>
              <a:ext uri="{FF2B5EF4-FFF2-40B4-BE49-F238E27FC236}">
                <a16:creationId xmlns:a16="http://schemas.microsoft.com/office/drawing/2014/main" id="{5770E68B-B5CA-4D9C-BD6E-8042C40E19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6619" y="358458"/>
            <a:ext cx="4862492" cy="117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141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9075" y="202733"/>
            <a:ext cx="2828925" cy="536972"/>
          </a:xfrm>
        </p:spPr>
        <p:txBody>
          <a:bodyPr>
            <a:noAutofit/>
          </a:bodyPr>
          <a:lstStyle/>
          <a:p>
            <a:r>
              <a:rPr lang="cs-CZ" sz="2000" b="1" dirty="0" err="1">
                <a:latin typeface="+mn-lt"/>
                <a:cs typeface="Arial" panose="020B0604020202020204" pitchFamily="34" charset="0"/>
              </a:rPr>
              <a:t>Lewisova</a:t>
            </a:r>
            <a:r>
              <a:rPr lang="cs-CZ" sz="2000" b="1" dirty="0">
                <a:latin typeface="+mn-lt"/>
                <a:cs typeface="Arial" panose="020B0604020202020204" pitchFamily="34" charset="0"/>
              </a:rPr>
              <a:t> teorie</a:t>
            </a:r>
            <a:endParaRPr lang="cs-CZ" sz="2000" dirty="0">
              <a:latin typeface="+mn-lt"/>
              <a:cs typeface="Arial" panose="020B0604020202020204" pitchFamily="34" charset="0"/>
            </a:endParaRPr>
          </a:p>
        </p:txBody>
      </p:sp>
      <p:sp>
        <p:nvSpPr>
          <p:cNvPr id="4" name="Obdélník 3"/>
          <p:cNvSpPr/>
          <p:nvPr/>
        </p:nvSpPr>
        <p:spPr>
          <a:xfrm>
            <a:off x="219075" y="1005363"/>
            <a:ext cx="8686800" cy="3416320"/>
          </a:xfrm>
          <a:prstGeom prst="rect">
            <a:avLst/>
          </a:prstGeom>
        </p:spPr>
        <p:txBody>
          <a:bodyPr wrap="square">
            <a:spAutoFit/>
          </a:bodyPr>
          <a:lstStyle/>
          <a:p>
            <a:pPr algn="just"/>
            <a:r>
              <a:rPr lang="cs-CZ" sz="2000" dirty="0">
                <a:cs typeface="Arial" panose="020B0604020202020204" pitchFamily="34" charset="0"/>
              </a:rPr>
              <a:t>lze ji aplikovat i na sloučeniny, které neobsahují kyselý proton. </a:t>
            </a:r>
          </a:p>
          <a:p>
            <a:pPr algn="just"/>
            <a:endParaRPr lang="cs-CZ" sz="800" dirty="0">
              <a:cs typeface="Arial" panose="020B0604020202020204" pitchFamily="34" charset="0"/>
            </a:endParaRPr>
          </a:p>
          <a:p>
            <a:pPr algn="just"/>
            <a:r>
              <a:rPr lang="cs-CZ" sz="2000" b="1" dirty="0">
                <a:cs typeface="Arial" panose="020B0604020202020204" pitchFamily="34" charset="0"/>
              </a:rPr>
              <a:t>Kyselina</a:t>
            </a:r>
            <a:r>
              <a:rPr lang="cs-CZ" sz="2000" dirty="0">
                <a:cs typeface="Arial" panose="020B0604020202020204" pitchFamily="34" charset="0"/>
              </a:rPr>
              <a:t> = každá částice, která je akceptorem volného elektronového páru. </a:t>
            </a:r>
            <a:r>
              <a:rPr lang="cs-CZ" sz="2000" dirty="0"/>
              <a:t>Jako </a:t>
            </a:r>
            <a:r>
              <a:rPr lang="cs-CZ" sz="2000" dirty="0" err="1"/>
              <a:t>Lewisovy</a:t>
            </a:r>
            <a:r>
              <a:rPr lang="cs-CZ" sz="2000" dirty="0"/>
              <a:t> kyseliny lze chápat také kationty, včetně protonu.</a:t>
            </a:r>
            <a:endParaRPr lang="en-US" sz="2000" dirty="0"/>
          </a:p>
          <a:p>
            <a:pPr algn="just"/>
            <a:r>
              <a:rPr lang="cs-CZ" sz="2000" dirty="0">
                <a:cs typeface="Arial" panose="020B0604020202020204" pitchFamily="34" charset="0"/>
              </a:rPr>
              <a:t>  Např. kationty, molekuly s násobnými vazbami na centrálním atomu, molekuly s volnými d-orbitaly na centrálním atomu nebo elektronově deficitní molekuly. </a:t>
            </a:r>
          </a:p>
          <a:p>
            <a:pPr algn="just"/>
            <a:r>
              <a:rPr lang="cs-CZ" sz="2000" dirty="0">
                <a:cs typeface="Arial" panose="020B0604020202020204" pitchFamily="34" charset="0"/>
              </a:rPr>
              <a:t>Tyto částice jsou schopny přijmout volný elektronový pár jiné částice (báze), tím se vytvoří donor-</a:t>
            </a:r>
            <a:r>
              <a:rPr lang="cs-CZ" sz="2000" dirty="0" err="1">
                <a:cs typeface="Arial" panose="020B0604020202020204" pitchFamily="34" charset="0"/>
              </a:rPr>
              <a:t>akceptorní</a:t>
            </a:r>
            <a:r>
              <a:rPr lang="cs-CZ" sz="2000" dirty="0">
                <a:cs typeface="Arial" panose="020B0604020202020204" pitchFamily="34" charset="0"/>
              </a:rPr>
              <a:t> vazba. </a:t>
            </a:r>
          </a:p>
          <a:p>
            <a:pPr algn="just"/>
            <a:endParaRPr lang="cs-CZ" sz="800" dirty="0">
              <a:cs typeface="Arial" panose="020B0604020202020204" pitchFamily="34" charset="0"/>
            </a:endParaRPr>
          </a:p>
          <a:p>
            <a:pPr algn="just"/>
            <a:r>
              <a:rPr lang="cs-CZ" sz="2000" b="1" dirty="0">
                <a:cs typeface="Arial" panose="020B0604020202020204" pitchFamily="34" charset="0"/>
              </a:rPr>
              <a:t>Báze</a:t>
            </a:r>
            <a:r>
              <a:rPr lang="cs-CZ" sz="2000" dirty="0">
                <a:cs typeface="Arial" panose="020B0604020202020204" pitchFamily="34" charset="0"/>
              </a:rPr>
              <a:t> (zásada) = každá částice, která je donorem volného elektronového páru. </a:t>
            </a:r>
            <a:r>
              <a:rPr lang="cs-CZ" sz="2000" dirty="0"/>
              <a:t>Jako </a:t>
            </a:r>
            <a:r>
              <a:rPr lang="cs-CZ" sz="2000" dirty="0" err="1"/>
              <a:t>Lewisovy</a:t>
            </a:r>
            <a:r>
              <a:rPr lang="cs-CZ" sz="2000" dirty="0"/>
              <a:t> báze lze chápat také anionty a neutrální ligandy.</a:t>
            </a:r>
            <a:endParaRPr lang="en-US" sz="2000" dirty="0"/>
          </a:p>
          <a:p>
            <a:pPr algn="just"/>
            <a:endParaRPr lang="cs-CZ" sz="2000" dirty="0">
              <a:cs typeface="Arial" panose="020B0604020202020204" pitchFamily="34" charset="0"/>
            </a:endParaRPr>
          </a:p>
        </p:txBody>
      </p:sp>
      <p:pic>
        <p:nvPicPr>
          <p:cNvPr id="171010" name="Picture 2" descr="VÃ½sledek obrÃ¡zku pro lewis theory of acid and 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953000"/>
            <a:ext cx="4586389" cy="150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83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pPr>
              <a:defRPr/>
            </a:pPr>
            <a:fld id="{903294A8-F002-47BA-8A3C-93D789D6ED3E}" type="slidenum">
              <a:rPr lang="en-US" altLang="en-US"/>
              <a:pPr>
                <a:defRPr/>
              </a:pPr>
              <a:t>19</a:t>
            </a:fld>
            <a:endParaRPr lang="en-US" altLang="en-US"/>
          </a:p>
        </p:txBody>
      </p:sp>
      <p:sp>
        <p:nvSpPr>
          <p:cNvPr id="2" name="Nadpis 1"/>
          <p:cNvSpPr>
            <a:spLocks noGrp="1"/>
          </p:cNvSpPr>
          <p:nvPr>
            <p:ph type="title"/>
          </p:nvPr>
        </p:nvSpPr>
        <p:spPr>
          <a:xfrm>
            <a:off x="457200" y="274638"/>
            <a:ext cx="8229600" cy="563562"/>
          </a:xfrm>
        </p:spPr>
        <p:txBody>
          <a:bodyPr>
            <a:normAutofit/>
          </a:bodyPr>
          <a:lstStyle/>
          <a:p>
            <a:r>
              <a:rPr lang="cs-CZ" sz="2800" b="1" dirty="0">
                <a:latin typeface="+mn-lt"/>
              </a:rPr>
              <a:t>Elektronová afinita</a:t>
            </a:r>
            <a:endParaRPr lang="cs-CZ" sz="2800" dirty="0">
              <a:latin typeface="+mn-lt"/>
            </a:endParaRPr>
          </a:p>
        </p:txBody>
      </p:sp>
      <p:sp>
        <p:nvSpPr>
          <p:cNvPr id="4" name="Obdélník 3"/>
          <p:cNvSpPr/>
          <p:nvPr/>
        </p:nvSpPr>
        <p:spPr>
          <a:xfrm>
            <a:off x="190500" y="937677"/>
            <a:ext cx="8763000" cy="1015663"/>
          </a:xfrm>
          <a:prstGeom prst="rect">
            <a:avLst/>
          </a:prstGeom>
        </p:spPr>
        <p:txBody>
          <a:bodyPr wrap="square">
            <a:spAutoFit/>
          </a:bodyPr>
          <a:lstStyle/>
          <a:p>
            <a:pPr algn="just"/>
            <a:r>
              <a:rPr lang="cs-CZ" sz="2000" dirty="0">
                <a:cs typeface="Arial" panose="020B0604020202020204" pitchFamily="34" charset="0"/>
              </a:rPr>
              <a:t>= energie, která se uvolní (nebo kterou musíme dodat) při přidání jednoho elektronu k atomu v plynném stavu. Je to energetická bilance děje, při kterém vzniká z prvku v základním stavu anion. </a:t>
            </a:r>
          </a:p>
        </p:txBody>
      </p:sp>
      <p:sp>
        <p:nvSpPr>
          <p:cNvPr id="7" name="Obdélník 6"/>
          <p:cNvSpPr/>
          <p:nvPr/>
        </p:nvSpPr>
        <p:spPr>
          <a:xfrm>
            <a:off x="190500" y="2125303"/>
            <a:ext cx="8763000" cy="1015663"/>
          </a:xfrm>
          <a:prstGeom prst="rect">
            <a:avLst/>
          </a:prstGeom>
        </p:spPr>
        <p:txBody>
          <a:bodyPr wrap="square">
            <a:spAutoFit/>
          </a:bodyPr>
          <a:lstStyle/>
          <a:p>
            <a:pPr algn="just"/>
            <a:r>
              <a:rPr lang="cs-CZ" sz="2000" dirty="0">
                <a:cs typeface="Arial" panose="020B0604020202020204" pitchFamily="34" charset="0"/>
              </a:rPr>
              <a:t>Elektrony jsou snadněji vázány takovými atomy, jejichž elektronová valenční vrstva je zaplněna podobně jako valenční vrstva vzácného plynu.</a:t>
            </a:r>
          </a:p>
          <a:p>
            <a:pPr algn="just"/>
            <a:r>
              <a:rPr lang="cs-CZ" sz="2000" dirty="0">
                <a:cs typeface="Arial" panose="020B0604020202020204" pitchFamily="34" charset="0"/>
              </a:rPr>
              <a:t>  Prvky s velkou elektronovou afinitou (např. F, Cl, Br, I) snadno tvoří anionty.</a:t>
            </a:r>
          </a:p>
        </p:txBody>
      </p:sp>
      <p:pic>
        <p:nvPicPr>
          <p:cNvPr id="11" name="Picture 2" descr="VÃ½sledek obrÃ¡zku pro electron affi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320366"/>
            <a:ext cx="7315200" cy="330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78082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2384C0D-AAD4-4C22-A425-1CED45E7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414" y="750093"/>
            <a:ext cx="6919172" cy="535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83795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Ã½sledek obrÃ¡zku pro acidity hydr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363" y="1219200"/>
            <a:ext cx="5894714" cy="3124200"/>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457200" y="304800"/>
            <a:ext cx="1943100" cy="536972"/>
          </a:xfrm>
        </p:spPr>
        <p:txBody>
          <a:bodyPr>
            <a:normAutofit/>
          </a:bodyPr>
          <a:lstStyle/>
          <a:p>
            <a:r>
              <a:rPr lang="cs-CZ" sz="1800" b="1" i="1" dirty="0" err="1">
                <a:latin typeface="Arial" panose="020B0604020202020204" pitchFamily="34" charset="0"/>
                <a:cs typeface="Arial" panose="020B0604020202020204" pitchFamily="34" charset="0"/>
              </a:rPr>
              <a:t>Lewisova</a:t>
            </a:r>
            <a:r>
              <a:rPr lang="cs-CZ" sz="1800" b="1" i="1" dirty="0">
                <a:latin typeface="Arial" panose="020B0604020202020204" pitchFamily="34" charset="0"/>
                <a:cs typeface="Arial" panose="020B0604020202020204" pitchFamily="34" charset="0"/>
              </a:rPr>
              <a:t> teorie                            </a:t>
            </a:r>
            <a:endParaRPr lang="cs-CZ" sz="1800" i="1" dirty="0">
              <a:latin typeface="Arial" panose="020B0604020202020204" pitchFamily="34" charset="0"/>
              <a:cs typeface="Arial" panose="020B0604020202020204" pitchFamily="34" charset="0"/>
            </a:endParaRPr>
          </a:p>
        </p:txBody>
      </p:sp>
      <p:pic>
        <p:nvPicPr>
          <p:cNvPr id="99330" name="Picture 2" descr="VÃ½sledek obrÃ¡zku pro alh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725" y="5122237"/>
            <a:ext cx="1916372" cy="1192670"/>
          </a:xfrm>
          <a:prstGeom prst="rect">
            <a:avLst/>
          </a:prstGeom>
          <a:noFill/>
          <a:extLst>
            <a:ext uri="{909E8E84-426E-40DD-AFC4-6F175D3DCCD1}">
              <a14:hiddenFill xmlns:a14="http://schemas.microsoft.com/office/drawing/2010/main">
                <a:solidFill>
                  <a:srgbClr val="FFFFFF"/>
                </a:solidFill>
              </a14:hiddenFill>
            </a:ext>
          </a:extLst>
        </p:spPr>
      </p:pic>
      <p:pic>
        <p:nvPicPr>
          <p:cNvPr id="99332" name="Picture 4" descr="VÃ½sledek obrÃ¡zku pro nabh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5228" y="5122237"/>
            <a:ext cx="1752600" cy="1044258"/>
          </a:xfrm>
          <a:prstGeom prst="rect">
            <a:avLst/>
          </a:prstGeom>
          <a:noFill/>
          <a:extLst>
            <a:ext uri="{909E8E84-426E-40DD-AFC4-6F175D3DCCD1}">
              <a14:hiddenFill xmlns:a14="http://schemas.microsoft.com/office/drawing/2010/main">
                <a:solidFill>
                  <a:srgbClr val="FFFFFF"/>
                </a:solidFill>
              </a14:hiddenFill>
            </a:ext>
          </a:extLst>
        </p:spPr>
      </p:pic>
      <p:pic>
        <p:nvPicPr>
          <p:cNvPr id="99334" name="Picture 6" descr="VÃ½sledek obrÃ¡zku pro digall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677" y="4598114"/>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02667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124" y="261788"/>
            <a:ext cx="8753475" cy="707886"/>
          </a:xfrm>
          <a:prstGeom prst="rect">
            <a:avLst/>
          </a:prstGeom>
        </p:spPr>
        <p:txBody>
          <a:bodyPr wrap="square">
            <a:spAutoFit/>
          </a:bodyPr>
          <a:lstStyle/>
          <a:p>
            <a:pPr algn="ctr"/>
            <a:r>
              <a:rPr lang="cs-CZ" sz="2000" b="1" dirty="0">
                <a:cs typeface="Arial" panose="020B0604020202020204" pitchFamily="34" charset="0"/>
              </a:rPr>
              <a:t>Teorie tvrdých a měkkých, kyselin a zásad ("hard and soft (Lewis) </a:t>
            </a:r>
            <a:r>
              <a:rPr lang="cs-CZ" sz="2000" b="1" dirty="0" err="1">
                <a:cs typeface="Arial" panose="020B0604020202020204" pitchFamily="34" charset="0"/>
              </a:rPr>
              <a:t>acids</a:t>
            </a:r>
            <a:r>
              <a:rPr lang="cs-CZ" sz="2000" b="1" dirty="0">
                <a:cs typeface="Arial" panose="020B0604020202020204" pitchFamily="34" charset="0"/>
              </a:rPr>
              <a:t> and </a:t>
            </a:r>
            <a:r>
              <a:rPr lang="cs-CZ" sz="2000" b="1" dirty="0" err="1">
                <a:cs typeface="Arial" panose="020B0604020202020204" pitchFamily="34" charset="0"/>
              </a:rPr>
              <a:t>bases</a:t>
            </a:r>
            <a:r>
              <a:rPr lang="cs-CZ" sz="2000" b="1" dirty="0">
                <a:cs typeface="Arial" panose="020B0604020202020204" pitchFamily="34" charset="0"/>
              </a:rPr>
              <a:t>", HSAB)</a:t>
            </a:r>
          </a:p>
        </p:txBody>
      </p:sp>
      <p:sp>
        <p:nvSpPr>
          <p:cNvPr id="3" name="Obdélník 2"/>
          <p:cNvSpPr/>
          <p:nvPr/>
        </p:nvSpPr>
        <p:spPr>
          <a:xfrm>
            <a:off x="171450" y="2299037"/>
            <a:ext cx="8743950" cy="1015663"/>
          </a:xfrm>
          <a:prstGeom prst="rect">
            <a:avLst/>
          </a:prstGeom>
        </p:spPr>
        <p:txBody>
          <a:bodyPr wrap="square">
            <a:spAutoFit/>
          </a:bodyPr>
          <a:lstStyle/>
          <a:p>
            <a:pPr algn="just"/>
            <a:r>
              <a:rPr lang="cs-CZ" sz="2000" dirty="0">
                <a:cs typeface="Arial" panose="020B0604020202020204" pitchFamily="34" charset="0"/>
              </a:rPr>
              <a:t>„</a:t>
            </a:r>
            <a:r>
              <a:rPr lang="cs-CZ" sz="2000" b="1" dirty="0">
                <a:cs typeface="Arial" panose="020B0604020202020204" pitchFamily="34" charset="0"/>
              </a:rPr>
              <a:t>Tvrdý</a:t>
            </a:r>
            <a:r>
              <a:rPr lang="cs-CZ" sz="2000" dirty="0">
                <a:cs typeface="Arial" panose="020B0604020202020204" pitchFamily="34" charset="0"/>
              </a:rPr>
              <a:t>" =  daná částice je malá, má vysoký náboj (kritérium náboje se vztahuje zejména ke kyselinám, k zásadám jen v menší míře), a je slabě polarizovatelná. </a:t>
            </a:r>
          </a:p>
          <a:p>
            <a:pPr algn="just"/>
            <a:r>
              <a:rPr lang="cs-CZ" sz="2000" dirty="0">
                <a:cs typeface="Arial" panose="020B0604020202020204" pitchFamily="34" charset="0"/>
              </a:rPr>
              <a:t>„</a:t>
            </a:r>
            <a:r>
              <a:rPr lang="cs-CZ" sz="2000" b="1" dirty="0">
                <a:cs typeface="Arial" panose="020B0604020202020204" pitchFamily="34" charset="0"/>
              </a:rPr>
              <a:t>Měkký</a:t>
            </a:r>
            <a:r>
              <a:rPr lang="cs-CZ" sz="2000" dirty="0">
                <a:cs typeface="Arial" panose="020B0604020202020204" pitchFamily="34" charset="0"/>
              </a:rPr>
              <a:t>" naopak znamená velký poloměr, malý náboj a velkou polarizaci.</a:t>
            </a:r>
          </a:p>
        </p:txBody>
      </p:sp>
      <p:graphicFrame>
        <p:nvGraphicFramePr>
          <p:cNvPr id="6" name="Tabulka 5"/>
          <p:cNvGraphicFramePr>
            <a:graphicFrameLocks noGrp="1"/>
          </p:cNvGraphicFramePr>
          <p:nvPr>
            <p:extLst>
              <p:ext uri="{D42A27DB-BD31-4B8C-83A1-F6EECF244321}">
                <p14:modId xmlns:p14="http://schemas.microsoft.com/office/powerpoint/2010/main" val="2636625323"/>
              </p:ext>
            </p:extLst>
          </p:nvPr>
        </p:nvGraphicFramePr>
        <p:xfrm>
          <a:off x="1066800" y="3543301"/>
          <a:ext cx="6400799" cy="1116332"/>
        </p:xfrm>
        <a:graphic>
          <a:graphicData uri="http://schemas.openxmlformats.org/drawingml/2006/table">
            <a:tbl>
              <a:tblPr>
                <a:tableStyleId>{5940675A-B579-460E-94D1-54222C63F5DA}</a:tableStyleId>
              </a:tblPr>
              <a:tblGrid>
                <a:gridCol w="2100876">
                  <a:extLst>
                    <a:ext uri="{9D8B030D-6E8A-4147-A177-3AD203B41FA5}">
                      <a16:colId xmlns:a16="http://schemas.microsoft.com/office/drawing/2014/main" val="20000"/>
                    </a:ext>
                  </a:extLst>
                </a:gridCol>
                <a:gridCol w="1256599">
                  <a:extLst>
                    <a:ext uri="{9D8B030D-6E8A-4147-A177-3AD203B41FA5}">
                      <a16:colId xmlns:a16="http://schemas.microsoft.com/office/drawing/2014/main" val="20001"/>
                    </a:ext>
                  </a:extLst>
                </a:gridCol>
                <a:gridCol w="1119157">
                  <a:extLst>
                    <a:ext uri="{9D8B030D-6E8A-4147-A177-3AD203B41FA5}">
                      <a16:colId xmlns:a16="http://schemas.microsoft.com/office/drawing/2014/main" val="20002"/>
                    </a:ext>
                  </a:extLst>
                </a:gridCol>
                <a:gridCol w="942450">
                  <a:extLst>
                    <a:ext uri="{9D8B030D-6E8A-4147-A177-3AD203B41FA5}">
                      <a16:colId xmlns:a16="http://schemas.microsoft.com/office/drawing/2014/main" val="20003"/>
                    </a:ext>
                  </a:extLst>
                </a:gridCol>
                <a:gridCol w="981717">
                  <a:extLst>
                    <a:ext uri="{9D8B030D-6E8A-4147-A177-3AD203B41FA5}">
                      <a16:colId xmlns:a16="http://schemas.microsoft.com/office/drawing/2014/main" val="20004"/>
                    </a:ext>
                  </a:extLst>
                </a:gridCol>
              </a:tblGrid>
              <a:tr h="187643">
                <a:tc>
                  <a:txBody>
                    <a:bodyPr/>
                    <a:lstStyle/>
                    <a:p>
                      <a:pPr algn="ctr" fontAlgn="ctr"/>
                      <a:r>
                        <a:rPr lang="cs-CZ" sz="1800" b="1" u="none" strike="noStrike" dirty="0">
                          <a:effectLst/>
                          <a:latin typeface="+mn-lt"/>
                          <a:cs typeface="Arial" panose="020B0604020202020204" pitchFamily="34" charset="0"/>
                        </a:rPr>
                        <a:t>vlastnost</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b="1" u="none" strike="noStrike" dirty="0">
                          <a:effectLst/>
                          <a:latin typeface="+mn-lt"/>
                          <a:cs typeface="Arial" panose="020B0604020202020204" pitchFamily="34" charset="0"/>
                        </a:rPr>
                        <a:t>HA</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b="1" u="none" strike="noStrike" dirty="0">
                          <a:effectLst/>
                          <a:latin typeface="+mn-lt"/>
                          <a:cs typeface="Arial" panose="020B0604020202020204" pitchFamily="34" charset="0"/>
                        </a:rPr>
                        <a:t>SA</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b="1" u="none" strike="noStrike" dirty="0">
                          <a:effectLst/>
                          <a:latin typeface="+mn-lt"/>
                          <a:cs typeface="Arial" panose="020B0604020202020204" pitchFamily="34" charset="0"/>
                        </a:rPr>
                        <a:t>HB</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b="1" u="none" strike="noStrike" dirty="0">
                          <a:effectLst/>
                          <a:latin typeface="+mn-lt"/>
                          <a:cs typeface="Arial" panose="020B0604020202020204" pitchFamily="34" charset="0"/>
                        </a:rPr>
                        <a:t>SB</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extLst>
                  <a:ext uri="{0D108BD9-81ED-4DB2-BD59-A6C34878D82A}">
                    <a16:rowId xmlns:a16="http://schemas.microsoft.com/office/drawing/2014/main" val="10000"/>
                  </a:ext>
                </a:extLst>
              </a:tr>
              <a:tr h="187643">
                <a:tc>
                  <a:txBody>
                    <a:bodyPr/>
                    <a:lstStyle/>
                    <a:p>
                      <a:pPr algn="l" fontAlgn="b"/>
                      <a:r>
                        <a:rPr lang="cs-CZ" sz="1800" u="none" strike="noStrike" dirty="0">
                          <a:effectLst/>
                          <a:latin typeface="+mn-lt"/>
                          <a:cs typeface="Arial" panose="020B0604020202020204" pitchFamily="34" charset="0"/>
                        </a:rPr>
                        <a:t>elektronegativita</a:t>
                      </a:r>
                      <a:endParaRPr lang="cs-CZ" sz="1800" b="0" i="0" u="none" strike="noStrike" dirty="0">
                        <a:solidFill>
                          <a:srgbClr val="000000"/>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0,7-1,6</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1,9-2,5</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2,1-3,0</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3,4-4,0</a:t>
                      </a:r>
                      <a:endParaRPr lang="cs-CZ" sz="1800" b="0" i="0" u="none" strike="noStrike">
                        <a:solidFill>
                          <a:srgbClr val="222222"/>
                        </a:solidFill>
                        <a:effectLst/>
                        <a:latin typeface="+mn-lt"/>
                        <a:cs typeface="Arial" panose="020B0604020202020204" pitchFamily="34" charset="0"/>
                      </a:endParaRPr>
                    </a:p>
                  </a:txBody>
                  <a:tcPr marL="4763" marR="4763" marT="4763" marB="0" anchor="ctr"/>
                </a:tc>
                <a:extLst>
                  <a:ext uri="{0D108BD9-81ED-4DB2-BD59-A6C34878D82A}">
                    <a16:rowId xmlns:a16="http://schemas.microsoft.com/office/drawing/2014/main" val="10001"/>
                  </a:ext>
                </a:extLst>
              </a:tr>
              <a:tr h="187643">
                <a:tc>
                  <a:txBody>
                    <a:bodyPr/>
                    <a:lstStyle/>
                    <a:p>
                      <a:pPr algn="l" fontAlgn="b"/>
                      <a:r>
                        <a:rPr lang="cs-CZ" sz="1800" u="none" strike="noStrike" dirty="0">
                          <a:effectLst/>
                          <a:latin typeface="+mn-lt"/>
                          <a:cs typeface="Arial" panose="020B0604020202020204" pitchFamily="34" charset="0"/>
                        </a:rPr>
                        <a:t>iontový poloměr [</a:t>
                      </a:r>
                      <a:r>
                        <a:rPr lang="cs-CZ" sz="1800" u="none" strike="noStrike" dirty="0" err="1">
                          <a:effectLst/>
                          <a:latin typeface="+mn-lt"/>
                          <a:cs typeface="Arial" panose="020B0604020202020204" pitchFamily="34" charset="0"/>
                        </a:rPr>
                        <a:t>pm</a:t>
                      </a:r>
                      <a:r>
                        <a:rPr lang="cs-CZ" sz="1800" u="none" strike="noStrike" dirty="0">
                          <a:effectLst/>
                          <a:latin typeface="+mn-lt"/>
                          <a:cs typeface="Arial" panose="020B0604020202020204" pitchFamily="34" charset="0"/>
                        </a:rPr>
                        <a:t>]</a:t>
                      </a:r>
                      <a:endParaRPr lang="cs-CZ" sz="1800" b="0" i="0" u="none" strike="noStrike" dirty="0">
                        <a:solidFill>
                          <a:srgbClr val="000000"/>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dirty="0">
                          <a:effectLst/>
                          <a:latin typeface="+mn-lt"/>
                          <a:cs typeface="Arial" panose="020B0604020202020204" pitchFamily="34" charset="0"/>
                        </a:rPr>
                        <a:t>&lt; 90</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&gt; 90</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&gt; 170</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 120</a:t>
                      </a:r>
                      <a:endParaRPr lang="cs-CZ" sz="1800" b="0" i="0" u="none" strike="noStrike">
                        <a:solidFill>
                          <a:srgbClr val="222222"/>
                        </a:solidFill>
                        <a:effectLst/>
                        <a:latin typeface="+mn-lt"/>
                        <a:cs typeface="Arial" panose="020B0604020202020204" pitchFamily="34" charset="0"/>
                      </a:endParaRPr>
                    </a:p>
                  </a:txBody>
                  <a:tcPr marL="4763" marR="4763" marT="4763" marB="0" anchor="ctr"/>
                </a:tc>
                <a:extLst>
                  <a:ext uri="{0D108BD9-81ED-4DB2-BD59-A6C34878D82A}">
                    <a16:rowId xmlns:a16="http://schemas.microsoft.com/office/drawing/2014/main" val="10002"/>
                  </a:ext>
                </a:extLst>
              </a:tr>
              <a:tr h="187643">
                <a:tc>
                  <a:txBody>
                    <a:bodyPr/>
                    <a:lstStyle/>
                    <a:p>
                      <a:pPr algn="l" fontAlgn="ctr"/>
                      <a:r>
                        <a:rPr lang="cs-CZ" sz="1800" u="none" strike="noStrike" dirty="0">
                          <a:effectLst/>
                          <a:latin typeface="+mn-lt"/>
                          <a:cs typeface="Arial" panose="020B0604020202020204" pitchFamily="34" charset="0"/>
                        </a:rPr>
                        <a:t>náboj</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dirty="0">
                          <a:effectLst/>
                          <a:latin typeface="+mn-lt"/>
                          <a:cs typeface="Arial" panose="020B0604020202020204" pitchFamily="34" charset="0"/>
                        </a:rPr>
                        <a:t>≥ +3</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dirty="0">
                          <a:effectLst/>
                          <a:latin typeface="+mn-lt"/>
                          <a:cs typeface="Arial" panose="020B0604020202020204" pitchFamily="34" charset="0"/>
                        </a:rPr>
                        <a:t>≤ +2</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dirty="0">
                          <a:effectLst/>
                          <a:latin typeface="+mn-lt"/>
                          <a:cs typeface="Arial" panose="020B0604020202020204" pitchFamily="34" charset="0"/>
                        </a:rPr>
                        <a:t> </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b"/>
                      <a:r>
                        <a:rPr lang="cs-CZ" sz="1800" u="none" strike="noStrike" dirty="0">
                          <a:effectLst/>
                          <a:latin typeface="+mn-lt"/>
                          <a:cs typeface="Arial" panose="020B0604020202020204" pitchFamily="34" charset="0"/>
                        </a:rPr>
                        <a:t> </a:t>
                      </a:r>
                      <a:endParaRPr lang="cs-CZ" sz="1800" b="0" i="0" u="none" strike="noStrike" dirty="0">
                        <a:solidFill>
                          <a:srgbClr val="000000"/>
                        </a:solidFill>
                        <a:effectLst/>
                        <a:latin typeface="+mn-lt"/>
                        <a:cs typeface="Arial" panose="020B0604020202020204" pitchFamily="34" charset="0"/>
                      </a:endParaRPr>
                    </a:p>
                  </a:txBody>
                  <a:tcPr marL="4763" marR="4763" marT="4763" marB="0" anchor="ctr"/>
                </a:tc>
                <a:extLst>
                  <a:ext uri="{0D108BD9-81ED-4DB2-BD59-A6C34878D82A}">
                    <a16:rowId xmlns:a16="http://schemas.microsoft.com/office/drawing/2014/main" val="10003"/>
                  </a:ext>
                </a:extLst>
              </a:tr>
            </a:tbl>
          </a:graphicData>
        </a:graphic>
      </p:graphicFrame>
      <p:sp>
        <p:nvSpPr>
          <p:cNvPr id="7" name="Obdélník 6"/>
          <p:cNvSpPr/>
          <p:nvPr/>
        </p:nvSpPr>
        <p:spPr>
          <a:xfrm>
            <a:off x="85725" y="4849778"/>
            <a:ext cx="8972550" cy="1938992"/>
          </a:xfrm>
          <a:prstGeom prst="rect">
            <a:avLst/>
          </a:prstGeom>
        </p:spPr>
        <p:txBody>
          <a:bodyPr wrap="square">
            <a:spAutoFit/>
          </a:bodyPr>
          <a:lstStyle/>
          <a:p>
            <a:pPr algn="just"/>
            <a:r>
              <a:rPr lang="cs-CZ" sz="2000" b="1" dirty="0">
                <a:cs typeface="Arial" panose="020B0604020202020204" pitchFamily="34" charset="0"/>
              </a:rPr>
              <a:t>Tvrdé </a:t>
            </a:r>
            <a:r>
              <a:rPr lang="cs-CZ" sz="2000" b="1" dirty="0" err="1">
                <a:cs typeface="Arial" panose="020B0604020202020204" pitchFamily="34" charset="0"/>
              </a:rPr>
              <a:t>Lewisovy</a:t>
            </a:r>
            <a:r>
              <a:rPr lang="cs-CZ" sz="2000" b="1" dirty="0">
                <a:cs typeface="Arial" panose="020B0604020202020204" pitchFamily="34" charset="0"/>
              </a:rPr>
              <a:t> kyseliny</a:t>
            </a:r>
            <a:r>
              <a:rPr lang="cs-CZ" sz="2000" dirty="0">
                <a:cs typeface="Arial" panose="020B0604020202020204" pitchFamily="34" charset="0"/>
              </a:rPr>
              <a:t> </a:t>
            </a:r>
            <a:r>
              <a:rPr lang="cs-CZ" sz="2000" b="1" dirty="0">
                <a:cs typeface="Arial" panose="020B0604020202020204" pitchFamily="34" charset="0"/>
              </a:rPr>
              <a:t>(HA) </a:t>
            </a:r>
            <a:r>
              <a:rPr lang="cs-CZ" sz="2000" dirty="0">
                <a:cs typeface="Arial" panose="020B0604020202020204" pitchFamily="34" charset="0"/>
              </a:rPr>
              <a:t>mají </a:t>
            </a:r>
            <a:r>
              <a:rPr lang="cs-CZ" sz="2000" b="0" i="0" dirty="0">
                <a:effectLst/>
              </a:rPr>
              <a:t>malý iontový poloměr</a:t>
            </a:r>
            <a:r>
              <a:rPr lang="en-US" sz="2000" b="0" i="0" dirty="0">
                <a:effectLst/>
              </a:rPr>
              <a:t>, </a:t>
            </a:r>
            <a:r>
              <a:rPr lang="cs-CZ" sz="2000" b="0" i="0" dirty="0">
                <a:effectLst/>
              </a:rPr>
              <a:t>vysoký</a:t>
            </a:r>
            <a:r>
              <a:rPr lang="en-US" sz="2000" b="0" i="0" dirty="0">
                <a:effectLst/>
              </a:rPr>
              <a:t> po</a:t>
            </a:r>
            <a:r>
              <a:rPr lang="cs-CZ" sz="2000" b="0" i="0" dirty="0">
                <a:effectLst/>
              </a:rPr>
              <a:t>z</a:t>
            </a:r>
            <a:r>
              <a:rPr lang="en-US" sz="2000" b="0" i="0" dirty="0" err="1">
                <a:effectLst/>
              </a:rPr>
              <a:t>itiv</a:t>
            </a:r>
            <a:r>
              <a:rPr lang="cs-CZ" sz="2000" b="0" i="0" dirty="0">
                <a:effectLst/>
              </a:rPr>
              <a:t>ní</a:t>
            </a:r>
            <a:r>
              <a:rPr lang="en-US" sz="2000" b="0" i="0" dirty="0">
                <a:effectLst/>
              </a:rPr>
              <a:t> </a:t>
            </a:r>
            <a:r>
              <a:rPr lang="cs-CZ" sz="2000" dirty="0"/>
              <a:t>náboj</a:t>
            </a:r>
            <a:r>
              <a:rPr lang="en-US" sz="2000" b="0" i="0" dirty="0">
                <a:effectLst/>
              </a:rPr>
              <a:t>, </a:t>
            </a:r>
            <a:r>
              <a:rPr lang="cs-CZ" sz="2000" b="0" i="0" dirty="0">
                <a:effectLst/>
              </a:rPr>
              <a:t>bývají silně</a:t>
            </a:r>
            <a:r>
              <a:rPr lang="en-US" sz="2000" b="0" i="0" dirty="0">
                <a:effectLst/>
              </a:rPr>
              <a:t> </a:t>
            </a:r>
            <a:r>
              <a:rPr lang="en-US" sz="2000" b="0" i="0" dirty="0" err="1">
                <a:effectLst/>
              </a:rPr>
              <a:t>solvat</a:t>
            </a:r>
            <a:r>
              <a:rPr lang="cs-CZ" sz="2000" b="0" i="0" dirty="0" err="1">
                <a:effectLst/>
              </a:rPr>
              <a:t>ovány</a:t>
            </a:r>
            <a:r>
              <a:rPr lang="en-US" sz="2000" b="0" i="0" dirty="0">
                <a:effectLst/>
              </a:rPr>
              <a:t>, </a:t>
            </a:r>
            <a:r>
              <a:rPr lang="cs-CZ" sz="2000" b="0" i="0" dirty="0">
                <a:effectLst/>
              </a:rPr>
              <a:t>mají prázdné</a:t>
            </a:r>
            <a:r>
              <a:rPr lang="en-US" sz="2000" b="0" i="0" dirty="0">
                <a:effectLst/>
              </a:rPr>
              <a:t> orbital</a:t>
            </a:r>
            <a:r>
              <a:rPr lang="cs-CZ" sz="2000" dirty="0"/>
              <a:t>y</a:t>
            </a:r>
            <a:r>
              <a:rPr lang="en-US" sz="2000" b="0" i="0" dirty="0">
                <a:effectLst/>
              </a:rPr>
              <a:t> </a:t>
            </a:r>
            <a:r>
              <a:rPr lang="cs-CZ" sz="2000" b="0" i="0" dirty="0">
                <a:effectLst/>
              </a:rPr>
              <a:t>v</a:t>
            </a:r>
            <a:r>
              <a:rPr lang="en-US" sz="2000" b="0" i="0" dirty="0">
                <a:effectLst/>
              </a:rPr>
              <a:t>e </a:t>
            </a:r>
            <a:r>
              <a:rPr lang="en-US" sz="2000" b="0" i="0" dirty="0" err="1">
                <a:effectLst/>
              </a:rPr>
              <a:t>valen</a:t>
            </a:r>
            <a:r>
              <a:rPr lang="cs-CZ" sz="2000" b="0" i="0" dirty="0">
                <a:effectLst/>
              </a:rPr>
              <a:t>ční</a:t>
            </a:r>
            <a:r>
              <a:rPr lang="en-US" sz="2000" b="0" i="0" dirty="0">
                <a:effectLst/>
              </a:rPr>
              <a:t> </a:t>
            </a:r>
            <a:r>
              <a:rPr lang="cs-CZ" sz="2000" b="0" i="0" dirty="0">
                <a:effectLst/>
              </a:rPr>
              <a:t>sféře (</a:t>
            </a:r>
            <a:r>
              <a:rPr lang="cs-CZ" sz="2000" b="0" i="0" dirty="0">
                <a:solidFill>
                  <a:srgbClr val="000000"/>
                </a:solidFill>
                <a:effectLst/>
              </a:rPr>
              <a:t>přechodné kovy z počátku </a:t>
            </a:r>
            <a:r>
              <a:rPr lang="en-US" sz="2000" b="0" i="0" dirty="0">
                <a:solidFill>
                  <a:srgbClr val="000000"/>
                </a:solidFill>
                <a:effectLst/>
              </a:rPr>
              <a:t>3d </a:t>
            </a:r>
            <a:r>
              <a:rPr lang="cs-CZ" sz="2000" b="0" i="0" dirty="0">
                <a:solidFill>
                  <a:srgbClr val="000000"/>
                </a:solidFill>
                <a:effectLst/>
              </a:rPr>
              <a:t>řady mají tendenci být silnými </a:t>
            </a:r>
            <a:r>
              <a:rPr lang="en-US" sz="2000" b="0" i="0" dirty="0">
                <a:solidFill>
                  <a:srgbClr val="000000"/>
                </a:solidFill>
                <a:effectLst/>
              </a:rPr>
              <a:t>Lewis</a:t>
            </a:r>
            <a:r>
              <a:rPr lang="cs-CZ" sz="2000" b="0" i="0" dirty="0" err="1">
                <a:solidFill>
                  <a:srgbClr val="000000"/>
                </a:solidFill>
                <a:effectLst/>
              </a:rPr>
              <a:t>ovými</a:t>
            </a:r>
            <a:r>
              <a:rPr lang="en-US" sz="2000" b="0" i="0" dirty="0">
                <a:solidFill>
                  <a:srgbClr val="000000"/>
                </a:solidFill>
                <a:effectLst/>
              </a:rPr>
              <a:t> </a:t>
            </a:r>
            <a:r>
              <a:rPr lang="cs-CZ" sz="2000" b="0" i="0" dirty="0">
                <a:solidFill>
                  <a:srgbClr val="000000"/>
                </a:solidFill>
                <a:effectLst/>
              </a:rPr>
              <a:t>kyselinami</a:t>
            </a:r>
            <a:r>
              <a:rPr lang="cs-CZ" sz="2000" b="0" i="0" dirty="0">
                <a:effectLst/>
              </a:rPr>
              <a:t>)</a:t>
            </a:r>
            <a:r>
              <a:rPr lang="en-US" sz="2000" b="0" i="0" dirty="0">
                <a:effectLst/>
              </a:rPr>
              <a:t> </a:t>
            </a:r>
            <a:r>
              <a:rPr lang="cs-CZ" sz="2000" dirty="0">
                <a:cs typeface="Arial" panose="020B0604020202020204" pitchFamily="34" charset="0"/>
              </a:rPr>
              <a:t>a vysokou energii nejnižšího neobsazeného molekulového orbitalu (LUMO).</a:t>
            </a:r>
          </a:p>
          <a:p>
            <a:pPr algn="just"/>
            <a:r>
              <a:rPr lang="cs-CZ" sz="2000" i="1" dirty="0">
                <a:cs typeface="Arial" panose="020B0604020202020204" pitchFamily="34" charset="0"/>
              </a:rPr>
              <a:t>Příklady</a:t>
            </a:r>
            <a:r>
              <a:rPr lang="cs-CZ" sz="2000" dirty="0">
                <a:cs typeface="Arial" panose="020B0604020202020204" pitchFamily="34" charset="0"/>
              </a:rPr>
              <a:t>: H</a:t>
            </a:r>
            <a:r>
              <a:rPr lang="cs-CZ" sz="2000" baseline="30000" dirty="0">
                <a:cs typeface="Arial" panose="020B0604020202020204" pitchFamily="34" charset="0"/>
              </a:rPr>
              <a:t>+</a:t>
            </a:r>
            <a:r>
              <a:rPr lang="cs-CZ" sz="2000" dirty="0">
                <a:cs typeface="Arial" panose="020B0604020202020204" pitchFamily="34" charset="0"/>
              </a:rPr>
              <a:t>,</a:t>
            </a:r>
            <a:r>
              <a:rPr lang="cs-CZ" sz="2000" baseline="30000" dirty="0">
                <a:cs typeface="Arial" panose="020B0604020202020204" pitchFamily="34" charset="0"/>
              </a:rPr>
              <a:t>  </a:t>
            </a:r>
            <a:r>
              <a:rPr lang="cs-CZ" sz="2000" dirty="0">
                <a:cs typeface="Arial" panose="020B0604020202020204" pitchFamily="34" charset="0"/>
              </a:rPr>
              <a:t>kationty alkalických kovů (</a:t>
            </a:r>
            <a:r>
              <a:rPr lang="cs-CZ" sz="2000" dirty="0" err="1">
                <a:cs typeface="Arial" panose="020B0604020202020204" pitchFamily="34" charset="0"/>
              </a:rPr>
              <a:t>Li</a:t>
            </a:r>
            <a:r>
              <a:rPr lang="cs-CZ" sz="2000" baseline="30000" dirty="0">
                <a:cs typeface="Arial" panose="020B0604020202020204" pitchFamily="34" charset="0"/>
              </a:rPr>
              <a:t>+</a:t>
            </a:r>
            <a:r>
              <a:rPr lang="cs-CZ" sz="2000" dirty="0">
                <a:cs typeface="Arial" panose="020B0604020202020204" pitchFamily="34" charset="0"/>
              </a:rPr>
              <a:t>, Na</a:t>
            </a:r>
            <a:r>
              <a:rPr lang="cs-CZ" sz="2000" baseline="30000" dirty="0">
                <a:cs typeface="Arial" panose="020B0604020202020204" pitchFamily="34" charset="0"/>
              </a:rPr>
              <a:t>+</a:t>
            </a:r>
            <a:r>
              <a:rPr lang="cs-CZ" sz="2000" dirty="0">
                <a:cs typeface="Arial" panose="020B0604020202020204" pitchFamily="34" charset="0"/>
              </a:rPr>
              <a:t>, K</a:t>
            </a:r>
            <a:r>
              <a:rPr lang="cs-CZ" sz="2000" baseline="30000" dirty="0">
                <a:cs typeface="Arial" panose="020B0604020202020204" pitchFamily="34" charset="0"/>
              </a:rPr>
              <a:t>+</a:t>
            </a:r>
            <a:r>
              <a:rPr lang="cs-CZ" sz="2000" dirty="0">
                <a:cs typeface="Arial" panose="020B0604020202020204" pitchFamily="34" charset="0"/>
              </a:rPr>
              <a:t> ad.), Be</a:t>
            </a:r>
            <a:r>
              <a:rPr lang="cs-CZ" sz="2000" baseline="30000" dirty="0">
                <a:cs typeface="Arial" panose="020B0604020202020204" pitchFamily="34" charset="0"/>
              </a:rPr>
              <a:t>2+</a:t>
            </a:r>
            <a:r>
              <a:rPr lang="cs-CZ" sz="2000" dirty="0">
                <a:cs typeface="Arial" panose="020B0604020202020204" pitchFamily="34" charset="0"/>
              </a:rPr>
              <a:t>, Mg</a:t>
            </a:r>
            <a:r>
              <a:rPr lang="cs-CZ" sz="2000" baseline="30000" dirty="0">
                <a:cs typeface="Arial" panose="020B0604020202020204" pitchFamily="34" charset="0"/>
              </a:rPr>
              <a:t>2+</a:t>
            </a:r>
            <a:r>
              <a:rPr lang="cs-CZ" sz="2000" dirty="0">
                <a:cs typeface="Arial" panose="020B0604020202020204" pitchFamily="34" charset="0"/>
              </a:rPr>
              <a:t>, Al</a:t>
            </a:r>
            <a:r>
              <a:rPr lang="cs-CZ" sz="2000" baseline="30000" dirty="0">
                <a:cs typeface="Arial" panose="020B0604020202020204" pitchFamily="34" charset="0"/>
              </a:rPr>
              <a:t>3+</a:t>
            </a:r>
            <a:r>
              <a:rPr lang="cs-CZ" sz="2000" dirty="0">
                <a:cs typeface="Arial" panose="020B0604020202020204" pitchFamily="34" charset="0"/>
              </a:rPr>
              <a:t>, Fe</a:t>
            </a:r>
            <a:r>
              <a:rPr lang="cs-CZ" sz="2000" baseline="30000" dirty="0">
                <a:cs typeface="Arial" panose="020B0604020202020204" pitchFamily="34" charset="0"/>
              </a:rPr>
              <a:t>3+</a:t>
            </a:r>
            <a:r>
              <a:rPr lang="cs-CZ" sz="2000" dirty="0">
                <a:cs typeface="Arial" panose="020B0604020202020204" pitchFamily="34" charset="0"/>
              </a:rPr>
              <a:t>, Cr</a:t>
            </a:r>
            <a:r>
              <a:rPr lang="cs-CZ" sz="2000" baseline="30000" dirty="0">
                <a:cs typeface="Arial" panose="020B0604020202020204" pitchFamily="34" charset="0"/>
              </a:rPr>
              <a:t>3+</a:t>
            </a:r>
            <a:r>
              <a:rPr lang="cs-CZ" sz="2000" dirty="0">
                <a:cs typeface="Arial" panose="020B0604020202020204" pitchFamily="34" charset="0"/>
              </a:rPr>
              <a:t>, Ta</a:t>
            </a:r>
            <a:r>
              <a:rPr lang="cs-CZ" sz="2000" baseline="30000" dirty="0">
                <a:cs typeface="Arial" panose="020B0604020202020204" pitchFamily="34" charset="0"/>
              </a:rPr>
              <a:t>5+</a:t>
            </a:r>
            <a:r>
              <a:rPr lang="cs-CZ" sz="2000" dirty="0">
                <a:cs typeface="Arial" panose="020B0604020202020204" pitchFamily="34" charset="0"/>
              </a:rPr>
              <a:t>, Cr</a:t>
            </a:r>
            <a:r>
              <a:rPr lang="cs-CZ" sz="2000" baseline="30000" dirty="0">
                <a:cs typeface="Arial" panose="020B0604020202020204" pitchFamily="34" charset="0"/>
              </a:rPr>
              <a:t>6+</a:t>
            </a:r>
            <a:r>
              <a:rPr lang="cs-CZ" sz="2000" dirty="0">
                <a:cs typeface="Arial" panose="020B0604020202020204" pitchFamily="34" charset="0"/>
              </a:rPr>
              <a:t>, Ti</a:t>
            </a:r>
            <a:r>
              <a:rPr lang="cs-CZ" sz="2000" baseline="30000" dirty="0">
                <a:cs typeface="Arial" panose="020B0604020202020204" pitchFamily="34" charset="0"/>
              </a:rPr>
              <a:t>4+</a:t>
            </a:r>
            <a:r>
              <a:rPr lang="cs-CZ" sz="2000" dirty="0">
                <a:cs typeface="Arial" panose="020B0604020202020204" pitchFamily="34" charset="0"/>
              </a:rPr>
              <a:t>,</a:t>
            </a:r>
            <a:r>
              <a:rPr lang="cs-CZ" sz="2000" baseline="30000" dirty="0">
                <a:cs typeface="Arial" panose="020B0604020202020204" pitchFamily="34" charset="0"/>
              </a:rPr>
              <a:t>  </a:t>
            </a:r>
            <a:r>
              <a:rPr lang="cs-CZ" sz="2000" dirty="0">
                <a:cs typeface="Arial" panose="020B0604020202020204" pitchFamily="34" charset="0"/>
              </a:rPr>
              <a:t>BF</a:t>
            </a:r>
            <a:r>
              <a:rPr lang="cs-CZ" sz="2000" baseline="-25000" dirty="0">
                <a:cs typeface="Arial" panose="020B0604020202020204" pitchFamily="34" charset="0"/>
              </a:rPr>
              <a:t>3</a:t>
            </a:r>
            <a:r>
              <a:rPr lang="cs-CZ" sz="2000" dirty="0">
                <a:cs typeface="Arial" panose="020B0604020202020204" pitchFamily="34" charset="0"/>
              </a:rPr>
              <a:t>,  </a:t>
            </a:r>
            <a:r>
              <a:rPr lang="cs-CZ" sz="2000" dirty="0" err="1">
                <a:cs typeface="Arial" panose="020B0604020202020204" pitchFamily="34" charset="0"/>
              </a:rPr>
              <a:t>karbokation</a:t>
            </a:r>
            <a:r>
              <a:rPr lang="cs-CZ" sz="2000" dirty="0">
                <a:cs typeface="Arial" panose="020B0604020202020204" pitchFamily="34" charset="0"/>
              </a:rPr>
              <a:t> R</a:t>
            </a:r>
            <a:r>
              <a:rPr lang="cs-CZ" sz="2000" baseline="-25000" dirty="0">
                <a:cs typeface="Arial" panose="020B0604020202020204" pitchFamily="34" charset="0"/>
              </a:rPr>
              <a:t>3</a:t>
            </a:r>
            <a:r>
              <a:rPr lang="cs-CZ" sz="2000" dirty="0">
                <a:cs typeface="Arial" panose="020B0604020202020204" pitchFamily="34" charset="0"/>
              </a:rPr>
              <a:t>C</a:t>
            </a:r>
            <a:r>
              <a:rPr lang="cs-CZ" sz="2000" baseline="30000" dirty="0">
                <a:cs typeface="Arial" panose="020B0604020202020204" pitchFamily="34" charset="0"/>
              </a:rPr>
              <a:t>+</a:t>
            </a:r>
            <a:endParaRPr lang="cs-CZ" sz="2000" dirty="0">
              <a:cs typeface="Arial" panose="020B0604020202020204" pitchFamily="34" charset="0"/>
            </a:endParaRPr>
          </a:p>
        </p:txBody>
      </p:sp>
      <p:sp>
        <p:nvSpPr>
          <p:cNvPr id="8" name="TextovéPole 7">
            <a:extLst>
              <a:ext uri="{FF2B5EF4-FFF2-40B4-BE49-F238E27FC236}">
                <a16:creationId xmlns:a16="http://schemas.microsoft.com/office/drawing/2014/main" id="{8F6B8415-20E3-42A0-9739-5E399A2004A4}"/>
              </a:ext>
            </a:extLst>
          </p:cNvPr>
          <p:cNvSpPr txBox="1"/>
          <p:nvPr/>
        </p:nvSpPr>
        <p:spPr>
          <a:xfrm>
            <a:off x="271460" y="1420951"/>
            <a:ext cx="8753475" cy="646331"/>
          </a:xfrm>
          <a:prstGeom prst="rect">
            <a:avLst/>
          </a:prstGeom>
          <a:noFill/>
        </p:spPr>
        <p:txBody>
          <a:bodyPr wrap="square">
            <a:spAutoFit/>
          </a:bodyPr>
          <a:lstStyle/>
          <a:p>
            <a:r>
              <a:rPr lang="en-US" dirty="0">
                <a:solidFill>
                  <a:srgbClr val="006400"/>
                </a:solidFill>
                <a:effectLst/>
              </a:rPr>
              <a:t>In short, Hard acids and bases are small and non-polarizable, whereas Soft acids and bases are larger and more polarizable. </a:t>
            </a:r>
            <a:endParaRPr lang="cs-CZ" dirty="0"/>
          </a:p>
        </p:txBody>
      </p:sp>
      <p:sp>
        <p:nvSpPr>
          <p:cNvPr id="4" name="TextovéPole 3">
            <a:extLst>
              <a:ext uri="{FF2B5EF4-FFF2-40B4-BE49-F238E27FC236}">
                <a16:creationId xmlns:a16="http://schemas.microsoft.com/office/drawing/2014/main" id="{07FC26A2-3B87-4411-9DFE-CE98BB0DEE8C}"/>
              </a:ext>
            </a:extLst>
          </p:cNvPr>
          <p:cNvSpPr txBox="1"/>
          <p:nvPr/>
        </p:nvSpPr>
        <p:spPr>
          <a:xfrm>
            <a:off x="104775" y="975153"/>
            <a:ext cx="1455270" cy="369332"/>
          </a:xfrm>
          <a:prstGeom prst="rect">
            <a:avLst/>
          </a:prstGeom>
          <a:noFill/>
        </p:spPr>
        <p:txBody>
          <a:bodyPr wrap="none" rtlCol="0">
            <a:spAutoFit/>
          </a:bodyPr>
          <a:lstStyle/>
          <a:p>
            <a:r>
              <a:rPr lang="en-US" dirty="0"/>
              <a:t>Pearson 1963</a:t>
            </a:r>
            <a:endParaRPr lang="cs-CZ" dirty="0"/>
          </a:p>
        </p:txBody>
      </p:sp>
    </p:spTree>
    <p:extLst>
      <p:ext uri="{BB962C8B-B14F-4D97-AF65-F5344CB8AC3E}">
        <p14:creationId xmlns:p14="http://schemas.microsoft.com/office/powerpoint/2010/main" val="191434007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B27D38E-C5C1-4592-8476-0A6C52FDFE34}"/>
              </a:ext>
            </a:extLst>
          </p:cNvPr>
          <p:cNvSpPr txBox="1"/>
          <p:nvPr/>
        </p:nvSpPr>
        <p:spPr>
          <a:xfrm>
            <a:off x="219075" y="2057400"/>
            <a:ext cx="8763000" cy="1631216"/>
          </a:xfrm>
          <a:prstGeom prst="rect">
            <a:avLst/>
          </a:prstGeom>
          <a:noFill/>
        </p:spPr>
        <p:txBody>
          <a:bodyPr wrap="square">
            <a:spAutoFit/>
          </a:bodyPr>
          <a:lstStyle/>
          <a:p>
            <a:pPr algn="just"/>
            <a:r>
              <a:rPr lang="cs-CZ" sz="2000" b="1" dirty="0">
                <a:cs typeface="Arial" panose="020B0604020202020204" pitchFamily="34" charset="0"/>
              </a:rPr>
              <a:t>Tvrdé </a:t>
            </a:r>
            <a:r>
              <a:rPr lang="cs-CZ" sz="2000" b="1" dirty="0" err="1">
                <a:cs typeface="Arial" panose="020B0604020202020204" pitchFamily="34" charset="0"/>
              </a:rPr>
              <a:t>Lewisovy</a:t>
            </a:r>
            <a:r>
              <a:rPr lang="cs-CZ" sz="2000" b="1" dirty="0">
                <a:cs typeface="Arial" panose="020B0604020202020204" pitchFamily="34" charset="0"/>
              </a:rPr>
              <a:t> zásady (HB) </a:t>
            </a:r>
            <a:r>
              <a:rPr lang="en-US" sz="2000" b="0" i="0" dirty="0" err="1">
                <a:solidFill>
                  <a:srgbClr val="006400"/>
                </a:solidFill>
                <a:effectLst/>
              </a:rPr>
              <a:t>maj</a:t>
            </a:r>
            <a:r>
              <a:rPr lang="cs-CZ" sz="2000" b="0" i="0" dirty="0">
                <a:solidFill>
                  <a:srgbClr val="006400"/>
                </a:solidFill>
                <a:effectLst/>
              </a:rPr>
              <a:t>í</a:t>
            </a:r>
            <a:r>
              <a:rPr lang="en-US" sz="2000" b="0" i="0" dirty="0">
                <a:solidFill>
                  <a:srgbClr val="006400"/>
                </a:solidFill>
                <a:effectLst/>
              </a:rPr>
              <a:t> mal</a:t>
            </a:r>
            <a:r>
              <a:rPr lang="cs-CZ" sz="2000" b="0" i="0" dirty="0">
                <a:solidFill>
                  <a:srgbClr val="006400"/>
                </a:solidFill>
                <a:effectLst/>
              </a:rPr>
              <a:t>é</a:t>
            </a:r>
            <a:r>
              <a:rPr lang="en-US" sz="2000" b="0" i="0" dirty="0">
                <a:solidFill>
                  <a:srgbClr val="006400"/>
                </a:solidFill>
                <a:effectLst/>
              </a:rPr>
              <a:t> </a:t>
            </a:r>
            <a:r>
              <a:rPr lang="en-US" sz="2000" b="0" i="0" dirty="0" err="1">
                <a:solidFill>
                  <a:srgbClr val="006400"/>
                </a:solidFill>
                <a:effectLst/>
              </a:rPr>
              <a:t>iontov</a:t>
            </a:r>
            <a:r>
              <a:rPr lang="cs-CZ" sz="2000" b="0" i="0" dirty="0">
                <a:solidFill>
                  <a:srgbClr val="006400"/>
                </a:solidFill>
                <a:effectLst/>
              </a:rPr>
              <a:t>é poloměry</a:t>
            </a:r>
            <a:r>
              <a:rPr lang="en-US" sz="2000" b="0" i="0" dirty="0">
                <a:solidFill>
                  <a:srgbClr val="006400"/>
                </a:solidFill>
                <a:effectLst/>
              </a:rPr>
              <a:t> ,</a:t>
            </a:r>
            <a:r>
              <a:rPr lang="cs-CZ" sz="2000" b="0" i="0" dirty="0">
                <a:solidFill>
                  <a:srgbClr val="006400"/>
                </a:solidFill>
                <a:effectLst/>
              </a:rPr>
              <a:t> jsou</a:t>
            </a:r>
            <a:r>
              <a:rPr lang="en-US" sz="2000" b="0" i="0" dirty="0">
                <a:solidFill>
                  <a:srgbClr val="006400"/>
                </a:solidFill>
                <a:effectLst/>
              </a:rPr>
              <a:t> s</a:t>
            </a:r>
            <a:r>
              <a:rPr lang="cs-CZ" sz="2000" b="0" i="0" dirty="0" err="1">
                <a:solidFill>
                  <a:srgbClr val="006400"/>
                </a:solidFill>
                <a:effectLst/>
              </a:rPr>
              <a:t>ilně</a:t>
            </a:r>
            <a:r>
              <a:rPr lang="en-US" sz="2000" b="0" i="0" dirty="0">
                <a:solidFill>
                  <a:srgbClr val="006400"/>
                </a:solidFill>
                <a:effectLst/>
              </a:rPr>
              <a:t> </a:t>
            </a:r>
            <a:r>
              <a:rPr lang="en-US" sz="2000" b="0" i="0" dirty="0" err="1">
                <a:solidFill>
                  <a:srgbClr val="006400"/>
                </a:solidFill>
                <a:effectLst/>
              </a:rPr>
              <a:t>solvat</a:t>
            </a:r>
            <a:r>
              <a:rPr lang="cs-CZ" sz="2000" b="0" i="0" dirty="0" err="1">
                <a:solidFill>
                  <a:srgbClr val="006400"/>
                </a:solidFill>
                <a:effectLst/>
              </a:rPr>
              <a:t>ovány</a:t>
            </a:r>
            <a:r>
              <a:rPr lang="en-US" sz="2000" b="0" i="0" dirty="0">
                <a:solidFill>
                  <a:srgbClr val="006400"/>
                </a:solidFill>
                <a:effectLst/>
              </a:rPr>
              <a:t>, </a:t>
            </a:r>
            <a:r>
              <a:rPr lang="cs-CZ" sz="2000" b="0" i="0" dirty="0">
                <a:solidFill>
                  <a:srgbClr val="006400"/>
                </a:solidFill>
                <a:effectLst/>
              </a:rPr>
              <a:t>vysoce</a:t>
            </a:r>
            <a:r>
              <a:rPr lang="en-US" sz="2000" b="0" i="0" dirty="0">
                <a:solidFill>
                  <a:srgbClr val="006400"/>
                </a:solidFill>
                <a:effectLst/>
              </a:rPr>
              <a:t> </a:t>
            </a:r>
            <a:r>
              <a:rPr lang="en-US" sz="2000" b="0" i="0" dirty="0" err="1">
                <a:solidFill>
                  <a:srgbClr val="006400"/>
                </a:solidFill>
                <a:effectLst/>
              </a:rPr>
              <a:t>ele</a:t>
            </a:r>
            <a:r>
              <a:rPr lang="cs-CZ" sz="2000" b="0" i="0" dirty="0">
                <a:solidFill>
                  <a:srgbClr val="006400"/>
                </a:solidFill>
                <a:effectLst/>
              </a:rPr>
              <a:t>k</a:t>
            </a:r>
            <a:r>
              <a:rPr lang="en-US" sz="2000" b="0" i="0" dirty="0" err="1">
                <a:solidFill>
                  <a:srgbClr val="006400"/>
                </a:solidFill>
                <a:effectLst/>
              </a:rPr>
              <a:t>tronegativ</a:t>
            </a:r>
            <a:r>
              <a:rPr lang="cs-CZ" sz="2000" b="0" i="0" dirty="0">
                <a:solidFill>
                  <a:srgbClr val="006400"/>
                </a:solidFill>
                <a:effectLst/>
              </a:rPr>
              <a:t>ní</a:t>
            </a:r>
            <a:r>
              <a:rPr lang="en-US" sz="2000" b="0" i="0" dirty="0">
                <a:solidFill>
                  <a:srgbClr val="006400"/>
                </a:solidFill>
                <a:effectLst/>
              </a:rPr>
              <a:t>, </a:t>
            </a:r>
            <a:r>
              <a:rPr lang="cs-CZ" sz="2000" b="0" i="0" dirty="0">
                <a:solidFill>
                  <a:srgbClr val="006400"/>
                </a:solidFill>
                <a:effectLst/>
              </a:rPr>
              <a:t>slabě</a:t>
            </a:r>
            <a:r>
              <a:rPr lang="en-US" sz="2000" b="0" i="0" dirty="0">
                <a:solidFill>
                  <a:srgbClr val="006400"/>
                </a:solidFill>
                <a:effectLst/>
              </a:rPr>
              <a:t> </a:t>
            </a:r>
            <a:r>
              <a:rPr lang="en-US" sz="2000" b="0" i="0" dirty="0" err="1">
                <a:solidFill>
                  <a:srgbClr val="006400"/>
                </a:solidFill>
                <a:effectLst/>
              </a:rPr>
              <a:t>polariz</a:t>
            </a:r>
            <a:r>
              <a:rPr lang="cs-CZ" sz="2000" b="0" i="0" dirty="0" err="1">
                <a:solidFill>
                  <a:srgbClr val="006400"/>
                </a:solidFill>
                <a:effectLst/>
              </a:rPr>
              <a:t>ovatelné</a:t>
            </a:r>
            <a:r>
              <a:rPr lang="en-US" sz="2000" b="0" i="0" dirty="0">
                <a:solidFill>
                  <a:srgbClr val="006400"/>
                </a:solidFill>
                <a:effectLst/>
              </a:rPr>
              <a:t> a</a:t>
            </a:r>
            <a:r>
              <a:rPr lang="cs-CZ" sz="2000" b="0" i="0" dirty="0">
                <a:solidFill>
                  <a:srgbClr val="006400"/>
                </a:solidFill>
                <a:effectLst/>
              </a:rPr>
              <a:t> mají </a:t>
            </a:r>
            <a:r>
              <a:rPr lang="en-US" sz="2000" b="0" i="0" dirty="0">
                <a:solidFill>
                  <a:srgbClr val="006400"/>
                </a:solidFill>
                <a:effectLst/>
              </a:rPr>
              <a:t>n</a:t>
            </a:r>
            <a:r>
              <a:rPr lang="cs-CZ" sz="2000" b="0" i="0" dirty="0" err="1">
                <a:solidFill>
                  <a:srgbClr val="006400"/>
                </a:solidFill>
                <a:effectLst/>
              </a:rPr>
              <a:t>ízkou</a:t>
            </a:r>
            <a:r>
              <a:rPr lang="cs-CZ" sz="2000" b="0" i="0" dirty="0">
                <a:solidFill>
                  <a:srgbClr val="006400"/>
                </a:solidFill>
                <a:effectLst/>
              </a:rPr>
              <a:t> energii</a:t>
            </a:r>
            <a:r>
              <a:rPr lang="en-US" sz="2000" b="0" i="0" dirty="0">
                <a:solidFill>
                  <a:srgbClr val="006400"/>
                </a:solidFill>
                <a:effectLst/>
              </a:rPr>
              <a:t> </a:t>
            </a:r>
            <a:r>
              <a:rPr lang="cs-CZ" sz="2000" dirty="0">
                <a:cs typeface="Arial" panose="020B0604020202020204" pitchFamily="34" charset="0"/>
              </a:rPr>
              <a:t>nejvyššího obsazeného molekulového orbitalu (HOMO).</a:t>
            </a:r>
          </a:p>
          <a:p>
            <a:pPr algn="just"/>
            <a:r>
              <a:rPr lang="cs-CZ" sz="2000" dirty="0">
                <a:cs typeface="Arial" panose="020B0604020202020204" pitchFamily="34" charset="0"/>
              </a:rPr>
              <a:t>Příklady: kyslíkaté ionty (OH</a:t>
            </a:r>
            <a:r>
              <a:rPr lang="cs-CZ" sz="2000" baseline="30000" dirty="0">
                <a:cs typeface="Arial" panose="020B0604020202020204" pitchFamily="34" charset="0"/>
              </a:rPr>
              <a:t>−</a:t>
            </a:r>
            <a:r>
              <a:rPr lang="cs-CZ" sz="2000" dirty="0">
                <a:cs typeface="Arial" panose="020B0604020202020204" pitchFamily="34" charset="0"/>
              </a:rPr>
              <a:t>, O</a:t>
            </a:r>
            <a:r>
              <a:rPr lang="cs-CZ" sz="2000" baseline="30000" dirty="0">
                <a:cs typeface="Arial" panose="020B0604020202020204" pitchFamily="34" charset="0"/>
              </a:rPr>
              <a:t>2-</a:t>
            </a:r>
            <a:r>
              <a:rPr lang="cs-CZ" sz="2000" dirty="0">
                <a:cs typeface="Arial" panose="020B0604020202020204" pitchFamily="34" charset="0"/>
              </a:rPr>
              <a:t>, RO</a:t>
            </a:r>
            <a:r>
              <a:rPr lang="cs-CZ" sz="2000" baseline="30000" dirty="0">
                <a:cs typeface="Arial" panose="020B0604020202020204" pitchFamily="34" charset="0"/>
              </a:rPr>
              <a:t>−</a:t>
            </a:r>
            <a:r>
              <a:rPr lang="cs-CZ" sz="2000" dirty="0">
                <a:cs typeface="Arial" panose="020B0604020202020204" pitchFamily="34" charset="0"/>
              </a:rPr>
              <a:t>), malé halogenidové anionty (F</a:t>
            </a:r>
            <a:r>
              <a:rPr lang="cs-CZ" sz="2000" baseline="30000" dirty="0">
                <a:cs typeface="Arial" panose="020B0604020202020204" pitchFamily="34" charset="0"/>
              </a:rPr>
              <a:t>−</a:t>
            </a:r>
            <a:r>
              <a:rPr lang="cs-CZ" sz="2000" dirty="0">
                <a:cs typeface="Arial" panose="020B0604020202020204" pitchFamily="34" charset="0"/>
              </a:rPr>
              <a:t>, Cl</a:t>
            </a:r>
            <a:r>
              <a:rPr lang="cs-CZ" sz="2000" baseline="30000" dirty="0">
                <a:cs typeface="Arial" panose="020B0604020202020204" pitchFamily="34" charset="0"/>
              </a:rPr>
              <a:t>−</a:t>
            </a:r>
            <a:r>
              <a:rPr lang="cs-CZ" sz="2000" dirty="0">
                <a:cs typeface="Arial" panose="020B0604020202020204" pitchFamily="34" charset="0"/>
              </a:rPr>
              <a:t>), RCOO</a:t>
            </a:r>
            <a:r>
              <a:rPr lang="cs-CZ" sz="2000" baseline="30000" dirty="0">
                <a:cs typeface="Arial" panose="020B0604020202020204" pitchFamily="34" charset="0"/>
              </a:rPr>
              <a:t>-</a:t>
            </a:r>
            <a:r>
              <a:rPr lang="cs-CZ" sz="2000" dirty="0">
                <a:cs typeface="Arial" panose="020B0604020202020204" pitchFamily="34" charset="0"/>
              </a:rPr>
              <a:t>, CO</a:t>
            </a:r>
            <a:r>
              <a:rPr lang="cs-CZ" sz="2000" baseline="-25000" dirty="0">
                <a:cs typeface="Arial" panose="020B0604020202020204" pitchFamily="34" charset="0"/>
              </a:rPr>
              <a:t>3</a:t>
            </a:r>
            <a:r>
              <a:rPr lang="cs-CZ" sz="2000" baseline="30000" dirty="0">
                <a:cs typeface="Arial" panose="020B0604020202020204" pitchFamily="34" charset="0"/>
              </a:rPr>
              <a:t>2-</a:t>
            </a:r>
            <a:r>
              <a:rPr lang="cs-CZ" sz="2000" dirty="0">
                <a:cs typeface="Arial" panose="020B0604020202020204" pitchFamily="34" charset="0"/>
              </a:rPr>
              <a:t>, hydrazin, </a:t>
            </a:r>
            <a:r>
              <a:rPr lang="cs-CZ" sz="2000" dirty="0" err="1">
                <a:cs typeface="Arial" panose="020B0604020202020204" pitchFamily="34" charset="0"/>
              </a:rPr>
              <a:t>azan</a:t>
            </a:r>
            <a:r>
              <a:rPr lang="cs-CZ" sz="2000" dirty="0">
                <a:cs typeface="Arial" panose="020B0604020202020204" pitchFamily="34" charset="0"/>
              </a:rPr>
              <a:t>,</a:t>
            </a:r>
          </a:p>
        </p:txBody>
      </p:sp>
      <p:sp>
        <p:nvSpPr>
          <p:cNvPr id="7" name="TextovéPole 6">
            <a:extLst>
              <a:ext uri="{FF2B5EF4-FFF2-40B4-BE49-F238E27FC236}">
                <a16:creationId xmlns:a16="http://schemas.microsoft.com/office/drawing/2014/main" id="{36A5C3BA-21CC-4D6B-A6BC-E104066278D5}"/>
              </a:ext>
            </a:extLst>
          </p:cNvPr>
          <p:cNvSpPr txBox="1"/>
          <p:nvPr/>
        </p:nvSpPr>
        <p:spPr>
          <a:xfrm>
            <a:off x="190500" y="258871"/>
            <a:ext cx="8763000" cy="1938992"/>
          </a:xfrm>
          <a:prstGeom prst="rect">
            <a:avLst/>
          </a:prstGeom>
          <a:noFill/>
        </p:spPr>
        <p:txBody>
          <a:bodyPr wrap="square">
            <a:spAutoFit/>
          </a:bodyPr>
          <a:lstStyle/>
          <a:p>
            <a:pPr algn="just"/>
            <a:r>
              <a:rPr lang="cs-CZ" sz="2000" b="1" dirty="0">
                <a:cs typeface="Arial" panose="020B0604020202020204" pitchFamily="34" charset="0"/>
              </a:rPr>
              <a:t>Měkké </a:t>
            </a:r>
            <a:r>
              <a:rPr lang="cs-CZ" sz="2000" b="1" dirty="0" err="1">
                <a:cs typeface="Arial" panose="020B0604020202020204" pitchFamily="34" charset="0"/>
              </a:rPr>
              <a:t>Lewisovy</a:t>
            </a:r>
            <a:r>
              <a:rPr lang="cs-CZ" sz="2000" b="1" dirty="0">
                <a:cs typeface="Arial" panose="020B0604020202020204" pitchFamily="34" charset="0"/>
              </a:rPr>
              <a:t> kyseliny (SA) </a:t>
            </a:r>
            <a:r>
              <a:rPr lang="cs-CZ" sz="2000" b="0" i="0" dirty="0">
                <a:effectLst/>
              </a:rPr>
              <a:t>mají velké iontové poloměry</a:t>
            </a:r>
            <a:r>
              <a:rPr lang="en-US" sz="2000" b="0" i="0" dirty="0">
                <a:effectLst/>
              </a:rPr>
              <a:t>, </a:t>
            </a:r>
            <a:r>
              <a:rPr lang="cs-CZ" sz="2000" b="0" i="0" dirty="0">
                <a:effectLst/>
              </a:rPr>
              <a:t>nízký pozitivní náboj, zaplněné atomové </a:t>
            </a:r>
            <a:r>
              <a:rPr lang="en-US" sz="2000" b="0" i="0" dirty="0">
                <a:effectLst/>
              </a:rPr>
              <a:t>orbital</a:t>
            </a:r>
            <a:r>
              <a:rPr lang="cs-CZ" sz="2000" dirty="0"/>
              <a:t>y (přechodné kovy z konce</a:t>
            </a:r>
            <a:r>
              <a:rPr lang="en-US" sz="2000" b="0" i="0" dirty="0">
                <a:effectLst/>
              </a:rPr>
              <a:t> 4d a 5d s</a:t>
            </a:r>
            <a:r>
              <a:rPr lang="cs-CZ" sz="2000" b="0" i="0" dirty="0">
                <a:effectLst/>
              </a:rPr>
              <a:t>é</a:t>
            </a:r>
            <a:r>
              <a:rPr lang="en-US" sz="2000" b="0" i="0" dirty="0" err="1">
                <a:effectLst/>
              </a:rPr>
              <a:t>rie</a:t>
            </a:r>
            <a:r>
              <a:rPr lang="cs-CZ" sz="2000" b="0" i="0" dirty="0">
                <a:effectLst/>
              </a:rPr>
              <a:t> s téměř zaplněnými d-orbitaly, s náboji +1 nebo +2</a:t>
            </a:r>
            <a:r>
              <a:rPr lang="cs-CZ" sz="2000" dirty="0"/>
              <a:t>)</a:t>
            </a:r>
            <a:r>
              <a:rPr lang="en-US" sz="2000" b="0" i="0" dirty="0">
                <a:effectLst/>
              </a:rPr>
              <a:t> </a:t>
            </a:r>
            <a:r>
              <a:rPr lang="cs-CZ" sz="2000" b="0" i="0" dirty="0">
                <a:effectLst/>
              </a:rPr>
              <a:t>s</a:t>
            </a:r>
            <a:r>
              <a:rPr lang="cs-CZ" sz="2000" dirty="0">
                <a:cs typeface="Arial" panose="020B0604020202020204" pitchFamily="34" charset="0"/>
              </a:rPr>
              <a:t> nízkou energií nejnižšího neobsazeného molekulového orbitalu (LUMO).</a:t>
            </a:r>
          </a:p>
          <a:p>
            <a:pPr algn="just"/>
            <a:r>
              <a:rPr lang="cs-CZ" sz="2000" i="1" dirty="0">
                <a:cs typeface="Arial" panose="020B0604020202020204" pitchFamily="34" charset="0"/>
              </a:rPr>
              <a:t>Příklady</a:t>
            </a:r>
            <a:r>
              <a:rPr lang="cs-CZ" sz="2000" dirty="0">
                <a:cs typeface="Arial" panose="020B0604020202020204" pitchFamily="34" charset="0"/>
              </a:rPr>
              <a:t>: Hg</a:t>
            </a:r>
            <a:r>
              <a:rPr lang="cs-CZ" sz="2000" baseline="30000" dirty="0">
                <a:cs typeface="Arial" panose="020B0604020202020204" pitchFamily="34" charset="0"/>
              </a:rPr>
              <a:t>2+</a:t>
            </a:r>
            <a:r>
              <a:rPr lang="cs-CZ" sz="2000" dirty="0">
                <a:cs typeface="Arial" panose="020B0604020202020204" pitchFamily="34" charset="0"/>
              </a:rPr>
              <a:t>, Hg</a:t>
            </a:r>
            <a:r>
              <a:rPr lang="cs-CZ" sz="2000" baseline="-25000" dirty="0">
                <a:cs typeface="Arial" panose="020B0604020202020204" pitchFamily="34" charset="0"/>
              </a:rPr>
              <a:t>2</a:t>
            </a:r>
            <a:r>
              <a:rPr lang="cs-CZ" sz="2000" baseline="30000" dirty="0">
                <a:cs typeface="Arial" panose="020B0604020202020204" pitchFamily="34" charset="0"/>
              </a:rPr>
              <a:t>2+</a:t>
            </a:r>
            <a:r>
              <a:rPr lang="cs-CZ" sz="2000" dirty="0">
                <a:cs typeface="Arial" panose="020B0604020202020204" pitchFamily="34" charset="0"/>
              </a:rPr>
              <a:t>, Pt</a:t>
            </a:r>
            <a:r>
              <a:rPr lang="cs-CZ" sz="2000" baseline="30000" dirty="0">
                <a:cs typeface="Arial" panose="020B0604020202020204" pitchFamily="34" charset="0"/>
              </a:rPr>
              <a:t>4+</a:t>
            </a:r>
            <a:r>
              <a:rPr lang="cs-CZ" sz="2000" dirty="0">
                <a:cs typeface="Arial" panose="020B0604020202020204" pitchFamily="34" charset="0"/>
              </a:rPr>
              <a:t> Pd</a:t>
            </a:r>
            <a:r>
              <a:rPr lang="cs-CZ" sz="2000" baseline="30000" dirty="0">
                <a:cs typeface="Arial" panose="020B0604020202020204" pitchFamily="34" charset="0"/>
              </a:rPr>
              <a:t>2+</a:t>
            </a:r>
            <a:r>
              <a:rPr lang="cs-CZ" sz="2000" dirty="0">
                <a:cs typeface="Arial" panose="020B0604020202020204" pitchFamily="34" charset="0"/>
              </a:rPr>
              <a:t>, </a:t>
            </a:r>
            <a:r>
              <a:rPr lang="cs-CZ" sz="2000" dirty="0" err="1">
                <a:cs typeface="Arial" panose="020B0604020202020204" pitchFamily="34" charset="0"/>
              </a:rPr>
              <a:t>Ag</a:t>
            </a:r>
            <a:r>
              <a:rPr lang="cs-CZ" sz="2000" baseline="30000" dirty="0">
                <a:cs typeface="Arial" panose="020B0604020202020204" pitchFamily="34" charset="0"/>
              </a:rPr>
              <a:t>+</a:t>
            </a:r>
            <a:r>
              <a:rPr lang="cs-CZ" sz="2000" dirty="0">
                <a:cs typeface="Arial" panose="020B0604020202020204" pitchFamily="34" charset="0"/>
              </a:rPr>
              <a:t>,</a:t>
            </a:r>
            <a:r>
              <a:rPr lang="cs-CZ" sz="2000" baseline="30000" dirty="0">
                <a:cs typeface="Arial" panose="020B0604020202020204" pitchFamily="34" charset="0"/>
              </a:rPr>
              <a:t> </a:t>
            </a:r>
            <a:r>
              <a:rPr lang="cs-CZ" sz="2000" dirty="0">
                <a:cs typeface="Arial" panose="020B0604020202020204" pitchFamily="34" charset="0"/>
              </a:rPr>
              <a:t>BH</a:t>
            </a:r>
            <a:r>
              <a:rPr lang="cs-CZ" sz="2000" baseline="-25000" dirty="0">
                <a:cs typeface="Arial" panose="020B0604020202020204" pitchFamily="34" charset="0"/>
              </a:rPr>
              <a:t>3 </a:t>
            </a:r>
            <a:r>
              <a:rPr lang="cs-CZ" sz="2000" dirty="0">
                <a:cs typeface="Arial" panose="020B0604020202020204" pitchFamily="34" charset="0"/>
              </a:rPr>
              <a:t>, </a:t>
            </a:r>
            <a:r>
              <a:rPr lang="cs-CZ" sz="2000" i="1" dirty="0">
                <a:cs typeface="Arial" panose="020B0604020202020204" pitchFamily="34" charset="0"/>
              </a:rPr>
              <a:t>p</a:t>
            </a:r>
            <a:r>
              <a:rPr lang="cs-CZ" sz="2000" dirty="0">
                <a:cs typeface="Arial" panose="020B0604020202020204" pitchFamily="34" charset="0"/>
              </a:rPr>
              <a:t>-</a:t>
            </a:r>
            <a:r>
              <a:rPr lang="cs-CZ" sz="2000" dirty="0" err="1">
                <a:cs typeface="Arial" panose="020B0604020202020204" pitchFamily="34" charset="0"/>
              </a:rPr>
              <a:t>chloranil</a:t>
            </a:r>
            <a:r>
              <a:rPr lang="cs-CZ" sz="2000" dirty="0">
                <a:cs typeface="Arial" panose="020B0604020202020204" pitchFamily="34" charset="0"/>
              </a:rPr>
              <a:t>, ryzí kovy (v oxidačním stavu 0)</a:t>
            </a:r>
          </a:p>
          <a:p>
            <a:pPr algn="just"/>
            <a:endParaRPr lang="cs-CZ" sz="2000" dirty="0">
              <a:cs typeface="Arial" panose="020B0604020202020204" pitchFamily="34" charset="0"/>
            </a:endParaRPr>
          </a:p>
        </p:txBody>
      </p:sp>
      <p:sp>
        <p:nvSpPr>
          <p:cNvPr id="11" name="TextovéPole 10">
            <a:extLst>
              <a:ext uri="{FF2B5EF4-FFF2-40B4-BE49-F238E27FC236}">
                <a16:creationId xmlns:a16="http://schemas.microsoft.com/office/drawing/2014/main" id="{C5F1B006-2608-4990-A096-D6A65E9982F8}"/>
              </a:ext>
            </a:extLst>
          </p:cNvPr>
          <p:cNvSpPr txBox="1"/>
          <p:nvPr/>
        </p:nvSpPr>
        <p:spPr>
          <a:xfrm>
            <a:off x="219075" y="3962400"/>
            <a:ext cx="8763000" cy="1323439"/>
          </a:xfrm>
          <a:prstGeom prst="rect">
            <a:avLst/>
          </a:prstGeom>
          <a:noFill/>
        </p:spPr>
        <p:txBody>
          <a:bodyPr wrap="square">
            <a:spAutoFit/>
          </a:bodyPr>
          <a:lstStyle/>
          <a:p>
            <a:pPr algn="just"/>
            <a:r>
              <a:rPr lang="cs-CZ" sz="2000" b="1" dirty="0">
                <a:cs typeface="Arial" panose="020B0604020202020204" pitchFamily="34" charset="0"/>
              </a:rPr>
              <a:t>Měkké </a:t>
            </a:r>
            <a:r>
              <a:rPr lang="cs-CZ" sz="2000" b="1" dirty="0" err="1">
                <a:cs typeface="Arial" panose="020B0604020202020204" pitchFamily="34" charset="0"/>
              </a:rPr>
              <a:t>Lewisovy</a:t>
            </a:r>
            <a:r>
              <a:rPr lang="cs-CZ" sz="2000" b="1" dirty="0">
                <a:cs typeface="Arial" panose="020B0604020202020204" pitchFamily="34" charset="0"/>
              </a:rPr>
              <a:t> zásady (SB) </a:t>
            </a:r>
            <a:r>
              <a:rPr lang="cs-CZ" sz="2000" b="0" i="0" dirty="0">
                <a:solidFill>
                  <a:srgbClr val="006400"/>
                </a:solidFill>
                <a:effectLst/>
              </a:rPr>
              <a:t>mají velké atomové poloměry</a:t>
            </a:r>
            <a:r>
              <a:rPr lang="en-US" sz="2000" b="0" i="0" dirty="0">
                <a:solidFill>
                  <a:srgbClr val="006400"/>
                </a:solidFill>
                <a:effectLst/>
              </a:rPr>
              <a:t>, </a:t>
            </a:r>
            <a:r>
              <a:rPr lang="cs-CZ" sz="2000" b="0" i="0" dirty="0">
                <a:solidFill>
                  <a:srgbClr val="006400"/>
                </a:solidFill>
                <a:effectLst/>
              </a:rPr>
              <a:t>středně </a:t>
            </a:r>
            <a:r>
              <a:rPr lang="cs-CZ" sz="2000" b="0" i="0" dirty="0" err="1">
                <a:solidFill>
                  <a:srgbClr val="006400"/>
                </a:solidFill>
                <a:effectLst/>
              </a:rPr>
              <a:t>velkéhodnoty</a:t>
            </a:r>
            <a:r>
              <a:rPr lang="en-US" sz="2000" b="0" i="0" dirty="0">
                <a:solidFill>
                  <a:srgbClr val="006400"/>
                </a:solidFill>
                <a:effectLst/>
              </a:rPr>
              <a:t> </a:t>
            </a:r>
            <a:r>
              <a:rPr lang="en-US" sz="2000" b="0" i="0" dirty="0" err="1">
                <a:solidFill>
                  <a:srgbClr val="006400"/>
                </a:solidFill>
                <a:effectLst/>
              </a:rPr>
              <a:t>ele</a:t>
            </a:r>
            <a:r>
              <a:rPr lang="cs-CZ" sz="2000" b="0" i="0" dirty="0">
                <a:solidFill>
                  <a:srgbClr val="006400"/>
                </a:solidFill>
                <a:effectLst/>
              </a:rPr>
              <a:t>k</a:t>
            </a:r>
            <a:r>
              <a:rPr lang="en-US" sz="2000" b="0" i="0" dirty="0" err="1">
                <a:solidFill>
                  <a:srgbClr val="006400"/>
                </a:solidFill>
                <a:effectLst/>
              </a:rPr>
              <a:t>tronegativity</a:t>
            </a:r>
            <a:r>
              <a:rPr lang="en-US" sz="2000" b="0" i="0" dirty="0">
                <a:solidFill>
                  <a:srgbClr val="006400"/>
                </a:solidFill>
                <a:effectLst/>
              </a:rPr>
              <a:t>, </a:t>
            </a:r>
            <a:r>
              <a:rPr lang="cs-CZ" sz="2000" b="0" i="0" dirty="0">
                <a:solidFill>
                  <a:srgbClr val="006400"/>
                </a:solidFill>
                <a:effectLst/>
              </a:rPr>
              <a:t>jsou silně </a:t>
            </a:r>
            <a:r>
              <a:rPr lang="en-US" sz="2000" b="0" i="0" dirty="0" err="1">
                <a:solidFill>
                  <a:srgbClr val="006400"/>
                </a:solidFill>
                <a:effectLst/>
              </a:rPr>
              <a:t>polariz</a:t>
            </a:r>
            <a:r>
              <a:rPr lang="cs-CZ" sz="2000" b="0" i="0" dirty="0" err="1">
                <a:solidFill>
                  <a:srgbClr val="006400"/>
                </a:solidFill>
                <a:effectLst/>
              </a:rPr>
              <a:t>ovatelné</a:t>
            </a:r>
            <a:r>
              <a:rPr lang="en-US" sz="2000" b="0" i="0" dirty="0">
                <a:solidFill>
                  <a:srgbClr val="006400"/>
                </a:solidFill>
                <a:effectLst/>
              </a:rPr>
              <a:t> and with </a:t>
            </a:r>
            <a:r>
              <a:rPr lang="en-US" sz="2000" b="0" i="0" dirty="0">
                <a:effectLst/>
              </a:rPr>
              <a:t>low energy HOMOs</a:t>
            </a:r>
            <a:r>
              <a:rPr lang="en-US" sz="2000" b="0" i="0" dirty="0">
                <a:solidFill>
                  <a:srgbClr val="006400"/>
                </a:solidFill>
                <a:effectLst/>
              </a:rPr>
              <a:t>.</a:t>
            </a:r>
            <a:r>
              <a:rPr lang="cs-CZ" sz="2000" dirty="0">
                <a:cs typeface="Arial" panose="020B0604020202020204" pitchFamily="34" charset="0"/>
              </a:rPr>
              <a:t>vysoko nízko položený nejvyšší obsazený molekulový orbital (HOMO).</a:t>
            </a:r>
          </a:p>
          <a:p>
            <a:pPr algn="just"/>
            <a:r>
              <a:rPr lang="cs-CZ" sz="2000" dirty="0">
                <a:cs typeface="Arial" panose="020B0604020202020204" pitchFamily="34" charset="0"/>
              </a:rPr>
              <a:t>Příklady: H</a:t>
            </a:r>
            <a:r>
              <a:rPr lang="cs-CZ" sz="2000" baseline="30000" dirty="0">
                <a:cs typeface="Arial" panose="020B0604020202020204" pitchFamily="34" charset="0"/>
              </a:rPr>
              <a:t>-</a:t>
            </a:r>
            <a:r>
              <a:rPr lang="cs-CZ" sz="2000" dirty="0">
                <a:cs typeface="Arial" panose="020B0604020202020204" pitchFamily="34" charset="0"/>
              </a:rPr>
              <a:t>, S</a:t>
            </a:r>
            <a:r>
              <a:rPr lang="cs-CZ" sz="2000" baseline="30000" dirty="0">
                <a:cs typeface="Arial" panose="020B0604020202020204" pitchFamily="34" charset="0"/>
              </a:rPr>
              <a:t>2-</a:t>
            </a:r>
            <a:r>
              <a:rPr lang="cs-CZ" sz="2000" dirty="0">
                <a:cs typeface="Arial" panose="020B0604020202020204" pitchFamily="34" charset="0"/>
              </a:rPr>
              <a:t>, Se</a:t>
            </a:r>
            <a:r>
              <a:rPr lang="cs-CZ" sz="2000" baseline="30000" dirty="0">
                <a:cs typeface="Arial" panose="020B0604020202020204" pitchFamily="34" charset="0"/>
              </a:rPr>
              <a:t>2-</a:t>
            </a:r>
            <a:r>
              <a:rPr lang="cs-CZ" sz="2000" dirty="0">
                <a:cs typeface="Arial" panose="020B0604020202020204" pitchFamily="34" charset="0"/>
              </a:rPr>
              <a:t>, I</a:t>
            </a:r>
            <a:r>
              <a:rPr lang="cs-CZ" sz="2000" baseline="30000" dirty="0">
                <a:cs typeface="Arial" panose="020B0604020202020204" pitchFamily="34" charset="0"/>
              </a:rPr>
              <a:t>-</a:t>
            </a:r>
            <a:r>
              <a:rPr lang="cs-CZ" sz="2000" dirty="0">
                <a:cs typeface="Arial" panose="020B0604020202020204" pitchFamily="34" charset="0"/>
              </a:rPr>
              <a:t>, PH</a:t>
            </a:r>
            <a:r>
              <a:rPr lang="cs-CZ" sz="2000" baseline="-25000" dirty="0">
                <a:cs typeface="Arial" panose="020B0604020202020204" pitchFamily="34" charset="0"/>
              </a:rPr>
              <a:t>3</a:t>
            </a:r>
            <a:r>
              <a:rPr lang="cs-CZ" sz="2000" dirty="0">
                <a:cs typeface="Arial" panose="020B0604020202020204" pitchFamily="34" charset="0"/>
              </a:rPr>
              <a:t>, CN</a:t>
            </a:r>
            <a:r>
              <a:rPr lang="cs-CZ" sz="2000" baseline="30000" dirty="0">
                <a:cs typeface="Arial" panose="020B0604020202020204" pitchFamily="34" charset="0"/>
              </a:rPr>
              <a:t>-</a:t>
            </a:r>
            <a:r>
              <a:rPr lang="cs-CZ" sz="2000" dirty="0">
                <a:cs typeface="Arial" panose="020B0604020202020204" pitchFamily="34" charset="0"/>
              </a:rPr>
              <a:t>, SCN</a:t>
            </a:r>
            <a:r>
              <a:rPr lang="cs-CZ" sz="2000" baseline="30000" dirty="0">
                <a:cs typeface="Arial" panose="020B0604020202020204" pitchFamily="34" charset="0"/>
              </a:rPr>
              <a:t>-</a:t>
            </a:r>
            <a:r>
              <a:rPr lang="cs-CZ" sz="2000" dirty="0">
                <a:cs typeface="Arial" panose="020B0604020202020204" pitchFamily="34" charset="0"/>
              </a:rPr>
              <a:t>, CO, benzen</a:t>
            </a:r>
          </a:p>
        </p:txBody>
      </p:sp>
    </p:spTree>
    <p:extLst>
      <p:ext uri="{BB962C8B-B14F-4D97-AF65-F5344CB8AC3E}">
        <p14:creationId xmlns:p14="http://schemas.microsoft.com/office/powerpoint/2010/main" val="6698624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D68CA33-413C-46D0-9A49-40AC03C52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772" y="285750"/>
            <a:ext cx="5576455"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B830D56-87FD-4230-9C56-0DC54958F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9" y="4038600"/>
            <a:ext cx="6553200" cy="2320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1212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DC04198-2535-42D1-B821-2DE70942D833}"/>
              </a:ext>
            </a:extLst>
          </p:cNvPr>
          <p:cNvPicPr>
            <a:picLocks noChangeAspect="1"/>
          </p:cNvPicPr>
          <p:nvPr/>
        </p:nvPicPr>
        <p:blipFill>
          <a:blip r:embed="rId2"/>
          <a:stretch>
            <a:fillRect/>
          </a:stretch>
        </p:blipFill>
        <p:spPr>
          <a:xfrm>
            <a:off x="1752600" y="373207"/>
            <a:ext cx="6171272" cy="2331893"/>
          </a:xfrm>
          <a:prstGeom prst="rect">
            <a:avLst/>
          </a:prstGeom>
        </p:spPr>
      </p:pic>
      <p:cxnSp>
        <p:nvCxnSpPr>
          <p:cNvPr id="3" name="Přímá spojnice 2">
            <a:extLst>
              <a:ext uri="{FF2B5EF4-FFF2-40B4-BE49-F238E27FC236}">
                <a16:creationId xmlns:a16="http://schemas.microsoft.com/office/drawing/2014/main" id="{A22ED774-6A51-4C49-A75F-A7CA04DF4A48}"/>
              </a:ext>
            </a:extLst>
          </p:cNvPr>
          <p:cNvCxnSpPr>
            <a:cxnSpLocks/>
          </p:cNvCxnSpPr>
          <p:nvPr/>
        </p:nvCxnSpPr>
        <p:spPr>
          <a:xfrm>
            <a:off x="7086600" y="609600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Skupina 8">
            <a:extLst>
              <a:ext uri="{FF2B5EF4-FFF2-40B4-BE49-F238E27FC236}">
                <a16:creationId xmlns:a16="http://schemas.microsoft.com/office/drawing/2014/main" id="{2D5C565A-9294-4246-9762-0531A33210DB}"/>
              </a:ext>
            </a:extLst>
          </p:cNvPr>
          <p:cNvGrpSpPr/>
          <p:nvPr/>
        </p:nvGrpSpPr>
        <p:grpSpPr>
          <a:xfrm>
            <a:off x="1229653" y="171450"/>
            <a:ext cx="6894936" cy="6515100"/>
            <a:chOff x="914400" y="114300"/>
            <a:chExt cx="7074983" cy="6629400"/>
          </a:xfrm>
        </p:grpSpPr>
        <p:pic>
          <p:nvPicPr>
            <p:cNvPr id="2050" name="Picture 2">
              <a:extLst>
                <a:ext uri="{FF2B5EF4-FFF2-40B4-BE49-F238E27FC236}">
                  <a16:creationId xmlns:a16="http://schemas.microsoft.com/office/drawing/2014/main" id="{3F9AB77B-B033-43E9-A208-CDD665341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
              <a:ext cx="7074983" cy="6629400"/>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98BF2D06-66A6-462B-BC87-F24846F80AA9}"/>
                </a:ext>
              </a:extLst>
            </p:cNvPr>
            <p:cNvSpPr/>
            <p:nvPr/>
          </p:nvSpPr>
          <p:spPr>
            <a:xfrm flipV="1">
              <a:off x="6858000" y="6096000"/>
              <a:ext cx="79447"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60958031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9/9b/Hardsoftaci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7057740" cy="29723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d/dc/Hardsoftbas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3733800"/>
            <a:ext cx="1827829" cy="242679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AECCDAFA-B017-40BB-93F8-752040002ACC}"/>
              </a:ext>
            </a:extLst>
          </p:cNvPr>
          <p:cNvPicPr>
            <a:picLocks noChangeAspect="1"/>
          </p:cNvPicPr>
          <p:nvPr/>
        </p:nvPicPr>
        <p:blipFill>
          <a:blip r:embed="rId4"/>
          <a:stretch>
            <a:fillRect/>
          </a:stretch>
        </p:blipFill>
        <p:spPr>
          <a:xfrm>
            <a:off x="2362200" y="990600"/>
            <a:ext cx="4270434" cy="1981200"/>
          </a:xfrm>
          <a:prstGeom prst="rect">
            <a:avLst/>
          </a:prstGeom>
        </p:spPr>
      </p:pic>
    </p:spTree>
    <p:extLst>
      <p:ext uri="{BB962C8B-B14F-4D97-AF65-F5344CB8AC3E}">
        <p14:creationId xmlns:p14="http://schemas.microsoft.com/office/powerpoint/2010/main" val="260342741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23FB62-C6B5-4AAB-AEC3-1653FA2CF699}"/>
              </a:ext>
            </a:extLst>
          </p:cNvPr>
          <p:cNvSpPr txBox="1"/>
          <p:nvPr/>
        </p:nvSpPr>
        <p:spPr>
          <a:xfrm>
            <a:off x="152400" y="4702610"/>
            <a:ext cx="8686800" cy="707886"/>
          </a:xfrm>
          <a:prstGeom prst="rect">
            <a:avLst/>
          </a:prstGeom>
          <a:noFill/>
        </p:spPr>
        <p:txBody>
          <a:bodyPr wrap="square">
            <a:spAutoFit/>
          </a:bodyPr>
          <a:lstStyle/>
          <a:p>
            <a:pPr algn="just"/>
            <a:r>
              <a:rPr lang="cs-CZ" sz="2000" dirty="0">
                <a:cs typeface="Arial" panose="020B0604020202020204" pitchFamily="34" charset="0"/>
              </a:rPr>
              <a:t>Energetický rozdíl mezi HOMO/LUMO orbitalem je u komplexu složeného z SA a SB nižší, než u "tvrdých" analogů. </a:t>
            </a:r>
          </a:p>
        </p:txBody>
      </p:sp>
      <p:pic>
        <p:nvPicPr>
          <p:cNvPr id="5" name="Obrázek 4" descr="Obsah obrázku text&#10;&#10;Popis byl vytvořen automaticky">
            <a:extLst>
              <a:ext uri="{FF2B5EF4-FFF2-40B4-BE49-F238E27FC236}">
                <a16:creationId xmlns:a16="http://schemas.microsoft.com/office/drawing/2014/main" id="{FE01A515-5EA4-4262-9D9C-6F65AC657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079040"/>
            <a:ext cx="3644016" cy="2318919"/>
          </a:xfrm>
          <a:prstGeom prst="rect">
            <a:avLst/>
          </a:prstGeom>
        </p:spPr>
      </p:pic>
      <p:pic>
        <p:nvPicPr>
          <p:cNvPr id="1026" name="Picture 2">
            <a:extLst>
              <a:ext uri="{FF2B5EF4-FFF2-40B4-BE49-F238E27FC236}">
                <a16:creationId xmlns:a16="http://schemas.microsoft.com/office/drawing/2014/main" id="{F184AE49-7884-4CFC-A6EE-C89280675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20191"/>
            <a:ext cx="3124200" cy="2514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42A0996-EC07-45C3-B8A5-73D6AD1A6FE4}"/>
              </a:ext>
            </a:extLst>
          </p:cNvPr>
          <p:cNvSpPr txBox="1"/>
          <p:nvPr/>
        </p:nvSpPr>
        <p:spPr>
          <a:xfrm>
            <a:off x="276225" y="595309"/>
            <a:ext cx="8686800" cy="1323439"/>
          </a:xfrm>
          <a:prstGeom prst="rect">
            <a:avLst/>
          </a:prstGeom>
          <a:noFill/>
        </p:spPr>
        <p:txBody>
          <a:bodyPr wrap="square">
            <a:spAutoFit/>
          </a:bodyPr>
          <a:lstStyle/>
          <a:p>
            <a:pPr algn="just"/>
            <a:r>
              <a:rPr lang="cs-CZ" sz="2000" dirty="0">
                <a:effectLst/>
              </a:rPr>
              <a:t>Podle</a:t>
            </a:r>
            <a:r>
              <a:rPr lang="en-US" sz="2000" dirty="0">
                <a:effectLst/>
              </a:rPr>
              <a:t> HSAB </a:t>
            </a:r>
            <a:r>
              <a:rPr lang="cs-CZ" sz="2000" u="sng" strike="noStrike" dirty="0">
                <a:effectLst/>
              </a:rPr>
              <a:t>tvrdé</a:t>
            </a:r>
            <a:r>
              <a:rPr lang="en-US" sz="2000" u="sng" dirty="0">
                <a:effectLst/>
              </a:rPr>
              <a:t> </a:t>
            </a:r>
            <a:r>
              <a:rPr lang="cs-CZ" sz="2000" u="sng" dirty="0">
                <a:effectLst/>
              </a:rPr>
              <a:t>kyseliny </a:t>
            </a:r>
            <a:r>
              <a:rPr lang="cs-CZ" sz="2000" dirty="0">
                <a:effectLst/>
              </a:rPr>
              <a:t>(hard </a:t>
            </a:r>
            <a:r>
              <a:rPr lang="cs-CZ" sz="2000" dirty="0" err="1">
                <a:effectLst/>
              </a:rPr>
              <a:t>acids,HA</a:t>
            </a:r>
            <a:r>
              <a:rPr lang="cs-CZ" sz="2000" dirty="0">
                <a:effectLst/>
              </a:rPr>
              <a:t>) </a:t>
            </a:r>
            <a:r>
              <a:rPr lang="en-US" sz="2000" dirty="0">
                <a:effectLst/>
              </a:rPr>
              <a:t>prefer</a:t>
            </a:r>
            <a:r>
              <a:rPr lang="cs-CZ" sz="2000" dirty="0">
                <a:effectLst/>
              </a:rPr>
              <a:t>ují</a:t>
            </a:r>
            <a:r>
              <a:rPr lang="en-US" sz="2000" dirty="0">
                <a:effectLst/>
              </a:rPr>
              <a:t> </a:t>
            </a:r>
            <a:r>
              <a:rPr lang="cs-CZ" sz="2000" dirty="0">
                <a:effectLst/>
              </a:rPr>
              <a:t>vazbu s</a:t>
            </a:r>
            <a:r>
              <a:rPr lang="en-US" sz="2000" dirty="0">
                <a:effectLst/>
              </a:rPr>
              <a:t> </a:t>
            </a:r>
            <a:r>
              <a:rPr lang="cs-CZ" sz="2000" u="none" strike="noStrike" dirty="0">
                <a:effectLst/>
                <a:hlinkClick r:id="rId4" tooltip="what is hard base? - definition">
                  <a:extLst>
                    <a:ext uri="{A12FA001-AC4F-418D-AE19-62706E023703}">
                      <ahyp:hlinkClr xmlns:ahyp="http://schemas.microsoft.com/office/drawing/2018/hyperlinkcolor" val="tx"/>
                    </a:ext>
                  </a:extLst>
                </a:hlinkClick>
              </a:rPr>
              <a:t>tvrdými</a:t>
            </a:r>
            <a:r>
              <a:rPr lang="en-US" sz="2000" u="none" strike="noStrike" dirty="0">
                <a:effectLst/>
                <a:hlinkClick r:id="rId4" tooltip="what is hard base? - definition">
                  <a:extLst>
                    <a:ext uri="{A12FA001-AC4F-418D-AE19-62706E023703}">
                      <ahyp:hlinkClr xmlns:ahyp="http://schemas.microsoft.com/office/drawing/2018/hyperlinkcolor" val="tx"/>
                    </a:ext>
                  </a:extLst>
                </a:hlinkClick>
              </a:rPr>
              <a:t> </a:t>
            </a:r>
            <a:r>
              <a:rPr lang="en-US" sz="2000" u="sng" strike="noStrike" dirty="0">
                <a:effectLst/>
                <a:hlinkClick r:id="rId4" tooltip="what is hard base? - definition">
                  <a:extLst>
                    <a:ext uri="{A12FA001-AC4F-418D-AE19-62706E023703}">
                      <ahyp:hlinkClr xmlns:ahyp="http://schemas.microsoft.com/office/drawing/2018/hyperlinkcolor" val="tx"/>
                    </a:ext>
                  </a:extLst>
                </a:hlinkClick>
              </a:rPr>
              <a:t>b</a:t>
            </a:r>
            <a:r>
              <a:rPr lang="cs-CZ" sz="2000" u="sng" strike="noStrike" dirty="0" err="1">
                <a:effectLst/>
              </a:rPr>
              <a:t>ázemi</a:t>
            </a:r>
            <a:r>
              <a:rPr lang="cs-CZ" sz="2000" strike="noStrike" dirty="0">
                <a:effectLst/>
              </a:rPr>
              <a:t> </a:t>
            </a:r>
            <a:r>
              <a:rPr lang="cs-CZ" sz="2000" u="none" strike="noStrike" dirty="0">
                <a:effectLst/>
              </a:rPr>
              <a:t>(hard </a:t>
            </a:r>
            <a:r>
              <a:rPr lang="cs-CZ" sz="2000" u="none" strike="noStrike" dirty="0" err="1">
                <a:effectLst/>
              </a:rPr>
              <a:t>bases</a:t>
            </a:r>
            <a:r>
              <a:rPr lang="cs-CZ" sz="2000" u="none" strike="noStrike" dirty="0">
                <a:effectLst/>
              </a:rPr>
              <a:t>, HB)</a:t>
            </a:r>
            <a:r>
              <a:rPr lang="en-US" sz="2000" dirty="0">
                <a:effectLst/>
              </a:rPr>
              <a:t> </a:t>
            </a:r>
            <a:r>
              <a:rPr lang="cs-CZ" sz="2000" dirty="0">
                <a:effectLst/>
              </a:rPr>
              <a:t>za vzniku </a:t>
            </a:r>
            <a:r>
              <a:rPr lang="en-US" sz="2000" dirty="0">
                <a:effectLst/>
              </a:rPr>
              <a:t>ion</a:t>
            </a:r>
            <a:r>
              <a:rPr lang="cs-CZ" sz="2000" dirty="0" err="1">
                <a:effectLst/>
              </a:rPr>
              <a:t>tových</a:t>
            </a:r>
            <a:r>
              <a:rPr lang="en-US" sz="2000" dirty="0">
                <a:effectLst/>
              </a:rPr>
              <a:t> </a:t>
            </a:r>
            <a:r>
              <a:rPr lang="cs-CZ" sz="2000" dirty="0">
                <a:effectLst/>
              </a:rPr>
              <a:t>sloučenin</a:t>
            </a:r>
            <a:r>
              <a:rPr lang="en-US" sz="2000" dirty="0">
                <a:effectLst/>
              </a:rPr>
              <a:t>, </a:t>
            </a:r>
            <a:r>
              <a:rPr lang="cs-CZ" sz="2000" dirty="0">
                <a:effectLst/>
              </a:rPr>
              <a:t>zatímco</a:t>
            </a:r>
            <a:r>
              <a:rPr lang="en-US" sz="2000" dirty="0">
                <a:effectLst/>
              </a:rPr>
              <a:t> </a:t>
            </a:r>
            <a:r>
              <a:rPr lang="cs-CZ" sz="2000" u="sng" dirty="0">
                <a:effectLst/>
              </a:rPr>
              <a:t>měkké kyseliny</a:t>
            </a:r>
            <a:r>
              <a:rPr lang="cs-CZ" sz="2000" dirty="0">
                <a:effectLst/>
              </a:rPr>
              <a:t> (</a:t>
            </a:r>
            <a:r>
              <a:rPr lang="cs-CZ" sz="2000" strike="noStrike" dirty="0">
                <a:effectLst/>
              </a:rPr>
              <a:t>soft </a:t>
            </a:r>
            <a:r>
              <a:rPr lang="cs-CZ" sz="2000" strike="noStrike" dirty="0" err="1">
                <a:effectLst/>
              </a:rPr>
              <a:t>acids</a:t>
            </a:r>
            <a:r>
              <a:rPr lang="cs-CZ" sz="2000" u="none" strike="noStrike" dirty="0">
                <a:effectLst/>
              </a:rPr>
              <a:t>, SA)</a:t>
            </a:r>
            <a:r>
              <a:rPr lang="en-US" sz="2000" dirty="0">
                <a:effectLst/>
              </a:rPr>
              <a:t> prefer</a:t>
            </a:r>
            <a:r>
              <a:rPr lang="cs-CZ" sz="2000" dirty="0">
                <a:effectLst/>
              </a:rPr>
              <a:t>ují</a:t>
            </a:r>
            <a:r>
              <a:rPr lang="en-US" sz="2000" dirty="0">
                <a:effectLst/>
              </a:rPr>
              <a:t> </a:t>
            </a:r>
            <a:r>
              <a:rPr lang="cs-CZ" sz="2000" dirty="0">
                <a:effectLst/>
              </a:rPr>
              <a:t>vazbu s </a:t>
            </a:r>
            <a:r>
              <a:rPr lang="cs-CZ" sz="2000" u="sng" strike="noStrike" dirty="0">
                <a:effectLst/>
              </a:rPr>
              <a:t>měkkými bázemi</a:t>
            </a:r>
            <a:r>
              <a:rPr lang="cs-CZ" sz="2000" u="none" strike="noStrike" dirty="0">
                <a:effectLst/>
              </a:rPr>
              <a:t> (soft </a:t>
            </a:r>
            <a:r>
              <a:rPr lang="cs-CZ" sz="2000" u="none" strike="noStrike" dirty="0" err="1">
                <a:effectLst/>
              </a:rPr>
              <a:t>bases</a:t>
            </a:r>
            <a:r>
              <a:rPr lang="cs-CZ" sz="2000" u="none" strike="noStrike" dirty="0">
                <a:effectLst/>
              </a:rPr>
              <a:t>, SB) </a:t>
            </a:r>
            <a:r>
              <a:rPr lang="cs-CZ" sz="2000" dirty="0">
                <a:effectLst/>
              </a:rPr>
              <a:t>za vzniku k</a:t>
            </a:r>
            <a:r>
              <a:rPr lang="en-US" sz="2000" dirty="0" err="1">
                <a:effectLst/>
              </a:rPr>
              <a:t>ovalent</a:t>
            </a:r>
            <a:r>
              <a:rPr lang="cs-CZ" sz="2000" dirty="0" err="1">
                <a:effectLst/>
              </a:rPr>
              <a:t>ních</a:t>
            </a:r>
            <a:r>
              <a:rPr lang="cs-CZ" sz="2000" dirty="0">
                <a:effectLst/>
              </a:rPr>
              <a:t> sloučenin</a:t>
            </a:r>
            <a:r>
              <a:rPr lang="en-US" sz="2000" dirty="0">
                <a:effectLst/>
              </a:rPr>
              <a:t>. </a:t>
            </a:r>
            <a:endParaRPr lang="cs-CZ" sz="2000" dirty="0"/>
          </a:p>
        </p:txBody>
      </p:sp>
      <p:sp>
        <p:nvSpPr>
          <p:cNvPr id="10" name="TextovéPole 9">
            <a:extLst>
              <a:ext uri="{FF2B5EF4-FFF2-40B4-BE49-F238E27FC236}">
                <a16:creationId xmlns:a16="http://schemas.microsoft.com/office/drawing/2014/main" id="{C33F8F20-DAB4-42A1-BD3B-4221AF335CBC}"/>
              </a:ext>
            </a:extLst>
          </p:cNvPr>
          <p:cNvSpPr txBox="1"/>
          <p:nvPr/>
        </p:nvSpPr>
        <p:spPr>
          <a:xfrm>
            <a:off x="152400" y="5606890"/>
            <a:ext cx="8229600" cy="400110"/>
          </a:xfrm>
          <a:prstGeom prst="rect">
            <a:avLst/>
          </a:prstGeom>
          <a:noFill/>
        </p:spPr>
        <p:txBody>
          <a:bodyPr wrap="square">
            <a:spAutoFit/>
          </a:bodyPr>
          <a:lstStyle/>
          <a:p>
            <a:r>
              <a:rPr lang="cs-CZ" sz="2000" b="1" i="0" dirty="0">
                <a:effectLst/>
              </a:rPr>
              <a:t>Absolutní tvrdost </a:t>
            </a:r>
            <a:r>
              <a:rPr lang="cs-CZ" sz="2000" b="0" i="0" dirty="0">
                <a:effectLst/>
              </a:rPr>
              <a:t>(</a:t>
            </a:r>
            <a:r>
              <a:rPr lang="en-US" sz="2000" i="0" dirty="0">
                <a:effectLst/>
              </a:rPr>
              <a:t>absolute hardness</a:t>
            </a:r>
            <a:r>
              <a:rPr lang="cs-CZ" sz="2000" dirty="0"/>
              <a:t>)</a:t>
            </a:r>
            <a:r>
              <a:rPr lang="en-US" sz="2000" i="0" dirty="0">
                <a:effectLst/>
              </a:rPr>
              <a:t> </a:t>
            </a:r>
            <a:r>
              <a:rPr lang="cs-CZ" sz="2000" b="0" i="0" dirty="0">
                <a:effectLst/>
              </a:rPr>
              <a:t>je</a:t>
            </a:r>
            <a:r>
              <a:rPr lang="en-US" sz="2000" b="0" i="0" dirty="0">
                <a:effectLst/>
              </a:rPr>
              <a:t> </a:t>
            </a:r>
            <a:r>
              <a:rPr lang="cs-CZ" sz="2000" b="0" i="0" dirty="0">
                <a:effectLst/>
              </a:rPr>
              <a:t>definována jako</a:t>
            </a:r>
            <a:endParaRPr lang="cs-CZ" sz="2000" dirty="0"/>
          </a:p>
        </p:txBody>
      </p:sp>
      <p:pic>
        <p:nvPicPr>
          <p:cNvPr id="1028" name="Picture 4" descr="HSAB-Absolute hardness ionization energy electron affinity equation">
            <a:extLst>
              <a:ext uri="{FF2B5EF4-FFF2-40B4-BE49-F238E27FC236}">
                <a16:creationId xmlns:a16="http://schemas.microsoft.com/office/drawing/2014/main" id="{C3D42079-B34B-47A1-AB94-2ABCA19D4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6126989"/>
            <a:ext cx="5002216" cy="4463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SAB - absolute hardness HOMO LUMO energy gap">
            <a:extLst>
              <a:ext uri="{FF2B5EF4-FFF2-40B4-BE49-F238E27FC236}">
                <a16:creationId xmlns:a16="http://schemas.microsoft.com/office/drawing/2014/main" id="{48AA45D0-41F4-4811-B77A-9FBAA1A342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2919" y="6038138"/>
            <a:ext cx="1720697" cy="47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3467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FBB91F7-75D8-4DB6-9A13-2DB2B25900DD}"/>
              </a:ext>
            </a:extLst>
          </p:cNvPr>
          <p:cNvSpPr txBox="1"/>
          <p:nvPr/>
        </p:nvSpPr>
        <p:spPr>
          <a:xfrm>
            <a:off x="381000" y="1143000"/>
            <a:ext cx="8305800" cy="2800767"/>
          </a:xfrm>
          <a:prstGeom prst="rect">
            <a:avLst/>
          </a:prstGeom>
          <a:noFill/>
        </p:spPr>
        <p:txBody>
          <a:bodyPr wrap="square">
            <a:spAutoFit/>
          </a:bodyPr>
          <a:lstStyle/>
          <a:p>
            <a:pPr algn="just"/>
            <a:r>
              <a:rPr lang="cs-CZ" sz="2000" b="0" i="0" dirty="0">
                <a:effectLst/>
              </a:rPr>
              <a:t>  Velké rozdíly </a:t>
            </a:r>
            <a:r>
              <a:rPr lang="en-US" sz="2000" b="0" i="0" dirty="0" err="1">
                <a:effectLst/>
              </a:rPr>
              <a:t>ele</a:t>
            </a:r>
            <a:r>
              <a:rPr lang="cs-CZ" sz="2000" b="0" i="0" dirty="0">
                <a:effectLst/>
              </a:rPr>
              <a:t>k</a:t>
            </a:r>
            <a:r>
              <a:rPr lang="en-US" sz="2000" b="0" i="0" dirty="0" err="1">
                <a:effectLst/>
              </a:rPr>
              <a:t>tronegativit</a:t>
            </a:r>
            <a:r>
              <a:rPr lang="en-US" sz="2000" b="0" i="0" dirty="0">
                <a:effectLst/>
              </a:rPr>
              <a:t> </a:t>
            </a:r>
            <a:r>
              <a:rPr lang="cs-CZ" sz="2000" b="0" i="0" dirty="0">
                <a:effectLst/>
              </a:rPr>
              <a:t>mezi HA</a:t>
            </a:r>
            <a:r>
              <a:rPr lang="en-US" sz="2000" b="0" i="0" dirty="0">
                <a:effectLst/>
              </a:rPr>
              <a:t> a </a:t>
            </a:r>
            <a:r>
              <a:rPr lang="cs-CZ" sz="2000" b="0" i="0" dirty="0">
                <a:effectLst/>
              </a:rPr>
              <a:t>HB dávají vznik silným iontovým vazbám</a:t>
            </a:r>
            <a:r>
              <a:rPr lang="en-US" sz="2000" b="0" i="0" dirty="0">
                <a:effectLst/>
              </a:rPr>
              <a:t>.</a:t>
            </a:r>
            <a:endParaRPr lang="cs-CZ" sz="2000" b="0" i="0" dirty="0">
              <a:effectLst/>
            </a:endParaRPr>
          </a:p>
          <a:p>
            <a:pPr algn="just"/>
            <a:endParaRPr lang="en-US" sz="800" b="0" i="0" dirty="0">
              <a:effectLst/>
            </a:endParaRPr>
          </a:p>
          <a:p>
            <a:pPr algn="just"/>
            <a:r>
              <a:rPr lang="cs-CZ" sz="2000" b="0" i="0" dirty="0">
                <a:effectLst/>
              </a:rPr>
              <a:t>  E</a:t>
            </a:r>
            <a:r>
              <a:rPr lang="en-US" sz="2000" b="0" i="0" dirty="0">
                <a:effectLst/>
              </a:rPr>
              <a:t>le</a:t>
            </a:r>
            <a:r>
              <a:rPr lang="cs-CZ" sz="2000" b="0" i="0" dirty="0">
                <a:effectLst/>
              </a:rPr>
              <a:t>k</a:t>
            </a:r>
            <a:r>
              <a:rPr lang="en-US" sz="2000" b="0" i="0" dirty="0" err="1">
                <a:effectLst/>
              </a:rPr>
              <a:t>tronegativit</a:t>
            </a:r>
            <a:r>
              <a:rPr lang="cs-CZ" sz="2000" dirty="0"/>
              <a:t>y </a:t>
            </a:r>
            <a:r>
              <a:rPr lang="cs-CZ" sz="2000" b="0" i="0" dirty="0">
                <a:effectLst/>
              </a:rPr>
              <a:t>SA </a:t>
            </a:r>
            <a:r>
              <a:rPr lang="en-US" sz="2000" b="0" i="0" dirty="0">
                <a:effectLst/>
              </a:rPr>
              <a:t>a </a:t>
            </a:r>
            <a:r>
              <a:rPr lang="cs-CZ" sz="2000" b="0" i="0" dirty="0">
                <a:effectLst/>
              </a:rPr>
              <a:t>SB</a:t>
            </a:r>
            <a:r>
              <a:rPr lang="en-US" sz="2000" b="0" i="0" dirty="0">
                <a:effectLst/>
              </a:rPr>
              <a:t> </a:t>
            </a:r>
            <a:r>
              <a:rPr lang="cs-CZ" sz="2000" b="0" i="0" dirty="0">
                <a:effectLst/>
              </a:rPr>
              <a:t>jsou</a:t>
            </a:r>
            <a:r>
              <a:rPr lang="en-US" sz="2000" b="0" i="0" dirty="0">
                <a:effectLst/>
              </a:rPr>
              <a:t> </a:t>
            </a:r>
            <a:r>
              <a:rPr lang="cs-CZ" sz="2000" b="0" i="0" dirty="0">
                <a:effectLst/>
              </a:rPr>
              <a:t>téměř stejné</a:t>
            </a:r>
            <a:r>
              <a:rPr lang="en-US" sz="2000" b="0" i="0" dirty="0">
                <a:effectLst/>
              </a:rPr>
              <a:t> a</a:t>
            </a:r>
            <a:r>
              <a:rPr lang="cs-CZ" sz="2000" b="0" i="0" dirty="0">
                <a:effectLst/>
              </a:rPr>
              <a:t> proto mají vazby mezi </a:t>
            </a:r>
            <a:r>
              <a:rPr lang="en-US" sz="2000" b="0" i="0" dirty="0">
                <a:effectLst/>
              </a:rPr>
              <a:t>n</a:t>
            </a:r>
            <a:r>
              <a:rPr lang="cs-CZ" sz="2000" b="0" i="0" dirty="0" err="1">
                <a:effectLst/>
              </a:rPr>
              <a:t>imi</a:t>
            </a:r>
            <a:r>
              <a:rPr lang="en-US" sz="2000" b="0" i="0" dirty="0">
                <a:effectLst/>
              </a:rPr>
              <a:t> </a:t>
            </a:r>
            <a:r>
              <a:rPr lang="cs-CZ" sz="2000" b="0" i="0" dirty="0">
                <a:effectLst/>
              </a:rPr>
              <a:t>méně iontový charakter, tj. vazby mezi nimi jsou více kovalentní</a:t>
            </a:r>
            <a:r>
              <a:rPr lang="en-US" sz="2000" b="0" i="0" dirty="0">
                <a:effectLst/>
              </a:rPr>
              <a:t>.</a:t>
            </a:r>
            <a:endParaRPr lang="cs-CZ" sz="2000" b="0" i="0" dirty="0">
              <a:effectLst/>
            </a:endParaRPr>
          </a:p>
          <a:p>
            <a:pPr algn="just"/>
            <a:endParaRPr lang="en-US" sz="800" b="0" i="0" dirty="0">
              <a:effectLst/>
            </a:endParaRPr>
          </a:p>
          <a:p>
            <a:pPr algn="just"/>
            <a:r>
              <a:rPr lang="cs-CZ" sz="2000" dirty="0"/>
              <a:t>  </a:t>
            </a:r>
            <a:r>
              <a:rPr lang="cs-CZ" sz="2000" b="0" i="0" dirty="0">
                <a:effectLst/>
              </a:rPr>
              <a:t>I</a:t>
            </a:r>
            <a:r>
              <a:rPr lang="en-US" sz="2000" b="0" i="0" dirty="0" err="1">
                <a:effectLst/>
              </a:rPr>
              <a:t>nter</a:t>
            </a:r>
            <a:r>
              <a:rPr lang="cs-CZ" sz="2000" b="0" i="0" dirty="0">
                <a:effectLst/>
              </a:rPr>
              <a:t>akce</a:t>
            </a:r>
            <a:r>
              <a:rPr lang="en-US" sz="2000" b="0" i="0" dirty="0">
                <a:effectLst/>
              </a:rPr>
              <a:t> </a:t>
            </a:r>
            <a:r>
              <a:rPr lang="cs-CZ" sz="2000" b="0" i="0" dirty="0">
                <a:effectLst/>
              </a:rPr>
              <a:t>mezi</a:t>
            </a:r>
            <a:r>
              <a:rPr lang="en-US" sz="2000" b="0" i="0" dirty="0">
                <a:effectLst/>
              </a:rPr>
              <a:t> </a:t>
            </a:r>
            <a:r>
              <a:rPr lang="cs-CZ" sz="2000" b="0" i="0" dirty="0">
                <a:effectLst/>
              </a:rPr>
              <a:t>HA</a:t>
            </a:r>
            <a:r>
              <a:rPr lang="en-US" sz="2000" b="0" i="0" dirty="0">
                <a:effectLst/>
              </a:rPr>
              <a:t> – </a:t>
            </a:r>
            <a:r>
              <a:rPr lang="cs-CZ" sz="2000" b="0" i="0" dirty="0">
                <a:effectLst/>
              </a:rPr>
              <a:t>SB nebo SA</a:t>
            </a:r>
            <a:r>
              <a:rPr lang="en-US" sz="2000" b="0" i="0" dirty="0">
                <a:effectLst/>
              </a:rPr>
              <a:t> – </a:t>
            </a:r>
            <a:r>
              <a:rPr lang="cs-CZ" sz="2000" b="0" i="0" dirty="0">
                <a:effectLst/>
              </a:rPr>
              <a:t>HB jsou</a:t>
            </a:r>
            <a:r>
              <a:rPr lang="en-US" sz="2000" b="0" i="0" dirty="0">
                <a:effectLst/>
              </a:rPr>
              <a:t> v</a:t>
            </a:r>
            <a:r>
              <a:rPr lang="cs-CZ" sz="2000" b="0" i="0" dirty="0">
                <a:effectLst/>
              </a:rPr>
              <a:t>ě</a:t>
            </a:r>
            <a:r>
              <a:rPr lang="en-US" sz="2000" b="0" i="0" dirty="0">
                <a:effectLst/>
              </a:rPr>
              <a:t>t</a:t>
            </a:r>
            <a:r>
              <a:rPr lang="cs-CZ" sz="2000" b="0" i="0" dirty="0">
                <a:effectLst/>
              </a:rPr>
              <a:t>šinou</a:t>
            </a:r>
            <a:r>
              <a:rPr lang="en-US" sz="2000" b="0" i="0" dirty="0">
                <a:effectLst/>
              </a:rPr>
              <a:t> pol</a:t>
            </a:r>
            <a:r>
              <a:rPr lang="cs-CZ" sz="2000" b="0" i="0" dirty="0">
                <a:effectLst/>
              </a:rPr>
              <a:t>á</a:t>
            </a:r>
            <a:r>
              <a:rPr lang="en-US" sz="2000" b="0" i="0" dirty="0">
                <a:effectLst/>
              </a:rPr>
              <a:t>r</a:t>
            </a:r>
            <a:r>
              <a:rPr lang="cs-CZ" sz="2000" b="0" i="0" dirty="0">
                <a:effectLst/>
              </a:rPr>
              <a:t>ně</a:t>
            </a:r>
            <a:r>
              <a:rPr lang="en-US" sz="2000" b="0" i="0" dirty="0">
                <a:effectLst/>
              </a:rPr>
              <a:t> </a:t>
            </a:r>
            <a:r>
              <a:rPr lang="cs-CZ" sz="2000" b="0" i="0" dirty="0">
                <a:effectLst/>
              </a:rPr>
              <a:t>k</a:t>
            </a:r>
            <a:r>
              <a:rPr lang="en-US" sz="2000" b="0" i="0" dirty="0" err="1">
                <a:effectLst/>
              </a:rPr>
              <a:t>ovalent</a:t>
            </a:r>
            <a:r>
              <a:rPr lang="cs-CZ" sz="2000" b="0" i="0" dirty="0">
                <a:effectLst/>
              </a:rPr>
              <a:t>ní</a:t>
            </a:r>
            <a:r>
              <a:rPr lang="en-US" sz="2000" b="0" i="0" dirty="0">
                <a:effectLst/>
              </a:rPr>
              <a:t> a</a:t>
            </a:r>
            <a:r>
              <a:rPr lang="cs-CZ" sz="2000" b="0" i="0" dirty="0">
                <a:effectLst/>
              </a:rPr>
              <a:t> mají </a:t>
            </a:r>
            <a:r>
              <a:rPr lang="en-US" sz="2000" b="0" i="0" dirty="0">
                <a:effectLst/>
              </a:rPr>
              <a:t>tend</a:t>
            </a:r>
            <a:r>
              <a:rPr lang="cs-CZ" sz="2000" b="0" i="0" dirty="0" err="1">
                <a:effectLst/>
              </a:rPr>
              <a:t>enci</a:t>
            </a:r>
            <a:r>
              <a:rPr lang="en-US" sz="2000" b="0" i="0" dirty="0">
                <a:effectLst/>
              </a:rPr>
              <a:t> b</a:t>
            </a:r>
            <a:r>
              <a:rPr lang="cs-CZ" sz="2000" b="0" i="0" dirty="0" err="1">
                <a:effectLst/>
              </a:rPr>
              <a:t>ýt</a:t>
            </a:r>
            <a:r>
              <a:rPr lang="en-US" sz="2000" b="0" i="0" dirty="0">
                <a:effectLst/>
              </a:rPr>
              <a:t> rea</a:t>
            </a:r>
            <a:r>
              <a:rPr lang="cs-CZ" sz="2000" b="0" i="0" dirty="0">
                <a:effectLst/>
              </a:rPr>
              <a:t>k</a:t>
            </a:r>
            <a:r>
              <a:rPr lang="en-US" sz="2000" b="0" i="0" dirty="0" err="1">
                <a:effectLst/>
              </a:rPr>
              <a:t>tiv</a:t>
            </a:r>
            <a:r>
              <a:rPr lang="cs-CZ" sz="2000" b="0" i="0" dirty="0" err="1">
                <a:effectLst/>
              </a:rPr>
              <a:t>nější</a:t>
            </a:r>
            <a:r>
              <a:rPr lang="en-US" sz="2000" b="0" i="0" dirty="0">
                <a:effectLst/>
              </a:rPr>
              <a:t> </a:t>
            </a:r>
            <a:r>
              <a:rPr lang="cs-CZ" sz="2000" b="0" i="0" dirty="0">
                <a:effectLst/>
              </a:rPr>
              <a:t>nebo méně</a:t>
            </a:r>
            <a:r>
              <a:rPr lang="en-US" sz="2000" b="0" i="0" dirty="0">
                <a:effectLst/>
              </a:rPr>
              <a:t> stab</a:t>
            </a:r>
            <a:r>
              <a:rPr lang="cs-CZ" sz="2000" b="0" i="0" dirty="0">
                <a:effectLst/>
              </a:rPr>
              <a:t>i</a:t>
            </a:r>
            <a:r>
              <a:rPr lang="en-US" sz="2000" b="0" i="0" dirty="0">
                <a:effectLst/>
              </a:rPr>
              <a:t>l</a:t>
            </a:r>
            <a:r>
              <a:rPr lang="cs-CZ" sz="2000" b="0" i="0" dirty="0">
                <a:effectLst/>
              </a:rPr>
              <a:t>ní</a:t>
            </a:r>
            <a:r>
              <a:rPr lang="en-US" sz="2000" b="0" i="0" dirty="0">
                <a:effectLst/>
              </a:rPr>
              <a:t>. </a:t>
            </a:r>
            <a:r>
              <a:rPr lang="cs-CZ" sz="2000" b="0" i="0" dirty="0">
                <a:effectLst/>
              </a:rPr>
              <a:t>P</a:t>
            </a:r>
            <a:r>
              <a:rPr lang="en-US" sz="2000" b="0" i="0" dirty="0" err="1">
                <a:effectLst/>
              </a:rPr>
              <a:t>ol</a:t>
            </a:r>
            <a:r>
              <a:rPr lang="cs-CZ" sz="2000" b="0" i="0" dirty="0">
                <a:effectLst/>
              </a:rPr>
              <a:t>á</a:t>
            </a:r>
            <a:r>
              <a:rPr lang="en-US" sz="2000" b="0" i="0" dirty="0">
                <a:effectLst/>
              </a:rPr>
              <a:t>r</a:t>
            </a:r>
            <a:r>
              <a:rPr lang="cs-CZ" sz="2000" b="0" i="0" dirty="0">
                <a:effectLst/>
              </a:rPr>
              <a:t>ně</a:t>
            </a:r>
            <a:r>
              <a:rPr lang="en-US" sz="2000" b="0" i="0" dirty="0">
                <a:effectLst/>
              </a:rPr>
              <a:t> </a:t>
            </a:r>
            <a:r>
              <a:rPr lang="cs-CZ" sz="2000" b="0" i="0" dirty="0">
                <a:effectLst/>
              </a:rPr>
              <a:t>k</a:t>
            </a:r>
            <a:r>
              <a:rPr lang="en-US" sz="2000" b="0" i="0" dirty="0" err="1">
                <a:effectLst/>
              </a:rPr>
              <a:t>ovalent</a:t>
            </a:r>
            <a:r>
              <a:rPr lang="cs-CZ" sz="2000" b="0" i="0" dirty="0">
                <a:effectLst/>
              </a:rPr>
              <a:t>ní</a:t>
            </a:r>
            <a:r>
              <a:rPr lang="en-US" sz="2000" b="0" i="0" dirty="0">
                <a:effectLst/>
              </a:rPr>
              <a:t> </a:t>
            </a:r>
            <a:r>
              <a:rPr lang="cs-CZ" sz="2000" b="0" i="0" dirty="0">
                <a:effectLst/>
              </a:rPr>
              <a:t>sloučeniny</a:t>
            </a:r>
            <a:r>
              <a:rPr lang="en-US" sz="2000" b="0" i="0" dirty="0">
                <a:effectLst/>
              </a:rPr>
              <a:t> </a:t>
            </a:r>
            <a:r>
              <a:rPr lang="cs-CZ" sz="2000" b="0" i="0" dirty="0">
                <a:effectLst/>
              </a:rPr>
              <a:t>snadno tvoří buď více </a:t>
            </a:r>
            <a:r>
              <a:rPr lang="en-US" sz="2000" b="0" i="0" dirty="0">
                <a:effectLst/>
              </a:rPr>
              <a:t>ion</a:t>
            </a:r>
            <a:r>
              <a:rPr lang="cs-CZ" sz="2000" b="0" i="0" dirty="0" err="1">
                <a:effectLst/>
              </a:rPr>
              <a:t>tové</a:t>
            </a:r>
            <a:r>
              <a:rPr lang="en-US" sz="2000" b="0" i="0" dirty="0">
                <a:effectLst/>
              </a:rPr>
              <a:t> </a:t>
            </a:r>
            <a:r>
              <a:rPr lang="cs-CZ" sz="2000" b="0" i="0" dirty="0">
                <a:effectLst/>
              </a:rPr>
              <a:t>nebo</a:t>
            </a:r>
            <a:r>
              <a:rPr lang="en-US" sz="2000" b="0" i="0" dirty="0">
                <a:effectLst/>
              </a:rPr>
              <a:t> </a:t>
            </a:r>
            <a:r>
              <a:rPr lang="cs-CZ" sz="2000" b="0" i="0" dirty="0">
                <a:effectLst/>
              </a:rPr>
              <a:t>víc</a:t>
            </a:r>
            <a:r>
              <a:rPr lang="en-US" sz="2000" b="0" i="0" dirty="0">
                <a:effectLst/>
              </a:rPr>
              <a:t>e </a:t>
            </a:r>
            <a:r>
              <a:rPr lang="cs-CZ" sz="2000" b="0" i="0" dirty="0">
                <a:effectLst/>
              </a:rPr>
              <a:t>k</a:t>
            </a:r>
            <a:r>
              <a:rPr lang="en-US" sz="2000" b="0" i="0" dirty="0" err="1">
                <a:effectLst/>
              </a:rPr>
              <a:t>ovalent</a:t>
            </a:r>
            <a:r>
              <a:rPr lang="cs-CZ" sz="2000" b="0" i="0" dirty="0">
                <a:effectLst/>
              </a:rPr>
              <a:t>ní</a:t>
            </a:r>
            <a:r>
              <a:rPr lang="en-US" sz="2000" b="0" i="0" dirty="0">
                <a:effectLst/>
              </a:rPr>
              <a:t> </a:t>
            </a:r>
            <a:r>
              <a:rPr lang="cs-CZ" sz="2000" b="0" i="0" dirty="0">
                <a:effectLst/>
              </a:rPr>
              <a:t>sloučeniny</a:t>
            </a:r>
            <a:r>
              <a:rPr lang="en-US" sz="2000" b="0" i="0" dirty="0">
                <a:effectLst/>
              </a:rPr>
              <a:t> </a:t>
            </a:r>
            <a:r>
              <a:rPr lang="cs-CZ" sz="2000" b="0" i="0" dirty="0">
                <a:effectLst/>
              </a:rPr>
              <a:t>pokud spolu mohou </a:t>
            </a:r>
            <a:r>
              <a:rPr lang="cs-CZ" sz="2000" b="0" i="0" dirty="0" err="1">
                <a:effectLst/>
              </a:rPr>
              <a:t>reagova</a:t>
            </a:r>
            <a:r>
              <a:rPr lang="en-US" sz="2000" b="0" i="0" dirty="0">
                <a:effectLst/>
              </a:rPr>
              <a:t>t</a:t>
            </a:r>
            <a:r>
              <a:rPr lang="cs-CZ" sz="2000" b="0" i="0" dirty="0">
                <a:effectLst/>
              </a:rPr>
              <a:t> (</a:t>
            </a:r>
            <a:r>
              <a:rPr lang="cs-CZ" sz="2000" b="0" i="0">
                <a:effectLst/>
              </a:rPr>
              <a:t>viz elektronegativita)</a:t>
            </a:r>
            <a:r>
              <a:rPr lang="en-US" sz="2000" b="0" i="0" dirty="0">
                <a:effectLst/>
              </a:rPr>
              <a:t>.</a:t>
            </a:r>
          </a:p>
        </p:txBody>
      </p:sp>
      <p:sp>
        <p:nvSpPr>
          <p:cNvPr id="2" name="TextovéPole 1">
            <a:extLst>
              <a:ext uri="{FF2B5EF4-FFF2-40B4-BE49-F238E27FC236}">
                <a16:creationId xmlns:a16="http://schemas.microsoft.com/office/drawing/2014/main" id="{0FE97CED-AA6C-4973-83F6-D9DD03C214C3}"/>
              </a:ext>
            </a:extLst>
          </p:cNvPr>
          <p:cNvSpPr txBox="1"/>
          <p:nvPr/>
        </p:nvSpPr>
        <p:spPr>
          <a:xfrm>
            <a:off x="498129" y="304800"/>
            <a:ext cx="3351238" cy="461665"/>
          </a:xfrm>
          <a:prstGeom prst="rect">
            <a:avLst/>
          </a:prstGeom>
          <a:noFill/>
        </p:spPr>
        <p:txBody>
          <a:bodyPr wrap="none" rtlCol="0">
            <a:spAutoFit/>
          </a:bodyPr>
          <a:lstStyle/>
          <a:p>
            <a:r>
              <a:rPr lang="cs-CZ" sz="2400" b="1" dirty="0"/>
              <a:t>HSAB a elektronegativita</a:t>
            </a:r>
          </a:p>
        </p:txBody>
      </p:sp>
    </p:spTree>
    <p:extLst>
      <p:ext uri="{BB962C8B-B14F-4D97-AF65-F5344CB8AC3E}">
        <p14:creationId xmlns:p14="http://schemas.microsoft.com/office/powerpoint/2010/main" val="34328294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381000"/>
            <a:ext cx="6172200" cy="479822"/>
          </a:xfrm>
        </p:spPr>
        <p:txBody>
          <a:bodyPr>
            <a:normAutofit fontScale="90000"/>
          </a:bodyPr>
          <a:lstStyle/>
          <a:p>
            <a:r>
              <a:rPr lang="cs-CZ" sz="2100" b="1" dirty="0">
                <a:latin typeface="Arial" panose="020B0604020202020204" pitchFamily="34" charset="0"/>
                <a:cs typeface="Arial" panose="020B0604020202020204" pitchFamily="34" charset="0"/>
              </a:rPr>
              <a:t>Sirovodíková srážecí metoda kvalitativní analýzy </a:t>
            </a:r>
            <a:endParaRPr lang="cs-CZ" sz="2100" dirty="0"/>
          </a:p>
        </p:txBody>
      </p:sp>
      <p:sp>
        <p:nvSpPr>
          <p:cNvPr id="4" name="Obdélník 3"/>
          <p:cNvSpPr/>
          <p:nvPr/>
        </p:nvSpPr>
        <p:spPr>
          <a:xfrm>
            <a:off x="228600" y="1219200"/>
            <a:ext cx="8763000" cy="5078313"/>
          </a:xfrm>
          <a:prstGeom prst="rect">
            <a:avLst/>
          </a:prstGeom>
          <a:ln>
            <a:noFill/>
          </a:ln>
        </p:spPr>
        <p:txBody>
          <a:bodyPr wrap="square">
            <a:spAutoFit/>
          </a:bodyPr>
          <a:lstStyle/>
          <a:p>
            <a:pPr algn="just"/>
            <a:r>
              <a:rPr lang="cs-CZ" sz="2000" dirty="0">
                <a:cs typeface="Arial" panose="020B0604020202020204" pitchFamily="34" charset="0"/>
              </a:rPr>
              <a:t>= tradiční kvalitativní metoda analýzy kationtů je založena na rozpustnosti, resp. nerozpustnosti chloridů a sulfidů kovů a jejich následných reakcích.</a:t>
            </a:r>
          </a:p>
          <a:p>
            <a:pPr algn="just"/>
            <a:endParaRPr lang="cs-CZ" sz="800" dirty="0">
              <a:cs typeface="Arial" panose="020B0604020202020204" pitchFamily="34" charset="0"/>
            </a:endParaRPr>
          </a:p>
          <a:p>
            <a:pPr marL="257175" indent="-257175" algn="just">
              <a:buAutoNum type="arabicPeriod"/>
            </a:pPr>
            <a:r>
              <a:rPr lang="cs-CZ" sz="2000" i="1" dirty="0"/>
              <a:t>vysrážení kationtů I. třídy roztokem kyseliny chlorovodíkové</a:t>
            </a:r>
            <a:endParaRPr lang="cs-CZ" sz="2000" dirty="0"/>
          </a:p>
          <a:p>
            <a:pPr algn="just"/>
            <a:r>
              <a:rPr lang="cs-CZ" sz="2000" dirty="0"/>
              <a:t>Chloridový anion je tvrdší zásadou, než sulfidový anion (má menší poloměr) a vysráží proto tvrdší </a:t>
            </a:r>
            <a:r>
              <a:rPr lang="cs-CZ" sz="2000" dirty="0" err="1"/>
              <a:t>Lewisovy</a:t>
            </a:r>
            <a:r>
              <a:rPr lang="cs-CZ" sz="2000" dirty="0"/>
              <a:t> kyseliny (které by se srážely i se sulfanem; v prvním kroku je ale chceme oddělit, aby "nestínily" kationty II. třídy). Mezi tyto tvrdší kyseliny počítáme </a:t>
            </a:r>
            <a:r>
              <a:rPr lang="cs-CZ" sz="2000" b="1" dirty="0" err="1"/>
              <a:t>Ag</a:t>
            </a:r>
            <a:r>
              <a:rPr lang="cs-CZ" sz="2000" b="1" baseline="30000" dirty="0"/>
              <a:t>+</a:t>
            </a:r>
            <a:r>
              <a:rPr lang="cs-CZ" sz="2000" dirty="0"/>
              <a:t>, </a:t>
            </a:r>
            <a:r>
              <a:rPr lang="cs-CZ" sz="2000" b="1" dirty="0"/>
              <a:t>Pb</a:t>
            </a:r>
            <a:r>
              <a:rPr lang="cs-CZ" sz="2000" b="1" baseline="30000" dirty="0"/>
              <a:t>2+</a:t>
            </a:r>
            <a:r>
              <a:rPr lang="cs-CZ" sz="2000" dirty="0"/>
              <a:t> a </a:t>
            </a:r>
            <a:r>
              <a:rPr lang="cs-CZ" sz="2000" b="1" dirty="0"/>
              <a:t>Hg</a:t>
            </a:r>
            <a:r>
              <a:rPr lang="cs-CZ" sz="2000" b="1" baseline="-25000" dirty="0"/>
              <a:t>2</a:t>
            </a:r>
            <a:r>
              <a:rPr lang="cs-CZ" sz="2000" b="1" baseline="30000" dirty="0"/>
              <a:t>2+</a:t>
            </a:r>
            <a:r>
              <a:rPr lang="cs-CZ" sz="2000" dirty="0"/>
              <a:t>.</a:t>
            </a:r>
          </a:p>
          <a:p>
            <a:pPr algn="just"/>
            <a:endParaRPr lang="cs-CZ" sz="800" dirty="0"/>
          </a:p>
          <a:p>
            <a:pPr algn="just"/>
            <a:r>
              <a:rPr lang="cs-CZ" sz="2000" dirty="0"/>
              <a:t>2. </a:t>
            </a:r>
            <a:r>
              <a:rPr lang="cs-CZ" sz="2000" i="1" dirty="0"/>
              <a:t>vysrážení kationtů II-IV. třídy </a:t>
            </a:r>
            <a:r>
              <a:rPr lang="cs-CZ" sz="2000" i="1" dirty="0" err="1"/>
              <a:t>sulfanovou</a:t>
            </a:r>
            <a:r>
              <a:rPr lang="cs-CZ" sz="2000" i="1" dirty="0"/>
              <a:t> vodou</a:t>
            </a:r>
          </a:p>
          <a:p>
            <a:pPr algn="just"/>
            <a:r>
              <a:rPr lang="cs-CZ" sz="2000" dirty="0"/>
              <a:t>Sulfidový anion je měkkou zásadou (SB) a sráží proto kationty měkčí, než kationty I. třídy. Jde o kationty </a:t>
            </a:r>
            <a:r>
              <a:rPr lang="cs-CZ" sz="2000" b="1" dirty="0"/>
              <a:t>Bi</a:t>
            </a:r>
            <a:r>
              <a:rPr lang="cs-CZ" sz="2000" b="1" baseline="30000" dirty="0"/>
              <a:t>3+</a:t>
            </a:r>
            <a:r>
              <a:rPr lang="cs-CZ" sz="2000" dirty="0"/>
              <a:t>, </a:t>
            </a:r>
            <a:r>
              <a:rPr lang="cs-CZ" sz="2000" b="1" dirty="0"/>
              <a:t>Cd</a:t>
            </a:r>
            <a:r>
              <a:rPr lang="cs-CZ" sz="2000" b="1" baseline="30000" dirty="0"/>
              <a:t>2+</a:t>
            </a:r>
            <a:r>
              <a:rPr lang="cs-CZ" sz="2000" dirty="0"/>
              <a:t>, </a:t>
            </a:r>
            <a:r>
              <a:rPr lang="cs-CZ" sz="2000" b="1" dirty="0"/>
              <a:t>Cu</a:t>
            </a:r>
            <a:r>
              <a:rPr lang="cs-CZ" sz="2000" b="1" baseline="30000" dirty="0"/>
              <a:t>2+</a:t>
            </a:r>
            <a:r>
              <a:rPr lang="cs-CZ" sz="2000" dirty="0"/>
              <a:t>, </a:t>
            </a:r>
            <a:r>
              <a:rPr lang="cs-CZ" sz="2000" b="1" dirty="0"/>
              <a:t>Hg</a:t>
            </a:r>
            <a:r>
              <a:rPr lang="cs-CZ" sz="2000" b="1" baseline="30000" dirty="0"/>
              <a:t>2+</a:t>
            </a:r>
            <a:r>
              <a:rPr lang="cs-CZ" sz="2000" b="1" dirty="0"/>
              <a:t>, As</a:t>
            </a:r>
            <a:r>
              <a:rPr lang="cs-CZ" sz="2000" b="1" baseline="30000" dirty="0"/>
              <a:t>3+</a:t>
            </a:r>
            <a:r>
              <a:rPr lang="cs-CZ" sz="2000" b="1" dirty="0"/>
              <a:t>, As</a:t>
            </a:r>
            <a:r>
              <a:rPr lang="cs-CZ" sz="2000" b="1" baseline="30000" dirty="0"/>
              <a:t>5+</a:t>
            </a:r>
            <a:r>
              <a:rPr lang="cs-CZ" sz="2000" b="1" dirty="0"/>
              <a:t>, Sb</a:t>
            </a:r>
            <a:r>
              <a:rPr lang="cs-CZ" sz="2000" b="1" baseline="30000" dirty="0"/>
              <a:t>3+</a:t>
            </a:r>
            <a:r>
              <a:rPr lang="cs-CZ" sz="2000" b="1" dirty="0"/>
              <a:t>, Sb</a:t>
            </a:r>
            <a:r>
              <a:rPr lang="cs-CZ" sz="2000" b="1" baseline="30000" dirty="0"/>
              <a:t>5+</a:t>
            </a:r>
            <a:r>
              <a:rPr lang="cs-CZ" sz="2000" b="1" dirty="0"/>
              <a:t>, Sn</a:t>
            </a:r>
            <a:r>
              <a:rPr lang="cs-CZ" sz="2000" b="1" baseline="30000" dirty="0"/>
              <a:t>2+</a:t>
            </a:r>
            <a:r>
              <a:rPr lang="cs-CZ" sz="2000" b="1" dirty="0"/>
              <a:t>, Sn</a:t>
            </a:r>
            <a:r>
              <a:rPr lang="cs-CZ" sz="2000" b="1" baseline="30000" dirty="0"/>
              <a:t>4+</a:t>
            </a:r>
            <a:r>
              <a:rPr lang="cs-CZ" sz="2000" dirty="0"/>
              <a:t>. Je zřejmé, že vyšší náboj znamená nižší tvrdost.</a:t>
            </a:r>
          </a:p>
          <a:p>
            <a:endParaRPr lang="cs-CZ" sz="800" dirty="0"/>
          </a:p>
          <a:p>
            <a:pPr algn="just"/>
            <a:r>
              <a:rPr lang="cs-CZ" sz="2000" dirty="0"/>
              <a:t>3. Od II. třídy tvrdost Lewisových kyselin stoupá, a to až k V. třídě kationtů, která zahrnuje </a:t>
            </a:r>
            <a:r>
              <a:rPr lang="cs-CZ" sz="2000" b="1" dirty="0"/>
              <a:t>Mg</a:t>
            </a:r>
            <a:r>
              <a:rPr lang="cs-CZ" sz="2000" b="1" baseline="30000" dirty="0"/>
              <a:t>2+</a:t>
            </a:r>
            <a:r>
              <a:rPr lang="cs-CZ" sz="2000" dirty="0"/>
              <a:t>, </a:t>
            </a:r>
            <a:r>
              <a:rPr lang="cs-CZ" sz="2000" b="1" dirty="0" err="1"/>
              <a:t>Li</a:t>
            </a:r>
            <a:r>
              <a:rPr lang="cs-CZ" sz="2000" b="1" baseline="30000" dirty="0"/>
              <a:t>+</a:t>
            </a:r>
            <a:r>
              <a:rPr lang="cs-CZ" sz="2000" dirty="0"/>
              <a:t>, </a:t>
            </a:r>
            <a:r>
              <a:rPr lang="cs-CZ" sz="2000" b="1" dirty="0"/>
              <a:t>Na</a:t>
            </a:r>
            <a:r>
              <a:rPr lang="cs-CZ" sz="2000" b="1" baseline="30000" dirty="0"/>
              <a:t>+</a:t>
            </a:r>
            <a:r>
              <a:rPr lang="cs-CZ" sz="2000" dirty="0"/>
              <a:t>, </a:t>
            </a:r>
            <a:r>
              <a:rPr lang="cs-CZ" sz="2000" b="1" dirty="0"/>
              <a:t>K</a:t>
            </a:r>
            <a:r>
              <a:rPr lang="cs-CZ" sz="2000" b="1" baseline="30000" dirty="0"/>
              <a:t>+</a:t>
            </a:r>
            <a:r>
              <a:rPr lang="cs-CZ" sz="2000" dirty="0"/>
              <a:t> a </a:t>
            </a:r>
            <a:r>
              <a:rPr lang="cs-CZ" sz="2000" b="1" dirty="0"/>
              <a:t>NH</a:t>
            </a:r>
            <a:r>
              <a:rPr lang="cs-CZ" sz="2000" b="1" baseline="-25000" dirty="0"/>
              <a:t>4</a:t>
            </a:r>
            <a:r>
              <a:rPr lang="cs-CZ" sz="2000" b="1" baseline="30000" dirty="0"/>
              <a:t>+</a:t>
            </a:r>
            <a:r>
              <a:rPr lang="cs-CZ" sz="2000" dirty="0"/>
              <a:t>. Zvláště kationty alkalických kovů platí za tvrdé kyseliny (HA), které jsou velmi dobře </a:t>
            </a:r>
            <a:r>
              <a:rPr lang="cs-CZ" sz="2000" dirty="0" err="1"/>
              <a:t>solvatovány</a:t>
            </a:r>
            <a:r>
              <a:rPr lang="cs-CZ" sz="2000" dirty="0"/>
              <a:t> vodou (hydratovány) a jejich soli jsou proto dobře rozpustné. Tyto ionty se rozlišují plamennými zkouškami.</a:t>
            </a:r>
          </a:p>
        </p:txBody>
      </p:sp>
    </p:spTree>
    <p:extLst>
      <p:ext uri="{BB962C8B-B14F-4D97-AF65-F5344CB8AC3E}">
        <p14:creationId xmlns:p14="http://schemas.microsoft.com/office/powerpoint/2010/main" val="5596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563562"/>
          </a:xfrm>
        </p:spPr>
        <p:txBody>
          <a:bodyPr>
            <a:normAutofit/>
          </a:bodyPr>
          <a:lstStyle/>
          <a:p>
            <a:pPr eaLnBrk="1" hangingPunct="1"/>
            <a:r>
              <a:rPr lang="cs-CZ" altLang="cs-CZ" sz="2800" b="1" dirty="0"/>
              <a:t>Oxidační číslo</a:t>
            </a:r>
            <a:r>
              <a:rPr lang="cs-CZ" altLang="cs-CZ" sz="2800" dirty="0"/>
              <a:t> </a:t>
            </a:r>
          </a:p>
        </p:txBody>
      </p:sp>
      <p:sp>
        <p:nvSpPr>
          <p:cNvPr id="7171" name="Rectangle 4"/>
          <p:cNvSpPr>
            <a:spLocks noChangeArrowheads="1"/>
          </p:cNvSpPr>
          <p:nvPr/>
        </p:nvSpPr>
        <p:spPr bwMode="auto">
          <a:xfrm>
            <a:off x="243662" y="838200"/>
            <a:ext cx="864076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cs-CZ" altLang="cs-CZ" dirty="0"/>
              <a:t>Oxidační číslo prvku ve sloučenině je výslednému náboji (skutečnému nebo myšlenému), který by daný atom získal při úplné polarizaci všech svých vazeb. Jde o formální pojem, často neodpovídá skutečné elektronové konfiguraci v molekule. píše se římskou číslicí, vpravo nahoře od značky prvku.</a:t>
            </a:r>
          </a:p>
          <a:p>
            <a:pPr eaLnBrk="1" hangingPunct="1"/>
            <a:endParaRPr lang="cs-CZ" altLang="cs-CZ" dirty="0"/>
          </a:p>
        </p:txBody>
      </p:sp>
      <p:sp>
        <p:nvSpPr>
          <p:cNvPr id="7172" name="Rectangle 5"/>
          <p:cNvSpPr>
            <a:spLocks noChangeArrowheads="1"/>
          </p:cNvSpPr>
          <p:nvPr/>
        </p:nvSpPr>
        <p:spPr bwMode="auto">
          <a:xfrm>
            <a:off x="342376" y="5105400"/>
            <a:ext cx="844333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cs-CZ" altLang="cs-CZ" dirty="0"/>
              <a:t>!! Součet oxidačních čísel všech atomů v </a:t>
            </a:r>
            <a:r>
              <a:rPr lang="cs-CZ" altLang="cs-CZ" u="sng" dirty="0"/>
              <a:t>elektroneutrální molekule</a:t>
            </a:r>
            <a:r>
              <a:rPr lang="cs-CZ" altLang="cs-CZ" dirty="0"/>
              <a:t> je roven </a:t>
            </a:r>
            <a:r>
              <a:rPr lang="cs-CZ" altLang="cs-CZ" u="sng" dirty="0"/>
              <a:t>nule</a:t>
            </a:r>
            <a:r>
              <a:rPr lang="cs-CZ" altLang="cs-CZ" dirty="0"/>
              <a:t>.</a:t>
            </a:r>
          </a:p>
          <a:p>
            <a:pPr eaLnBrk="1" hangingPunct="1"/>
            <a:endParaRPr lang="cs-CZ" altLang="cs-CZ" dirty="0"/>
          </a:p>
          <a:p>
            <a:pPr eaLnBrk="1" hangingPunct="1"/>
            <a:r>
              <a:rPr lang="cs-CZ" altLang="cs-CZ" dirty="0"/>
              <a:t>!! Součet oxidačních čísel všech atomů v </a:t>
            </a:r>
            <a:r>
              <a:rPr lang="cs-CZ" altLang="cs-CZ" u="sng" dirty="0"/>
              <a:t>iontu</a:t>
            </a:r>
            <a:r>
              <a:rPr lang="cs-CZ" altLang="cs-CZ" dirty="0"/>
              <a:t> je roven jeho </a:t>
            </a:r>
            <a:r>
              <a:rPr lang="cs-CZ" altLang="cs-CZ" u="sng" dirty="0"/>
              <a:t>náboji</a:t>
            </a:r>
            <a:r>
              <a:rPr lang="cs-CZ" altLang="cs-CZ" dirty="0"/>
              <a:t>.</a:t>
            </a:r>
          </a:p>
          <a:p>
            <a:pPr eaLnBrk="1" hangingPunct="1"/>
            <a:endParaRPr lang="cs-CZ" altLang="cs-CZ" dirty="0"/>
          </a:p>
          <a:p>
            <a:pPr eaLnBrk="1" hangingPunct="1"/>
            <a:r>
              <a:rPr lang="cs-CZ" altLang="cs-CZ" dirty="0"/>
              <a:t>Volný atom má oxidační číslo nula.</a:t>
            </a:r>
          </a:p>
        </p:txBody>
      </p:sp>
      <p:pic>
        <p:nvPicPr>
          <p:cNvPr id="96260" name="Picture 4"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33600"/>
            <a:ext cx="5867400" cy="283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30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VÃ½sledek obrÃ¡zku pro electron affin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362200"/>
            <a:ext cx="6629400" cy="405056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04800" y="1143000"/>
            <a:ext cx="8534400" cy="707886"/>
          </a:xfrm>
          <a:prstGeom prst="rect">
            <a:avLst/>
          </a:prstGeom>
        </p:spPr>
        <p:txBody>
          <a:bodyPr wrap="square">
            <a:spAutoFit/>
          </a:bodyPr>
          <a:lstStyle/>
          <a:p>
            <a:pPr algn="just"/>
            <a:r>
              <a:rPr lang="cs-CZ" sz="2000" dirty="0">
                <a:cs typeface="Arial" panose="020B0604020202020204" pitchFamily="34" charset="0"/>
              </a:rPr>
              <a:t>Elektronové afinity klesají v každé skupině periodické tabulky s rostoucím atomovým číslem a rostou v každé periodě s růstem atomového čísla.</a:t>
            </a:r>
          </a:p>
        </p:txBody>
      </p:sp>
      <p:sp>
        <p:nvSpPr>
          <p:cNvPr id="6" name="Nadpis 1"/>
          <p:cNvSpPr>
            <a:spLocks noGrp="1"/>
          </p:cNvSpPr>
          <p:nvPr>
            <p:ph type="title"/>
          </p:nvPr>
        </p:nvSpPr>
        <p:spPr>
          <a:xfrm>
            <a:off x="457200" y="274638"/>
            <a:ext cx="8229600" cy="715962"/>
          </a:xfrm>
        </p:spPr>
        <p:txBody>
          <a:bodyPr>
            <a:normAutofit/>
          </a:bodyPr>
          <a:lstStyle/>
          <a:p>
            <a:r>
              <a:rPr lang="cs-CZ" sz="2800" b="1" dirty="0">
                <a:latin typeface="+mn-lt"/>
              </a:rPr>
              <a:t>Elektronová afinita</a:t>
            </a:r>
            <a:endParaRPr lang="cs-CZ" sz="2800" dirty="0">
              <a:latin typeface="+mn-lt"/>
            </a:endParaRPr>
          </a:p>
        </p:txBody>
      </p:sp>
    </p:spTree>
    <p:extLst>
      <p:ext uri="{BB962C8B-B14F-4D97-AF65-F5344CB8AC3E}">
        <p14:creationId xmlns:p14="http://schemas.microsoft.com/office/powerpoint/2010/main" val="67958068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CA7A630-214F-408E-B93B-3285C5A2F9FA}"/>
              </a:ext>
            </a:extLst>
          </p:cNvPr>
          <p:cNvPicPr>
            <a:picLocks noChangeAspect="1"/>
          </p:cNvPicPr>
          <p:nvPr/>
        </p:nvPicPr>
        <p:blipFill>
          <a:blip r:embed="rId2"/>
          <a:stretch>
            <a:fillRect/>
          </a:stretch>
        </p:blipFill>
        <p:spPr>
          <a:xfrm>
            <a:off x="381000" y="1295400"/>
            <a:ext cx="8536086" cy="4419600"/>
          </a:xfrm>
          <a:prstGeom prst="rect">
            <a:avLst/>
          </a:prstGeom>
        </p:spPr>
      </p:pic>
    </p:spTree>
    <p:extLst>
      <p:ext uri="{BB962C8B-B14F-4D97-AF65-F5344CB8AC3E}">
        <p14:creationId xmlns:p14="http://schemas.microsoft.com/office/powerpoint/2010/main" val="4659922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cation precipitation hydrochlor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76200"/>
            <a:ext cx="7162800" cy="662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2207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152400"/>
            <a:ext cx="8534400" cy="2246769"/>
          </a:xfrm>
          <a:prstGeom prst="rect">
            <a:avLst/>
          </a:prstGeom>
        </p:spPr>
        <p:txBody>
          <a:bodyPr wrap="square">
            <a:spAutoFit/>
          </a:bodyPr>
          <a:lstStyle/>
          <a:p>
            <a:r>
              <a:rPr lang="cs-CZ" sz="2000" b="1" dirty="0">
                <a:cs typeface="Arial" panose="020B0604020202020204" pitchFamily="34" charset="0"/>
              </a:rPr>
              <a:t>Barevnost solí</a:t>
            </a:r>
          </a:p>
          <a:p>
            <a:pPr algn="just"/>
            <a:r>
              <a:rPr lang="cs-CZ" sz="2000" dirty="0">
                <a:cs typeface="Arial" panose="020B0604020202020204" pitchFamily="34" charset="0"/>
              </a:rPr>
              <a:t>   Absorpce záření je u komplexů způsobena vnitřními elektronovými přechody o konkrétní energetické hodnotě. Pokud absorbovaná energie odpovídá vlnové délce v oblasti viditelné části spektra (380 až 770 </a:t>
            </a:r>
            <a:r>
              <a:rPr lang="cs-CZ" sz="2000" dirty="0" err="1">
                <a:cs typeface="Arial" panose="020B0604020202020204" pitchFamily="34" charset="0"/>
              </a:rPr>
              <a:t>nm</a:t>
            </a:r>
            <a:r>
              <a:rPr lang="cs-CZ" sz="2000" dirty="0">
                <a:cs typeface="Arial" panose="020B0604020202020204" pitchFamily="34" charset="0"/>
              </a:rPr>
              <a:t>), jsou komplexy barevné. Sůl tvořená SA-SB je tmavší než její "tvrdý" analog. </a:t>
            </a:r>
          </a:p>
          <a:p>
            <a:pPr algn="just"/>
            <a:r>
              <a:rPr lang="cs-CZ" sz="2000" dirty="0">
                <a:cs typeface="Arial" panose="020B0604020202020204" pitchFamily="34" charset="0"/>
              </a:rPr>
              <a:t>    Příkladem může být </a:t>
            </a:r>
            <a:r>
              <a:rPr lang="cs-CZ" sz="2000" u="sng" dirty="0">
                <a:cs typeface="Arial" panose="020B0604020202020204" pitchFamily="34" charset="0"/>
              </a:rPr>
              <a:t>oxid olovnatý </a:t>
            </a:r>
            <a:r>
              <a:rPr lang="cs-CZ" sz="2000" u="sng" dirty="0" err="1">
                <a:cs typeface="Arial" panose="020B0604020202020204" pitchFamily="34" charset="0"/>
              </a:rPr>
              <a:t>PbO</a:t>
            </a:r>
            <a:r>
              <a:rPr lang="cs-CZ" sz="2000" u="sng" dirty="0">
                <a:cs typeface="Arial" panose="020B0604020202020204" pitchFamily="34" charset="0"/>
              </a:rPr>
              <a:t> </a:t>
            </a:r>
            <a:r>
              <a:rPr lang="cs-CZ" sz="2000" dirty="0">
                <a:cs typeface="Arial" panose="020B0604020202020204" pitchFamily="34" charset="0"/>
              </a:rPr>
              <a:t>(SA-HB), respektive </a:t>
            </a:r>
            <a:r>
              <a:rPr lang="cs-CZ" sz="2000" u="sng" dirty="0">
                <a:cs typeface="Arial" panose="020B0604020202020204" pitchFamily="34" charset="0"/>
              </a:rPr>
              <a:t>sulfid olovnatý </a:t>
            </a:r>
            <a:r>
              <a:rPr lang="cs-CZ" sz="2000" u="sng" dirty="0" err="1">
                <a:cs typeface="Arial" panose="020B0604020202020204" pitchFamily="34" charset="0"/>
              </a:rPr>
              <a:t>PbS</a:t>
            </a:r>
            <a:r>
              <a:rPr lang="cs-CZ" sz="2000" dirty="0">
                <a:cs typeface="Arial" panose="020B0604020202020204" pitchFamily="34" charset="0"/>
              </a:rPr>
              <a:t>. (SA-SB). Zatímco </a:t>
            </a:r>
            <a:r>
              <a:rPr lang="cs-CZ" sz="2000" dirty="0" err="1">
                <a:cs typeface="Arial" panose="020B0604020202020204" pitchFamily="34" charset="0"/>
              </a:rPr>
              <a:t>PbO</a:t>
            </a:r>
            <a:r>
              <a:rPr lang="cs-CZ" sz="2000" dirty="0">
                <a:cs typeface="Arial" panose="020B0604020202020204" pitchFamily="34" charset="0"/>
              </a:rPr>
              <a:t> je </a:t>
            </a:r>
            <a:r>
              <a:rPr lang="cs-CZ" sz="2000" dirty="0" err="1">
                <a:cs typeface="Arial" panose="020B0604020202020204" pitchFamily="34" charset="0"/>
              </a:rPr>
              <a:t>žlutá-oranžová</a:t>
            </a:r>
            <a:r>
              <a:rPr lang="cs-CZ" sz="2000" dirty="0">
                <a:cs typeface="Arial" panose="020B0604020202020204" pitchFamily="34" charset="0"/>
              </a:rPr>
              <a:t> látka, </a:t>
            </a:r>
            <a:r>
              <a:rPr lang="cs-CZ" sz="2000" dirty="0" err="1">
                <a:cs typeface="Arial" panose="020B0604020202020204" pitchFamily="34" charset="0"/>
              </a:rPr>
              <a:t>PbS</a:t>
            </a:r>
            <a:r>
              <a:rPr lang="cs-CZ" sz="2000" dirty="0">
                <a:cs typeface="Arial" panose="020B0604020202020204" pitchFamily="34" charset="0"/>
              </a:rPr>
              <a:t> je černý.</a:t>
            </a:r>
          </a:p>
        </p:txBody>
      </p:sp>
      <p:sp>
        <p:nvSpPr>
          <p:cNvPr id="5" name="TextovéPole 4">
            <a:extLst>
              <a:ext uri="{FF2B5EF4-FFF2-40B4-BE49-F238E27FC236}">
                <a16:creationId xmlns:a16="http://schemas.microsoft.com/office/drawing/2014/main" id="{AABCC42C-700B-4BF1-84DB-81766665E51D}"/>
              </a:ext>
            </a:extLst>
          </p:cNvPr>
          <p:cNvSpPr txBox="1"/>
          <p:nvPr/>
        </p:nvSpPr>
        <p:spPr>
          <a:xfrm>
            <a:off x="323850" y="5181600"/>
            <a:ext cx="8458200" cy="1323439"/>
          </a:xfrm>
          <a:prstGeom prst="rect">
            <a:avLst/>
          </a:prstGeom>
          <a:noFill/>
        </p:spPr>
        <p:txBody>
          <a:bodyPr wrap="square">
            <a:spAutoFit/>
          </a:bodyPr>
          <a:lstStyle/>
          <a:p>
            <a:r>
              <a:rPr lang="cs-CZ" sz="2000" b="1" dirty="0">
                <a:cs typeface="Arial" panose="020B0604020202020204" pitchFamily="34" charset="0"/>
              </a:rPr>
              <a:t>Katalytické jedy</a:t>
            </a:r>
          </a:p>
          <a:p>
            <a:pPr algn="just"/>
            <a:r>
              <a:rPr lang="cs-CZ" sz="2000" dirty="0">
                <a:cs typeface="Arial" panose="020B0604020202020204" pitchFamily="34" charset="0"/>
              </a:rPr>
              <a:t>    Jako katalyzátory se často užívají elementární kovy (platina, nikl ad.), tedy velmi měkké </a:t>
            </a:r>
            <a:r>
              <a:rPr lang="cs-CZ" sz="2000" dirty="0" err="1">
                <a:cs typeface="Arial" panose="020B0604020202020204" pitchFamily="34" charset="0"/>
              </a:rPr>
              <a:t>Lewisovy</a:t>
            </a:r>
            <a:r>
              <a:rPr lang="cs-CZ" sz="2000" dirty="0">
                <a:cs typeface="Arial" panose="020B0604020202020204" pitchFamily="34" charset="0"/>
              </a:rPr>
              <a:t> kyseliny (mají nulový náboj). Jako katalytické jedy proto fungují měkké </a:t>
            </a:r>
            <a:r>
              <a:rPr lang="cs-CZ" sz="2000" dirty="0" err="1">
                <a:cs typeface="Arial" panose="020B0604020202020204" pitchFamily="34" charset="0"/>
              </a:rPr>
              <a:t>Lewisovy</a:t>
            </a:r>
            <a:r>
              <a:rPr lang="cs-CZ" sz="2000" dirty="0">
                <a:cs typeface="Arial" panose="020B0604020202020204" pitchFamily="34" charset="0"/>
              </a:rPr>
              <a:t> zásady, např. sulfidy (kovy s nimi </a:t>
            </a:r>
            <a:r>
              <a:rPr lang="cs-CZ" sz="2000" dirty="0" err="1">
                <a:cs typeface="Arial" panose="020B0604020202020204" pitchFamily="34" charset="0"/>
              </a:rPr>
              <a:t>zreagují</a:t>
            </a:r>
            <a:r>
              <a:rPr lang="cs-CZ" sz="2000" dirty="0">
                <a:cs typeface="Arial" panose="020B0604020202020204" pitchFamily="34" charset="0"/>
              </a:rPr>
              <a:t>).</a:t>
            </a:r>
          </a:p>
        </p:txBody>
      </p:sp>
      <p:pic>
        <p:nvPicPr>
          <p:cNvPr id="6" name="Obrázek 5">
            <a:extLst>
              <a:ext uri="{FF2B5EF4-FFF2-40B4-BE49-F238E27FC236}">
                <a16:creationId xmlns:a16="http://schemas.microsoft.com/office/drawing/2014/main" id="{DE84B056-D35B-4D06-B4B9-173865EE976C}"/>
              </a:ext>
            </a:extLst>
          </p:cNvPr>
          <p:cNvPicPr>
            <a:picLocks noChangeAspect="1"/>
          </p:cNvPicPr>
          <p:nvPr/>
        </p:nvPicPr>
        <p:blipFill>
          <a:blip r:embed="rId2"/>
          <a:stretch>
            <a:fillRect/>
          </a:stretch>
        </p:blipFill>
        <p:spPr>
          <a:xfrm>
            <a:off x="990600" y="2702193"/>
            <a:ext cx="3952875" cy="2157332"/>
          </a:xfrm>
          <a:prstGeom prst="rect">
            <a:avLst/>
          </a:prstGeom>
        </p:spPr>
      </p:pic>
      <p:pic>
        <p:nvPicPr>
          <p:cNvPr id="4098" name="Picture 2">
            <a:extLst>
              <a:ext uri="{FF2B5EF4-FFF2-40B4-BE49-F238E27FC236}">
                <a16:creationId xmlns:a16="http://schemas.microsoft.com/office/drawing/2014/main" id="{121F4CBA-9234-4CA3-BCEE-6D43799EC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390900"/>
            <a:ext cx="2133600" cy="138639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DCEAC80B-1F94-4F4B-B55C-D20F96C486C6}"/>
              </a:ext>
            </a:extLst>
          </p:cNvPr>
          <p:cNvSpPr txBox="1"/>
          <p:nvPr/>
        </p:nvSpPr>
        <p:spPr>
          <a:xfrm>
            <a:off x="7315200" y="3083123"/>
            <a:ext cx="1676400" cy="307777"/>
          </a:xfrm>
          <a:prstGeom prst="rect">
            <a:avLst/>
          </a:prstGeom>
          <a:noFill/>
        </p:spPr>
        <p:txBody>
          <a:bodyPr wrap="square" rtlCol="0">
            <a:spAutoFit/>
          </a:bodyPr>
          <a:lstStyle/>
          <a:p>
            <a:r>
              <a:rPr lang="en-US" sz="1400" dirty="0" err="1"/>
              <a:t>Galenit</a:t>
            </a:r>
            <a:r>
              <a:rPr lang="en-US" sz="1400" dirty="0"/>
              <a:t> (</a:t>
            </a:r>
            <a:r>
              <a:rPr lang="en-US" sz="1400" dirty="0" err="1"/>
              <a:t>PbS</a:t>
            </a:r>
            <a:r>
              <a:rPr lang="en-US" sz="1400" dirty="0"/>
              <a:t>)</a:t>
            </a:r>
            <a:endParaRPr lang="cs-CZ" sz="1400" dirty="0"/>
          </a:p>
        </p:txBody>
      </p:sp>
    </p:spTree>
    <p:extLst>
      <p:ext uri="{BB962C8B-B14F-4D97-AF65-F5344CB8AC3E}">
        <p14:creationId xmlns:p14="http://schemas.microsoft.com/office/powerpoint/2010/main" val="26186019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47800" y="176481"/>
            <a:ext cx="6172200" cy="479822"/>
          </a:xfrm>
        </p:spPr>
        <p:txBody>
          <a:bodyPr>
            <a:normAutofit/>
          </a:bodyPr>
          <a:lstStyle/>
          <a:p>
            <a:r>
              <a:rPr lang="cs-CZ" sz="2400" b="1" dirty="0" err="1"/>
              <a:t>Fajansova</a:t>
            </a:r>
            <a:r>
              <a:rPr lang="cs-CZ" sz="2400" b="1" dirty="0"/>
              <a:t> pravidla, elektronegativita a HSAB</a:t>
            </a:r>
          </a:p>
        </p:txBody>
      </p:sp>
      <p:graphicFrame>
        <p:nvGraphicFramePr>
          <p:cNvPr id="4" name="Tabulka 3"/>
          <p:cNvGraphicFramePr>
            <a:graphicFrameLocks noGrp="1"/>
          </p:cNvGraphicFramePr>
          <p:nvPr>
            <p:extLst>
              <p:ext uri="{D42A27DB-BD31-4B8C-83A1-F6EECF244321}">
                <p14:modId xmlns:p14="http://schemas.microsoft.com/office/powerpoint/2010/main" val="3138993001"/>
              </p:ext>
            </p:extLst>
          </p:nvPr>
        </p:nvGraphicFramePr>
        <p:xfrm>
          <a:off x="990600" y="2438638"/>
          <a:ext cx="7239000" cy="2674620"/>
        </p:xfrm>
        <a:graphic>
          <a:graphicData uri="http://schemas.openxmlformats.org/drawingml/2006/table">
            <a:tbl>
              <a:tblPr firstRow="1" bandRow="1">
                <a:tableStyleId>{5C22544A-7EE6-4342-B048-85BDC9FD1C3A}</a:tableStyleId>
              </a:tblPr>
              <a:tblGrid>
                <a:gridCol w="1431890">
                  <a:extLst>
                    <a:ext uri="{9D8B030D-6E8A-4147-A177-3AD203B41FA5}">
                      <a16:colId xmlns:a16="http://schemas.microsoft.com/office/drawing/2014/main" val="20000"/>
                    </a:ext>
                  </a:extLst>
                </a:gridCol>
                <a:gridCol w="2028510">
                  <a:extLst>
                    <a:ext uri="{9D8B030D-6E8A-4147-A177-3AD203B41FA5}">
                      <a16:colId xmlns:a16="http://schemas.microsoft.com/office/drawing/2014/main" val="20001"/>
                    </a:ext>
                  </a:extLst>
                </a:gridCol>
                <a:gridCol w="1730201">
                  <a:extLst>
                    <a:ext uri="{9D8B030D-6E8A-4147-A177-3AD203B41FA5}">
                      <a16:colId xmlns:a16="http://schemas.microsoft.com/office/drawing/2014/main" val="20002"/>
                    </a:ext>
                  </a:extLst>
                </a:gridCol>
                <a:gridCol w="2048399">
                  <a:extLst>
                    <a:ext uri="{9D8B030D-6E8A-4147-A177-3AD203B41FA5}">
                      <a16:colId xmlns:a16="http://schemas.microsoft.com/office/drawing/2014/main" val="20003"/>
                    </a:ext>
                  </a:extLst>
                </a:gridCol>
              </a:tblGrid>
              <a:tr h="278130">
                <a:tc>
                  <a:txBody>
                    <a:bodyPr/>
                    <a:lstStyle/>
                    <a:p>
                      <a:pPr algn="ctr"/>
                      <a:r>
                        <a:rPr lang="cs-CZ" sz="1800" dirty="0" err="1"/>
                        <a:t>compound</a:t>
                      </a:r>
                      <a:endParaRPr lang="cs-CZ" sz="1800" dirty="0"/>
                    </a:p>
                  </a:txBody>
                  <a:tcPr marL="68580" marR="68580" marT="34290" marB="34290"/>
                </a:tc>
                <a:tc>
                  <a:txBody>
                    <a:bodyPr/>
                    <a:lstStyle/>
                    <a:p>
                      <a:pPr algn="ctr"/>
                      <a:r>
                        <a:rPr lang="cs-CZ" sz="1800" dirty="0" err="1"/>
                        <a:t>Fajans</a:t>
                      </a:r>
                      <a:endParaRPr lang="cs-CZ" sz="1800" dirty="0"/>
                    </a:p>
                  </a:txBody>
                  <a:tcPr marL="68580" marR="68580" marT="34290" marB="34290"/>
                </a:tc>
                <a:tc>
                  <a:txBody>
                    <a:bodyPr/>
                    <a:lstStyle/>
                    <a:p>
                      <a:pPr algn="ctr"/>
                      <a:r>
                        <a:rPr lang="cs-CZ" sz="1800" dirty="0" err="1"/>
                        <a:t>Pauling</a:t>
                      </a:r>
                      <a:endParaRPr lang="cs-CZ" sz="1800" dirty="0"/>
                    </a:p>
                  </a:txBody>
                  <a:tcPr marL="68580" marR="68580" marT="34290" marB="34290"/>
                </a:tc>
                <a:tc>
                  <a:txBody>
                    <a:bodyPr/>
                    <a:lstStyle/>
                    <a:p>
                      <a:pPr algn="ctr"/>
                      <a:r>
                        <a:rPr lang="cs-CZ" sz="1800" dirty="0"/>
                        <a:t>HSAB</a:t>
                      </a:r>
                    </a:p>
                  </a:txBody>
                  <a:tcPr marL="68580" marR="68580" marT="34290" marB="34290"/>
                </a:tc>
                <a:extLst>
                  <a:ext uri="{0D108BD9-81ED-4DB2-BD59-A6C34878D82A}">
                    <a16:rowId xmlns:a16="http://schemas.microsoft.com/office/drawing/2014/main" val="10000"/>
                  </a:ext>
                </a:extLst>
              </a:tr>
              <a:tr h="982980">
                <a:tc>
                  <a:txBody>
                    <a:bodyPr/>
                    <a:lstStyle/>
                    <a:p>
                      <a:r>
                        <a:rPr lang="cs-CZ" sz="1800" dirty="0" err="1"/>
                        <a:t>NaCl</a:t>
                      </a:r>
                      <a:endParaRPr lang="cs-CZ" sz="1800" dirty="0"/>
                    </a:p>
                  </a:txBody>
                  <a:tcPr marL="68580" marR="68580" marT="34290" marB="34290"/>
                </a:tc>
                <a:tc>
                  <a:txBody>
                    <a:bodyPr/>
                    <a:lstStyle/>
                    <a:p>
                      <a:r>
                        <a:rPr lang="en-US" sz="1800" dirty="0"/>
                        <a:t>low + charge</a:t>
                      </a:r>
                      <a:r>
                        <a:rPr lang="cs-CZ" sz="1800" dirty="0"/>
                        <a:t>,</a:t>
                      </a:r>
                      <a:r>
                        <a:rPr lang="en-US" sz="1800" dirty="0"/>
                        <a:t> larger cation</a:t>
                      </a:r>
                      <a:r>
                        <a:rPr lang="cs-CZ" sz="1800" dirty="0"/>
                        <a:t>,</a:t>
                      </a:r>
                      <a:r>
                        <a:rPr lang="en-US" sz="1800" dirty="0"/>
                        <a:t> smaller anion</a:t>
                      </a:r>
                      <a:r>
                        <a:rPr lang="cs-CZ" sz="1800" dirty="0"/>
                        <a:t>,</a:t>
                      </a:r>
                    </a:p>
                    <a:p>
                      <a:r>
                        <a:rPr lang="en-US" sz="1800" dirty="0"/>
                        <a:t> ionic</a:t>
                      </a:r>
                      <a:endParaRPr lang="cs-CZ" sz="1800" dirty="0"/>
                    </a:p>
                  </a:txBody>
                  <a:tcPr marL="68580" marR="68580" marT="34290" marB="34290"/>
                </a:tc>
                <a:tc>
                  <a:txBody>
                    <a:bodyPr/>
                    <a:lstStyle/>
                    <a:p>
                      <a:r>
                        <a:rPr lang="cs-CZ" sz="1800" dirty="0"/>
                        <a:t>3.16 − 0.93 = 2.19 </a:t>
                      </a:r>
                    </a:p>
                    <a:p>
                      <a:r>
                        <a:rPr lang="cs-CZ" sz="1800" baseline="0" dirty="0"/>
                        <a:t> </a:t>
                      </a:r>
                      <a:r>
                        <a:rPr lang="cs-CZ" sz="1800" dirty="0" err="1"/>
                        <a:t>ionic</a:t>
                      </a:r>
                      <a:endParaRPr lang="cs-CZ" sz="1800" dirty="0"/>
                    </a:p>
                  </a:txBody>
                  <a:tcPr marL="68580" marR="68580" marT="34290" marB="34290"/>
                </a:tc>
                <a:tc>
                  <a:txBody>
                    <a:bodyPr/>
                    <a:lstStyle/>
                    <a:p>
                      <a:r>
                        <a:rPr lang="cs-CZ" sz="1800" dirty="0"/>
                        <a:t>hard acid, </a:t>
                      </a:r>
                      <a:r>
                        <a:rPr lang="cs-CZ" sz="1800" dirty="0" err="1"/>
                        <a:t>borderline</a:t>
                      </a:r>
                      <a:r>
                        <a:rPr lang="cs-CZ" sz="1800" dirty="0"/>
                        <a:t> base;</a:t>
                      </a:r>
                    </a:p>
                    <a:p>
                      <a:r>
                        <a:rPr lang="cs-CZ" sz="1800" dirty="0"/>
                        <a:t> </a:t>
                      </a:r>
                      <a:r>
                        <a:rPr lang="cs-CZ" sz="1800" dirty="0" err="1"/>
                        <a:t>ionic</a:t>
                      </a:r>
                      <a:r>
                        <a:rPr lang="cs-CZ" sz="1800" dirty="0"/>
                        <a:t> </a:t>
                      </a:r>
                    </a:p>
                  </a:txBody>
                  <a:tcPr marL="68580" marR="68580" marT="34290" marB="34290"/>
                </a:tc>
                <a:extLst>
                  <a:ext uri="{0D108BD9-81ED-4DB2-BD59-A6C34878D82A}">
                    <a16:rowId xmlns:a16="http://schemas.microsoft.com/office/drawing/2014/main" val="10001"/>
                  </a:ext>
                </a:extLst>
              </a:tr>
              <a:tr h="982980">
                <a:tc>
                  <a:txBody>
                    <a:bodyPr/>
                    <a:lstStyle/>
                    <a:p>
                      <a:r>
                        <a:rPr lang="cs-CZ" sz="1800" dirty="0"/>
                        <a:t>AlI</a:t>
                      </a:r>
                      <a:r>
                        <a:rPr lang="cs-CZ" sz="1800" baseline="-25000" dirty="0"/>
                        <a:t>3</a:t>
                      </a:r>
                    </a:p>
                  </a:txBody>
                  <a:tcPr marL="68580" marR="68580" marT="34290" marB="34290"/>
                </a:tc>
                <a:tc>
                  <a:txBody>
                    <a:bodyPr/>
                    <a:lstStyle/>
                    <a:p>
                      <a:r>
                        <a:rPr lang="en-US" sz="1800" dirty="0"/>
                        <a:t>high + charge</a:t>
                      </a:r>
                      <a:r>
                        <a:rPr lang="cs-CZ" sz="1800" dirty="0"/>
                        <a:t>,</a:t>
                      </a:r>
                      <a:r>
                        <a:rPr lang="en-US" sz="1800" dirty="0"/>
                        <a:t> smaller cation</a:t>
                      </a:r>
                      <a:r>
                        <a:rPr lang="cs-CZ" sz="1800" dirty="0"/>
                        <a:t>,</a:t>
                      </a:r>
                      <a:r>
                        <a:rPr lang="en-US" sz="1800" dirty="0"/>
                        <a:t> </a:t>
                      </a:r>
                      <a:r>
                        <a:rPr lang="cs-CZ" sz="1800" dirty="0"/>
                        <a:t> </a:t>
                      </a:r>
                      <a:r>
                        <a:rPr lang="en-US" sz="1800" dirty="0"/>
                        <a:t>larger</a:t>
                      </a:r>
                      <a:r>
                        <a:rPr lang="cs-CZ" sz="1800" dirty="0"/>
                        <a:t> </a:t>
                      </a:r>
                      <a:r>
                        <a:rPr lang="en-US" sz="1800" dirty="0"/>
                        <a:t>anion</a:t>
                      </a:r>
                      <a:r>
                        <a:rPr lang="cs-CZ" sz="1800" dirty="0"/>
                        <a:t>,</a:t>
                      </a:r>
                      <a:r>
                        <a:rPr lang="en-US" sz="1800" dirty="0"/>
                        <a:t> covalent</a:t>
                      </a:r>
                      <a:endParaRPr lang="cs-CZ" sz="1800" dirty="0"/>
                    </a:p>
                  </a:txBody>
                  <a:tcPr marL="68580" marR="68580" marT="34290" marB="34290"/>
                </a:tc>
                <a:tc>
                  <a:txBody>
                    <a:bodyPr/>
                    <a:lstStyle/>
                    <a:p>
                      <a:r>
                        <a:rPr lang="cs-CZ" sz="1800" dirty="0"/>
                        <a:t>2.66 − 1.61 = 1.05</a:t>
                      </a:r>
                    </a:p>
                    <a:p>
                      <a:r>
                        <a:rPr lang="cs-CZ" sz="1800" dirty="0"/>
                        <a:t> </a:t>
                      </a:r>
                      <a:r>
                        <a:rPr lang="cs-CZ" sz="1800" dirty="0" err="1"/>
                        <a:t>covalent</a:t>
                      </a:r>
                      <a:endParaRPr lang="cs-CZ" sz="1800" dirty="0"/>
                    </a:p>
                  </a:txBody>
                  <a:tcPr marL="68580" marR="68580" marT="34290" marB="34290"/>
                </a:tc>
                <a:tc>
                  <a:txBody>
                    <a:bodyPr/>
                    <a:lstStyle/>
                    <a:p>
                      <a:r>
                        <a:rPr lang="en-US" sz="1800" dirty="0"/>
                        <a:t>hard acid</a:t>
                      </a:r>
                      <a:r>
                        <a:rPr lang="cs-CZ" sz="1800" dirty="0"/>
                        <a:t>,</a:t>
                      </a:r>
                      <a:r>
                        <a:rPr lang="en-US" sz="1800" dirty="0"/>
                        <a:t> soft base</a:t>
                      </a:r>
                      <a:endParaRPr lang="cs-CZ" sz="1800" dirty="0"/>
                    </a:p>
                    <a:p>
                      <a:r>
                        <a:rPr lang="en-US" sz="1800" dirty="0"/>
                        <a:t> covalent</a:t>
                      </a:r>
                      <a:endParaRPr lang="cs-CZ" sz="1800" dirty="0"/>
                    </a:p>
                  </a:txBody>
                  <a:tcPr marL="68580" marR="68580" marT="34290" marB="34290"/>
                </a:tc>
                <a:extLst>
                  <a:ext uri="{0D108BD9-81ED-4DB2-BD59-A6C34878D82A}">
                    <a16:rowId xmlns:a16="http://schemas.microsoft.com/office/drawing/2014/main" val="10002"/>
                  </a:ext>
                </a:extLst>
              </a:tr>
            </a:tbl>
          </a:graphicData>
        </a:graphic>
      </p:graphicFrame>
      <p:sp>
        <p:nvSpPr>
          <p:cNvPr id="5" name="Obdélník 4"/>
          <p:cNvSpPr/>
          <p:nvPr/>
        </p:nvSpPr>
        <p:spPr>
          <a:xfrm>
            <a:off x="152400" y="838200"/>
            <a:ext cx="8763000" cy="1600438"/>
          </a:xfrm>
          <a:prstGeom prst="rect">
            <a:avLst/>
          </a:prstGeom>
        </p:spPr>
        <p:txBody>
          <a:bodyPr wrap="square">
            <a:spAutoFit/>
          </a:bodyPr>
          <a:lstStyle/>
          <a:p>
            <a:pPr algn="just"/>
            <a:r>
              <a:rPr lang="en-US" sz="2000" dirty="0" err="1">
                <a:cs typeface="Arial" panose="020B0604020202020204" pitchFamily="34" charset="0"/>
              </a:rPr>
              <a:t>Fajans</a:t>
            </a:r>
            <a:r>
              <a:rPr lang="cs-CZ" sz="2000" dirty="0">
                <a:cs typeface="Arial" panose="020B0604020202020204" pitchFamily="34" charset="0"/>
              </a:rPr>
              <a:t>ova pravidla korespondují s </a:t>
            </a:r>
            <a:r>
              <a:rPr lang="en-US" sz="2000" dirty="0">
                <a:cs typeface="Arial" panose="020B0604020202020204" pitchFamily="34" charset="0"/>
              </a:rPr>
              <a:t>Pauling</a:t>
            </a:r>
            <a:r>
              <a:rPr lang="cs-CZ" sz="2000" dirty="0" err="1">
                <a:cs typeface="Arial" panose="020B0604020202020204" pitchFamily="34" charset="0"/>
              </a:rPr>
              <a:t>ovým</a:t>
            </a:r>
            <a:r>
              <a:rPr lang="cs-CZ" sz="2000" dirty="0">
                <a:cs typeface="Arial" panose="020B0604020202020204" pitchFamily="34" charset="0"/>
              </a:rPr>
              <a:t> výpočtem </a:t>
            </a:r>
            <a:r>
              <a:rPr lang="cs-CZ" sz="2000" dirty="0" err="1">
                <a:cs typeface="Arial" panose="020B0604020202020204" pitchFamily="34" charset="0"/>
              </a:rPr>
              <a:t>iontovosti</a:t>
            </a:r>
            <a:r>
              <a:rPr lang="cs-CZ" sz="2000" dirty="0">
                <a:cs typeface="Arial" panose="020B0604020202020204" pitchFamily="34" charset="0"/>
              </a:rPr>
              <a:t> vazby pomocí </a:t>
            </a:r>
            <a:r>
              <a:rPr lang="en-US" sz="2000" dirty="0" err="1">
                <a:cs typeface="Arial" panose="020B0604020202020204" pitchFamily="34" charset="0"/>
              </a:rPr>
              <a:t>ele</a:t>
            </a:r>
            <a:r>
              <a:rPr lang="cs-CZ" sz="2000" dirty="0">
                <a:cs typeface="Arial" panose="020B0604020202020204" pitchFamily="34" charset="0"/>
              </a:rPr>
              <a:t>k</a:t>
            </a:r>
            <a:r>
              <a:rPr lang="en-US" sz="2000" dirty="0" err="1">
                <a:cs typeface="Arial" panose="020B0604020202020204" pitchFamily="34" charset="0"/>
              </a:rPr>
              <a:t>tronegtivit</a:t>
            </a:r>
            <a:r>
              <a:rPr lang="cs-CZ" sz="2000" dirty="0">
                <a:cs typeface="Arial" panose="020B0604020202020204" pitchFamily="34" charset="0"/>
              </a:rPr>
              <a:t> a také s </a:t>
            </a:r>
            <a:r>
              <a:rPr lang="en-US" sz="2000" dirty="0">
                <a:cs typeface="Arial" panose="020B0604020202020204" pitchFamily="34" charset="0"/>
              </a:rPr>
              <a:t>HSAB, </a:t>
            </a:r>
            <a:r>
              <a:rPr lang="en-US" sz="2000" dirty="0" err="1">
                <a:cs typeface="Arial" panose="020B0604020202020204" pitchFamily="34" charset="0"/>
              </a:rPr>
              <a:t>predi</a:t>
            </a:r>
            <a:r>
              <a:rPr lang="cs-CZ" sz="2000" dirty="0">
                <a:cs typeface="Arial" panose="020B0604020202020204" pitchFamily="34" charset="0"/>
              </a:rPr>
              <a:t>kující</a:t>
            </a:r>
            <a:r>
              <a:rPr lang="en-US" sz="2000" dirty="0">
                <a:cs typeface="Arial" panose="020B0604020202020204" pitchFamily="34" charset="0"/>
              </a:rPr>
              <a:t> </a:t>
            </a:r>
            <a:r>
              <a:rPr lang="cs-CZ" sz="2000" dirty="0">
                <a:cs typeface="Arial" panose="020B0604020202020204" pitchFamily="34" charset="0"/>
              </a:rPr>
              <a:t>vlastnosti vazby </a:t>
            </a:r>
            <a:r>
              <a:rPr lang="en-US" sz="2000" dirty="0">
                <a:cs typeface="Arial" panose="020B0604020202020204" pitchFamily="34" charset="0"/>
              </a:rPr>
              <a:t>n</a:t>
            </a:r>
            <a:r>
              <a:rPr lang="cs-CZ" sz="2000" dirty="0">
                <a:cs typeface="Arial" panose="020B0604020202020204" pitchFamily="34" charset="0"/>
              </a:rPr>
              <a:t>a</a:t>
            </a:r>
            <a:r>
              <a:rPr lang="en-US" sz="2000" dirty="0">
                <a:cs typeface="Arial" panose="020B0604020202020204" pitchFamily="34" charset="0"/>
              </a:rPr>
              <a:t> </a:t>
            </a:r>
            <a:r>
              <a:rPr lang="cs-CZ" sz="2000" dirty="0">
                <a:cs typeface="Arial" panose="020B0604020202020204" pitchFamily="34" charset="0"/>
              </a:rPr>
              <a:t>základě </a:t>
            </a:r>
            <a:r>
              <a:rPr lang="en-US" sz="2000" dirty="0" err="1">
                <a:cs typeface="Arial" panose="020B0604020202020204" pitchFamily="34" charset="0"/>
              </a:rPr>
              <a:t>polariz</a:t>
            </a:r>
            <a:r>
              <a:rPr lang="cs-CZ" sz="2000" dirty="0" err="1">
                <a:cs typeface="Arial" panose="020B0604020202020204" pitchFamily="34" charset="0"/>
              </a:rPr>
              <a:t>ovatelnosti</a:t>
            </a:r>
            <a:r>
              <a:rPr lang="en-US" sz="2000" dirty="0">
                <a:cs typeface="Arial" panose="020B0604020202020204" pitchFamily="34" charset="0"/>
              </a:rPr>
              <a:t> (</a:t>
            </a:r>
            <a:r>
              <a:rPr lang="cs-CZ" sz="2000" dirty="0">
                <a:cs typeface="Arial" panose="020B0604020202020204" pitchFamily="34" charset="0"/>
              </a:rPr>
              <a:t>založená na velikosti</a:t>
            </a:r>
            <a:r>
              <a:rPr lang="en-US" sz="2000" dirty="0">
                <a:cs typeface="Arial" panose="020B0604020202020204" pitchFamily="34" charset="0"/>
              </a:rPr>
              <a:t> </a:t>
            </a:r>
            <a:r>
              <a:rPr lang="cs-CZ" sz="2000" dirty="0">
                <a:cs typeface="Arial" panose="020B0604020202020204" pitchFamily="34" charset="0"/>
              </a:rPr>
              <a:t>a náboji atomu</a:t>
            </a:r>
            <a:r>
              <a:rPr lang="en-US" sz="2000" dirty="0">
                <a:cs typeface="Arial" panose="020B0604020202020204" pitchFamily="34" charset="0"/>
              </a:rPr>
              <a:t>). Bin</a:t>
            </a:r>
            <a:r>
              <a:rPr lang="cs-CZ" sz="2000" dirty="0" err="1">
                <a:cs typeface="Arial" panose="020B0604020202020204" pitchFamily="34" charset="0"/>
              </a:rPr>
              <a:t>ární</a:t>
            </a:r>
            <a:r>
              <a:rPr lang="en-US" sz="2000" dirty="0">
                <a:cs typeface="Arial" panose="020B0604020202020204" pitchFamily="34" charset="0"/>
              </a:rPr>
              <a:t> </a:t>
            </a:r>
            <a:r>
              <a:rPr lang="cs-CZ" sz="2000" dirty="0">
                <a:cs typeface="Arial" panose="020B0604020202020204" pitchFamily="34" charset="0"/>
              </a:rPr>
              <a:t>sloučeniny </a:t>
            </a:r>
            <a:r>
              <a:rPr lang="en-US" sz="2000" b="1" dirty="0">
                <a:cs typeface="Arial" panose="020B0604020202020204" pitchFamily="34" charset="0"/>
              </a:rPr>
              <a:t>soft acid </a:t>
            </a:r>
            <a:r>
              <a:rPr lang="en-US" sz="2000" dirty="0">
                <a:cs typeface="Arial" panose="020B0604020202020204" pitchFamily="34" charset="0"/>
              </a:rPr>
              <a:t>a/</a:t>
            </a:r>
            <a:r>
              <a:rPr lang="cs-CZ" sz="2000" dirty="0">
                <a:cs typeface="Arial" panose="020B0604020202020204" pitchFamily="34" charset="0"/>
              </a:rPr>
              <a:t>nebo</a:t>
            </a:r>
            <a:r>
              <a:rPr lang="en-US" sz="2000" dirty="0">
                <a:cs typeface="Arial" panose="020B0604020202020204" pitchFamily="34" charset="0"/>
              </a:rPr>
              <a:t> </a:t>
            </a:r>
            <a:r>
              <a:rPr lang="en-US" sz="2000" b="1" dirty="0">
                <a:cs typeface="Arial" panose="020B0604020202020204" pitchFamily="34" charset="0"/>
              </a:rPr>
              <a:t>soft base </a:t>
            </a:r>
            <a:r>
              <a:rPr lang="cs-CZ" sz="2000" dirty="0">
                <a:cs typeface="Arial" panose="020B0604020202020204" pitchFamily="34" charset="0"/>
              </a:rPr>
              <a:t>jsou</a:t>
            </a:r>
            <a:r>
              <a:rPr lang="en-US" sz="2000" dirty="0">
                <a:cs typeface="Arial" panose="020B0604020202020204" pitchFamily="34" charset="0"/>
              </a:rPr>
              <a:t> o</a:t>
            </a:r>
            <a:r>
              <a:rPr lang="cs-CZ" sz="2000" dirty="0" err="1">
                <a:cs typeface="Arial" panose="020B0604020202020204" pitchFamily="34" charset="0"/>
              </a:rPr>
              <a:t>bvykle</a:t>
            </a:r>
            <a:r>
              <a:rPr lang="en-US" sz="2000" dirty="0">
                <a:cs typeface="Arial" panose="020B0604020202020204" pitchFamily="34" charset="0"/>
              </a:rPr>
              <a:t> </a:t>
            </a:r>
            <a:r>
              <a:rPr lang="cs-CZ" sz="2000" dirty="0">
                <a:cs typeface="Arial" panose="020B0604020202020204" pitchFamily="34" charset="0"/>
              </a:rPr>
              <a:t>k</a:t>
            </a:r>
            <a:r>
              <a:rPr lang="en-US" sz="2000" dirty="0" err="1">
                <a:cs typeface="Arial" panose="020B0604020202020204" pitchFamily="34" charset="0"/>
              </a:rPr>
              <a:t>ovalent</a:t>
            </a:r>
            <a:r>
              <a:rPr lang="cs-CZ" sz="2000" dirty="0">
                <a:cs typeface="Arial" panose="020B0604020202020204" pitchFamily="34" charset="0"/>
              </a:rPr>
              <a:t>ní</a:t>
            </a:r>
            <a:r>
              <a:rPr lang="en-US" sz="2000" dirty="0">
                <a:cs typeface="Arial" panose="020B0604020202020204" pitchFamily="34" charset="0"/>
              </a:rPr>
              <a:t>.</a:t>
            </a:r>
          </a:p>
          <a:p>
            <a:pPr algn="just"/>
            <a:r>
              <a:rPr lang="en-US" dirty="0">
                <a:cs typeface="Arial" panose="020B0604020202020204" pitchFamily="34" charset="0"/>
              </a:rPr>
              <a:t> </a:t>
            </a:r>
            <a:endParaRPr lang="cs-CZ" dirty="0">
              <a:cs typeface="Arial" panose="020B0604020202020204" pitchFamily="34" charset="0"/>
            </a:endParaRPr>
          </a:p>
        </p:txBody>
      </p:sp>
      <p:sp>
        <p:nvSpPr>
          <p:cNvPr id="6" name="Obdélník 5"/>
          <p:cNvSpPr/>
          <p:nvPr/>
        </p:nvSpPr>
        <p:spPr>
          <a:xfrm>
            <a:off x="190500" y="5358080"/>
            <a:ext cx="8763000" cy="1323439"/>
          </a:xfrm>
          <a:prstGeom prst="rect">
            <a:avLst/>
          </a:prstGeom>
        </p:spPr>
        <p:txBody>
          <a:bodyPr wrap="square">
            <a:spAutoFit/>
          </a:bodyPr>
          <a:lstStyle/>
          <a:p>
            <a:pPr algn="just"/>
            <a:r>
              <a:rPr lang="cs-CZ" sz="2000" dirty="0">
                <a:cs typeface="Arial" panose="020B0604020202020204" pitchFamily="34" charset="0"/>
              </a:rPr>
              <a:t>Např. vazba v jodovodíku (HI) je téměř nepolární (rozdíl elektronegativit 0,3), jodovodík je však nejsilnější z </a:t>
            </a:r>
            <a:r>
              <a:rPr lang="cs-CZ" sz="2000" dirty="0" err="1">
                <a:cs typeface="Arial" panose="020B0604020202020204" pitchFamily="34" charset="0"/>
              </a:rPr>
              <a:t>halogenvodíkových</a:t>
            </a:r>
            <a:r>
              <a:rPr lang="cs-CZ" sz="2000" dirty="0">
                <a:cs typeface="Arial" panose="020B0604020202020204" pitchFamily="34" charset="0"/>
              </a:rPr>
              <a:t> kyselin v důsledku snadné </a:t>
            </a:r>
            <a:r>
              <a:rPr lang="cs-CZ" sz="2000" dirty="0" err="1">
                <a:cs typeface="Arial" panose="020B0604020202020204" pitchFamily="34" charset="0"/>
              </a:rPr>
              <a:t>polarizovatelnosti</a:t>
            </a:r>
            <a:r>
              <a:rPr lang="cs-CZ" sz="2000" dirty="0">
                <a:cs typeface="Arial" panose="020B0604020202020204" pitchFamily="34" charset="0"/>
              </a:rPr>
              <a:t> velkého atomu jodu, zvýšení polarity vazby H-I a následně její elektrolytické disociace</a:t>
            </a:r>
            <a:endParaRPr lang="cs-CZ" sz="2000" dirty="0"/>
          </a:p>
        </p:txBody>
      </p:sp>
    </p:spTree>
    <p:extLst>
      <p:ext uri="{BB962C8B-B14F-4D97-AF65-F5344CB8AC3E}">
        <p14:creationId xmlns:p14="http://schemas.microsoft.com/office/powerpoint/2010/main" val="243434034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D7BE086-E8E6-40C5-B047-AD6DACFCB625}"/>
              </a:ext>
            </a:extLst>
          </p:cNvPr>
          <p:cNvSpPr txBox="1"/>
          <p:nvPr/>
        </p:nvSpPr>
        <p:spPr>
          <a:xfrm>
            <a:off x="228600" y="685800"/>
            <a:ext cx="8763000" cy="1323439"/>
          </a:xfrm>
          <a:prstGeom prst="rect">
            <a:avLst/>
          </a:prstGeom>
          <a:noFill/>
        </p:spPr>
        <p:txBody>
          <a:bodyPr wrap="square">
            <a:spAutoFit/>
          </a:bodyPr>
          <a:lstStyle/>
          <a:p>
            <a:pPr algn="just"/>
            <a:r>
              <a:rPr lang="cs-CZ" sz="2000" b="0" i="0" dirty="0">
                <a:effectLst/>
              </a:rPr>
              <a:t>Ionty rtuti</a:t>
            </a:r>
            <a:r>
              <a:rPr lang="en-US" sz="2000" b="0" i="0" dirty="0">
                <a:effectLst/>
              </a:rPr>
              <a:t>, Hg(I) a Hg(II), </a:t>
            </a:r>
            <a:r>
              <a:rPr lang="cs-CZ" sz="2000" b="0" i="0" dirty="0">
                <a:effectLst/>
              </a:rPr>
              <a:t>jsou</a:t>
            </a:r>
            <a:r>
              <a:rPr lang="en-US" sz="2000" b="0" i="0" dirty="0">
                <a:effectLst/>
              </a:rPr>
              <a:t> </a:t>
            </a:r>
            <a:r>
              <a:rPr lang="cs-CZ" sz="2000" b="0" i="0" dirty="0">
                <a:effectLst/>
              </a:rPr>
              <a:t>toxické tím, že mohou vytěsňovat ostatní kovy z molekul enzymů a ničit tak jejich aktivitu</a:t>
            </a:r>
            <a:r>
              <a:rPr lang="en-US" sz="2000" b="0" i="0" dirty="0">
                <a:effectLst/>
              </a:rPr>
              <a:t>.</a:t>
            </a:r>
          </a:p>
          <a:p>
            <a:pPr algn="just"/>
            <a:r>
              <a:rPr lang="cs-CZ" sz="2000" b="0" i="0" dirty="0">
                <a:effectLst/>
              </a:rPr>
              <a:t>  </a:t>
            </a:r>
            <a:r>
              <a:rPr lang="en-US" sz="2000" b="0" i="0" dirty="0">
                <a:effectLst/>
              </a:rPr>
              <a:t>a) </a:t>
            </a:r>
            <a:r>
              <a:rPr lang="cs-CZ" sz="2000" b="0" i="0" dirty="0">
                <a:effectLst/>
              </a:rPr>
              <a:t>Jsou tyto ionty tvrdé nebo měkké kyseliny?</a:t>
            </a:r>
            <a:endParaRPr lang="en-US" sz="2000" b="0" i="0" dirty="0">
              <a:effectLst/>
            </a:endParaRPr>
          </a:p>
          <a:p>
            <a:pPr algn="just"/>
            <a:r>
              <a:rPr lang="cs-CZ" sz="2000" b="0" i="0" dirty="0">
                <a:effectLst/>
              </a:rPr>
              <a:t>  </a:t>
            </a:r>
            <a:r>
              <a:rPr lang="en-US" sz="2000" b="0" i="0" dirty="0">
                <a:effectLst/>
              </a:rPr>
              <a:t>b) </a:t>
            </a:r>
            <a:r>
              <a:rPr lang="cs-CZ" sz="2000" b="0" i="0" dirty="0">
                <a:effectLst/>
              </a:rPr>
              <a:t>Jaké skupiny</a:t>
            </a:r>
            <a:r>
              <a:rPr lang="en-US" sz="2000" b="0" i="0" dirty="0">
                <a:effectLst/>
              </a:rPr>
              <a:t> amino</a:t>
            </a:r>
            <a:r>
              <a:rPr lang="cs-CZ" sz="2000" b="0" i="0" dirty="0">
                <a:effectLst/>
              </a:rPr>
              <a:t>kyselin se na ně mohou vázat</a:t>
            </a:r>
            <a:r>
              <a:rPr lang="en-US" sz="2000" b="0" i="0" dirty="0">
                <a:effectLst/>
              </a:rPr>
              <a:t>?</a:t>
            </a:r>
          </a:p>
        </p:txBody>
      </p:sp>
      <p:sp>
        <p:nvSpPr>
          <p:cNvPr id="7" name="TextovéPole 6">
            <a:extLst>
              <a:ext uri="{FF2B5EF4-FFF2-40B4-BE49-F238E27FC236}">
                <a16:creationId xmlns:a16="http://schemas.microsoft.com/office/drawing/2014/main" id="{4BFE93F7-C5B1-4758-A301-DE2FD651691A}"/>
              </a:ext>
            </a:extLst>
          </p:cNvPr>
          <p:cNvSpPr txBox="1"/>
          <p:nvPr/>
        </p:nvSpPr>
        <p:spPr>
          <a:xfrm>
            <a:off x="196590" y="2921168"/>
            <a:ext cx="8620125" cy="1015663"/>
          </a:xfrm>
          <a:prstGeom prst="rect">
            <a:avLst/>
          </a:prstGeom>
          <a:noFill/>
        </p:spPr>
        <p:txBody>
          <a:bodyPr wrap="square">
            <a:spAutoFit/>
          </a:bodyPr>
          <a:lstStyle/>
          <a:p>
            <a:pPr algn="just"/>
            <a:r>
              <a:rPr lang="en-US" sz="2000" b="0" i="0" dirty="0">
                <a:effectLst/>
              </a:rPr>
              <a:t>Hg(I) a Hg(II) </a:t>
            </a:r>
            <a:r>
              <a:rPr lang="cs-CZ" sz="2000" b="0" i="0" dirty="0">
                <a:effectLst/>
              </a:rPr>
              <a:t>jsou velké</a:t>
            </a:r>
            <a:r>
              <a:rPr lang="en-US" sz="2000" b="0" i="0" dirty="0">
                <a:effectLst/>
              </a:rPr>
              <a:t>, </a:t>
            </a:r>
            <a:r>
              <a:rPr lang="en-US" sz="2000" b="0" i="0" dirty="0" err="1">
                <a:effectLst/>
              </a:rPr>
              <a:t>polariz</a:t>
            </a:r>
            <a:r>
              <a:rPr lang="cs-CZ" sz="2000" b="0" i="0" dirty="0" err="1">
                <a:effectLst/>
              </a:rPr>
              <a:t>ovatelné</a:t>
            </a:r>
            <a:r>
              <a:rPr lang="cs-CZ" sz="2000" b="0" i="0" dirty="0">
                <a:effectLst/>
              </a:rPr>
              <a:t> ionty</a:t>
            </a:r>
            <a:r>
              <a:rPr lang="en-US" sz="2000" b="0" i="0" dirty="0">
                <a:effectLst/>
              </a:rPr>
              <a:t>. </a:t>
            </a:r>
            <a:r>
              <a:rPr lang="cs-CZ" sz="2000" b="0" i="0" dirty="0">
                <a:effectLst/>
              </a:rPr>
              <a:t>Jsou tudíž měkké kyseliny a dobře se vážou na měkké báze, jako je atom síry, resp. sulfidový či </a:t>
            </a:r>
            <a:r>
              <a:rPr lang="cs-CZ" sz="2000" b="0" i="0" dirty="0" err="1">
                <a:effectLst/>
              </a:rPr>
              <a:t>hydrogehsulfidový</a:t>
            </a:r>
            <a:r>
              <a:rPr lang="cs-CZ" sz="2000" b="0" i="0" dirty="0">
                <a:effectLst/>
              </a:rPr>
              <a:t> anion</a:t>
            </a:r>
            <a:r>
              <a:rPr lang="en-US" sz="2000" b="0" i="0" dirty="0">
                <a:effectLst/>
              </a:rPr>
              <a:t>.</a:t>
            </a:r>
            <a:r>
              <a:rPr lang="cs-CZ" sz="2000" b="0" i="0" dirty="0">
                <a:effectLst/>
              </a:rPr>
              <a:t> </a:t>
            </a:r>
            <a:r>
              <a:rPr lang="cs-CZ" sz="2000" dirty="0"/>
              <a:t>Z </a:t>
            </a:r>
            <a:r>
              <a:rPr lang="en-US" sz="2000" b="0" i="0" dirty="0">
                <a:effectLst/>
              </a:rPr>
              <a:t>amino</a:t>
            </a:r>
            <a:r>
              <a:rPr lang="cs-CZ" sz="2000" b="0" i="0" dirty="0">
                <a:effectLst/>
              </a:rPr>
              <a:t>kyselin je síra obsažena v </a:t>
            </a:r>
            <a:r>
              <a:rPr lang="en-US" sz="2000" b="0" i="0" dirty="0" err="1">
                <a:effectLst/>
              </a:rPr>
              <a:t>cystein</a:t>
            </a:r>
            <a:r>
              <a:rPr lang="cs-CZ" sz="2000" b="0" i="0" dirty="0">
                <a:effectLst/>
              </a:rPr>
              <a:t>u</a:t>
            </a:r>
            <a:r>
              <a:rPr lang="en-US" sz="2000" b="0" i="0" dirty="0">
                <a:effectLst/>
              </a:rPr>
              <a:t> </a:t>
            </a:r>
            <a:r>
              <a:rPr lang="cs-CZ" sz="2000" b="0" i="0" dirty="0">
                <a:effectLst/>
              </a:rPr>
              <a:t>nebo</a:t>
            </a:r>
            <a:r>
              <a:rPr lang="en-US" sz="2000" b="0" i="0" dirty="0">
                <a:effectLst/>
              </a:rPr>
              <a:t> </a:t>
            </a:r>
            <a:r>
              <a:rPr lang="en-US" sz="2000" b="0" i="0" dirty="0" err="1">
                <a:effectLst/>
              </a:rPr>
              <a:t>methionin</a:t>
            </a:r>
            <a:r>
              <a:rPr lang="cs-CZ" sz="2000" b="0" i="0" dirty="0">
                <a:effectLst/>
              </a:rPr>
              <a:t>u</a:t>
            </a:r>
            <a:r>
              <a:rPr lang="en-US" sz="2000" b="0" i="0" dirty="0">
                <a:effectLst/>
              </a:rPr>
              <a:t>.</a:t>
            </a:r>
            <a:endParaRPr lang="cs-CZ" sz="2000" dirty="0"/>
          </a:p>
        </p:txBody>
      </p:sp>
      <p:sp>
        <p:nvSpPr>
          <p:cNvPr id="2" name="TextovéPole 1">
            <a:extLst>
              <a:ext uri="{FF2B5EF4-FFF2-40B4-BE49-F238E27FC236}">
                <a16:creationId xmlns:a16="http://schemas.microsoft.com/office/drawing/2014/main" id="{C6ABA2F5-EBF4-4BAA-864A-2B850E93A36D}"/>
              </a:ext>
            </a:extLst>
          </p:cNvPr>
          <p:cNvSpPr txBox="1"/>
          <p:nvPr/>
        </p:nvSpPr>
        <p:spPr>
          <a:xfrm>
            <a:off x="228600" y="154722"/>
            <a:ext cx="925253" cy="400110"/>
          </a:xfrm>
          <a:prstGeom prst="rect">
            <a:avLst/>
          </a:prstGeom>
          <a:noFill/>
        </p:spPr>
        <p:txBody>
          <a:bodyPr wrap="none" rtlCol="0">
            <a:spAutoFit/>
          </a:bodyPr>
          <a:lstStyle/>
          <a:p>
            <a:r>
              <a:rPr lang="cs-CZ" sz="2000" b="1" dirty="0"/>
              <a:t>Příklad</a:t>
            </a:r>
          </a:p>
        </p:txBody>
      </p:sp>
      <p:pic>
        <p:nvPicPr>
          <p:cNvPr id="8194" name="Picture 2" descr="Biomolecules | Free Full-Text | Oxidative Stress and Maxi ...">
            <a:extLst>
              <a:ext uri="{FF2B5EF4-FFF2-40B4-BE49-F238E27FC236}">
                <a16:creationId xmlns:a16="http://schemas.microsoft.com/office/drawing/2014/main" id="{E5105A9A-6B93-44CC-ADAC-54B1CAA8D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267200"/>
            <a:ext cx="6705600" cy="216069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861225F-7EA4-492C-AAF8-784783E9A85B}"/>
              </a:ext>
            </a:extLst>
          </p:cNvPr>
          <p:cNvSpPr txBox="1"/>
          <p:nvPr/>
        </p:nvSpPr>
        <p:spPr>
          <a:xfrm>
            <a:off x="228600" y="2355874"/>
            <a:ext cx="887807" cy="400110"/>
          </a:xfrm>
          <a:prstGeom prst="rect">
            <a:avLst/>
          </a:prstGeom>
          <a:noFill/>
        </p:spPr>
        <p:txBody>
          <a:bodyPr wrap="none" rtlCol="0">
            <a:spAutoFit/>
          </a:bodyPr>
          <a:lstStyle/>
          <a:p>
            <a:r>
              <a:rPr lang="cs-CZ" sz="2000" b="1" dirty="0"/>
              <a:t>Řešení</a:t>
            </a:r>
          </a:p>
        </p:txBody>
      </p:sp>
    </p:spTree>
    <p:extLst>
      <p:ext uri="{BB962C8B-B14F-4D97-AF65-F5344CB8AC3E}">
        <p14:creationId xmlns:p14="http://schemas.microsoft.com/office/powerpoint/2010/main" val="222170360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C194923-6C18-45DF-9602-226D7CDAEDAC}"/>
              </a:ext>
            </a:extLst>
          </p:cNvPr>
          <p:cNvSpPr>
            <a:spLocks noChangeArrowheads="1"/>
          </p:cNvSpPr>
          <p:nvPr/>
        </p:nvSpPr>
        <p:spPr bwMode="auto">
          <a:xfrm>
            <a:off x="228600" y="595253"/>
            <a:ext cx="8229600" cy="192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9675" rIns="0" bIns="396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ahoma" panose="020B0604030504040204" pitchFamily="34" charset="0"/>
              </a:rPr>
              <a:t>Navrhněte vzorec  jednoduchého minerálu, obsahujícího daný prvek:</a:t>
            </a:r>
            <a:endParaRPr lang="cs-CZ" altLang="cs-CZ" sz="20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dirty="0">
                <a:solidFill>
                  <a:srgbClr val="000000"/>
                </a:solidFill>
                <a:latin typeface="+mn-lt"/>
                <a:cs typeface="Tahoma" panose="020B0604030504040204" pitchFamily="34" charset="0"/>
              </a:rPr>
              <a:t>  a) </a:t>
            </a:r>
            <a:r>
              <a:rPr kumimoji="0" lang="cs-CZ" altLang="cs-CZ" sz="2000" b="0" i="0" u="none" strike="noStrike" cap="none" normalizeH="0" baseline="0" dirty="0">
                <a:ln>
                  <a:noFill/>
                </a:ln>
                <a:solidFill>
                  <a:srgbClr val="000000"/>
                </a:solidFill>
                <a:effectLst/>
                <a:latin typeface="+mn-lt"/>
                <a:cs typeface="Tahoma" panose="020B0604030504040204" pitchFamily="34" charset="0"/>
              </a:rPr>
              <a:t>zirkonium(IV)</a:t>
            </a:r>
          </a:p>
          <a:p>
            <a:pPr marR="0" lvl="0" algn="l" defTabSz="914400" rtl="0" eaLnBrk="0" fontAlgn="base" latinLnBrk="0" hangingPunct="0">
              <a:lnSpc>
                <a:spcPct val="100000"/>
              </a:lnSpc>
              <a:spcBef>
                <a:spcPct val="0"/>
              </a:spcBef>
              <a:spcAft>
                <a:spcPct val="0"/>
              </a:spcAft>
              <a:buClrTx/>
              <a:buSzTx/>
              <a:tabLst/>
            </a:pPr>
            <a:r>
              <a:rPr lang="cs-CZ" altLang="cs-CZ" sz="2000" dirty="0">
                <a:solidFill>
                  <a:srgbClr val="000000"/>
                </a:solidFill>
                <a:latin typeface="+mn-lt"/>
                <a:cs typeface="Tahoma" panose="020B0604030504040204" pitchFamily="34" charset="0"/>
              </a:rPr>
              <a:t>  b) </a:t>
            </a:r>
            <a:r>
              <a:rPr kumimoji="0" lang="cs-CZ" altLang="cs-CZ" sz="2000" b="0" i="0" u="none" strike="noStrike" cap="none" normalizeH="0" baseline="0" dirty="0">
                <a:ln>
                  <a:noFill/>
                </a:ln>
                <a:solidFill>
                  <a:srgbClr val="000000"/>
                </a:solidFill>
                <a:effectLst/>
                <a:latin typeface="+mn-lt"/>
                <a:cs typeface="Tahoma" panose="020B0604030504040204" pitchFamily="34" charset="0"/>
              </a:rPr>
              <a:t>kadmium(II) </a:t>
            </a:r>
          </a:p>
          <a:p>
            <a:pPr marR="0" lvl="0" algn="l"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a:ln>
                  <a:noFill/>
                </a:ln>
                <a:solidFill>
                  <a:srgbClr val="000000"/>
                </a:solidFill>
                <a:effectLst/>
                <a:latin typeface="+mn-lt"/>
                <a:cs typeface="Tahoma" panose="020B0604030504040204" pitchFamily="34" charset="0"/>
              </a:rPr>
              <a:t>  c) wolfram(VI)</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ahoma" panose="020B0604030504040204" pitchFamily="34" charset="0"/>
              </a:rPr>
              <a:t>  d) zinek(II)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ahoma" panose="020B0604030504040204" pitchFamily="34" charset="0"/>
              </a:rPr>
              <a:t>  e) měď(I)</a:t>
            </a:r>
            <a:endParaRPr kumimoji="0" lang="cs-CZ" altLang="cs-CZ" sz="2000" b="0" i="0" u="none" strike="noStrike" cap="none" normalizeH="0" baseline="0" dirty="0">
              <a:ln>
                <a:noFill/>
              </a:ln>
              <a:solidFill>
                <a:schemeClr val="tx1"/>
              </a:solidFill>
              <a:effectLst/>
              <a:latin typeface="+mn-lt"/>
            </a:endParaRPr>
          </a:p>
        </p:txBody>
      </p:sp>
      <p:sp>
        <p:nvSpPr>
          <p:cNvPr id="9" name="TextovéPole 8">
            <a:extLst>
              <a:ext uri="{FF2B5EF4-FFF2-40B4-BE49-F238E27FC236}">
                <a16:creationId xmlns:a16="http://schemas.microsoft.com/office/drawing/2014/main" id="{B6072029-4D53-4C83-9390-41FBB64CCF10}"/>
              </a:ext>
            </a:extLst>
          </p:cNvPr>
          <p:cNvSpPr txBox="1"/>
          <p:nvPr/>
        </p:nvSpPr>
        <p:spPr>
          <a:xfrm>
            <a:off x="838200" y="3419475"/>
            <a:ext cx="7543800" cy="2862322"/>
          </a:xfrm>
          <a:prstGeom prst="rect">
            <a:avLst/>
          </a:prstGeom>
          <a:noFill/>
        </p:spPr>
        <p:txBody>
          <a:bodyPr wrap="square">
            <a:spAutoFit/>
          </a:bodyPr>
          <a:lstStyle/>
          <a:p>
            <a:r>
              <a:rPr lang="cs-CZ" sz="2000" dirty="0"/>
              <a:t>ZrO</a:t>
            </a:r>
            <a:r>
              <a:rPr lang="cs-CZ" sz="2000" baseline="-25000" dirty="0"/>
              <a:t>2</a:t>
            </a:r>
            <a:r>
              <a:rPr lang="cs-CZ" sz="2000" dirty="0"/>
              <a:t> (minerál </a:t>
            </a:r>
            <a:r>
              <a:rPr lang="cs-CZ" sz="2000" i="1" dirty="0" err="1"/>
              <a:t>baddeleyit</a:t>
            </a:r>
            <a:r>
              <a:rPr lang="cs-CZ" sz="2000" dirty="0"/>
              <a:t>)</a:t>
            </a:r>
          </a:p>
          <a:p>
            <a:endParaRPr lang="cs-CZ" sz="2000" dirty="0"/>
          </a:p>
          <a:p>
            <a:r>
              <a:rPr lang="cs-CZ" sz="2000" dirty="0" err="1"/>
              <a:t>CdS</a:t>
            </a:r>
            <a:r>
              <a:rPr lang="cs-CZ" sz="2000" dirty="0"/>
              <a:t> (minerály </a:t>
            </a:r>
            <a:r>
              <a:rPr lang="cs-CZ" sz="2000" i="1" dirty="0" err="1"/>
              <a:t>greenockit</a:t>
            </a:r>
            <a:r>
              <a:rPr lang="cs-CZ" sz="2000" dirty="0"/>
              <a:t> a </a:t>
            </a:r>
            <a:r>
              <a:rPr lang="cs-CZ" sz="2000" i="1" dirty="0" err="1"/>
              <a:t>hawleyit</a:t>
            </a:r>
            <a:r>
              <a:rPr lang="cs-CZ" sz="2000" dirty="0"/>
              <a:t>)</a:t>
            </a:r>
          </a:p>
          <a:p>
            <a:endParaRPr lang="cs-CZ" sz="2000" dirty="0"/>
          </a:p>
          <a:p>
            <a:r>
              <a:rPr lang="cs-CZ" sz="2000" dirty="0"/>
              <a:t>WO</a:t>
            </a:r>
            <a:r>
              <a:rPr lang="cs-CZ" sz="2000" baseline="-25000" dirty="0"/>
              <a:t>3</a:t>
            </a:r>
            <a:r>
              <a:rPr lang="cs-CZ" sz="2000" dirty="0"/>
              <a:t> (minerály </a:t>
            </a:r>
            <a:r>
              <a:rPr lang="cs-CZ" sz="2000" i="1" dirty="0" err="1"/>
              <a:t>tungstit</a:t>
            </a:r>
            <a:r>
              <a:rPr lang="cs-CZ" sz="2000" dirty="0"/>
              <a:t> a </a:t>
            </a:r>
            <a:r>
              <a:rPr lang="cs-CZ" sz="2000" i="1" dirty="0" err="1"/>
              <a:t>meymacit</a:t>
            </a:r>
            <a:r>
              <a:rPr lang="cs-CZ" sz="2000" dirty="0"/>
              <a:t>)</a:t>
            </a:r>
          </a:p>
          <a:p>
            <a:endParaRPr lang="cs-CZ" sz="2000" dirty="0"/>
          </a:p>
          <a:p>
            <a:r>
              <a:rPr lang="cs-CZ" sz="2000" dirty="0" err="1"/>
              <a:t>ZnS</a:t>
            </a:r>
            <a:r>
              <a:rPr lang="cs-CZ" sz="2000" dirty="0"/>
              <a:t> (minerály </a:t>
            </a:r>
            <a:r>
              <a:rPr lang="cs-CZ" sz="2000" i="1" dirty="0"/>
              <a:t>sfalerit</a:t>
            </a:r>
            <a:r>
              <a:rPr lang="cs-CZ" sz="2000" dirty="0"/>
              <a:t> a </a:t>
            </a:r>
            <a:r>
              <a:rPr lang="cs-CZ" sz="2000" i="1" dirty="0" err="1"/>
              <a:t>wurtzit</a:t>
            </a:r>
            <a:r>
              <a:rPr lang="cs-CZ" sz="2000" dirty="0"/>
              <a:t>)</a:t>
            </a:r>
          </a:p>
          <a:p>
            <a:endParaRPr lang="cs-CZ" sz="2000" dirty="0"/>
          </a:p>
          <a:p>
            <a:r>
              <a:rPr lang="cs-CZ" sz="2000" dirty="0"/>
              <a:t>Cu</a:t>
            </a:r>
            <a:r>
              <a:rPr lang="cs-CZ" sz="2000" baseline="-25000" dirty="0"/>
              <a:t>2</a:t>
            </a:r>
            <a:r>
              <a:rPr lang="cs-CZ" sz="2000" dirty="0"/>
              <a:t>S (minerál </a:t>
            </a:r>
            <a:r>
              <a:rPr lang="cs-CZ" sz="2000" i="1" dirty="0" err="1"/>
              <a:t>chalkocit</a:t>
            </a:r>
            <a:r>
              <a:rPr lang="cs-CZ" sz="2000" dirty="0"/>
              <a:t>)</a:t>
            </a:r>
          </a:p>
        </p:txBody>
      </p:sp>
      <p:sp>
        <p:nvSpPr>
          <p:cNvPr id="5" name="TextovéPole 4">
            <a:extLst>
              <a:ext uri="{FF2B5EF4-FFF2-40B4-BE49-F238E27FC236}">
                <a16:creationId xmlns:a16="http://schemas.microsoft.com/office/drawing/2014/main" id="{AE019CDD-BA9C-47DD-83BE-5B8D537A3160}"/>
              </a:ext>
            </a:extLst>
          </p:cNvPr>
          <p:cNvSpPr txBox="1"/>
          <p:nvPr/>
        </p:nvSpPr>
        <p:spPr>
          <a:xfrm>
            <a:off x="228600" y="154722"/>
            <a:ext cx="925253" cy="400110"/>
          </a:xfrm>
          <a:prstGeom prst="rect">
            <a:avLst/>
          </a:prstGeom>
          <a:noFill/>
        </p:spPr>
        <p:txBody>
          <a:bodyPr wrap="none" rtlCol="0">
            <a:spAutoFit/>
          </a:bodyPr>
          <a:lstStyle/>
          <a:p>
            <a:r>
              <a:rPr lang="cs-CZ" sz="2000" b="1" dirty="0"/>
              <a:t>Příklad</a:t>
            </a:r>
          </a:p>
        </p:txBody>
      </p:sp>
      <p:sp>
        <p:nvSpPr>
          <p:cNvPr id="6" name="TextovéPole 5">
            <a:extLst>
              <a:ext uri="{FF2B5EF4-FFF2-40B4-BE49-F238E27FC236}">
                <a16:creationId xmlns:a16="http://schemas.microsoft.com/office/drawing/2014/main" id="{23F5A14E-42E7-436B-97E4-1F00B94C17B7}"/>
              </a:ext>
            </a:extLst>
          </p:cNvPr>
          <p:cNvSpPr txBox="1"/>
          <p:nvPr/>
        </p:nvSpPr>
        <p:spPr>
          <a:xfrm>
            <a:off x="228600" y="2770701"/>
            <a:ext cx="887807" cy="400110"/>
          </a:xfrm>
          <a:prstGeom prst="rect">
            <a:avLst/>
          </a:prstGeom>
          <a:noFill/>
        </p:spPr>
        <p:txBody>
          <a:bodyPr wrap="none" rtlCol="0">
            <a:spAutoFit/>
          </a:bodyPr>
          <a:lstStyle/>
          <a:p>
            <a:r>
              <a:rPr lang="cs-CZ" sz="2000" b="1" dirty="0"/>
              <a:t>Řešení</a:t>
            </a:r>
          </a:p>
        </p:txBody>
      </p:sp>
    </p:spTree>
    <p:extLst>
      <p:ext uri="{BB962C8B-B14F-4D97-AF65-F5344CB8AC3E}">
        <p14:creationId xmlns:p14="http://schemas.microsoft.com/office/powerpoint/2010/main" val="35191456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1600200" y="304800"/>
            <a:ext cx="6172200" cy="422672"/>
          </a:xfrm>
        </p:spPr>
        <p:txBody>
          <a:bodyPr>
            <a:noAutofit/>
          </a:bodyPr>
          <a:lstStyle/>
          <a:p>
            <a:r>
              <a:rPr lang="cs-CZ" sz="2400" b="1" dirty="0" err="1">
                <a:latin typeface="Arial" panose="020B0604020202020204" pitchFamily="34" charset="0"/>
                <a:cs typeface="Arial" panose="020B0604020202020204" pitchFamily="34" charset="0"/>
              </a:rPr>
              <a:t>Goldschmidtova</a:t>
            </a:r>
            <a:r>
              <a:rPr lang="cs-CZ" sz="2400" b="1" dirty="0">
                <a:latin typeface="Arial" panose="020B0604020202020204" pitchFamily="34" charset="0"/>
                <a:cs typeface="Arial" panose="020B0604020202020204" pitchFamily="34" charset="0"/>
              </a:rPr>
              <a:t> klasifikace prvků</a:t>
            </a:r>
          </a:p>
        </p:txBody>
      </p:sp>
      <p:pic>
        <p:nvPicPr>
          <p:cNvPr id="187397" name="Picture 5"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220306" cy="2795478"/>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p:cNvSpPr/>
          <p:nvPr/>
        </p:nvSpPr>
        <p:spPr>
          <a:xfrm>
            <a:off x="152400" y="4419600"/>
            <a:ext cx="8839200" cy="2246769"/>
          </a:xfrm>
          <a:prstGeom prst="rect">
            <a:avLst/>
          </a:prstGeom>
        </p:spPr>
        <p:txBody>
          <a:bodyPr wrap="square">
            <a:spAutoFit/>
          </a:bodyPr>
          <a:lstStyle/>
          <a:p>
            <a:r>
              <a:rPr lang="cs-CZ" sz="2000" b="1" dirty="0">
                <a:cs typeface="Arial" panose="020B0604020202020204" pitchFamily="34" charset="0"/>
              </a:rPr>
              <a:t>Litofilní prvky </a:t>
            </a:r>
            <a:r>
              <a:rPr lang="cs-CZ" sz="2000" dirty="0">
                <a:cs typeface="Arial" panose="020B0604020202020204" pitchFamily="34" charset="0"/>
              </a:rPr>
              <a:t>vykazují silnou afinitu ke kyslíku, vyskytují se v silikátových minerálech, případně jako halogenidy. Litofilní prvky tedy tvoří kationty, které považujeme za tvrdé </a:t>
            </a:r>
            <a:r>
              <a:rPr lang="cs-CZ" sz="2000" dirty="0" err="1">
                <a:cs typeface="Arial" panose="020B0604020202020204" pitchFamily="34" charset="0"/>
              </a:rPr>
              <a:t>Lewisovy</a:t>
            </a:r>
            <a:r>
              <a:rPr lang="cs-CZ" sz="2000" dirty="0">
                <a:cs typeface="Arial" panose="020B0604020202020204" pitchFamily="34" charset="0"/>
              </a:rPr>
              <a:t> kyseliny (HA). Ty se vážou s kyslíkem jakožto </a:t>
            </a:r>
            <a:r>
              <a:rPr lang="el-GR" sz="2000" dirty="0">
                <a:cs typeface="Arial" panose="020B0604020202020204" pitchFamily="34" charset="0"/>
              </a:rPr>
              <a:t>π-</a:t>
            </a:r>
            <a:r>
              <a:rPr lang="cs-CZ" sz="2000" dirty="0">
                <a:cs typeface="Arial" panose="020B0604020202020204" pitchFamily="34" charset="0"/>
              </a:rPr>
              <a:t>donorem.</a:t>
            </a:r>
          </a:p>
          <a:p>
            <a:endParaRPr lang="cs-CZ" sz="2000" b="1" dirty="0">
              <a:cs typeface="Arial" panose="020B0604020202020204" pitchFamily="34" charset="0"/>
            </a:endParaRPr>
          </a:p>
          <a:p>
            <a:r>
              <a:rPr lang="cs-CZ" sz="2000" b="1" dirty="0" err="1">
                <a:cs typeface="Arial" panose="020B0604020202020204" pitchFamily="34" charset="0"/>
              </a:rPr>
              <a:t>Chalkofilní</a:t>
            </a:r>
            <a:r>
              <a:rPr lang="cs-CZ" sz="2000" b="1" dirty="0">
                <a:cs typeface="Arial" panose="020B0604020202020204" pitchFamily="34" charset="0"/>
              </a:rPr>
              <a:t> prvky </a:t>
            </a:r>
            <a:r>
              <a:rPr lang="cs-CZ" sz="2000" dirty="0">
                <a:cs typeface="Arial" panose="020B0604020202020204" pitchFamily="34" charset="0"/>
              </a:rPr>
              <a:t>mají silnou afinitu k síře; tvoří s ní sulfidy. Oproti litofilním prvkům jsou jejich kationty měkčími kyselinami.</a:t>
            </a:r>
          </a:p>
        </p:txBody>
      </p:sp>
    </p:spTree>
    <p:extLst>
      <p:ext uri="{BB962C8B-B14F-4D97-AF65-F5344CB8AC3E}">
        <p14:creationId xmlns:p14="http://schemas.microsoft.com/office/powerpoint/2010/main" val="79985428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28600"/>
            <a:ext cx="6172200" cy="422672"/>
          </a:xfrm>
        </p:spPr>
        <p:txBody>
          <a:bodyPr>
            <a:normAutofit fontScale="90000"/>
          </a:bodyPr>
          <a:lstStyle/>
          <a:p>
            <a:r>
              <a:rPr lang="cs-CZ" sz="2400" b="1" dirty="0" err="1"/>
              <a:t>Goldschmidtova</a:t>
            </a:r>
            <a:r>
              <a:rPr lang="cs-CZ" sz="2400" b="1" dirty="0"/>
              <a:t> klasifikace prvků</a:t>
            </a:r>
          </a:p>
        </p:txBody>
      </p:sp>
      <p:pic>
        <p:nvPicPr>
          <p:cNvPr id="55298" name="Picture 2" descr="enter image description 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56" y="2618244"/>
            <a:ext cx="3429000" cy="2756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2400" y="838200"/>
            <a:ext cx="8839200" cy="1631216"/>
          </a:xfrm>
          <a:prstGeom prst="rect">
            <a:avLst/>
          </a:prstGeom>
          <a:noFill/>
        </p:spPr>
        <p:txBody>
          <a:bodyPr wrap="square" rtlCol="0">
            <a:spAutoFit/>
          </a:bodyPr>
          <a:lstStyle/>
          <a:p>
            <a:pPr algn="just"/>
            <a:r>
              <a:rPr lang="cs-CZ" sz="2000" dirty="0">
                <a:cs typeface="Arial" panose="020B0604020202020204" pitchFamily="34" charset="0"/>
              </a:rPr>
              <a:t>Pomocí konceptu HSAB můžeme vysvětlit, proč se vápník vyskytuje v litosféře jako síran nebo uhličitan (HA-HB, neboť anionty kyslíkatých solí obsahují atomy kyslíku sloužící jako donoři </a:t>
            </a:r>
            <a:r>
              <a:rPr lang="el-GR" sz="2000" dirty="0">
                <a:cs typeface="Arial" panose="020B0604020202020204" pitchFamily="34" charset="0"/>
              </a:rPr>
              <a:t>π-</a:t>
            </a:r>
            <a:r>
              <a:rPr lang="cs-CZ" sz="2000" dirty="0">
                <a:cs typeface="Arial" panose="020B0604020202020204" pitchFamily="34" charset="0"/>
              </a:rPr>
              <a:t>elektronů), olovo jako sulfid a zlato jako tellurid anebo ryzí (elementární zlato je nejměkčí kyselinou, což je dáno velikostí, elektronovou strukturou i nulovým nábojem).</a:t>
            </a: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512" y="2209800"/>
            <a:ext cx="5142088" cy="457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243712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9792-6D5D-46DA-A870-4DE3E49C6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54" t="11150" r="6964" b="50174"/>
          <a:stretch>
            <a:fillRect/>
          </a:stretch>
        </p:blipFill>
        <p:spPr bwMode="auto">
          <a:xfrm>
            <a:off x="381000" y="838200"/>
            <a:ext cx="8223008" cy="533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98492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2727F2B-1FB7-4814-A148-DA9934FFDE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 y="1981200"/>
            <a:ext cx="8915400" cy="4120277"/>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1">
            <a:extLst>
              <a:ext uri="{FF2B5EF4-FFF2-40B4-BE49-F238E27FC236}">
                <a16:creationId xmlns:a16="http://schemas.microsoft.com/office/drawing/2014/main" id="{2FC71B0F-C4E8-44E3-A362-DC8D2046CC32}"/>
              </a:ext>
            </a:extLst>
          </p:cNvPr>
          <p:cNvSpPr>
            <a:spLocks noGrp="1"/>
          </p:cNvSpPr>
          <p:nvPr>
            <p:ph type="title"/>
          </p:nvPr>
        </p:nvSpPr>
        <p:spPr>
          <a:xfrm>
            <a:off x="1524000" y="228600"/>
            <a:ext cx="6172200" cy="422672"/>
          </a:xfrm>
        </p:spPr>
        <p:txBody>
          <a:bodyPr>
            <a:normAutofit fontScale="90000"/>
          </a:bodyPr>
          <a:lstStyle/>
          <a:p>
            <a:r>
              <a:rPr lang="cs-CZ" sz="2400" b="1" dirty="0" err="1"/>
              <a:t>Goldschmidtova</a:t>
            </a:r>
            <a:r>
              <a:rPr lang="cs-CZ" sz="2400" b="1" dirty="0"/>
              <a:t> klasifikace prvků</a:t>
            </a:r>
          </a:p>
        </p:txBody>
      </p:sp>
    </p:spTree>
    <p:extLst>
      <p:ext uri="{BB962C8B-B14F-4D97-AF65-F5344CB8AC3E}">
        <p14:creationId xmlns:p14="http://schemas.microsoft.com/office/powerpoint/2010/main" val="3763025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E724C1B6-7844-4A2C-9705-127CFE43F629}"/>
              </a:ext>
            </a:extLst>
          </p:cNvPr>
          <p:cNvPicPr>
            <a:picLocks noChangeAspect="1"/>
          </p:cNvPicPr>
          <p:nvPr/>
        </p:nvPicPr>
        <p:blipFill>
          <a:blip r:embed="rId2"/>
          <a:stretch>
            <a:fillRect/>
          </a:stretch>
        </p:blipFill>
        <p:spPr>
          <a:xfrm>
            <a:off x="685800" y="3640413"/>
            <a:ext cx="4352081" cy="2748987"/>
          </a:xfrm>
          <a:prstGeom prst="rect">
            <a:avLst/>
          </a:prstGeom>
        </p:spPr>
      </p:pic>
      <p:sp>
        <p:nvSpPr>
          <p:cNvPr id="9" name="TextovéPole 8">
            <a:extLst>
              <a:ext uri="{FF2B5EF4-FFF2-40B4-BE49-F238E27FC236}">
                <a16:creationId xmlns:a16="http://schemas.microsoft.com/office/drawing/2014/main" id="{34DA5D3E-17BF-4AE8-B9C1-032D6F372392}"/>
              </a:ext>
            </a:extLst>
          </p:cNvPr>
          <p:cNvSpPr txBox="1"/>
          <p:nvPr/>
        </p:nvSpPr>
        <p:spPr>
          <a:xfrm>
            <a:off x="346315" y="891401"/>
            <a:ext cx="6968885" cy="400110"/>
          </a:xfrm>
          <a:prstGeom prst="rect">
            <a:avLst/>
          </a:prstGeom>
          <a:noFill/>
        </p:spPr>
        <p:txBody>
          <a:bodyPr wrap="square">
            <a:spAutoFit/>
          </a:bodyPr>
          <a:lstStyle/>
          <a:p>
            <a:r>
              <a:rPr lang="cs-CZ" sz="2000" b="0" i="0" u="none" strike="noStrike" baseline="0" dirty="0">
                <a:solidFill>
                  <a:srgbClr val="000000"/>
                </a:solidFill>
              </a:rPr>
              <a:t>Existují dvě diskontinuity v</a:t>
            </a:r>
            <a:r>
              <a:rPr lang="en-US" sz="2000" b="0" i="0" u="none" strike="noStrike" baseline="0" dirty="0">
                <a:solidFill>
                  <a:srgbClr val="000000"/>
                </a:solidFill>
              </a:rPr>
              <a:t> trend</a:t>
            </a:r>
            <a:r>
              <a:rPr lang="cs-CZ" sz="2000" b="0" i="0" u="none" strike="noStrike" baseline="0" dirty="0">
                <a:solidFill>
                  <a:srgbClr val="000000"/>
                </a:solidFill>
              </a:rPr>
              <a:t>u elektronové afinity:</a:t>
            </a:r>
            <a:endParaRPr lang="cs-CZ" sz="2000" dirty="0"/>
          </a:p>
        </p:txBody>
      </p:sp>
      <p:sp>
        <p:nvSpPr>
          <p:cNvPr id="12" name="Ovál 11">
            <a:extLst>
              <a:ext uri="{FF2B5EF4-FFF2-40B4-BE49-F238E27FC236}">
                <a16:creationId xmlns:a16="http://schemas.microsoft.com/office/drawing/2014/main" id="{04065961-58A3-4688-83A7-B4E741441098}"/>
              </a:ext>
            </a:extLst>
          </p:cNvPr>
          <p:cNvSpPr/>
          <p:nvPr/>
        </p:nvSpPr>
        <p:spPr>
          <a:xfrm>
            <a:off x="609601" y="3846225"/>
            <a:ext cx="1314450" cy="2543175"/>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B149A982-9AF0-4769-A03E-DF3F6B51CE34}"/>
              </a:ext>
            </a:extLst>
          </p:cNvPr>
          <p:cNvSpPr/>
          <p:nvPr/>
        </p:nvSpPr>
        <p:spPr>
          <a:xfrm>
            <a:off x="2295526" y="3846225"/>
            <a:ext cx="1314450" cy="2543175"/>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28BC4B7E-CAB3-45D3-9A80-561D741C9CE7}"/>
              </a:ext>
            </a:extLst>
          </p:cNvPr>
          <p:cNvSpPr txBox="1"/>
          <p:nvPr/>
        </p:nvSpPr>
        <p:spPr>
          <a:xfrm>
            <a:off x="232989" y="1403088"/>
            <a:ext cx="8763000" cy="1015663"/>
          </a:xfrm>
          <a:prstGeom prst="rect">
            <a:avLst/>
          </a:prstGeom>
          <a:noFill/>
        </p:spPr>
        <p:txBody>
          <a:bodyPr wrap="square">
            <a:spAutoFit/>
          </a:bodyPr>
          <a:lstStyle/>
          <a:p>
            <a:pPr marR="0" algn="just"/>
            <a:r>
              <a:rPr lang="cs-CZ" sz="2000" b="0" i="1" u="none" strike="noStrike" baseline="0" dirty="0">
                <a:solidFill>
                  <a:srgbClr val="000000"/>
                </a:solidFill>
              </a:rPr>
              <a:t>Diskontinuita mezi skupinami </a:t>
            </a:r>
            <a:r>
              <a:rPr lang="en-US" sz="2000" b="0" i="1" u="none" strike="noStrike" baseline="0" dirty="0">
                <a:solidFill>
                  <a:srgbClr val="000000"/>
                </a:solidFill>
              </a:rPr>
              <a:t>IA a IIA</a:t>
            </a:r>
            <a:r>
              <a:rPr lang="en-US" sz="2000" b="0" i="0" u="none" strike="noStrike" baseline="0" dirty="0">
                <a:solidFill>
                  <a:srgbClr val="000000"/>
                </a:solidFill>
              </a:rPr>
              <a:t>.</a:t>
            </a:r>
            <a:r>
              <a:rPr lang="cs-CZ" sz="2000" b="0" i="0" u="none" strike="noStrike" baseline="0" dirty="0">
                <a:solidFill>
                  <a:srgbClr val="000000"/>
                </a:solidFill>
              </a:rPr>
              <a:t> E</a:t>
            </a:r>
            <a:r>
              <a:rPr lang="en-US" sz="2000" b="0" i="0" u="none" strike="noStrike" baseline="0" dirty="0">
                <a:solidFill>
                  <a:srgbClr val="000000"/>
                </a:solidFill>
              </a:rPr>
              <a:t>le</a:t>
            </a:r>
            <a:r>
              <a:rPr lang="cs-CZ" sz="2000" b="0" i="0" u="none" strike="noStrike" baseline="0" dirty="0">
                <a:solidFill>
                  <a:srgbClr val="000000"/>
                </a:solidFill>
              </a:rPr>
              <a:t>k</a:t>
            </a:r>
            <a:r>
              <a:rPr lang="en-US" sz="2000" b="0" i="0" u="none" strike="noStrike" baseline="0" dirty="0" err="1">
                <a:solidFill>
                  <a:srgbClr val="000000"/>
                </a:solidFill>
              </a:rPr>
              <a:t>tron</a:t>
            </a:r>
            <a:r>
              <a:rPr lang="cs-CZ" sz="2000" b="0" i="0" u="none" strike="noStrike" baseline="0" dirty="0">
                <a:solidFill>
                  <a:srgbClr val="000000"/>
                </a:solidFill>
              </a:rPr>
              <a:t> přidaný k II.A prvku</a:t>
            </a:r>
            <a:r>
              <a:rPr lang="en-US" sz="2000" b="0" i="0" u="none" strike="noStrike" baseline="0" dirty="0">
                <a:solidFill>
                  <a:srgbClr val="000000"/>
                </a:solidFill>
              </a:rPr>
              <a:t> </a:t>
            </a:r>
            <a:r>
              <a:rPr lang="cs-CZ" sz="2000" b="0" i="0" u="none" strike="noStrike" baseline="0" dirty="0">
                <a:solidFill>
                  <a:srgbClr val="000000"/>
                </a:solidFill>
              </a:rPr>
              <a:t>přichází do </a:t>
            </a:r>
            <a:r>
              <a:rPr lang="en-US" sz="2000" b="0" i="1" u="none" strike="noStrike" baseline="0" dirty="0">
                <a:solidFill>
                  <a:srgbClr val="000000"/>
                </a:solidFill>
              </a:rPr>
              <a:t>p</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 </a:t>
            </a:r>
            <a:r>
              <a:rPr lang="cs-CZ" sz="2000" b="0" i="0" u="none" strike="noStrike" baseline="0" dirty="0">
                <a:solidFill>
                  <a:srgbClr val="000000"/>
                </a:solidFill>
              </a:rPr>
              <a:t>nikoliv do</a:t>
            </a:r>
            <a:r>
              <a:rPr lang="en-US" sz="2000" b="0" i="0" u="none" strike="noStrike" baseline="0" dirty="0">
                <a:solidFill>
                  <a:srgbClr val="000000"/>
                </a:solidFill>
              </a:rPr>
              <a:t> </a:t>
            </a:r>
            <a:r>
              <a:rPr lang="en-US" sz="2000" b="0" i="1" u="none" strike="noStrike" baseline="0" dirty="0">
                <a:solidFill>
                  <a:srgbClr val="000000"/>
                </a:solidFill>
              </a:rPr>
              <a:t>s</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a:t>
            </a:r>
            <a:r>
              <a:rPr lang="cs-CZ" sz="2000" b="0" i="0" u="none" strike="noStrike" baseline="0" dirty="0">
                <a:solidFill>
                  <a:srgbClr val="000000"/>
                </a:solidFill>
              </a:rPr>
              <a:t> E</a:t>
            </a:r>
            <a:r>
              <a:rPr lang="en-US" sz="2000" b="0" i="0" u="none" strike="noStrike" baseline="0" dirty="0">
                <a:solidFill>
                  <a:srgbClr val="000000"/>
                </a:solidFill>
              </a:rPr>
              <a:t>le</a:t>
            </a:r>
            <a:r>
              <a:rPr lang="cs-CZ" sz="2000" b="0" i="0" u="none" strike="noStrike" baseline="0" dirty="0">
                <a:solidFill>
                  <a:srgbClr val="000000"/>
                </a:solidFill>
              </a:rPr>
              <a:t>k</a:t>
            </a:r>
            <a:r>
              <a:rPr lang="en-US" sz="2000" b="0" i="0" u="none" strike="noStrike" baseline="0" dirty="0" err="1">
                <a:solidFill>
                  <a:srgbClr val="000000"/>
                </a:solidFill>
              </a:rPr>
              <a:t>tron</a:t>
            </a:r>
            <a:r>
              <a:rPr lang="en-US" sz="2000" b="0" i="0" u="none" strike="noStrike" baseline="0" dirty="0">
                <a:solidFill>
                  <a:srgbClr val="000000"/>
                </a:solidFill>
              </a:rPr>
              <a:t> </a:t>
            </a:r>
            <a:r>
              <a:rPr lang="cs-CZ" sz="2000" b="0" i="0" u="none" strike="noStrike" baseline="0" dirty="0">
                <a:solidFill>
                  <a:srgbClr val="000000"/>
                </a:solidFill>
              </a:rPr>
              <a:t>je tak dále od jádra a podléhá repulzi od </a:t>
            </a:r>
            <a:r>
              <a:rPr lang="en-US" sz="2000" b="0" i="1" u="none" strike="noStrike" baseline="0" dirty="0">
                <a:solidFill>
                  <a:srgbClr val="000000"/>
                </a:solidFill>
              </a:rPr>
              <a:t>s</a:t>
            </a:r>
            <a:r>
              <a:rPr lang="en-US" sz="2000" b="0" i="0" u="none" strike="noStrike" baseline="0" dirty="0">
                <a:solidFill>
                  <a:srgbClr val="000000"/>
                </a:solidFill>
              </a:rPr>
              <a:t>-</a:t>
            </a:r>
            <a:r>
              <a:rPr lang="en-US" sz="2000" b="0" i="0" u="none" strike="noStrike" baseline="0" dirty="0" err="1">
                <a:solidFill>
                  <a:srgbClr val="000000"/>
                </a:solidFill>
              </a:rPr>
              <a:t>ele</a:t>
            </a:r>
            <a:r>
              <a:rPr lang="cs-CZ" sz="2000" b="0" i="0" u="none" strike="noStrike" baseline="0" dirty="0">
                <a:solidFill>
                  <a:srgbClr val="000000"/>
                </a:solidFill>
              </a:rPr>
              <a:t>k</a:t>
            </a:r>
            <a:r>
              <a:rPr lang="en-US" sz="2000" b="0" i="0" u="none" strike="noStrike" baseline="0" dirty="0" err="1">
                <a:solidFill>
                  <a:srgbClr val="000000"/>
                </a:solidFill>
              </a:rPr>
              <a:t>tron</a:t>
            </a:r>
            <a:r>
              <a:rPr lang="cs-CZ" sz="2000" b="0" i="0" u="none" strike="noStrike" baseline="0" dirty="0">
                <a:solidFill>
                  <a:srgbClr val="000000"/>
                </a:solidFill>
              </a:rPr>
              <a:t>ů</a:t>
            </a:r>
            <a:r>
              <a:rPr lang="en-US" sz="2000" b="0" i="0" u="none" strike="noStrike" baseline="0" dirty="0">
                <a:solidFill>
                  <a:srgbClr val="000000"/>
                </a:solidFill>
              </a:rPr>
              <a:t>.</a:t>
            </a:r>
          </a:p>
        </p:txBody>
      </p:sp>
      <p:sp>
        <p:nvSpPr>
          <p:cNvPr id="17" name="TextovéPole 16">
            <a:extLst>
              <a:ext uri="{FF2B5EF4-FFF2-40B4-BE49-F238E27FC236}">
                <a16:creationId xmlns:a16="http://schemas.microsoft.com/office/drawing/2014/main" id="{2F4D3F50-4DCD-4099-8147-5746401051E0}"/>
              </a:ext>
            </a:extLst>
          </p:cNvPr>
          <p:cNvSpPr txBox="1"/>
          <p:nvPr/>
        </p:nvSpPr>
        <p:spPr>
          <a:xfrm>
            <a:off x="232989" y="2521657"/>
            <a:ext cx="8591127" cy="707886"/>
          </a:xfrm>
          <a:prstGeom prst="rect">
            <a:avLst/>
          </a:prstGeom>
          <a:noFill/>
        </p:spPr>
        <p:txBody>
          <a:bodyPr wrap="square">
            <a:spAutoFit/>
          </a:bodyPr>
          <a:lstStyle/>
          <a:p>
            <a:pPr marR="0" algn="just"/>
            <a:r>
              <a:rPr lang="cs-CZ" sz="2000" b="0" i="1" u="none" strike="noStrike" baseline="0" dirty="0">
                <a:solidFill>
                  <a:srgbClr val="000000"/>
                </a:solidFill>
              </a:rPr>
              <a:t>Diskontinuita mezi skupinami </a:t>
            </a:r>
            <a:r>
              <a:rPr lang="en-US" sz="2000" b="0" i="1" u="none" strike="noStrike" baseline="0" dirty="0">
                <a:solidFill>
                  <a:srgbClr val="000000"/>
                </a:solidFill>
              </a:rPr>
              <a:t>IVA a VA.</a:t>
            </a:r>
            <a:r>
              <a:rPr lang="cs-CZ" sz="2000" b="0" i="1" u="none" strike="noStrike" baseline="0" dirty="0">
                <a:solidFill>
                  <a:srgbClr val="000000"/>
                </a:solidFill>
              </a:rPr>
              <a:t> </a:t>
            </a:r>
            <a:r>
              <a:rPr lang="cs-CZ" sz="2000" b="0" i="0" u="none" strike="noStrike" baseline="0" dirty="0">
                <a:solidFill>
                  <a:srgbClr val="000000"/>
                </a:solidFill>
              </a:rPr>
              <a:t>Skupina</a:t>
            </a:r>
            <a:r>
              <a:rPr lang="en-US" sz="2000" b="0" i="0" u="none" strike="noStrike" baseline="0" dirty="0">
                <a:solidFill>
                  <a:srgbClr val="000000"/>
                </a:solidFill>
              </a:rPr>
              <a:t> VA </a:t>
            </a:r>
            <a:r>
              <a:rPr lang="cs-CZ" sz="2000" b="0" i="0" u="none" strike="noStrike" baseline="0" dirty="0">
                <a:solidFill>
                  <a:srgbClr val="000000"/>
                </a:solidFill>
              </a:rPr>
              <a:t>nemá prázdné </a:t>
            </a:r>
            <a:r>
              <a:rPr lang="en-US" sz="2000" b="0" i="0" u="none" strike="noStrike" baseline="0" dirty="0">
                <a:solidFill>
                  <a:srgbClr val="000000"/>
                </a:solidFill>
              </a:rPr>
              <a:t>orbital</a:t>
            </a:r>
            <a:r>
              <a:rPr lang="cs-CZ" sz="2000" dirty="0">
                <a:solidFill>
                  <a:srgbClr val="000000"/>
                </a:solidFill>
              </a:rPr>
              <a:t>y</a:t>
            </a:r>
            <a:r>
              <a:rPr lang="en-US" sz="2000" b="0" i="0" u="none" strike="noStrike" baseline="0" dirty="0">
                <a:solidFill>
                  <a:srgbClr val="000000"/>
                </a:solidFill>
              </a:rPr>
              <a:t>.</a:t>
            </a:r>
            <a:r>
              <a:rPr lang="cs-CZ" sz="2000" b="0" i="0" u="none" strike="noStrike" baseline="0" dirty="0">
                <a:solidFill>
                  <a:srgbClr val="000000"/>
                </a:solidFill>
              </a:rPr>
              <a:t> Přidaný elektron musí přijít do </a:t>
            </a:r>
            <a:r>
              <a:rPr lang="en-US" sz="2000" b="0" i="0" u="none" strike="noStrike" baseline="0" dirty="0">
                <a:solidFill>
                  <a:srgbClr val="000000"/>
                </a:solidFill>
              </a:rPr>
              <a:t> </a:t>
            </a:r>
            <a:r>
              <a:rPr lang="cs-CZ" sz="2000" b="0" i="0" u="none" strike="noStrike" baseline="0" dirty="0">
                <a:solidFill>
                  <a:srgbClr val="000000"/>
                </a:solidFill>
              </a:rPr>
              <a:t>již obsazeného </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 </a:t>
            </a:r>
            <a:r>
              <a:rPr lang="cs-CZ" sz="2000" b="0" i="0" u="none" strike="noStrike" baseline="0" dirty="0">
                <a:solidFill>
                  <a:srgbClr val="000000"/>
                </a:solidFill>
              </a:rPr>
              <a:t>což vede k </a:t>
            </a:r>
            <a:r>
              <a:rPr lang="en-US" sz="2000" b="0" i="0" u="none" strike="noStrike" baseline="0" dirty="0" err="1">
                <a:solidFill>
                  <a:srgbClr val="000000"/>
                </a:solidFill>
              </a:rPr>
              <a:t>repul</a:t>
            </a:r>
            <a:r>
              <a:rPr lang="cs-CZ" sz="2000" dirty="0">
                <a:solidFill>
                  <a:srgbClr val="000000"/>
                </a:solidFill>
              </a:rPr>
              <a:t>z</a:t>
            </a:r>
            <a:r>
              <a:rPr lang="en-US" sz="2000" b="0" i="0" u="none" strike="noStrike" baseline="0" dirty="0" err="1">
                <a:solidFill>
                  <a:srgbClr val="000000"/>
                </a:solidFill>
              </a:rPr>
              <a:t>i</a:t>
            </a:r>
            <a:r>
              <a:rPr lang="en-US" sz="2000" b="0" i="0" u="none" strike="noStrike" baseline="0" dirty="0">
                <a:solidFill>
                  <a:srgbClr val="000000"/>
                </a:solidFill>
              </a:rPr>
              <a:t>.</a:t>
            </a:r>
          </a:p>
        </p:txBody>
      </p:sp>
      <p:sp>
        <p:nvSpPr>
          <p:cNvPr id="10" name="Nadpis 1">
            <a:extLst>
              <a:ext uri="{FF2B5EF4-FFF2-40B4-BE49-F238E27FC236}">
                <a16:creationId xmlns:a16="http://schemas.microsoft.com/office/drawing/2014/main" id="{32042EAD-459A-4CF7-951D-D164C9FA4E82}"/>
              </a:ext>
            </a:extLst>
          </p:cNvPr>
          <p:cNvSpPr>
            <a:spLocks noGrp="1"/>
          </p:cNvSpPr>
          <p:nvPr>
            <p:ph type="title"/>
          </p:nvPr>
        </p:nvSpPr>
        <p:spPr>
          <a:xfrm>
            <a:off x="238126" y="233844"/>
            <a:ext cx="3200400" cy="411162"/>
          </a:xfrm>
        </p:spPr>
        <p:txBody>
          <a:bodyPr>
            <a:normAutofit fontScale="90000"/>
          </a:bodyPr>
          <a:lstStyle/>
          <a:p>
            <a:r>
              <a:rPr lang="cs-CZ" sz="2800" b="1" dirty="0">
                <a:latin typeface="+mn-lt"/>
              </a:rPr>
              <a:t>Elektronová afinita</a:t>
            </a:r>
            <a:endParaRPr lang="cs-CZ" sz="2800" dirty="0">
              <a:latin typeface="+mn-lt"/>
            </a:endParaRPr>
          </a:p>
        </p:txBody>
      </p:sp>
      <p:pic>
        <p:nvPicPr>
          <p:cNvPr id="3" name="Obrázek 2">
            <a:extLst>
              <a:ext uri="{FF2B5EF4-FFF2-40B4-BE49-F238E27FC236}">
                <a16:creationId xmlns:a16="http://schemas.microsoft.com/office/drawing/2014/main" id="{A7D2F548-0B37-4ECA-A304-41FF64B38954}"/>
              </a:ext>
            </a:extLst>
          </p:cNvPr>
          <p:cNvPicPr>
            <a:picLocks noChangeAspect="1"/>
          </p:cNvPicPr>
          <p:nvPr/>
        </p:nvPicPr>
        <p:blipFill>
          <a:blip r:embed="rId3"/>
          <a:stretch>
            <a:fillRect/>
          </a:stretch>
        </p:blipFill>
        <p:spPr>
          <a:xfrm>
            <a:off x="5403089" y="3846225"/>
            <a:ext cx="3409950" cy="685800"/>
          </a:xfrm>
          <a:prstGeom prst="rect">
            <a:avLst/>
          </a:prstGeom>
        </p:spPr>
      </p:pic>
      <p:pic>
        <p:nvPicPr>
          <p:cNvPr id="5" name="Obrázek 4">
            <a:extLst>
              <a:ext uri="{FF2B5EF4-FFF2-40B4-BE49-F238E27FC236}">
                <a16:creationId xmlns:a16="http://schemas.microsoft.com/office/drawing/2014/main" id="{D0ACBD6C-CC22-4652-B3C8-660A75D70499}"/>
              </a:ext>
            </a:extLst>
          </p:cNvPr>
          <p:cNvPicPr>
            <a:picLocks noChangeAspect="1"/>
          </p:cNvPicPr>
          <p:nvPr/>
        </p:nvPicPr>
        <p:blipFill>
          <a:blip r:embed="rId4"/>
          <a:stretch>
            <a:fillRect/>
          </a:stretch>
        </p:blipFill>
        <p:spPr>
          <a:xfrm>
            <a:off x="5407852" y="5116199"/>
            <a:ext cx="3400425" cy="647700"/>
          </a:xfrm>
          <a:prstGeom prst="rect">
            <a:avLst/>
          </a:prstGeom>
        </p:spPr>
      </p:pic>
    </p:spTree>
    <p:extLst>
      <p:ext uri="{BB962C8B-B14F-4D97-AF65-F5344CB8AC3E}">
        <p14:creationId xmlns:p14="http://schemas.microsoft.com/office/powerpoint/2010/main" val="394555680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9200" y="381000"/>
            <a:ext cx="6172200" cy="365522"/>
          </a:xfrm>
        </p:spPr>
        <p:txBody>
          <a:bodyPr>
            <a:noAutofit/>
          </a:bodyPr>
          <a:lstStyle/>
          <a:p>
            <a:r>
              <a:rPr lang="cs-CZ" sz="2800" b="1" dirty="0">
                <a:latin typeface="+mn-lt"/>
              </a:rPr>
              <a:t>Rozpustnost a HSAB</a:t>
            </a:r>
          </a:p>
        </p:txBody>
      </p:sp>
      <p:sp>
        <p:nvSpPr>
          <p:cNvPr id="5" name="Obdélník 4"/>
          <p:cNvSpPr/>
          <p:nvPr/>
        </p:nvSpPr>
        <p:spPr>
          <a:xfrm>
            <a:off x="152400" y="1203722"/>
            <a:ext cx="8839200" cy="5386090"/>
          </a:xfrm>
          <a:prstGeom prst="rect">
            <a:avLst/>
          </a:prstGeom>
        </p:spPr>
        <p:txBody>
          <a:bodyPr wrap="square">
            <a:spAutoFit/>
          </a:bodyPr>
          <a:lstStyle/>
          <a:p>
            <a:pPr algn="just"/>
            <a:r>
              <a:rPr lang="cs-CZ" sz="2000" b="1" dirty="0">
                <a:cs typeface="Arial" panose="020B0604020202020204" pitchFamily="34" charset="0"/>
              </a:rPr>
              <a:t>Rozpustnost ve vodě</a:t>
            </a:r>
          </a:p>
          <a:p>
            <a:pPr algn="just"/>
            <a:endParaRPr lang="cs-CZ" sz="2000" dirty="0">
              <a:cs typeface="Arial" panose="020B0604020202020204" pitchFamily="34" charset="0"/>
            </a:endParaRPr>
          </a:p>
          <a:p>
            <a:pPr algn="just"/>
            <a:r>
              <a:rPr lang="cs-CZ" sz="2000" dirty="0">
                <a:cs typeface="Arial" panose="020B0604020202020204" pitchFamily="34" charset="0"/>
              </a:rPr>
              <a:t>Voda rozpouští látky, které disponují </a:t>
            </a:r>
            <a:r>
              <a:rPr lang="cs-CZ" sz="2000" u="sng" dirty="0">
                <a:cs typeface="Arial" panose="020B0604020202020204" pitchFamily="34" charset="0"/>
              </a:rPr>
              <a:t>alespoň jednou „hard" částí</a:t>
            </a:r>
            <a:r>
              <a:rPr lang="cs-CZ" sz="2000" dirty="0">
                <a:cs typeface="Arial" panose="020B0604020202020204" pitchFamily="34" charset="0"/>
              </a:rPr>
              <a:t>. Sloučenina vznikající</a:t>
            </a:r>
            <a:r>
              <a:rPr lang="en-US" sz="2000" dirty="0">
                <a:cs typeface="Arial" panose="020B0604020202020204" pitchFamily="34" charset="0"/>
              </a:rPr>
              <a:t> </a:t>
            </a:r>
            <a:r>
              <a:rPr lang="cs-CZ" sz="2000" dirty="0">
                <a:cs typeface="Arial" panose="020B0604020202020204" pitchFamily="34" charset="0"/>
              </a:rPr>
              <a:t>kombinací „</a:t>
            </a:r>
            <a:r>
              <a:rPr lang="en-US" sz="2000" dirty="0">
                <a:cs typeface="Arial" panose="020B0604020202020204" pitchFamily="34" charset="0"/>
              </a:rPr>
              <a:t>soft acid</a:t>
            </a:r>
            <a:r>
              <a:rPr lang="cs-CZ" sz="2000" dirty="0">
                <a:cs typeface="Arial" panose="020B0604020202020204" pitchFamily="34" charset="0"/>
              </a:rPr>
              <a:t>" + „</a:t>
            </a:r>
            <a:r>
              <a:rPr lang="en-US" sz="2000" dirty="0">
                <a:cs typeface="Arial" panose="020B0604020202020204" pitchFamily="34" charset="0"/>
              </a:rPr>
              <a:t>soft base</a:t>
            </a:r>
            <a:r>
              <a:rPr lang="cs-CZ" sz="2000" dirty="0">
                <a:cs typeface="Arial" panose="020B0604020202020204" pitchFamily="34" charset="0"/>
              </a:rPr>
              <a:t>"</a:t>
            </a:r>
            <a:r>
              <a:rPr lang="en-US" sz="2000" dirty="0">
                <a:cs typeface="Arial" panose="020B0604020202020204" pitchFamily="34" charset="0"/>
              </a:rPr>
              <a:t> </a:t>
            </a:r>
            <a:r>
              <a:rPr lang="cs-CZ" sz="2000" dirty="0">
                <a:cs typeface="Arial" panose="020B0604020202020204" pitchFamily="34" charset="0"/>
              </a:rPr>
              <a:t>je málo rozpustná v</a:t>
            </a:r>
            <a:r>
              <a:rPr lang="en-US" sz="2000" dirty="0">
                <a:cs typeface="Arial" panose="020B0604020202020204" pitchFamily="34" charset="0"/>
              </a:rPr>
              <a:t> pol</a:t>
            </a:r>
            <a:r>
              <a:rPr lang="cs-CZ" sz="2000" dirty="0">
                <a:cs typeface="Arial" panose="020B0604020202020204" pitchFamily="34" charset="0"/>
              </a:rPr>
              <a:t>á</a:t>
            </a:r>
            <a:r>
              <a:rPr lang="en-US" sz="2000" dirty="0">
                <a:cs typeface="Arial" panose="020B0604020202020204" pitchFamily="34" charset="0"/>
              </a:rPr>
              <a:t>r</a:t>
            </a:r>
            <a:r>
              <a:rPr lang="cs-CZ" sz="2000" dirty="0" err="1">
                <a:cs typeface="Arial" panose="020B0604020202020204" pitchFamily="34" charset="0"/>
              </a:rPr>
              <a:t>ních</a:t>
            </a:r>
            <a:r>
              <a:rPr lang="cs-CZ" sz="2000" dirty="0">
                <a:cs typeface="Arial" panose="020B0604020202020204" pitchFamily="34" charset="0"/>
              </a:rPr>
              <a:t> rozpouštědlech</a:t>
            </a:r>
            <a:r>
              <a:rPr lang="en-US" sz="2000" dirty="0">
                <a:cs typeface="Arial" panose="020B0604020202020204" pitchFamily="34" charset="0"/>
              </a:rPr>
              <a:t> </a:t>
            </a:r>
            <a:r>
              <a:rPr lang="cs-CZ" sz="2000" dirty="0">
                <a:cs typeface="Arial" panose="020B0604020202020204" pitchFamily="34" charset="0"/>
              </a:rPr>
              <a:t>jako voda</a:t>
            </a:r>
            <a:r>
              <a:rPr lang="en-US" sz="2000" dirty="0">
                <a:cs typeface="Arial" panose="020B0604020202020204" pitchFamily="34" charset="0"/>
              </a:rPr>
              <a:t>. </a:t>
            </a:r>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b="1" dirty="0">
                <a:cs typeface="Arial" panose="020B0604020202020204" pitchFamily="34" charset="0"/>
              </a:rPr>
              <a:t>Příklady</a:t>
            </a:r>
          </a:p>
          <a:p>
            <a:pPr algn="just"/>
            <a:endParaRPr lang="cs-CZ" sz="2000" dirty="0">
              <a:cs typeface="Arial" panose="020B0604020202020204" pitchFamily="34" charset="0"/>
            </a:endParaRPr>
          </a:p>
          <a:p>
            <a:pPr algn="just"/>
            <a:r>
              <a:rPr lang="cs-CZ" sz="2000" i="1" dirty="0">
                <a:cs typeface="Arial" panose="020B0604020202020204" pitchFamily="34" charset="0"/>
              </a:rPr>
              <a:t>Sulfid olovnatý </a:t>
            </a:r>
            <a:r>
              <a:rPr lang="cs-CZ" sz="2000" dirty="0">
                <a:cs typeface="Arial" panose="020B0604020202020204" pitchFamily="34" charset="0"/>
              </a:rPr>
              <a:t>není rozpustný ve vodě (sulfidový anion je měkčí zásadou než oxidový anion; olovnatý kation je měkkou Lewisovou kyselinou). </a:t>
            </a:r>
          </a:p>
          <a:p>
            <a:pPr algn="just"/>
            <a:endParaRPr lang="cs-CZ" sz="800" dirty="0">
              <a:cs typeface="Arial" panose="020B0604020202020204" pitchFamily="34" charset="0"/>
            </a:endParaRPr>
          </a:p>
          <a:p>
            <a:pPr algn="just"/>
            <a:r>
              <a:rPr lang="cs-CZ" sz="2000" i="1" dirty="0">
                <a:cs typeface="Arial" panose="020B0604020202020204" pitchFamily="34" charset="0"/>
              </a:rPr>
              <a:t>Sulfid sodný </a:t>
            </a:r>
            <a:r>
              <a:rPr lang="cs-CZ" sz="2000" dirty="0">
                <a:cs typeface="Arial" panose="020B0604020202020204" pitchFamily="34" charset="0"/>
              </a:rPr>
              <a:t>ale rozpustný ve vodě je, protože sodný kation je tvrdou Lewisovou kyselinou, kterou voda dobře </a:t>
            </a:r>
            <a:r>
              <a:rPr lang="cs-CZ" sz="2000" dirty="0" err="1">
                <a:cs typeface="Arial" panose="020B0604020202020204" pitchFamily="34" charset="0"/>
              </a:rPr>
              <a:t>solvatuje</a:t>
            </a:r>
            <a:r>
              <a:rPr lang="cs-CZ" sz="2000" dirty="0">
                <a:cs typeface="Arial" panose="020B0604020202020204" pitchFamily="34" charset="0"/>
              </a:rPr>
              <a:t>.</a:t>
            </a:r>
          </a:p>
          <a:p>
            <a:pPr algn="just"/>
            <a:endParaRPr lang="cs-CZ" sz="800" dirty="0">
              <a:cs typeface="Arial" panose="020B0604020202020204" pitchFamily="34" charset="0"/>
            </a:endParaRPr>
          </a:p>
          <a:p>
            <a:r>
              <a:rPr lang="cs-CZ" sz="2000" i="1" dirty="0">
                <a:cs typeface="Arial" panose="020B0604020202020204" pitchFamily="34" charset="0"/>
              </a:rPr>
              <a:t>J</a:t>
            </a:r>
            <a:r>
              <a:rPr lang="en-US" sz="2000" i="1" dirty="0" err="1">
                <a:cs typeface="Arial" panose="020B0604020202020204" pitchFamily="34" charset="0"/>
              </a:rPr>
              <a:t>odid</a:t>
            </a:r>
            <a:r>
              <a:rPr lang="cs-CZ" sz="2000" i="1" dirty="0">
                <a:cs typeface="Arial" panose="020B0604020202020204" pitchFamily="34" charset="0"/>
              </a:rPr>
              <a:t> stříbrný </a:t>
            </a:r>
            <a:r>
              <a:rPr lang="cs-CZ" sz="2000" dirty="0">
                <a:cs typeface="Arial" panose="020B0604020202020204" pitchFamily="34" charset="0"/>
              </a:rPr>
              <a:t>je</a:t>
            </a:r>
            <a:r>
              <a:rPr lang="en-US" sz="2000" dirty="0">
                <a:cs typeface="Arial" panose="020B0604020202020204" pitchFamily="34" charset="0"/>
              </a:rPr>
              <a:t> </a:t>
            </a:r>
            <a:r>
              <a:rPr lang="cs-CZ" sz="2000" dirty="0">
                <a:cs typeface="Arial" panose="020B0604020202020204" pitchFamily="34" charset="0"/>
              </a:rPr>
              <a:t>nerozpustný</a:t>
            </a:r>
            <a:r>
              <a:rPr lang="en-US" sz="2000" dirty="0">
                <a:cs typeface="Arial" panose="020B0604020202020204" pitchFamily="34" charset="0"/>
              </a:rPr>
              <a:t> </a:t>
            </a:r>
            <a:r>
              <a:rPr lang="cs-CZ" sz="2000" dirty="0">
                <a:cs typeface="Arial" panose="020B0604020202020204" pitchFamily="34" charset="0"/>
              </a:rPr>
              <a:t>ve vodě díky kombinaci </a:t>
            </a:r>
            <a:r>
              <a:rPr lang="en-US" sz="2000" dirty="0">
                <a:cs typeface="Arial" panose="020B0604020202020204" pitchFamily="34" charset="0"/>
              </a:rPr>
              <a:t>soft acid, Ag</a:t>
            </a:r>
            <a:r>
              <a:rPr lang="en-US" sz="2000" baseline="30000" dirty="0">
                <a:cs typeface="Arial" panose="020B0604020202020204" pitchFamily="34" charset="0"/>
              </a:rPr>
              <a:t>+</a:t>
            </a:r>
            <a:r>
              <a:rPr lang="en-US" sz="2000" dirty="0">
                <a:cs typeface="Arial" panose="020B0604020202020204" pitchFamily="34" charset="0"/>
              </a:rPr>
              <a:t> and soft base, I</a:t>
            </a:r>
            <a:r>
              <a:rPr lang="en-US" sz="2000" baseline="30000" dirty="0">
                <a:cs typeface="Arial" panose="020B0604020202020204" pitchFamily="34" charset="0"/>
              </a:rPr>
              <a:t>-</a:t>
            </a:r>
            <a:r>
              <a:rPr lang="en-US" sz="2000" dirty="0">
                <a:cs typeface="Arial" panose="020B0604020202020204" pitchFamily="34" charset="0"/>
              </a:rPr>
              <a:t>.</a:t>
            </a:r>
            <a:endParaRPr lang="cs-CZ" sz="2000" dirty="0">
              <a:cs typeface="Arial" panose="020B0604020202020204" pitchFamily="34" charset="0"/>
            </a:endParaRPr>
          </a:p>
          <a:p>
            <a:endParaRPr lang="en-US" sz="800" dirty="0">
              <a:cs typeface="Arial" panose="020B0604020202020204" pitchFamily="34" charset="0"/>
            </a:endParaRPr>
          </a:p>
          <a:p>
            <a:r>
              <a:rPr lang="cs-CZ" sz="2000" i="1" dirty="0">
                <a:cs typeface="Arial" panose="020B0604020202020204" pitchFamily="34" charset="0"/>
              </a:rPr>
              <a:t>J</a:t>
            </a:r>
            <a:r>
              <a:rPr lang="en-US" sz="2000" i="1" dirty="0" err="1">
                <a:cs typeface="Arial" panose="020B0604020202020204" pitchFamily="34" charset="0"/>
              </a:rPr>
              <a:t>odid</a:t>
            </a:r>
            <a:r>
              <a:rPr lang="cs-CZ" sz="2000" i="1" dirty="0">
                <a:cs typeface="Arial" panose="020B0604020202020204" pitchFamily="34" charset="0"/>
              </a:rPr>
              <a:t> l</a:t>
            </a:r>
            <a:r>
              <a:rPr lang="en-US" sz="2000" i="1" dirty="0" err="1">
                <a:cs typeface="Arial" panose="020B0604020202020204" pitchFamily="34" charset="0"/>
              </a:rPr>
              <a:t>ith</a:t>
            </a:r>
            <a:r>
              <a:rPr lang="cs-CZ" sz="2000" i="1" dirty="0">
                <a:cs typeface="Arial" panose="020B0604020202020204" pitchFamily="34" charset="0"/>
              </a:rPr>
              <a:t>ný </a:t>
            </a:r>
            <a:r>
              <a:rPr lang="cs-CZ" sz="2000" dirty="0">
                <a:cs typeface="Arial" panose="020B0604020202020204" pitchFamily="34" charset="0"/>
              </a:rPr>
              <a:t>je výsledek</a:t>
            </a:r>
            <a:r>
              <a:rPr lang="en-US" sz="2000" dirty="0">
                <a:cs typeface="Arial" panose="020B0604020202020204" pitchFamily="34" charset="0"/>
              </a:rPr>
              <a:t> </a:t>
            </a:r>
            <a:r>
              <a:rPr lang="cs-CZ" sz="2000" dirty="0">
                <a:cs typeface="Arial" panose="020B0604020202020204" pitchFamily="34" charset="0"/>
              </a:rPr>
              <a:t>k</a:t>
            </a:r>
            <a:r>
              <a:rPr lang="en-US" sz="2000" dirty="0" err="1">
                <a:cs typeface="Arial" panose="020B0604020202020204" pitchFamily="34" charset="0"/>
              </a:rPr>
              <a:t>ombina</a:t>
            </a:r>
            <a:r>
              <a:rPr lang="cs-CZ" sz="2000" dirty="0" err="1">
                <a:cs typeface="Arial" panose="020B0604020202020204" pitchFamily="34" charset="0"/>
              </a:rPr>
              <a:t>ce</a:t>
            </a:r>
            <a:r>
              <a:rPr lang="en-US" sz="2000" dirty="0">
                <a:cs typeface="Arial" panose="020B0604020202020204" pitchFamily="34" charset="0"/>
              </a:rPr>
              <a:t> Li</a:t>
            </a:r>
            <a:r>
              <a:rPr lang="en-US" sz="2000" baseline="30000" dirty="0">
                <a:cs typeface="Arial" panose="020B0604020202020204" pitchFamily="34" charset="0"/>
              </a:rPr>
              <a:t>+</a:t>
            </a:r>
            <a:r>
              <a:rPr lang="en-US" sz="2000" dirty="0">
                <a:cs typeface="Arial" panose="020B0604020202020204" pitchFamily="34" charset="0"/>
              </a:rPr>
              <a:t> (hard acid) a I</a:t>
            </a:r>
            <a:r>
              <a:rPr lang="en-US" sz="2000" baseline="30000" dirty="0">
                <a:cs typeface="Arial" panose="020B0604020202020204" pitchFamily="34" charset="0"/>
              </a:rPr>
              <a:t>-</a:t>
            </a:r>
            <a:r>
              <a:rPr lang="en-US" sz="2000" dirty="0">
                <a:cs typeface="Arial" panose="020B0604020202020204" pitchFamily="34" charset="0"/>
              </a:rPr>
              <a:t> (soft base)</a:t>
            </a:r>
            <a:r>
              <a:rPr lang="cs-CZ" sz="2000" dirty="0">
                <a:cs typeface="Arial" panose="020B0604020202020204" pitchFamily="34" charset="0"/>
              </a:rPr>
              <a:t> a tedy rozpustný ve vodě</a:t>
            </a:r>
            <a:r>
              <a:rPr lang="en-US" sz="2000" dirty="0">
                <a:cs typeface="Arial" panose="020B0604020202020204" pitchFamily="34" charset="0"/>
              </a:rPr>
              <a:t>.</a:t>
            </a:r>
          </a:p>
        </p:txBody>
      </p:sp>
    </p:spTree>
    <p:extLst>
      <p:ext uri="{BB962C8B-B14F-4D97-AF65-F5344CB8AC3E}">
        <p14:creationId xmlns:p14="http://schemas.microsoft.com/office/powerpoint/2010/main" val="60959528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04800" y="990600"/>
            <a:ext cx="8534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Font typeface="Wingdings" pitchFamily="2" charset="2"/>
              <a:buChar char=""/>
              <a:defRPr sz="2100">
                <a:solidFill>
                  <a:schemeClr val="tx1"/>
                </a:solidFill>
                <a:latin typeface="Calibri" pitchFamily="34" charset="0"/>
              </a:defRPr>
            </a:lvl1pPr>
            <a:lvl2pPr marL="742950" indent="-285750">
              <a:spcBef>
                <a:spcPct val="20000"/>
              </a:spcBef>
              <a:buSzPct val="60000"/>
              <a:buFont typeface="Wingdings" pitchFamily="2" charset="2"/>
              <a:buChar char=""/>
              <a:defRPr sz="1900">
                <a:solidFill>
                  <a:schemeClr val="tx1"/>
                </a:solidFill>
                <a:latin typeface="Calibri" pitchFamily="34" charset="0"/>
              </a:defRPr>
            </a:lvl2pPr>
            <a:lvl3pPr marL="1143000" indent="-228600">
              <a:spcBef>
                <a:spcPct val="20000"/>
              </a:spcBef>
              <a:buSzPct val="60000"/>
              <a:buFont typeface="Wingdings" pitchFamily="2" charset="2"/>
              <a:buChar char=""/>
              <a:defRPr sz="1700">
                <a:solidFill>
                  <a:schemeClr val="tx1"/>
                </a:solidFill>
                <a:latin typeface="Calibri" pitchFamily="34" charset="0"/>
              </a:defRPr>
            </a:lvl3pPr>
            <a:lvl4pPr marL="1600200" indent="-228600">
              <a:spcBef>
                <a:spcPct val="20000"/>
              </a:spcBef>
              <a:buSzPct val="60000"/>
              <a:buFont typeface="Wingdings" pitchFamily="2" charset="2"/>
              <a:buChar char=""/>
              <a:defRPr sz="1600">
                <a:solidFill>
                  <a:schemeClr val="tx1"/>
                </a:solidFill>
                <a:latin typeface="Calibri" pitchFamily="34" charset="0"/>
              </a:defRPr>
            </a:lvl4pPr>
            <a:lvl5pPr marL="2057400" indent="-22860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spcBef>
                <a:spcPct val="0"/>
              </a:spcBef>
              <a:buSzTx/>
              <a:buFontTx/>
              <a:buNone/>
            </a:pPr>
            <a:endParaRPr lang="cs-CZ" altLang="cs-CZ" sz="2000" dirty="0">
              <a:latin typeface="+mn-lt"/>
              <a:cs typeface="Arial" panose="020B0604020202020204" pitchFamily="34" charset="0"/>
            </a:endParaRPr>
          </a:p>
          <a:p>
            <a:pPr>
              <a:spcBef>
                <a:spcPct val="0"/>
              </a:spcBef>
              <a:buSzTx/>
              <a:buFontTx/>
              <a:buNone/>
            </a:pPr>
            <a:r>
              <a:rPr lang="cs-CZ" altLang="cs-CZ" sz="2000" dirty="0">
                <a:latin typeface="+mn-lt"/>
                <a:cs typeface="Arial" panose="020B0604020202020204" pitchFamily="34" charset="0"/>
              </a:rPr>
              <a:t>		HA       +      H</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O                         A</a:t>
            </a:r>
            <a:r>
              <a:rPr lang="cs-CZ" altLang="cs-CZ" sz="2000" baseline="30000" dirty="0">
                <a:latin typeface="+mn-lt"/>
                <a:cs typeface="Arial" panose="020B0604020202020204" pitchFamily="34" charset="0"/>
              </a:rPr>
              <a:t>- </a:t>
            </a:r>
            <a:r>
              <a:rPr lang="cs-CZ" altLang="cs-CZ" sz="2000" b="1" dirty="0">
                <a:latin typeface="+mn-lt"/>
                <a:cs typeface="Arial" panose="020B0604020202020204" pitchFamily="34" charset="0"/>
              </a:rPr>
              <a:t>         </a:t>
            </a:r>
            <a:r>
              <a:rPr lang="cs-CZ" altLang="cs-CZ" sz="2000" dirty="0">
                <a:latin typeface="+mn-lt"/>
                <a:cs typeface="Arial" panose="020B0604020202020204" pitchFamily="34" charset="0"/>
              </a:rPr>
              <a:t>+</a:t>
            </a:r>
            <a:r>
              <a:rPr lang="cs-CZ" altLang="cs-CZ" sz="2000" b="1" baseline="30000" dirty="0">
                <a:latin typeface="+mn-lt"/>
                <a:cs typeface="Arial" panose="020B0604020202020204" pitchFamily="34" charset="0"/>
              </a:rPr>
              <a:t>       </a:t>
            </a:r>
            <a:r>
              <a:rPr lang="cs-CZ" altLang="cs-CZ" sz="2000" dirty="0">
                <a:latin typeface="+mn-lt"/>
                <a:cs typeface="Arial" panose="020B0604020202020204" pitchFamily="34" charset="0"/>
              </a:rPr>
              <a:t>H</a:t>
            </a:r>
            <a:r>
              <a:rPr lang="cs-CZ" altLang="cs-CZ" sz="2000" baseline="-30000" dirty="0">
                <a:latin typeface="+mn-lt"/>
                <a:cs typeface="Arial" panose="020B0604020202020204" pitchFamily="34" charset="0"/>
              </a:rPr>
              <a:t>3</a:t>
            </a:r>
            <a:r>
              <a:rPr lang="cs-CZ" altLang="cs-CZ" sz="2000" dirty="0">
                <a:latin typeface="+mn-lt"/>
                <a:cs typeface="Arial" panose="020B0604020202020204" pitchFamily="34" charset="0"/>
              </a:rPr>
              <a:t>O</a:t>
            </a:r>
            <a:r>
              <a:rPr lang="cs-CZ" altLang="cs-CZ" sz="2000" baseline="30000" dirty="0">
                <a:latin typeface="+mn-lt"/>
                <a:cs typeface="Arial" panose="020B0604020202020204" pitchFamily="34" charset="0"/>
              </a:rPr>
              <a:t>+</a:t>
            </a:r>
            <a:endParaRPr lang="cs-CZ" altLang="cs-CZ" sz="2000" b="1" dirty="0">
              <a:latin typeface="+mn-lt"/>
              <a:cs typeface="Arial" panose="020B0604020202020204" pitchFamily="34" charset="0"/>
            </a:endParaRPr>
          </a:p>
          <a:p>
            <a:pPr>
              <a:spcBef>
                <a:spcPct val="0"/>
              </a:spcBef>
              <a:buSzTx/>
              <a:buFontTx/>
              <a:buNone/>
            </a:pPr>
            <a:r>
              <a:rPr lang="cs-CZ" altLang="cs-CZ" sz="2000" baseline="30000" dirty="0">
                <a:latin typeface="+mn-lt"/>
                <a:cs typeface="Arial" panose="020B0604020202020204" pitchFamily="34" charset="0"/>
              </a:rPr>
              <a:t> </a:t>
            </a:r>
            <a:endParaRPr lang="cs-CZ" altLang="cs-CZ" sz="2000" b="1" dirty="0">
              <a:latin typeface="+mn-lt"/>
              <a:cs typeface="Arial" panose="020B0604020202020204" pitchFamily="34" charset="0"/>
            </a:endParaRPr>
          </a:p>
          <a:p>
            <a:pPr>
              <a:spcBef>
                <a:spcPct val="0"/>
              </a:spcBef>
              <a:buSzTx/>
              <a:buFontTx/>
              <a:buNone/>
            </a:pPr>
            <a:r>
              <a:rPr lang="cs-CZ" altLang="cs-CZ" sz="2000" dirty="0">
                <a:latin typeface="+mn-lt"/>
                <a:cs typeface="Arial" panose="020B0604020202020204" pitchFamily="34" charset="0"/>
              </a:rPr>
              <a:t>Rovnovážná  konstanta :   	 K = 	[</a:t>
            </a:r>
            <a:r>
              <a:rPr lang="en-US" altLang="cs-CZ" sz="2000" dirty="0">
                <a:latin typeface="+mn-lt"/>
                <a:cs typeface="Arial" panose="020B0604020202020204" pitchFamily="34" charset="0"/>
              </a:rPr>
              <a:t>H</a:t>
            </a:r>
            <a:r>
              <a:rPr lang="en-US" altLang="cs-CZ" sz="2000" baseline="-30000" dirty="0">
                <a:latin typeface="+mn-lt"/>
                <a:cs typeface="Arial" panose="020B0604020202020204" pitchFamily="34" charset="0"/>
              </a:rPr>
              <a:t>3</a:t>
            </a:r>
            <a:r>
              <a:rPr lang="en-US" altLang="cs-CZ" sz="2000" dirty="0">
                <a:latin typeface="+mn-lt"/>
                <a:cs typeface="Arial" panose="020B0604020202020204" pitchFamily="34" charset="0"/>
              </a:rPr>
              <a:t>O</a:t>
            </a:r>
            <a:r>
              <a:rPr lang="en-US" altLang="cs-CZ" sz="2000" baseline="30000" dirty="0">
                <a:latin typeface="+mn-lt"/>
                <a:cs typeface="Arial" panose="020B0604020202020204" pitchFamily="34" charset="0"/>
              </a:rPr>
              <a:t>+</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A</a:t>
            </a:r>
            <a:r>
              <a:rPr lang="en-US" altLang="cs-CZ" sz="2000" baseline="30000" dirty="0">
                <a:latin typeface="+mn-lt"/>
                <a:cs typeface="Arial" panose="020B0604020202020204" pitchFamily="34" charset="0"/>
              </a:rPr>
              <a:t>-</a:t>
            </a:r>
            <a:r>
              <a:rPr lang="en-US" altLang="cs-CZ" sz="2000" dirty="0">
                <a:latin typeface="+mn-lt"/>
                <a:cs typeface="Arial" panose="020B0604020202020204" pitchFamily="34" charset="0"/>
              </a:rPr>
              <a:t>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a:t>
            </a:r>
            <a:endParaRPr lang="cs-CZ" altLang="cs-CZ" sz="2000" dirty="0">
              <a:latin typeface="+mn-lt"/>
              <a:cs typeface="Arial" panose="020B0604020202020204" pitchFamily="34" charset="0"/>
            </a:endParaRPr>
          </a:p>
          <a:p>
            <a:pPr>
              <a:spcBef>
                <a:spcPct val="0"/>
              </a:spcBef>
              <a:buSzTx/>
              <a:buFontTx/>
              <a:buNone/>
            </a:pP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HA</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H</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O]</a:t>
            </a:r>
            <a:r>
              <a:rPr lang="en-US" altLang="cs-CZ" sz="2000" dirty="0">
                <a:latin typeface="+mn-lt"/>
                <a:cs typeface="Arial" panose="020B0604020202020204" pitchFamily="34" charset="0"/>
              </a:rPr>
              <a:t> </a:t>
            </a:r>
            <a:endParaRPr lang="cs-CZ" altLang="cs-CZ" sz="2000" dirty="0">
              <a:latin typeface="+mn-lt"/>
              <a:cs typeface="Arial" panose="020B0604020202020204" pitchFamily="34" charset="0"/>
            </a:endParaRPr>
          </a:p>
          <a:p>
            <a:pPr>
              <a:spcBef>
                <a:spcPct val="0"/>
              </a:spcBef>
              <a:buSzTx/>
              <a:buFontTx/>
              <a:buNone/>
            </a:pPr>
            <a:endParaRPr lang="cs-CZ" altLang="cs-CZ" sz="2000" b="1" dirty="0">
              <a:latin typeface="+mn-lt"/>
              <a:cs typeface="Arial" panose="020B0604020202020204" pitchFamily="34" charset="0"/>
            </a:endParaRPr>
          </a:p>
          <a:p>
            <a:pPr eaLnBrk="1" hangingPunct="1">
              <a:spcBef>
                <a:spcPct val="0"/>
              </a:spcBef>
              <a:buSzTx/>
              <a:buFontTx/>
              <a:buNone/>
            </a:pPr>
            <a:r>
              <a:rPr lang="en-US" altLang="cs-CZ" sz="2000" dirty="0" err="1">
                <a:latin typeface="+mn-lt"/>
                <a:cs typeface="Arial" panose="020B0604020202020204" pitchFamily="34" charset="0"/>
              </a:rPr>
              <a:t>Pokud</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roztok</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není</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příliš</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koncentrovaný</a:t>
            </a:r>
            <a:r>
              <a:rPr lang="en-US" altLang="cs-CZ" sz="2000" dirty="0">
                <a:latin typeface="+mn-lt"/>
                <a:cs typeface="Arial" panose="020B0604020202020204" pitchFamily="34" charset="0"/>
              </a:rPr>
              <a:t>, je </a:t>
            </a:r>
            <a:r>
              <a:rPr lang="en-US" altLang="cs-CZ" sz="2000" dirty="0" err="1">
                <a:latin typeface="+mn-lt"/>
                <a:cs typeface="Arial" panose="020B0604020202020204" pitchFamily="34" charset="0"/>
              </a:rPr>
              <a:t>voda</a:t>
            </a:r>
            <a:r>
              <a:rPr lang="en-US" altLang="cs-CZ" sz="2000" dirty="0">
                <a:latin typeface="+mn-lt"/>
                <a:cs typeface="Arial" panose="020B0604020202020204" pitchFamily="34" charset="0"/>
              </a:rPr>
              <a:t> v </a:t>
            </a:r>
            <a:r>
              <a:rPr lang="en-US" altLang="cs-CZ" sz="2000" dirty="0" err="1">
                <a:latin typeface="+mn-lt"/>
                <a:cs typeface="Arial" panose="020B0604020202020204" pitchFamily="34" charset="0"/>
              </a:rPr>
              <a:t>nadbytku</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její</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koncentraci</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můžeme</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považovat</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za</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konstantní</a:t>
            </a:r>
            <a:r>
              <a:rPr lang="en-US" altLang="cs-CZ" sz="2000" dirty="0">
                <a:latin typeface="+mn-lt"/>
                <a:cs typeface="Arial" panose="020B0604020202020204" pitchFamily="34" charset="0"/>
              </a:rPr>
              <a:t> a </a:t>
            </a:r>
            <a:r>
              <a:rPr lang="en-US" altLang="cs-CZ" sz="2000" dirty="0" err="1">
                <a:latin typeface="+mn-lt"/>
                <a:cs typeface="Arial" panose="020B0604020202020204" pitchFamily="34" charset="0"/>
              </a:rPr>
              <a:t>zahrnout</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ji</a:t>
            </a:r>
            <a:r>
              <a:rPr lang="en-US" altLang="cs-CZ" sz="2000" dirty="0">
                <a:latin typeface="+mn-lt"/>
                <a:cs typeface="Arial" panose="020B0604020202020204" pitchFamily="34" charset="0"/>
              </a:rPr>
              <a:t> do </a:t>
            </a:r>
            <a:r>
              <a:rPr lang="en-US" altLang="cs-CZ" sz="2000" dirty="0" err="1">
                <a:latin typeface="+mn-lt"/>
                <a:cs typeface="Arial" panose="020B0604020202020204" pitchFamily="34" charset="0"/>
              </a:rPr>
              <a:t>konstanty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dostáváme</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tzv</a:t>
            </a:r>
            <a:r>
              <a:rPr lang="en-US" altLang="cs-CZ" sz="2000" dirty="0">
                <a:latin typeface="+mn-lt"/>
                <a:cs typeface="Arial" panose="020B0604020202020204" pitchFamily="34" charset="0"/>
              </a:rPr>
              <a:t>. </a:t>
            </a:r>
            <a:r>
              <a:rPr lang="en-US" altLang="cs-CZ" sz="2000" b="1" dirty="0" err="1">
                <a:solidFill>
                  <a:schemeClr val="tx2">
                    <a:lumMod val="60000"/>
                    <a:lumOff val="40000"/>
                  </a:schemeClr>
                </a:solidFill>
                <a:latin typeface="+mn-lt"/>
                <a:cs typeface="Arial" panose="020B0604020202020204" pitchFamily="34" charset="0"/>
              </a:rPr>
              <a:t>disociační</a:t>
            </a:r>
            <a:r>
              <a:rPr lang="en-US" altLang="cs-CZ" sz="2000" b="1" dirty="0">
                <a:solidFill>
                  <a:schemeClr val="tx2">
                    <a:lumMod val="60000"/>
                    <a:lumOff val="40000"/>
                  </a:schemeClr>
                </a:solidFill>
                <a:latin typeface="+mn-lt"/>
                <a:cs typeface="Arial" panose="020B0604020202020204" pitchFamily="34" charset="0"/>
              </a:rPr>
              <a:t> </a:t>
            </a:r>
            <a:r>
              <a:rPr lang="en-US" altLang="cs-CZ" sz="2000" b="1" dirty="0" err="1">
                <a:solidFill>
                  <a:schemeClr val="tx2">
                    <a:lumMod val="60000"/>
                    <a:lumOff val="40000"/>
                  </a:schemeClr>
                </a:solidFill>
                <a:latin typeface="+mn-lt"/>
                <a:cs typeface="Arial" panose="020B0604020202020204" pitchFamily="34" charset="0"/>
              </a:rPr>
              <a:t>konstantu</a:t>
            </a:r>
            <a:r>
              <a:rPr lang="cs-CZ" altLang="cs-CZ" sz="2000" b="1" dirty="0">
                <a:solidFill>
                  <a:schemeClr val="tx2">
                    <a:lumMod val="60000"/>
                    <a:lumOff val="40000"/>
                  </a:schemeClr>
                </a:solidFill>
                <a:latin typeface="+mn-lt"/>
                <a:cs typeface="Arial" panose="020B0604020202020204" pitchFamily="34" charset="0"/>
              </a:rPr>
              <a:t> </a:t>
            </a:r>
            <a:r>
              <a:rPr lang="en-US" altLang="cs-CZ" sz="2000" b="1" dirty="0">
                <a:solidFill>
                  <a:schemeClr val="tx2">
                    <a:lumMod val="60000"/>
                    <a:lumOff val="40000"/>
                  </a:schemeClr>
                </a:solidFill>
                <a:latin typeface="+mn-lt"/>
                <a:cs typeface="Arial" panose="020B0604020202020204" pitchFamily="34" charset="0"/>
              </a:rPr>
              <a:t>K</a:t>
            </a:r>
            <a:r>
              <a:rPr lang="en-US" altLang="cs-CZ" sz="2000" b="1" baseline="-30000" dirty="0">
                <a:solidFill>
                  <a:schemeClr val="tx2">
                    <a:lumMod val="60000"/>
                    <a:lumOff val="40000"/>
                  </a:schemeClr>
                </a:solidFill>
                <a:latin typeface="+mn-lt"/>
                <a:cs typeface="Arial" panose="020B0604020202020204" pitchFamily="34" charset="0"/>
              </a:rPr>
              <a:t>A</a:t>
            </a:r>
            <a:r>
              <a:rPr lang="cs-CZ" altLang="cs-CZ" sz="2000" b="1" dirty="0">
                <a:solidFill>
                  <a:schemeClr val="tx2">
                    <a:lumMod val="60000"/>
                    <a:lumOff val="40000"/>
                  </a:schemeClr>
                </a:solidFill>
                <a:latin typeface="+mn-lt"/>
                <a:cs typeface="Arial" panose="020B0604020202020204" pitchFamily="34" charset="0"/>
              </a:rPr>
              <a:t> </a:t>
            </a:r>
            <a:r>
              <a:rPr lang="en-US" altLang="cs-CZ" sz="2000" b="1" dirty="0">
                <a:latin typeface="+mn-lt"/>
                <a:cs typeface="Arial" panose="020B0604020202020204" pitchFamily="34" charset="0"/>
              </a:rPr>
              <a:t>:</a:t>
            </a:r>
            <a:endParaRPr lang="cs-CZ" altLang="cs-CZ" sz="2000" b="1" dirty="0">
              <a:latin typeface="+mn-lt"/>
              <a:cs typeface="Arial" panose="020B0604020202020204" pitchFamily="34" charset="0"/>
            </a:endParaRPr>
          </a:p>
          <a:p>
            <a:pPr eaLnBrk="1" hangingPunct="1">
              <a:spcBef>
                <a:spcPct val="0"/>
              </a:spcBef>
              <a:buSzTx/>
              <a:buFontTx/>
              <a:buNone/>
            </a:pPr>
            <a:endParaRPr lang="en-US" altLang="cs-CZ" sz="2000" b="1" dirty="0">
              <a:latin typeface="+mn-lt"/>
              <a:cs typeface="Arial" panose="020B0604020202020204" pitchFamily="34" charset="0"/>
            </a:endParaRPr>
          </a:p>
          <a:p>
            <a:pPr>
              <a:spcBef>
                <a:spcPct val="0"/>
              </a:spcBef>
              <a:buSzTx/>
              <a:buFontTx/>
              <a:buNone/>
            </a:pP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K</a:t>
            </a: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a:t>
            </a: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H</a:t>
            </a:r>
            <a:r>
              <a:rPr lang="cs-CZ" altLang="cs-CZ" sz="2000" baseline="-30000" dirty="0">
                <a:latin typeface="+mn-lt"/>
                <a:cs typeface="Arial" panose="020B0604020202020204" pitchFamily="34" charset="0"/>
              </a:rPr>
              <a:t>2</a:t>
            </a:r>
            <a:r>
              <a:rPr lang="en-US" altLang="cs-CZ" sz="2000" dirty="0">
                <a:latin typeface="+mn-lt"/>
                <a:cs typeface="Arial" panose="020B0604020202020204" pitchFamily="34" charset="0"/>
              </a:rPr>
              <a:t>O</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H</a:t>
            </a:r>
            <a:r>
              <a:rPr lang="en-US" altLang="cs-CZ" sz="2000" baseline="-30000" dirty="0">
                <a:latin typeface="+mn-lt"/>
                <a:cs typeface="Arial" panose="020B0604020202020204" pitchFamily="34" charset="0"/>
              </a:rPr>
              <a:t>3</a:t>
            </a:r>
            <a:r>
              <a:rPr lang="en-US" altLang="cs-CZ" sz="2000" dirty="0">
                <a:latin typeface="+mn-lt"/>
                <a:cs typeface="Arial" panose="020B0604020202020204" pitchFamily="34" charset="0"/>
              </a:rPr>
              <a:t>O</a:t>
            </a:r>
            <a:r>
              <a:rPr lang="en-US" altLang="cs-CZ" sz="2000" baseline="30000" dirty="0">
                <a:latin typeface="+mn-lt"/>
                <a:cs typeface="Arial" panose="020B0604020202020204" pitchFamily="34" charset="0"/>
              </a:rPr>
              <a:t>+</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A</a:t>
            </a:r>
            <a:r>
              <a:rPr lang="en-US" altLang="cs-CZ" sz="2000" baseline="30000" dirty="0">
                <a:latin typeface="+mn-lt"/>
                <a:cs typeface="Arial" panose="020B0604020202020204" pitchFamily="34" charset="0"/>
              </a:rPr>
              <a:t>-</a:t>
            </a:r>
            <a:r>
              <a:rPr lang="en-US" altLang="cs-CZ" sz="2000" dirty="0">
                <a:latin typeface="+mn-lt"/>
                <a:cs typeface="Arial" panose="020B0604020202020204" pitchFamily="34" charset="0"/>
              </a:rPr>
              <a:t>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a:t>
            </a:r>
            <a:r>
              <a:rPr lang="cs-CZ" altLang="cs-CZ" sz="2000" dirty="0">
                <a:latin typeface="+mn-lt"/>
                <a:cs typeface="Arial" panose="020B0604020202020204" pitchFamily="34" charset="0"/>
              </a:rPr>
              <a:t>               </a:t>
            </a:r>
            <a:r>
              <a:rPr lang="en-US" altLang="cs-CZ" sz="2000" b="1" dirty="0">
                <a:solidFill>
                  <a:schemeClr val="tx2">
                    <a:lumMod val="60000"/>
                    <a:lumOff val="40000"/>
                  </a:schemeClr>
                </a:solidFill>
                <a:latin typeface="+mn-lt"/>
                <a:cs typeface="Arial" panose="020B0604020202020204" pitchFamily="34" charset="0"/>
              </a:rPr>
              <a:t>K</a:t>
            </a:r>
            <a:r>
              <a:rPr lang="en-US" altLang="cs-CZ" sz="2000" b="1" baseline="-30000" dirty="0">
                <a:solidFill>
                  <a:schemeClr val="tx2">
                    <a:lumMod val="60000"/>
                    <a:lumOff val="40000"/>
                  </a:schemeClr>
                </a:solidFill>
                <a:latin typeface="+mn-lt"/>
                <a:cs typeface="Arial" panose="020B0604020202020204" pitchFamily="34" charset="0"/>
              </a:rPr>
              <a:t>A</a:t>
            </a:r>
            <a:r>
              <a:rPr lang="en-US" altLang="cs-CZ" sz="2000" b="1" dirty="0">
                <a:solidFill>
                  <a:schemeClr val="tx2">
                    <a:lumMod val="60000"/>
                    <a:lumOff val="40000"/>
                  </a:schemeClr>
                </a:solidFill>
                <a:latin typeface="+mn-lt"/>
                <a:cs typeface="Arial" panose="020B0604020202020204" pitchFamily="34" charset="0"/>
              </a:rPr>
              <a:t> =  </a:t>
            </a:r>
            <a:r>
              <a:rPr lang="cs-CZ" altLang="cs-CZ" sz="2000" b="1" u="sng" dirty="0">
                <a:solidFill>
                  <a:schemeClr val="tx2">
                    <a:lumMod val="60000"/>
                    <a:lumOff val="40000"/>
                  </a:schemeClr>
                </a:solidFill>
                <a:latin typeface="+mn-lt"/>
                <a:cs typeface="Arial" panose="020B0604020202020204" pitchFamily="34" charset="0"/>
              </a:rPr>
              <a:t>[</a:t>
            </a:r>
            <a:r>
              <a:rPr lang="en-US" altLang="cs-CZ" sz="2000" b="1" u="sng" dirty="0">
                <a:solidFill>
                  <a:schemeClr val="tx2">
                    <a:lumMod val="60000"/>
                    <a:lumOff val="40000"/>
                  </a:schemeClr>
                </a:solidFill>
                <a:latin typeface="+mn-lt"/>
                <a:cs typeface="Arial" panose="020B0604020202020204" pitchFamily="34" charset="0"/>
              </a:rPr>
              <a:t>H</a:t>
            </a:r>
            <a:r>
              <a:rPr lang="en-US" altLang="cs-CZ" sz="2000" b="1" baseline="-30000" dirty="0">
                <a:solidFill>
                  <a:schemeClr val="tx2">
                    <a:lumMod val="60000"/>
                    <a:lumOff val="40000"/>
                  </a:schemeClr>
                </a:solidFill>
                <a:latin typeface="+mn-lt"/>
                <a:cs typeface="Arial" panose="020B0604020202020204" pitchFamily="34" charset="0"/>
              </a:rPr>
              <a:t>3</a:t>
            </a:r>
            <a:r>
              <a:rPr lang="en-US" altLang="cs-CZ" sz="2000" b="1" u="sng" dirty="0">
                <a:solidFill>
                  <a:schemeClr val="tx2">
                    <a:lumMod val="60000"/>
                    <a:lumOff val="40000"/>
                  </a:schemeClr>
                </a:solidFill>
                <a:latin typeface="+mn-lt"/>
                <a:cs typeface="Arial" panose="020B0604020202020204" pitchFamily="34" charset="0"/>
              </a:rPr>
              <a:t>O</a:t>
            </a:r>
            <a:r>
              <a:rPr lang="en-US" altLang="cs-CZ" sz="2000" b="1" u="sng" baseline="30000" dirty="0">
                <a:solidFill>
                  <a:schemeClr val="tx2">
                    <a:lumMod val="60000"/>
                    <a:lumOff val="40000"/>
                  </a:schemeClr>
                </a:solidFill>
                <a:latin typeface="+mn-lt"/>
                <a:cs typeface="Arial" panose="020B0604020202020204" pitchFamily="34" charset="0"/>
              </a:rPr>
              <a:t>+</a:t>
            </a:r>
            <a:r>
              <a:rPr lang="cs-CZ" altLang="cs-CZ" sz="2000" b="1" u="sng" dirty="0">
                <a:solidFill>
                  <a:schemeClr val="tx2">
                    <a:lumMod val="60000"/>
                    <a:lumOff val="40000"/>
                  </a:schemeClr>
                </a:solidFill>
                <a:latin typeface="+mn-lt"/>
                <a:cs typeface="Arial" panose="020B0604020202020204" pitchFamily="34" charset="0"/>
              </a:rPr>
              <a:t>]</a:t>
            </a:r>
            <a:r>
              <a:rPr lang="en-US" altLang="cs-CZ" sz="2000" b="1" u="sng" dirty="0">
                <a:solidFill>
                  <a:schemeClr val="tx2">
                    <a:lumMod val="60000"/>
                    <a:lumOff val="40000"/>
                  </a:schemeClr>
                </a:solidFill>
                <a:latin typeface="+mn-lt"/>
                <a:cs typeface="Arial" panose="020B0604020202020204" pitchFamily="34" charset="0"/>
              </a:rPr>
              <a:t> . </a:t>
            </a:r>
            <a:r>
              <a:rPr lang="cs-CZ" altLang="cs-CZ" sz="2000" b="1" u="sng" dirty="0">
                <a:solidFill>
                  <a:schemeClr val="tx2">
                    <a:lumMod val="60000"/>
                    <a:lumOff val="40000"/>
                  </a:schemeClr>
                </a:solidFill>
                <a:latin typeface="+mn-lt"/>
                <a:cs typeface="Arial" panose="020B0604020202020204" pitchFamily="34" charset="0"/>
              </a:rPr>
              <a:t>[</a:t>
            </a:r>
            <a:r>
              <a:rPr lang="en-US" altLang="cs-CZ" sz="2000" b="1" u="sng" dirty="0">
                <a:solidFill>
                  <a:schemeClr val="tx2">
                    <a:lumMod val="60000"/>
                    <a:lumOff val="40000"/>
                  </a:schemeClr>
                </a:solidFill>
                <a:latin typeface="+mn-lt"/>
                <a:cs typeface="Arial" panose="020B0604020202020204" pitchFamily="34" charset="0"/>
              </a:rPr>
              <a:t>A</a:t>
            </a:r>
            <a:r>
              <a:rPr lang="en-US" altLang="cs-CZ" sz="2000" b="1" u="sng" baseline="30000" dirty="0">
                <a:solidFill>
                  <a:schemeClr val="tx2">
                    <a:lumMod val="60000"/>
                    <a:lumOff val="40000"/>
                  </a:schemeClr>
                </a:solidFill>
                <a:latin typeface="+mn-lt"/>
                <a:cs typeface="Arial" panose="020B0604020202020204" pitchFamily="34" charset="0"/>
              </a:rPr>
              <a:t>-</a:t>
            </a:r>
            <a:r>
              <a:rPr lang="cs-CZ" altLang="cs-CZ" sz="2000" b="1" u="sng" dirty="0">
                <a:solidFill>
                  <a:schemeClr val="tx2">
                    <a:lumMod val="60000"/>
                    <a:lumOff val="40000"/>
                  </a:schemeClr>
                </a:solidFill>
                <a:latin typeface="+mn-lt"/>
                <a:cs typeface="Arial" panose="020B0604020202020204" pitchFamily="34" charset="0"/>
              </a:rPr>
              <a:t>]</a:t>
            </a:r>
            <a:endParaRPr lang="en-US" altLang="cs-CZ" sz="2000" b="1" dirty="0">
              <a:solidFill>
                <a:schemeClr val="tx2">
                  <a:lumMod val="60000"/>
                  <a:lumOff val="40000"/>
                </a:schemeClr>
              </a:solidFill>
              <a:latin typeface="+mn-lt"/>
              <a:cs typeface="Arial" panose="020B0604020202020204" pitchFamily="34" charset="0"/>
            </a:endParaRPr>
          </a:p>
          <a:p>
            <a:pPr>
              <a:spcBef>
                <a:spcPct val="0"/>
              </a:spcBef>
              <a:buSzTx/>
              <a:buFontTx/>
              <a:buNone/>
            </a:pPr>
            <a:r>
              <a:rPr lang="en-US" altLang="cs-CZ" sz="2000" b="1" dirty="0">
                <a:latin typeface="+mn-lt"/>
                <a:cs typeface="Arial" panose="020B0604020202020204" pitchFamily="34" charset="0"/>
              </a:rPr>
              <a:t>  </a:t>
            </a:r>
            <a:r>
              <a:rPr lang="cs-CZ" altLang="cs-CZ" sz="2000" b="1" dirty="0">
                <a:latin typeface="+mn-lt"/>
                <a:cs typeface="Arial" panose="020B0604020202020204" pitchFamily="34" charset="0"/>
              </a:rPr>
              <a:t>	  </a:t>
            </a:r>
            <a:r>
              <a:rPr lang="en-US" altLang="cs-CZ" sz="2000" b="1" dirty="0">
                <a:latin typeface="+mn-lt"/>
                <a:cs typeface="Arial" panose="020B0604020202020204" pitchFamily="34" charset="0"/>
              </a:rPr>
              <a:t>                   </a:t>
            </a:r>
            <a:r>
              <a:rPr lang="cs-CZ" altLang="cs-CZ" sz="2000" b="1" dirty="0">
                <a:latin typeface="+mn-lt"/>
                <a:cs typeface="Arial" panose="020B0604020202020204" pitchFamily="34" charset="0"/>
              </a:rPr>
              <a:t>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HA</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a:t>
            </a:r>
            <a:r>
              <a:rPr lang="en-US" altLang="cs-CZ" sz="2000" b="1" dirty="0">
                <a:latin typeface="+mn-lt"/>
                <a:cs typeface="Arial" panose="020B0604020202020204" pitchFamily="34" charset="0"/>
              </a:rPr>
              <a:t>                                  </a:t>
            </a:r>
            <a:r>
              <a:rPr lang="cs-CZ" altLang="cs-CZ" sz="2000" b="1" dirty="0">
                <a:solidFill>
                  <a:schemeClr val="tx2">
                    <a:lumMod val="60000"/>
                    <a:lumOff val="40000"/>
                  </a:schemeClr>
                </a:solidFill>
                <a:latin typeface="+mn-lt"/>
                <a:cs typeface="Arial" panose="020B0604020202020204" pitchFamily="34" charset="0"/>
              </a:rPr>
              <a:t>[</a:t>
            </a:r>
            <a:r>
              <a:rPr lang="en-US" altLang="cs-CZ" sz="2000" b="1" dirty="0">
                <a:solidFill>
                  <a:schemeClr val="tx2">
                    <a:lumMod val="60000"/>
                    <a:lumOff val="40000"/>
                  </a:schemeClr>
                </a:solidFill>
                <a:latin typeface="+mn-lt"/>
                <a:cs typeface="Arial" panose="020B0604020202020204" pitchFamily="34" charset="0"/>
              </a:rPr>
              <a:t>HA</a:t>
            </a:r>
            <a:r>
              <a:rPr lang="cs-CZ" altLang="cs-CZ" sz="2000" b="1" dirty="0">
                <a:solidFill>
                  <a:schemeClr val="tx2">
                    <a:lumMod val="60000"/>
                    <a:lumOff val="40000"/>
                  </a:schemeClr>
                </a:solidFill>
                <a:latin typeface="+mn-lt"/>
                <a:cs typeface="Arial" panose="020B0604020202020204" pitchFamily="34" charset="0"/>
              </a:rPr>
              <a:t>]</a:t>
            </a:r>
            <a:endParaRPr lang="en-US" altLang="cs-CZ" sz="2000" dirty="0">
              <a:solidFill>
                <a:schemeClr val="tx2">
                  <a:lumMod val="60000"/>
                  <a:lumOff val="40000"/>
                </a:schemeClr>
              </a:solidFill>
              <a:latin typeface="+mn-lt"/>
              <a:cs typeface="Arial" panose="020B0604020202020204" pitchFamily="34" charset="0"/>
            </a:endParaRPr>
          </a:p>
        </p:txBody>
      </p:sp>
      <p:sp>
        <p:nvSpPr>
          <p:cNvPr id="16387" name="Line 3"/>
          <p:cNvSpPr>
            <a:spLocks noChangeShapeType="1"/>
          </p:cNvSpPr>
          <p:nvPr/>
        </p:nvSpPr>
        <p:spPr bwMode="auto">
          <a:xfrm flipV="1">
            <a:off x="4243768" y="1517515"/>
            <a:ext cx="857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cxnSp>
        <p:nvCxnSpPr>
          <p:cNvPr id="3" name="Přímá spojnice 2"/>
          <p:cNvCxnSpPr/>
          <p:nvPr/>
        </p:nvCxnSpPr>
        <p:spPr>
          <a:xfrm>
            <a:off x="4038600" y="2286000"/>
            <a:ext cx="14608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2438400" y="4419600"/>
            <a:ext cx="1296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bdélník 1"/>
          <p:cNvSpPr/>
          <p:nvPr/>
        </p:nvSpPr>
        <p:spPr>
          <a:xfrm>
            <a:off x="228600" y="5029200"/>
            <a:ext cx="8610600" cy="1631216"/>
          </a:xfrm>
          <a:prstGeom prst="rect">
            <a:avLst/>
          </a:prstGeom>
        </p:spPr>
        <p:txBody>
          <a:bodyPr wrap="square">
            <a:spAutoFit/>
          </a:bodyPr>
          <a:lstStyle/>
          <a:p>
            <a:pPr algn="just">
              <a:spcBef>
                <a:spcPct val="0"/>
              </a:spcBef>
            </a:pPr>
            <a:r>
              <a:rPr lang="en-US" altLang="cs-CZ" sz="2000" dirty="0" err="1">
                <a:cs typeface="Arial" panose="020B0604020202020204" pitchFamily="34" charset="0"/>
              </a:rPr>
              <a:t>Disociace</a:t>
            </a:r>
            <a:r>
              <a:rPr lang="en-US" altLang="cs-CZ" sz="2000" dirty="0">
                <a:cs typeface="Arial" panose="020B0604020202020204" pitchFamily="34" charset="0"/>
              </a:rPr>
              <a:t> </a:t>
            </a:r>
            <a:r>
              <a:rPr lang="en-US" altLang="cs-CZ" sz="2000" dirty="0" err="1">
                <a:cs typeface="Arial" panose="020B0604020202020204" pitchFamily="34" charset="0"/>
              </a:rPr>
              <a:t>vícesytných</a:t>
            </a:r>
            <a:r>
              <a:rPr lang="en-US" altLang="cs-CZ" sz="2000" dirty="0">
                <a:cs typeface="Arial" panose="020B0604020202020204" pitchFamily="34" charset="0"/>
              </a:rPr>
              <a:t> </a:t>
            </a:r>
            <a:r>
              <a:rPr lang="en-US" altLang="cs-CZ" sz="2000" dirty="0" err="1">
                <a:cs typeface="Arial" panose="020B0604020202020204" pitchFamily="34" charset="0"/>
              </a:rPr>
              <a:t>kyselin</a:t>
            </a:r>
            <a:r>
              <a:rPr lang="en-US" altLang="cs-CZ" sz="2000" dirty="0">
                <a:cs typeface="Arial" panose="020B0604020202020204" pitchFamily="34" charset="0"/>
              </a:rPr>
              <a:t> </a:t>
            </a:r>
            <a:r>
              <a:rPr lang="en-US" altLang="cs-CZ" sz="2000" dirty="0" err="1">
                <a:cs typeface="Arial" panose="020B0604020202020204" pitchFamily="34" charset="0"/>
              </a:rPr>
              <a:t>probíhá</a:t>
            </a:r>
            <a:r>
              <a:rPr lang="en-US" altLang="cs-CZ" sz="2000" dirty="0">
                <a:cs typeface="Arial" panose="020B0604020202020204" pitchFamily="34" charset="0"/>
              </a:rPr>
              <a:t> </a:t>
            </a:r>
            <a:r>
              <a:rPr lang="en-US" altLang="cs-CZ" sz="2000" dirty="0" err="1">
                <a:cs typeface="Arial" panose="020B0604020202020204" pitchFamily="34" charset="0"/>
              </a:rPr>
              <a:t>jako</a:t>
            </a:r>
            <a:r>
              <a:rPr lang="en-US" altLang="cs-CZ" sz="2000" dirty="0">
                <a:cs typeface="Arial" panose="020B0604020202020204" pitchFamily="34" charset="0"/>
              </a:rPr>
              <a:t> </a:t>
            </a:r>
            <a:r>
              <a:rPr lang="en-US" altLang="cs-CZ" sz="2000" dirty="0" err="1">
                <a:cs typeface="Arial" panose="020B0604020202020204" pitchFamily="34" charset="0"/>
              </a:rPr>
              <a:t>postupné</a:t>
            </a:r>
            <a:r>
              <a:rPr lang="en-US" altLang="cs-CZ" sz="2000" dirty="0">
                <a:cs typeface="Arial" panose="020B0604020202020204" pitchFamily="34" charset="0"/>
              </a:rPr>
              <a:t> </a:t>
            </a:r>
            <a:r>
              <a:rPr lang="en-US" altLang="cs-CZ" sz="2000" dirty="0" err="1">
                <a:cs typeface="Arial" panose="020B0604020202020204" pitchFamily="34" charset="0"/>
              </a:rPr>
              <a:t>odštěpování</a:t>
            </a:r>
            <a:r>
              <a:rPr lang="en-US" altLang="cs-CZ" sz="2000" dirty="0">
                <a:cs typeface="Arial" panose="020B0604020202020204" pitchFamily="34" charset="0"/>
              </a:rPr>
              <a:t> </a:t>
            </a:r>
            <a:r>
              <a:rPr lang="en-US" altLang="cs-CZ" sz="2000" dirty="0" err="1">
                <a:cs typeface="Arial" panose="020B0604020202020204" pitchFamily="34" charset="0"/>
              </a:rPr>
              <a:t>protonů</a:t>
            </a:r>
            <a:r>
              <a:rPr lang="en-US" altLang="cs-CZ" sz="2000" dirty="0">
                <a:cs typeface="Arial" panose="020B0604020202020204" pitchFamily="34" charset="0"/>
              </a:rPr>
              <a:t> z </a:t>
            </a:r>
            <a:r>
              <a:rPr lang="en-US" altLang="cs-CZ" sz="2000" dirty="0" err="1">
                <a:cs typeface="Arial" panose="020B0604020202020204" pitchFamily="34" charset="0"/>
              </a:rPr>
              <a:t>molekuly</a:t>
            </a:r>
            <a:r>
              <a:rPr lang="en-US" altLang="cs-CZ" sz="2000" dirty="0">
                <a:cs typeface="Arial" panose="020B0604020202020204" pitchFamily="34" charset="0"/>
              </a:rPr>
              <a:t> </a:t>
            </a:r>
            <a:r>
              <a:rPr lang="en-US" altLang="cs-CZ" sz="2000" dirty="0" err="1">
                <a:cs typeface="Arial" panose="020B0604020202020204" pitchFamily="34" charset="0"/>
              </a:rPr>
              <a:t>kyseliny</a:t>
            </a:r>
            <a:r>
              <a:rPr lang="en-US" altLang="cs-CZ" sz="2000" dirty="0">
                <a:cs typeface="Arial" panose="020B0604020202020204" pitchFamily="34" charset="0"/>
              </a:rPr>
              <a:t>, o </a:t>
            </a:r>
            <a:r>
              <a:rPr lang="en-US" altLang="cs-CZ" sz="2000" dirty="0" err="1">
                <a:cs typeface="Arial" panose="020B0604020202020204" pitchFamily="34" charset="0"/>
              </a:rPr>
              <a:t>rovnovážných</a:t>
            </a:r>
            <a:r>
              <a:rPr lang="en-US" altLang="cs-CZ" sz="2000" dirty="0">
                <a:cs typeface="Arial" panose="020B0604020202020204" pitchFamily="34" charset="0"/>
              </a:rPr>
              <a:t> </a:t>
            </a:r>
            <a:r>
              <a:rPr lang="en-US" altLang="cs-CZ" sz="2000" dirty="0" err="1">
                <a:cs typeface="Arial" panose="020B0604020202020204" pitchFamily="34" charset="0"/>
              </a:rPr>
              <a:t>koncentracích</a:t>
            </a:r>
            <a:r>
              <a:rPr lang="en-US" altLang="cs-CZ" sz="2000" dirty="0">
                <a:cs typeface="Arial" panose="020B0604020202020204" pitchFamily="34" charset="0"/>
              </a:rPr>
              <a:t> </a:t>
            </a:r>
            <a:r>
              <a:rPr lang="en-US" altLang="cs-CZ" sz="2000" dirty="0" err="1">
                <a:cs typeface="Arial" panose="020B0604020202020204" pitchFamily="34" charset="0"/>
              </a:rPr>
              <a:t>rozhoduje</a:t>
            </a:r>
            <a:r>
              <a:rPr lang="en-US" altLang="cs-CZ" sz="2000" dirty="0">
                <a:cs typeface="Arial" panose="020B0604020202020204" pitchFamily="34" charset="0"/>
              </a:rPr>
              <a:t> </a:t>
            </a:r>
            <a:r>
              <a:rPr lang="en-US" altLang="cs-CZ" sz="2000" dirty="0" err="1">
                <a:cs typeface="Arial" panose="020B0604020202020204" pitchFamily="34" charset="0"/>
              </a:rPr>
              <a:t>disociace</a:t>
            </a:r>
            <a:r>
              <a:rPr lang="en-US" altLang="cs-CZ" sz="2000" dirty="0">
                <a:cs typeface="Arial" panose="020B0604020202020204" pitchFamily="34" charset="0"/>
              </a:rPr>
              <a:t> </a:t>
            </a:r>
            <a:r>
              <a:rPr lang="en-US" altLang="cs-CZ" sz="2000" dirty="0" err="1">
                <a:cs typeface="Arial" panose="020B0604020202020204" pitchFamily="34" charset="0"/>
              </a:rPr>
              <a:t>kyseliny</a:t>
            </a:r>
            <a:r>
              <a:rPr lang="en-US" altLang="cs-CZ" sz="2000" dirty="0">
                <a:cs typeface="Arial" panose="020B0604020202020204" pitchFamily="34" charset="0"/>
              </a:rPr>
              <a:t> do 1. </a:t>
            </a:r>
            <a:r>
              <a:rPr lang="en-US" altLang="cs-CZ" sz="2000" dirty="0" err="1">
                <a:cs typeface="Arial" panose="020B0604020202020204" pitchFamily="34" charset="0"/>
              </a:rPr>
              <a:t>stupně</a:t>
            </a:r>
            <a:r>
              <a:rPr lang="en-US" altLang="cs-CZ" sz="2000" dirty="0">
                <a:cs typeface="Arial" panose="020B0604020202020204" pitchFamily="34" charset="0"/>
              </a:rPr>
              <a:t>, </a:t>
            </a:r>
            <a:r>
              <a:rPr lang="en-US" altLang="cs-CZ" sz="2000" dirty="0" err="1">
                <a:cs typeface="Arial" panose="020B0604020202020204" pitchFamily="34" charset="0"/>
              </a:rPr>
              <a:t>platí</a:t>
            </a:r>
            <a:r>
              <a:rPr lang="en-US" altLang="cs-CZ" sz="2000" dirty="0">
                <a:cs typeface="Arial" panose="020B0604020202020204" pitchFamily="34" charset="0"/>
              </a:rPr>
              <a:t>:</a:t>
            </a:r>
            <a:endParaRPr lang="cs-CZ" altLang="cs-CZ" sz="2000" dirty="0">
              <a:cs typeface="Arial" panose="020B0604020202020204" pitchFamily="34" charset="0"/>
            </a:endParaRPr>
          </a:p>
          <a:p>
            <a:pPr>
              <a:spcBef>
                <a:spcPct val="0"/>
              </a:spcBef>
            </a:pPr>
            <a:endParaRPr lang="en-US" altLang="cs-CZ" sz="2000" b="1" dirty="0">
              <a:cs typeface="Times New Roman" pitchFamily="18" charset="0"/>
            </a:endParaRPr>
          </a:p>
          <a:p>
            <a:pPr>
              <a:spcBef>
                <a:spcPct val="0"/>
              </a:spcBef>
              <a:buSzTx/>
              <a:buFontTx/>
              <a:buNone/>
            </a:pPr>
            <a:r>
              <a:rPr lang="cs-CZ" altLang="cs-CZ" sz="2000" dirty="0"/>
              <a:t>              </a:t>
            </a:r>
            <a:r>
              <a:rPr lang="en-US" altLang="cs-CZ" sz="2000" b="1" dirty="0">
                <a:cs typeface="Times New Roman" pitchFamily="18" charset="0"/>
              </a:rPr>
              <a:t>K</a:t>
            </a:r>
            <a:r>
              <a:rPr lang="en-US" altLang="cs-CZ" sz="2000" b="1" baseline="-30000" dirty="0">
                <a:cs typeface="Times New Roman" pitchFamily="18" charset="0"/>
              </a:rPr>
              <a:t>A1</a:t>
            </a:r>
            <a:r>
              <a:rPr lang="en-US" altLang="cs-CZ" sz="2000" dirty="0">
                <a:cs typeface="Times New Roman" pitchFamily="18" charset="0"/>
              </a:rPr>
              <a:t> &gt;&gt;    K</a:t>
            </a:r>
            <a:r>
              <a:rPr lang="en-US" altLang="cs-CZ" sz="2000" baseline="-30000" dirty="0">
                <a:cs typeface="Times New Roman" pitchFamily="18" charset="0"/>
              </a:rPr>
              <a:t>A2</a:t>
            </a:r>
            <a:r>
              <a:rPr lang="en-US" altLang="cs-CZ" sz="2000" dirty="0">
                <a:cs typeface="Times New Roman" pitchFamily="18" charset="0"/>
              </a:rPr>
              <a:t>  &gt;&gt;    K</a:t>
            </a:r>
            <a:r>
              <a:rPr lang="en-US" altLang="cs-CZ" sz="2000" baseline="-30000" dirty="0">
                <a:cs typeface="Times New Roman" pitchFamily="18" charset="0"/>
              </a:rPr>
              <a:t>A3</a:t>
            </a:r>
            <a:endParaRPr lang="cs-CZ" altLang="cs-CZ" sz="2000" baseline="-30000" dirty="0"/>
          </a:p>
        </p:txBody>
      </p:sp>
      <p:sp>
        <p:nvSpPr>
          <p:cNvPr id="8" name="Line 11">
            <a:extLst>
              <a:ext uri="{FF2B5EF4-FFF2-40B4-BE49-F238E27FC236}">
                <a16:creationId xmlns:a16="http://schemas.microsoft.com/office/drawing/2014/main" id="{5EA80683-C528-448B-9CFA-E7E33B531B36}"/>
              </a:ext>
            </a:extLst>
          </p:cNvPr>
          <p:cNvSpPr>
            <a:spLocks noChangeShapeType="1"/>
          </p:cNvSpPr>
          <p:nvPr/>
        </p:nvSpPr>
        <p:spPr bwMode="auto">
          <a:xfrm flipH="1">
            <a:off x="4191000" y="1600200"/>
            <a:ext cx="857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4" name="Obdélník 3">
            <a:extLst>
              <a:ext uri="{FF2B5EF4-FFF2-40B4-BE49-F238E27FC236}">
                <a16:creationId xmlns:a16="http://schemas.microsoft.com/office/drawing/2014/main" id="{EEB6F73B-CAD1-4DB2-95EF-E782FF8EDCF5}"/>
              </a:ext>
            </a:extLst>
          </p:cNvPr>
          <p:cNvSpPr/>
          <p:nvPr/>
        </p:nvSpPr>
        <p:spPr>
          <a:xfrm>
            <a:off x="1981200" y="79296"/>
            <a:ext cx="4845494" cy="523220"/>
          </a:xfrm>
          <a:prstGeom prst="rect">
            <a:avLst/>
          </a:prstGeom>
        </p:spPr>
        <p:txBody>
          <a:bodyPr wrap="none">
            <a:spAutoFit/>
          </a:bodyPr>
          <a:lstStyle/>
          <a:p>
            <a:pPr>
              <a:spcBef>
                <a:spcPct val="0"/>
              </a:spcBef>
              <a:buSzTx/>
              <a:buFontTx/>
              <a:buNone/>
            </a:pPr>
            <a:r>
              <a:rPr lang="en-US" altLang="cs-CZ" sz="2800" b="1" dirty="0" err="1">
                <a:cs typeface="Arial" panose="020B0604020202020204" pitchFamily="34" charset="0"/>
              </a:rPr>
              <a:t>Disociace</a:t>
            </a:r>
            <a:r>
              <a:rPr lang="en-US" altLang="cs-CZ" sz="2800" b="1" dirty="0">
                <a:cs typeface="Arial" panose="020B0604020202020204" pitchFamily="34" charset="0"/>
              </a:rPr>
              <a:t> </a:t>
            </a:r>
            <a:r>
              <a:rPr lang="en-US" altLang="cs-CZ" sz="2800" b="1" dirty="0" err="1">
                <a:cs typeface="Arial" panose="020B0604020202020204" pitchFamily="34" charset="0"/>
              </a:rPr>
              <a:t>kyselin</a:t>
            </a:r>
            <a:r>
              <a:rPr lang="en-US" altLang="cs-CZ" sz="2800" b="1" dirty="0">
                <a:cs typeface="Arial" panose="020B0604020202020204" pitchFamily="34" charset="0"/>
              </a:rPr>
              <a:t> </a:t>
            </a:r>
            <a:r>
              <a:rPr lang="en-US" altLang="cs-CZ" sz="2800" b="1" dirty="0" err="1">
                <a:cs typeface="Arial" panose="020B0604020202020204" pitchFamily="34" charset="0"/>
              </a:rPr>
              <a:t>ve</a:t>
            </a:r>
            <a:r>
              <a:rPr lang="en-US" altLang="cs-CZ" sz="2800" b="1" dirty="0">
                <a:cs typeface="Arial" panose="020B0604020202020204" pitchFamily="34" charset="0"/>
              </a:rPr>
              <a:t> </a:t>
            </a:r>
            <a:r>
              <a:rPr lang="en-US" altLang="cs-CZ" sz="2800" b="1" dirty="0" err="1">
                <a:cs typeface="Arial" panose="020B0604020202020204" pitchFamily="34" charset="0"/>
              </a:rPr>
              <a:t>vodě</a:t>
            </a:r>
            <a:r>
              <a:rPr lang="cs-CZ" altLang="cs-CZ" sz="2800" b="1" dirty="0">
                <a:cs typeface="Arial" panose="020B0604020202020204" pitchFamily="34" charset="0"/>
              </a:rPr>
              <a:t> a </a:t>
            </a:r>
            <a:r>
              <a:rPr lang="cs-CZ" altLang="cs-CZ" sz="2800" b="1" dirty="0" err="1">
                <a:cs typeface="Arial" panose="020B0604020202020204" pitchFamily="34" charset="0"/>
              </a:rPr>
              <a:t>pKa</a:t>
            </a:r>
            <a:endParaRPr lang="en-US" altLang="cs-CZ" sz="2800" b="1" dirty="0">
              <a:cs typeface="Arial" panose="020B0604020202020204" pitchFamily="34" charset="0"/>
            </a:endParaRPr>
          </a:p>
        </p:txBody>
      </p:sp>
      <p:sp>
        <p:nvSpPr>
          <p:cNvPr id="5" name="TextovéPole 4">
            <a:extLst>
              <a:ext uri="{FF2B5EF4-FFF2-40B4-BE49-F238E27FC236}">
                <a16:creationId xmlns:a16="http://schemas.microsoft.com/office/drawing/2014/main" id="{CD27D1CF-9EAF-4956-9659-D1EEA1129A52}"/>
              </a:ext>
            </a:extLst>
          </p:cNvPr>
          <p:cNvSpPr txBox="1"/>
          <p:nvPr/>
        </p:nvSpPr>
        <p:spPr>
          <a:xfrm>
            <a:off x="4953000" y="6019800"/>
            <a:ext cx="1713802" cy="400110"/>
          </a:xfrm>
          <a:prstGeom prst="rect">
            <a:avLst/>
          </a:prstGeom>
          <a:noFill/>
        </p:spPr>
        <p:txBody>
          <a:bodyPr wrap="none" rtlCol="0">
            <a:spAutoFit/>
          </a:bodyPr>
          <a:lstStyle/>
          <a:p>
            <a:r>
              <a:rPr lang="cs-CZ" sz="2000" b="1" dirty="0" err="1"/>
              <a:t>pKa</a:t>
            </a:r>
            <a:r>
              <a:rPr lang="cs-CZ" sz="2000" b="1" dirty="0"/>
              <a:t> = - log(</a:t>
            </a:r>
            <a:r>
              <a:rPr lang="cs-CZ" sz="2000" b="1" dirty="0" err="1"/>
              <a:t>Ka</a:t>
            </a:r>
            <a:r>
              <a:rPr lang="cs-CZ" sz="2000" b="1" dirty="0"/>
              <a:t>)</a:t>
            </a:r>
            <a:endParaRPr lang="en-US" sz="2000" b="1" dirty="0"/>
          </a:p>
        </p:txBody>
      </p:sp>
    </p:spTree>
    <p:extLst>
      <p:ext uri="{BB962C8B-B14F-4D97-AF65-F5344CB8AC3E}">
        <p14:creationId xmlns:p14="http://schemas.microsoft.com/office/powerpoint/2010/main" val="412938764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60" name="Picture 4" descr="VÃ½sledek obrÃ¡zku pro h3po4 titration 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39271"/>
            <a:ext cx="5257800" cy="3314541"/>
          </a:xfrm>
          <a:prstGeom prst="rect">
            <a:avLst/>
          </a:prstGeom>
          <a:noFill/>
          <a:extLst>
            <a:ext uri="{909E8E84-426E-40DD-AFC4-6F175D3DCCD1}">
              <a14:hiddenFill xmlns:a14="http://schemas.microsoft.com/office/drawing/2010/main">
                <a:solidFill>
                  <a:srgbClr val="FFFFFF"/>
                </a:solidFill>
              </a14:hiddenFill>
            </a:ext>
          </a:extLst>
        </p:spPr>
      </p:pic>
      <p:pic>
        <p:nvPicPr>
          <p:cNvPr id="224262" name="Picture 6" descr="VÃ½sledek obrÃ¡zku pro h3po4 titration 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599" y="3581400"/>
            <a:ext cx="4585326" cy="313732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8027658C-2723-4D98-8F73-98642CE61F02}"/>
              </a:ext>
            </a:extLst>
          </p:cNvPr>
          <p:cNvPicPr>
            <a:picLocks noChangeAspect="1"/>
          </p:cNvPicPr>
          <p:nvPr/>
        </p:nvPicPr>
        <p:blipFill>
          <a:blip r:embed="rId4"/>
          <a:stretch>
            <a:fillRect/>
          </a:stretch>
        </p:blipFill>
        <p:spPr>
          <a:xfrm>
            <a:off x="609596" y="2747694"/>
            <a:ext cx="2752725" cy="1162050"/>
          </a:xfrm>
          <a:prstGeom prst="rect">
            <a:avLst/>
          </a:prstGeom>
        </p:spPr>
      </p:pic>
      <p:pic>
        <p:nvPicPr>
          <p:cNvPr id="7" name="Obrázek 6">
            <a:extLst>
              <a:ext uri="{FF2B5EF4-FFF2-40B4-BE49-F238E27FC236}">
                <a16:creationId xmlns:a16="http://schemas.microsoft.com/office/drawing/2014/main" id="{1A50D207-0B68-43A5-B13B-5FA2D42C6547}"/>
              </a:ext>
            </a:extLst>
          </p:cNvPr>
          <p:cNvPicPr>
            <a:picLocks noChangeAspect="1"/>
          </p:cNvPicPr>
          <p:nvPr/>
        </p:nvPicPr>
        <p:blipFill>
          <a:blip r:embed="rId5"/>
          <a:stretch>
            <a:fillRect/>
          </a:stretch>
        </p:blipFill>
        <p:spPr>
          <a:xfrm>
            <a:off x="1266822" y="4495800"/>
            <a:ext cx="1438275" cy="1133475"/>
          </a:xfrm>
          <a:prstGeom prst="rect">
            <a:avLst/>
          </a:prstGeom>
        </p:spPr>
      </p:pic>
      <p:sp>
        <p:nvSpPr>
          <p:cNvPr id="8" name="TextovéPole 7">
            <a:extLst>
              <a:ext uri="{FF2B5EF4-FFF2-40B4-BE49-F238E27FC236}">
                <a16:creationId xmlns:a16="http://schemas.microsoft.com/office/drawing/2014/main" id="{FE98EF36-864D-4F22-9488-DBFC8F505C22}"/>
              </a:ext>
            </a:extLst>
          </p:cNvPr>
          <p:cNvSpPr txBox="1"/>
          <p:nvPr/>
        </p:nvSpPr>
        <p:spPr>
          <a:xfrm>
            <a:off x="385761" y="838200"/>
            <a:ext cx="3200400" cy="1323439"/>
          </a:xfrm>
          <a:prstGeom prst="rect">
            <a:avLst/>
          </a:prstGeom>
          <a:noFill/>
        </p:spPr>
        <p:txBody>
          <a:bodyPr wrap="square" rtlCol="0">
            <a:spAutoFit/>
          </a:bodyPr>
          <a:lstStyle/>
          <a:p>
            <a:pPr algn="just"/>
            <a:r>
              <a:rPr lang="cs-CZ" sz="2000" dirty="0"/>
              <a:t>Nižší </a:t>
            </a:r>
            <a:r>
              <a:rPr lang="cs-CZ" sz="2000" dirty="0" err="1"/>
              <a:t>pKa</a:t>
            </a:r>
            <a:r>
              <a:rPr lang="cs-CZ" sz="2000" dirty="0"/>
              <a:t> u vyšších stupňů souvisí s tím, že k uvolnění protonu ze záporně nabité částice je třeba více energie. </a:t>
            </a:r>
          </a:p>
        </p:txBody>
      </p:sp>
    </p:spTree>
    <p:extLst>
      <p:ext uri="{BB962C8B-B14F-4D97-AF65-F5344CB8AC3E}">
        <p14:creationId xmlns:p14="http://schemas.microsoft.com/office/powerpoint/2010/main" val="402879269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81000" y="609600"/>
            <a:ext cx="86106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Font typeface="Wingdings" pitchFamily="2" charset="2"/>
              <a:buChar char=""/>
              <a:defRPr sz="2100">
                <a:solidFill>
                  <a:schemeClr val="tx1"/>
                </a:solidFill>
                <a:latin typeface="Calibri" pitchFamily="34" charset="0"/>
              </a:defRPr>
            </a:lvl1pPr>
            <a:lvl2pPr marL="742950" indent="-285750">
              <a:spcBef>
                <a:spcPct val="20000"/>
              </a:spcBef>
              <a:buSzPct val="60000"/>
              <a:buFont typeface="Wingdings" pitchFamily="2" charset="2"/>
              <a:buChar char=""/>
              <a:defRPr sz="1900">
                <a:solidFill>
                  <a:schemeClr val="tx1"/>
                </a:solidFill>
                <a:latin typeface="Calibri" pitchFamily="34" charset="0"/>
              </a:defRPr>
            </a:lvl2pPr>
            <a:lvl3pPr marL="1143000" indent="-228600">
              <a:spcBef>
                <a:spcPct val="20000"/>
              </a:spcBef>
              <a:buSzPct val="60000"/>
              <a:buFont typeface="Wingdings" pitchFamily="2" charset="2"/>
              <a:buChar char=""/>
              <a:defRPr sz="1700">
                <a:solidFill>
                  <a:schemeClr val="tx1"/>
                </a:solidFill>
                <a:latin typeface="Calibri" pitchFamily="34" charset="0"/>
              </a:defRPr>
            </a:lvl3pPr>
            <a:lvl4pPr marL="1600200" indent="-228600">
              <a:spcBef>
                <a:spcPct val="20000"/>
              </a:spcBef>
              <a:buSzPct val="60000"/>
              <a:buFont typeface="Wingdings" pitchFamily="2" charset="2"/>
              <a:buChar char=""/>
              <a:defRPr sz="1600">
                <a:solidFill>
                  <a:schemeClr val="tx1"/>
                </a:solidFill>
                <a:latin typeface="Calibri" pitchFamily="34" charset="0"/>
              </a:defRPr>
            </a:lvl4pPr>
            <a:lvl5pPr marL="2057400" indent="-22860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just" eaLnBrk="1" hangingPunct="1">
              <a:spcBef>
                <a:spcPct val="0"/>
              </a:spcBef>
              <a:buSzTx/>
              <a:buFontTx/>
              <a:buNone/>
            </a:pPr>
            <a:r>
              <a:rPr lang="en-US" altLang="cs-CZ" sz="2000" b="1" dirty="0" err="1">
                <a:latin typeface="+mn-lt"/>
                <a:cs typeface="Arial" panose="020B0604020202020204" pitchFamily="34" charset="0"/>
              </a:rPr>
              <a:t>silné</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kyseliny</a:t>
            </a:r>
            <a:r>
              <a:rPr lang="en-US" altLang="cs-CZ" sz="2000" b="1" dirty="0">
                <a:latin typeface="+mn-lt"/>
                <a:cs typeface="Arial" panose="020B0604020202020204" pitchFamily="34" charset="0"/>
              </a:rPr>
              <a:t>:     K</a:t>
            </a:r>
            <a:r>
              <a:rPr lang="en-US" altLang="cs-CZ" sz="2000" b="1" baseline="-30000" dirty="0">
                <a:latin typeface="+mn-lt"/>
                <a:cs typeface="Arial" panose="020B0604020202020204" pitchFamily="34" charset="0"/>
              </a:rPr>
              <a:t>A</a:t>
            </a:r>
            <a:r>
              <a:rPr lang="en-US" altLang="cs-CZ" sz="2000" b="1" dirty="0">
                <a:latin typeface="+mn-lt"/>
                <a:cs typeface="Arial" panose="020B0604020202020204" pitchFamily="34" charset="0"/>
              </a:rPr>
              <a:t>  &gt;  10</a:t>
            </a:r>
            <a:r>
              <a:rPr lang="en-US" altLang="cs-CZ" sz="2000" b="1" baseline="30000" dirty="0">
                <a:latin typeface="+mn-lt"/>
                <a:cs typeface="Arial" panose="020B0604020202020204" pitchFamily="34" charset="0"/>
              </a:rPr>
              <a:t>-2</a:t>
            </a:r>
            <a:endParaRPr lang="en-US" altLang="cs-CZ" sz="2000" b="1" dirty="0">
              <a:latin typeface="+mn-lt"/>
              <a:cs typeface="Arial" panose="020B0604020202020204" pitchFamily="34" charset="0"/>
            </a:endParaRPr>
          </a:p>
          <a:p>
            <a:pPr algn="just">
              <a:spcBef>
                <a:spcPct val="0"/>
              </a:spcBef>
              <a:buSzTx/>
              <a:buFontTx/>
              <a:buNone/>
            </a:pPr>
            <a:r>
              <a:rPr lang="en-US" altLang="cs-CZ" sz="2000" b="1" i="1" dirty="0" err="1">
                <a:latin typeface="+mn-lt"/>
                <a:cs typeface="Arial" panose="020B0604020202020204" pitchFamily="34" charset="0"/>
              </a:rPr>
              <a:t>ve</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vodě</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jsou</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úplně</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disociovány</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na</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oxoniové</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ionty</a:t>
            </a:r>
            <a:r>
              <a:rPr lang="en-US" altLang="cs-CZ" sz="2000" b="1" i="1" dirty="0">
                <a:latin typeface="+mn-lt"/>
                <a:cs typeface="Arial" panose="020B0604020202020204" pitchFamily="34" charset="0"/>
              </a:rPr>
              <a:t>  a </a:t>
            </a:r>
            <a:r>
              <a:rPr lang="en-US" altLang="cs-CZ" sz="2000" b="1" i="1" dirty="0" err="1">
                <a:latin typeface="+mn-lt"/>
                <a:cs typeface="Arial" panose="020B0604020202020204" pitchFamily="34" charset="0"/>
              </a:rPr>
              <a:t>příslušné</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anionty</a:t>
            </a:r>
            <a:endParaRPr lang="en-US" altLang="cs-CZ" sz="2000" b="1" dirty="0">
              <a:latin typeface="+mn-lt"/>
              <a:cs typeface="Arial" panose="020B0604020202020204" pitchFamily="34" charset="0"/>
            </a:endParaRPr>
          </a:p>
          <a:p>
            <a:pPr algn="just">
              <a:spcBef>
                <a:spcPct val="0"/>
              </a:spcBef>
              <a:buSzTx/>
              <a:buFontTx/>
              <a:buNone/>
            </a:pPr>
            <a:r>
              <a:rPr lang="en-US" altLang="cs-CZ" sz="2000" i="1" dirty="0" err="1">
                <a:latin typeface="+mn-lt"/>
                <a:cs typeface="Arial" panose="020B0604020202020204" pitchFamily="34" charset="0"/>
              </a:rPr>
              <a:t>příklady</a:t>
            </a:r>
            <a:r>
              <a:rPr lang="en-US" altLang="cs-CZ" sz="2000" i="1" dirty="0">
                <a:latin typeface="+mn-lt"/>
                <a:cs typeface="Arial" panose="020B0604020202020204" pitchFamily="34" charset="0"/>
              </a:rPr>
              <a:t>:</a:t>
            </a:r>
            <a:r>
              <a:rPr lang="en-US" altLang="cs-CZ" sz="2000" dirty="0">
                <a:latin typeface="+mn-lt"/>
                <a:cs typeface="Arial" panose="020B0604020202020204" pitchFamily="34" charset="0"/>
              </a:rPr>
              <a:t> HClO</a:t>
            </a:r>
            <a:r>
              <a:rPr lang="en-US" altLang="cs-CZ" sz="2000" baseline="-30000" dirty="0">
                <a:latin typeface="+mn-lt"/>
                <a:cs typeface="Arial" panose="020B0604020202020204" pitchFamily="34" charset="0"/>
              </a:rPr>
              <a:t>4, </a:t>
            </a:r>
            <a:r>
              <a:rPr lang="en-US" altLang="cs-CZ" sz="2000" dirty="0" err="1">
                <a:latin typeface="+mn-lt"/>
                <a:cs typeface="Arial" panose="020B0604020202020204" pitchFamily="34" charset="0"/>
              </a:rPr>
              <a:t>HCl</a:t>
            </a:r>
            <a:r>
              <a:rPr lang="en-US" altLang="cs-CZ" sz="2000" dirty="0">
                <a:latin typeface="+mn-lt"/>
                <a:cs typeface="Arial" panose="020B0604020202020204" pitchFamily="34" charset="0"/>
              </a:rPr>
              <a:t>, H</a:t>
            </a:r>
            <a:r>
              <a:rPr lang="en-US" altLang="cs-CZ" sz="2000" baseline="-30000" dirty="0">
                <a:latin typeface="+mn-lt"/>
                <a:cs typeface="Arial" panose="020B0604020202020204" pitchFamily="34" charset="0"/>
              </a:rPr>
              <a:t>2</a:t>
            </a:r>
            <a:r>
              <a:rPr lang="en-US" altLang="cs-CZ" sz="2000" dirty="0">
                <a:latin typeface="+mn-lt"/>
                <a:cs typeface="Arial" panose="020B0604020202020204" pitchFamily="34" charset="0"/>
              </a:rPr>
              <a:t>SO</a:t>
            </a:r>
            <a:r>
              <a:rPr lang="en-US" altLang="cs-CZ" sz="2000" baseline="-30000" dirty="0">
                <a:latin typeface="+mn-lt"/>
                <a:cs typeface="Arial" panose="020B0604020202020204" pitchFamily="34" charset="0"/>
              </a:rPr>
              <a:t>4</a:t>
            </a:r>
            <a:r>
              <a:rPr lang="en-US" altLang="cs-CZ" sz="2000" dirty="0">
                <a:latin typeface="+mn-lt"/>
                <a:cs typeface="Arial" panose="020B0604020202020204" pitchFamily="34" charset="0"/>
              </a:rPr>
              <a:t>, HNO</a:t>
            </a:r>
            <a:r>
              <a:rPr lang="en-US" altLang="cs-CZ" sz="2000" baseline="-30000" dirty="0">
                <a:latin typeface="+mn-lt"/>
                <a:cs typeface="Arial" panose="020B0604020202020204" pitchFamily="34" charset="0"/>
              </a:rPr>
              <a:t>3, </a:t>
            </a:r>
            <a:r>
              <a:rPr lang="en-US" altLang="cs-CZ" sz="2000" dirty="0">
                <a:latin typeface="+mn-lt"/>
                <a:cs typeface="Arial" panose="020B0604020202020204" pitchFamily="34" charset="0"/>
              </a:rPr>
              <a:t>HI, </a:t>
            </a:r>
            <a:r>
              <a:rPr lang="en-US" altLang="cs-CZ" sz="2000" dirty="0" err="1">
                <a:latin typeface="+mn-lt"/>
                <a:cs typeface="Arial" panose="020B0604020202020204" pitchFamily="34" charset="0"/>
              </a:rPr>
              <a:t>HBr</a:t>
            </a:r>
            <a:endParaRPr lang="en-US" altLang="cs-CZ" sz="2000" b="1" dirty="0">
              <a:latin typeface="+mn-lt"/>
              <a:cs typeface="Arial" panose="020B0604020202020204" pitchFamily="34" charset="0"/>
            </a:endParaRPr>
          </a:p>
          <a:p>
            <a:pPr algn="just">
              <a:spcBef>
                <a:spcPct val="0"/>
              </a:spcBef>
              <a:buSzTx/>
              <a:buFontTx/>
              <a:buNone/>
            </a:pPr>
            <a:r>
              <a:rPr lang="en-US" altLang="cs-CZ" sz="2000" dirty="0">
                <a:latin typeface="+mn-lt"/>
                <a:cs typeface="Times New Roman" pitchFamily="18" charset="0"/>
              </a:rPr>
              <a:t> </a:t>
            </a:r>
            <a:endParaRPr lang="cs-CZ" altLang="cs-CZ" sz="2000" dirty="0">
              <a:latin typeface="+mn-lt"/>
            </a:endParaRPr>
          </a:p>
          <a:p>
            <a:pPr algn="just">
              <a:spcBef>
                <a:spcPct val="0"/>
              </a:spcBef>
              <a:buSzTx/>
              <a:buFontTx/>
              <a:buNone/>
            </a:pPr>
            <a:r>
              <a:rPr lang="cs-CZ" altLang="cs-CZ" sz="2000" b="1" dirty="0">
                <a:latin typeface="+mn-lt"/>
                <a:cs typeface="Arial" panose="020B0604020202020204" pitchFamily="34" charset="0"/>
              </a:rPr>
              <a:t>středně silné kyseliny:     K</a:t>
            </a:r>
            <a:r>
              <a:rPr lang="cs-CZ" altLang="cs-CZ" sz="2000" b="1" baseline="-30000" dirty="0">
                <a:latin typeface="+mn-lt"/>
                <a:cs typeface="Arial" panose="020B0604020202020204" pitchFamily="34" charset="0"/>
              </a:rPr>
              <a:t>A</a:t>
            </a:r>
            <a:r>
              <a:rPr lang="cs-CZ" altLang="cs-CZ" sz="2000" b="1" dirty="0">
                <a:latin typeface="+mn-lt"/>
                <a:cs typeface="Arial" panose="020B0604020202020204" pitchFamily="34" charset="0"/>
              </a:rPr>
              <a:t> = 10 </a:t>
            </a:r>
            <a:r>
              <a:rPr lang="cs-CZ" altLang="cs-CZ" sz="2000" b="1" baseline="30000" dirty="0">
                <a:latin typeface="+mn-lt"/>
                <a:cs typeface="Arial" panose="020B0604020202020204" pitchFamily="34" charset="0"/>
              </a:rPr>
              <a:t>-4</a:t>
            </a:r>
            <a:r>
              <a:rPr lang="cs-CZ" altLang="cs-CZ" sz="2000" b="1" dirty="0">
                <a:latin typeface="+mn-lt"/>
                <a:cs typeface="Arial" panose="020B0604020202020204" pitchFamily="34" charset="0"/>
              </a:rPr>
              <a:t> - 10</a:t>
            </a:r>
            <a:r>
              <a:rPr lang="cs-CZ" altLang="cs-CZ" sz="2000" b="1" baseline="30000" dirty="0">
                <a:latin typeface="+mn-lt"/>
                <a:cs typeface="Arial" panose="020B0604020202020204" pitchFamily="34" charset="0"/>
              </a:rPr>
              <a:t>-2</a:t>
            </a:r>
            <a:endParaRPr lang="cs-CZ" altLang="cs-CZ" sz="2000" b="1" dirty="0">
              <a:latin typeface="+mn-lt"/>
              <a:cs typeface="Arial" panose="020B0604020202020204" pitchFamily="34" charset="0"/>
            </a:endParaRPr>
          </a:p>
          <a:p>
            <a:pPr algn="just">
              <a:spcBef>
                <a:spcPct val="0"/>
              </a:spcBef>
              <a:buSzTx/>
              <a:buFontTx/>
              <a:buNone/>
            </a:pPr>
            <a:r>
              <a:rPr lang="cs-CZ" altLang="cs-CZ" sz="2000" b="1" i="1" dirty="0">
                <a:latin typeface="+mn-lt"/>
                <a:cs typeface="Arial" panose="020B0604020202020204" pitchFamily="34" charset="0"/>
              </a:rPr>
              <a:t>ve vodných roztocích jsou koncentrace nedisociovaných molekul a disociací vzniklých iontů srovnatelné</a:t>
            </a:r>
            <a:endParaRPr lang="cs-CZ" altLang="cs-CZ" sz="2000" b="1" dirty="0">
              <a:latin typeface="+mn-lt"/>
              <a:cs typeface="Arial" panose="020B0604020202020204" pitchFamily="34" charset="0"/>
            </a:endParaRPr>
          </a:p>
          <a:p>
            <a:pPr algn="just">
              <a:spcBef>
                <a:spcPct val="0"/>
              </a:spcBef>
              <a:buSzTx/>
              <a:buFontTx/>
              <a:buNone/>
            </a:pPr>
            <a:r>
              <a:rPr lang="cs-CZ" altLang="cs-CZ" sz="2000" i="1" dirty="0">
                <a:latin typeface="+mn-lt"/>
                <a:cs typeface="Arial" panose="020B0604020202020204" pitchFamily="34" charset="0"/>
              </a:rPr>
              <a:t>příklady:</a:t>
            </a:r>
            <a:r>
              <a:rPr lang="cs-CZ" altLang="cs-CZ" sz="2000" dirty="0">
                <a:latin typeface="+mn-lt"/>
                <a:cs typeface="Arial" panose="020B0604020202020204" pitchFamily="34" charset="0"/>
              </a:rPr>
              <a:t> HF</a:t>
            </a:r>
            <a:r>
              <a:rPr lang="cs-CZ" altLang="cs-CZ" sz="2000" baseline="-30000" dirty="0">
                <a:latin typeface="+mn-lt"/>
                <a:cs typeface="Arial" panose="020B0604020202020204" pitchFamily="34" charset="0"/>
              </a:rPr>
              <a:t>, </a:t>
            </a:r>
            <a:r>
              <a:rPr lang="cs-CZ" altLang="cs-CZ" sz="2000" dirty="0">
                <a:latin typeface="+mn-lt"/>
                <a:cs typeface="Arial" panose="020B0604020202020204" pitchFamily="34" charset="0"/>
              </a:rPr>
              <a:t>H</a:t>
            </a:r>
            <a:r>
              <a:rPr lang="cs-CZ" altLang="cs-CZ" sz="2000" baseline="-30000" dirty="0">
                <a:latin typeface="+mn-lt"/>
                <a:cs typeface="Arial" panose="020B0604020202020204" pitchFamily="34" charset="0"/>
              </a:rPr>
              <a:t>3</a:t>
            </a:r>
            <a:r>
              <a:rPr lang="cs-CZ" altLang="cs-CZ" sz="2000" dirty="0">
                <a:latin typeface="+mn-lt"/>
                <a:cs typeface="Arial" panose="020B0604020202020204" pitchFamily="34" charset="0"/>
              </a:rPr>
              <a:t>PO</a:t>
            </a:r>
            <a:r>
              <a:rPr lang="cs-CZ" altLang="cs-CZ" sz="2000" baseline="-30000" dirty="0">
                <a:latin typeface="+mn-lt"/>
                <a:cs typeface="Arial" panose="020B0604020202020204" pitchFamily="34" charset="0"/>
              </a:rPr>
              <a:t>4</a:t>
            </a:r>
            <a:r>
              <a:rPr lang="cs-CZ" altLang="cs-CZ" sz="2000" dirty="0">
                <a:latin typeface="+mn-lt"/>
                <a:cs typeface="Arial" panose="020B0604020202020204" pitchFamily="34" charset="0"/>
              </a:rPr>
              <a:t>, HNO</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 </a:t>
            </a:r>
          </a:p>
          <a:p>
            <a:pPr algn="just">
              <a:spcBef>
                <a:spcPct val="0"/>
              </a:spcBef>
              <a:buSzTx/>
              <a:buFontTx/>
              <a:buNone/>
            </a:pPr>
            <a:endParaRPr lang="cs-CZ" altLang="cs-CZ" sz="2000" dirty="0">
              <a:latin typeface="+mn-lt"/>
            </a:endParaRPr>
          </a:p>
          <a:p>
            <a:pPr algn="just">
              <a:spcBef>
                <a:spcPct val="0"/>
              </a:spcBef>
              <a:buSzTx/>
              <a:buFontTx/>
              <a:buNone/>
            </a:pPr>
            <a:r>
              <a:rPr lang="cs-CZ" altLang="cs-CZ" sz="2000" b="1" dirty="0">
                <a:latin typeface="+mn-lt"/>
                <a:cs typeface="Arial" panose="020B0604020202020204" pitchFamily="34" charset="0"/>
              </a:rPr>
              <a:t>slabé kyseliny:     K</a:t>
            </a:r>
            <a:r>
              <a:rPr lang="cs-CZ" altLang="cs-CZ" sz="2000" b="1" baseline="-30000" dirty="0">
                <a:latin typeface="+mn-lt"/>
                <a:cs typeface="Arial" panose="020B0604020202020204" pitchFamily="34" charset="0"/>
              </a:rPr>
              <a:t>A</a:t>
            </a:r>
            <a:r>
              <a:rPr lang="cs-CZ" altLang="cs-CZ" sz="2000" b="1" dirty="0">
                <a:latin typeface="+mn-lt"/>
                <a:cs typeface="Arial" panose="020B0604020202020204" pitchFamily="34" charset="0"/>
              </a:rPr>
              <a:t>   &lt;  10</a:t>
            </a:r>
            <a:r>
              <a:rPr lang="cs-CZ" altLang="cs-CZ" sz="2000" b="1" baseline="30000" dirty="0">
                <a:latin typeface="+mn-lt"/>
                <a:cs typeface="Arial" panose="020B0604020202020204" pitchFamily="34" charset="0"/>
              </a:rPr>
              <a:t>-4</a:t>
            </a:r>
            <a:endParaRPr lang="cs-CZ" altLang="cs-CZ" sz="2000" b="1" dirty="0">
              <a:latin typeface="+mn-lt"/>
              <a:cs typeface="Arial" panose="020B0604020202020204" pitchFamily="34" charset="0"/>
            </a:endParaRPr>
          </a:p>
          <a:p>
            <a:pPr algn="just">
              <a:spcBef>
                <a:spcPct val="0"/>
              </a:spcBef>
              <a:buSzTx/>
              <a:buFontTx/>
              <a:buNone/>
            </a:pPr>
            <a:r>
              <a:rPr lang="cs-CZ" altLang="cs-CZ" sz="2000" b="1" i="1" dirty="0">
                <a:latin typeface="+mn-lt"/>
                <a:cs typeface="Arial" panose="020B0604020202020204" pitchFamily="34" charset="0"/>
              </a:rPr>
              <a:t>ve vodě jsou disociovány velmi málo, převažují nedisociované molekuly</a:t>
            </a:r>
            <a:endParaRPr lang="cs-CZ" altLang="cs-CZ" sz="2000" b="1" dirty="0">
              <a:latin typeface="+mn-lt"/>
              <a:cs typeface="Arial" panose="020B0604020202020204" pitchFamily="34" charset="0"/>
            </a:endParaRPr>
          </a:p>
          <a:p>
            <a:pPr algn="just">
              <a:spcBef>
                <a:spcPct val="0"/>
              </a:spcBef>
              <a:buSzTx/>
              <a:buFontTx/>
              <a:buNone/>
            </a:pPr>
            <a:r>
              <a:rPr lang="cs-CZ" altLang="cs-CZ" sz="2000" i="1" dirty="0">
                <a:latin typeface="+mn-lt"/>
                <a:cs typeface="Arial" panose="020B0604020202020204" pitchFamily="34" charset="0"/>
              </a:rPr>
              <a:t>příklady:</a:t>
            </a:r>
            <a:r>
              <a:rPr lang="cs-CZ" altLang="cs-CZ" sz="2000" dirty="0">
                <a:latin typeface="+mn-lt"/>
                <a:cs typeface="Arial" panose="020B0604020202020204" pitchFamily="34" charset="0"/>
              </a:rPr>
              <a:t> H</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CO</a:t>
            </a:r>
            <a:r>
              <a:rPr lang="cs-CZ" altLang="cs-CZ" sz="2000" baseline="-30000" dirty="0">
                <a:latin typeface="+mn-lt"/>
                <a:cs typeface="Arial" panose="020B0604020202020204" pitchFamily="34" charset="0"/>
              </a:rPr>
              <a:t>3</a:t>
            </a:r>
            <a:r>
              <a:rPr lang="cs-CZ" altLang="cs-CZ" sz="2000" dirty="0">
                <a:latin typeface="+mn-lt"/>
                <a:cs typeface="Arial" panose="020B0604020202020204" pitchFamily="34" charset="0"/>
              </a:rPr>
              <a:t>, H</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S, HCN</a:t>
            </a:r>
            <a:r>
              <a:rPr lang="cs-CZ" altLang="cs-CZ" sz="2000" baseline="-30000" dirty="0">
                <a:latin typeface="+mn-lt"/>
                <a:cs typeface="Arial" panose="020B0604020202020204" pitchFamily="34" charset="0"/>
              </a:rPr>
              <a:t>, </a:t>
            </a:r>
            <a:r>
              <a:rPr lang="cs-CZ" altLang="cs-CZ" sz="2000" dirty="0" err="1">
                <a:latin typeface="+mn-lt"/>
                <a:cs typeface="Arial" panose="020B0604020202020204" pitchFamily="34" charset="0"/>
              </a:rPr>
              <a:t>HOCl</a:t>
            </a:r>
            <a:r>
              <a:rPr lang="cs-CZ" altLang="cs-CZ" sz="2000" dirty="0">
                <a:latin typeface="+mn-lt"/>
                <a:cs typeface="Arial" panose="020B0604020202020204" pitchFamily="34" charset="0"/>
              </a:rPr>
              <a:t>, H</a:t>
            </a:r>
            <a:r>
              <a:rPr lang="cs-CZ" altLang="cs-CZ" sz="2000" baseline="-30000" dirty="0">
                <a:latin typeface="+mn-lt"/>
                <a:cs typeface="Arial" panose="020B0604020202020204" pitchFamily="34" charset="0"/>
              </a:rPr>
              <a:t>3</a:t>
            </a:r>
            <a:r>
              <a:rPr lang="cs-CZ" altLang="cs-CZ" sz="2000" dirty="0">
                <a:latin typeface="+mn-lt"/>
                <a:cs typeface="Arial" panose="020B0604020202020204" pitchFamily="34" charset="0"/>
              </a:rPr>
              <a:t>BO</a:t>
            </a:r>
            <a:r>
              <a:rPr lang="cs-CZ" altLang="cs-CZ" sz="2000" baseline="-30000" dirty="0">
                <a:latin typeface="+mn-lt"/>
                <a:cs typeface="Arial" panose="020B0604020202020204" pitchFamily="34" charset="0"/>
              </a:rPr>
              <a:t>3</a:t>
            </a:r>
            <a:endParaRPr lang="en-US" altLang="cs-CZ" sz="2000" b="1" dirty="0">
              <a:latin typeface="+mn-lt"/>
              <a:cs typeface="Arial" panose="020B0604020202020204" pitchFamily="34" charset="0"/>
            </a:endParaRPr>
          </a:p>
          <a:p>
            <a:pPr algn="just">
              <a:spcBef>
                <a:spcPct val="0"/>
              </a:spcBef>
              <a:buSzTx/>
              <a:buFontTx/>
              <a:buNone/>
            </a:pPr>
            <a:endParaRPr lang="en-US" altLang="cs-CZ" sz="2000" dirty="0">
              <a:latin typeface="+mn-lt"/>
            </a:endParaRPr>
          </a:p>
        </p:txBody>
      </p:sp>
    </p:spTree>
    <p:extLst>
      <p:ext uri="{BB962C8B-B14F-4D97-AF65-F5344CB8AC3E}">
        <p14:creationId xmlns:p14="http://schemas.microsoft.com/office/powerpoint/2010/main" val="278979685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FF42BB8-F10A-4701-AE33-32E68AC90802}"/>
              </a:ext>
            </a:extLst>
          </p:cNvPr>
          <p:cNvSpPr txBox="1"/>
          <p:nvPr/>
        </p:nvSpPr>
        <p:spPr>
          <a:xfrm>
            <a:off x="495562" y="253594"/>
            <a:ext cx="3590663" cy="523220"/>
          </a:xfrm>
          <a:prstGeom prst="rect">
            <a:avLst/>
          </a:prstGeom>
          <a:noFill/>
        </p:spPr>
        <p:txBody>
          <a:bodyPr wrap="none" rtlCol="0">
            <a:spAutoFit/>
          </a:bodyPr>
          <a:lstStyle/>
          <a:p>
            <a:r>
              <a:rPr lang="cs-CZ" sz="2800" b="1" dirty="0"/>
              <a:t>Síla kyselin a reaktivita</a:t>
            </a:r>
          </a:p>
        </p:txBody>
      </p:sp>
      <p:sp>
        <p:nvSpPr>
          <p:cNvPr id="4" name="Rectangle 1">
            <a:extLst>
              <a:ext uri="{FF2B5EF4-FFF2-40B4-BE49-F238E27FC236}">
                <a16:creationId xmlns:a16="http://schemas.microsoft.com/office/drawing/2014/main" id="{73196BA8-B182-4DB1-9896-62AF441FA2AC}"/>
              </a:ext>
            </a:extLst>
          </p:cNvPr>
          <p:cNvSpPr>
            <a:spLocks noChangeArrowheads="1"/>
          </p:cNvSpPr>
          <p:nvPr/>
        </p:nvSpPr>
        <p:spPr bwMode="auto">
          <a:xfrm>
            <a:off x="495562" y="1902563"/>
            <a:ext cx="6172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i="0" u="none" strike="noStrike" cap="none" normalizeH="0" baseline="0" dirty="0" err="1">
                <a:ln>
                  <a:noFill/>
                </a:ln>
                <a:effectLst/>
                <a:latin typeface="+mn-lt"/>
              </a:rPr>
              <a:t>ZnS</a:t>
            </a:r>
            <a:r>
              <a:rPr kumimoji="0" lang="cs-CZ" altLang="cs-CZ" i="0" u="none" strike="noStrike" cap="none" normalizeH="0" baseline="0" dirty="0">
                <a:ln>
                  <a:noFill/>
                </a:ln>
                <a:effectLst/>
                <a:latin typeface="+mn-lt"/>
              </a:rPr>
              <a:t> + 2 </a:t>
            </a:r>
            <a:r>
              <a:rPr kumimoji="0" lang="cs-CZ" altLang="cs-CZ" i="0" u="none" strike="noStrike" cap="none" normalizeH="0" baseline="0" dirty="0" err="1">
                <a:ln>
                  <a:noFill/>
                </a:ln>
                <a:effectLst/>
                <a:latin typeface="+mn-lt"/>
              </a:rPr>
              <a:t>HCl</a:t>
            </a:r>
            <a:r>
              <a:rPr kumimoji="0" lang="cs-CZ" altLang="cs-CZ" i="0" u="none" strike="noStrike" cap="none" normalizeH="0" baseline="0" dirty="0">
                <a:ln>
                  <a:noFill/>
                </a:ln>
                <a:effectLst/>
                <a:latin typeface="+mn-lt"/>
              </a:rPr>
              <a:t> </a:t>
            </a:r>
            <a:r>
              <a:rPr lang="cs-CZ" altLang="cs-CZ" dirty="0">
                <a:latin typeface="+mn-lt"/>
              </a:rPr>
              <a:t>= </a:t>
            </a:r>
            <a:r>
              <a:rPr kumimoji="0" lang="cs-CZ" altLang="cs-CZ" i="0" u="none" strike="noStrike" cap="none" normalizeH="0" baseline="0" dirty="0">
                <a:ln>
                  <a:noFill/>
                </a:ln>
                <a:effectLst/>
                <a:latin typeface="+mn-lt"/>
              </a:rPr>
              <a:t>ZnCl</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 + H</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S </a:t>
            </a:r>
          </a:p>
        </p:txBody>
      </p:sp>
      <p:sp>
        <p:nvSpPr>
          <p:cNvPr id="8" name="TextovéPole 7">
            <a:extLst>
              <a:ext uri="{FF2B5EF4-FFF2-40B4-BE49-F238E27FC236}">
                <a16:creationId xmlns:a16="http://schemas.microsoft.com/office/drawing/2014/main" id="{E0C4F3C5-5422-4523-884B-7A4CE24369BF}"/>
              </a:ext>
            </a:extLst>
          </p:cNvPr>
          <p:cNvSpPr txBox="1"/>
          <p:nvPr/>
        </p:nvSpPr>
        <p:spPr>
          <a:xfrm>
            <a:off x="247650" y="1389127"/>
            <a:ext cx="8648700" cy="400110"/>
          </a:xfrm>
          <a:prstGeom prst="rect">
            <a:avLst/>
          </a:prstGeom>
          <a:noFill/>
        </p:spPr>
        <p:txBody>
          <a:bodyPr wrap="square">
            <a:spAutoFit/>
          </a:bodyPr>
          <a:lstStyle/>
          <a:p>
            <a:r>
              <a:rPr lang="cs-CZ" sz="2000" dirty="0"/>
              <a:t>1. </a:t>
            </a:r>
            <a:r>
              <a:rPr lang="cs-CZ" sz="2000" u="sng" dirty="0"/>
              <a:t>Silnější kyselina má schopnost vytěsnit slabší kyselinu </a:t>
            </a:r>
            <a:r>
              <a:rPr lang="cs-CZ" sz="2000" dirty="0"/>
              <a:t>(tedy její anion) z její soli.</a:t>
            </a:r>
          </a:p>
        </p:txBody>
      </p:sp>
      <p:pic>
        <p:nvPicPr>
          <p:cNvPr id="7" name="Obrázek 6">
            <a:extLst>
              <a:ext uri="{FF2B5EF4-FFF2-40B4-BE49-F238E27FC236}">
                <a16:creationId xmlns:a16="http://schemas.microsoft.com/office/drawing/2014/main" id="{E8221A8C-0E51-4E37-A03D-95443347BF01}"/>
              </a:ext>
            </a:extLst>
          </p:cNvPr>
          <p:cNvPicPr>
            <a:picLocks noChangeAspect="1"/>
          </p:cNvPicPr>
          <p:nvPr/>
        </p:nvPicPr>
        <p:blipFill>
          <a:blip r:embed="rId2"/>
          <a:stretch>
            <a:fillRect/>
          </a:stretch>
        </p:blipFill>
        <p:spPr>
          <a:xfrm>
            <a:off x="1905262" y="2516518"/>
            <a:ext cx="3352800" cy="288278"/>
          </a:xfrm>
          <a:prstGeom prst="rect">
            <a:avLst/>
          </a:prstGeom>
        </p:spPr>
      </p:pic>
      <p:sp>
        <p:nvSpPr>
          <p:cNvPr id="11" name="Rectangle 1">
            <a:extLst>
              <a:ext uri="{FF2B5EF4-FFF2-40B4-BE49-F238E27FC236}">
                <a16:creationId xmlns:a16="http://schemas.microsoft.com/office/drawing/2014/main" id="{B790E40A-5A48-4617-9F03-63C1BC09EA2F}"/>
              </a:ext>
            </a:extLst>
          </p:cNvPr>
          <p:cNvSpPr>
            <a:spLocks noChangeArrowheads="1"/>
          </p:cNvSpPr>
          <p:nvPr/>
        </p:nvSpPr>
        <p:spPr bwMode="auto">
          <a:xfrm>
            <a:off x="495562" y="3031448"/>
            <a:ext cx="6172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i="0" u="none" strike="noStrike" cap="none" normalizeH="0" baseline="0" dirty="0" err="1">
                <a:ln>
                  <a:noFill/>
                </a:ln>
                <a:effectLst/>
                <a:latin typeface="+mn-lt"/>
              </a:rPr>
              <a:t>BaO</a:t>
            </a:r>
            <a:r>
              <a:rPr kumimoji="0" lang="cs-CZ" altLang="cs-CZ" i="0" u="none" strike="noStrike" cap="none" normalizeH="0" baseline="0" dirty="0">
                <a:ln>
                  <a:noFill/>
                </a:ln>
                <a:effectLst/>
                <a:latin typeface="+mn-lt"/>
              </a:rPr>
              <a:t> + 2 </a:t>
            </a:r>
            <a:r>
              <a:rPr kumimoji="0" lang="cs-CZ" altLang="cs-CZ" i="0" u="none" strike="noStrike" cap="none" normalizeH="0" baseline="0" dirty="0" err="1">
                <a:ln>
                  <a:noFill/>
                </a:ln>
                <a:effectLst/>
                <a:latin typeface="+mn-lt"/>
              </a:rPr>
              <a:t>HCl</a:t>
            </a:r>
            <a:r>
              <a:rPr kumimoji="0" lang="cs-CZ" altLang="cs-CZ" i="0" u="none" strike="noStrike" cap="none" normalizeH="0" baseline="0" dirty="0">
                <a:ln>
                  <a:noFill/>
                </a:ln>
                <a:effectLst/>
                <a:latin typeface="+mn-lt"/>
              </a:rPr>
              <a:t> </a:t>
            </a:r>
            <a:r>
              <a:rPr lang="cs-CZ" altLang="cs-CZ" dirty="0">
                <a:latin typeface="+mn-lt"/>
              </a:rPr>
              <a:t>= </a:t>
            </a:r>
            <a:r>
              <a:rPr kumimoji="0" lang="cs-CZ" altLang="cs-CZ" i="0" u="none" strike="noStrike" cap="none" normalizeH="0" baseline="0" dirty="0">
                <a:ln>
                  <a:noFill/>
                </a:ln>
                <a:effectLst/>
                <a:latin typeface="+mn-lt"/>
              </a:rPr>
              <a:t>BaCl</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 + H</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O </a:t>
            </a:r>
          </a:p>
        </p:txBody>
      </p:sp>
      <p:sp>
        <p:nvSpPr>
          <p:cNvPr id="2" name="TextovéPole 1">
            <a:extLst>
              <a:ext uri="{FF2B5EF4-FFF2-40B4-BE49-F238E27FC236}">
                <a16:creationId xmlns:a16="http://schemas.microsoft.com/office/drawing/2014/main" id="{ACF1ABFB-CBCE-412A-B40D-498585F7E7C8}"/>
              </a:ext>
            </a:extLst>
          </p:cNvPr>
          <p:cNvSpPr txBox="1"/>
          <p:nvPr/>
        </p:nvSpPr>
        <p:spPr>
          <a:xfrm>
            <a:off x="366712" y="4111614"/>
            <a:ext cx="8410576" cy="707886"/>
          </a:xfrm>
          <a:prstGeom prst="rect">
            <a:avLst/>
          </a:prstGeom>
          <a:noFill/>
        </p:spPr>
        <p:txBody>
          <a:bodyPr wrap="square" rtlCol="0">
            <a:spAutoFit/>
          </a:bodyPr>
          <a:lstStyle/>
          <a:p>
            <a:pPr algn="just"/>
            <a:r>
              <a:rPr lang="cs-CZ" sz="2000" dirty="0"/>
              <a:t>2. Přednost</a:t>
            </a:r>
            <a:r>
              <a:rPr lang="en-US" sz="2000" dirty="0"/>
              <a:t>n</a:t>
            </a:r>
            <a:r>
              <a:rPr lang="cs-CZ" sz="2000" dirty="0"/>
              <a:t>ě probíhají reakce, při nichž </a:t>
            </a:r>
            <a:r>
              <a:rPr lang="cs-CZ" sz="2000" u="sng" dirty="0"/>
              <a:t>vzniká slabší konjugovaná báze i slabší konjugovaná kyselina.</a:t>
            </a:r>
          </a:p>
        </p:txBody>
      </p:sp>
      <p:sp>
        <p:nvSpPr>
          <p:cNvPr id="10" name="Rectangle 1">
            <a:extLst>
              <a:ext uri="{FF2B5EF4-FFF2-40B4-BE49-F238E27FC236}">
                <a16:creationId xmlns:a16="http://schemas.microsoft.com/office/drawing/2014/main" id="{2F69C19E-BBD0-4DDD-9270-6BF981B6B6FF}"/>
              </a:ext>
            </a:extLst>
          </p:cNvPr>
          <p:cNvSpPr>
            <a:spLocks noChangeArrowheads="1"/>
          </p:cNvSpPr>
          <p:nvPr/>
        </p:nvSpPr>
        <p:spPr bwMode="auto">
          <a:xfrm>
            <a:off x="923925" y="5025934"/>
            <a:ext cx="6172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i="0" u="none" strike="noStrike" cap="none" normalizeH="0" baseline="0" dirty="0">
                <a:ln>
                  <a:noFill/>
                </a:ln>
                <a:effectLst/>
                <a:latin typeface="+mn-lt"/>
              </a:rPr>
              <a:t>Al(OH)</a:t>
            </a:r>
            <a:r>
              <a:rPr kumimoji="0" lang="cs-CZ" altLang="cs-CZ" i="0" u="none" strike="noStrike" cap="none" normalizeH="0" baseline="-25000" dirty="0">
                <a:ln>
                  <a:noFill/>
                </a:ln>
                <a:effectLst/>
                <a:latin typeface="+mn-lt"/>
              </a:rPr>
              <a:t>3</a:t>
            </a:r>
            <a:r>
              <a:rPr kumimoji="0" lang="cs-CZ" altLang="cs-CZ" i="0" u="none" strike="noStrike" cap="none" normalizeH="0" baseline="0" dirty="0">
                <a:ln>
                  <a:noFill/>
                </a:ln>
                <a:effectLst/>
                <a:latin typeface="+mn-lt"/>
              </a:rPr>
              <a:t> + 2 </a:t>
            </a:r>
            <a:r>
              <a:rPr kumimoji="0" lang="cs-CZ" altLang="cs-CZ" i="0" u="none" strike="noStrike" cap="none" normalizeH="0" baseline="0" dirty="0" err="1">
                <a:ln>
                  <a:noFill/>
                </a:ln>
                <a:effectLst/>
                <a:latin typeface="+mn-lt"/>
              </a:rPr>
              <a:t>HCl</a:t>
            </a:r>
            <a:r>
              <a:rPr kumimoji="0" lang="cs-CZ" altLang="cs-CZ" i="0" u="none" strike="noStrike" cap="none" normalizeH="0" baseline="0" dirty="0">
                <a:ln>
                  <a:noFill/>
                </a:ln>
                <a:effectLst/>
                <a:latin typeface="+mn-lt"/>
              </a:rPr>
              <a:t> </a:t>
            </a:r>
            <a:r>
              <a:rPr lang="cs-CZ" altLang="cs-CZ" dirty="0">
                <a:latin typeface="+mn-lt"/>
              </a:rPr>
              <a:t>= </a:t>
            </a:r>
            <a:r>
              <a:rPr kumimoji="0" lang="cs-CZ" altLang="cs-CZ" i="0" u="none" strike="noStrike" cap="none" normalizeH="0" baseline="0" dirty="0">
                <a:ln>
                  <a:noFill/>
                </a:ln>
                <a:effectLst/>
                <a:latin typeface="+mn-lt"/>
              </a:rPr>
              <a:t>AlCl</a:t>
            </a:r>
            <a:r>
              <a:rPr kumimoji="0" lang="cs-CZ" altLang="cs-CZ" i="0" u="none" strike="noStrike" cap="none" normalizeH="0" baseline="-30000" dirty="0">
                <a:ln>
                  <a:noFill/>
                </a:ln>
                <a:effectLst/>
                <a:latin typeface="+mn-lt"/>
              </a:rPr>
              <a:t>3</a:t>
            </a:r>
            <a:r>
              <a:rPr kumimoji="0" lang="cs-CZ" altLang="cs-CZ" i="0" u="none" strike="noStrike" cap="none" normalizeH="0" baseline="0" dirty="0">
                <a:ln>
                  <a:noFill/>
                </a:ln>
                <a:effectLst/>
                <a:latin typeface="+mn-lt"/>
              </a:rPr>
              <a:t> + 3 H</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O </a:t>
            </a:r>
          </a:p>
        </p:txBody>
      </p:sp>
      <p:sp>
        <p:nvSpPr>
          <p:cNvPr id="12" name="Rectangle 1">
            <a:extLst>
              <a:ext uri="{FF2B5EF4-FFF2-40B4-BE49-F238E27FC236}">
                <a16:creationId xmlns:a16="http://schemas.microsoft.com/office/drawing/2014/main" id="{3A132674-AA59-438F-A5C3-EF726B576156}"/>
              </a:ext>
            </a:extLst>
          </p:cNvPr>
          <p:cNvSpPr>
            <a:spLocks noChangeArrowheads="1"/>
          </p:cNvSpPr>
          <p:nvPr/>
        </p:nvSpPr>
        <p:spPr bwMode="auto">
          <a:xfrm>
            <a:off x="942975" y="5530334"/>
            <a:ext cx="6172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i="0" u="none" strike="noStrike" cap="none" normalizeH="0" baseline="0" dirty="0">
                <a:ln>
                  <a:noFill/>
                </a:ln>
                <a:effectLst/>
                <a:latin typeface="+mn-lt"/>
              </a:rPr>
              <a:t>Al(OH)</a:t>
            </a:r>
            <a:r>
              <a:rPr kumimoji="0" lang="cs-CZ" altLang="cs-CZ" i="0" u="none" strike="noStrike" cap="none" normalizeH="0" baseline="-25000" dirty="0">
                <a:ln>
                  <a:noFill/>
                </a:ln>
                <a:effectLst/>
                <a:latin typeface="+mn-lt"/>
              </a:rPr>
              <a:t>3</a:t>
            </a:r>
            <a:r>
              <a:rPr kumimoji="0" lang="cs-CZ" altLang="cs-CZ" i="0" u="none" strike="noStrike" cap="none" normalizeH="0" baseline="0" dirty="0">
                <a:ln>
                  <a:noFill/>
                </a:ln>
                <a:effectLst/>
                <a:latin typeface="+mn-lt"/>
              </a:rPr>
              <a:t> + KOH </a:t>
            </a:r>
            <a:r>
              <a:rPr lang="cs-CZ" altLang="cs-CZ" dirty="0">
                <a:latin typeface="+mn-lt"/>
              </a:rPr>
              <a:t>= K</a:t>
            </a:r>
            <a:r>
              <a:rPr lang="cs-CZ" altLang="cs-CZ" baseline="30000" dirty="0">
                <a:latin typeface="+mn-lt"/>
              </a:rPr>
              <a:t>+</a:t>
            </a:r>
            <a:r>
              <a:rPr lang="cs-CZ" altLang="cs-CZ" dirty="0">
                <a:latin typeface="+mn-lt"/>
              </a:rPr>
              <a:t> + </a:t>
            </a:r>
            <a:r>
              <a:rPr kumimoji="0" lang="en-US" altLang="cs-CZ" i="0" u="none" strike="noStrike" cap="none" normalizeH="0" baseline="0" dirty="0">
                <a:ln>
                  <a:noFill/>
                </a:ln>
                <a:effectLst/>
                <a:latin typeface="+mn-lt"/>
              </a:rPr>
              <a:t>[</a:t>
            </a:r>
            <a:r>
              <a:rPr kumimoji="0" lang="cs-CZ" altLang="cs-CZ" i="0" u="none" strike="noStrike" cap="none" normalizeH="0" baseline="0" dirty="0">
                <a:ln>
                  <a:noFill/>
                </a:ln>
                <a:effectLst/>
                <a:latin typeface="+mn-lt"/>
              </a:rPr>
              <a:t>Al(OH)</a:t>
            </a:r>
            <a:r>
              <a:rPr kumimoji="0" lang="en-US" altLang="cs-CZ" i="0" u="none" strike="noStrike" cap="none" normalizeH="0" baseline="-25000" dirty="0">
                <a:ln>
                  <a:noFill/>
                </a:ln>
                <a:effectLst/>
                <a:latin typeface="+mn-lt"/>
              </a:rPr>
              <a:t>4</a:t>
            </a:r>
            <a:r>
              <a:rPr kumimoji="0" lang="en-US" altLang="cs-CZ" i="0" u="none" strike="noStrike" cap="none" normalizeH="0" baseline="0" dirty="0">
                <a:ln>
                  <a:noFill/>
                </a:ln>
                <a:effectLst/>
                <a:latin typeface="+mn-lt"/>
              </a:rPr>
              <a:t>]</a:t>
            </a:r>
            <a:r>
              <a:rPr kumimoji="0" lang="en-US" altLang="cs-CZ" i="0" u="none" strike="noStrike" cap="none" normalizeH="0" baseline="30000" dirty="0">
                <a:ln>
                  <a:noFill/>
                </a:ln>
                <a:effectLst/>
                <a:latin typeface="+mn-lt"/>
              </a:rPr>
              <a:t>-</a:t>
            </a:r>
            <a:endParaRPr kumimoji="0" lang="cs-CZ" altLang="cs-CZ" i="0" u="none" strike="noStrike" cap="none" normalizeH="0" baseline="30000" dirty="0">
              <a:ln>
                <a:noFill/>
              </a:ln>
              <a:effectLst/>
              <a:latin typeface="+mn-lt"/>
            </a:endParaRPr>
          </a:p>
        </p:txBody>
      </p:sp>
    </p:spTree>
    <p:extLst>
      <p:ext uri="{BB962C8B-B14F-4D97-AF65-F5344CB8AC3E}">
        <p14:creationId xmlns:p14="http://schemas.microsoft.com/office/powerpoint/2010/main" val="305747612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29840" y="1066800"/>
            <a:ext cx="647461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Font typeface="Wingdings" pitchFamily="2" charset="2"/>
              <a:buChar char=""/>
              <a:defRPr sz="2100">
                <a:solidFill>
                  <a:schemeClr val="tx1"/>
                </a:solidFill>
                <a:latin typeface="Calibri" pitchFamily="34" charset="0"/>
              </a:defRPr>
            </a:lvl1pPr>
            <a:lvl2pPr marL="742950" indent="-285750">
              <a:spcBef>
                <a:spcPct val="20000"/>
              </a:spcBef>
              <a:buSzPct val="60000"/>
              <a:buFont typeface="Wingdings" pitchFamily="2" charset="2"/>
              <a:buChar char=""/>
              <a:defRPr sz="1900">
                <a:solidFill>
                  <a:schemeClr val="tx1"/>
                </a:solidFill>
                <a:latin typeface="Calibri" pitchFamily="34" charset="0"/>
              </a:defRPr>
            </a:lvl2pPr>
            <a:lvl3pPr marL="1143000" indent="-228600">
              <a:spcBef>
                <a:spcPct val="20000"/>
              </a:spcBef>
              <a:buSzPct val="60000"/>
              <a:buFont typeface="Wingdings" pitchFamily="2" charset="2"/>
              <a:buChar char=""/>
              <a:defRPr sz="1700">
                <a:solidFill>
                  <a:schemeClr val="tx1"/>
                </a:solidFill>
                <a:latin typeface="Calibri" pitchFamily="34" charset="0"/>
              </a:defRPr>
            </a:lvl3pPr>
            <a:lvl4pPr marL="1600200" indent="-228600">
              <a:spcBef>
                <a:spcPct val="20000"/>
              </a:spcBef>
              <a:buSzPct val="60000"/>
              <a:buFont typeface="Wingdings" pitchFamily="2" charset="2"/>
              <a:buChar char=""/>
              <a:defRPr sz="1600">
                <a:solidFill>
                  <a:schemeClr val="tx1"/>
                </a:solidFill>
                <a:latin typeface="Calibri" pitchFamily="34" charset="0"/>
              </a:defRPr>
            </a:lvl4pPr>
            <a:lvl5pPr marL="2057400" indent="-22860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spcBef>
                <a:spcPct val="0"/>
              </a:spcBef>
              <a:buSzTx/>
              <a:buFontTx/>
              <a:buNone/>
            </a:pPr>
            <a:r>
              <a:rPr lang="cs-CZ" altLang="cs-CZ" sz="2000" dirty="0">
                <a:latin typeface="+mn-lt"/>
                <a:cs typeface="Times New Roman" pitchFamily="18" charset="0"/>
              </a:rPr>
              <a:t>	</a:t>
            </a:r>
            <a:r>
              <a:rPr lang="en-US" altLang="cs-CZ" sz="2000" dirty="0">
                <a:latin typeface="+mn-lt"/>
                <a:cs typeface="Times New Roman" pitchFamily="18" charset="0"/>
              </a:rPr>
              <a:t>B    +     H</a:t>
            </a:r>
            <a:r>
              <a:rPr lang="en-US" altLang="cs-CZ" sz="2000" baseline="-30000" dirty="0">
                <a:latin typeface="+mn-lt"/>
                <a:cs typeface="Times New Roman" pitchFamily="18" charset="0"/>
              </a:rPr>
              <a:t>2</a:t>
            </a:r>
            <a:r>
              <a:rPr lang="en-US" altLang="cs-CZ" sz="2000" dirty="0">
                <a:latin typeface="+mn-lt"/>
                <a:cs typeface="Times New Roman" pitchFamily="18" charset="0"/>
              </a:rPr>
              <a:t>O </a:t>
            </a:r>
            <a:r>
              <a:rPr lang="cs-CZ" altLang="cs-CZ" sz="2000" dirty="0">
                <a:latin typeface="+mn-lt"/>
              </a:rPr>
              <a:t>                       </a:t>
            </a:r>
            <a:r>
              <a:rPr lang="en-US" altLang="cs-CZ" sz="2000" dirty="0">
                <a:latin typeface="+mn-lt"/>
                <a:cs typeface="Times New Roman" pitchFamily="18" charset="0"/>
              </a:rPr>
              <a:t>HB</a:t>
            </a:r>
            <a:r>
              <a:rPr lang="en-US" altLang="cs-CZ" sz="2000" baseline="30000" dirty="0">
                <a:latin typeface="+mn-lt"/>
                <a:cs typeface="Times New Roman" pitchFamily="18" charset="0"/>
              </a:rPr>
              <a:t>+</a:t>
            </a:r>
            <a:r>
              <a:rPr lang="en-US" altLang="cs-CZ" sz="2000" dirty="0">
                <a:latin typeface="+mn-lt"/>
                <a:cs typeface="Times New Roman" pitchFamily="18" charset="0"/>
              </a:rPr>
              <a:t>    +     OH</a:t>
            </a:r>
            <a:r>
              <a:rPr lang="en-US" altLang="cs-CZ" sz="2000" baseline="30000" dirty="0">
                <a:latin typeface="+mn-lt"/>
                <a:cs typeface="Times New Roman" pitchFamily="18" charset="0"/>
              </a:rPr>
              <a:t>-</a:t>
            </a:r>
            <a:endParaRPr lang="en-US" altLang="cs-CZ" sz="2000" b="1" dirty="0">
              <a:latin typeface="+mn-lt"/>
              <a:cs typeface="Times New Roman" pitchFamily="18" charset="0"/>
            </a:endParaRPr>
          </a:p>
          <a:p>
            <a:pPr>
              <a:spcBef>
                <a:spcPct val="0"/>
              </a:spcBef>
              <a:buSzTx/>
              <a:buFontTx/>
              <a:buNone/>
            </a:pPr>
            <a:endParaRPr lang="cs-CZ" altLang="cs-CZ" sz="2000" dirty="0">
              <a:latin typeface="+mn-lt"/>
              <a:cs typeface="Times New Roman" pitchFamily="18" charset="0"/>
            </a:endParaRPr>
          </a:p>
          <a:p>
            <a:pPr>
              <a:spcBef>
                <a:spcPct val="0"/>
              </a:spcBef>
              <a:buSzTx/>
              <a:buFontTx/>
              <a:buNone/>
            </a:pPr>
            <a:r>
              <a:rPr lang="en-US" altLang="cs-CZ" sz="2000" dirty="0" err="1">
                <a:latin typeface="+mn-lt"/>
                <a:cs typeface="Arial" panose="020B0604020202020204" pitchFamily="34" charset="0"/>
              </a:rPr>
              <a:t>Disociační</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konstanta</a:t>
            </a:r>
            <a:r>
              <a:rPr lang="cs-CZ" altLang="cs-CZ" sz="2000" dirty="0">
                <a:latin typeface="+mn-lt"/>
                <a:cs typeface="Arial" panose="020B0604020202020204" pitchFamily="34" charset="0"/>
              </a:rPr>
              <a:t> </a:t>
            </a:r>
            <a:r>
              <a:rPr lang="en-US" altLang="cs-CZ" sz="2000" b="1" dirty="0">
                <a:solidFill>
                  <a:schemeClr val="tx2"/>
                </a:solidFill>
                <a:latin typeface="+mn-lt"/>
                <a:cs typeface="Arial" panose="020B0604020202020204" pitchFamily="34" charset="0"/>
              </a:rPr>
              <a:t>K</a:t>
            </a:r>
            <a:r>
              <a:rPr lang="en-US" altLang="cs-CZ" sz="2000" b="1" baseline="-30000" dirty="0">
                <a:solidFill>
                  <a:schemeClr val="tx2"/>
                </a:solidFill>
                <a:latin typeface="+mn-lt"/>
                <a:cs typeface="Arial" panose="020B0604020202020204" pitchFamily="34" charset="0"/>
              </a:rPr>
              <a:t>B</a:t>
            </a: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obdobně</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jako</a:t>
            </a:r>
            <a:r>
              <a:rPr lang="en-US" altLang="cs-CZ" sz="2000" dirty="0">
                <a:latin typeface="+mn-lt"/>
                <a:cs typeface="Arial" panose="020B0604020202020204" pitchFamily="34" charset="0"/>
              </a:rPr>
              <a:t> pro </a:t>
            </a:r>
            <a:r>
              <a:rPr lang="en-US" altLang="cs-CZ" sz="2000" dirty="0" err="1">
                <a:latin typeface="+mn-lt"/>
                <a:cs typeface="Arial" panose="020B0604020202020204" pitchFamily="34" charset="0"/>
              </a:rPr>
              <a:t>kyseliny</a:t>
            </a:r>
            <a:endParaRPr lang="cs-CZ" altLang="cs-CZ" sz="2000" dirty="0">
              <a:latin typeface="+mn-lt"/>
              <a:cs typeface="Arial" panose="020B0604020202020204" pitchFamily="34" charset="0"/>
            </a:endParaRPr>
          </a:p>
          <a:p>
            <a:pPr>
              <a:spcBef>
                <a:spcPct val="0"/>
              </a:spcBef>
              <a:buSzTx/>
              <a:buFontTx/>
              <a:buNone/>
            </a:pPr>
            <a:r>
              <a:rPr lang="en-US" altLang="cs-CZ" sz="2000" dirty="0">
                <a:latin typeface="+mn-lt"/>
                <a:cs typeface="Arial" panose="020B0604020202020204" pitchFamily="34" charset="0"/>
              </a:rPr>
              <a:t> </a:t>
            </a:r>
            <a:endParaRPr lang="cs-CZ" altLang="cs-CZ" sz="2000" dirty="0">
              <a:latin typeface="+mn-lt"/>
              <a:cs typeface="Arial" panose="020B0604020202020204" pitchFamily="34" charset="0"/>
            </a:endParaRPr>
          </a:p>
          <a:p>
            <a:pPr>
              <a:spcBef>
                <a:spcPct val="0"/>
              </a:spcBef>
              <a:buSzTx/>
              <a:buFontTx/>
              <a:buNone/>
            </a:pPr>
            <a:r>
              <a:rPr lang="en-US" altLang="cs-CZ" sz="2000" dirty="0">
                <a:latin typeface="+mn-lt"/>
                <a:cs typeface="Times New Roman" pitchFamily="18" charset="0"/>
              </a:rPr>
              <a:t> </a:t>
            </a:r>
            <a:r>
              <a:rPr lang="cs-CZ" altLang="cs-CZ" sz="2000" dirty="0">
                <a:latin typeface="+mn-lt"/>
                <a:cs typeface="Times New Roman" pitchFamily="18" charset="0"/>
              </a:rPr>
              <a:t>		</a:t>
            </a:r>
            <a:r>
              <a:rPr lang="en-US" altLang="cs-CZ" sz="2000" b="1" dirty="0">
                <a:solidFill>
                  <a:schemeClr val="tx2"/>
                </a:solidFill>
                <a:latin typeface="+mn-lt"/>
                <a:cs typeface="Times New Roman" pitchFamily="18" charset="0"/>
              </a:rPr>
              <a:t>K</a:t>
            </a:r>
            <a:r>
              <a:rPr lang="en-US" altLang="cs-CZ" sz="2000" b="1" baseline="-30000" dirty="0">
                <a:solidFill>
                  <a:schemeClr val="tx2"/>
                </a:solidFill>
                <a:latin typeface="+mn-lt"/>
                <a:cs typeface="Times New Roman" pitchFamily="18" charset="0"/>
              </a:rPr>
              <a:t>B</a:t>
            </a:r>
            <a:r>
              <a:rPr lang="en-US" altLang="cs-CZ" sz="2000" b="1" dirty="0">
                <a:solidFill>
                  <a:schemeClr val="tx2"/>
                </a:solidFill>
                <a:latin typeface="+mn-lt"/>
                <a:cs typeface="Times New Roman" pitchFamily="18" charset="0"/>
              </a:rPr>
              <a:t> = </a:t>
            </a:r>
            <a:r>
              <a:rPr lang="cs-CZ" altLang="cs-CZ" sz="2000" b="1" dirty="0">
                <a:solidFill>
                  <a:schemeClr val="tx2"/>
                </a:solidFill>
                <a:latin typeface="+mn-lt"/>
                <a:cs typeface="Times New Roman" pitchFamily="18" charset="0"/>
              </a:rPr>
              <a:t>	  </a:t>
            </a:r>
            <a:r>
              <a:rPr lang="cs-CZ" altLang="cs-CZ" sz="2000" b="1" u="sng" dirty="0">
                <a:solidFill>
                  <a:schemeClr val="tx2"/>
                </a:solidFill>
                <a:latin typeface="+mn-lt"/>
                <a:cs typeface="Times New Roman" pitchFamily="18" charset="0"/>
              </a:rPr>
              <a:t>[</a:t>
            </a:r>
            <a:r>
              <a:rPr lang="en-US" altLang="cs-CZ" sz="2000" b="1" u="sng" dirty="0">
                <a:solidFill>
                  <a:schemeClr val="tx2"/>
                </a:solidFill>
                <a:latin typeface="+mn-lt"/>
                <a:cs typeface="Times New Roman" pitchFamily="18" charset="0"/>
              </a:rPr>
              <a:t>HB</a:t>
            </a:r>
            <a:r>
              <a:rPr lang="en-US" altLang="cs-CZ" sz="2000" b="1" u="sng" baseline="30000" dirty="0">
                <a:solidFill>
                  <a:schemeClr val="tx2"/>
                </a:solidFill>
                <a:latin typeface="+mn-lt"/>
                <a:cs typeface="Times New Roman" pitchFamily="18" charset="0"/>
              </a:rPr>
              <a:t>+</a:t>
            </a:r>
            <a:r>
              <a:rPr lang="cs-CZ" altLang="cs-CZ" sz="2000" b="1" u="sng" dirty="0">
                <a:solidFill>
                  <a:schemeClr val="tx2"/>
                </a:solidFill>
                <a:latin typeface="+mn-lt"/>
                <a:cs typeface="Times New Roman" pitchFamily="18" charset="0"/>
              </a:rPr>
              <a:t>]</a:t>
            </a:r>
            <a:r>
              <a:rPr lang="en-US" altLang="cs-CZ" sz="2000" b="1" u="sng" dirty="0">
                <a:solidFill>
                  <a:schemeClr val="tx2"/>
                </a:solidFill>
                <a:latin typeface="+mn-lt"/>
                <a:cs typeface="Times New Roman" pitchFamily="18" charset="0"/>
              </a:rPr>
              <a:t> . </a:t>
            </a:r>
            <a:r>
              <a:rPr lang="cs-CZ" altLang="cs-CZ" sz="2000" b="1" u="sng" dirty="0">
                <a:solidFill>
                  <a:schemeClr val="tx2"/>
                </a:solidFill>
                <a:latin typeface="+mn-lt"/>
                <a:cs typeface="Times New Roman" pitchFamily="18" charset="0"/>
              </a:rPr>
              <a:t>[</a:t>
            </a:r>
            <a:r>
              <a:rPr lang="en-US" altLang="cs-CZ" sz="2000" b="1" u="sng" dirty="0">
                <a:solidFill>
                  <a:schemeClr val="tx2"/>
                </a:solidFill>
                <a:latin typeface="+mn-lt"/>
                <a:cs typeface="Times New Roman" pitchFamily="18" charset="0"/>
              </a:rPr>
              <a:t>OH</a:t>
            </a:r>
            <a:r>
              <a:rPr lang="cs-CZ" altLang="cs-CZ" sz="2000" baseline="30000" dirty="0">
                <a:solidFill>
                  <a:schemeClr val="tx2"/>
                </a:solidFill>
                <a:latin typeface="+mn-lt"/>
                <a:cs typeface="Times New Roman" pitchFamily="18" charset="0"/>
              </a:rPr>
              <a:t>-</a:t>
            </a:r>
            <a:r>
              <a:rPr lang="cs-CZ" altLang="cs-CZ" sz="2000" b="1" u="sng" dirty="0">
                <a:solidFill>
                  <a:schemeClr val="tx2"/>
                </a:solidFill>
                <a:latin typeface="+mn-lt"/>
                <a:cs typeface="Times New Roman" pitchFamily="18" charset="0"/>
              </a:rPr>
              <a:t>]</a:t>
            </a:r>
            <a:endParaRPr lang="en-US" altLang="cs-CZ" sz="2000" b="1" dirty="0">
              <a:solidFill>
                <a:schemeClr val="tx2"/>
              </a:solidFill>
              <a:latin typeface="+mn-lt"/>
              <a:cs typeface="Times New Roman" pitchFamily="18" charset="0"/>
            </a:endParaRPr>
          </a:p>
          <a:p>
            <a:pPr>
              <a:spcBef>
                <a:spcPct val="0"/>
              </a:spcBef>
              <a:buSzTx/>
              <a:buFontTx/>
              <a:buNone/>
            </a:pPr>
            <a:r>
              <a:rPr lang="en-US" altLang="cs-CZ" sz="2000" b="1" dirty="0">
                <a:solidFill>
                  <a:schemeClr val="tx2"/>
                </a:solidFill>
                <a:latin typeface="+mn-lt"/>
                <a:cs typeface="Times New Roman" pitchFamily="18" charset="0"/>
              </a:rPr>
              <a:t>                </a:t>
            </a:r>
            <a:r>
              <a:rPr lang="cs-CZ" altLang="cs-CZ" sz="2000" b="1" dirty="0">
                <a:solidFill>
                  <a:schemeClr val="tx2"/>
                </a:solidFill>
                <a:latin typeface="+mn-lt"/>
                <a:cs typeface="Times New Roman" pitchFamily="18" charset="0"/>
              </a:rPr>
              <a:t>		          [</a:t>
            </a:r>
            <a:r>
              <a:rPr lang="en-US" altLang="cs-CZ" sz="2000" b="1" dirty="0">
                <a:solidFill>
                  <a:schemeClr val="tx2"/>
                </a:solidFill>
                <a:latin typeface="+mn-lt"/>
                <a:cs typeface="Times New Roman" pitchFamily="18" charset="0"/>
              </a:rPr>
              <a:t> B </a:t>
            </a:r>
            <a:r>
              <a:rPr lang="cs-CZ" altLang="cs-CZ" sz="2000" b="1" dirty="0">
                <a:solidFill>
                  <a:schemeClr val="tx2"/>
                </a:solidFill>
                <a:latin typeface="+mn-lt"/>
                <a:cs typeface="Times New Roman" pitchFamily="18" charset="0"/>
              </a:rPr>
              <a:t>]</a:t>
            </a:r>
            <a:endParaRPr lang="en-US" altLang="cs-CZ" sz="2000" b="1" dirty="0">
              <a:solidFill>
                <a:schemeClr val="tx2"/>
              </a:solidFill>
              <a:latin typeface="+mn-lt"/>
            </a:endParaRPr>
          </a:p>
        </p:txBody>
      </p:sp>
      <p:sp>
        <p:nvSpPr>
          <p:cNvPr id="19459" name="Line 3"/>
          <p:cNvSpPr>
            <a:spLocks noChangeShapeType="1"/>
          </p:cNvSpPr>
          <p:nvPr/>
        </p:nvSpPr>
        <p:spPr bwMode="auto">
          <a:xfrm>
            <a:off x="3352800" y="1219200"/>
            <a:ext cx="514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9460" name="Line 4"/>
          <p:cNvSpPr>
            <a:spLocks noChangeShapeType="1"/>
          </p:cNvSpPr>
          <p:nvPr/>
        </p:nvSpPr>
        <p:spPr bwMode="auto">
          <a:xfrm flipH="1">
            <a:off x="3409950" y="13716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9461" name="Rectangle 5"/>
          <p:cNvSpPr>
            <a:spLocks noChangeArrowheads="1"/>
          </p:cNvSpPr>
          <p:nvPr/>
        </p:nvSpPr>
        <p:spPr bwMode="auto">
          <a:xfrm>
            <a:off x="304800" y="3992256"/>
            <a:ext cx="8534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Font typeface="Wingdings" pitchFamily="2" charset="2"/>
              <a:buChar char=""/>
              <a:defRPr sz="2100">
                <a:solidFill>
                  <a:schemeClr val="tx1"/>
                </a:solidFill>
                <a:latin typeface="Calibri" pitchFamily="34" charset="0"/>
              </a:defRPr>
            </a:lvl1pPr>
            <a:lvl2pPr marL="742950" indent="-285750">
              <a:spcBef>
                <a:spcPct val="20000"/>
              </a:spcBef>
              <a:buSzPct val="60000"/>
              <a:buFont typeface="Wingdings" pitchFamily="2" charset="2"/>
              <a:buChar char=""/>
              <a:defRPr sz="1900">
                <a:solidFill>
                  <a:schemeClr val="tx1"/>
                </a:solidFill>
                <a:latin typeface="Calibri" pitchFamily="34" charset="0"/>
              </a:defRPr>
            </a:lvl2pPr>
            <a:lvl3pPr marL="1143000" indent="-228600">
              <a:spcBef>
                <a:spcPct val="20000"/>
              </a:spcBef>
              <a:buSzPct val="60000"/>
              <a:buFont typeface="Wingdings" pitchFamily="2" charset="2"/>
              <a:buChar char=""/>
              <a:defRPr sz="1700">
                <a:solidFill>
                  <a:schemeClr val="tx1"/>
                </a:solidFill>
                <a:latin typeface="Calibri" pitchFamily="34" charset="0"/>
              </a:defRPr>
            </a:lvl3pPr>
            <a:lvl4pPr marL="1600200" indent="-228600">
              <a:spcBef>
                <a:spcPct val="20000"/>
              </a:spcBef>
              <a:buSzPct val="60000"/>
              <a:buFont typeface="Wingdings" pitchFamily="2" charset="2"/>
              <a:buChar char=""/>
              <a:defRPr sz="1600">
                <a:solidFill>
                  <a:schemeClr val="tx1"/>
                </a:solidFill>
                <a:latin typeface="Calibri" pitchFamily="34" charset="0"/>
              </a:defRPr>
            </a:lvl4pPr>
            <a:lvl5pPr marL="2057400" indent="-22860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spcBef>
                <a:spcPct val="0"/>
              </a:spcBef>
              <a:buSzTx/>
              <a:buFontTx/>
              <a:buNone/>
            </a:pPr>
            <a:r>
              <a:rPr lang="en-US" altLang="cs-CZ" sz="2000" b="1" dirty="0" err="1">
                <a:latin typeface="+mn-lt"/>
                <a:cs typeface="Arial" panose="020B0604020202020204" pitchFamily="34" charset="0"/>
              </a:rPr>
              <a:t>silné</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zásady</a:t>
            </a:r>
            <a:r>
              <a:rPr lang="en-US" altLang="cs-CZ" sz="2000" b="1" dirty="0">
                <a:latin typeface="+mn-lt"/>
                <a:cs typeface="Arial" panose="020B0604020202020204" pitchFamily="34" charset="0"/>
              </a:rPr>
              <a:t>   K</a:t>
            </a:r>
            <a:r>
              <a:rPr lang="en-US" altLang="cs-CZ" sz="2000" b="1" baseline="-30000" dirty="0">
                <a:latin typeface="+mn-lt"/>
                <a:cs typeface="Arial" panose="020B0604020202020204" pitchFamily="34" charset="0"/>
              </a:rPr>
              <a:t>B</a:t>
            </a:r>
            <a:r>
              <a:rPr lang="en-US" altLang="cs-CZ" sz="2000" b="1" dirty="0">
                <a:latin typeface="+mn-lt"/>
                <a:cs typeface="Arial" panose="020B0604020202020204" pitchFamily="34" charset="0"/>
              </a:rPr>
              <a:t> &gt;  10</a:t>
            </a:r>
            <a:r>
              <a:rPr lang="en-US" altLang="cs-CZ" sz="2000" b="1" baseline="30000" dirty="0">
                <a:latin typeface="+mn-lt"/>
                <a:cs typeface="Arial" panose="020B0604020202020204" pitchFamily="34" charset="0"/>
              </a:rPr>
              <a:t>-2</a:t>
            </a:r>
            <a:r>
              <a:rPr lang="cs-CZ" altLang="cs-CZ" sz="2000" b="1" baseline="30000" dirty="0">
                <a:latin typeface="+mn-lt"/>
                <a:cs typeface="Arial" panose="020B0604020202020204" pitchFamily="34" charset="0"/>
              </a:rPr>
              <a:t>  </a:t>
            </a:r>
            <a:r>
              <a:rPr lang="en-US" altLang="cs-CZ" sz="2000" b="1" i="1" dirty="0" err="1">
                <a:latin typeface="+mn-lt"/>
                <a:cs typeface="Arial" panose="020B0604020202020204" pitchFamily="34" charset="0"/>
              </a:rPr>
              <a:t>ve</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vodě</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jsou</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úplně</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disociovány</a:t>
            </a:r>
            <a:r>
              <a:rPr lang="en-US" altLang="cs-CZ" sz="2000" b="1" i="1" dirty="0">
                <a:latin typeface="+mn-lt"/>
                <a:cs typeface="Arial" panose="020B0604020202020204" pitchFamily="34" charset="0"/>
              </a:rPr>
              <a:t> </a:t>
            </a:r>
            <a:r>
              <a:rPr lang="en-US" altLang="cs-CZ" sz="2000" i="1" dirty="0" err="1">
                <a:latin typeface="+mn-lt"/>
                <a:cs typeface="Arial" panose="020B0604020202020204" pitchFamily="34" charset="0"/>
              </a:rPr>
              <a:t>příklady</a:t>
            </a:r>
            <a:r>
              <a:rPr lang="en-US" altLang="cs-CZ" sz="2000" i="1" dirty="0">
                <a:latin typeface="+mn-lt"/>
                <a:cs typeface="Arial" panose="020B0604020202020204" pitchFamily="34" charset="0"/>
              </a:rPr>
              <a:t>: </a:t>
            </a:r>
            <a:r>
              <a:rPr lang="en-US" altLang="cs-CZ" sz="2000" dirty="0" err="1">
                <a:latin typeface="+mn-lt"/>
                <a:cs typeface="Arial" panose="020B0604020202020204" pitchFamily="34" charset="0"/>
              </a:rPr>
              <a:t>hydroxidy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oxidy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sulfidy</a:t>
            </a:r>
            <a:r>
              <a:rPr lang="en-US" altLang="cs-CZ" sz="2000" dirty="0">
                <a:latin typeface="+mn-lt"/>
                <a:cs typeface="Arial" panose="020B0604020202020204" pitchFamily="34" charset="0"/>
              </a:rPr>
              <a:t> a </a:t>
            </a:r>
            <a:r>
              <a:rPr lang="en-US" altLang="cs-CZ" sz="2000" dirty="0" err="1">
                <a:latin typeface="+mn-lt"/>
                <a:cs typeface="Arial" panose="020B0604020202020204" pitchFamily="34" charset="0"/>
              </a:rPr>
              <a:t>hydridy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alkalických</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kovů</a:t>
            </a:r>
            <a:r>
              <a:rPr lang="en-US" altLang="cs-CZ" sz="2000" dirty="0">
                <a:latin typeface="+mn-lt"/>
                <a:cs typeface="Arial" panose="020B0604020202020204" pitchFamily="34" charset="0"/>
              </a:rPr>
              <a:t> a </a:t>
            </a:r>
            <a:r>
              <a:rPr lang="en-US" altLang="cs-CZ" sz="2000" dirty="0" err="1">
                <a:latin typeface="+mn-lt"/>
                <a:cs typeface="Arial" panose="020B0604020202020204" pitchFamily="34" charset="0"/>
              </a:rPr>
              <a:t>kovů</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alkalických</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zemin</a:t>
            </a:r>
            <a:endParaRPr lang="en-US" altLang="cs-CZ" sz="2000" b="1" dirty="0">
              <a:latin typeface="+mn-lt"/>
              <a:cs typeface="Arial" panose="020B0604020202020204" pitchFamily="34" charset="0"/>
            </a:endParaRPr>
          </a:p>
          <a:p>
            <a:pPr>
              <a:spcBef>
                <a:spcPct val="0"/>
              </a:spcBef>
              <a:buSzTx/>
              <a:buFontTx/>
              <a:buNone/>
            </a:pPr>
            <a:r>
              <a:rPr lang="en-US" altLang="cs-CZ" sz="2000" dirty="0">
                <a:latin typeface="+mn-lt"/>
                <a:cs typeface="Arial" panose="020B0604020202020204" pitchFamily="34" charset="0"/>
              </a:rPr>
              <a:t> </a:t>
            </a:r>
            <a:endParaRPr lang="en-US" altLang="cs-CZ" sz="2000" b="1" dirty="0">
              <a:latin typeface="+mn-lt"/>
              <a:cs typeface="Arial" panose="020B0604020202020204" pitchFamily="34" charset="0"/>
            </a:endParaRPr>
          </a:p>
          <a:p>
            <a:pPr>
              <a:spcBef>
                <a:spcPct val="0"/>
              </a:spcBef>
              <a:buSzTx/>
              <a:buFontTx/>
              <a:buNone/>
            </a:pPr>
            <a:r>
              <a:rPr lang="en-US" altLang="cs-CZ" sz="2000" b="1" dirty="0" err="1">
                <a:latin typeface="+mn-lt"/>
                <a:cs typeface="Arial" panose="020B0604020202020204" pitchFamily="34" charset="0"/>
              </a:rPr>
              <a:t>středně</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silné</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zásady</a:t>
            </a:r>
            <a:r>
              <a:rPr lang="en-US" altLang="cs-CZ" sz="2000" b="1" dirty="0">
                <a:latin typeface="+mn-lt"/>
                <a:cs typeface="Arial" panose="020B0604020202020204" pitchFamily="34" charset="0"/>
              </a:rPr>
              <a:t> K</a:t>
            </a:r>
            <a:r>
              <a:rPr lang="en-US" altLang="cs-CZ" sz="2000" b="1" baseline="-30000" dirty="0">
                <a:latin typeface="+mn-lt"/>
                <a:cs typeface="Arial" panose="020B0604020202020204" pitchFamily="34" charset="0"/>
              </a:rPr>
              <a:t>B</a:t>
            </a:r>
            <a:r>
              <a:rPr lang="en-US" altLang="cs-CZ" sz="2000" b="1" dirty="0">
                <a:latin typeface="+mn-lt"/>
                <a:cs typeface="Arial" panose="020B0604020202020204" pitchFamily="34" charset="0"/>
              </a:rPr>
              <a:t>=</a:t>
            </a:r>
            <a:r>
              <a:rPr lang="en-US" altLang="cs-CZ" sz="2000" b="1" baseline="-30000" dirty="0">
                <a:latin typeface="+mn-lt"/>
                <a:cs typeface="Arial" panose="020B0604020202020204" pitchFamily="34" charset="0"/>
              </a:rPr>
              <a:t> </a:t>
            </a:r>
            <a:r>
              <a:rPr lang="en-US" altLang="cs-CZ" sz="2000" b="1" dirty="0">
                <a:latin typeface="+mn-lt"/>
                <a:cs typeface="Arial" panose="020B0604020202020204" pitchFamily="34" charset="0"/>
              </a:rPr>
              <a:t>10</a:t>
            </a:r>
            <a:r>
              <a:rPr lang="en-US" altLang="cs-CZ" sz="2000" b="1" baseline="30000" dirty="0">
                <a:latin typeface="+mn-lt"/>
                <a:cs typeface="Arial" panose="020B0604020202020204" pitchFamily="34" charset="0"/>
              </a:rPr>
              <a:t>-4</a:t>
            </a:r>
            <a:r>
              <a:rPr lang="en-US" altLang="cs-CZ" sz="2000" b="1" dirty="0">
                <a:latin typeface="+mn-lt"/>
                <a:cs typeface="Arial" panose="020B0604020202020204" pitchFamily="34" charset="0"/>
              </a:rPr>
              <a:t>- 10</a:t>
            </a:r>
            <a:r>
              <a:rPr lang="en-US" altLang="cs-CZ" sz="2000" b="1" baseline="30000" dirty="0">
                <a:latin typeface="+mn-lt"/>
                <a:cs typeface="Arial" panose="020B0604020202020204" pitchFamily="34" charset="0"/>
              </a:rPr>
              <a:t>-2</a:t>
            </a:r>
            <a:r>
              <a:rPr lang="cs-CZ" altLang="cs-CZ" sz="2000" b="1" baseline="30000" dirty="0">
                <a:latin typeface="+mn-lt"/>
                <a:cs typeface="Arial" panose="020B0604020202020204" pitchFamily="34" charset="0"/>
              </a:rPr>
              <a:t> </a:t>
            </a:r>
            <a:r>
              <a:rPr lang="en-US" altLang="cs-CZ" sz="2000" b="1" i="1" dirty="0" err="1">
                <a:latin typeface="+mn-lt"/>
                <a:cs typeface="Arial" panose="020B0604020202020204" pitchFamily="34" charset="0"/>
              </a:rPr>
              <a:t>ve</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vodě</a:t>
            </a:r>
            <a:r>
              <a:rPr lang="cs-CZ"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jsou</a:t>
            </a:r>
            <a:r>
              <a:rPr lang="en-US" altLang="cs-CZ" sz="2000" b="1" i="1" dirty="0">
                <a:latin typeface="+mn-lt"/>
                <a:cs typeface="Arial" panose="020B0604020202020204" pitchFamily="34" charset="0"/>
              </a:rPr>
              <a:t> </a:t>
            </a:r>
            <a:r>
              <a:rPr lang="cs-CZ" altLang="cs-CZ" sz="2000" b="1" i="1" dirty="0">
                <a:latin typeface="+mn-lt"/>
                <a:cs typeface="Arial" panose="020B0604020202020204" pitchFamily="34" charset="0"/>
              </a:rPr>
              <a:t>částečně disociovány</a:t>
            </a:r>
            <a:r>
              <a:rPr lang="en-US" altLang="cs-CZ" sz="2000" b="1" i="1" dirty="0">
                <a:latin typeface="+mn-lt"/>
                <a:cs typeface="Arial" panose="020B0604020202020204" pitchFamily="34" charset="0"/>
              </a:rPr>
              <a:t> </a:t>
            </a:r>
            <a:endParaRPr lang="cs-CZ" altLang="cs-CZ" sz="2000" b="1" i="1" dirty="0">
              <a:latin typeface="+mn-lt"/>
              <a:cs typeface="Arial" panose="020B0604020202020204" pitchFamily="34" charset="0"/>
            </a:endParaRPr>
          </a:p>
          <a:p>
            <a:pPr>
              <a:spcBef>
                <a:spcPct val="0"/>
              </a:spcBef>
              <a:buSzTx/>
              <a:buFontTx/>
              <a:buNone/>
            </a:pPr>
            <a:r>
              <a:rPr lang="en-US" altLang="cs-CZ" sz="2000" i="1" dirty="0" err="1">
                <a:latin typeface="+mn-lt"/>
                <a:cs typeface="Arial" panose="020B0604020202020204" pitchFamily="34" charset="0"/>
              </a:rPr>
              <a:t>příklady</a:t>
            </a:r>
            <a:r>
              <a:rPr lang="en-US" altLang="cs-CZ" sz="2000" i="1" dirty="0">
                <a:latin typeface="+mn-lt"/>
                <a:cs typeface="Arial" panose="020B0604020202020204" pitchFamily="34" charset="0"/>
              </a:rPr>
              <a:t>: </a:t>
            </a:r>
            <a:r>
              <a:rPr lang="en-US" altLang="cs-CZ" sz="2000" dirty="0" err="1">
                <a:latin typeface="+mn-lt"/>
                <a:cs typeface="Arial" panose="020B0604020202020204" pitchFamily="34" charset="0"/>
              </a:rPr>
              <a:t>fosforečnany</a:t>
            </a:r>
            <a:r>
              <a:rPr lang="en-US" altLang="cs-CZ" sz="2000" dirty="0">
                <a:latin typeface="+mn-lt"/>
                <a:cs typeface="Arial" panose="020B0604020202020204" pitchFamily="34" charset="0"/>
              </a:rPr>
              <a:t> a </a:t>
            </a:r>
            <a:r>
              <a:rPr lang="en-US" altLang="cs-CZ" sz="2000" dirty="0" err="1">
                <a:latin typeface="+mn-lt"/>
                <a:cs typeface="Arial" panose="020B0604020202020204" pitchFamily="34" charset="0"/>
              </a:rPr>
              <a:t>uhličitany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alkalických</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kovů</a:t>
            </a:r>
            <a:endParaRPr lang="en-US" altLang="cs-CZ" sz="2000" b="1" dirty="0">
              <a:latin typeface="+mn-lt"/>
              <a:cs typeface="Arial" panose="020B0604020202020204" pitchFamily="34" charset="0"/>
            </a:endParaRPr>
          </a:p>
          <a:p>
            <a:pPr>
              <a:spcBef>
                <a:spcPct val="0"/>
              </a:spcBef>
              <a:buSzTx/>
              <a:buFontTx/>
              <a:buNone/>
            </a:pPr>
            <a:r>
              <a:rPr lang="en-US" altLang="cs-CZ" sz="2000" dirty="0">
                <a:latin typeface="+mn-lt"/>
                <a:cs typeface="Arial" panose="020B0604020202020204" pitchFamily="34" charset="0"/>
              </a:rPr>
              <a:t> </a:t>
            </a:r>
            <a:endParaRPr lang="cs-CZ" altLang="cs-CZ" sz="2000" dirty="0">
              <a:latin typeface="+mn-lt"/>
              <a:cs typeface="Arial" panose="020B0604020202020204" pitchFamily="34" charset="0"/>
            </a:endParaRPr>
          </a:p>
          <a:p>
            <a:pPr>
              <a:spcBef>
                <a:spcPct val="0"/>
              </a:spcBef>
              <a:buSzTx/>
              <a:buFontTx/>
              <a:buNone/>
            </a:pPr>
            <a:r>
              <a:rPr lang="en-US" altLang="cs-CZ" sz="2000" b="1" dirty="0" err="1">
                <a:latin typeface="+mn-lt"/>
                <a:cs typeface="Arial" panose="020B0604020202020204" pitchFamily="34" charset="0"/>
              </a:rPr>
              <a:t>slabé</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zásady</a:t>
            </a:r>
            <a:r>
              <a:rPr lang="en-US" altLang="cs-CZ" sz="2000" b="1" dirty="0">
                <a:latin typeface="+mn-lt"/>
                <a:cs typeface="Arial" panose="020B0604020202020204" pitchFamily="34" charset="0"/>
              </a:rPr>
              <a:t>  K</a:t>
            </a:r>
            <a:r>
              <a:rPr lang="en-US" altLang="cs-CZ" sz="2000" b="1" baseline="-30000" dirty="0">
                <a:latin typeface="+mn-lt"/>
                <a:cs typeface="Arial" panose="020B0604020202020204" pitchFamily="34" charset="0"/>
              </a:rPr>
              <a:t>B</a:t>
            </a:r>
            <a:r>
              <a:rPr lang="en-US" altLang="cs-CZ" sz="2000" b="1" dirty="0">
                <a:latin typeface="+mn-lt"/>
                <a:cs typeface="Arial" panose="020B0604020202020204" pitchFamily="34" charset="0"/>
              </a:rPr>
              <a:t>  &lt;  10</a:t>
            </a:r>
            <a:r>
              <a:rPr lang="en-US" altLang="cs-CZ" sz="2000" b="1" baseline="30000" dirty="0">
                <a:latin typeface="+mn-lt"/>
                <a:cs typeface="Arial" panose="020B0604020202020204" pitchFamily="34" charset="0"/>
              </a:rPr>
              <a:t>-4</a:t>
            </a:r>
            <a:r>
              <a:rPr lang="cs-CZ" altLang="cs-CZ" sz="2000" b="1" baseline="30000" dirty="0">
                <a:latin typeface="+mn-lt"/>
                <a:cs typeface="Arial" panose="020B0604020202020204" pitchFamily="34" charset="0"/>
              </a:rPr>
              <a:t> </a:t>
            </a:r>
            <a:r>
              <a:rPr lang="en-US" altLang="cs-CZ" sz="2000" b="1" i="1" dirty="0" err="1">
                <a:latin typeface="+mn-lt"/>
                <a:cs typeface="Arial" panose="020B0604020202020204" pitchFamily="34" charset="0"/>
              </a:rPr>
              <a:t>ve</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vodě</a:t>
            </a:r>
            <a:r>
              <a:rPr lang="cs-CZ"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jsou</a:t>
            </a:r>
            <a:r>
              <a:rPr lang="en-US" altLang="cs-CZ" sz="2000" b="1" i="1" dirty="0">
                <a:latin typeface="+mn-lt"/>
                <a:cs typeface="Arial" panose="020B0604020202020204" pitchFamily="34" charset="0"/>
              </a:rPr>
              <a:t> </a:t>
            </a:r>
            <a:r>
              <a:rPr lang="cs-CZ" altLang="cs-CZ" sz="2000" b="1" i="1" dirty="0">
                <a:latin typeface="+mn-lt"/>
                <a:cs typeface="Arial" panose="020B0604020202020204" pitchFamily="34" charset="0"/>
              </a:rPr>
              <a:t>nepatrně disociovány</a:t>
            </a:r>
            <a:r>
              <a:rPr lang="en-US" altLang="cs-CZ" sz="2000" b="1" i="1" dirty="0">
                <a:latin typeface="+mn-lt"/>
                <a:cs typeface="Arial" panose="020B0604020202020204" pitchFamily="34" charset="0"/>
              </a:rPr>
              <a:t> </a:t>
            </a:r>
            <a:endParaRPr lang="cs-CZ" altLang="cs-CZ" sz="2000" b="1" i="1" dirty="0">
              <a:latin typeface="+mn-lt"/>
              <a:cs typeface="Arial" panose="020B0604020202020204" pitchFamily="34" charset="0"/>
            </a:endParaRPr>
          </a:p>
          <a:p>
            <a:pPr>
              <a:spcBef>
                <a:spcPct val="0"/>
              </a:spcBef>
              <a:buSzTx/>
              <a:buFontTx/>
              <a:buNone/>
            </a:pPr>
            <a:r>
              <a:rPr lang="en-US" altLang="cs-CZ" sz="2000" i="1" dirty="0" err="1">
                <a:latin typeface="+mn-lt"/>
                <a:cs typeface="Arial" panose="020B0604020202020204" pitchFamily="34" charset="0"/>
              </a:rPr>
              <a:t>příklady</a:t>
            </a:r>
            <a:r>
              <a:rPr lang="en-US" altLang="cs-CZ" sz="2000" i="1" dirty="0">
                <a:latin typeface="+mn-lt"/>
                <a:cs typeface="Arial" panose="020B0604020202020204" pitchFamily="34" charset="0"/>
              </a:rPr>
              <a:t>:</a:t>
            </a:r>
            <a:r>
              <a:rPr lang="cs-CZ" altLang="cs-CZ" sz="2000" i="1" dirty="0">
                <a:latin typeface="+mn-lt"/>
                <a:cs typeface="Arial" panose="020B0604020202020204" pitchFamily="34" charset="0"/>
              </a:rPr>
              <a:t> </a:t>
            </a:r>
            <a:r>
              <a:rPr lang="en-US" altLang="cs-CZ" sz="2000" dirty="0">
                <a:latin typeface="+mn-lt"/>
                <a:cs typeface="Arial" panose="020B0604020202020204" pitchFamily="34" charset="0"/>
              </a:rPr>
              <a:t>NH</a:t>
            </a:r>
            <a:r>
              <a:rPr lang="en-US" altLang="cs-CZ" sz="2000" baseline="-30000" dirty="0">
                <a:latin typeface="+mn-lt"/>
                <a:cs typeface="Arial" panose="020B0604020202020204" pitchFamily="34" charset="0"/>
              </a:rPr>
              <a:t>3</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siřičitany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hydrogenuhličitany</a:t>
            </a:r>
            <a:r>
              <a:rPr lang="en-US" altLang="cs-CZ" sz="2000" dirty="0">
                <a:latin typeface="+mn-lt"/>
                <a:cs typeface="Arial" panose="020B0604020202020204" pitchFamily="34" charset="0"/>
              </a:rPr>
              <a:t>,</a:t>
            </a:r>
            <a:r>
              <a:rPr lang="cs-CZ" altLang="cs-CZ" sz="2000" dirty="0">
                <a:latin typeface="+mn-lt"/>
                <a:cs typeface="Arial" panose="020B0604020202020204" pitchFamily="34" charset="0"/>
              </a:rPr>
              <a:t> h</a:t>
            </a:r>
            <a:r>
              <a:rPr lang="en-US" altLang="cs-CZ" sz="2000" dirty="0" err="1">
                <a:latin typeface="+mn-lt"/>
                <a:cs typeface="Arial" panose="020B0604020202020204" pitchFamily="34" charset="0"/>
              </a:rPr>
              <a:t>ydrogensulfidy</a:t>
            </a:r>
            <a:endParaRPr lang="en-US" altLang="cs-CZ" sz="2000" b="1" dirty="0">
              <a:latin typeface="+mn-lt"/>
              <a:cs typeface="Arial" panose="020B0604020202020204" pitchFamily="34" charset="0"/>
            </a:endParaRPr>
          </a:p>
        </p:txBody>
      </p:sp>
      <p:sp>
        <p:nvSpPr>
          <p:cNvPr id="7" name="TextovéPole 6">
            <a:extLst>
              <a:ext uri="{FF2B5EF4-FFF2-40B4-BE49-F238E27FC236}">
                <a16:creationId xmlns:a16="http://schemas.microsoft.com/office/drawing/2014/main" id="{5EF7AF5C-5CAC-4B9E-8FCB-71AA1B1124B9}"/>
              </a:ext>
            </a:extLst>
          </p:cNvPr>
          <p:cNvSpPr txBox="1"/>
          <p:nvPr/>
        </p:nvSpPr>
        <p:spPr>
          <a:xfrm>
            <a:off x="2286000" y="205770"/>
            <a:ext cx="5105400" cy="523220"/>
          </a:xfrm>
          <a:prstGeom prst="rect">
            <a:avLst/>
          </a:prstGeom>
          <a:noFill/>
        </p:spPr>
        <p:txBody>
          <a:bodyPr wrap="square">
            <a:spAutoFit/>
          </a:bodyPr>
          <a:lstStyle/>
          <a:p>
            <a:pPr eaLnBrk="1" hangingPunct="1">
              <a:spcBef>
                <a:spcPct val="0"/>
              </a:spcBef>
              <a:buSzTx/>
              <a:buFontTx/>
              <a:buNone/>
            </a:pPr>
            <a:r>
              <a:rPr lang="en-US" altLang="cs-CZ" sz="2800" b="1" dirty="0" err="1">
                <a:latin typeface="+mn-lt"/>
                <a:cs typeface="Times New Roman" pitchFamily="18" charset="0"/>
              </a:rPr>
              <a:t>Disociace</a:t>
            </a:r>
            <a:r>
              <a:rPr lang="en-US" altLang="cs-CZ" sz="2800" b="1" dirty="0">
                <a:latin typeface="+mn-lt"/>
                <a:cs typeface="Times New Roman" pitchFamily="18" charset="0"/>
              </a:rPr>
              <a:t> </a:t>
            </a:r>
            <a:r>
              <a:rPr lang="en-US" altLang="cs-CZ" sz="2800" b="1" dirty="0" err="1">
                <a:latin typeface="+mn-lt"/>
                <a:cs typeface="Times New Roman" pitchFamily="18" charset="0"/>
              </a:rPr>
              <a:t>zásad</a:t>
            </a:r>
            <a:r>
              <a:rPr lang="en-US" altLang="cs-CZ" sz="2800" b="1" dirty="0">
                <a:latin typeface="+mn-lt"/>
                <a:cs typeface="Times New Roman" pitchFamily="18" charset="0"/>
              </a:rPr>
              <a:t> </a:t>
            </a:r>
            <a:r>
              <a:rPr lang="en-US" altLang="cs-CZ" sz="2800" b="1" dirty="0" err="1">
                <a:latin typeface="+mn-lt"/>
                <a:cs typeface="Times New Roman" pitchFamily="18" charset="0"/>
              </a:rPr>
              <a:t>ve</a:t>
            </a:r>
            <a:r>
              <a:rPr lang="en-US" altLang="cs-CZ" sz="2800" b="1" dirty="0">
                <a:latin typeface="+mn-lt"/>
                <a:cs typeface="Times New Roman" pitchFamily="18" charset="0"/>
              </a:rPr>
              <a:t> </a:t>
            </a:r>
            <a:r>
              <a:rPr lang="en-US" altLang="cs-CZ" sz="2800" b="1" dirty="0" err="1">
                <a:latin typeface="+mn-lt"/>
                <a:cs typeface="Times New Roman" pitchFamily="18" charset="0"/>
              </a:rPr>
              <a:t>vodě</a:t>
            </a:r>
            <a:r>
              <a:rPr lang="cs-CZ" altLang="cs-CZ" sz="2800" b="1" dirty="0">
                <a:latin typeface="+mn-lt"/>
                <a:cs typeface="Times New Roman" pitchFamily="18" charset="0"/>
              </a:rPr>
              <a:t> a </a:t>
            </a:r>
            <a:r>
              <a:rPr lang="cs-CZ" altLang="cs-CZ" sz="2800" b="1" dirty="0" err="1">
                <a:latin typeface="+mn-lt"/>
                <a:cs typeface="Times New Roman" pitchFamily="18" charset="0"/>
              </a:rPr>
              <a:t>pK</a:t>
            </a:r>
            <a:r>
              <a:rPr lang="cs-CZ" altLang="cs-CZ" sz="2800" b="1" baseline="-25000" dirty="0" err="1">
                <a:latin typeface="+mn-lt"/>
                <a:cs typeface="Times New Roman" pitchFamily="18" charset="0"/>
              </a:rPr>
              <a:t>b</a:t>
            </a:r>
            <a:endParaRPr lang="en-US" altLang="cs-CZ" sz="2800" b="1" baseline="-25000" dirty="0">
              <a:latin typeface="+mn-lt"/>
              <a:cs typeface="Times New Roman" pitchFamily="18" charset="0"/>
            </a:endParaRPr>
          </a:p>
        </p:txBody>
      </p:sp>
      <p:pic>
        <p:nvPicPr>
          <p:cNvPr id="4" name="Obrázek 3">
            <a:extLst>
              <a:ext uri="{FF2B5EF4-FFF2-40B4-BE49-F238E27FC236}">
                <a16:creationId xmlns:a16="http://schemas.microsoft.com/office/drawing/2014/main" id="{EE554EDA-6F7C-46F4-9B4F-110F6A561335}"/>
              </a:ext>
            </a:extLst>
          </p:cNvPr>
          <p:cNvPicPr>
            <a:picLocks noChangeAspect="1"/>
          </p:cNvPicPr>
          <p:nvPr/>
        </p:nvPicPr>
        <p:blipFill>
          <a:blip r:embed="rId3"/>
          <a:stretch>
            <a:fillRect/>
          </a:stretch>
        </p:blipFill>
        <p:spPr>
          <a:xfrm>
            <a:off x="3400425" y="3343602"/>
            <a:ext cx="1836543" cy="355460"/>
          </a:xfrm>
          <a:prstGeom prst="rect">
            <a:avLst/>
          </a:prstGeom>
        </p:spPr>
      </p:pic>
    </p:spTree>
    <p:extLst>
      <p:ext uri="{BB962C8B-B14F-4D97-AF65-F5344CB8AC3E}">
        <p14:creationId xmlns:p14="http://schemas.microsoft.com/office/powerpoint/2010/main" val="243737741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s figure includes a table separated into a left half which is labeled âAcidsâ and a right half labeled âBases.â A red arrow points up the left side, which is labeled âIncreasing acid strength.â Similarly, a blue arrow points downward along the right side, which is labeled âIncreasing base strength.â Names of acids and bases are listed next to each arrow toward the center of the table, followed by chemical formulas. Acids listed top to bottom are sulfuric acid, H subscript 2 S O subscript 4, hydrogen iodide, H I, hydrogen bromide, H B r, hydrogen chloride, H C l, nitric acid, H N O subscript 3, hydronium ion ( in pink text) H subscript 3 O superscript plus, hydrogen sulfate ion, H S O subscript 4 superscript negative, phosphoric acid, H subscript 3 P O subscript 4, hydrogen fluoride, H F, nitrous acid, H N O subscript 2, acetic acid, C H subscript 3 C O subscript 2 H, carbonic acid H subscript 2 C O subscript 3, hydrogen sulfide, H subscript 2 S, ammonium ion, N H subscript 4 superscript +, hydrogen cyanide, H C N, hydrogen carbonate ion, H C O subscript 3 superscript negative, water (shaded in beige) H subscript 2 O, hydrogen sulfide ion, H S superscript negative, ethanol, C subscript 2 H subscript 5 O H, ammonia, N H subscript 3, hydrogen, H subscript 2, methane, and C H subscript 4. The acids at the top of the listing from sulfuric acid through nitric acid are grouped with a bracket to the right labeled âUndergo complete acid ionization in water.â Similarly, the acids at the bottom from hydrogen sulfide ion through methane are grouped with a bracket and labeled, âDo not undergo acid ionization in water.â The right half of the figure lists bases and formulas. From top to bottom the bases listed are hydrogen sulfate ion, H S O subscript 4 superscript negative, iodide ion, I superscript negative, bromide ion, B r superscript negative, chloride ion, C l superscript negative, nitrate ion, N O subscript 3 superscript negative, water (shaded in beige), H subscript 2 O, sulfate ion, S O subscript 4 superscript 2 negative, dihydrogen phosphate ion, H subscript 2 P O subscript 4 superscript negative, fluoride ion, F superscript negative, nitrite ion, N O subscript 2 superscript negative, acetate ion, C H subscript 3 C O subscript 2 superscript negative, hydrogen carbonate ion, H C O subscript 3 superscript negative, hydrogen sulfide ion, H S superscript negative, ammonia, N H subscript 3, cyanide ion, C N superscript negative, carbonate ion, C O subscript 3 superscript 2 negative, hydroxide ion (in blue), O H superscript negative, sulfide ion, S superscript 2 negative, ethoxide ion, C subscript 2 H subscript 5 O superscript negative, amide ion N H subscript 2 superscript negative, hydride ion, H superscript negative, and methide ion C H subscript 3 superscript negative. The bases at the top, from perchlorate ion through nitrate ion are group with a bracket which is labeled âDo not undergo base ionization in water.â Similarly, the lower 5 in the listing, from sulfide ion through methide ion are grouped and labeled âUndergo complete base ionization in water.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4134"/>
            <a:ext cx="7391399" cy="662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98844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VÃ½sledek obrÃ¡zku pro pKa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2791"/>
            <a:ext cx="7772400" cy="616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68544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9046F4-DC42-4E2A-A761-5554D26A6CED}"/>
              </a:ext>
            </a:extLst>
          </p:cNvPr>
          <p:cNvSpPr>
            <a:spLocks noGrp="1"/>
          </p:cNvSpPr>
          <p:nvPr>
            <p:ph type="title"/>
          </p:nvPr>
        </p:nvSpPr>
        <p:spPr>
          <a:xfrm>
            <a:off x="457200" y="155333"/>
            <a:ext cx="8229600" cy="639762"/>
          </a:xfrm>
        </p:spPr>
        <p:txBody>
          <a:bodyPr>
            <a:normAutofit/>
          </a:bodyPr>
          <a:lstStyle/>
          <a:p>
            <a:r>
              <a:rPr lang="cs-CZ" sz="2800" b="1" dirty="0" err="1"/>
              <a:t>Hammettova</a:t>
            </a:r>
            <a:r>
              <a:rPr lang="cs-CZ" sz="2800" b="1" dirty="0"/>
              <a:t> </a:t>
            </a:r>
            <a:r>
              <a:rPr lang="cs-CZ" sz="2800" b="1" dirty="0" err="1"/>
              <a:t>kyselostní</a:t>
            </a:r>
            <a:r>
              <a:rPr lang="cs-CZ" sz="2800" b="1" dirty="0"/>
              <a:t> funkce</a:t>
            </a:r>
          </a:p>
        </p:txBody>
      </p:sp>
      <p:sp>
        <p:nvSpPr>
          <p:cNvPr id="6" name="TextovéPole 5">
            <a:extLst>
              <a:ext uri="{FF2B5EF4-FFF2-40B4-BE49-F238E27FC236}">
                <a16:creationId xmlns:a16="http://schemas.microsoft.com/office/drawing/2014/main" id="{6BEA7A1A-0B0F-4762-A13C-244D3F8736BC}"/>
              </a:ext>
            </a:extLst>
          </p:cNvPr>
          <p:cNvSpPr txBox="1"/>
          <p:nvPr/>
        </p:nvSpPr>
        <p:spPr>
          <a:xfrm>
            <a:off x="76200" y="914400"/>
            <a:ext cx="8763000" cy="1631216"/>
          </a:xfrm>
          <a:prstGeom prst="rect">
            <a:avLst/>
          </a:prstGeom>
          <a:noFill/>
        </p:spPr>
        <p:txBody>
          <a:bodyPr wrap="square">
            <a:spAutoFit/>
          </a:bodyPr>
          <a:lstStyle/>
          <a:p>
            <a:pPr algn="just"/>
            <a:r>
              <a:rPr lang="cs-CZ" sz="2000" b="1" dirty="0" err="1"/>
              <a:t>Hammettova</a:t>
            </a:r>
            <a:r>
              <a:rPr lang="cs-CZ" sz="2000" b="1" dirty="0"/>
              <a:t> funkce kyselosti </a:t>
            </a:r>
            <a:r>
              <a:rPr lang="cs-CZ" sz="2000" dirty="0"/>
              <a:t>(H</a:t>
            </a:r>
            <a:r>
              <a:rPr lang="cs-CZ" sz="2000" baseline="-25000" dirty="0"/>
              <a:t>0</a:t>
            </a:r>
            <a:r>
              <a:rPr lang="cs-CZ" sz="2000" dirty="0"/>
              <a:t>) je míra kyselosti, která se používá pro velmi koncentrované roztoky silných kyselin (včetně tzv. </a:t>
            </a:r>
            <a:r>
              <a:rPr lang="cs-CZ" sz="2000" dirty="0" err="1"/>
              <a:t>superkyselin</a:t>
            </a:r>
            <a:r>
              <a:rPr lang="cs-CZ" sz="2000" dirty="0"/>
              <a:t>), nevodná či směsná prostředí (včetně organických rozpouštědel) nebo pro pevné látky (např. zeolity, pevné kyselé katalyzátory, apod.). Je zobecněním klasické </a:t>
            </a:r>
            <a:r>
              <a:rPr lang="cs-CZ" sz="2000" dirty="0" err="1"/>
              <a:t>Brønsted</a:t>
            </a:r>
            <a:r>
              <a:rPr lang="cs-CZ" sz="2000" dirty="0"/>
              <a:t> – </a:t>
            </a:r>
            <a:r>
              <a:rPr lang="cs-CZ" sz="2000" dirty="0" err="1"/>
              <a:t>Lowryho</a:t>
            </a:r>
            <a:r>
              <a:rPr lang="cs-CZ" sz="2000" dirty="0"/>
              <a:t> stupnice pH vhodné pouze pro zředěné vodné roztoky.</a:t>
            </a:r>
          </a:p>
        </p:txBody>
      </p:sp>
      <p:sp>
        <p:nvSpPr>
          <p:cNvPr id="8" name="TextovéPole 7">
            <a:extLst>
              <a:ext uri="{FF2B5EF4-FFF2-40B4-BE49-F238E27FC236}">
                <a16:creationId xmlns:a16="http://schemas.microsoft.com/office/drawing/2014/main" id="{261FA133-C9AC-4AEF-8B91-500E2F37AD48}"/>
              </a:ext>
            </a:extLst>
          </p:cNvPr>
          <p:cNvSpPr txBox="1"/>
          <p:nvPr/>
        </p:nvSpPr>
        <p:spPr>
          <a:xfrm>
            <a:off x="228600" y="3581400"/>
            <a:ext cx="8610600" cy="923330"/>
          </a:xfrm>
          <a:prstGeom prst="rect">
            <a:avLst/>
          </a:prstGeom>
          <a:noFill/>
        </p:spPr>
        <p:txBody>
          <a:bodyPr wrap="square" rtlCol="0">
            <a:spAutoFit/>
          </a:bodyPr>
          <a:lstStyle/>
          <a:p>
            <a:pPr algn="just" eaLnBrk="1" hangingPunct="1"/>
            <a:r>
              <a:rPr lang="cs-CZ" dirty="0"/>
              <a:t>In je slabě </a:t>
            </a:r>
            <a:r>
              <a:rPr lang="cs-CZ" dirty="0" err="1"/>
              <a:t>bázický</a:t>
            </a:r>
            <a:r>
              <a:rPr lang="cs-CZ" dirty="0"/>
              <a:t> indikátor, např. </a:t>
            </a:r>
            <a:r>
              <a:rPr lang="cs-CZ" dirty="0" err="1"/>
              <a:t>trinitroanilin</a:t>
            </a:r>
            <a:r>
              <a:rPr lang="cs-CZ" dirty="0"/>
              <a:t> </a:t>
            </a:r>
            <a:r>
              <a:rPr lang="cs-CZ" altLang="cs-CZ" baseline="0" dirty="0"/>
              <a:t>, </a:t>
            </a:r>
            <a:r>
              <a:rPr lang="cs-CZ" altLang="cs-CZ" baseline="0" dirty="0" err="1"/>
              <a:t>InH</a:t>
            </a:r>
            <a:r>
              <a:rPr lang="cs-CZ" altLang="cs-CZ" baseline="30000" dirty="0"/>
              <a:t>+</a:t>
            </a:r>
            <a:r>
              <a:rPr lang="cs-CZ" altLang="cs-CZ" baseline="0" dirty="0"/>
              <a:t> je jeho </a:t>
            </a:r>
            <a:r>
              <a:rPr lang="cs-CZ" altLang="cs-CZ" baseline="0" dirty="0" err="1"/>
              <a:t>protonizovaná</a:t>
            </a:r>
            <a:r>
              <a:rPr lang="cs-CZ" altLang="cs-CZ" baseline="0" dirty="0"/>
              <a:t> forma, </a:t>
            </a:r>
            <a:r>
              <a:rPr lang="cs-CZ" altLang="cs-CZ" i="1" baseline="0" dirty="0"/>
              <a:t>H</a:t>
            </a:r>
            <a:r>
              <a:rPr lang="cs-CZ" altLang="cs-CZ" i="1" baseline="-25000" dirty="0"/>
              <a:t>0</a:t>
            </a:r>
            <a:r>
              <a:rPr lang="cs-CZ" altLang="cs-CZ" i="1" baseline="0" dirty="0"/>
              <a:t> – </a:t>
            </a:r>
            <a:r>
              <a:rPr lang="cs-CZ" altLang="cs-CZ" baseline="0" dirty="0"/>
              <a:t>udává hodnotu </a:t>
            </a:r>
            <a:r>
              <a:rPr lang="cs-CZ" altLang="cs-CZ" i="1" baseline="0" dirty="0" err="1"/>
              <a:t>pK</a:t>
            </a:r>
            <a:r>
              <a:rPr lang="cs-CZ" altLang="cs-CZ" i="1" baseline="-25000" dirty="0" err="1"/>
              <a:t>A</a:t>
            </a:r>
            <a:r>
              <a:rPr lang="cs-CZ" altLang="cs-CZ" i="1" baseline="0" dirty="0"/>
              <a:t>, </a:t>
            </a:r>
            <a:r>
              <a:rPr lang="cs-CZ" altLang="cs-CZ" baseline="0" dirty="0"/>
              <a:t>kterou by měl mít indikátor, aby v daném prostředí byl poměr obou jeho forem jednotkový.</a:t>
            </a:r>
          </a:p>
        </p:txBody>
      </p:sp>
      <p:graphicFrame>
        <p:nvGraphicFramePr>
          <p:cNvPr id="11" name="Object 7">
            <a:extLst>
              <a:ext uri="{FF2B5EF4-FFF2-40B4-BE49-F238E27FC236}">
                <a16:creationId xmlns:a16="http://schemas.microsoft.com/office/drawing/2014/main" id="{D932110F-E97D-4C67-8BBF-F3CC75441BD0}"/>
              </a:ext>
            </a:extLst>
          </p:cNvPr>
          <p:cNvGraphicFramePr>
            <a:graphicFrameLocks noChangeAspect="1"/>
          </p:cNvGraphicFramePr>
          <p:nvPr>
            <p:extLst>
              <p:ext uri="{D42A27DB-BD31-4B8C-83A1-F6EECF244321}">
                <p14:modId xmlns:p14="http://schemas.microsoft.com/office/powerpoint/2010/main" val="1182445245"/>
              </p:ext>
            </p:extLst>
          </p:nvPr>
        </p:nvGraphicFramePr>
        <p:xfrm>
          <a:off x="1981200" y="2700373"/>
          <a:ext cx="5362575" cy="726270"/>
        </p:xfrm>
        <a:graphic>
          <a:graphicData uri="http://schemas.openxmlformats.org/presentationml/2006/ole">
            <mc:AlternateContent xmlns:mc="http://schemas.openxmlformats.org/markup-compatibility/2006">
              <mc:Choice xmlns:v="urn:schemas-microsoft-com:vml" Requires="v">
                <p:oleObj spid="_x0000_s6203" name="Rovnice" r:id="rId3" imgW="3378200" imgH="457200" progId="Equation.3">
                  <p:embed/>
                </p:oleObj>
              </mc:Choice>
              <mc:Fallback>
                <p:oleObj name="Rovnice" r:id="rId3" imgW="3378200" imgH="457200" progId="Equation.3">
                  <p:embed/>
                  <p:pic>
                    <p:nvPicPr>
                      <p:cNvPr id="73734" name="Object 7">
                        <a:extLst>
                          <a:ext uri="{FF2B5EF4-FFF2-40B4-BE49-F238E27FC236}">
                            <a16:creationId xmlns:a16="http://schemas.microsoft.com/office/drawing/2014/main" id="{DA1B8F8F-DE7B-4302-B0C4-9401244F4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700373"/>
                        <a:ext cx="5362575" cy="726270"/>
                      </a:xfrm>
                      <a:prstGeom prst="rect">
                        <a:avLst/>
                      </a:prstGeom>
                      <a:noFill/>
                      <a:ln>
                        <a:noFill/>
                      </a:ln>
                      <a:effectLst/>
                    </p:spPr>
                  </p:pic>
                </p:oleObj>
              </mc:Fallback>
            </mc:AlternateContent>
          </a:graphicData>
        </a:graphic>
      </p:graphicFrame>
      <p:sp>
        <p:nvSpPr>
          <p:cNvPr id="12" name="Text Box 8">
            <a:extLst>
              <a:ext uri="{FF2B5EF4-FFF2-40B4-BE49-F238E27FC236}">
                <a16:creationId xmlns:a16="http://schemas.microsoft.com/office/drawing/2014/main" id="{0E5B420E-3C3B-457C-BFE3-EE34A4612D20}"/>
              </a:ext>
            </a:extLst>
          </p:cNvPr>
          <p:cNvSpPr txBox="1">
            <a:spLocks noChangeArrowheads="1"/>
          </p:cNvSpPr>
          <p:nvPr/>
        </p:nvSpPr>
        <p:spPr bwMode="auto">
          <a:xfrm>
            <a:off x="228600" y="6056336"/>
            <a:ext cx="876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algn="just" eaLnBrk="1" hangingPunct="1"/>
            <a:r>
              <a:rPr lang="cs-CZ" altLang="cs-CZ" baseline="0" dirty="0"/>
              <a:t>Ve zředěných vodných roztocích, kde se aktivitní koeficient blíží 1 přechází tato funkce na klasickou stupnici pH.</a:t>
            </a:r>
            <a:endParaRPr lang="cs-CZ" altLang="cs-CZ" i="1" baseline="0" dirty="0"/>
          </a:p>
        </p:txBody>
      </p:sp>
      <p:pic>
        <p:nvPicPr>
          <p:cNvPr id="6148" name="Picture 4" descr="Hammett indicators suitable for the visible titration of colorless solids.">
            <a:extLst>
              <a:ext uri="{FF2B5EF4-FFF2-40B4-BE49-F238E27FC236}">
                <a16:creationId xmlns:a16="http://schemas.microsoft.com/office/drawing/2014/main" id="{9D882029-5BAB-44E0-AAAC-0E305F748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358695"/>
            <a:ext cx="5334000" cy="144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3062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C1F71FF-B124-432C-BFBC-96D6E7392D17}"/>
              </a:ext>
            </a:extLst>
          </p:cNvPr>
          <p:cNvPicPr>
            <a:picLocks noChangeAspect="1"/>
          </p:cNvPicPr>
          <p:nvPr/>
        </p:nvPicPr>
        <p:blipFill>
          <a:blip r:embed="rId2"/>
          <a:stretch>
            <a:fillRect/>
          </a:stretch>
        </p:blipFill>
        <p:spPr>
          <a:xfrm>
            <a:off x="228600" y="914400"/>
            <a:ext cx="8800062" cy="2667000"/>
          </a:xfrm>
          <a:prstGeom prst="rect">
            <a:avLst/>
          </a:prstGeom>
        </p:spPr>
      </p:pic>
      <p:pic>
        <p:nvPicPr>
          <p:cNvPr id="7" name="Obrázek 6">
            <a:extLst>
              <a:ext uri="{FF2B5EF4-FFF2-40B4-BE49-F238E27FC236}">
                <a16:creationId xmlns:a16="http://schemas.microsoft.com/office/drawing/2014/main" id="{0EA43DDE-CE06-4922-B943-1248639645B2}"/>
              </a:ext>
            </a:extLst>
          </p:cNvPr>
          <p:cNvPicPr>
            <a:picLocks noChangeAspect="1"/>
          </p:cNvPicPr>
          <p:nvPr/>
        </p:nvPicPr>
        <p:blipFill>
          <a:blip r:embed="rId3"/>
          <a:stretch>
            <a:fillRect/>
          </a:stretch>
        </p:blipFill>
        <p:spPr>
          <a:xfrm>
            <a:off x="248688" y="3581400"/>
            <a:ext cx="8771487" cy="443734"/>
          </a:xfrm>
          <a:prstGeom prst="rect">
            <a:avLst/>
          </a:prstGeom>
        </p:spPr>
      </p:pic>
      <p:sp>
        <p:nvSpPr>
          <p:cNvPr id="8" name="Nadpis 1">
            <a:extLst>
              <a:ext uri="{FF2B5EF4-FFF2-40B4-BE49-F238E27FC236}">
                <a16:creationId xmlns:a16="http://schemas.microsoft.com/office/drawing/2014/main" id="{EF364A06-D23B-4FBC-A6F8-42D35BA6A25B}"/>
              </a:ext>
            </a:extLst>
          </p:cNvPr>
          <p:cNvSpPr>
            <a:spLocks noGrp="1"/>
          </p:cNvSpPr>
          <p:nvPr>
            <p:ph type="title"/>
          </p:nvPr>
        </p:nvSpPr>
        <p:spPr>
          <a:xfrm>
            <a:off x="457200" y="155333"/>
            <a:ext cx="8229600" cy="639762"/>
          </a:xfrm>
        </p:spPr>
        <p:txBody>
          <a:bodyPr>
            <a:normAutofit/>
          </a:bodyPr>
          <a:lstStyle/>
          <a:p>
            <a:r>
              <a:rPr lang="cs-CZ" sz="2800" b="1" dirty="0" err="1"/>
              <a:t>Hammettova</a:t>
            </a:r>
            <a:r>
              <a:rPr lang="cs-CZ" sz="2800" b="1" dirty="0"/>
              <a:t> </a:t>
            </a:r>
            <a:r>
              <a:rPr lang="cs-CZ" sz="2800" b="1" dirty="0" err="1"/>
              <a:t>kyselostní</a:t>
            </a:r>
            <a:r>
              <a:rPr lang="cs-CZ" sz="2800" b="1" dirty="0"/>
              <a:t> funkce</a:t>
            </a:r>
          </a:p>
        </p:txBody>
      </p:sp>
    </p:spTree>
    <p:extLst>
      <p:ext uri="{BB962C8B-B14F-4D97-AF65-F5344CB8AC3E}">
        <p14:creationId xmlns:p14="http://schemas.microsoft.com/office/powerpoint/2010/main" val="15791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s://chem.libretexts.org/@api/deki/files/41653/5f219fa0e900696b2a59ce113d2a9b01.jpg?revision=1&amp;size=bestfit&amp;width=929&amp;height=4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974" y="1295400"/>
            <a:ext cx="8991600" cy="5229355"/>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453957" y="154371"/>
            <a:ext cx="8229600" cy="715962"/>
          </a:xfrm>
        </p:spPr>
        <p:txBody>
          <a:bodyPr>
            <a:normAutofit/>
          </a:bodyPr>
          <a:lstStyle/>
          <a:p>
            <a:r>
              <a:rPr lang="cs-CZ" sz="3200" b="1" dirty="0"/>
              <a:t>Elektronová afinita</a:t>
            </a:r>
            <a:endParaRPr lang="cs-CZ" sz="3200" dirty="0"/>
          </a:p>
        </p:txBody>
      </p:sp>
    </p:spTree>
    <p:extLst>
      <p:ext uri="{BB962C8B-B14F-4D97-AF65-F5344CB8AC3E}">
        <p14:creationId xmlns:p14="http://schemas.microsoft.com/office/powerpoint/2010/main" val="379408195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485900" y="228600"/>
            <a:ext cx="6172200" cy="514350"/>
          </a:xfrm>
        </p:spPr>
        <p:txBody>
          <a:bodyPr>
            <a:noAutofit/>
          </a:bodyPr>
          <a:lstStyle/>
          <a:p>
            <a:r>
              <a:rPr lang="cs-CZ" sz="2800" b="1" dirty="0" err="1"/>
              <a:t>Superkyseliny</a:t>
            </a:r>
            <a:endParaRPr lang="cs-CZ" sz="2800" b="1" dirty="0"/>
          </a:p>
        </p:txBody>
      </p:sp>
      <p:sp>
        <p:nvSpPr>
          <p:cNvPr id="6" name="Obdélník 5"/>
          <p:cNvSpPr/>
          <p:nvPr/>
        </p:nvSpPr>
        <p:spPr>
          <a:xfrm>
            <a:off x="238125" y="1066800"/>
            <a:ext cx="8610600" cy="1754326"/>
          </a:xfrm>
          <a:prstGeom prst="rect">
            <a:avLst/>
          </a:prstGeom>
        </p:spPr>
        <p:txBody>
          <a:bodyPr wrap="square">
            <a:spAutoFit/>
          </a:bodyPr>
          <a:lstStyle/>
          <a:p>
            <a:pPr algn="just"/>
            <a:r>
              <a:rPr lang="cs-CZ" sz="2000" b="1" i="1" dirty="0" err="1">
                <a:cs typeface="Arial" panose="020B0604020202020204" pitchFamily="34" charset="0"/>
              </a:rPr>
              <a:t>Superkyseliny</a:t>
            </a:r>
            <a:r>
              <a:rPr lang="cs-CZ" sz="2000" b="1" i="1" dirty="0">
                <a:cs typeface="Arial" panose="020B0604020202020204" pitchFamily="34" charset="0"/>
              </a:rPr>
              <a:t> </a:t>
            </a:r>
            <a:r>
              <a:rPr lang="cs-CZ" sz="2000" dirty="0">
                <a:cs typeface="Arial" panose="020B0604020202020204" pitchFamily="34" charset="0"/>
              </a:rPr>
              <a:t>jsou látky, které jsou kyselejší než 98% kyselina sírová. Mají nižší hodnotu </a:t>
            </a:r>
            <a:r>
              <a:rPr lang="cs-CZ" sz="2000" u="sng" dirty="0" err="1">
                <a:cs typeface="Arial" panose="020B0604020202020204" pitchFamily="34" charset="0"/>
              </a:rPr>
              <a:t>Hammettovy</a:t>
            </a:r>
            <a:r>
              <a:rPr lang="cs-CZ" sz="2000" u="sng" dirty="0">
                <a:cs typeface="Arial" panose="020B0604020202020204" pitchFamily="34" charset="0"/>
              </a:rPr>
              <a:t> </a:t>
            </a:r>
            <a:r>
              <a:rPr lang="cs-CZ" sz="2000" u="sng" dirty="0" err="1">
                <a:cs typeface="Arial" panose="020B0604020202020204" pitchFamily="34" charset="0"/>
              </a:rPr>
              <a:t>kyselostní</a:t>
            </a:r>
            <a:r>
              <a:rPr lang="cs-CZ" sz="2000" u="sng" dirty="0">
                <a:cs typeface="Arial" panose="020B0604020202020204" pitchFamily="34" charset="0"/>
              </a:rPr>
              <a:t> funkce</a:t>
            </a:r>
            <a:r>
              <a:rPr lang="cs-CZ" sz="2000" dirty="0">
                <a:cs typeface="Arial" panose="020B0604020202020204" pitchFamily="34" charset="0"/>
              </a:rPr>
              <a:t> než -12. Patří mezi ně:</a:t>
            </a:r>
          </a:p>
          <a:p>
            <a:pPr algn="just"/>
            <a:r>
              <a:rPr lang="cs-CZ" sz="2000" i="1" dirty="0">
                <a:cs typeface="Arial" panose="020B0604020202020204" pitchFamily="34" charset="0"/>
              </a:rPr>
              <a:t>   </a:t>
            </a:r>
          </a:p>
          <a:p>
            <a:pPr algn="just"/>
            <a:r>
              <a:rPr lang="cs-CZ" sz="2000" i="1" dirty="0">
                <a:cs typeface="Arial" panose="020B0604020202020204" pitchFamily="34" charset="0"/>
              </a:rPr>
              <a:t>Kyselina </a:t>
            </a:r>
            <a:r>
              <a:rPr lang="cs-CZ" sz="2000" i="1" dirty="0" err="1">
                <a:cs typeface="Arial" panose="020B0604020202020204" pitchFamily="34" charset="0"/>
              </a:rPr>
              <a:t>fluoroantimoničná</a:t>
            </a:r>
            <a:r>
              <a:rPr lang="cs-CZ" sz="2000" i="1" dirty="0">
                <a:cs typeface="Arial" panose="020B0604020202020204" pitchFamily="34" charset="0"/>
              </a:rPr>
              <a:t> </a:t>
            </a:r>
            <a:r>
              <a:rPr lang="cs-CZ" sz="2000" dirty="0">
                <a:cs typeface="Arial" panose="020B0604020202020204" pitchFamily="34" charset="0"/>
              </a:rPr>
              <a:t>(nejsilnější) (H</a:t>
            </a:r>
            <a:r>
              <a:rPr lang="cs-CZ" sz="2000" baseline="-25000" dirty="0">
                <a:cs typeface="Arial" panose="020B0604020202020204" pitchFamily="34" charset="0"/>
              </a:rPr>
              <a:t>0</a:t>
            </a:r>
            <a:r>
              <a:rPr lang="cs-CZ" sz="2000" dirty="0">
                <a:cs typeface="Arial" panose="020B0604020202020204" pitchFamily="34" charset="0"/>
              </a:rPr>
              <a:t> = −31,3)</a:t>
            </a:r>
          </a:p>
          <a:p>
            <a:pPr algn="just"/>
            <a:endParaRPr lang="cs-CZ" sz="800" dirty="0">
              <a:cs typeface="Arial" panose="020B0604020202020204" pitchFamily="34" charset="0"/>
            </a:endParaRPr>
          </a:p>
          <a:p>
            <a:pPr algn="just"/>
            <a:r>
              <a:rPr lang="cs-CZ" sz="2000" i="1" dirty="0">
                <a:cs typeface="Arial" panose="020B0604020202020204" pitchFamily="34" charset="0"/>
              </a:rPr>
              <a:t>    </a:t>
            </a:r>
            <a:endParaRPr lang="cs-CZ" sz="2000" dirty="0">
              <a:cs typeface="Arial" panose="020B0604020202020204" pitchFamily="34" charset="0"/>
            </a:endParaRPr>
          </a:p>
        </p:txBody>
      </p:sp>
      <p:pic>
        <p:nvPicPr>
          <p:cNvPr id="2050" name="Picture 2">
            <a:extLst>
              <a:ext uri="{FF2B5EF4-FFF2-40B4-BE49-F238E27FC236}">
                <a16:creationId xmlns:a16="http://schemas.microsoft.com/office/drawing/2014/main" id="{085B59DC-2782-4F56-8D40-1360DDA2C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5576" y="3688693"/>
            <a:ext cx="2525048" cy="101613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91E88BCC-8DEE-44C1-BBAE-5B8D6E6D98FC}"/>
              </a:ext>
            </a:extLst>
          </p:cNvPr>
          <p:cNvPicPr>
            <a:picLocks noChangeAspect="1"/>
          </p:cNvPicPr>
          <p:nvPr/>
        </p:nvPicPr>
        <p:blipFill>
          <a:blip r:embed="rId3"/>
          <a:stretch>
            <a:fillRect/>
          </a:stretch>
        </p:blipFill>
        <p:spPr>
          <a:xfrm>
            <a:off x="392962" y="2421650"/>
            <a:ext cx="5262450" cy="1239503"/>
          </a:xfrm>
          <a:prstGeom prst="rect">
            <a:avLst/>
          </a:prstGeom>
        </p:spPr>
      </p:pic>
      <p:sp>
        <p:nvSpPr>
          <p:cNvPr id="15" name="TextovéPole 14">
            <a:extLst>
              <a:ext uri="{FF2B5EF4-FFF2-40B4-BE49-F238E27FC236}">
                <a16:creationId xmlns:a16="http://schemas.microsoft.com/office/drawing/2014/main" id="{484954CB-C384-40E6-B985-04C2DAB133FD}"/>
              </a:ext>
            </a:extLst>
          </p:cNvPr>
          <p:cNvSpPr txBox="1"/>
          <p:nvPr/>
        </p:nvSpPr>
        <p:spPr>
          <a:xfrm>
            <a:off x="238125" y="4896750"/>
            <a:ext cx="6896100" cy="1631216"/>
          </a:xfrm>
          <a:prstGeom prst="rect">
            <a:avLst/>
          </a:prstGeom>
          <a:noFill/>
        </p:spPr>
        <p:txBody>
          <a:bodyPr wrap="square">
            <a:spAutoFit/>
          </a:bodyPr>
          <a:lstStyle/>
          <a:p>
            <a:pPr algn="just"/>
            <a:r>
              <a:rPr lang="cs-CZ" sz="2000" i="1" dirty="0">
                <a:cs typeface="Arial" panose="020B0604020202020204" pitchFamily="34" charset="0"/>
              </a:rPr>
              <a:t>Kyselina </a:t>
            </a:r>
            <a:r>
              <a:rPr lang="cs-CZ" sz="2000" i="1" dirty="0" err="1">
                <a:cs typeface="Arial" panose="020B0604020202020204" pitchFamily="34" charset="0"/>
              </a:rPr>
              <a:t>fluorosírová</a:t>
            </a:r>
            <a:r>
              <a:rPr lang="cs-CZ" sz="2000" i="1" dirty="0">
                <a:cs typeface="Arial" panose="020B0604020202020204" pitchFamily="34" charset="0"/>
              </a:rPr>
              <a:t> </a:t>
            </a:r>
            <a:r>
              <a:rPr lang="cs-CZ" sz="2000" dirty="0">
                <a:cs typeface="Arial" panose="020B0604020202020204" pitchFamily="34" charset="0"/>
              </a:rPr>
              <a:t>(H</a:t>
            </a:r>
            <a:r>
              <a:rPr lang="cs-CZ" sz="2000" baseline="-25000" dirty="0">
                <a:cs typeface="Arial" panose="020B0604020202020204" pitchFamily="34" charset="0"/>
              </a:rPr>
              <a:t>0</a:t>
            </a:r>
            <a:r>
              <a:rPr lang="cs-CZ" sz="2000" dirty="0">
                <a:cs typeface="Arial" panose="020B0604020202020204" pitchFamily="34" charset="0"/>
              </a:rPr>
              <a:t> = −15,1)</a:t>
            </a:r>
          </a:p>
          <a:p>
            <a:pPr algn="just"/>
            <a:r>
              <a:rPr lang="cs-CZ" sz="2000" i="1" dirty="0">
                <a:cs typeface="Arial" panose="020B0604020202020204" pitchFamily="34" charset="0"/>
              </a:rPr>
              <a:t>   </a:t>
            </a:r>
          </a:p>
          <a:p>
            <a:pPr algn="just"/>
            <a:r>
              <a:rPr lang="cs-CZ" sz="2000" i="1" dirty="0">
                <a:cs typeface="Arial" panose="020B0604020202020204" pitchFamily="34" charset="0"/>
              </a:rPr>
              <a:t>Kyselina </a:t>
            </a:r>
            <a:r>
              <a:rPr lang="cs-CZ" sz="2000" i="1" dirty="0" err="1">
                <a:cs typeface="Arial" panose="020B0604020202020204" pitchFamily="34" charset="0"/>
              </a:rPr>
              <a:t>trifluormethansulfonová</a:t>
            </a:r>
            <a:r>
              <a:rPr lang="cs-CZ" sz="2000" i="1" dirty="0">
                <a:cs typeface="Arial" panose="020B0604020202020204" pitchFamily="34" charset="0"/>
              </a:rPr>
              <a:t> (</a:t>
            </a:r>
            <a:r>
              <a:rPr lang="cs-CZ" sz="2000" i="1" dirty="0" err="1">
                <a:cs typeface="Arial" panose="020B0604020202020204" pitchFamily="34" charset="0"/>
              </a:rPr>
              <a:t>triflic</a:t>
            </a:r>
            <a:r>
              <a:rPr lang="cs-CZ" sz="2000" i="1" dirty="0">
                <a:cs typeface="Arial" panose="020B0604020202020204" pitchFamily="34" charset="0"/>
              </a:rPr>
              <a:t> acid) </a:t>
            </a:r>
            <a:r>
              <a:rPr lang="cs-CZ" sz="2000" dirty="0">
                <a:cs typeface="Arial" panose="020B0604020202020204" pitchFamily="34" charset="0"/>
              </a:rPr>
              <a:t>(H</a:t>
            </a:r>
            <a:r>
              <a:rPr lang="cs-CZ" sz="2000" baseline="-25000" dirty="0">
                <a:cs typeface="Arial" panose="020B0604020202020204" pitchFamily="34" charset="0"/>
              </a:rPr>
              <a:t>0</a:t>
            </a:r>
            <a:r>
              <a:rPr lang="cs-CZ" sz="2000" dirty="0">
                <a:cs typeface="Arial" panose="020B0604020202020204" pitchFamily="34" charset="0"/>
              </a:rPr>
              <a:t> = −14,9)</a:t>
            </a:r>
          </a:p>
          <a:p>
            <a:pPr algn="just"/>
            <a:r>
              <a:rPr lang="cs-CZ" sz="2000" i="1" dirty="0">
                <a:cs typeface="Arial" panose="020B0604020202020204" pitchFamily="34" charset="0"/>
              </a:rPr>
              <a:t>   </a:t>
            </a:r>
          </a:p>
          <a:p>
            <a:pPr algn="just"/>
            <a:r>
              <a:rPr lang="cs-CZ" sz="2000" i="1" dirty="0">
                <a:cs typeface="Arial" panose="020B0604020202020204" pitchFamily="34" charset="0"/>
              </a:rPr>
              <a:t>Kyselina chloristá </a:t>
            </a:r>
            <a:r>
              <a:rPr lang="cs-CZ" sz="2000" dirty="0">
                <a:cs typeface="Arial" panose="020B0604020202020204" pitchFamily="34" charset="0"/>
              </a:rPr>
              <a:t>(H</a:t>
            </a:r>
            <a:r>
              <a:rPr lang="cs-CZ" sz="2000" baseline="-25000" dirty="0">
                <a:cs typeface="Arial" panose="020B0604020202020204" pitchFamily="34" charset="0"/>
              </a:rPr>
              <a:t>0</a:t>
            </a:r>
            <a:r>
              <a:rPr lang="cs-CZ" sz="2000" dirty="0">
                <a:cs typeface="Arial" panose="020B0604020202020204" pitchFamily="34" charset="0"/>
              </a:rPr>
              <a:t> = −13,0)</a:t>
            </a:r>
          </a:p>
        </p:txBody>
      </p:sp>
      <p:sp>
        <p:nvSpPr>
          <p:cNvPr id="17" name="TextovéPole 16">
            <a:extLst>
              <a:ext uri="{FF2B5EF4-FFF2-40B4-BE49-F238E27FC236}">
                <a16:creationId xmlns:a16="http://schemas.microsoft.com/office/drawing/2014/main" id="{945B46D7-3245-434B-AAD3-6E08ED60DF51}"/>
              </a:ext>
            </a:extLst>
          </p:cNvPr>
          <p:cNvSpPr txBox="1"/>
          <p:nvPr/>
        </p:nvSpPr>
        <p:spPr>
          <a:xfrm>
            <a:off x="238125" y="3957769"/>
            <a:ext cx="5743575" cy="707886"/>
          </a:xfrm>
          <a:prstGeom prst="rect">
            <a:avLst/>
          </a:prstGeom>
          <a:noFill/>
        </p:spPr>
        <p:txBody>
          <a:bodyPr wrap="square">
            <a:spAutoFit/>
          </a:bodyPr>
          <a:lstStyle/>
          <a:p>
            <a:pPr algn="just"/>
            <a:r>
              <a:rPr lang="cs-CZ" sz="2000" i="1" dirty="0">
                <a:cs typeface="Arial" panose="020B0604020202020204" pitchFamily="34" charset="0"/>
              </a:rPr>
              <a:t>Magická kyselina </a:t>
            </a:r>
            <a:r>
              <a:rPr lang="cs-CZ" sz="2000" dirty="0">
                <a:cs typeface="Arial" panose="020B0604020202020204" pitchFamily="34" charset="0"/>
              </a:rPr>
              <a:t>(směs kyseliny </a:t>
            </a:r>
            <a:r>
              <a:rPr lang="cs-CZ" sz="2000" dirty="0" err="1">
                <a:cs typeface="Arial" panose="020B0604020202020204" pitchFamily="34" charset="0"/>
              </a:rPr>
              <a:t>fluorsírové</a:t>
            </a:r>
            <a:r>
              <a:rPr lang="cs-CZ" sz="2000" dirty="0">
                <a:cs typeface="Arial" panose="020B0604020202020204" pitchFamily="34" charset="0"/>
              </a:rPr>
              <a:t> a fluoridu antimoničného, molární  poměr 1:1) (H</a:t>
            </a:r>
            <a:r>
              <a:rPr lang="cs-CZ" sz="2000" baseline="-25000" dirty="0">
                <a:cs typeface="Arial" panose="020B0604020202020204" pitchFamily="34" charset="0"/>
              </a:rPr>
              <a:t>0</a:t>
            </a:r>
            <a:r>
              <a:rPr lang="cs-CZ" sz="2000" dirty="0">
                <a:cs typeface="Arial" panose="020B0604020202020204" pitchFamily="34" charset="0"/>
              </a:rPr>
              <a:t> = −19,2)</a:t>
            </a:r>
          </a:p>
        </p:txBody>
      </p:sp>
      <p:pic>
        <p:nvPicPr>
          <p:cNvPr id="2060" name="Picture 12">
            <a:extLst>
              <a:ext uri="{FF2B5EF4-FFF2-40B4-BE49-F238E27FC236}">
                <a16:creationId xmlns:a16="http://schemas.microsoft.com/office/drawing/2014/main" id="{DDE15375-4704-44D9-978F-B3E19D2EF0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0999" y="5262450"/>
            <a:ext cx="897101" cy="8480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BB50B6EF-67B3-4934-99E9-1845250265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4673662"/>
            <a:ext cx="713609" cy="73945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yselina chloristá – Wikipedie">
            <a:extLst>
              <a:ext uri="{FF2B5EF4-FFF2-40B4-BE49-F238E27FC236}">
                <a16:creationId xmlns:a16="http://schemas.microsoft.com/office/drawing/2014/main" id="{477A1FBC-2E64-4E8C-BB7A-6EF318039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903079"/>
            <a:ext cx="814917"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1EC27DA-F7E8-44D9-86DE-B8C7D4A84A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1400" y="1979055"/>
            <a:ext cx="1197945" cy="11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35140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485900" y="228600"/>
            <a:ext cx="6172200" cy="514350"/>
          </a:xfrm>
        </p:spPr>
        <p:txBody>
          <a:bodyPr>
            <a:noAutofit/>
          </a:bodyPr>
          <a:lstStyle/>
          <a:p>
            <a:r>
              <a:rPr lang="cs-CZ" sz="2800" b="1" dirty="0" err="1"/>
              <a:t>Superkyseliny</a:t>
            </a:r>
            <a:endParaRPr lang="cs-CZ" sz="2800" b="1" dirty="0"/>
          </a:p>
        </p:txBody>
      </p:sp>
      <p:sp>
        <p:nvSpPr>
          <p:cNvPr id="7" name="Obdélník 6"/>
          <p:cNvSpPr/>
          <p:nvPr/>
        </p:nvSpPr>
        <p:spPr>
          <a:xfrm>
            <a:off x="190499" y="1009256"/>
            <a:ext cx="8763000" cy="707886"/>
          </a:xfrm>
          <a:prstGeom prst="rect">
            <a:avLst/>
          </a:prstGeom>
        </p:spPr>
        <p:txBody>
          <a:bodyPr wrap="square">
            <a:spAutoFit/>
          </a:bodyPr>
          <a:lstStyle/>
          <a:p>
            <a:r>
              <a:rPr lang="cs-CZ" sz="2000" dirty="0">
                <a:cs typeface="Arial" panose="020B0604020202020204" pitchFamily="34" charset="0"/>
              </a:rPr>
              <a:t> </a:t>
            </a:r>
            <a:r>
              <a:rPr lang="cs-CZ" sz="2000" dirty="0" err="1">
                <a:cs typeface="Arial" panose="020B0604020202020204" pitchFamily="34" charset="0"/>
              </a:rPr>
              <a:t>Superkyseliny</a:t>
            </a:r>
            <a:r>
              <a:rPr lang="cs-CZ" sz="2000" dirty="0">
                <a:cs typeface="Arial" panose="020B0604020202020204" pitchFamily="34" charset="0"/>
              </a:rPr>
              <a:t> jsou schopny esterifikace a mohou </a:t>
            </a:r>
            <a:r>
              <a:rPr lang="cs-CZ" sz="2000" dirty="0" err="1">
                <a:cs typeface="Arial" panose="020B0604020202020204" pitchFamily="34" charset="0"/>
              </a:rPr>
              <a:t>protonovat</a:t>
            </a:r>
            <a:r>
              <a:rPr lang="cs-CZ" sz="2000" dirty="0">
                <a:cs typeface="Arial" panose="020B0604020202020204" pitchFamily="34" charset="0"/>
              </a:rPr>
              <a:t> i neutrální molekuly (zejm. alkany):</a:t>
            </a:r>
          </a:p>
        </p:txBody>
      </p:sp>
      <p:sp>
        <p:nvSpPr>
          <p:cNvPr id="9" name="Obdélník 8"/>
          <p:cNvSpPr/>
          <p:nvPr/>
        </p:nvSpPr>
        <p:spPr>
          <a:xfrm>
            <a:off x="2738436" y="3581400"/>
            <a:ext cx="3667125" cy="923330"/>
          </a:xfrm>
          <a:prstGeom prst="rect">
            <a:avLst/>
          </a:prstGeom>
        </p:spPr>
        <p:txBody>
          <a:bodyPr wrap="square">
            <a:spAutoFit/>
          </a:bodyPr>
          <a:lstStyle/>
          <a:p>
            <a:pPr lvl="1" indent="-342900" fontAlgn="base">
              <a:spcBef>
                <a:spcPct val="0"/>
              </a:spcBef>
              <a:spcAft>
                <a:spcPct val="0"/>
              </a:spcAft>
            </a:pPr>
            <a:r>
              <a:rPr lang="cs-CZ" altLang="cs-CZ" dirty="0">
                <a:solidFill>
                  <a:srgbClr val="222222"/>
                </a:solidFill>
                <a:latin typeface="Arial" charset="0"/>
                <a:cs typeface="Arial" charset="0"/>
              </a:rPr>
              <a:t>CH</a:t>
            </a:r>
            <a:r>
              <a:rPr lang="cs-CZ" altLang="cs-CZ" baseline="-30000" dirty="0">
                <a:solidFill>
                  <a:srgbClr val="222222"/>
                </a:solidFill>
                <a:latin typeface="Arial" charset="0"/>
                <a:cs typeface="Arial" charset="0"/>
              </a:rPr>
              <a:t>4</a:t>
            </a:r>
            <a:r>
              <a:rPr lang="cs-CZ" altLang="cs-CZ" dirty="0">
                <a:solidFill>
                  <a:srgbClr val="222222"/>
                </a:solidFill>
                <a:latin typeface="Arial" charset="0"/>
                <a:cs typeface="Arial" charset="0"/>
              </a:rPr>
              <a:t> + H</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CH</a:t>
            </a:r>
            <a:r>
              <a:rPr lang="cs-CZ" altLang="cs-CZ" baseline="-30000" dirty="0">
                <a:solidFill>
                  <a:srgbClr val="222222"/>
                </a:solidFill>
                <a:latin typeface="Arial" charset="0"/>
                <a:cs typeface="Arial" charset="0"/>
              </a:rPr>
              <a:t>5</a:t>
            </a:r>
            <a:r>
              <a:rPr lang="cs-CZ" altLang="cs-CZ" baseline="30000" dirty="0">
                <a:solidFill>
                  <a:srgbClr val="222222"/>
                </a:solidFill>
                <a:latin typeface="Arial" charset="0"/>
                <a:cs typeface="Arial" charset="0"/>
              </a:rPr>
              <a:t>+</a:t>
            </a:r>
            <a:endParaRPr lang="cs-CZ" altLang="cs-CZ" dirty="0">
              <a:solidFill>
                <a:srgbClr val="222222"/>
              </a:solidFill>
              <a:latin typeface="Arial" charset="0"/>
              <a:cs typeface="Arial" charset="0"/>
            </a:endParaRPr>
          </a:p>
          <a:p>
            <a:pPr lvl="1" indent="-342900" eaLnBrk="0" fontAlgn="base" hangingPunct="0">
              <a:spcBef>
                <a:spcPct val="0"/>
              </a:spcBef>
              <a:spcAft>
                <a:spcPct val="0"/>
              </a:spcAft>
            </a:pPr>
            <a:r>
              <a:rPr lang="cs-CZ" altLang="cs-CZ" dirty="0">
                <a:solidFill>
                  <a:srgbClr val="222222"/>
                </a:solidFill>
                <a:latin typeface="Arial" charset="0"/>
                <a:cs typeface="Arial" charset="0"/>
              </a:rPr>
              <a:t>CH</a:t>
            </a:r>
            <a:r>
              <a:rPr lang="cs-CZ" altLang="cs-CZ" baseline="-30000" dirty="0">
                <a:solidFill>
                  <a:srgbClr val="222222"/>
                </a:solidFill>
                <a:latin typeface="Arial" charset="0"/>
                <a:cs typeface="Arial" charset="0"/>
              </a:rPr>
              <a:t>5</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CH</a:t>
            </a:r>
            <a:r>
              <a:rPr lang="cs-CZ" altLang="cs-CZ" baseline="-30000" dirty="0">
                <a:solidFill>
                  <a:srgbClr val="222222"/>
                </a:solidFill>
                <a:latin typeface="Arial" charset="0"/>
                <a:cs typeface="Arial" charset="0"/>
              </a:rPr>
              <a:t>3</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H</a:t>
            </a:r>
            <a:r>
              <a:rPr lang="cs-CZ" altLang="cs-CZ" baseline="-30000" dirty="0">
                <a:solidFill>
                  <a:srgbClr val="222222"/>
                </a:solidFill>
                <a:latin typeface="Arial" charset="0"/>
                <a:cs typeface="Arial" charset="0"/>
              </a:rPr>
              <a:t>2</a:t>
            </a:r>
            <a:endParaRPr lang="cs-CZ" altLang="cs-CZ" dirty="0">
              <a:solidFill>
                <a:srgbClr val="222222"/>
              </a:solidFill>
              <a:latin typeface="Arial" charset="0"/>
              <a:cs typeface="Arial" charset="0"/>
            </a:endParaRPr>
          </a:p>
          <a:p>
            <a:pPr lvl="1" indent="-342900" eaLnBrk="0" fontAlgn="base" hangingPunct="0">
              <a:spcBef>
                <a:spcPct val="0"/>
              </a:spcBef>
              <a:spcAft>
                <a:spcPct val="0"/>
              </a:spcAft>
            </a:pPr>
            <a:r>
              <a:rPr lang="cs-CZ" altLang="cs-CZ" dirty="0">
                <a:solidFill>
                  <a:srgbClr val="222222"/>
                </a:solidFill>
                <a:latin typeface="Arial" charset="0"/>
                <a:cs typeface="Arial" charset="0"/>
              </a:rPr>
              <a:t>CH</a:t>
            </a:r>
            <a:r>
              <a:rPr lang="cs-CZ" altLang="cs-CZ" baseline="-30000" dirty="0">
                <a:solidFill>
                  <a:srgbClr val="222222"/>
                </a:solidFill>
                <a:latin typeface="Arial" charset="0"/>
                <a:cs typeface="Arial" charset="0"/>
              </a:rPr>
              <a:t>3</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+ 3 CH</a:t>
            </a:r>
            <a:r>
              <a:rPr lang="cs-CZ" altLang="cs-CZ" baseline="-30000" dirty="0">
                <a:solidFill>
                  <a:srgbClr val="222222"/>
                </a:solidFill>
                <a:latin typeface="Arial" charset="0"/>
                <a:cs typeface="Arial" charset="0"/>
              </a:rPr>
              <a:t>4</a:t>
            </a:r>
            <a:r>
              <a:rPr lang="cs-CZ" altLang="cs-CZ" dirty="0">
                <a:solidFill>
                  <a:srgbClr val="222222"/>
                </a:solidFill>
                <a:latin typeface="Arial" charset="0"/>
                <a:cs typeface="Arial" charset="0"/>
              </a:rPr>
              <a:t> → (CH</a:t>
            </a:r>
            <a:r>
              <a:rPr lang="cs-CZ" altLang="cs-CZ" baseline="-30000" dirty="0">
                <a:solidFill>
                  <a:srgbClr val="222222"/>
                </a:solidFill>
                <a:latin typeface="Arial" charset="0"/>
                <a:cs typeface="Arial" charset="0"/>
              </a:rPr>
              <a:t>3</a:t>
            </a:r>
            <a:r>
              <a:rPr lang="cs-CZ" altLang="cs-CZ" dirty="0">
                <a:solidFill>
                  <a:srgbClr val="222222"/>
                </a:solidFill>
                <a:latin typeface="Arial" charset="0"/>
                <a:cs typeface="Arial" charset="0"/>
              </a:rPr>
              <a:t>)</a:t>
            </a:r>
            <a:r>
              <a:rPr lang="cs-CZ" altLang="cs-CZ" baseline="-30000" dirty="0">
                <a:solidFill>
                  <a:srgbClr val="222222"/>
                </a:solidFill>
                <a:latin typeface="Arial" charset="0"/>
                <a:cs typeface="Arial" charset="0"/>
              </a:rPr>
              <a:t>3</a:t>
            </a:r>
            <a:r>
              <a:rPr lang="cs-CZ" altLang="cs-CZ" dirty="0">
                <a:solidFill>
                  <a:srgbClr val="222222"/>
                </a:solidFill>
                <a:latin typeface="Arial" charset="0"/>
                <a:cs typeface="Arial" charset="0"/>
              </a:rPr>
              <a:t>C</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+ 3 H</a:t>
            </a:r>
            <a:r>
              <a:rPr lang="cs-CZ" altLang="cs-CZ" baseline="-30000" dirty="0">
                <a:solidFill>
                  <a:srgbClr val="222222"/>
                </a:solidFill>
                <a:latin typeface="Arial" charset="0"/>
                <a:cs typeface="Arial" charset="0"/>
              </a:rPr>
              <a:t>2</a:t>
            </a:r>
            <a:endParaRPr lang="cs-CZ" dirty="0"/>
          </a:p>
        </p:txBody>
      </p:sp>
      <p:pic>
        <p:nvPicPr>
          <p:cNvPr id="2052" name="Picture 4">
            <a:extLst>
              <a:ext uri="{FF2B5EF4-FFF2-40B4-BE49-F238E27FC236}">
                <a16:creationId xmlns:a16="http://schemas.microsoft.com/office/drawing/2014/main" id="{25A70C2A-F4F1-437F-8E3F-914280B3D2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866895"/>
            <a:ext cx="5581299" cy="123738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 Chemistry of CO: Carbonylation: Chem">
            <a:extLst>
              <a:ext uri="{FF2B5EF4-FFF2-40B4-BE49-F238E27FC236}">
                <a16:creationId xmlns:a16="http://schemas.microsoft.com/office/drawing/2014/main" id="{9C4231BA-B497-45E4-A380-C2D6608FF4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5133429"/>
            <a:ext cx="5295900" cy="143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5763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066800"/>
            <a:ext cx="4360734" cy="2764034"/>
          </a:xfrm>
          <a:prstGeom prst="rect">
            <a:avLst/>
          </a:prstGeom>
          <a:noFill/>
          <a:extLst>
            <a:ext uri="{909E8E84-426E-40DD-AFC4-6F175D3DCCD1}">
              <a14:hiddenFill xmlns:a14="http://schemas.microsoft.com/office/drawing/2010/main">
                <a:solidFill>
                  <a:srgbClr val="FFFFFF"/>
                </a:solidFill>
              </a14:hiddenFill>
            </a:ext>
          </a:extLst>
        </p:spPr>
      </p:pic>
      <p:pic>
        <p:nvPicPr>
          <p:cNvPr id="1843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108807"/>
            <a:ext cx="2123047" cy="3422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609600" y="609600"/>
            <a:ext cx="3443507" cy="954107"/>
          </a:xfrm>
          <a:prstGeom prst="rect">
            <a:avLst/>
          </a:prstGeom>
          <a:noFill/>
        </p:spPr>
        <p:txBody>
          <a:bodyPr wrap="none" rtlCol="0">
            <a:spAutoFit/>
          </a:bodyPr>
          <a:lstStyle/>
          <a:p>
            <a:r>
              <a:rPr lang="cs-CZ" sz="2800" b="1" dirty="0"/>
              <a:t>Acidobazické chování </a:t>
            </a:r>
          </a:p>
          <a:p>
            <a:pPr algn="ctr"/>
            <a:r>
              <a:rPr lang="cs-CZ" sz="2800" b="1" dirty="0"/>
              <a:t>hydridů</a:t>
            </a:r>
          </a:p>
        </p:txBody>
      </p:sp>
      <p:sp>
        <p:nvSpPr>
          <p:cNvPr id="4" name="Obdélník 3"/>
          <p:cNvSpPr/>
          <p:nvPr/>
        </p:nvSpPr>
        <p:spPr>
          <a:xfrm>
            <a:off x="457200" y="1943101"/>
            <a:ext cx="3352800" cy="784830"/>
          </a:xfrm>
          <a:prstGeom prst="rect">
            <a:avLst/>
          </a:prstGeom>
        </p:spPr>
        <p:txBody>
          <a:bodyPr wrap="square">
            <a:spAutoFit/>
          </a:bodyPr>
          <a:lstStyle/>
          <a:p>
            <a:r>
              <a:rPr lang="cs-CZ" altLang="en-US" sz="1500" dirty="0">
                <a:latin typeface="Arial" panose="020B0604020202020204" pitchFamily="34" charset="0"/>
                <a:cs typeface="Arial" panose="020B0604020202020204" pitchFamily="34" charset="0"/>
              </a:rPr>
              <a:t>  s atomovým číslem vzrůstá ve skupinách i periodách kyselý charakter hydridů</a:t>
            </a:r>
          </a:p>
        </p:txBody>
      </p:sp>
      <p:pic>
        <p:nvPicPr>
          <p:cNvPr id="7" name="Picture 4" descr="VÃ½sledek obrÃ¡zku pro oxidation number and acid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267200"/>
            <a:ext cx="5861226" cy="209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82917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nvGraphicFramePr>
        <p:xfrm>
          <a:off x="3581400" y="4876800"/>
          <a:ext cx="3200400" cy="1714500"/>
        </p:xfrm>
        <a:graphic>
          <a:graphicData uri="http://schemas.openxmlformats.org/drawingml/2006/table">
            <a:tbl>
              <a:tblPr firstRow="1" bandRow="1">
                <a:tableStyleId>{5C22544A-7EE6-4342-B048-85BDC9FD1C3A}</a:tableStyleId>
              </a:tblPr>
              <a:tblGrid>
                <a:gridCol w="941923">
                  <a:extLst>
                    <a:ext uri="{9D8B030D-6E8A-4147-A177-3AD203B41FA5}">
                      <a16:colId xmlns:a16="http://schemas.microsoft.com/office/drawing/2014/main" val="20000"/>
                    </a:ext>
                  </a:extLst>
                </a:gridCol>
                <a:gridCol w="1273739">
                  <a:extLst>
                    <a:ext uri="{9D8B030D-6E8A-4147-A177-3AD203B41FA5}">
                      <a16:colId xmlns:a16="http://schemas.microsoft.com/office/drawing/2014/main" val="20001"/>
                    </a:ext>
                  </a:extLst>
                </a:gridCol>
                <a:gridCol w="984738">
                  <a:extLst>
                    <a:ext uri="{9D8B030D-6E8A-4147-A177-3AD203B41FA5}">
                      <a16:colId xmlns:a16="http://schemas.microsoft.com/office/drawing/2014/main" val="20002"/>
                    </a:ext>
                  </a:extLst>
                </a:gridCol>
              </a:tblGrid>
              <a:tr h="298450">
                <a:tc>
                  <a:txBody>
                    <a:bodyPr/>
                    <a:lstStyle/>
                    <a:p>
                      <a:endParaRPr lang="cs-CZ" sz="18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t>Ka</a:t>
                      </a:r>
                      <a:endParaRPr lang="cs-CZ" sz="18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t>pKa</a:t>
                      </a:r>
                      <a:endParaRPr lang="cs-CZ" sz="1800" dirty="0"/>
                    </a:p>
                  </a:txBody>
                  <a:tcPr marL="68580" marR="68580" marT="34290" marB="34290"/>
                </a:tc>
                <a:extLst>
                  <a:ext uri="{0D108BD9-81ED-4DB2-BD59-A6C34878D82A}">
                    <a16:rowId xmlns:a16="http://schemas.microsoft.com/office/drawing/2014/main" val="10000"/>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t>HF</a:t>
                      </a:r>
                      <a:endParaRPr lang="cs-CZ" sz="1800" b="1" baseline="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6</a:t>
                      </a:r>
                      <a:r>
                        <a:rPr lang="cs-CZ" sz="1800" b="0" i="0" u="none" strike="noStrike" kern="1200" dirty="0">
                          <a:solidFill>
                            <a:schemeClr val="dk1"/>
                          </a:solidFill>
                          <a:effectLst/>
                          <a:latin typeface="+mn-lt"/>
                          <a:ea typeface="+mn-ea"/>
                          <a:cs typeface="+mn-cs"/>
                        </a:rPr>
                        <a:t>.</a:t>
                      </a:r>
                      <a:r>
                        <a:rPr lang="en-US" sz="1800" b="0" i="0" u="none" strike="noStrike" kern="1200" dirty="0">
                          <a:solidFill>
                            <a:schemeClr val="dk1"/>
                          </a:solidFill>
                          <a:effectLst/>
                          <a:latin typeface="+mn-lt"/>
                          <a:ea typeface="+mn-ea"/>
                          <a:cs typeface="+mn-cs"/>
                        </a:rPr>
                        <a:t>3</a:t>
                      </a:r>
                      <a:r>
                        <a:rPr lang="cs-CZ" sz="1800" b="0" i="0" u="none" strike="noStrike" kern="1200" dirty="0">
                          <a:solidFill>
                            <a:schemeClr val="dk1"/>
                          </a:solidFill>
                          <a:effectLst/>
                          <a:latin typeface="+mn-lt"/>
                          <a:ea typeface="+mn-ea"/>
                          <a:cs typeface="+mn-cs"/>
                        </a:rPr>
                        <a:t> x 10</a:t>
                      </a:r>
                      <a:r>
                        <a:rPr lang="cs-CZ" sz="1800" b="0" i="0" u="none" strike="noStrike" kern="1200" baseline="30000" dirty="0">
                          <a:solidFill>
                            <a:schemeClr val="dk1"/>
                          </a:solidFill>
                          <a:effectLst/>
                          <a:latin typeface="+mn-lt"/>
                          <a:ea typeface="+mn-ea"/>
                          <a:cs typeface="+mn-cs"/>
                        </a:rPr>
                        <a:t>-4</a:t>
                      </a:r>
                      <a:r>
                        <a:rPr lang="cs-CZ" sz="1800" b="0" i="0" u="none" strike="noStrike" kern="1200" dirty="0">
                          <a:solidFill>
                            <a:schemeClr val="dk1"/>
                          </a:solidFill>
                          <a:effectLst/>
                          <a:latin typeface="+mn-lt"/>
                          <a:ea typeface="+mn-ea"/>
                          <a:cs typeface="+mn-cs"/>
                        </a:rPr>
                        <a:t> </a:t>
                      </a:r>
                      <a:endParaRPr lang="cs-CZ" sz="1800"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t>3.1</a:t>
                      </a:r>
                      <a:endParaRPr lang="cs-CZ" sz="1800" baseline="0" dirty="0"/>
                    </a:p>
                  </a:txBody>
                  <a:tcPr marL="68580" marR="68580" marT="34290" marB="34290"/>
                </a:tc>
                <a:extLst>
                  <a:ext uri="{0D108BD9-81ED-4DB2-BD59-A6C34878D82A}">
                    <a16:rowId xmlns:a16="http://schemas.microsoft.com/office/drawing/2014/main" val="10001"/>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err="1"/>
                        <a:t>HCl</a:t>
                      </a:r>
                      <a:endParaRPr lang="cs-CZ" sz="1800" b="1" baseline="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1.3 </a:t>
                      </a:r>
                      <a:r>
                        <a:rPr lang="en-US" sz="1800" b="0" i="0" u="none" strike="noStrike" kern="1200" dirty="0">
                          <a:solidFill>
                            <a:schemeClr val="dk1"/>
                          </a:solidFill>
                          <a:effectLst/>
                          <a:latin typeface="+mn-lt"/>
                          <a:ea typeface="+mn-ea"/>
                          <a:cs typeface="+mn-cs"/>
                        </a:rPr>
                        <a:t>x</a:t>
                      </a:r>
                      <a:r>
                        <a:rPr lang="cs-CZ" sz="1800" b="0" i="0" u="none" strike="noStrike" kern="1200" dirty="0">
                          <a:solidFill>
                            <a:schemeClr val="dk1"/>
                          </a:solidFill>
                          <a:effectLst/>
                          <a:latin typeface="+mn-lt"/>
                          <a:ea typeface="+mn-ea"/>
                          <a:cs typeface="+mn-cs"/>
                        </a:rPr>
                        <a:t> 10</a:t>
                      </a:r>
                      <a:r>
                        <a:rPr lang="cs-CZ" sz="1800" b="0" i="0" u="none" strike="noStrike" kern="1200" baseline="30000" dirty="0">
                          <a:solidFill>
                            <a:schemeClr val="dk1"/>
                          </a:solidFill>
                          <a:effectLst/>
                          <a:latin typeface="+mn-lt"/>
                          <a:ea typeface="+mn-ea"/>
                          <a:cs typeface="+mn-cs"/>
                        </a:rPr>
                        <a:t>6</a:t>
                      </a:r>
                      <a:endParaRPr lang="cs-CZ" sz="1800"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t>-7</a:t>
                      </a:r>
                      <a:endParaRPr lang="cs-CZ" sz="1800" baseline="0" dirty="0"/>
                    </a:p>
                  </a:txBody>
                  <a:tcPr marL="68580" marR="68580" marT="34290" marB="34290"/>
                </a:tc>
                <a:extLst>
                  <a:ext uri="{0D108BD9-81ED-4DB2-BD59-A6C34878D82A}">
                    <a16:rowId xmlns:a16="http://schemas.microsoft.com/office/drawing/2014/main" val="10002"/>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err="1"/>
                        <a:t>HBr</a:t>
                      </a:r>
                      <a:endParaRPr lang="cs-CZ" sz="1800" b="1" baseline="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1.0 </a:t>
                      </a:r>
                      <a:r>
                        <a:rPr lang="en-US" sz="1800" b="0" i="0" u="none" strike="noStrike" kern="1200" dirty="0">
                          <a:solidFill>
                            <a:schemeClr val="dk1"/>
                          </a:solidFill>
                          <a:effectLst/>
                          <a:latin typeface="+mn-lt"/>
                          <a:ea typeface="+mn-ea"/>
                          <a:cs typeface="+mn-cs"/>
                        </a:rPr>
                        <a:t>x</a:t>
                      </a:r>
                      <a:r>
                        <a:rPr lang="cs-CZ" sz="1800" b="0" i="0" u="none" strike="noStrike" kern="1200" dirty="0">
                          <a:solidFill>
                            <a:schemeClr val="dk1"/>
                          </a:solidFill>
                          <a:effectLst/>
                          <a:latin typeface="+mn-lt"/>
                          <a:ea typeface="+mn-ea"/>
                          <a:cs typeface="+mn-cs"/>
                        </a:rPr>
                        <a:t> 10</a:t>
                      </a:r>
                      <a:r>
                        <a:rPr lang="cs-CZ" sz="1800" b="0" i="0" u="none" strike="noStrike" kern="1200" baseline="30000" dirty="0">
                          <a:solidFill>
                            <a:schemeClr val="dk1"/>
                          </a:solidFill>
                          <a:effectLst/>
                          <a:latin typeface="+mn-lt"/>
                          <a:ea typeface="+mn-ea"/>
                          <a:cs typeface="+mn-cs"/>
                        </a:rPr>
                        <a:t>9</a:t>
                      </a:r>
                      <a:endParaRPr lang="cs-CZ" sz="1800"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t>-9</a:t>
                      </a:r>
                      <a:endParaRPr lang="cs-CZ" sz="1800" baseline="0" dirty="0"/>
                    </a:p>
                  </a:txBody>
                  <a:tcPr marL="68580" marR="68580" marT="34290" marB="34290"/>
                </a:tc>
                <a:extLst>
                  <a:ext uri="{0D108BD9-81ED-4DB2-BD59-A6C34878D82A}">
                    <a16:rowId xmlns:a16="http://schemas.microsoft.com/office/drawing/2014/main" val="10003"/>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t>HI</a:t>
                      </a:r>
                      <a:endParaRPr lang="cs-CZ" sz="1800" b="1" baseline="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3.2 </a:t>
                      </a:r>
                      <a:r>
                        <a:rPr lang="en-US" sz="1800" b="0" i="0" u="none" strike="noStrike" kern="1200" dirty="0">
                          <a:solidFill>
                            <a:schemeClr val="dk1"/>
                          </a:solidFill>
                          <a:effectLst/>
                          <a:latin typeface="+mn-lt"/>
                          <a:ea typeface="+mn-ea"/>
                          <a:cs typeface="+mn-cs"/>
                        </a:rPr>
                        <a:t>x </a:t>
                      </a:r>
                      <a:r>
                        <a:rPr lang="cs-CZ" sz="1800" b="0" i="0" u="none" strike="noStrike" kern="1200" dirty="0">
                          <a:solidFill>
                            <a:schemeClr val="dk1"/>
                          </a:solidFill>
                          <a:effectLst/>
                          <a:latin typeface="+mn-lt"/>
                          <a:ea typeface="+mn-ea"/>
                          <a:cs typeface="+mn-cs"/>
                        </a:rPr>
                        <a:t>10</a:t>
                      </a:r>
                      <a:r>
                        <a:rPr lang="cs-CZ" sz="1800" b="0" i="0" u="none" strike="noStrike" kern="1200" baseline="30000" dirty="0">
                          <a:solidFill>
                            <a:schemeClr val="dk1"/>
                          </a:solidFill>
                          <a:effectLst/>
                          <a:latin typeface="+mn-lt"/>
                          <a:ea typeface="+mn-ea"/>
                          <a:cs typeface="+mn-cs"/>
                        </a:rPr>
                        <a:t>9</a:t>
                      </a:r>
                      <a:endParaRPr lang="cs-CZ" sz="1800"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t>-10</a:t>
                      </a:r>
                      <a:endParaRPr lang="cs-CZ" sz="1800" baseline="0" dirty="0"/>
                    </a:p>
                  </a:txBody>
                  <a:tcPr marL="68580" marR="68580" marT="34290" marB="34290"/>
                </a:tc>
                <a:extLst>
                  <a:ext uri="{0D108BD9-81ED-4DB2-BD59-A6C34878D82A}">
                    <a16:rowId xmlns:a16="http://schemas.microsoft.com/office/drawing/2014/main" val="10004"/>
                  </a:ext>
                </a:extLst>
              </a:tr>
            </a:tbl>
          </a:graphicData>
        </a:graphic>
      </p:graphicFrame>
      <p:graphicFrame>
        <p:nvGraphicFramePr>
          <p:cNvPr id="4" name="Tabulka 3"/>
          <p:cNvGraphicFramePr>
            <a:graphicFrameLocks noGrp="1"/>
          </p:cNvGraphicFramePr>
          <p:nvPr/>
        </p:nvGraphicFramePr>
        <p:xfrm>
          <a:off x="762000" y="4724400"/>
          <a:ext cx="1967948" cy="1866900"/>
        </p:xfrm>
        <a:graphic>
          <a:graphicData uri="http://schemas.openxmlformats.org/drawingml/2006/table">
            <a:tbl>
              <a:tblPr firstRow="1" bandRow="1">
                <a:tableStyleId>{5C22544A-7EE6-4342-B048-85BDC9FD1C3A}</a:tableStyleId>
              </a:tblPr>
              <a:tblGrid>
                <a:gridCol w="983974">
                  <a:extLst>
                    <a:ext uri="{9D8B030D-6E8A-4147-A177-3AD203B41FA5}">
                      <a16:colId xmlns:a16="http://schemas.microsoft.com/office/drawing/2014/main" val="20000"/>
                    </a:ext>
                  </a:extLst>
                </a:gridCol>
                <a:gridCol w="983974">
                  <a:extLst>
                    <a:ext uri="{9D8B030D-6E8A-4147-A177-3AD203B41FA5}">
                      <a16:colId xmlns:a16="http://schemas.microsoft.com/office/drawing/2014/main" val="20001"/>
                    </a:ext>
                  </a:extLst>
                </a:gridCol>
              </a:tblGrid>
              <a:tr h="298450">
                <a:tc>
                  <a:txBody>
                    <a:bodyPr/>
                    <a:lstStyle/>
                    <a:p>
                      <a:endParaRPr lang="cs-CZ" sz="20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Ka</a:t>
                      </a:r>
                      <a:endParaRPr lang="cs-CZ" sz="2000" dirty="0"/>
                    </a:p>
                  </a:txBody>
                  <a:tcPr marL="68580" marR="68580" marT="34290" marB="34290"/>
                </a:tc>
                <a:extLst>
                  <a:ext uri="{0D108BD9-81ED-4DB2-BD59-A6C34878D82A}">
                    <a16:rowId xmlns:a16="http://schemas.microsoft.com/office/drawing/2014/main" val="10000"/>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H</a:t>
                      </a:r>
                      <a:r>
                        <a:rPr lang="en-US" sz="2000" b="1" baseline="-25000" dirty="0"/>
                        <a:t>2</a:t>
                      </a:r>
                      <a:r>
                        <a:rPr lang="en-US" sz="2000" b="1" baseline="0" dirty="0"/>
                        <a:t>O</a:t>
                      </a:r>
                      <a:endParaRPr lang="cs-CZ" sz="2000" b="1"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1 x 10</a:t>
                      </a:r>
                      <a:r>
                        <a:rPr lang="en-US" sz="2000" baseline="30000" dirty="0"/>
                        <a:t>-14</a:t>
                      </a:r>
                      <a:endParaRPr lang="cs-CZ" sz="2000" baseline="30000" dirty="0"/>
                    </a:p>
                  </a:txBody>
                  <a:tcPr marL="68580" marR="68580" marT="34290" marB="34290"/>
                </a:tc>
                <a:extLst>
                  <a:ext uri="{0D108BD9-81ED-4DB2-BD59-A6C34878D82A}">
                    <a16:rowId xmlns:a16="http://schemas.microsoft.com/office/drawing/2014/main" val="10001"/>
                  </a:ext>
                </a:extLst>
              </a:tr>
              <a:tr h="298450">
                <a:tc>
                  <a:txBody>
                    <a:bodyPr/>
                    <a:lstStyle/>
                    <a:p>
                      <a:r>
                        <a:rPr lang="en-US" sz="2000" b="1" dirty="0"/>
                        <a:t>H</a:t>
                      </a:r>
                      <a:r>
                        <a:rPr lang="en-US" sz="2000" b="1" baseline="-25000" dirty="0"/>
                        <a:t>2</a:t>
                      </a:r>
                      <a:r>
                        <a:rPr lang="en-US" sz="2000" b="1" dirty="0"/>
                        <a:t>S</a:t>
                      </a:r>
                      <a:endParaRPr lang="cs-CZ" sz="2000" b="1"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1 x 10</a:t>
                      </a:r>
                      <a:r>
                        <a:rPr lang="en-US" sz="2000" baseline="30000" dirty="0"/>
                        <a:t>-7</a:t>
                      </a:r>
                      <a:endParaRPr lang="cs-CZ" sz="2000" baseline="30000" dirty="0"/>
                    </a:p>
                  </a:txBody>
                  <a:tcPr marL="68580" marR="68580" marT="34290" marB="34290"/>
                </a:tc>
                <a:extLst>
                  <a:ext uri="{0D108BD9-81ED-4DB2-BD59-A6C34878D82A}">
                    <a16:rowId xmlns:a16="http://schemas.microsoft.com/office/drawing/2014/main" val="10002"/>
                  </a:ext>
                </a:extLst>
              </a:tr>
              <a:tr h="298450">
                <a:tc>
                  <a:txBody>
                    <a:bodyPr/>
                    <a:lstStyle/>
                    <a:p>
                      <a:r>
                        <a:rPr lang="en-US" sz="2000" b="1" dirty="0"/>
                        <a:t>H</a:t>
                      </a:r>
                      <a:r>
                        <a:rPr lang="en-US" sz="2000" b="1" baseline="-25000" dirty="0"/>
                        <a:t>2</a:t>
                      </a:r>
                      <a:r>
                        <a:rPr lang="en-US" sz="2000" b="1" dirty="0"/>
                        <a:t>Se</a:t>
                      </a:r>
                      <a:endParaRPr lang="cs-CZ" sz="2000" b="1"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2 x 10</a:t>
                      </a:r>
                      <a:r>
                        <a:rPr lang="en-US" sz="2000" baseline="30000" dirty="0"/>
                        <a:t>-4</a:t>
                      </a:r>
                      <a:endParaRPr lang="cs-CZ" sz="2000" baseline="30000" dirty="0"/>
                    </a:p>
                  </a:txBody>
                  <a:tcPr marL="68580" marR="68580" marT="34290" marB="34290"/>
                </a:tc>
                <a:extLst>
                  <a:ext uri="{0D108BD9-81ED-4DB2-BD59-A6C34878D82A}">
                    <a16:rowId xmlns:a16="http://schemas.microsoft.com/office/drawing/2014/main" val="10003"/>
                  </a:ext>
                </a:extLst>
              </a:tr>
              <a:tr h="298450">
                <a:tc>
                  <a:txBody>
                    <a:bodyPr/>
                    <a:lstStyle/>
                    <a:p>
                      <a:r>
                        <a:rPr lang="en-US" sz="2000" b="1" dirty="0"/>
                        <a:t>H</a:t>
                      </a:r>
                      <a:r>
                        <a:rPr lang="en-US" sz="2000" b="1" baseline="-25000" dirty="0"/>
                        <a:t>2</a:t>
                      </a:r>
                      <a:r>
                        <a:rPr lang="en-US" sz="2000" b="1" baseline="0" dirty="0"/>
                        <a:t>Te</a:t>
                      </a:r>
                      <a:endParaRPr lang="cs-CZ" sz="2000" b="1"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2 x 10</a:t>
                      </a:r>
                      <a:r>
                        <a:rPr lang="en-US" sz="2000" baseline="30000" dirty="0"/>
                        <a:t>-3</a:t>
                      </a:r>
                      <a:endParaRPr lang="cs-CZ" sz="2000" baseline="30000" dirty="0"/>
                    </a:p>
                  </a:txBody>
                  <a:tcPr marL="68580" marR="68580" marT="34290" marB="34290"/>
                </a:tc>
                <a:extLst>
                  <a:ext uri="{0D108BD9-81ED-4DB2-BD59-A6C34878D82A}">
                    <a16:rowId xmlns:a16="http://schemas.microsoft.com/office/drawing/2014/main" val="10004"/>
                  </a:ext>
                </a:extLst>
              </a:tr>
            </a:tbl>
          </a:graphicData>
        </a:graphic>
      </p:graphicFrame>
      <p:pic>
        <p:nvPicPr>
          <p:cNvPr id="5" name="Obrázek 4">
            <a:extLst>
              <a:ext uri="{FF2B5EF4-FFF2-40B4-BE49-F238E27FC236}">
                <a16:creationId xmlns:a16="http://schemas.microsoft.com/office/drawing/2014/main" id="{1A4C5F67-D357-4417-98D2-188260D3CC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33400"/>
            <a:ext cx="5111749" cy="3833811"/>
          </a:xfrm>
          <a:prstGeom prst="rect">
            <a:avLst/>
          </a:prstGeom>
        </p:spPr>
      </p:pic>
      <p:pic>
        <p:nvPicPr>
          <p:cNvPr id="6" name="Obrázek 5" descr="Obsah obrázku červená, hodiny, světlo, tmavé&#10;&#10;Popis byl vytvořen automaticky">
            <a:extLst>
              <a:ext uri="{FF2B5EF4-FFF2-40B4-BE49-F238E27FC236}">
                <a16:creationId xmlns:a16="http://schemas.microsoft.com/office/drawing/2014/main" id="{4800A36C-FC7B-452F-B491-BCC6C8CFF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28600"/>
            <a:ext cx="2971800" cy="4701002"/>
          </a:xfrm>
          <a:prstGeom prst="rect">
            <a:avLst/>
          </a:prstGeom>
        </p:spPr>
      </p:pic>
    </p:spTree>
    <p:extLst>
      <p:ext uri="{BB962C8B-B14F-4D97-AF65-F5344CB8AC3E}">
        <p14:creationId xmlns:p14="http://schemas.microsoft.com/office/powerpoint/2010/main" val="301342065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VÃ½sledek obrÃ¡zku pro acidity periodic table tr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52600"/>
            <a:ext cx="5003406" cy="1676399"/>
          </a:xfrm>
          <a:prstGeom prst="rect">
            <a:avLst/>
          </a:prstGeom>
          <a:noFill/>
          <a:extLst>
            <a:ext uri="{909E8E84-426E-40DD-AFC4-6F175D3DCCD1}">
              <a14:hiddenFill xmlns:a14="http://schemas.microsoft.com/office/drawing/2010/main">
                <a:solidFill>
                  <a:srgbClr val="FFFFFF"/>
                </a:solidFill>
              </a14:hiddenFill>
            </a:ext>
          </a:extLst>
        </p:spPr>
      </p:pic>
      <p:pic>
        <p:nvPicPr>
          <p:cNvPr id="185346" name="Picture 2" descr="SouvisejÃ­cÃ­ obrÃ¡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505200"/>
            <a:ext cx="4638482" cy="321901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2590800" y="304800"/>
            <a:ext cx="4343400" cy="461665"/>
          </a:xfrm>
          <a:prstGeom prst="rect">
            <a:avLst/>
          </a:prstGeom>
          <a:noFill/>
        </p:spPr>
        <p:txBody>
          <a:bodyPr wrap="square" rtlCol="0">
            <a:spAutoFit/>
          </a:bodyPr>
          <a:lstStyle/>
          <a:p>
            <a:r>
              <a:rPr lang="cs-CZ" sz="2400" b="1" dirty="0"/>
              <a:t>Acidobazické chování oxidů</a:t>
            </a:r>
          </a:p>
        </p:txBody>
      </p:sp>
      <p:sp>
        <p:nvSpPr>
          <p:cNvPr id="11" name="Obdélník 10"/>
          <p:cNvSpPr/>
          <p:nvPr/>
        </p:nvSpPr>
        <p:spPr>
          <a:xfrm>
            <a:off x="228600" y="914400"/>
            <a:ext cx="8763000" cy="707886"/>
          </a:xfrm>
          <a:prstGeom prst="rect">
            <a:avLst/>
          </a:prstGeom>
        </p:spPr>
        <p:txBody>
          <a:bodyPr wrap="square">
            <a:spAutoFit/>
          </a:bodyPr>
          <a:lstStyle/>
          <a:p>
            <a:r>
              <a:rPr lang="cs-CZ" altLang="en-US" sz="2000" dirty="0">
                <a:cs typeface="Arial" panose="020B0604020202020204" pitchFamily="34" charset="0"/>
              </a:rPr>
              <a:t>  S atomovým číslem vzrůstá ve skupinách zásadotvorný/zásaditý charakter oxidů, hydroxidů, oxokyselin a klesá v periodách.</a:t>
            </a:r>
          </a:p>
        </p:txBody>
      </p:sp>
    </p:spTree>
    <p:extLst>
      <p:ext uri="{BB962C8B-B14F-4D97-AF65-F5344CB8AC3E}">
        <p14:creationId xmlns:p14="http://schemas.microsoft.com/office/powerpoint/2010/main" val="87002894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87362"/>
          </a:xfrm>
        </p:spPr>
        <p:txBody>
          <a:bodyPr>
            <a:normAutofit/>
          </a:bodyPr>
          <a:lstStyle/>
          <a:p>
            <a:r>
              <a:rPr lang="cs-CZ" sz="2400" b="1" dirty="0"/>
              <a:t>Acidobazické chování oxokyselin</a:t>
            </a:r>
            <a:endParaRPr lang="cs-CZ" sz="2400" dirty="0"/>
          </a:p>
        </p:txBody>
      </p:sp>
      <p:pic>
        <p:nvPicPr>
          <p:cNvPr id="212996" name="Picture 4" descr="https://media1.shmoop.com/images/chemistry/chembook_acidbase_graphik_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352800"/>
            <a:ext cx="3067050" cy="1949281"/>
          </a:xfrm>
          <a:prstGeom prst="rect">
            <a:avLst/>
          </a:prstGeom>
          <a:noFill/>
          <a:extLst>
            <a:ext uri="{909E8E84-426E-40DD-AFC4-6F175D3DCCD1}">
              <a14:hiddenFill xmlns:a14="http://schemas.microsoft.com/office/drawing/2010/main">
                <a:solidFill>
                  <a:srgbClr val="FFFFFF"/>
                </a:solidFill>
              </a14:hiddenFill>
            </a:ext>
          </a:extLst>
        </p:spPr>
      </p:pic>
      <p:pic>
        <p:nvPicPr>
          <p:cNvPr id="2129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76600"/>
            <a:ext cx="3566403" cy="2027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57200" y="1295400"/>
            <a:ext cx="8458200" cy="1446550"/>
          </a:xfrm>
          <a:prstGeom prst="rect">
            <a:avLst/>
          </a:prstGeom>
        </p:spPr>
        <p:txBody>
          <a:bodyPr wrap="square">
            <a:spAutoFit/>
          </a:bodyPr>
          <a:lstStyle/>
          <a:p>
            <a:r>
              <a:rPr lang="cs-CZ" sz="2000" dirty="0">
                <a:cs typeface="Arial" panose="020B0604020202020204" pitchFamily="34" charset="0"/>
              </a:rPr>
              <a:t>Čím slabší je</a:t>
            </a:r>
            <a:r>
              <a:rPr lang="en-US" sz="2000" dirty="0">
                <a:cs typeface="Arial" panose="020B0604020202020204" pitchFamily="34" charset="0"/>
              </a:rPr>
              <a:t> O-H bond </a:t>
            </a:r>
            <a:r>
              <a:rPr lang="cs-CZ" sz="2000" dirty="0">
                <a:cs typeface="Arial" panose="020B0604020202020204" pitchFamily="34" charset="0"/>
              </a:rPr>
              <a:t>tím silnější je kyselina</a:t>
            </a:r>
            <a:r>
              <a:rPr lang="en-US" sz="2000" dirty="0">
                <a:cs typeface="Arial" panose="020B0604020202020204" pitchFamily="34" charset="0"/>
              </a:rPr>
              <a:t>. O-H bond </a:t>
            </a:r>
            <a:r>
              <a:rPr lang="cs-CZ" sz="2000" dirty="0">
                <a:cs typeface="Arial" panose="020B0604020202020204" pitchFamily="34" charset="0"/>
              </a:rPr>
              <a:t>je oslabována v důsledku</a:t>
            </a:r>
            <a:r>
              <a:rPr lang="en-US" sz="2000" dirty="0">
                <a:cs typeface="Arial" panose="020B0604020202020204" pitchFamily="34" charset="0"/>
              </a:rPr>
              <a:t> </a:t>
            </a:r>
            <a:r>
              <a:rPr lang="cs-CZ" sz="2000" dirty="0">
                <a:cs typeface="Arial" panose="020B0604020202020204" pitchFamily="34" charset="0"/>
              </a:rPr>
              <a:t>rostoucí </a:t>
            </a:r>
            <a:r>
              <a:rPr lang="en-US" sz="2000" dirty="0" err="1">
                <a:cs typeface="Arial" panose="020B0604020202020204" pitchFamily="34" charset="0"/>
              </a:rPr>
              <a:t>ele</a:t>
            </a:r>
            <a:r>
              <a:rPr lang="cs-CZ" sz="2000" dirty="0">
                <a:cs typeface="Arial" panose="020B0604020202020204" pitchFamily="34" charset="0"/>
              </a:rPr>
              <a:t>k</a:t>
            </a:r>
            <a:r>
              <a:rPr lang="en-US" sz="2000" dirty="0" err="1">
                <a:cs typeface="Arial" panose="020B0604020202020204" pitchFamily="34" charset="0"/>
              </a:rPr>
              <a:t>tronegativity</a:t>
            </a:r>
            <a:r>
              <a:rPr lang="en-US" sz="2000" dirty="0">
                <a:cs typeface="Arial" panose="020B0604020202020204" pitchFamily="34" charset="0"/>
              </a:rPr>
              <a:t> </a:t>
            </a:r>
            <a:r>
              <a:rPr lang="cs-CZ" sz="2000" dirty="0">
                <a:cs typeface="Arial" panose="020B0604020202020204" pitchFamily="34" charset="0"/>
              </a:rPr>
              <a:t>centrálního</a:t>
            </a:r>
            <a:r>
              <a:rPr lang="en-US" sz="2000" dirty="0">
                <a:cs typeface="Arial" panose="020B0604020202020204" pitchFamily="34" charset="0"/>
              </a:rPr>
              <a:t> atom</a:t>
            </a:r>
            <a:r>
              <a:rPr lang="cs-CZ" sz="2000" dirty="0">
                <a:cs typeface="Arial" panose="020B0604020202020204" pitchFamily="34" charset="0"/>
              </a:rPr>
              <a:t>u.</a:t>
            </a:r>
          </a:p>
          <a:p>
            <a:endParaRPr lang="cs-CZ" sz="800" dirty="0">
              <a:cs typeface="Arial" panose="020B0604020202020204" pitchFamily="34" charset="0"/>
            </a:endParaRPr>
          </a:p>
          <a:p>
            <a:r>
              <a:rPr lang="cs-CZ" sz="2000" dirty="0">
                <a:cs typeface="Arial" panose="020B0604020202020204" pitchFamily="34" charset="0"/>
              </a:rPr>
              <a:t>Zvýšení počtu atomu kyslíku zvyšuje </a:t>
            </a:r>
            <a:r>
              <a:rPr lang="en-US" sz="2000" dirty="0" err="1">
                <a:cs typeface="Arial" panose="020B0604020202020204" pitchFamily="34" charset="0"/>
              </a:rPr>
              <a:t>oxida</a:t>
            </a:r>
            <a:r>
              <a:rPr lang="cs-CZ" sz="2000" dirty="0">
                <a:cs typeface="Arial" panose="020B0604020202020204" pitchFamily="34" charset="0"/>
              </a:rPr>
              <a:t>ční</a:t>
            </a:r>
            <a:r>
              <a:rPr lang="en-US" sz="2000" dirty="0">
                <a:cs typeface="Arial" panose="020B0604020202020204" pitchFamily="34" charset="0"/>
              </a:rPr>
              <a:t> </a:t>
            </a:r>
            <a:r>
              <a:rPr lang="cs-CZ" sz="2000" dirty="0">
                <a:cs typeface="Arial" panose="020B0604020202020204" pitchFamily="34" charset="0"/>
              </a:rPr>
              <a:t> číslo</a:t>
            </a:r>
            <a:r>
              <a:rPr lang="en-US" sz="2000" dirty="0">
                <a:cs typeface="Arial" panose="020B0604020202020204" pitchFamily="34" charset="0"/>
              </a:rPr>
              <a:t> </a:t>
            </a:r>
            <a:r>
              <a:rPr lang="en-US" sz="2000" dirty="0" err="1">
                <a:cs typeface="Arial" panose="020B0604020202020204" pitchFamily="34" charset="0"/>
              </a:rPr>
              <a:t>centr</a:t>
            </a:r>
            <a:r>
              <a:rPr lang="cs-CZ" sz="2000" dirty="0">
                <a:cs typeface="Arial" panose="020B0604020202020204" pitchFamily="34" charset="0"/>
              </a:rPr>
              <a:t>á</a:t>
            </a:r>
            <a:r>
              <a:rPr lang="en-US" sz="2000" dirty="0">
                <a:cs typeface="Arial" panose="020B0604020202020204" pitchFamily="34" charset="0"/>
              </a:rPr>
              <a:t>l</a:t>
            </a:r>
            <a:r>
              <a:rPr lang="cs-CZ" sz="2000" dirty="0" err="1">
                <a:cs typeface="Arial" panose="020B0604020202020204" pitchFamily="34" charset="0"/>
              </a:rPr>
              <a:t>ního</a:t>
            </a:r>
            <a:r>
              <a:rPr lang="en-US" sz="2000" dirty="0">
                <a:cs typeface="Arial" panose="020B0604020202020204" pitchFamily="34" charset="0"/>
              </a:rPr>
              <a:t> atom</a:t>
            </a:r>
            <a:r>
              <a:rPr lang="cs-CZ" sz="2000" dirty="0">
                <a:cs typeface="Arial" panose="020B0604020202020204" pitchFamily="34" charset="0"/>
              </a:rPr>
              <a:t>u</a:t>
            </a:r>
            <a:r>
              <a:rPr lang="en-US" sz="2000" dirty="0">
                <a:cs typeface="Arial" panose="020B0604020202020204" pitchFamily="34" charset="0"/>
              </a:rPr>
              <a:t>. </a:t>
            </a:r>
            <a:r>
              <a:rPr lang="cs-CZ" sz="2000" dirty="0">
                <a:cs typeface="Arial" panose="020B0604020202020204" pitchFamily="34" charset="0"/>
              </a:rPr>
              <a:t> Vyšší </a:t>
            </a:r>
            <a:r>
              <a:rPr lang="en-US" sz="2000" dirty="0" err="1">
                <a:cs typeface="Arial" panose="020B0604020202020204" pitchFamily="34" charset="0"/>
              </a:rPr>
              <a:t>oxida</a:t>
            </a:r>
            <a:r>
              <a:rPr lang="cs-CZ" sz="2000" dirty="0">
                <a:cs typeface="Arial" panose="020B0604020202020204" pitchFamily="34" charset="0"/>
              </a:rPr>
              <a:t>ční</a:t>
            </a:r>
            <a:r>
              <a:rPr lang="en-US" sz="2000" dirty="0">
                <a:cs typeface="Arial" panose="020B0604020202020204" pitchFamily="34" charset="0"/>
              </a:rPr>
              <a:t> </a:t>
            </a:r>
            <a:r>
              <a:rPr lang="cs-CZ" sz="2000" dirty="0">
                <a:cs typeface="Arial" panose="020B0604020202020204" pitchFamily="34" charset="0"/>
              </a:rPr>
              <a:t> číslo</a:t>
            </a:r>
            <a:r>
              <a:rPr lang="en-US" sz="2000" dirty="0">
                <a:cs typeface="Arial" panose="020B0604020202020204" pitchFamily="34" charset="0"/>
              </a:rPr>
              <a:t> </a:t>
            </a:r>
            <a:r>
              <a:rPr lang="cs-CZ" sz="2000" dirty="0">
                <a:cs typeface="Arial" panose="020B0604020202020204" pitchFamily="34" charset="0"/>
              </a:rPr>
              <a:t>na </a:t>
            </a:r>
            <a:r>
              <a:rPr lang="en-US" sz="2000" dirty="0" err="1">
                <a:cs typeface="Arial" panose="020B0604020202020204" pitchFamily="34" charset="0"/>
              </a:rPr>
              <a:t>centr</a:t>
            </a:r>
            <a:r>
              <a:rPr lang="cs-CZ" sz="2000" dirty="0" err="1">
                <a:cs typeface="Arial" panose="020B0604020202020204" pitchFamily="34" charset="0"/>
              </a:rPr>
              <a:t>álním</a:t>
            </a:r>
            <a:r>
              <a:rPr lang="en-US" sz="2000" dirty="0">
                <a:cs typeface="Arial" panose="020B0604020202020204" pitchFamily="34" charset="0"/>
              </a:rPr>
              <a:t> atom</a:t>
            </a:r>
            <a:r>
              <a:rPr lang="cs-CZ" sz="2000" dirty="0">
                <a:cs typeface="Arial" panose="020B0604020202020204" pitchFamily="34" charset="0"/>
              </a:rPr>
              <a:t>u</a:t>
            </a:r>
            <a:r>
              <a:rPr lang="en-US" sz="2000" dirty="0">
                <a:cs typeface="Arial" panose="020B0604020202020204" pitchFamily="34" charset="0"/>
              </a:rPr>
              <a:t> </a:t>
            </a:r>
            <a:r>
              <a:rPr lang="en-US" sz="2000" dirty="0" err="1">
                <a:cs typeface="Arial" panose="020B0604020202020204" pitchFamily="34" charset="0"/>
              </a:rPr>
              <a:t>repre</a:t>
            </a:r>
            <a:r>
              <a:rPr lang="cs-CZ" sz="2000" dirty="0">
                <a:cs typeface="Arial" panose="020B0604020202020204" pitchFamily="34" charset="0"/>
              </a:rPr>
              <a:t>z</a:t>
            </a:r>
            <a:r>
              <a:rPr lang="en-US" sz="2000" dirty="0" err="1">
                <a:cs typeface="Arial" panose="020B0604020202020204" pitchFamily="34" charset="0"/>
              </a:rPr>
              <a:t>ent</a:t>
            </a:r>
            <a:r>
              <a:rPr lang="cs-CZ" sz="2000" dirty="0" err="1">
                <a:cs typeface="Arial" panose="020B0604020202020204" pitchFamily="34" charset="0"/>
              </a:rPr>
              <a:t>uje</a:t>
            </a:r>
            <a:r>
              <a:rPr lang="en-US" sz="2000" dirty="0">
                <a:cs typeface="Arial" panose="020B0604020202020204" pitchFamily="34" charset="0"/>
              </a:rPr>
              <a:t> </a:t>
            </a:r>
            <a:r>
              <a:rPr lang="en-US" sz="2000" dirty="0" err="1">
                <a:cs typeface="Arial" panose="020B0604020202020204" pitchFamily="34" charset="0"/>
              </a:rPr>
              <a:t>po</a:t>
            </a:r>
            <a:r>
              <a:rPr lang="cs-CZ" sz="2000" dirty="0">
                <a:cs typeface="Arial" panose="020B0604020202020204" pitchFamily="34" charset="0"/>
              </a:rPr>
              <a:t>z</a:t>
            </a:r>
            <a:r>
              <a:rPr lang="en-US" sz="2000" dirty="0" err="1">
                <a:cs typeface="Arial" panose="020B0604020202020204" pitchFamily="34" charset="0"/>
              </a:rPr>
              <a:t>itiv</a:t>
            </a:r>
            <a:r>
              <a:rPr lang="cs-CZ" sz="2000" dirty="0">
                <a:cs typeface="Arial" panose="020B0604020202020204" pitchFamily="34" charset="0"/>
              </a:rPr>
              <a:t>ní</a:t>
            </a:r>
            <a:r>
              <a:rPr lang="en-US" sz="2000" dirty="0">
                <a:cs typeface="Arial" panose="020B0604020202020204" pitchFamily="34" charset="0"/>
              </a:rPr>
              <a:t> </a:t>
            </a:r>
            <a:r>
              <a:rPr lang="cs-CZ" sz="2000" dirty="0">
                <a:cs typeface="Arial" panose="020B0604020202020204" pitchFamily="34" charset="0"/>
              </a:rPr>
              <a:t>náboj na </a:t>
            </a:r>
            <a:r>
              <a:rPr lang="en-US" sz="2000" dirty="0">
                <a:cs typeface="Arial" panose="020B0604020202020204" pitchFamily="34" charset="0"/>
              </a:rPr>
              <a:t>atom</a:t>
            </a:r>
            <a:r>
              <a:rPr lang="cs-CZ" sz="2000" dirty="0">
                <a:cs typeface="Arial" panose="020B0604020202020204" pitchFamily="34" charset="0"/>
              </a:rPr>
              <a:t>u</a:t>
            </a:r>
            <a:r>
              <a:rPr lang="en-US" sz="2000" dirty="0">
                <a:cs typeface="Arial" panose="020B0604020202020204" pitchFamily="34" charset="0"/>
              </a:rPr>
              <a:t>. </a:t>
            </a:r>
            <a:endParaRPr lang="cs-CZ" sz="2000" dirty="0">
              <a:cs typeface="Arial" panose="020B0604020202020204" pitchFamily="34" charset="0"/>
            </a:endParaRPr>
          </a:p>
        </p:txBody>
      </p:sp>
    </p:spTree>
    <p:extLst>
      <p:ext uri="{BB962C8B-B14F-4D97-AF65-F5344CB8AC3E}">
        <p14:creationId xmlns:p14="http://schemas.microsoft.com/office/powerpoint/2010/main" val="275507433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33800"/>
            <a:ext cx="4108551"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2210" name="Picture 2" descr="VÃ½sledek obrÃ¡zku pro oxidation number and acid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066800"/>
            <a:ext cx="4050422" cy="4310544"/>
          </a:xfrm>
          <a:prstGeom prst="rect">
            <a:avLst/>
          </a:prstGeom>
          <a:noFill/>
          <a:extLst>
            <a:ext uri="{909E8E84-426E-40DD-AFC4-6F175D3DCCD1}">
              <a14:hiddenFill xmlns:a14="http://schemas.microsoft.com/office/drawing/2010/main">
                <a:solidFill>
                  <a:srgbClr val="FFFFFF"/>
                </a:solidFill>
              </a14:hiddenFill>
            </a:ext>
          </a:extLst>
        </p:spPr>
      </p:pic>
      <p:pic>
        <p:nvPicPr>
          <p:cNvPr id="222214" name="Picture 6" descr="VÃ½sledek obrÃ¡zku pro oxidation number and acid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3576742" cy="198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25078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28600" y="2057400"/>
            <a:ext cx="3581400" cy="3543299"/>
          </a:xfrm>
        </p:spPr>
        <p:txBody>
          <a:bodyPr>
            <a:noAutofit/>
          </a:bodyPr>
          <a:lstStyle/>
          <a:p>
            <a:pPr marL="0" indent="0">
              <a:buNone/>
            </a:pPr>
            <a:r>
              <a:rPr lang="cs-CZ" sz="2000" dirty="0">
                <a:cs typeface="Arial" panose="020B0604020202020204" pitchFamily="34" charset="0"/>
              </a:rPr>
              <a:t>Síla kyseliny roste s vyšším poměrem kyslíků vzhledem k vodíkům:</a:t>
            </a:r>
          </a:p>
          <a:p>
            <a:pPr marL="0" indent="0">
              <a:buNone/>
            </a:pPr>
            <a:endParaRPr lang="cs-CZ" sz="2000" b="1" dirty="0">
              <a:cs typeface="Arial" panose="020B0604020202020204" pitchFamily="34" charset="0"/>
            </a:endParaRPr>
          </a:p>
          <a:p>
            <a:r>
              <a:rPr lang="cs-CZ" sz="2000" dirty="0" err="1">
                <a:cs typeface="Arial" panose="020B0604020202020204" pitchFamily="34" charset="0"/>
              </a:rPr>
              <a:t>HClO</a:t>
            </a:r>
            <a:r>
              <a:rPr lang="cs-CZ" sz="2000" dirty="0">
                <a:cs typeface="Arial" panose="020B0604020202020204" pitchFamily="34" charset="0"/>
              </a:rPr>
              <a:t>          nejslabší</a:t>
            </a:r>
          </a:p>
          <a:p>
            <a:r>
              <a:rPr lang="cs-CZ" sz="2000" dirty="0">
                <a:cs typeface="Arial" panose="020B0604020202020204" pitchFamily="34" charset="0"/>
              </a:rPr>
              <a:t>HNO</a:t>
            </a:r>
            <a:r>
              <a:rPr lang="cs-CZ" sz="2000" baseline="-25000" dirty="0">
                <a:cs typeface="Arial" panose="020B0604020202020204" pitchFamily="34" charset="0"/>
              </a:rPr>
              <a:t>2</a:t>
            </a:r>
            <a:endParaRPr lang="cs-CZ" sz="2000" dirty="0">
              <a:cs typeface="Arial" panose="020B0604020202020204" pitchFamily="34" charset="0"/>
            </a:endParaRPr>
          </a:p>
          <a:p>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endParaRPr lang="cs-CZ" sz="2000" dirty="0">
              <a:cs typeface="Arial" panose="020B0604020202020204" pitchFamily="34" charset="0"/>
            </a:endParaRPr>
          </a:p>
          <a:p>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endParaRPr lang="cs-CZ" sz="2000" dirty="0">
              <a:cs typeface="Arial" panose="020B0604020202020204" pitchFamily="34" charset="0"/>
            </a:endParaRPr>
          </a:p>
          <a:p>
            <a:r>
              <a:rPr lang="cs-CZ" sz="2000" dirty="0">
                <a:cs typeface="Arial" panose="020B0604020202020204" pitchFamily="34" charset="0"/>
              </a:rPr>
              <a:t>HNO</a:t>
            </a:r>
            <a:r>
              <a:rPr lang="cs-CZ" sz="2000" baseline="-25000" dirty="0">
                <a:cs typeface="Arial" panose="020B0604020202020204" pitchFamily="34" charset="0"/>
              </a:rPr>
              <a:t>3</a:t>
            </a:r>
            <a:endParaRPr lang="cs-CZ" sz="2000" dirty="0">
              <a:cs typeface="Arial" panose="020B0604020202020204" pitchFamily="34" charset="0"/>
            </a:endParaRPr>
          </a:p>
          <a:p>
            <a:r>
              <a:rPr lang="cs-CZ" sz="2000" dirty="0">
                <a:cs typeface="Arial" panose="020B0604020202020204" pitchFamily="34" charset="0"/>
              </a:rPr>
              <a:t>HMnO</a:t>
            </a:r>
            <a:r>
              <a:rPr lang="cs-CZ" sz="2000" baseline="-25000" dirty="0">
                <a:cs typeface="Arial" panose="020B0604020202020204" pitchFamily="34" charset="0"/>
              </a:rPr>
              <a:t>4   </a:t>
            </a:r>
            <a:r>
              <a:rPr lang="cs-CZ" sz="2000" dirty="0">
                <a:cs typeface="Arial" panose="020B0604020202020204" pitchFamily="34" charset="0"/>
              </a:rPr>
              <a:t>     nejsilnější</a:t>
            </a:r>
          </a:p>
          <a:p>
            <a:endParaRPr lang="cs-CZ" sz="2000" dirty="0">
              <a:cs typeface="Arial" panose="020B0604020202020204" pitchFamily="34" charset="0"/>
            </a:endParaRPr>
          </a:p>
          <a:p>
            <a:endParaRPr lang="cs-CZ" sz="2000" dirty="0">
              <a:cs typeface="Arial" panose="020B0604020202020204" pitchFamily="34" charset="0"/>
            </a:endParaRPr>
          </a:p>
        </p:txBody>
      </p:sp>
      <p:sp>
        <p:nvSpPr>
          <p:cNvPr id="4" name="Obdélník 3">
            <a:extLst>
              <a:ext uri="{FF2B5EF4-FFF2-40B4-BE49-F238E27FC236}">
                <a16:creationId xmlns:a16="http://schemas.microsoft.com/office/drawing/2014/main" id="{740B8440-5F63-4728-9116-6D95C7CC5DCB}"/>
              </a:ext>
            </a:extLst>
          </p:cNvPr>
          <p:cNvSpPr/>
          <p:nvPr/>
        </p:nvSpPr>
        <p:spPr>
          <a:xfrm>
            <a:off x="2222703" y="364778"/>
            <a:ext cx="4698594" cy="461665"/>
          </a:xfrm>
          <a:prstGeom prst="rect">
            <a:avLst/>
          </a:prstGeom>
        </p:spPr>
        <p:txBody>
          <a:bodyPr wrap="none">
            <a:spAutoFit/>
          </a:bodyPr>
          <a:lstStyle/>
          <a:p>
            <a:r>
              <a:rPr lang="cs-CZ" sz="2400" b="1" dirty="0">
                <a:solidFill>
                  <a:srgbClr val="333333"/>
                </a:solidFill>
              </a:rPr>
              <a:t>Pravidla pro </a:t>
            </a:r>
            <a:r>
              <a:rPr lang="en-US" sz="2400" b="1" dirty="0" err="1">
                <a:solidFill>
                  <a:srgbClr val="333333"/>
                </a:solidFill>
              </a:rPr>
              <a:t>predi</a:t>
            </a:r>
            <a:r>
              <a:rPr lang="cs-CZ" sz="2400" b="1" dirty="0" err="1">
                <a:solidFill>
                  <a:srgbClr val="333333"/>
                </a:solidFill>
              </a:rPr>
              <a:t>kci</a:t>
            </a:r>
            <a:r>
              <a:rPr lang="en-US" sz="2400" b="1" dirty="0">
                <a:solidFill>
                  <a:srgbClr val="333333"/>
                </a:solidFill>
              </a:rPr>
              <a:t> </a:t>
            </a:r>
            <a:r>
              <a:rPr lang="cs-CZ" sz="2400" b="1" dirty="0">
                <a:solidFill>
                  <a:srgbClr val="333333"/>
                </a:solidFill>
              </a:rPr>
              <a:t>síly </a:t>
            </a:r>
            <a:r>
              <a:rPr lang="en-US" sz="2400" b="1" dirty="0">
                <a:solidFill>
                  <a:srgbClr val="333333"/>
                </a:solidFill>
              </a:rPr>
              <a:t>oxo</a:t>
            </a:r>
            <a:r>
              <a:rPr lang="cs-CZ" sz="2400" b="1" dirty="0">
                <a:solidFill>
                  <a:srgbClr val="333333"/>
                </a:solidFill>
              </a:rPr>
              <a:t>kyselin</a:t>
            </a:r>
            <a:endParaRPr lang="en-US" sz="2400" b="1" dirty="0"/>
          </a:p>
        </p:txBody>
      </p:sp>
      <p:sp>
        <p:nvSpPr>
          <p:cNvPr id="5" name="Obdélník 4">
            <a:extLst>
              <a:ext uri="{FF2B5EF4-FFF2-40B4-BE49-F238E27FC236}">
                <a16:creationId xmlns:a16="http://schemas.microsoft.com/office/drawing/2014/main" id="{1D8B5DF0-D7BD-4370-98AC-6689DF43BBEE}"/>
              </a:ext>
            </a:extLst>
          </p:cNvPr>
          <p:cNvSpPr/>
          <p:nvPr/>
        </p:nvSpPr>
        <p:spPr>
          <a:xfrm>
            <a:off x="228600" y="1219200"/>
            <a:ext cx="8610600" cy="400110"/>
          </a:xfrm>
          <a:prstGeom prst="rect">
            <a:avLst/>
          </a:prstGeom>
        </p:spPr>
        <p:txBody>
          <a:bodyPr wrap="square">
            <a:spAutoFit/>
          </a:bodyPr>
          <a:lstStyle/>
          <a:p>
            <a:r>
              <a:rPr lang="cs-CZ" sz="2000" dirty="0">
                <a:solidFill>
                  <a:srgbClr val="333333"/>
                </a:solidFill>
              </a:rPr>
              <a:t>O</a:t>
            </a:r>
            <a:r>
              <a:rPr lang="en-US" sz="2000" dirty="0">
                <a:solidFill>
                  <a:srgbClr val="333333"/>
                </a:solidFill>
              </a:rPr>
              <a:t>xo </a:t>
            </a:r>
            <a:r>
              <a:rPr lang="cs-CZ" sz="2000" dirty="0">
                <a:solidFill>
                  <a:srgbClr val="333333"/>
                </a:solidFill>
              </a:rPr>
              <a:t>skupiny</a:t>
            </a:r>
            <a:r>
              <a:rPr lang="en-US" sz="2000" dirty="0">
                <a:solidFill>
                  <a:srgbClr val="333333"/>
                </a:solidFill>
              </a:rPr>
              <a:t> </a:t>
            </a:r>
            <a:r>
              <a:rPr lang="cs-CZ" sz="2000" dirty="0">
                <a:solidFill>
                  <a:srgbClr val="333333"/>
                </a:solidFill>
              </a:rPr>
              <a:t>zvyšují</a:t>
            </a:r>
            <a:r>
              <a:rPr lang="en-US" sz="2000" dirty="0">
                <a:solidFill>
                  <a:srgbClr val="333333"/>
                </a:solidFill>
              </a:rPr>
              <a:t> </a:t>
            </a:r>
            <a:r>
              <a:rPr lang="en-US" sz="2000" dirty="0" err="1">
                <a:solidFill>
                  <a:srgbClr val="333333"/>
                </a:solidFill>
              </a:rPr>
              <a:t>acidit</a:t>
            </a:r>
            <a:r>
              <a:rPr lang="cs-CZ" sz="2000" dirty="0">
                <a:solidFill>
                  <a:srgbClr val="333333"/>
                </a:solidFill>
              </a:rPr>
              <a:t>u v důsledku</a:t>
            </a:r>
            <a:r>
              <a:rPr lang="en-US" sz="2000" dirty="0">
                <a:solidFill>
                  <a:srgbClr val="333333"/>
                </a:solidFill>
              </a:rPr>
              <a:t> </a:t>
            </a:r>
            <a:r>
              <a:rPr lang="cs-CZ" sz="2000" dirty="0" err="1">
                <a:solidFill>
                  <a:srgbClr val="333333"/>
                </a:solidFill>
              </a:rPr>
              <a:t>delokalizace</a:t>
            </a:r>
            <a:r>
              <a:rPr lang="cs-CZ" sz="2000" dirty="0">
                <a:solidFill>
                  <a:srgbClr val="333333"/>
                </a:solidFill>
              </a:rPr>
              <a:t> náboje na </a:t>
            </a:r>
            <a:r>
              <a:rPr lang="en-US" sz="2000" dirty="0">
                <a:solidFill>
                  <a:srgbClr val="333333"/>
                </a:solidFill>
              </a:rPr>
              <a:t>anion</a:t>
            </a:r>
            <a:r>
              <a:rPr lang="cs-CZ" sz="2000" dirty="0">
                <a:solidFill>
                  <a:srgbClr val="333333"/>
                </a:solidFill>
              </a:rPr>
              <a:t>tu</a:t>
            </a:r>
            <a:r>
              <a:rPr lang="en-US" sz="2000" dirty="0">
                <a:solidFill>
                  <a:srgbClr val="333333"/>
                </a:solidFill>
              </a:rPr>
              <a:t> re</a:t>
            </a:r>
            <a:r>
              <a:rPr lang="cs-CZ" sz="2000" dirty="0">
                <a:solidFill>
                  <a:srgbClr val="333333"/>
                </a:solidFill>
              </a:rPr>
              <a:t>z</a:t>
            </a:r>
            <a:r>
              <a:rPr lang="en-US" sz="2000" dirty="0" err="1">
                <a:solidFill>
                  <a:srgbClr val="333333"/>
                </a:solidFill>
              </a:rPr>
              <a:t>onanc</a:t>
            </a:r>
            <a:r>
              <a:rPr lang="cs-CZ" sz="2000" dirty="0">
                <a:solidFill>
                  <a:srgbClr val="333333"/>
                </a:solidFill>
              </a:rPr>
              <a:t>í.</a:t>
            </a:r>
            <a:endParaRPr lang="en-US" sz="2000" dirty="0"/>
          </a:p>
        </p:txBody>
      </p:sp>
      <p:sp>
        <p:nvSpPr>
          <p:cNvPr id="2" name="Šipka: dolů 1">
            <a:extLst>
              <a:ext uri="{FF2B5EF4-FFF2-40B4-BE49-F238E27FC236}">
                <a16:creationId xmlns:a16="http://schemas.microsoft.com/office/drawing/2014/main" id="{31093015-9A53-44C2-9BE4-5D1E60B8A876}"/>
              </a:ext>
            </a:extLst>
          </p:cNvPr>
          <p:cNvSpPr/>
          <p:nvPr/>
        </p:nvSpPr>
        <p:spPr>
          <a:xfrm>
            <a:off x="3124200" y="3581400"/>
            <a:ext cx="228600" cy="16482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Obrázek 5">
            <a:extLst>
              <a:ext uri="{FF2B5EF4-FFF2-40B4-BE49-F238E27FC236}">
                <a16:creationId xmlns:a16="http://schemas.microsoft.com/office/drawing/2014/main" id="{C94B3516-A2AB-4390-96F5-AA4C78AF250D}"/>
              </a:ext>
            </a:extLst>
          </p:cNvPr>
          <p:cNvPicPr>
            <a:picLocks noChangeAspect="1"/>
          </p:cNvPicPr>
          <p:nvPr/>
        </p:nvPicPr>
        <p:blipFill>
          <a:blip r:embed="rId2"/>
          <a:stretch>
            <a:fillRect/>
          </a:stretch>
        </p:blipFill>
        <p:spPr>
          <a:xfrm>
            <a:off x="3810000" y="2362200"/>
            <a:ext cx="5169579" cy="3143777"/>
          </a:xfrm>
          <a:prstGeom prst="rect">
            <a:avLst/>
          </a:prstGeom>
        </p:spPr>
      </p:pic>
    </p:spTree>
    <p:extLst>
      <p:ext uri="{BB962C8B-B14F-4D97-AF65-F5344CB8AC3E}">
        <p14:creationId xmlns:p14="http://schemas.microsoft.com/office/powerpoint/2010/main" val="163500016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B05D0832-87F3-49D2-92C6-F45F0D1C23FE}"/>
              </a:ext>
            </a:extLst>
          </p:cNvPr>
          <p:cNvSpPr/>
          <p:nvPr/>
        </p:nvSpPr>
        <p:spPr>
          <a:xfrm>
            <a:off x="152400" y="457200"/>
            <a:ext cx="8839200" cy="1661993"/>
          </a:xfrm>
          <a:prstGeom prst="rect">
            <a:avLst/>
          </a:prstGeom>
        </p:spPr>
        <p:txBody>
          <a:bodyPr wrap="square">
            <a:spAutoFit/>
          </a:bodyPr>
          <a:lstStyle/>
          <a:p>
            <a:r>
              <a:rPr lang="en-US" sz="2400" b="1" dirty="0">
                <a:solidFill>
                  <a:srgbClr val="333333"/>
                </a:solidFill>
              </a:rPr>
              <a:t>Pauling</a:t>
            </a:r>
            <a:r>
              <a:rPr lang="cs-CZ" sz="2400" b="1" dirty="0">
                <a:solidFill>
                  <a:srgbClr val="333333"/>
                </a:solidFill>
              </a:rPr>
              <a:t>ova pravidla pro odhad hodnot </a:t>
            </a:r>
            <a:r>
              <a:rPr lang="en-US" sz="2400" b="1" dirty="0" err="1">
                <a:solidFill>
                  <a:srgbClr val="333333"/>
                </a:solidFill>
              </a:rPr>
              <a:t>pK</a:t>
            </a:r>
            <a:r>
              <a:rPr lang="en-US" sz="2400" b="1" baseline="-25000" dirty="0" err="1">
                <a:solidFill>
                  <a:srgbClr val="333333"/>
                </a:solidFill>
              </a:rPr>
              <a:t>a</a:t>
            </a:r>
            <a:endParaRPr lang="en-US" sz="2400" b="1" dirty="0">
              <a:solidFill>
                <a:srgbClr val="333333"/>
              </a:solidFill>
            </a:endParaRPr>
          </a:p>
          <a:p>
            <a:r>
              <a:rPr lang="cs-CZ" b="1" dirty="0">
                <a:solidFill>
                  <a:srgbClr val="333333"/>
                </a:solidFill>
              </a:rPr>
              <a:t>  </a:t>
            </a:r>
          </a:p>
          <a:p>
            <a:r>
              <a:rPr lang="cs-CZ" dirty="0">
                <a:solidFill>
                  <a:srgbClr val="333333"/>
                </a:solidFill>
              </a:rPr>
              <a:t> </a:t>
            </a:r>
            <a:r>
              <a:rPr lang="en-US" sz="2000" dirty="0">
                <a:solidFill>
                  <a:srgbClr val="333333"/>
                </a:solidFill>
              </a:rPr>
              <a:t>1. </a:t>
            </a:r>
            <a:r>
              <a:rPr lang="cs-CZ" sz="2000" dirty="0">
                <a:solidFill>
                  <a:srgbClr val="333333"/>
                </a:solidFill>
              </a:rPr>
              <a:t>Pro </a:t>
            </a:r>
            <a:r>
              <a:rPr lang="en-US" sz="2000" dirty="0">
                <a:solidFill>
                  <a:srgbClr val="333333"/>
                </a:solidFill>
              </a:rPr>
              <a:t>oxo</a:t>
            </a:r>
            <a:r>
              <a:rPr lang="cs-CZ" sz="2000" dirty="0">
                <a:solidFill>
                  <a:srgbClr val="333333"/>
                </a:solidFill>
              </a:rPr>
              <a:t>kyseliny</a:t>
            </a:r>
            <a:r>
              <a:rPr lang="en-US" sz="2000" dirty="0">
                <a:solidFill>
                  <a:srgbClr val="333333"/>
                </a:solidFill>
              </a:rPr>
              <a:t> </a:t>
            </a:r>
            <a:r>
              <a:rPr lang="en-US" sz="2000" dirty="0" err="1">
                <a:solidFill>
                  <a:srgbClr val="333333"/>
                </a:solidFill>
              </a:rPr>
              <a:t>O</a:t>
            </a:r>
            <a:r>
              <a:rPr lang="en-US" sz="2000" baseline="-25000" dirty="0" err="1">
                <a:solidFill>
                  <a:srgbClr val="333333"/>
                </a:solidFill>
              </a:rPr>
              <a:t>p</a:t>
            </a:r>
            <a:r>
              <a:rPr lang="en-US" sz="2000" dirty="0" err="1">
                <a:solidFill>
                  <a:srgbClr val="333333"/>
                </a:solidFill>
              </a:rPr>
              <a:t>E</a:t>
            </a:r>
            <a:r>
              <a:rPr lang="en-US" sz="2000" dirty="0">
                <a:solidFill>
                  <a:srgbClr val="333333"/>
                </a:solidFill>
              </a:rPr>
              <a:t>(OH)</a:t>
            </a:r>
            <a:r>
              <a:rPr lang="en-US" sz="2000" baseline="-25000" dirty="0">
                <a:solidFill>
                  <a:srgbClr val="333333"/>
                </a:solidFill>
              </a:rPr>
              <a:t>q</a:t>
            </a:r>
            <a:r>
              <a:rPr lang="en-US" sz="2000" dirty="0">
                <a:solidFill>
                  <a:srgbClr val="333333"/>
                </a:solidFill>
              </a:rPr>
              <a:t> </a:t>
            </a:r>
            <a:r>
              <a:rPr lang="cs-CZ" sz="2000" dirty="0">
                <a:solidFill>
                  <a:srgbClr val="333333"/>
                </a:solidFill>
              </a:rPr>
              <a:t>hodnota </a:t>
            </a:r>
            <a:r>
              <a:rPr lang="en-US" sz="2000" dirty="0" err="1">
                <a:solidFill>
                  <a:srgbClr val="333333"/>
                </a:solidFill>
              </a:rPr>
              <a:t>pK</a:t>
            </a:r>
            <a:r>
              <a:rPr lang="en-US" sz="2000" baseline="-25000" dirty="0" err="1">
                <a:solidFill>
                  <a:srgbClr val="333333"/>
                </a:solidFill>
              </a:rPr>
              <a:t>a</a:t>
            </a:r>
            <a:r>
              <a:rPr lang="en-US" sz="2000" dirty="0">
                <a:solidFill>
                  <a:srgbClr val="333333"/>
                </a:solidFill>
              </a:rPr>
              <a:t> ≈ 8 – 5p</a:t>
            </a:r>
            <a:br>
              <a:rPr lang="en-US" sz="2000" dirty="0"/>
            </a:br>
            <a:r>
              <a:rPr lang="cs-CZ" sz="2000" dirty="0"/>
              <a:t> </a:t>
            </a:r>
            <a:r>
              <a:rPr lang="en-US" sz="2000" dirty="0">
                <a:solidFill>
                  <a:srgbClr val="333333"/>
                </a:solidFill>
              </a:rPr>
              <a:t>2. </a:t>
            </a:r>
            <a:r>
              <a:rPr lang="cs-CZ" sz="2000" dirty="0">
                <a:solidFill>
                  <a:srgbClr val="333333"/>
                </a:solidFill>
              </a:rPr>
              <a:t>Pro každý následující stupeň disociace</a:t>
            </a:r>
            <a:r>
              <a:rPr lang="en-US" sz="2000" dirty="0">
                <a:solidFill>
                  <a:srgbClr val="333333"/>
                </a:solidFill>
              </a:rPr>
              <a:t> polyprotic</a:t>
            </a:r>
            <a:r>
              <a:rPr lang="cs-CZ" sz="2000" dirty="0" err="1">
                <a:solidFill>
                  <a:srgbClr val="333333"/>
                </a:solidFill>
              </a:rPr>
              <a:t>kých</a:t>
            </a:r>
            <a:r>
              <a:rPr lang="en-US" sz="2000" dirty="0">
                <a:solidFill>
                  <a:srgbClr val="333333"/>
                </a:solidFill>
              </a:rPr>
              <a:t> </a:t>
            </a:r>
            <a:r>
              <a:rPr lang="cs-CZ" sz="2000" dirty="0">
                <a:solidFill>
                  <a:srgbClr val="333333"/>
                </a:solidFill>
              </a:rPr>
              <a:t>kyselin</a:t>
            </a:r>
            <a:r>
              <a:rPr lang="en-US" sz="2000" dirty="0">
                <a:solidFill>
                  <a:srgbClr val="333333"/>
                </a:solidFill>
              </a:rPr>
              <a:t> (</a:t>
            </a:r>
            <a:r>
              <a:rPr lang="cs-CZ" sz="2000" dirty="0">
                <a:solidFill>
                  <a:srgbClr val="333333"/>
                </a:solidFill>
              </a:rPr>
              <a:t>pro</a:t>
            </a:r>
            <a:r>
              <a:rPr lang="en-US" sz="2000" dirty="0">
                <a:solidFill>
                  <a:srgbClr val="333333"/>
                </a:solidFill>
              </a:rPr>
              <a:t> q &gt; 1)</a:t>
            </a:r>
            <a:r>
              <a:rPr lang="cs-CZ" sz="2000" dirty="0">
                <a:solidFill>
                  <a:srgbClr val="333333"/>
                </a:solidFill>
              </a:rPr>
              <a:t> se</a:t>
            </a:r>
            <a:r>
              <a:rPr lang="en-US" sz="2000" dirty="0">
                <a:solidFill>
                  <a:srgbClr val="333333"/>
                </a:solidFill>
              </a:rPr>
              <a:t> </a:t>
            </a:r>
            <a:r>
              <a:rPr lang="cs-CZ" sz="2000" dirty="0">
                <a:solidFill>
                  <a:srgbClr val="333333"/>
                </a:solidFill>
              </a:rPr>
              <a:t>hodnota </a:t>
            </a:r>
            <a:r>
              <a:rPr lang="en-US" sz="2000" dirty="0" err="1">
                <a:solidFill>
                  <a:srgbClr val="333333"/>
                </a:solidFill>
              </a:rPr>
              <a:t>pK</a:t>
            </a:r>
            <a:r>
              <a:rPr lang="en-US" sz="2000" baseline="-25000" dirty="0" err="1">
                <a:solidFill>
                  <a:srgbClr val="333333"/>
                </a:solidFill>
              </a:rPr>
              <a:t>a</a:t>
            </a:r>
            <a:r>
              <a:rPr lang="en-US" sz="2000" dirty="0">
                <a:solidFill>
                  <a:srgbClr val="333333"/>
                </a:solidFill>
              </a:rPr>
              <a:t> </a:t>
            </a:r>
            <a:r>
              <a:rPr lang="cs-CZ" sz="2000" dirty="0">
                <a:solidFill>
                  <a:srgbClr val="333333"/>
                </a:solidFill>
              </a:rPr>
              <a:t>zvýší o</a:t>
            </a:r>
            <a:r>
              <a:rPr lang="en-US" sz="2000" dirty="0">
                <a:solidFill>
                  <a:srgbClr val="333333"/>
                </a:solidFill>
              </a:rPr>
              <a:t> 5 </a:t>
            </a:r>
            <a:r>
              <a:rPr lang="cs-CZ" sz="2000" dirty="0">
                <a:solidFill>
                  <a:srgbClr val="333333"/>
                </a:solidFill>
              </a:rPr>
              <a:t>jednotek</a:t>
            </a:r>
            <a:r>
              <a:rPr lang="en-US" sz="2000" dirty="0">
                <a:solidFill>
                  <a:srgbClr val="333333"/>
                </a:solidFill>
              </a:rPr>
              <a:t>.</a:t>
            </a:r>
          </a:p>
        </p:txBody>
      </p:sp>
      <p:pic>
        <p:nvPicPr>
          <p:cNvPr id="3" name="Obrázek 2">
            <a:extLst>
              <a:ext uri="{FF2B5EF4-FFF2-40B4-BE49-F238E27FC236}">
                <a16:creationId xmlns:a16="http://schemas.microsoft.com/office/drawing/2014/main" id="{28D7EC1E-9C53-49B6-A685-A0AA8B8FE599}"/>
              </a:ext>
            </a:extLst>
          </p:cNvPr>
          <p:cNvPicPr>
            <a:picLocks noChangeAspect="1"/>
          </p:cNvPicPr>
          <p:nvPr/>
        </p:nvPicPr>
        <p:blipFill>
          <a:blip r:embed="rId2"/>
          <a:stretch>
            <a:fillRect/>
          </a:stretch>
        </p:blipFill>
        <p:spPr>
          <a:xfrm>
            <a:off x="6477000" y="2819400"/>
            <a:ext cx="1676400" cy="2057699"/>
          </a:xfrm>
          <a:prstGeom prst="rect">
            <a:avLst/>
          </a:prstGeom>
        </p:spPr>
      </p:pic>
      <p:sp>
        <p:nvSpPr>
          <p:cNvPr id="6" name="Obdélník 5">
            <a:extLst>
              <a:ext uri="{FF2B5EF4-FFF2-40B4-BE49-F238E27FC236}">
                <a16:creationId xmlns:a16="http://schemas.microsoft.com/office/drawing/2014/main" id="{9E9009DE-C0CF-4EBA-8DEC-4879B287DF1D}"/>
              </a:ext>
            </a:extLst>
          </p:cNvPr>
          <p:cNvSpPr/>
          <p:nvPr/>
        </p:nvSpPr>
        <p:spPr>
          <a:xfrm>
            <a:off x="200025" y="2185600"/>
            <a:ext cx="8763000" cy="1015663"/>
          </a:xfrm>
          <a:prstGeom prst="rect">
            <a:avLst/>
          </a:prstGeom>
        </p:spPr>
        <p:txBody>
          <a:bodyPr wrap="square">
            <a:spAutoFit/>
          </a:bodyPr>
          <a:lstStyle/>
          <a:p>
            <a:r>
              <a:rPr lang="en-US" sz="2000" dirty="0">
                <a:solidFill>
                  <a:srgbClr val="333333"/>
                </a:solidFill>
              </a:rPr>
              <a:t>T</a:t>
            </a:r>
            <a:r>
              <a:rPr lang="cs-CZ" sz="2000" dirty="0">
                <a:solidFill>
                  <a:srgbClr val="333333"/>
                </a:solidFill>
              </a:rPr>
              <a:t>o dovoluje vysvětlit</a:t>
            </a:r>
            <a:r>
              <a:rPr lang="en-US" sz="2000" dirty="0">
                <a:solidFill>
                  <a:srgbClr val="333333"/>
                </a:solidFill>
              </a:rPr>
              <a:t> </a:t>
            </a:r>
            <a:r>
              <a:rPr lang="cs-CZ" sz="2000" dirty="0">
                <a:solidFill>
                  <a:srgbClr val="333333"/>
                </a:solidFill>
              </a:rPr>
              <a:t>pokles </a:t>
            </a:r>
            <a:r>
              <a:rPr lang="en-US" sz="2000" dirty="0" err="1">
                <a:solidFill>
                  <a:srgbClr val="333333"/>
                </a:solidFill>
              </a:rPr>
              <a:t>acidit</a:t>
            </a:r>
            <a:r>
              <a:rPr lang="cs-CZ" sz="2000" dirty="0">
                <a:solidFill>
                  <a:srgbClr val="333333"/>
                </a:solidFill>
              </a:rPr>
              <a:t>y</a:t>
            </a:r>
            <a:r>
              <a:rPr lang="en-US" sz="2000" dirty="0">
                <a:solidFill>
                  <a:srgbClr val="333333"/>
                </a:solidFill>
              </a:rPr>
              <a:t> oxo</a:t>
            </a:r>
            <a:r>
              <a:rPr lang="cs-CZ" sz="2000" dirty="0">
                <a:solidFill>
                  <a:srgbClr val="333333"/>
                </a:solidFill>
              </a:rPr>
              <a:t>kyselin</a:t>
            </a:r>
            <a:r>
              <a:rPr lang="en-US" sz="2000" dirty="0">
                <a:solidFill>
                  <a:srgbClr val="333333"/>
                </a:solidFill>
              </a:rPr>
              <a:t> </a:t>
            </a:r>
            <a:r>
              <a:rPr lang="cs-CZ" sz="2000" dirty="0">
                <a:solidFill>
                  <a:srgbClr val="333333"/>
                </a:solidFill>
              </a:rPr>
              <a:t>chloru v řadě:    </a:t>
            </a:r>
            <a:r>
              <a:rPr lang="en-US" sz="2000" dirty="0">
                <a:solidFill>
                  <a:srgbClr val="333333"/>
                </a:solidFill>
              </a:rPr>
              <a:t>HOCl</a:t>
            </a:r>
            <a:r>
              <a:rPr lang="en-US" sz="2000" baseline="-25000" dirty="0">
                <a:solidFill>
                  <a:srgbClr val="333333"/>
                </a:solidFill>
              </a:rPr>
              <a:t>4</a:t>
            </a:r>
            <a:r>
              <a:rPr lang="en-US" sz="2000" dirty="0">
                <a:solidFill>
                  <a:srgbClr val="333333"/>
                </a:solidFill>
              </a:rPr>
              <a:t> &gt; HClO</a:t>
            </a:r>
            <a:r>
              <a:rPr lang="en-US" sz="2000" baseline="-25000" dirty="0">
                <a:solidFill>
                  <a:srgbClr val="333333"/>
                </a:solidFill>
              </a:rPr>
              <a:t>3</a:t>
            </a:r>
            <a:r>
              <a:rPr lang="en-US" sz="2000" dirty="0">
                <a:solidFill>
                  <a:srgbClr val="333333"/>
                </a:solidFill>
              </a:rPr>
              <a:t> &gt; HClO</a:t>
            </a:r>
            <a:r>
              <a:rPr lang="en-US" sz="2000" baseline="-25000" dirty="0">
                <a:solidFill>
                  <a:srgbClr val="333333"/>
                </a:solidFill>
              </a:rPr>
              <a:t>2</a:t>
            </a:r>
            <a:r>
              <a:rPr lang="en-US" sz="2000" dirty="0">
                <a:solidFill>
                  <a:srgbClr val="333333"/>
                </a:solidFill>
              </a:rPr>
              <a:t> &gt; </a:t>
            </a:r>
            <a:r>
              <a:rPr lang="en-US" sz="2000" dirty="0" err="1">
                <a:solidFill>
                  <a:srgbClr val="333333"/>
                </a:solidFill>
              </a:rPr>
              <a:t>HClO</a:t>
            </a:r>
            <a:endParaRPr lang="cs-CZ" sz="2000" dirty="0">
              <a:solidFill>
                <a:srgbClr val="333333"/>
              </a:solidFill>
            </a:endParaRPr>
          </a:p>
          <a:p>
            <a:r>
              <a:rPr lang="cs-CZ" sz="2000" dirty="0">
                <a:solidFill>
                  <a:srgbClr val="333333"/>
                </a:solidFill>
              </a:rPr>
              <a:t>Obdobně platí:</a:t>
            </a:r>
            <a:r>
              <a:rPr lang="en-US" sz="2000" dirty="0">
                <a:solidFill>
                  <a:srgbClr val="333333"/>
                </a:solidFill>
              </a:rPr>
              <a:t> H</a:t>
            </a:r>
            <a:r>
              <a:rPr lang="en-US" sz="2000" baseline="-25000" dirty="0">
                <a:solidFill>
                  <a:srgbClr val="333333"/>
                </a:solidFill>
              </a:rPr>
              <a:t>2</a:t>
            </a:r>
            <a:r>
              <a:rPr lang="en-US" sz="2000" dirty="0">
                <a:solidFill>
                  <a:srgbClr val="333333"/>
                </a:solidFill>
              </a:rPr>
              <a:t>SO</a:t>
            </a:r>
            <a:r>
              <a:rPr lang="en-US" sz="2000" baseline="-25000" dirty="0">
                <a:solidFill>
                  <a:srgbClr val="333333"/>
                </a:solidFill>
              </a:rPr>
              <a:t>4</a:t>
            </a:r>
            <a:r>
              <a:rPr lang="en-US" sz="2000" dirty="0">
                <a:solidFill>
                  <a:srgbClr val="333333"/>
                </a:solidFill>
              </a:rPr>
              <a:t> &gt; H</a:t>
            </a:r>
            <a:r>
              <a:rPr lang="en-US" sz="2000" baseline="-25000" dirty="0">
                <a:solidFill>
                  <a:srgbClr val="333333"/>
                </a:solidFill>
              </a:rPr>
              <a:t>2</a:t>
            </a:r>
            <a:r>
              <a:rPr lang="en-US" sz="2000" dirty="0">
                <a:solidFill>
                  <a:srgbClr val="333333"/>
                </a:solidFill>
              </a:rPr>
              <a:t>SO</a:t>
            </a:r>
            <a:r>
              <a:rPr lang="en-US" sz="2000" baseline="-25000" dirty="0">
                <a:solidFill>
                  <a:srgbClr val="333333"/>
                </a:solidFill>
              </a:rPr>
              <a:t>3</a:t>
            </a:r>
            <a:r>
              <a:rPr lang="en-US" sz="2000" dirty="0">
                <a:solidFill>
                  <a:srgbClr val="333333"/>
                </a:solidFill>
              </a:rPr>
              <a:t> a HNO</a:t>
            </a:r>
            <a:r>
              <a:rPr lang="en-US" sz="2000" baseline="-25000" dirty="0">
                <a:solidFill>
                  <a:srgbClr val="333333"/>
                </a:solidFill>
              </a:rPr>
              <a:t>3</a:t>
            </a:r>
            <a:r>
              <a:rPr lang="en-US" sz="2000" dirty="0">
                <a:solidFill>
                  <a:srgbClr val="333333"/>
                </a:solidFill>
              </a:rPr>
              <a:t> &gt; HNO</a:t>
            </a:r>
            <a:r>
              <a:rPr lang="en-US" sz="2000" baseline="-25000" dirty="0">
                <a:solidFill>
                  <a:srgbClr val="333333"/>
                </a:solidFill>
              </a:rPr>
              <a:t>2</a:t>
            </a:r>
            <a:r>
              <a:rPr lang="en-US" sz="2000" dirty="0">
                <a:solidFill>
                  <a:srgbClr val="333333"/>
                </a:solidFill>
              </a:rPr>
              <a:t>.</a:t>
            </a:r>
          </a:p>
        </p:txBody>
      </p:sp>
      <p:sp>
        <p:nvSpPr>
          <p:cNvPr id="9" name="Obdélník 8">
            <a:extLst>
              <a:ext uri="{FF2B5EF4-FFF2-40B4-BE49-F238E27FC236}">
                <a16:creationId xmlns:a16="http://schemas.microsoft.com/office/drawing/2014/main" id="{B02A4B82-D77D-4972-BF3B-69FF6734C0E3}"/>
              </a:ext>
            </a:extLst>
          </p:cNvPr>
          <p:cNvSpPr/>
          <p:nvPr/>
        </p:nvSpPr>
        <p:spPr>
          <a:xfrm>
            <a:off x="228600" y="4433681"/>
            <a:ext cx="8763000" cy="2154436"/>
          </a:xfrm>
          <a:prstGeom prst="rect">
            <a:avLst/>
          </a:prstGeom>
        </p:spPr>
        <p:txBody>
          <a:bodyPr wrap="square">
            <a:spAutoFit/>
          </a:bodyPr>
          <a:lstStyle/>
          <a:p>
            <a:r>
              <a:rPr lang="cs-CZ" b="1" dirty="0">
                <a:solidFill>
                  <a:srgbClr val="444444"/>
                </a:solidFill>
              </a:rPr>
              <a:t>Příklad   </a:t>
            </a:r>
          </a:p>
          <a:p>
            <a:endParaRPr lang="cs-CZ" sz="800" b="1" dirty="0">
              <a:solidFill>
                <a:srgbClr val="444444"/>
              </a:solidFill>
            </a:endParaRPr>
          </a:p>
          <a:p>
            <a:r>
              <a:rPr lang="en-US" b="1" i="1" dirty="0">
                <a:solidFill>
                  <a:srgbClr val="444444"/>
                </a:solidFill>
              </a:rPr>
              <a:t>H</a:t>
            </a:r>
            <a:r>
              <a:rPr lang="en-US" b="1" i="1" baseline="-25000" dirty="0">
                <a:solidFill>
                  <a:srgbClr val="444444"/>
                </a:solidFill>
              </a:rPr>
              <a:t>2</a:t>
            </a:r>
            <a:r>
              <a:rPr lang="en-US" b="1" i="1" dirty="0">
                <a:solidFill>
                  <a:srgbClr val="444444"/>
                </a:solidFill>
              </a:rPr>
              <a:t>SeO</a:t>
            </a:r>
            <a:r>
              <a:rPr lang="en-US" b="1" i="1" baseline="-25000" dirty="0">
                <a:solidFill>
                  <a:srgbClr val="444444"/>
                </a:solidFill>
              </a:rPr>
              <a:t>4</a:t>
            </a:r>
            <a:r>
              <a:rPr lang="cs-CZ" dirty="0">
                <a:solidFill>
                  <a:srgbClr val="444444"/>
                </a:solidFill>
              </a:rPr>
              <a:t> </a:t>
            </a:r>
            <a:br>
              <a:rPr lang="en-US" dirty="0"/>
            </a:br>
            <a:r>
              <a:rPr lang="en-US" dirty="0">
                <a:solidFill>
                  <a:srgbClr val="444444"/>
                </a:solidFill>
              </a:rPr>
              <a:t>1. </a:t>
            </a:r>
            <a:r>
              <a:rPr lang="cs-CZ" dirty="0">
                <a:solidFill>
                  <a:srgbClr val="444444"/>
                </a:solidFill>
              </a:rPr>
              <a:t>vzorec kyseliny:    </a:t>
            </a:r>
            <a:r>
              <a:rPr lang="en-US" dirty="0">
                <a:solidFill>
                  <a:srgbClr val="444444"/>
                </a:solidFill>
              </a:rPr>
              <a:t>O</a:t>
            </a:r>
            <a:r>
              <a:rPr lang="en-US" baseline="-25000" dirty="0">
                <a:solidFill>
                  <a:srgbClr val="444444"/>
                </a:solidFill>
              </a:rPr>
              <a:t>2</a:t>
            </a:r>
            <a:r>
              <a:rPr lang="en-US" dirty="0">
                <a:solidFill>
                  <a:srgbClr val="444444"/>
                </a:solidFill>
              </a:rPr>
              <a:t>Se(OH)</a:t>
            </a:r>
            <a:r>
              <a:rPr lang="en-US" baseline="-25000" dirty="0">
                <a:solidFill>
                  <a:srgbClr val="444444"/>
                </a:solidFill>
              </a:rPr>
              <a:t>2</a:t>
            </a:r>
            <a:br>
              <a:rPr lang="en-US" dirty="0"/>
            </a:br>
            <a:r>
              <a:rPr lang="en-US" dirty="0">
                <a:solidFill>
                  <a:srgbClr val="444444"/>
                </a:solidFill>
              </a:rPr>
              <a:t>2. </a:t>
            </a:r>
            <a:r>
              <a:rPr lang="en-US" dirty="0" err="1">
                <a:solidFill>
                  <a:srgbClr val="444444"/>
                </a:solidFill>
              </a:rPr>
              <a:t>pKa</a:t>
            </a:r>
            <a:r>
              <a:rPr lang="en-US" dirty="0">
                <a:solidFill>
                  <a:srgbClr val="444444"/>
                </a:solidFill>
              </a:rPr>
              <a:t> </a:t>
            </a:r>
            <a:r>
              <a:rPr lang="cs-CZ" dirty="0">
                <a:solidFill>
                  <a:srgbClr val="444444"/>
                </a:solidFill>
              </a:rPr>
              <a:t>do prvního stupně (disociován jeden proton) podle</a:t>
            </a:r>
            <a:r>
              <a:rPr lang="en-US" dirty="0">
                <a:solidFill>
                  <a:srgbClr val="444444"/>
                </a:solidFill>
              </a:rPr>
              <a:t> Pauling</a:t>
            </a:r>
            <a:r>
              <a:rPr lang="cs-CZ" dirty="0" err="1">
                <a:solidFill>
                  <a:srgbClr val="444444"/>
                </a:solidFill>
              </a:rPr>
              <a:t>ových</a:t>
            </a:r>
            <a:r>
              <a:rPr lang="en-US" dirty="0">
                <a:solidFill>
                  <a:srgbClr val="444444"/>
                </a:solidFill>
              </a:rPr>
              <a:t> </a:t>
            </a:r>
            <a:r>
              <a:rPr lang="cs-CZ" dirty="0">
                <a:solidFill>
                  <a:srgbClr val="444444"/>
                </a:solidFill>
              </a:rPr>
              <a:t>pravidel</a:t>
            </a:r>
            <a:r>
              <a:rPr lang="en-US" dirty="0">
                <a:solidFill>
                  <a:srgbClr val="444444"/>
                </a:solidFill>
              </a:rPr>
              <a:t>:</a:t>
            </a:r>
            <a:endParaRPr lang="cs-CZ" dirty="0">
              <a:solidFill>
                <a:srgbClr val="444444"/>
              </a:solidFill>
            </a:endParaRPr>
          </a:p>
          <a:p>
            <a:r>
              <a:rPr lang="cs-CZ" dirty="0">
                <a:solidFill>
                  <a:srgbClr val="444444"/>
                </a:solidFill>
              </a:rPr>
              <a:t>                                                      </a:t>
            </a:r>
            <a:r>
              <a:rPr lang="en-US" dirty="0">
                <a:solidFill>
                  <a:srgbClr val="444444"/>
                </a:solidFill>
              </a:rPr>
              <a:t> </a:t>
            </a:r>
            <a:r>
              <a:rPr lang="cs-CZ" dirty="0">
                <a:solidFill>
                  <a:srgbClr val="444444"/>
                </a:solidFill>
              </a:rPr>
              <a:t>                    </a:t>
            </a:r>
            <a:r>
              <a:rPr lang="en-US" dirty="0" err="1">
                <a:solidFill>
                  <a:srgbClr val="444444"/>
                </a:solidFill>
              </a:rPr>
              <a:t>pKa</a:t>
            </a:r>
            <a:r>
              <a:rPr lang="en-US" dirty="0">
                <a:solidFill>
                  <a:srgbClr val="444444"/>
                </a:solidFill>
              </a:rPr>
              <a:t> = 8 - 5*2 = -2</a:t>
            </a:r>
            <a:r>
              <a:rPr lang="cs-CZ" dirty="0">
                <a:solidFill>
                  <a:srgbClr val="444444"/>
                </a:solidFill>
              </a:rPr>
              <a:t>   (experimentální hodnota: </a:t>
            </a:r>
            <a:r>
              <a:rPr lang="en-US" dirty="0"/>
              <a:t>-3</a:t>
            </a:r>
            <a:r>
              <a:rPr lang="cs-CZ" dirty="0">
                <a:solidFill>
                  <a:srgbClr val="444444"/>
                </a:solidFill>
              </a:rPr>
              <a:t>)</a:t>
            </a:r>
            <a:br>
              <a:rPr lang="en-US" dirty="0"/>
            </a:br>
            <a:r>
              <a:rPr lang="en-US" dirty="0">
                <a:solidFill>
                  <a:srgbClr val="444444"/>
                </a:solidFill>
              </a:rPr>
              <a:t>3</a:t>
            </a:r>
            <a:r>
              <a:rPr lang="cs-CZ" dirty="0">
                <a:solidFill>
                  <a:srgbClr val="444444"/>
                </a:solidFill>
              </a:rPr>
              <a:t>. </a:t>
            </a:r>
            <a:r>
              <a:rPr lang="en-US" dirty="0" err="1">
                <a:solidFill>
                  <a:srgbClr val="444444"/>
                </a:solidFill>
              </a:rPr>
              <a:t>pKa</a:t>
            </a:r>
            <a:r>
              <a:rPr lang="en-US" dirty="0">
                <a:solidFill>
                  <a:srgbClr val="444444"/>
                </a:solidFill>
              </a:rPr>
              <a:t> </a:t>
            </a:r>
            <a:r>
              <a:rPr lang="cs-CZ" dirty="0">
                <a:solidFill>
                  <a:srgbClr val="444444"/>
                </a:solidFill>
              </a:rPr>
              <a:t>do druhého stupně </a:t>
            </a:r>
            <a:r>
              <a:rPr lang="en-US" dirty="0">
                <a:solidFill>
                  <a:srgbClr val="444444"/>
                </a:solidFill>
              </a:rPr>
              <a:t>(</a:t>
            </a:r>
            <a:r>
              <a:rPr lang="cs-CZ" dirty="0">
                <a:solidFill>
                  <a:srgbClr val="444444"/>
                </a:solidFill>
              </a:rPr>
              <a:t>disociovány oba protony</a:t>
            </a:r>
            <a:r>
              <a:rPr lang="en-US" dirty="0">
                <a:solidFill>
                  <a:srgbClr val="444444"/>
                </a:solidFill>
              </a:rPr>
              <a:t>) is thus -2 + 5 = 3</a:t>
            </a:r>
            <a:r>
              <a:rPr lang="cs-CZ" dirty="0">
                <a:solidFill>
                  <a:srgbClr val="444444"/>
                </a:solidFill>
              </a:rPr>
              <a:t>    (experimentální hodnota:</a:t>
            </a:r>
            <a:r>
              <a:rPr lang="en-US" dirty="0"/>
              <a:t> 1.9</a:t>
            </a:r>
            <a:r>
              <a:rPr lang="cs-CZ" dirty="0"/>
              <a:t>)</a:t>
            </a:r>
            <a:r>
              <a:rPr lang="en-US" dirty="0">
                <a:solidFill>
                  <a:srgbClr val="444444"/>
                </a:solidFill>
              </a:rPr>
              <a:t>.</a:t>
            </a:r>
            <a:endParaRPr lang="en-US" dirty="0"/>
          </a:p>
        </p:txBody>
      </p:sp>
    </p:spTree>
    <p:extLst>
      <p:ext uri="{BB962C8B-B14F-4D97-AF65-F5344CB8AC3E}">
        <p14:creationId xmlns:p14="http://schemas.microsoft.com/office/powerpoint/2010/main" val="136244951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2109A50-6C4C-4FB4-B3B6-680C264228BD}"/>
              </a:ext>
            </a:extLst>
          </p:cNvPr>
          <p:cNvSpPr txBox="1"/>
          <p:nvPr/>
        </p:nvSpPr>
        <p:spPr>
          <a:xfrm>
            <a:off x="304800" y="3352800"/>
            <a:ext cx="8610600" cy="2893100"/>
          </a:xfrm>
          <a:prstGeom prst="rect">
            <a:avLst/>
          </a:prstGeom>
          <a:noFill/>
        </p:spPr>
        <p:txBody>
          <a:bodyPr wrap="square" rtlCol="0">
            <a:spAutoFit/>
          </a:bodyPr>
          <a:lstStyle/>
          <a:p>
            <a:r>
              <a:rPr lang="en-US" sz="2000" b="1" dirty="0"/>
              <a:t>Ricci</a:t>
            </a:r>
            <a:r>
              <a:rPr lang="cs-CZ" sz="2000" b="1" dirty="0"/>
              <a:t>ho</a:t>
            </a:r>
            <a:r>
              <a:rPr lang="en-US" sz="2000" b="1" dirty="0"/>
              <a:t> </a:t>
            </a:r>
            <a:r>
              <a:rPr lang="cs-CZ" sz="2000" b="1" dirty="0"/>
              <a:t>pravidla</a:t>
            </a:r>
            <a:endParaRPr lang="en-US" sz="2000" b="1" dirty="0"/>
          </a:p>
          <a:p>
            <a:endParaRPr lang="en-US" dirty="0">
              <a:solidFill>
                <a:srgbClr val="FF0000"/>
              </a:solidFill>
            </a:endParaRPr>
          </a:p>
          <a:p>
            <a:r>
              <a:rPr lang="en-US" b="1" dirty="0" err="1"/>
              <a:t>H</a:t>
            </a:r>
            <a:r>
              <a:rPr lang="en-US" b="1" baseline="-25000" dirty="0" err="1"/>
              <a:t>a</a:t>
            </a:r>
            <a:r>
              <a:rPr lang="en-US" b="1" dirty="0" err="1"/>
              <a:t>MO</a:t>
            </a:r>
            <a:r>
              <a:rPr lang="en-US" b="1" baseline="-25000" dirty="0" err="1"/>
              <a:t>b</a:t>
            </a:r>
            <a:endParaRPr lang="en-US" b="1" baseline="-25000" dirty="0"/>
          </a:p>
          <a:p>
            <a:r>
              <a:rPr lang="en-US" dirty="0"/>
              <a:t>	</a:t>
            </a:r>
            <a:r>
              <a:rPr lang="en-US" dirty="0" err="1"/>
              <a:t>pKa</a:t>
            </a:r>
            <a:r>
              <a:rPr lang="en-US" dirty="0"/>
              <a:t> = 8 – 9</a:t>
            </a:r>
            <a:r>
              <a:rPr lang="en-US" b="1" i="1" dirty="0"/>
              <a:t>m</a:t>
            </a:r>
            <a:r>
              <a:rPr lang="en-US" dirty="0"/>
              <a:t> – 4</a:t>
            </a:r>
            <a:r>
              <a:rPr lang="en-US" b="1" i="1" dirty="0"/>
              <a:t>n</a:t>
            </a:r>
          </a:p>
          <a:p>
            <a:r>
              <a:rPr lang="en-US" b="1" i="1" dirty="0"/>
              <a:t>	n</a:t>
            </a:r>
            <a:r>
              <a:rPr lang="en-US" dirty="0"/>
              <a:t> = a – b</a:t>
            </a:r>
          </a:p>
          <a:p>
            <a:r>
              <a:rPr lang="en-US" dirty="0" err="1"/>
              <a:t>kde</a:t>
            </a:r>
            <a:r>
              <a:rPr lang="en-US" b="1" i="1" dirty="0"/>
              <a:t> m </a:t>
            </a:r>
            <a:r>
              <a:rPr lang="cs-CZ" dirty="0"/>
              <a:t>je</a:t>
            </a:r>
            <a:r>
              <a:rPr lang="en-US" dirty="0"/>
              <a:t> form</a:t>
            </a:r>
            <a:r>
              <a:rPr lang="cs-CZ" dirty="0"/>
              <a:t>á</a:t>
            </a:r>
            <a:r>
              <a:rPr lang="en-US" dirty="0"/>
              <a:t>l</a:t>
            </a:r>
            <a:r>
              <a:rPr lang="cs-CZ" dirty="0"/>
              <a:t>ní náboj (oxidační číslo)</a:t>
            </a:r>
            <a:r>
              <a:rPr lang="en-US" dirty="0"/>
              <a:t> </a:t>
            </a:r>
            <a:r>
              <a:rPr lang="en-US" dirty="0" err="1"/>
              <a:t>centr</a:t>
            </a:r>
            <a:r>
              <a:rPr lang="cs-CZ" dirty="0"/>
              <a:t>á</a:t>
            </a:r>
            <a:r>
              <a:rPr lang="en-US" dirty="0"/>
              <a:t>l</a:t>
            </a:r>
            <a:r>
              <a:rPr lang="cs-CZ" dirty="0" err="1"/>
              <a:t>ního</a:t>
            </a:r>
            <a:r>
              <a:rPr lang="en-US" dirty="0"/>
              <a:t> atom</a:t>
            </a:r>
            <a:r>
              <a:rPr lang="cs-CZ" dirty="0"/>
              <a:t>u</a:t>
            </a:r>
            <a:r>
              <a:rPr lang="en-US" dirty="0"/>
              <a:t>, </a:t>
            </a:r>
            <a:r>
              <a:rPr lang="en-US" b="1" i="1" dirty="0"/>
              <a:t>n </a:t>
            </a:r>
            <a:r>
              <a:rPr lang="cs-CZ" dirty="0"/>
              <a:t>je</a:t>
            </a:r>
            <a:r>
              <a:rPr lang="en-US" dirty="0"/>
              <a:t> </a:t>
            </a:r>
            <a:r>
              <a:rPr lang="cs-CZ" dirty="0"/>
              <a:t>počet </a:t>
            </a:r>
            <a:r>
              <a:rPr lang="en-US" dirty="0"/>
              <a:t>n</a:t>
            </a:r>
            <a:r>
              <a:rPr lang="cs-CZ" dirty="0"/>
              <a:t>e</a:t>
            </a:r>
            <a:r>
              <a:rPr lang="en-US" dirty="0"/>
              <a:t>-hydroxyl</a:t>
            </a:r>
            <a:r>
              <a:rPr lang="cs-CZ" dirty="0" err="1"/>
              <a:t>ových</a:t>
            </a:r>
            <a:r>
              <a:rPr lang="en-US" dirty="0"/>
              <a:t> </a:t>
            </a:r>
            <a:r>
              <a:rPr lang="cs-CZ" dirty="0"/>
              <a:t>kyslíků ve vzorci kyseliny</a:t>
            </a:r>
            <a:r>
              <a:rPr lang="en-US" dirty="0"/>
              <a:t>.</a:t>
            </a:r>
          </a:p>
          <a:p>
            <a:endParaRPr lang="en-US" dirty="0">
              <a:solidFill>
                <a:srgbClr val="FF0000"/>
              </a:solidFill>
            </a:endParaRPr>
          </a:p>
          <a:p>
            <a:r>
              <a:rPr lang="en-US" b="1" dirty="0" err="1"/>
              <a:t>H</a:t>
            </a:r>
            <a:r>
              <a:rPr lang="en-US" b="1" baseline="-25000" dirty="0" err="1"/>
              <a:t>a</a:t>
            </a:r>
            <a:r>
              <a:rPr lang="en-US" b="1" dirty="0" err="1"/>
              <a:t>MO</a:t>
            </a:r>
            <a:r>
              <a:rPr lang="en-US" b="1" baseline="-25000" dirty="0"/>
              <a:t>(a </a:t>
            </a:r>
            <a:r>
              <a:rPr lang="en-US" baseline="-25000" dirty="0"/>
              <a:t>+ </a:t>
            </a:r>
            <a:r>
              <a:rPr lang="en-US" b="1" baseline="-25000" dirty="0"/>
              <a:t>1)</a:t>
            </a:r>
          </a:p>
          <a:p>
            <a:r>
              <a:rPr lang="en-US" i="1" dirty="0"/>
              <a:t>	</a:t>
            </a:r>
            <a:r>
              <a:rPr lang="en-US" dirty="0" err="1"/>
              <a:t>pKa</a:t>
            </a:r>
            <a:r>
              <a:rPr lang="en-US" i="1" dirty="0"/>
              <a:t> </a:t>
            </a:r>
            <a:r>
              <a:rPr lang="en-US" dirty="0"/>
              <a:t>= 2.1</a:t>
            </a:r>
            <a:r>
              <a:rPr lang="en-US" b="1" dirty="0"/>
              <a:t> </a:t>
            </a:r>
            <a:r>
              <a:rPr lang="en-US" dirty="0"/>
              <a:t>+ 4.9(</a:t>
            </a:r>
            <a:r>
              <a:rPr lang="en-US" i="1" dirty="0"/>
              <a:t>n </a:t>
            </a:r>
            <a:r>
              <a:rPr lang="en-US" dirty="0"/>
              <a:t>- 1), </a:t>
            </a:r>
            <a:r>
              <a:rPr lang="cs-CZ" dirty="0"/>
              <a:t>kde</a:t>
            </a:r>
            <a:r>
              <a:rPr lang="en-US" dirty="0"/>
              <a:t> </a:t>
            </a:r>
            <a:r>
              <a:rPr lang="en-US" i="1" dirty="0"/>
              <a:t>n</a:t>
            </a:r>
            <a:r>
              <a:rPr lang="en-US" b="1" i="1" dirty="0"/>
              <a:t> </a:t>
            </a:r>
            <a:r>
              <a:rPr lang="en-US" dirty="0"/>
              <a:t>= 1, 2, 3 pro K</a:t>
            </a:r>
            <a:r>
              <a:rPr lang="en-US" baseline="-25000" dirty="0"/>
              <a:t>1</a:t>
            </a:r>
            <a:r>
              <a:rPr lang="en-US" dirty="0"/>
              <a:t>, K</a:t>
            </a:r>
            <a:r>
              <a:rPr lang="en-US" baseline="-25000" dirty="0"/>
              <a:t>2</a:t>
            </a:r>
            <a:r>
              <a:rPr lang="en-US" dirty="0"/>
              <a:t>, K</a:t>
            </a:r>
            <a:r>
              <a:rPr lang="en-US" baseline="-25000" dirty="0"/>
              <a:t>3</a:t>
            </a:r>
            <a:endParaRPr lang="en-US" baseline="-25000" dirty="0">
              <a:solidFill>
                <a:srgbClr val="FF0000"/>
              </a:solidFill>
            </a:endParaRPr>
          </a:p>
        </p:txBody>
      </p:sp>
      <p:sp>
        <p:nvSpPr>
          <p:cNvPr id="6" name="TextovéPole 5">
            <a:extLst>
              <a:ext uri="{FF2B5EF4-FFF2-40B4-BE49-F238E27FC236}">
                <a16:creationId xmlns:a16="http://schemas.microsoft.com/office/drawing/2014/main" id="{702BA5C0-7D73-4928-B53D-4B5E6EB54E11}"/>
              </a:ext>
            </a:extLst>
          </p:cNvPr>
          <p:cNvSpPr txBox="1"/>
          <p:nvPr/>
        </p:nvSpPr>
        <p:spPr>
          <a:xfrm>
            <a:off x="2991493" y="6400800"/>
            <a:ext cx="5400774" cy="307777"/>
          </a:xfrm>
          <a:prstGeom prst="rect">
            <a:avLst/>
          </a:prstGeom>
          <a:noFill/>
        </p:spPr>
        <p:txBody>
          <a:bodyPr wrap="none" rtlCol="0">
            <a:spAutoFit/>
          </a:bodyPr>
          <a:lstStyle/>
          <a:p>
            <a:r>
              <a:rPr lang="en-US" sz="1400" dirty="0"/>
              <a:t>Ricci, J. E.: </a:t>
            </a:r>
            <a:r>
              <a:rPr lang="en-US" sz="1400" i="1" dirty="0"/>
              <a:t>Journal of the American Chemical Society </a:t>
            </a:r>
            <a:r>
              <a:rPr lang="en-US" sz="1400" dirty="0"/>
              <a:t>70, 1948, 109-113. </a:t>
            </a:r>
          </a:p>
        </p:txBody>
      </p:sp>
      <p:sp>
        <p:nvSpPr>
          <p:cNvPr id="2" name="Obdélník 1">
            <a:extLst>
              <a:ext uri="{FF2B5EF4-FFF2-40B4-BE49-F238E27FC236}">
                <a16:creationId xmlns:a16="http://schemas.microsoft.com/office/drawing/2014/main" id="{A59EA899-BEB2-4BBE-8650-EE1C410964FB}"/>
              </a:ext>
            </a:extLst>
          </p:cNvPr>
          <p:cNvSpPr/>
          <p:nvPr/>
        </p:nvSpPr>
        <p:spPr>
          <a:xfrm>
            <a:off x="228600" y="246357"/>
            <a:ext cx="8763000" cy="1015663"/>
          </a:xfrm>
          <a:prstGeom prst="rect">
            <a:avLst/>
          </a:prstGeom>
        </p:spPr>
        <p:txBody>
          <a:bodyPr wrap="square">
            <a:spAutoFit/>
          </a:bodyPr>
          <a:lstStyle/>
          <a:p>
            <a:pPr algn="just"/>
            <a:r>
              <a:rPr lang="en-US" sz="2000" dirty="0"/>
              <a:t>M</a:t>
            </a:r>
            <a:r>
              <a:rPr lang="cs-CZ" sz="2000" dirty="0"/>
              <a:t>noho</a:t>
            </a:r>
            <a:r>
              <a:rPr lang="en-US" sz="2000" dirty="0"/>
              <a:t> </a:t>
            </a:r>
            <a:r>
              <a:rPr lang="en-US" sz="2000" dirty="0" err="1"/>
              <a:t>oxid</a:t>
            </a:r>
            <a:r>
              <a:rPr lang="cs-CZ" sz="2000" dirty="0"/>
              <a:t>ů nekovů a některé oxidy kovů</a:t>
            </a:r>
            <a:r>
              <a:rPr lang="en-US" sz="2000" dirty="0"/>
              <a:t> </a:t>
            </a:r>
            <a:r>
              <a:rPr lang="cs-CZ" sz="2000" dirty="0"/>
              <a:t>po rozpuštění ve vodě nepřecházejí kompletně na kyselinu</a:t>
            </a:r>
            <a:r>
              <a:rPr lang="en-US" sz="2000" dirty="0"/>
              <a:t>. </a:t>
            </a:r>
            <a:r>
              <a:rPr lang="cs-CZ" sz="2000" dirty="0"/>
              <a:t>Odchylky od </a:t>
            </a:r>
            <a:r>
              <a:rPr lang="en-US" sz="2000" dirty="0"/>
              <a:t>Pauling</a:t>
            </a:r>
            <a:r>
              <a:rPr lang="cs-CZ" sz="2000" dirty="0" err="1"/>
              <a:t>ových</a:t>
            </a:r>
            <a:r>
              <a:rPr lang="en-US" sz="2000" dirty="0"/>
              <a:t> </a:t>
            </a:r>
            <a:r>
              <a:rPr lang="cs-CZ" sz="2000" dirty="0"/>
              <a:t>pravidel</a:t>
            </a:r>
            <a:r>
              <a:rPr lang="en-US" sz="2000" dirty="0"/>
              <a:t> </a:t>
            </a:r>
            <a:r>
              <a:rPr lang="cs-CZ" sz="2000" dirty="0"/>
              <a:t>umožňují tyto skutečnosti odhalit</a:t>
            </a:r>
            <a:r>
              <a:rPr lang="en-US" sz="2000" dirty="0"/>
              <a:t>. </a:t>
            </a:r>
            <a:endParaRPr lang="cs-CZ" sz="2000" dirty="0"/>
          </a:p>
        </p:txBody>
      </p:sp>
      <p:pic>
        <p:nvPicPr>
          <p:cNvPr id="7" name="Obrázek 6" descr="Obsah obrázku kreslení&#10;&#10;Popis byl vytvořen automaticky">
            <a:extLst>
              <a:ext uri="{FF2B5EF4-FFF2-40B4-BE49-F238E27FC236}">
                <a16:creationId xmlns:a16="http://schemas.microsoft.com/office/drawing/2014/main" id="{22CAE799-31A0-4ADD-BCB7-6F074C89BC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1981200"/>
            <a:ext cx="1466953" cy="948903"/>
          </a:xfrm>
          <a:prstGeom prst="rect">
            <a:avLst/>
          </a:prstGeom>
        </p:spPr>
      </p:pic>
      <p:sp>
        <p:nvSpPr>
          <p:cNvPr id="3" name="Obdélník 2">
            <a:extLst>
              <a:ext uri="{FF2B5EF4-FFF2-40B4-BE49-F238E27FC236}">
                <a16:creationId xmlns:a16="http://schemas.microsoft.com/office/drawing/2014/main" id="{5B307F2D-4381-4983-A1F1-F2BA55DBF07F}"/>
              </a:ext>
            </a:extLst>
          </p:cNvPr>
          <p:cNvSpPr/>
          <p:nvPr/>
        </p:nvSpPr>
        <p:spPr>
          <a:xfrm>
            <a:off x="238125" y="1462240"/>
            <a:ext cx="6781800" cy="1600438"/>
          </a:xfrm>
          <a:prstGeom prst="rect">
            <a:avLst/>
          </a:prstGeom>
        </p:spPr>
        <p:txBody>
          <a:bodyPr wrap="square">
            <a:spAutoFit/>
          </a:bodyPr>
          <a:lstStyle/>
          <a:p>
            <a:r>
              <a:rPr lang="cs-CZ" b="1" dirty="0"/>
              <a:t>Příklad</a:t>
            </a:r>
          </a:p>
          <a:p>
            <a:endParaRPr lang="cs-CZ" sz="800" dirty="0"/>
          </a:p>
          <a:p>
            <a:r>
              <a:rPr lang="cs-CZ" dirty="0"/>
              <a:t>Rozpuštěním CO</a:t>
            </a:r>
            <a:r>
              <a:rPr lang="cs-CZ" baseline="-25000" dirty="0"/>
              <a:t>2</a:t>
            </a:r>
            <a:r>
              <a:rPr lang="cs-CZ" dirty="0"/>
              <a:t> ve vodě vzniká kyselina uhličitá</a:t>
            </a:r>
            <a:r>
              <a:rPr lang="en-US" dirty="0"/>
              <a:t>, </a:t>
            </a:r>
            <a:r>
              <a:rPr lang="cs-CZ" dirty="0"/>
              <a:t>jejíž experimentální hodnota </a:t>
            </a:r>
            <a:r>
              <a:rPr lang="en-US" dirty="0" err="1"/>
              <a:t>pK</a:t>
            </a:r>
            <a:r>
              <a:rPr lang="en-US" baseline="-25000" dirty="0" err="1"/>
              <a:t>a</a:t>
            </a:r>
            <a:r>
              <a:rPr lang="en-US" dirty="0"/>
              <a:t> </a:t>
            </a:r>
            <a:r>
              <a:rPr lang="cs-CZ" dirty="0"/>
              <a:t>=</a:t>
            </a:r>
            <a:r>
              <a:rPr lang="en-US" dirty="0"/>
              <a:t> 6.4</a:t>
            </a:r>
            <a:r>
              <a:rPr lang="cs-CZ" dirty="0"/>
              <a:t>, zatímco pravidla p</a:t>
            </a:r>
            <a:r>
              <a:rPr lang="en-US" dirty="0" err="1"/>
              <a:t>redi</a:t>
            </a:r>
            <a:r>
              <a:rPr lang="cs-CZ" dirty="0"/>
              <a:t>kují hodnotu</a:t>
            </a:r>
            <a:r>
              <a:rPr lang="en-US" dirty="0"/>
              <a:t> </a:t>
            </a:r>
            <a:r>
              <a:rPr lang="en-US" dirty="0" err="1"/>
              <a:t>pK</a:t>
            </a:r>
            <a:r>
              <a:rPr lang="en-US" baseline="-25000" dirty="0" err="1"/>
              <a:t>a</a:t>
            </a:r>
            <a:r>
              <a:rPr lang="en-US" dirty="0"/>
              <a:t> </a:t>
            </a:r>
            <a:r>
              <a:rPr lang="cs-CZ" dirty="0"/>
              <a:t>=</a:t>
            </a:r>
            <a:r>
              <a:rPr lang="en-US" dirty="0"/>
              <a:t> 3. </a:t>
            </a:r>
            <a:r>
              <a:rPr lang="cs-CZ" dirty="0"/>
              <a:t>Chyba je v předpokladu, že veškerý </a:t>
            </a:r>
            <a:r>
              <a:rPr lang="en-US" dirty="0"/>
              <a:t>CO</a:t>
            </a:r>
            <a:r>
              <a:rPr lang="en-US" baseline="-25000" dirty="0"/>
              <a:t>2</a:t>
            </a:r>
            <a:r>
              <a:rPr lang="en-US" dirty="0"/>
              <a:t> </a:t>
            </a:r>
            <a:r>
              <a:rPr lang="cs-CZ" dirty="0"/>
              <a:t>rozpuštěný ve vodě </a:t>
            </a:r>
            <a:r>
              <a:rPr lang="en-US" dirty="0"/>
              <a:t>exist</a:t>
            </a:r>
            <a:r>
              <a:rPr lang="cs-CZ" dirty="0" err="1"/>
              <a:t>uje</a:t>
            </a:r>
            <a:r>
              <a:rPr lang="en-US" dirty="0"/>
              <a:t> </a:t>
            </a:r>
            <a:r>
              <a:rPr lang="cs-CZ" dirty="0"/>
              <a:t>jako kyselina uhličitá, ve skutečnosti je to pouze </a:t>
            </a:r>
            <a:r>
              <a:rPr lang="en-US" dirty="0"/>
              <a:t>1</a:t>
            </a:r>
            <a:r>
              <a:rPr lang="cs-CZ" dirty="0"/>
              <a:t> </a:t>
            </a:r>
            <a:r>
              <a:rPr lang="en-US" dirty="0"/>
              <a:t>-</a:t>
            </a:r>
            <a:r>
              <a:rPr lang="cs-CZ" dirty="0"/>
              <a:t> </a:t>
            </a:r>
            <a:r>
              <a:rPr lang="en-US" dirty="0"/>
              <a:t>2</a:t>
            </a:r>
            <a:r>
              <a:rPr lang="cs-CZ" dirty="0"/>
              <a:t> </a:t>
            </a:r>
            <a:r>
              <a:rPr lang="en-US" dirty="0"/>
              <a:t>%. </a:t>
            </a:r>
          </a:p>
        </p:txBody>
      </p:sp>
    </p:spTree>
    <p:extLst>
      <p:ext uri="{BB962C8B-B14F-4D97-AF65-F5344CB8AC3E}">
        <p14:creationId xmlns:p14="http://schemas.microsoft.com/office/powerpoint/2010/main" val="305643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09304"/>
            <a:ext cx="8229600" cy="625475"/>
          </a:xfrm>
        </p:spPr>
        <p:txBody>
          <a:bodyPr>
            <a:normAutofit/>
          </a:bodyPr>
          <a:lstStyle/>
          <a:p>
            <a:r>
              <a:rPr lang="en-US" sz="2800" b="1" dirty="0" err="1">
                <a:solidFill>
                  <a:srgbClr val="002060"/>
                </a:solidFill>
                <a:latin typeface="+mn-lt"/>
              </a:rPr>
              <a:t>Fajansova</a:t>
            </a:r>
            <a:r>
              <a:rPr lang="en-US" sz="2800" b="1" dirty="0">
                <a:solidFill>
                  <a:srgbClr val="002060"/>
                </a:solidFill>
                <a:latin typeface="+mn-lt"/>
              </a:rPr>
              <a:t> </a:t>
            </a:r>
            <a:r>
              <a:rPr lang="en-US" sz="2800" b="1" dirty="0" err="1">
                <a:solidFill>
                  <a:srgbClr val="002060"/>
                </a:solidFill>
                <a:latin typeface="+mn-lt"/>
              </a:rPr>
              <a:t>pravidla</a:t>
            </a:r>
            <a:r>
              <a:rPr lang="cs-CZ" sz="2800" b="1" dirty="0">
                <a:solidFill>
                  <a:srgbClr val="002060"/>
                </a:solidFill>
                <a:latin typeface="+mn-lt"/>
              </a:rPr>
              <a:t> pro iontovou vazbu</a:t>
            </a:r>
          </a:p>
        </p:txBody>
      </p:sp>
      <p:sp>
        <p:nvSpPr>
          <p:cNvPr id="3" name="Obdélník 2"/>
          <p:cNvSpPr/>
          <p:nvPr/>
        </p:nvSpPr>
        <p:spPr>
          <a:xfrm>
            <a:off x="222115" y="1219200"/>
            <a:ext cx="8763000" cy="5016758"/>
          </a:xfrm>
          <a:prstGeom prst="rect">
            <a:avLst/>
          </a:prstGeom>
        </p:spPr>
        <p:txBody>
          <a:bodyPr wrap="square">
            <a:spAutoFit/>
          </a:bodyPr>
          <a:lstStyle/>
          <a:p>
            <a:r>
              <a:rPr lang="cs-CZ" sz="2000" b="1" dirty="0">
                <a:cs typeface="Arial" panose="020B0604020202020204" pitchFamily="34" charset="0"/>
              </a:rPr>
              <a:t>Iontová vazba </a:t>
            </a:r>
            <a:r>
              <a:rPr lang="cs-CZ" sz="2000" dirty="0">
                <a:cs typeface="Arial" panose="020B0604020202020204" pitchFamily="34" charset="0"/>
              </a:rPr>
              <a:t>vzniká</a:t>
            </a:r>
          </a:p>
          <a:p>
            <a:r>
              <a:rPr lang="cs-CZ" sz="2000" dirty="0">
                <a:cs typeface="Arial" panose="020B0604020202020204" pitchFamily="34" charset="0"/>
              </a:rPr>
              <a:t>  1. mají-li vzniklé ionty stabilní elektronovou strukturu s plně obsazenou kulově symetrickou vrstvou.</a:t>
            </a:r>
          </a:p>
          <a:p>
            <a:r>
              <a:rPr lang="cs-CZ" sz="2000" dirty="0">
                <a:cs typeface="Arial" panose="020B0604020202020204" pitchFamily="34" charset="0"/>
              </a:rPr>
              <a:t>  2. mají-li malý náboj,</a:t>
            </a:r>
          </a:p>
          <a:p>
            <a:r>
              <a:rPr lang="cs-CZ" sz="2000" dirty="0">
                <a:cs typeface="Arial" panose="020B0604020202020204" pitchFamily="34" charset="0"/>
              </a:rPr>
              <a:t>  3. mají-li atomy, z kterých vznikají anionty, malý atomový objem a atomy, z kterých vznikají kationty, velký atomový objem.</a:t>
            </a:r>
          </a:p>
          <a:p>
            <a:r>
              <a:rPr lang="cs-CZ" sz="2000" u="sng" dirty="0">
                <a:cs typeface="Arial" panose="020B0604020202020204" pitchFamily="34" charset="0"/>
              </a:rPr>
              <a:t>Nejsou-li tyto podmínky splněny</a:t>
            </a:r>
            <a:r>
              <a:rPr lang="cs-CZ" sz="2000" dirty="0">
                <a:cs typeface="Arial" panose="020B0604020202020204" pitchFamily="34" charset="0"/>
              </a:rPr>
              <a:t>, </a:t>
            </a:r>
            <a:r>
              <a:rPr lang="cs-CZ" sz="2000" u="sng" dirty="0">
                <a:cs typeface="Arial" panose="020B0604020202020204" pitchFamily="34" charset="0"/>
              </a:rPr>
              <a:t>vzniká místo vazby iontové polarizovaná vazba kovalentní</a:t>
            </a:r>
            <a:r>
              <a:rPr lang="cs-CZ" sz="2000" dirty="0">
                <a:cs typeface="Arial" panose="020B0604020202020204" pitchFamily="34" charset="0"/>
              </a:rPr>
              <a:t>. </a:t>
            </a:r>
          </a:p>
          <a:p>
            <a:endParaRPr lang="cs-CZ" sz="2000" dirty="0">
              <a:cs typeface="Arial" panose="020B0604020202020204" pitchFamily="34" charset="0"/>
            </a:endParaRPr>
          </a:p>
          <a:p>
            <a:r>
              <a:rPr lang="cs-CZ" sz="2000" b="1" dirty="0">
                <a:cs typeface="Arial" panose="020B0604020202020204" pitchFamily="34" charset="0"/>
              </a:rPr>
              <a:t>Stabilita iontu </a:t>
            </a:r>
            <a:r>
              <a:rPr lang="cs-CZ" sz="2000" dirty="0">
                <a:cs typeface="Arial" panose="020B0604020202020204" pitchFamily="34" charset="0"/>
              </a:rPr>
              <a:t>– schopnost zachovat si svou elektronovou konfiguraci, nepodlehnout další oxidačně-redukční změně. Ion je tím indiferentnější,</a:t>
            </a:r>
          </a:p>
          <a:p>
            <a:r>
              <a:rPr lang="cs-CZ" sz="2000" dirty="0">
                <a:cs typeface="Arial" panose="020B0604020202020204" pitchFamily="34" charset="0"/>
              </a:rPr>
              <a:t>  1. čím stabilnější je jeho elektronová konfigurace (vzácný plyn &gt; </a:t>
            </a:r>
            <a:r>
              <a:rPr lang="cs-CZ" sz="2000" dirty="0" err="1">
                <a:cs typeface="Arial" panose="020B0604020202020204" pitchFamily="34" charset="0"/>
              </a:rPr>
              <a:t>pseudovzácný</a:t>
            </a:r>
            <a:r>
              <a:rPr lang="cs-CZ" sz="2000" dirty="0">
                <a:cs typeface="Arial" panose="020B0604020202020204" pitchFamily="34" charset="0"/>
              </a:rPr>
              <a:t> plyn &gt; nepravidelná konfigurace)</a:t>
            </a:r>
          </a:p>
          <a:p>
            <a:r>
              <a:rPr lang="cs-CZ" sz="2000" dirty="0">
                <a:cs typeface="Arial" panose="020B0604020202020204" pitchFamily="34" charset="0"/>
              </a:rPr>
              <a:t>  2. čím menší má náboj Na</a:t>
            </a:r>
            <a:r>
              <a:rPr lang="cs-CZ" sz="2000" baseline="30000" dirty="0">
                <a:cs typeface="Arial" panose="020B0604020202020204" pitchFamily="34" charset="0"/>
              </a:rPr>
              <a:t>+</a:t>
            </a:r>
            <a:r>
              <a:rPr lang="cs-CZ" sz="2000" dirty="0">
                <a:cs typeface="Arial" panose="020B0604020202020204" pitchFamily="34" charset="0"/>
              </a:rPr>
              <a:t> &gt; Mg</a:t>
            </a:r>
            <a:r>
              <a:rPr lang="cs-CZ" sz="2000" baseline="30000" dirty="0">
                <a:cs typeface="Arial" panose="020B0604020202020204" pitchFamily="34" charset="0"/>
              </a:rPr>
              <a:t>2+</a:t>
            </a:r>
            <a:r>
              <a:rPr lang="cs-CZ" sz="2000" dirty="0">
                <a:cs typeface="Arial" panose="020B0604020202020204" pitchFamily="34" charset="0"/>
              </a:rPr>
              <a:t> &gt; Al</a:t>
            </a:r>
            <a:r>
              <a:rPr lang="cs-CZ" sz="2000" baseline="30000" dirty="0">
                <a:cs typeface="Arial" panose="020B0604020202020204" pitchFamily="34" charset="0"/>
              </a:rPr>
              <a:t>3+</a:t>
            </a:r>
            <a:r>
              <a:rPr lang="cs-CZ" sz="2000" dirty="0">
                <a:cs typeface="Arial" panose="020B0604020202020204" pitchFamily="34" charset="0"/>
              </a:rPr>
              <a:t> &gt; Si</a:t>
            </a:r>
            <a:r>
              <a:rPr lang="cs-CZ" sz="2000" baseline="30000" dirty="0">
                <a:cs typeface="Arial" panose="020B0604020202020204" pitchFamily="34" charset="0"/>
              </a:rPr>
              <a:t>4+</a:t>
            </a:r>
          </a:p>
          <a:p>
            <a:r>
              <a:rPr lang="cs-CZ" sz="2000" dirty="0">
                <a:cs typeface="Arial" panose="020B0604020202020204" pitchFamily="34" charset="0"/>
              </a:rPr>
              <a:t>  3. čím větší je atomové číslo atomu, z něhož vzniká kation </a:t>
            </a:r>
            <a:r>
              <a:rPr lang="cs-CZ" sz="2000" dirty="0" err="1">
                <a:cs typeface="Arial" panose="020B0604020202020204" pitchFamily="34" charset="0"/>
              </a:rPr>
              <a:t>Cs</a:t>
            </a:r>
            <a:r>
              <a:rPr lang="cs-CZ" sz="2000" baseline="30000" dirty="0">
                <a:cs typeface="Arial" panose="020B0604020202020204" pitchFamily="34" charset="0"/>
              </a:rPr>
              <a:t>+ </a:t>
            </a:r>
            <a:r>
              <a:rPr lang="cs-CZ" sz="2000" dirty="0">
                <a:cs typeface="Arial" panose="020B0604020202020204" pitchFamily="34" charset="0"/>
              </a:rPr>
              <a:t>&gt; Na</a:t>
            </a:r>
            <a:r>
              <a:rPr lang="cs-CZ" sz="2000" baseline="30000" dirty="0">
                <a:cs typeface="Arial" panose="020B0604020202020204" pitchFamily="34" charset="0"/>
              </a:rPr>
              <a:t>+</a:t>
            </a:r>
          </a:p>
          <a:p>
            <a:r>
              <a:rPr lang="cs-CZ" sz="2000" dirty="0">
                <a:cs typeface="Arial" panose="020B0604020202020204" pitchFamily="34" charset="0"/>
              </a:rPr>
              <a:t>  4. čím menší je atomové číslo atomu, z něhož vzniká anion F</a:t>
            </a:r>
            <a:r>
              <a:rPr lang="cs-CZ" sz="2000" baseline="30000" dirty="0">
                <a:cs typeface="Arial" panose="020B0604020202020204" pitchFamily="34" charset="0"/>
              </a:rPr>
              <a:t>-</a:t>
            </a:r>
            <a:r>
              <a:rPr lang="cs-CZ" sz="2000" dirty="0">
                <a:cs typeface="Arial" panose="020B0604020202020204" pitchFamily="34" charset="0"/>
              </a:rPr>
              <a:t> &gt; I</a:t>
            </a:r>
            <a:r>
              <a:rPr lang="cs-CZ" sz="2000" baseline="30000" dirty="0">
                <a:cs typeface="Arial" panose="020B0604020202020204" pitchFamily="34" charset="0"/>
              </a:rPr>
              <a:t>-</a:t>
            </a:r>
          </a:p>
        </p:txBody>
      </p:sp>
    </p:spTree>
    <p:extLst>
      <p:ext uri="{BB962C8B-B14F-4D97-AF65-F5344CB8AC3E}">
        <p14:creationId xmlns:p14="http://schemas.microsoft.com/office/powerpoint/2010/main" val="114618907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4">
            <a:extLst>
              <a:ext uri="{FF2B5EF4-FFF2-40B4-BE49-F238E27FC236}">
                <a16:creationId xmlns:a16="http://schemas.microsoft.com/office/drawing/2014/main" id="{0D86AAB5-F499-448D-87D1-0D3E6C1FD3FE}"/>
              </a:ext>
            </a:extLst>
          </p:cNvPr>
          <p:cNvGraphicFramePr>
            <a:graphicFrameLocks noGrp="1"/>
          </p:cNvGraphicFramePr>
          <p:nvPr>
            <p:ph idx="1"/>
            <p:extLst>
              <p:ext uri="{D42A27DB-BD31-4B8C-83A1-F6EECF244321}">
                <p14:modId xmlns:p14="http://schemas.microsoft.com/office/powerpoint/2010/main" val="770475029"/>
              </p:ext>
            </p:extLst>
          </p:nvPr>
        </p:nvGraphicFramePr>
        <p:xfrm>
          <a:off x="457200" y="276860"/>
          <a:ext cx="8229600" cy="6304280"/>
        </p:xfrm>
        <a:graphic>
          <a:graphicData uri="http://schemas.openxmlformats.org/drawingml/2006/table">
            <a:tbl>
              <a:tblPr firstRow="1" bandRow="1">
                <a:tableStyleId>{5C22544A-7EE6-4342-B048-85BDC9FD1C3A}</a:tableStyleId>
              </a:tblPr>
              <a:tblGrid>
                <a:gridCol w="1028700">
                  <a:extLst>
                    <a:ext uri="{9D8B030D-6E8A-4147-A177-3AD203B41FA5}">
                      <a16:colId xmlns:a16="http://schemas.microsoft.com/office/drawing/2014/main" val="4083716756"/>
                    </a:ext>
                  </a:extLst>
                </a:gridCol>
                <a:gridCol w="876300">
                  <a:extLst>
                    <a:ext uri="{9D8B030D-6E8A-4147-A177-3AD203B41FA5}">
                      <a16:colId xmlns:a16="http://schemas.microsoft.com/office/drawing/2014/main" val="4214226758"/>
                    </a:ext>
                  </a:extLst>
                </a:gridCol>
                <a:gridCol w="1181100">
                  <a:extLst>
                    <a:ext uri="{9D8B030D-6E8A-4147-A177-3AD203B41FA5}">
                      <a16:colId xmlns:a16="http://schemas.microsoft.com/office/drawing/2014/main" val="231259783"/>
                    </a:ext>
                  </a:extLst>
                </a:gridCol>
                <a:gridCol w="1028700">
                  <a:extLst>
                    <a:ext uri="{9D8B030D-6E8A-4147-A177-3AD203B41FA5}">
                      <a16:colId xmlns:a16="http://schemas.microsoft.com/office/drawing/2014/main" val="4289415094"/>
                    </a:ext>
                  </a:extLst>
                </a:gridCol>
                <a:gridCol w="1143000">
                  <a:extLst>
                    <a:ext uri="{9D8B030D-6E8A-4147-A177-3AD203B41FA5}">
                      <a16:colId xmlns:a16="http://schemas.microsoft.com/office/drawing/2014/main" val="2961353153"/>
                    </a:ext>
                  </a:extLst>
                </a:gridCol>
                <a:gridCol w="914400">
                  <a:extLst>
                    <a:ext uri="{9D8B030D-6E8A-4147-A177-3AD203B41FA5}">
                      <a16:colId xmlns:a16="http://schemas.microsoft.com/office/drawing/2014/main" val="1455275759"/>
                    </a:ext>
                  </a:extLst>
                </a:gridCol>
                <a:gridCol w="1143000">
                  <a:extLst>
                    <a:ext uri="{9D8B030D-6E8A-4147-A177-3AD203B41FA5}">
                      <a16:colId xmlns:a16="http://schemas.microsoft.com/office/drawing/2014/main" val="3515060125"/>
                    </a:ext>
                  </a:extLst>
                </a:gridCol>
                <a:gridCol w="914400">
                  <a:extLst>
                    <a:ext uri="{9D8B030D-6E8A-4147-A177-3AD203B41FA5}">
                      <a16:colId xmlns:a16="http://schemas.microsoft.com/office/drawing/2014/main" val="2660178"/>
                    </a:ext>
                  </a:extLst>
                </a:gridCol>
              </a:tblGrid>
              <a:tr h="370840">
                <a:tc>
                  <a:txBody>
                    <a:bodyPr/>
                    <a:lstStyle/>
                    <a:p>
                      <a:pPr algn="ctr"/>
                      <a:r>
                        <a:rPr lang="cs-CZ" dirty="0"/>
                        <a:t>X(OH)</a:t>
                      </a:r>
                      <a:r>
                        <a:rPr lang="cs-CZ" baseline="-25000" dirty="0"/>
                        <a:t>m</a:t>
                      </a:r>
                    </a:p>
                  </a:txBody>
                  <a:tcPr/>
                </a:tc>
                <a:tc>
                  <a:txBody>
                    <a:bodyPr/>
                    <a:lstStyle/>
                    <a:p>
                      <a:pPr algn="ctr"/>
                      <a:r>
                        <a:rPr lang="cs-CZ" dirty="0" err="1"/>
                        <a:t>pKa</a:t>
                      </a:r>
                      <a:endParaRPr lang="cs-CZ" dirty="0"/>
                    </a:p>
                  </a:txBody>
                  <a:tcPr/>
                </a:tc>
                <a:tc>
                  <a:txBody>
                    <a:bodyPr/>
                    <a:lstStyle/>
                    <a:p>
                      <a:pPr algn="ctr"/>
                      <a:r>
                        <a:rPr lang="cs-CZ" dirty="0"/>
                        <a:t>XO(OH)</a:t>
                      </a:r>
                      <a:r>
                        <a:rPr lang="cs-CZ" baseline="-25000" dirty="0"/>
                        <a:t>m</a:t>
                      </a:r>
                    </a:p>
                  </a:txBody>
                  <a:tcPr/>
                </a:tc>
                <a:tc>
                  <a:txBody>
                    <a:bodyPr/>
                    <a:lstStyle/>
                    <a:p>
                      <a:pPr algn="ctr"/>
                      <a:r>
                        <a:rPr lang="cs-CZ" dirty="0" err="1"/>
                        <a:t>pKa</a:t>
                      </a:r>
                      <a:endParaRPr lang="cs-CZ" dirty="0"/>
                    </a:p>
                  </a:txBody>
                  <a:tcPr/>
                </a:tc>
                <a:tc>
                  <a:txBody>
                    <a:bodyPr/>
                    <a:lstStyle/>
                    <a:p>
                      <a:pPr algn="ctr"/>
                      <a:r>
                        <a:rPr lang="cs-CZ" dirty="0"/>
                        <a:t>XO</a:t>
                      </a:r>
                      <a:r>
                        <a:rPr lang="cs-CZ" baseline="-25000" dirty="0"/>
                        <a:t>2</a:t>
                      </a:r>
                      <a:r>
                        <a:rPr lang="cs-CZ" dirty="0"/>
                        <a:t>(OH)</a:t>
                      </a:r>
                      <a:r>
                        <a:rPr lang="cs-CZ" baseline="-25000" dirty="0"/>
                        <a:t>m</a:t>
                      </a:r>
                    </a:p>
                  </a:txBody>
                  <a:tcPr/>
                </a:tc>
                <a:tc>
                  <a:txBody>
                    <a:bodyPr/>
                    <a:lstStyle/>
                    <a:p>
                      <a:pPr algn="ctr"/>
                      <a:r>
                        <a:rPr lang="cs-CZ" dirty="0" err="1"/>
                        <a:t>pKa</a:t>
                      </a:r>
                      <a:endParaRPr lang="cs-CZ" dirty="0"/>
                    </a:p>
                  </a:txBody>
                  <a:tcPr/>
                </a:tc>
                <a:tc>
                  <a:txBody>
                    <a:bodyPr/>
                    <a:lstStyle/>
                    <a:p>
                      <a:pPr algn="ctr"/>
                      <a:r>
                        <a:rPr lang="cs-CZ" dirty="0"/>
                        <a:t>XO</a:t>
                      </a:r>
                      <a:r>
                        <a:rPr lang="cs-CZ" baseline="-25000" dirty="0"/>
                        <a:t>3</a:t>
                      </a:r>
                      <a:r>
                        <a:rPr lang="cs-CZ" dirty="0"/>
                        <a:t>(OH)</a:t>
                      </a:r>
                      <a:r>
                        <a:rPr lang="cs-CZ" baseline="-25000" dirty="0"/>
                        <a:t>m</a:t>
                      </a:r>
                    </a:p>
                  </a:txBody>
                  <a:tcPr/>
                </a:tc>
                <a:tc>
                  <a:txBody>
                    <a:bodyPr/>
                    <a:lstStyle/>
                    <a:p>
                      <a:pPr algn="ctr"/>
                      <a:r>
                        <a:rPr lang="cs-CZ" dirty="0" err="1"/>
                        <a:t>pKa</a:t>
                      </a:r>
                      <a:endParaRPr lang="cs-CZ" dirty="0"/>
                    </a:p>
                  </a:txBody>
                  <a:tcPr/>
                </a:tc>
                <a:extLst>
                  <a:ext uri="{0D108BD9-81ED-4DB2-BD59-A6C34878D82A}">
                    <a16:rowId xmlns:a16="http://schemas.microsoft.com/office/drawing/2014/main" val="2340400219"/>
                  </a:ext>
                </a:extLst>
              </a:tr>
              <a:tr h="370840">
                <a:tc>
                  <a:txBody>
                    <a:bodyPr/>
                    <a:lstStyle/>
                    <a:p>
                      <a:pPr algn="ctr"/>
                      <a:r>
                        <a:rPr lang="cs-CZ" dirty="0" err="1"/>
                        <a:t>ClOH</a:t>
                      </a:r>
                      <a:endParaRPr lang="cs-CZ" dirty="0"/>
                    </a:p>
                  </a:txBody>
                  <a:tcPr/>
                </a:tc>
                <a:tc>
                  <a:txBody>
                    <a:bodyPr/>
                    <a:lstStyle/>
                    <a:p>
                      <a:pPr algn="ctr"/>
                      <a:r>
                        <a:rPr lang="cs-CZ" dirty="0"/>
                        <a:t>7,2</a:t>
                      </a:r>
                    </a:p>
                  </a:txBody>
                  <a:tcPr/>
                </a:tc>
                <a:tc>
                  <a:txBody>
                    <a:bodyPr/>
                    <a:lstStyle/>
                    <a:p>
                      <a:pPr algn="ctr"/>
                      <a:r>
                        <a:rPr lang="cs-CZ" dirty="0" err="1"/>
                        <a:t>ClOOH</a:t>
                      </a:r>
                      <a:endParaRPr lang="cs-CZ" dirty="0"/>
                    </a:p>
                  </a:txBody>
                  <a:tcPr/>
                </a:tc>
                <a:tc>
                  <a:txBody>
                    <a:bodyPr/>
                    <a:lstStyle/>
                    <a:p>
                      <a:pPr algn="ctr"/>
                      <a:r>
                        <a:rPr lang="cs-CZ" dirty="0"/>
                        <a:t>2</a:t>
                      </a:r>
                    </a:p>
                  </a:txBody>
                  <a:tcPr/>
                </a:tc>
                <a:tc>
                  <a:txBody>
                    <a:bodyPr/>
                    <a:lstStyle/>
                    <a:p>
                      <a:pPr algn="ctr"/>
                      <a:r>
                        <a:rPr lang="cs-CZ" dirty="0"/>
                        <a:t>ClO</a:t>
                      </a:r>
                      <a:r>
                        <a:rPr lang="cs-CZ" baseline="-25000" dirty="0"/>
                        <a:t>2</a:t>
                      </a:r>
                      <a:r>
                        <a:rPr lang="cs-CZ" dirty="0"/>
                        <a:t>OH</a:t>
                      </a:r>
                    </a:p>
                  </a:txBody>
                  <a:tcPr/>
                </a:tc>
                <a:tc>
                  <a:txBody>
                    <a:bodyPr/>
                    <a:lstStyle/>
                    <a:p>
                      <a:pPr algn="ctr"/>
                      <a:r>
                        <a:rPr lang="cs-CZ"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ClO</a:t>
                      </a:r>
                      <a:r>
                        <a:rPr lang="cs-CZ" baseline="-25000" dirty="0"/>
                        <a:t>3</a:t>
                      </a:r>
                      <a:r>
                        <a:rPr lang="cs-CZ" dirty="0"/>
                        <a:t>OH</a:t>
                      </a:r>
                    </a:p>
                  </a:txBody>
                  <a:tcPr/>
                </a:tc>
                <a:tc>
                  <a:txBody>
                    <a:bodyPr/>
                    <a:lstStyle/>
                    <a:p>
                      <a:pPr algn="ctr"/>
                      <a:r>
                        <a:rPr lang="cs-CZ" dirty="0"/>
                        <a:t>-10</a:t>
                      </a:r>
                    </a:p>
                  </a:txBody>
                  <a:tcPr/>
                </a:tc>
                <a:extLst>
                  <a:ext uri="{0D108BD9-81ED-4DB2-BD59-A6C34878D82A}">
                    <a16:rowId xmlns:a16="http://schemas.microsoft.com/office/drawing/2014/main" val="1848621816"/>
                  </a:ext>
                </a:extLst>
              </a:tr>
              <a:tr h="370840">
                <a:tc>
                  <a:txBody>
                    <a:bodyPr/>
                    <a:lstStyle/>
                    <a:p>
                      <a:pPr algn="ctr"/>
                      <a:r>
                        <a:rPr lang="cs-CZ" dirty="0" err="1"/>
                        <a:t>BrOH</a:t>
                      </a:r>
                      <a:endParaRPr lang="cs-CZ" dirty="0"/>
                    </a:p>
                  </a:txBody>
                  <a:tcPr/>
                </a:tc>
                <a:tc>
                  <a:txBody>
                    <a:bodyPr/>
                    <a:lstStyle/>
                    <a:p>
                      <a:pPr algn="ctr"/>
                      <a:r>
                        <a:rPr lang="cs-CZ" dirty="0"/>
                        <a:t>8,7</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271911653"/>
                  </a:ext>
                </a:extLst>
              </a:tr>
              <a:tr h="370840">
                <a:tc>
                  <a:txBody>
                    <a:bodyPr/>
                    <a:lstStyle/>
                    <a:p>
                      <a:pPr algn="ctr"/>
                      <a:r>
                        <a:rPr lang="cs-CZ" dirty="0"/>
                        <a:t>IOH</a:t>
                      </a:r>
                    </a:p>
                  </a:txBody>
                  <a:tcPr/>
                </a:tc>
                <a:tc>
                  <a:txBody>
                    <a:bodyPr/>
                    <a:lstStyle/>
                    <a:p>
                      <a:pPr algn="ctr"/>
                      <a:r>
                        <a:rPr lang="cs-CZ" dirty="0"/>
                        <a:t>10</a:t>
                      </a:r>
                    </a:p>
                  </a:txBody>
                  <a:tcPr/>
                </a:tc>
                <a:tc>
                  <a:txBody>
                    <a:bodyPr/>
                    <a:lstStyle/>
                    <a:p>
                      <a:pPr algn="ctr"/>
                      <a:r>
                        <a:rPr lang="cs-CZ" dirty="0"/>
                        <a:t>IO(OH)</a:t>
                      </a:r>
                      <a:r>
                        <a:rPr lang="cs-CZ" baseline="-25000" dirty="0"/>
                        <a:t>5</a:t>
                      </a:r>
                    </a:p>
                  </a:txBody>
                  <a:tcPr/>
                </a:tc>
                <a:tc>
                  <a:txBody>
                    <a:bodyPr/>
                    <a:lstStyle/>
                    <a:p>
                      <a:pPr algn="ctr"/>
                      <a:r>
                        <a:rPr lang="cs-CZ" dirty="0"/>
                        <a:t>1,6</a:t>
                      </a:r>
                    </a:p>
                  </a:txBody>
                  <a:tcPr/>
                </a:tc>
                <a:tc>
                  <a:txBody>
                    <a:bodyPr/>
                    <a:lstStyle/>
                    <a:p>
                      <a:pPr algn="ctr"/>
                      <a:r>
                        <a:rPr lang="cs-CZ" dirty="0"/>
                        <a:t>IO</a:t>
                      </a:r>
                      <a:r>
                        <a:rPr lang="cs-CZ" baseline="-25000" dirty="0"/>
                        <a:t>2</a:t>
                      </a:r>
                      <a:r>
                        <a:rPr lang="cs-CZ" dirty="0"/>
                        <a:t>OH</a:t>
                      </a:r>
                    </a:p>
                  </a:txBody>
                  <a:tcPr/>
                </a:tc>
                <a:tc>
                  <a:txBody>
                    <a:bodyPr/>
                    <a:lstStyle/>
                    <a:p>
                      <a:pPr algn="ctr"/>
                      <a:r>
                        <a:rPr lang="cs-CZ" dirty="0"/>
                        <a:t>0,8</a:t>
                      </a:r>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3601732007"/>
                  </a:ext>
                </a:extLst>
              </a:tr>
              <a:tr h="370840">
                <a:tc>
                  <a:txBody>
                    <a:bodyPr/>
                    <a:lstStyle/>
                    <a:p>
                      <a:pPr algn="ctr"/>
                      <a:endParaRPr lang="cs-CZ" baseline="-25000" dirty="0"/>
                    </a:p>
                  </a:txBody>
                  <a:tcPr/>
                </a:tc>
                <a:tc>
                  <a:txBody>
                    <a:bodyPr/>
                    <a:lstStyle/>
                    <a:p>
                      <a:pPr algn="ctr"/>
                      <a:endParaRPr lang="cs-CZ"/>
                    </a:p>
                  </a:txBody>
                  <a:tcPr/>
                </a:tc>
                <a:tc>
                  <a:txBody>
                    <a:bodyPr/>
                    <a:lstStyle/>
                    <a:p>
                      <a:pPr algn="ctr"/>
                      <a:r>
                        <a:rPr lang="cs-CZ" dirty="0"/>
                        <a:t>SO(OH)</a:t>
                      </a:r>
                      <a:r>
                        <a:rPr lang="cs-CZ" baseline="-25000" dirty="0"/>
                        <a:t>2</a:t>
                      </a:r>
                    </a:p>
                  </a:txBody>
                  <a:tcPr/>
                </a:tc>
                <a:tc>
                  <a:txBody>
                    <a:bodyPr/>
                    <a:lstStyle/>
                    <a:p>
                      <a:pPr algn="ctr"/>
                      <a:r>
                        <a:rPr lang="cs-CZ" dirty="0"/>
                        <a:t>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SO</a:t>
                      </a:r>
                      <a:r>
                        <a:rPr lang="cs-CZ" baseline="-25000" dirty="0"/>
                        <a:t>2</a:t>
                      </a:r>
                      <a:r>
                        <a:rPr lang="cs-CZ" dirty="0"/>
                        <a:t>(OH)</a:t>
                      </a:r>
                      <a:r>
                        <a:rPr lang="cs-CZ" baseline="-25000" dirty="0"/>
                        <a:t>2</a:t>
                      </a:r>
                    </a:p>
                  </a:txBody>
                  <a:tcPr/>
                </a:tc>
                <a:tc>
                  <a:txBody>
                    <a:bodyPr/>
                    <a:lstStyle/>
                    <a:p>
                      <a:pPr algn="ctr"/>
                      <a:r>
                        <a:rPr lang="cs-CZ" dirty="0"/>
                        <a:t>-3</a:t>
                      </a:r>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3708041437"/>
                  </a:ext>
                </a:extLst>
              </a:tr>
              <a:tr h="370840">
                <a:tc>
                  <a:txBody>
                    <a:bodyPr/>
                    <a:lstStyle/>
                    <a:p>
                      <a:pPr algn="ctr"/>
                      <a:endParaRPr lang="cs-CZ" baseline="-25000" dirty="0"/>
                    </a:p>
                  </a:txBody>
                  <a:tcPr/>
                </a:tc>
                <a:tc>
                  <a:txBody>
                    <a:bodyPr/>
                    <a:lstStyle/>
                    <a:p>
                      <a:pPr algn="ctr"/>
                      <a:endParaRPr lang="cs-CZ"/>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a:t>SeO</a:t>
                      </a:r>
                      <a:r>
                        <a:rPr lang="cs-CZ" dirty="0"/>
                        <a:t>(OH)</a:t>
                      </a:r>
                      <a:r>
                        <a:rPr lang="cs-CZ" baseline="-25000" dirty="0"/>
                        <a:t>2</a:t>
                      </a:r>
                    </a:p>
                  </a:txBody>
                  <a:tcPr/>
                </a:tc>
                <a:tc>
                  <a:txBody>
                    <a:bodyPr/>
                    <a:lstStyle/>
                    <a:p>
                      <a:pPr algn="ctr"/>
                      <a:r>
                        <a:rPr lang="cs-CZ" dirty="0"/>
                        <a:t>2,6</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820587341"/>
                  </a:ext>
                </a:extLst>
              </a:tr>
              <a:tr h="370840">
                <a:tc>
                  <a:txBody>
                    <a:bodyPr/>
                    <a:lstStyle/>
                    <a:p>
                      <a:pPr algn="ctr"/>
                      <a:endParaRPr lang="cs-CZ"/>
                    </a:p>
                  </a:txBody>
                  <a:tcPr/>
                </a:tc>
                <a:tc>
                  <a:txBody>
                    <a:bodyPr/>
                    <a:lstStyle/>
                    <a:p>
                      <a:pPr algn="ctr"/>
                      <a:endParaRPr lang="cs-CZ"/>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a:t>TeO</a:t>
                      </a:r>
                      <a:r>
                        <a:rPr lang="cs-CZ" dirty="0"/>
                        <a:t>(OH)</a:t>
                      </a:r>
                      <a:r>
                        <a:rPr lang="cs-CZ" baseline="-25000" dirty="0"/>
                        <a:t>2</a:t>
                      </a:r>
                    </a:p>
                  </a:txBody>
                  <a:tcPr/>
                </a:tc>
                <a:tc>
                  <a:txBody>
                    <a:bodyPr/>
                    <a:lstStyle/>
                    <a:p>
                      <a:pPr algn="ctr"/>
                      <a:r>
                        <a:rPr lang="cs-CZ" dirty="0"/>
                        <a:t>2,7</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3316490603"/>
                  </a:ext>
                </a:extLst>
              </a:tr>
              <a:tr h="370840">
                <a:tc>
                  <a:txBody>
                    <a:bodyPr/>
                    <a:lstStyle/>
                    <a:p>
                      <a:pPr algn="ctr"/>
                      <a:endParaRPr lang="cs-CZ"/>
                    </a:p>
                  </a:txBody>
                  <a:tcPr/>
                </a:tc>
                <a:tc>
                  <a:txBody>
                    <a:bodyPr/>
                    <a:lstStyle/>
                    <a:p>
                      <a:pPr algn="ctr"/>
                      <a:endParaRPr lang="cs-CZ"/>
                    </a:p>
                  </a:txBody>
                  <a:tcPr/>
                </a:tc>
                <a:tc>
                  <a:txBody>
                    <a:bodyPr/>
                    <a:lstStyle/>
                    <a:p>
                      <a:pPr algn="ctr"/>
                      <a:r>
                        <a:rPr lang="cs-CZ" dirty="0"/>
                        <a:t>NOOH</a:t>
                      </a:r>
                    </a:p>
                  </a:txBody>
                  <a:tcPr/>
                </a:tc>
                <a:tc>
                  <a:txBody>
                    <a:bodyPr/>
                    <a:lstStyle/>
                    <a:p>
                      <a:pPr algn="ctr"/>
                      <a:r>
                        <a:rPr lang="cs-CZ" dirty="0"/>
                        <a:t>3,3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NO</a:t>
                      </a:r>
                      <a:r>
                        <a:rPr lang="cs-CZ" baseline="-25000" dirty="0"/>
                        <a:t>2</a:t>
                      </a:r>
                      <a:r>
                        <a:rPr lang="cs-CZ" dirty="0"/>
                        <a:t>OH</a:t>
                      </a:r>
                    </a:p>
                  </a:txBody>
                  <a:tcPr/>
                </a:tc>
                <a:tc>
                  <a:txBody>
                    <a:bodyPr/>
                    <a:lstStyle/>
                    <a:p>
                      <a:pPr algn="ctr"/>
                      <a:r>
                        <a:rPr lang="cs-CZ" dirty="0"/>
                        <a:t>-1,4</a:t>
                      </a:r>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249398171"/>
                  </a:ext>
                </a:extLst>
              </a:tr>
              <a:tr h="370840">
                <a:tc>
                  <a:txBody>
                    <a:bodyPr/>
                    <a:lstStyle/>
                    <a:p>
                      <a:pPr algn="ctr"/>
                      <a:endParaRPr lang="cs-CZ" baseline="-25000" dirty="0"/>
                    </a:p>
                  </a:txBody>
                  <a:tcPr/>
                </a:tc>
                <a:tc>
                  <a:txBody>
                    <a:bodyPr/>
                    <a:lstStyle/>
                    <a:p>
                      <a:pPr algn="ctr"/>
                      <a:endParaRPr lang="cs-CZ" dirty="0"/>
                    </a:p>
                  </a:txBody>
                  <a:tcPr/>
                </a:tc>
                <a:tc>
                  <a:txBody>
                    <a:bodyPr/>
                    <a:lstStyle/>
                    <a:p>
                      <a:pPr algn="ctr"/>
                      <a:r>
                        <a:rPr lang="cs-CZ" dirty="0"/>
                        <a:t>PO(OH)</a:t>
                      </a:r>
                      <a:r>
                        <a:rPr lang="cs-CZ" baseline="-25000" dirty="0"/>
                        <a:t>3</a:t>
                      </a:r>
                    </a:p>
                  </a:txBody>
                  <a:tcPr/>
                </a:tc>
                <a:tc>
                  <a:txBody>
                    <a:bodyPr/>
                    <a:lstStyle/>
                    <a:p>
                      <a:pPr algn="ctr"/>
                      <a:r>
                        <a:rPr lang="cs-CZ" dirty="0"/>
                        <a:t>2,1</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1293855686"/>
                  </a:ext>
                </a:extLst>
              </a:tr>
              <a:tr h="370840">
                <a:tc>
                  <a:txBody>
                    <a:bodyPr/>
                    <a:lstStyle/>
                    <a:p>
                      <a:pPr algn="ctr"/>
                      <a:endParaRPr lang="cs-CZ" baseline="-25000" dirty="0"/>
                    </a:p>
                  </a:txBody>
                  <a:tcPr/>
                </a:tc>
                <a:tc>
                  <a:txBody>
                    <a:bodyPr/>
                    <a:lstStyle/>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a:t>AsO</a:t>
                      </a:r>
                      <a:r>
                        <a:rPr lang="cs-CZ" dirty="0"/>
                        <a:t>(OH)</a:t>
                      </a:r>
                      <a:r>
                        <a:rPr lang="cs-CZ" baseline="-25000" dirty="0"/>
                        <a:t>3</a:t>
                      </a:r>
                    </a:p>
                  </a:txBody>
                  <a:tcPr/>
                </a:tc>
                <a:tc>
                  <a:txBody>
                    <a:bodyPr/>
                    <a:lstStyle/>
                    <a:p>
                      <a:pPr algn="ctr"/>
                      <a:r>
                        <a:rPr lang="cs-CZ" dirty="0"/>
                        <a:t>2,3</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786305537"/>
                  </a:ext>
                </a:extLst>
              </a:tr>
              <a:tr h="370840">
                <a:tc>
                  <a:txBody>
                    <a:bodyPr/>
                    <a:lstStyle/>
                    <a:p>
                      <a:pPr algn="ctr"/>
                      <a:r>
                        <a:rPr lang="cs-CZ" baseline="0" dirty="0" err="1"/>
                        <a:t>Sb</a:t>
                      </a:r>
                      <a:r>
                        <a:rPr lang="cs-CZ" baseline="0" dirty="0"/>
                        <a:t>(OH)</a:t>
                      </a:r>
                      <a:r>
                        <a:rPr lang="cs-CZ" baseline="-25000" dirty="0"/>
                        <a:t>3</a:t>
                      </a:r>
                    </a:p>
                  </a:txBody>
                  <a:tcPr/>
                </a:tc>
                <a:tc>
                  <a:txBody>
                    <a:bodyPr/>
                    <a:lstStyle/>
                    <a:p>
                      <a:pPr algn="ctr"/>
                      <a:r>
                        <a:rPr lang="cs-CZ" dirty="0"/>
                        <a:t>11</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565214585"/>
                  </a:ext>
                </a:extLst>
              </a:tr>
              <a:tr h="370840">
                <a:tc>
                  <a:txBody>
                    <a:bodyPr/>
                    <a:lstStyle/>
                    <a:p>
                      <a:pPr algn="ctr"/>
                      <a:endParaRPr lang="cs-CZ" baseline="-25000" dirty="0"/>
                    </a:p>
                  </a:txBody>
                  <a:tcPr/>
                </a:tc>
                <a:tc>
                  <a:txBody>
                    <a:bodyPr/>
                    <a:lstStyle/>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CO(OH)</a:t>
                      </a:r>
                      <a:r>
                        <a:rPr lang="cs-CZ" baseline="-25000" dirty="0"/>
                        <a:t>2</a:t>
                      </a:r>
                    </a:p>
                  </a:txBody>
                  <a:tcPr/>
                </a:tc>
                <a:tc>
                  <a:txBody>
                    <a:bodyPr/>
                    <a:lstStyle/>
                    <a:p>
                      <a:pPr algn="ctr"/>
                      <a:r>
                        <a:rPr lang="cs-CZ" dirty="0"/>
                        <a:t>3,9</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3771311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baseline="0" dirty="0"/>
                        <a:t>Si(OH)</a:t>
                      </a:r>
                      <a:r>
                        <a:rPr lang="cs-CZ" baseline="-25000" dirty="0"/>
                        <a:t>4</a:t>
                      </a:r>
                    </a:p>
                  </a:txBody>
                  <a:tcPr/>
                </a:tc>
                <a:tc>
                  <a:txBody>
                    <a:bodyPr/>
                    <a:lstStyle/>
                    <a:p>
                      <a:pPr algn="ctr"/>
                      <a:r>
                        <a:rPr lang="cs-CZ" dirty="0"/>
                        <a:t>10</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6772382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Calibri"/>
                          <a:ea typeface="+mn-ea"/>
                          <a:cs typeface="+mn-cs"/>
                        </a:rPr>
                        <a:t>Ge</a:t>
                      </a:r>
                      <a:r>
                        <a:rPr kumimoji="0" lang="cs-CZ" sz="1800" b="0" i="0" u="none" strike="noStrike" kern="1200" cap="none" spc="0" normalizeH="0" baseline="0" noProof="0" dirty="0">
                          <a:ln>
                            <a:noFill/>
                          </a:ln>
                          <a:solidFill>
                            <a:prstClr val="black"/>
                          </a:solidFill>
                          <a:effectLst/>
                          <a:uLnTx/>
                          <a:uFillTx/>
                          <a:latin typeface="Calibri"/>
                          <a:ea typeface="+mn-ea"/>
                          <a:cs typeface="+mn-cs"/>
                        </a:rPr>
                        <a:t>(OH)</a:t>
                      </a:r>
                      <a:r>
                        <a:rPr kumimoji="0" lang="cs-CZ" sz="1800" b="0" i="0" u="none" strike="noStrike" kern="1200" cap="none" spc="0" normalizeH="0" baseline="-25000" noProof="0" dirty="0">
                          <a:ln>
                            <a:noFill/>
                          </a:ln>
                          <a:solidFill>
                            <a:prstClr val="black"/>
                          </a:solidFill>
                          <a:effectLst/>
                          <a:uLnTx/>
                          <a:uFillTx/>
                          <a:latin typeface="Calibri"/>
                          <a:ea typeface="+mn-ea"/>
                          <a:cs typeface="+mn-cs"/>
                        </a:rPr>
                        <a:t>4</a:t>
                      </a:r>
                    </a:p>
                  </a:txBody>
                  <a:tcPr/>
                </a:tc>
                <a:tc>
                  <a:txBody>
                    <a:bodyPr/>
                    <a:lstStyle/>
                    <a:p>
                      <a:pPr algn="ctr"/>
                      <a:r>
                        <a:rPr lang="cs-CZ" dirty="0"/>
                        <a:t>8,6</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3265278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Ti(OH)</a:t>
                      </a:r>
                      <a:r>
                        <a:rPr kumimoji="0" lang="cs-CZ" sz="1800" b="0" i="0" u="none" strike="noStrike" kern="1200" cap="none" spc="0" normalizeH="0" baseline="-25000" noProof="0" dirty="0">
                          <a:ln>
                            <a:noFill/>
                          </a:ln>
                          <a:solidFill>
                            <a:prstClr val="black"/>
                          </a:solidFill>
                          <a:effectLst/>
                          <a:uLnTx/>
                          <a:uFillTx/>
                          <a:latin typeface="Calibri"/>
                          <a:ea typeface="+mn-ea"/>
                          <a:cs typeface="+mn-cs"/>
                        </a:rPr>
                        <a:t>4</a:t>
                      </a:r>
                    </a:p>
                  </a:txBody>
                  <a:tcPr/>
                </a:tc>
                <a:tc>
                  <a:txBody>
                    <a:bodyPr/>
                    <a:lstStyle/>
                    <a:p>
                      <a:pPr algn="ctr"/>
                      <a:r>
                        <a:rPr lang="cs-CZ" dirty="0"/>
                        <a:t>8,8</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162954137"/>
                  </a:ext>
                </a:extLst>
              </a:tr>
              <a:tr h="370840">
                <a:tc>
                  <a:txBody>
                    <a:bodyPr/>
                    <a:lstStyle/>
                    <a:p>
                      <a:pPr algn="ctr"/>
                      <a:r>
                        <a:rPr lang="cs-CZ" dirty="0"/>
                        <a:t>B(OH)</a:t>
                      </a:r>
                      <a:r>
                        <a:rPr lang="cs-CZ" baseline="-25000" dirty="0"/>
                        <a:t>3</a:t>
                      </a:r>
                    </a:p>
                  </a:txBody>
                  <a:tcPr/>
                </a:tc>
                <a:tc>
                  <a:txBody>
                    <a:bodyPr/>
                    <a:lstStyle/>
                    <a:p>
                      <a:pPr algn="ctr"/>
                      <a:r>
                        <a:rPr lang="cs-CZ" dirty="0"/>
                        <a:t>9,2</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1647244175"/>
                  </a:ext>
                </a:extLst>
              </a:tr>
              <a:tr h="370840">
                <a:tc>
                  <a:txBody>
                    <a:bodyPr/>
                    <a:lstStyle/>
                    <a:p>
                      <a:pPr algn="ctr"/>
                      <a:r>
                        <a:rPr lang="cs-CZ" dirty="0"/>
                        <a:t>Al(OH)</a:t>
                      </a:r>
                      <a:r>
                        <a:rPr lang="cs-CZ" baseline="-25000" dirty="0"/>
                        <a:t>3</a:t>
                      </a:r>
                    </a:p>
                  </a:txBody>
                  <a:tcPr/>
                </a:tc>
                <a:tc>
                  <a:txBody>
                    <a:bodyPr/>
                    <a:lstStyle/>
                    <a:p>
                      <a:pPr algn="ctr"/>
                      <a:r>
                        <a:rPr lang="cs-CZ" dirty="0"/>
                        <a:t>9,2</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3665166490"/>
                  </a:ext>
                </a:extLst>
              </a:tr>
            </a:tbl>
          </a:graphicData>
        </a:graphic>
      </p:graphicFrame>
    </p:spTree>
    <p:extLst>
      <p:ext uri="{BB962C8B-B14F-4D97-AF65-F5344CB8AC3E}">
        <p14:creationId xmlns:p14="http://schemas.microsoft.com/office/powerpoint/2010/main" val="350986827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906461-4C03-44C5-8AF7-7BA9DCD6B958}"/>
              </a:ext>
            </a:extLst>
          </p:cNvPr>
          <p:cNvSpPr>
            <a:spLocks noGrp="1"/>
          </p:cNvSpPr>
          <p:nvPr>
            <p:ph type="title"/>
          </p:nvPr>
        </p:nvSpPr>
        <p:spPr/>
        <p:txBody>
          <a:bodyPr>
            <a:normAutofit/>
          </a:bodyPr>
          <a:lstStyle/>
          <a:p>
            <a:r>
              <a:rPr lang="en-US" sz="2400" b="1" dirty="0" err="1">
                <a:latin typeface="+mn-lt"/>
              </a:rPr>
              <a:t>Va</a:t>
            </a:r>
            <a:r>
              <a:rPr lang="cs-CZ" sz="2400" b="1" dirty="0">
                <a:latin typeface="+mn-lt"/>
              </a:rPr>
              <a:t>z</a:t>
            </a:r>
            <a:r>
              <a:rPr lang="en-US" sz="2400" b="1" dirty="0" err="1">
                <a:latin typeface="+mn-lt"/>
              </a:rPr>
              <a:t>ebn</a:t>
            </a:r>
            <a:r>
              <a:rPr lang="cs-CZ" sz="2400" b="1" dirty="0">
                <a:latin typeface="+mn-lt"/>
              </a:rPr>
              <a:t>ý</a:t>
            </a:r>
            <a:r>
              <a:rPr lang="en-US" sz="2400" b="1" dirty="0">
                <a:latin typeface="+mn-lt"/>
              </a:rPr>
              <a:t> </a:t>
            </a:r>
            <a:r>
              <a:rPr lang="cs-CZ" sz="2400" b="1" dirty="0" err="1">
                <a:latin typeface="+mn-lt"/>
              </a:rPr>
              <a:t>řá</a:t>
            </a:r>
            <a:r>
              <a:rPr lang="en-US" sz="2400" b="1" dirty="0">
                <a:latin typeface="+mn-lt"/>
              </a:rPr>
              <a:t>d</a:t>
            </a:r>
            <a:r>
              <a:rPr lang="cs-CZ" sz="2400" b="1" dirty="0">
                <a:latin typeface="+mn-lt"/>
              </a:rPr>
              <a:t> vazeb v oxokyselinách</a:t>
            </a:r>
            <a:endParaRPr lang="en-US" sz="2400" b="1" dirty="0">
              <a:latin typeface="+mn-lt"/>
            </a:endParaRPr>
          </a:p>
        </p:txBody>
      </p:sp>
      <p:sp>
        <p:nvSpPr>
          <p:cNvPr id="3" name="TextovéPole 2">
            <a:extLst>
              <a:ext uri="{FF2B5EF4-FFF2-40B4-BE49-F238E27FC236}">
                <a16:creationId xmlns:a16="http://schemas.microsoft.com/office/drawing/2014/main" id="{29508A4C-2F78-4B3E-B588-E8B2D998C019}"/>
              </a:ext>
            </a:extLst>
          </p:cNvPr>
          <p:cNvSpPr txBox="1"/>
          <p:nvPr/>
        </p:nvSpPr>
        <p:spPr>
          <a:xfrm>
            <a:off x="4652578" y="6400800"/>
            <a:ext cx="4491422" cy="307777"/>
          </a:xfrm>
          <a:prstGeom prst="rect">
            <a:avLst/>
          </a:prstGeom>
          <a:noFill/>
        </p:spPr>
        <p:txBody>
          <a:bodyPr wrap="none" rtlCol="0">
            <a:spAutoFit/>
          </a:bodyPr>
          <a:lstStyle/>
          <a:p>
            <a:r>
              <a:rPr lang="cs-CZ" sz="1400" dirty="0" err="1"/>
              <a:t>Das</a:t>
            </a:r>
            <a:r>
              <a:rPr lang="cs-CZ" sz="1400" dirty="0"/>
              <a:t>, A.: </a:t>
            </a:r>
            <a:r>
              <a:rPr lang="en-US" sz="1400" dirty="0"/>
              <a:t> </a:t>
            </a:r>
            <a:r>
              <a:rPr lang="en-US" sz="1400" i="1" dirty="0"/>
              <a:t>Indian Journal of Applied Research </a:t>
            </a:r>
            <a:r>
              <a:rPr lang="en-US" sz="1400" dirty="0"/>
              <a:t>3, 2013, 41-43.</a:t>
            </a:r>
            <a:r>
              <a:rPr lang="cs-CZ" sz="1400" dirty="0"/>
              <a:t> </a:t>
            </a:r>
            <a:endParaRPr lang="en-US" sz="1400" dirty="0"/>
          </a:p>
        </p:txBody>
      </p:sp>
      <p:sp>
        <p:nvSpPr>
          <p:cNvPr id="4" name="TextovéPole 3">
            <a:extLst>
              <a:ext uri="{FF2B5EF4-FFF2-40B4-BE49-F238E27FC236}">
                <a16:creationId xmlns:a16="http://schemas.microsoft.com/office/drawing/2014/main" id="{CAF7CAA4-6CCF-4A75-A0C8-9FF315D2A9DD}"/>
              </a:ext>
            </a:extLst>
          </p:cNvPr>
          <p:cNvSpPr txBox="1"/>
          <p:nvPr/>
        </p:nvSpPr>
        <p:spPr>
          <a:xfrm>
            <a:off x="533400" y="1371600"/>
            <a:ext cx="4343400" cy="1415772"/>
          </a:xfrm>
          <a:prstGeom prst="rect">
            <a:avLst/>
          </a:prstGeom>
          <a:noFill/>
        </p:spPr>
        <p:txBody>
          <a:bodyPr wrap="square" rtlCol="0">
            <a:spAutoFit/>
          </a:bodyPr>
          <a:lstStyle/>
          <a:p>
            <a:pPr algn="ctr"/>
            <a:r>
              <a:rPr lang="cs-CZ" sz="2400" dirty="0"/>
              <a:t>B.O. = </a:t>
            </a:r>
            <a:r>
              <a:rPr lang="cs-CZ" sz="2400" dirty="0" err="1"/>
              <a:t>Vx</a:t>
            </a:r>
            <a:r>
              <a:rPr lang="cs-CZ" sz="2400" dirty="0"/>
              <a:t> + </a:t>
            </a:r>
            <a:r>
              <a:rPr lang="cs-CZ" sz="2400" dirty="0" err="1"/>
              <a:t>Ch</a:t>
            </a:r>
            <a:r>
              <a:rPr lang="cs-CZ" sz="2400" baseline="-25000" dirty="0" err="1"/>
              <a:t>A</a:t>
            </a:r>
            <a:r>
              <a:rPr lang="cs-CZ" sz="2400" dirty="0"/>
              <a:t>/</a:t>
            </a:r>
            <a:r>
              <a:rPr lang="cs-CZ" sz="2400" dirty="0" err="1"/>
              <a:t>n</a:t>
            </a:r>
            <a:r>
              <a:rPr lang="cs-CZ" sz="2400" baseline="-25000" dirty="0" err="1"/>
              <a:t>A</a:t>
            </a:r>
            <a:r>
              <a:rPr lang="cs-CZ" sz="2400" dirty="0"/>
              <a:t> </a:t>
            </a:r>
          </a:p>
          <a:p>
            <a:endParaRPr lang="cs-CZ" sz="800" dirty="0"/>
          </a:p>
          <a:p>
            <a:r>
              <a:rPr lang="cs-CZ" dirty="0" err="1"/>
              <a:t>Vx</a:t>
            </a:r>
            <a:r>
              <a:rPr lang="cs-CZ" dirty="0"/>
              <a:t> = valence vybraného periferního atomu</a:t>
            </a:r>
          </a:p>
          <a:p>
            <a:r>
              <a:rPr lang="cs-CZ" dirty="0" err="1"/>
              <a:t>Ch</a:t>
            </a:r>
            <a:r>
              <a:rPr lang="cs-CZ" baseline="-25000" dirty="0" err="1"/>
              <a:t>A</a:t>
            </a:r>
            <a:r>
              <a:rPr lang="cs-CZ" baseline="-25000" dirty="0"/>
              <a:t> </a:t>
            </a:r>
            <a:r>
              <a:rPr lang="cs-CZ" dirty="0"/>
              <a:t>= náboj aniontu</a:t>
            </a:r>
          </a:p>
          <a:p>
            <a:r>
              <a:rPr lang="cs-CZ" dirty="0" err="1"/>
              <a:t>n</a:t>
            </a:r>
            <a:r>
              <a:rPr lang="cs-CZ" baseline="-25000" dirty="0" err="1"/>
              <a:t>A</a:t>
            </a:r>
            <a:r>
              <a:rPr lang="cs-CZ" dirty="0"/>
              <a:t> = celkový počet periferních atomů</a:t>
            </a:r>
          </a:p>
        </p:txBody>
      </p:sp>
      <p:sp>
        <p:nvSpPr>
          <p:cNvPr id="5" name="TextovéPole 4">
            <a:extLst>
              <a:ext uri="{FF2B5EF4-FFF2-40B4-BE49-F238E27FC236}">
                <a16:creationId xmlns:a16="http://schemas.microsoft.com/office/drawing/2014/main" id="{EA9ACAD6-D57E-411F-A05C-299DB898D60B}"/>
              </a:ext>
            </a:extLst>
          </p:cNvPr>
          <p:cNvSpPr txBox="1"/>
          <p:nvPr/>
        </p:nvSpPr>
        <p:spPr>
          <a:xfrm>
            <a:off x="1600200" y="3276600"/>
            <a:ext cx="5111336" cy="2862322"/>
          </a:xfrm>
          <a:prstGeom prst="rect">
            <a:avLst/>
          </a:prstGeom>
          <a:noFill/>
        </p:spPr>
        <p:txBody>
          <a:bodyPr wrap="none" rtlCol="0">
            <a:spAutoFit/>
          </a:bodyPr>
          <a:lstStyle/>
          <a:p>
            <a:r>
              <a:rPr lang="cs-CZ" b="1" dirty="0"/>
              <a:t>SO</a:t>
            </a:r>
            <a:r>
              <a:rPr lang="cs-CZ" b="1" baseline="-25000" dirty="0"/>
              <a:t>4</a:t>
            </a:r>
            <a:r>
              <a:rPr lang="cs-CZ" b="1" baseline="30000" dirty="0"/>
              <a:t>2- </a:t>
            </a:r>
            <a:r>
              <a:rPr lang="cs-CZ" b="1" dirty="0"/>
              <a:t>  </a:t>
            </a:r>
            <a:r>
              <a:rPr lang="cs-CZ" dirty="0"/>
              <a:t>V</a:t>
            </a:r>
            <a:r>
              <a:rPr lang="cs-CZ" baseline="-25000" dirty="0"/>
              <a:t>O</a:t>
            </a:r>
            <a:r>
              <a:rPr lang="cs-CZ" dirty="0"/>
              <a:t> = 2, </a:t>
            </a:r>
            <a:r>
              <a:rPr lang="cs-CZ" dirty="0" err="1"/>
              <a:t>Ch</a:t>
            </a:r>
            <a:r>
              <a:rPr lang="cs-CZ" baseline="-25000" dirty="0" err="1"/>
              <a:t>A</a:t>
            </a:r>
            <a:r>
              <a:rPr lang="cs-CZ" dirty="0"/>
              <a:t> = -2, </a:t>
            </a:r>
            <a:r>
              <a:rPr lang="cs-CZ" dirty="0" err="1"/>
              <a:t>n</a:t>
            </a:r>
            <a:r>
              <a:rPr lang="cs-CZ" baseline="-25000" dirty="0" err="1"/>
              <a:t>A</a:t>
            </a:r>
            <a:r>
              <a:rPr lang="cs-CZ" dirty="0"/>
              <a:t> = 4, B.O. = 2 + (-2/4) = 1.5</a:t>
            </a:r>
          </a:p>
          <a:p>
            <a:r>
              <a:rPr lang="cs-CZ" b="1" dirty="0"/>
              <a:t>SO</a:t>
            </a:r>
            <a:r>
              <a:rPr lang="cs-CZ" b="1" baseline="-25000" dirty="0"/>
              <a:t>3</a:t>
            </a:r>
            <a:r>
              <a:rPr lang="cs-CZ" b="1" baseline="30000" dirty="0"/>
              <a:t>2- </a:t>
            </a:r>
            <a:r>
              <a:rPr lang="cs-CZ" b="1" dirty="0"/>
              <a:t>  </a:t>
            </a:r>
            <a:r>
              <a:rPr lang="cs-CZ" dirty="0"/>
              <a:t>V</a:t>
            </a:r>
            <a:r>
              <a:rPr lang="cs-CZ" baseline="-25000" dirty="0"/>
              <a:t>O</a:t>
            </a:r>
            <a:r>
              <a:rPr lang="cs-CZ" dirty="0"/>
              <a:t> = 2, </a:t>
            </a:r>
            <a:r>
              <a:rPr lang="cs-CZ" dirty="0" err="1"/>
              <a:t>Ch</a:t>
            </a:r>
            <a:r>
              <a:rPr lang="cs-CZ" baseline="-25000" dirty="0" err="1"/>
              <a:t>A</a:t>
            </a:r>
            <a:r>
              <a:rPr lang="cs-CZ" dirty="0"/>
              <a:t> = -2, </a:t>
            </a:r>
            <a:r>
              <a:rPr lang="cs-CZ" dirty="0" err="1"/>
              <a:t>n</a:t>
            </a:r>
            <a:r>
              <a:rPr lang="cs-CZ" baseline="-25000" dirty="0" err="1"/>
              <a:t>A</a:t>
            </a:r>
            <a:r>
              <a:rPr lang="cs-CZ" dirty="0"/>
              <a:t> = 3, B.O. = 2 + (-2/3) = 1.33</a:t>
            </a:r>
          </a:p>
          <a:p>
            <a:r>
              <a:rPr lang="cs-CZ" b="1" dirty="0"/>
              <a:t>PO</a:t>
            </a:r>
            <a:r>
              <a:rPr lang="cs-CZ" b="1" baseline="-25000" dirty="0"/>
              <a:t>4</a:t>
            </a:r>
            <a:r>
              <a:rPr lang="cs-CZ" b="1" baseline="30000" dirty="0"/>
              <a:t>3- </a:t>
            </a:r>
            <a:r>
              <a:rPr lang="cs-CZ" b="1" dirty="0"/>
              <a:t>  </a:t>
            </a:r>
            <a:r>
              <a:rPr lang="cs-CZ" dirty="0"/>
              <a:t>V</a:t>
            </a:r>
            <a:r>
              <a:rPr lang="cs-CZ" baseline="-25000" dirty="0"/>
              <a:t>O</a:t>
            </a:r>
            <a:r>
              <a:rPr lang="cs-CZ" dirty="0"/>
              <a:t> = 2, </a:t>
            </a:r>
            <a:r>
              <a:rPr lang="cs-CZ" dirty="0" err="1"/>
              <a:t>Ch</a:t>
            </a:r>
            <a:r>
              <a:rPr lang="cs-CZ" baseline="-25000" dirty="0" err="1"/>
              <a:t>A</a:t>
            </a:r>
            <a:r>
              <a:rPr lang="cs-CZ" dirty="0"/>
              <a:t> = -3, </a:t>
            </a:r>
            <a:r>
              <a:rPr lang="cs-CZ" dirty="0" err="1"/>
              <a:t>n</a:t>
            </a:r>
            <a:r>
              <a:rPr lang="cs-CZ" baseline="-25000" dirty="0" err="1"/>
              <a:t>A</a:t>
            </a:r>
            <a:r>
              <a:rPr lang="cs-CZ" dirty="0"/>
              <a:t> = 4, B.O. = 2 + (-3/4) = 1.5</a:t>
            </a:r>
          </a:p>
          <a:p>
            <a:r>
              <a:rPr lang="cs-CZ" b="1" dirty="0"/>
              <a:t>NO</a:t>
            </a:r>
            <a:r>
              <a:rPr lang="cs-CZ" b="1" baseline="-25000" dirty="0"/>
              <a:t>3</a:t>
            </a:r>
            <a:r>
              <a:rPr lang="cs-CZ" b="1" baseline="30000" dirty="0"/>
              <a:t>- </a:t>
            </a:r>
            <a:r>
              <a:rPr lang="cs-CZ" b="1" dirty="0"/>
              <a:t>  </a:t>
            </a:r>
            <a:r>
              <a:rPr lang="cs-CZ" dirty="0"/>
              <a:t>V</a:t>
            </a:r>
            <a:r>
              <a:rPr lang="cs-CZ" baseline="-25000" dirty="0"/>
              <a:t>O</a:t>
            </a:r>
            <a:r>
              <a:rPr lang="cs-CZ" dirty="0"/>
              <a:t> = 2, </a:t>
            </a:r>
            <a:r>
              <a:rPr lang="cs-CZ" dirty="0" err="1"/>
              <a:t>Ch</a:t>
            </a:r>
            <a:r>
              <a:rPr lang="cs-CZ" baseline="-25000" dirty="0" err="1"/>
              <a:t>A</a:t>
            </a:r>
            <a:r>
              <a:rPr lang="cs-CZ" dirty="0"/>
              <a:t> = -1, </a:t>
            </a:r>
            <a:r>
              <a:rPr lang="cs-CZ" dirty="0" err="1"/>
              <a:t>n</a:t>
            </a:r>
            <a:r>
              <a:rPr lang="cs-CZ" baseline="-25000" dirty="0" err="1"/>
              <a:t>A</a:t>
            </a:r>
            <a:r>
              <a:rPr lang="cs-CZ" dirty="0"/>
              <a:t> = 3, B.O. = 2 + (-1/3) = 1.5</a:t>
            </a:r>
          </a:p>
          <a:p>
            <a:r>
              <a:rPr lang="cs-CZ" b="1" dirty="0"/>
              <a:t>NO</a:t>
            </a:r>
            <a:r>
              <a:rPr lang="cs-CZ" b="1" baseline="-25000" dirty="0"/>
              <a:t>2</a:t>
            </a:r>
            <a:r>
              <a:rPr lang="cs-CZ" b="1" baseline="30000" dirty="0"/>
              <a:t>- </a:t>
            </a:r>
            <a:r>
              <a:rPr lang="cs-CZ" b="1" dirty="0"/>
              <a:t>  </a:t>
            </a:r>
            <a:r>
              <a:rPr lang="cs-CZ" dirty="0"/>
              <a:t>V</a:t>
            </a:r>
            <a:r>
              <a:rPr lang="cs-CZ" baseline="-25000" dirty="0"/>
              <a:t>O</a:t>
            </a:r>
            <a:r>
              <a:rPr lang="cs-CZ" dirty="0"/>
              <a:t> = 2, </a:t>
            </a:r>
            <a:r>
              <a:rPr lang="cs-CZ" dirty="0" err="1"/>
              <a:t>Ch</a:t>
            </a:r>
            <a:r>
              <a:rPr lang="cs-CZ" baseline="-25000" dirty="0" err="1"/>
              <a:t>A</a:t>
            </a:r>
            <a:r>
              <a:rPr lang="cs-CZ" dirty="0"/>
              <a:t> = -1, </a:t>
            </a:r>
            <a:r>
              <a:rPr lang="cs-CZ" dirty="0" err="1"/>
              <a:t>n</a:t>
            </a:r>
            <a:r>
              <a:rPr lang="cs-CZ" baseline="-25000" dirty="0" err="1"/>
              <a:t>A</a:t>
            </a:r>
            <a:r>
              <a:rPr lang="cs-CZ" dirty="0"/>
              <a:t> = 2, B.O. = 2 + (-1/2) = 1.5</a:t>
            </a:r>
          </a:p>
          <a:p>
            <a:r>
              <a:rPr lang="cs-CZ" b="1" dirty="0"/>
              <a:t>BO</a:t>
            </a:r>
            <a:r>
              <a:rPr lang="cs-CZ" b="1" baseline="-25000" dirty="0"/>
              <a:t>3</a:t>
            </a:r>
            <a:r>
              <a:rPr lang="cs-CZ" b="1" baseline="30000" dirty="0"/>
              <a:t>3- </a:t>
            </a:r>
            <a:r>
              <a:rPr lang="cs-CZ" b="1" dirty="0"/>
              <a:t>  </a:t>
            </a:r>
            <a:r>
              <a:rPr lang="cs-CZ" dirty="0"/>
              <a:t>V</a:t>
            </a:r>
            <a:r>
              <a:rPr lang="cs-CZ" baseline="-25000" dirty="0"/>
              <a:t>O</a:t>
            </a:r>
            <a:r>
              <a:rPr lang="cs-CZ" dirty="0"/>
              <a:t> = 2, </a:t>
            </a:r>
            <a:r>
              <a:rPr lang="cs-CZ" dirty="0" err="1"/>
              <a:t>Ch</a:t>
            </a:r>
            <a:r>
              <a:rPr lang="cs-CZ" baseline="-25000" dirty="0" err="1"/>
              <a:t>A</a:t>
            </a:r>
            <a:r>
              <a:rPr lang="cs-CZ" dirty="0"/>
              <a:t> = -3, </a:t>
            </a:r>
            <a:r>
              <a:rPr lang="cs-CZ" dirty="0" err="1"/>
              <a:t>n</a:t>
            </a:r>
            <a:r>
              <a:rPr lang="cs-CZ" baseline="-25000" dirty="0" err="1"/>
              <a:t>A</a:t>
            </a:r>
            <a:r>
              <a:rPr lang="cs-CZ" dirty="0"/>
              <a:t> = 3, B.O. = 2 + (-3/3) = 1.0</a:t>
            </a:r>
          </a:p>
          <a:p>
            <a:r>
              <a:rPr lang="cs-CZ" b="1" dirty="0"/>
              <a:t>CO</a:t>
            </a:r>
            <a:r>
              <a:rPr lang="cs-CZ" b="1" baseline="-25000" dirty="0"/>
              <a:t>3</a:t>
            </a:r>
            <a:r>
              <a:rPr lang="cs-CZ" b="1" baseline="30000" dirty="0"/>
              <a:t>2- </a:t>
            </a:r>
            <a:r>
              <a:rPr lang="cs-CZ" b="1" dirty="0"/>
              <a:t>  </a:t>
            </a:r>
            <a:r>
              <a:rPr lang="cs-CZ" dirty="0"/>
              <a:t>V</a:t>
            </a:r>
            <a:r>
              <a:rPr lang="cs-CZ" baseline="-25000" dirty="0"/>
              <a:t>O</a:t>
            </a:r>
            <a:r>
              <a:rPr lang="cs-CZ" dirty="0"/>
              <a:t> = 2, </a:t>
            </a:r>
            <a:r>
              <a:rPr lang="cs-CZ" dirty="0" err="1"/>
              <a:t>Ch</a:t>
            </a:r>
            <a:r>
              <a:rPr lang="cs-CZ" baseline="-25000" dirty="0" err="1"/>
              <a:t>A</a:t>
            </a:r>
            <a:r>
              <a:rPr lang="cs-CZ" dirty="0"/>
              <a:t> = -2, </a:t>
            </a:r>
            <a:r>
              <a:rPr lang="cs-CZ" dirty="0" err="1"/>
              <a:t>n</a:t>
            </a:r>
            <a:r>
              <a:rPr lang="cs-CZ" baseline="-25000" dirty="0" err="1"/>
              <a:t>A</a:t>
            </a:r>
            <a:r>
              <a:rPr lang="cs-CZ" dirty="0"/>
              <a:t> = 3, B.O. = 2 + (-2/3) = 1.33</a:t>
            </a:r>
          </a:p>
          <a:p>
            <a:r>
              <a:rPr lang="cs-CZ" b="1" dirty="0"/>
              <a:t>ClO</a:t>
            </a:r>
            <a:r>
              <a:rPr lang="cs-CZ" b="1" baseline="-25000" dirty="0"/>
              <a:t>4</a:t>
            </a:r>
            <a:r>
              <a:rPr lang="cs-CZ" b="1" baseline="30000" dirty="0"/>
              <a:t>- </a:t>
            </a:r>
            <a:r>
              <a:rPr lang="cs-CZ" b="1" dirty="0"/>
              <a:t>  </a:t>
            </a:r>
            <a:r>
              <a:rPr lang="cs-CZ" dirty="0"/>
              <a:t>V</a:t>
            </a:r>
            <a:r>
              <a:rPr lang="cs-CZ" baseline="-25000" dirty="0"/>
              <a:t>O</a:t>
            </a:r>
            <a:r>
              <a:rPr lang="cs-CZ" dirty="0"/>
              <a:t> = 2, </a:t>
            </a:r>
            <a:r>
              <a:rPr lang="cs-CZ" dirty="0" err="1"/>
              <a:t>Ch</a:t>
            </a:r>
            <a:r>
              <a:rPr lang="cs-CZ" baseline="-25000" dirty="0" err="1"/>
              <a:t>A</a:t>
            </a:r>
            <a:r>
              <a:rPr lang="cs-CZ" dirty="0"/>
              <a:t> = -1, </a:t>
            </a:r>
            <a:r>
              <a:rPr lang="cs-CZ" dirty="0" err="1"/>
              <a:t>n</a:t>
            </a:r>
            <a:r>
              <a:rPr lang="cs-CZ" baseline="-25000" dirty="0" err="1"/>
              <a:t>A</a:t>
            </a:r>
            <a:r>
              <a:rPr lang="cs-CZ" dirty="0"/>
              <a:t> = 4, B.O. = 2 + (-1/4) = 1.75</a:t>
            </a:r>
          </a:p>
          <a:p>
            <a:r>
              <a:rPr lang="cs-CZ" b="1" dirty="0"/>
              <a:t>ClO</a:t>
            </a:r>
            <a:r>
              <a:rPr lang="cs-CZ" b="1" baseline="-25000" dirty="0"/>
              <a:t>3</a:t>
            </a:r>
            <a:r>
              <a:rPr lang="cs-CZ" b="1" baseline="30000" dirty="0"/>
              <a:t>- </a:t>
            </a:r>
            <a:r>
              <a:rPr lang="cs-CZ" b="1" dirty="0"/>
              <a:t>  </a:t>
            </a:r>
            <a:r>
              <a:rPr lang="cs-CZ" dirty="0"/>
              <a:t>V</a:t>
            </a:r>
            <a:r>
              <a:rPr lang="cs-CZ" baseline="-25000" dirty="0"/>
              <a:t>O</a:t>
            </a:r>
            <a:r>
              <a:rPr lang="cs-CZ" dirty="0"/>
              <a:t> = 2, </a:t>
            </a:r>
            <a:r>
              <a:rPr lang="cs-CZ" dirty="0" err="1"/>
              <a:t>Ch</a:t>
            </a:r>
            <a:r>
              <a:rPr lang="cs-CZ" baseline="-25000" dirty="0" err="1"/>
              <a:t>A</a:t>
            </a:r>
            <a:r>
              <a:rPr lang="cs-CZ" dirty="0"/>
              <a:t> = -1, </a:t>
            </a:r>
            <a:r>
              <a:rPr lang="cs-CZ" dirty="0" err="1"/>
              <a:t>n</a:t>
            </a:r>
            <a:r>
              <a:rPr lang="cs-CZ" baseline="-25000" dirty="0" err="1"/>
              <a:t>A</a:t>
            </a:r>
            <a:r>
              <a:rPr lang="cs-CZ" dirty="0"/>
              <a:t> = 3, B.O. = 2 + (-1/3) = 1.66</a:t>
            </a:r>
          </a:p>
          <a:p>
            <a:r>
              <a:rPr lang="cs-CZ" b="1" dirty="0"/>
              <a:t>SiO</a:t>
            </a:r>
            <a:r>
              <a:rPr lang="cs-CZ" b="1" baseline="-25000" dirty="0"/>
              <a:t>4</a:t>
            </a:r>
            <a:r>
              <a:rPr lang="cs-CZ" b="1" baseline="30000" dirty="0"/>
              <a:t>4- </a:t>
            </a:r>
            <a:r>
              <a:rPr lang="cs-CZ" b="1" dirty="0"/>
              <a:t>  </a:t>
            </a:r>
            <a:r>
              <a:rPr lang="cs-CZ" dirty="0"/>
              <a:t>V</a:t>
            </a:r>
            <a:r>
              <a:rPr lang="cs-CZ" baseline="-25000" dirty="0"/>
              <a:t>O</a:t>
            </a:r>
            <a:r>
              <a:rPr lang="cs-CZ" dirty="0"/>
              <a:t> = 2, </a:t>
            </a:r>
            <a:r>
              <a:rPr lang="cs-CZ" dirty="0" err="1"/>
              <a:t>Ch</a:t>
            </a:r>
            <a:r>
              <a:rPr lang="cs-CZ" baseline="-25000" dirty="0" err="1"/>
              <a:t>A</a:t>
            </a:r>
            <a:r>
              <a:rPr lang="cs-CZ" dirty="0"/>
              <a:t> = -4, </a:t>
            </a:r>
            <a:r>
              <a:rPr lang="cs-CZ" dirty="0" err="1"/>
              <a:t>n</a:t>
            </a:r>
            <a:r>
              <a:rPr lang="cs-CZ" baseline="-25000" dirty="0" err="1"/>
              <a:t>A</a:t>
            </a:r>
            <a:r>
              <a:rPr lang="cs-CZ" dirty="0"/>
              <a:t> = 4, B.O. = 2 + (-4/4) = 1 </a:t>
            </a:r>
          </a:p>
        </p:txBody>
      </p:sp>
      <p:sp>
        <p:nvSpPr>
          <p:cNvPr id="6" name="TextovéPole 5">
            <a:extLst>
              <a:ext uri="{FF2B5EF4-FFF2-40B4-BE49-F238E27FC236}">
                <a16:creationId xmlns:a16="http://schemas.microsoft.com/office/drawing/2014/main" id="{0B179BC4-411F-4381-B22B-24B91661C5A8}"/>
              </a:ext>
            </a:extLst>
          </p:cNvPr>
          <p:cNvSpPr txBox="1"/>
          <p:nvPr/>
        </p:nvSpPr>
        <p:spPr>
          <a:xfrm>
            <a:off x="5943600" y="1828800"/>
            <a:ext cx="1093376" cy="584775"/>
          </a:xfrm>
          <a:prstGeom prst="rect">
            <a:avLst/>
          </a:prstGeom>
          <a:noFill/>
        </p:spPr>
        <p:txBody>
          <a:bodyPr wrap="none" rtlCol="0">
            <a:spAutoFit/>
          </a:bodyPr>
          <a:lstStyle/>
          <a:p>
            <a:r>
              <a:rPr lang="cs-CZ" sz="3200" dirty="0" err="1"/>
              <a:t>XO</a:t>
            </a:r>
            <a:r>
              <a:rPr lang="cs-CZ" sz="3200" baseline="-25000" dirty="0" err="1"/>
              <a:t>n</a:t>
            </a:r>
            <a:r>
              <a:rPr lang="cs-CZ" sz="3200" baseline="30000" dirty="0" err="1"/>
              <a:t>Ch</a:t>
            </a:r>
            <a:endParaRPr lang="en-US" sz="3200" baseline="30000" dirty="0"/>
          </a:p>
        </p:txBody>
      </p:sp>
    </p:spTree>
    <p:extLst>
      <p:ext uri="{BB962C8B-B14F-4D97-AF65-F5344CB8AC3E}">
        <p14:creationId xmlns:p14="http://schemas.microsoft.com/office/powerpoint/2010/main" val="340699358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F6AEEC-A689-4685-812D-B7624ACAE804}"/>
              </a:ext>
            </a:extLst>
          </p:cNvPr>
          <p:cNvSpPr>
            <a:spLocks noGrp="1"/>
          </p:cNvSpPr>
          <p:nvPr>
            <p:ph type="title"/>
          </p:nvPr>
        </p:nvSpPr>
        <p:spPr>
          <a:xfrm>
            <a:off x="457200" y="173534"/>
            <a:ext cx="8229600" cy="563562"/>
          </a:xfrm>
        </p:spPr>
        <p:txBody>
          <a:bodyPr>
            <a:normAutofit/>
          </a:bodyPr>
          <a:lstStyle/>
          <a:p>
            <a:r>
              <a:rPr lang="cs-CZ" sz="2800" b="1" dirty="0">
                <a:latin typeface="+mn-lt"/>
              </a:rPr>
              <a:t>Polarizace iontů a acidobazické vlastnosti</a:t>
            </a:r>
            <a:endParaRPr lang="en-US" sz="2800" b="1" dirty="0">
              <a:latin typeface="+mn-lt"/>
            </a:endParaRPr>
          </a:p>
        </p:txBody>
      </p:sp>
      <p:sp>
        <p:nvSpPr>
          <p:cNvPr id="5" name="TextovéPole 4">
            <a:extLst>
              <a:ext uri="{FF2B5EF4-FFF2-40B4-BE49-F238E27FC236}">
                <a16:creationId xmlns:a16="http://schemas.microsoft.com/office/drawing/2014/main" id="{4BBD577B-D74B-47CF-B2C5-5EAC7E255421}"/>
              </a:ext>
            </a:extLst>
          </p:cNvPr>
          <p:cNvSpPr txBox="1"/>
          <p:nvPr/>
        </p:nvSpPr>
        <p:spPr>
          <a:xfrm>
            <a:off x="228600" y="990600"/>
            <a:ext cx="8763000" cy="5693866"/>
          </a:xfrm>
          <a:prstGeom prst="rect">
            <a:avLst/>
          </a:prstGeom>
          <a:noFill/>
        </p:spPr>
        <p:txBody>
          <a:bodyPr wrap="square" rtlCol="0">
            <a:spAutoFit/>
          </a:bodyPr>
          <a:lstStyle/>
          <a:p>
            <a:pPr algn="just"/>
            <a:r>
              <a:rPr lang="en-US" sz="2000" dirty="0"/>
              <a:t>S </a:t>
            </a:r>
            <a:r>
              <a:rPr lang="en-US" sz="2000" dirty="0" err="1"/>
              <a:t>klesající</a:t>
            </a:r>
            <a:r>
              <a:rPr lang="en-US" sz="2000" dirty="0"/>
              <a:t> </a:t>
            </a:r>
            <a:r>
              <a:rPr lang="en-US" sz="2000" dirty="0" err="1"/>
              <a:t>stabilitou</a:t>
            </a:r>
            <a:r>
              <a:rPr lang="en-US" sz="2000" dirty="0"/>
              <a:t> </a:t>
            </a:r>
            <a:r>
              <a:rPr lang="en-US" sz="2000" dirty="0" err="1"/>
              <a:t>iontů</a:t>
            </a:r>
            <a:r>
              <a:rPr lang="en-US" sz="2000" dirty="0"/>
              <a:t>, </a:t>
            </a:r>
            <a:r>
              <a:rPr lang="en-US" sz="2000" dirty="0" err="1"/>
              <a:t>tj</a:t>
            </a:r>
            <a:r>
              <a:rPr lang="en-US" sz="2000" dirty="0"/>
              <a:t>. se </a:t>
            </a:r>
            <a:r>
              <a:rPr lang="en-US" sz="2000" dirty="0" err="1"/>
              <a:t>vzrůstající</a:t>
            </a:r>
            <a:r>
              <a:rPr lang="en-US" sz="2000" dirty="0"/>
              <a:t> </a:t>
            </a:r>
            <a:r>
              <a:rPr lang="en-US" sz="2000" dirty="0" err="1"/>
              <a:t>polarizační</a:t>
            </a:r>
            <a:r>
              <a:rPr lang="en-US" sz="2000" dirty="0"/>
              <a:t> </a:t>
            </a:r>
            <a:r>
              <a:rPr lang="en-US" sz="2000" dirty="0" err="1"/>
              <a:t>silou</a:t>
            </a:r>
            <a:r>
              <a:rPr lang="en-US" sz="2000" dirty="0"/>
              <a:t> </a:t>
            </a:r>
            <a:r>
              <a:rPr lang="en-US" sz="2000" dirty="0" err="1"/>
              <a:t>kationtu</a:t>
            </a:r>
            <a:r>
              <a:rPr lang="en-US" sz="2000" dirty="0"/>
              <a:t> a </a:t>
            </a:r>
            <a:r>
              <a:rPr lang="en-US" sz="2000" dirty="0" err="1"/>
              <a:t>polarizovatelností</a:t>
            </a:r>
            <a:r>
              <a:rPr lang="en-US" sz="2000" dirty="0"/>
              <a:t> </a:t>
            </a:r>
            <a:r>
              <a:rPr lang="en-US" sz="2000" dirty="0" err="1"/>
              <a:t>aniontu</a:t>
            </a:r>
            <a:r>
              <a:rPr lang="en-US" sz="2000" dirty="0"/>
              <a:t> </a:t>
            </a:r>
            <a:r>
              <a:rPr lang="en-US" sz="2000" u="sng" dirty="0"/>
              <a:t>s</a:t>
            </a:r>
            <a:r>
              <a:rPr lang="cs-CZ" sz="2000" u="sng" dirty="0"/>
              <a:t>e zvyšuje </a:t>
            </a:r>
            <a:r>
              <a:rPr lang="en-US" sz="2000" u="sng" dirty="0" err="1"/>
              <a:t>kovalentní</a:t>
            </a:r>
            <a:r>
              <a:rPr lang="en-US" sz="2000" u="sng" dirty="0"/>
              <a:t> </a:t>
            </a:r>
            <a:r>
              <a:rPr lang="en-US" sz="2000" u="sng" dirty="0" err="1"/>
              <a:t>charakter</a:t>
            </a:r>
            <a:r>
              <a:rPr lang="cs-CZ" sz="2000" dirty="0"/>
              <a:t> (prvky s vysokým oxidačním číslem neexistují jako ionty, ale jsou součástí kovalentních molekul)</a:t>
            </a:r>
            <a:r>
              <a:rPr lang="en-US" sz="2000" dirty="0"/>
              <a:t>, </a:t>
            </a:r>
            <a:r>
              <a:rPr lang="en-US" sz="2000" dirty="0" err="1"/>
              <a:t>roste</a:t>
            </a:r>
            <a:r>
              <a:rPr lang="en-US" sz="2000" dirty="0"/>
              <a:t> </a:t>
            </a:r>
            <a:r>
              <a:rPr lang="en-US" sz="2000" dirty="0" err="1"/>
              <a:t>míra</a:t>
            </a:r>
            <a:r>
              <a:rPr lang="en-US" sz="2000" dirty="0"/>
              <a:t> </a:t>
            </a:r>
            <a:r>
              <a:rPr lang="en-US" sz="2000" dirty="0" err="1"/>
              <a:t>hydratace</a:t>
            </a:r>
            <a:r>
              <a:rPr lang="en-US" sz="2000" dirty="0"/>
              <a:t> </a:t>
            </a:r>
            <a:r>
              <a:rPr lang="cs-CZ" sz="2000" dirty="0"/>
              <a:t>a </a:t>
            </a:r>
            <a:r>
              <a:rPr lang="en-US" sz="2000" dirty="0" err="1"/>
              <a:t>hydrolýzy</a:t>
            </a:r>
            <a:r>
              <a:rPr lang="cs-CZ" sz="2000" dirty="0"/>
              <a:t>, resp. </a:t>
            </a:r>
            <a:r>
              <a:rPr lang="en-US" sz="2000" dirty="0"/>
              <a:t>t</a:t>
            </a:r>
            <a:r>
              <a:rPr lang="cs-CZ" sz="2000" dirty="0" err="1"/>
              <a:t>vorby</a:t>
            </a:r>
            <a:r>
              <a:rPr lang="cs-CZ" sz="2000" dirty="0"/>
              <a:t> komplexů (= snaha rozprostřít svůj náboj na větší povrch)</a:t>
            </a:r>
            <a:r>
              <a:rPr lang="en-US" sz="2000" dirty="0"/>
              <a:t>.</a:t>
            </a:r>
            <a:endParaRPr lang="cs-CZ" sz="2000" dirty="0"/>
          </a:p>
          <a:p>
            <a:pPr algn="just"/>
            <a:endParaRPr lang="cs-CZ" sz="800" dirty="0"/>
          </a:p>
          <a:p>
            <a:pPr algn="just"/>
            <a:r>
              <a:rPr lang="cs-CZ" sz="2000" dirty="0"/>
              <a:t>1) Nestabilní kationty vytvářejí ve vodném prostředí </a:t>
            </a:r>
            <a:r>
              <a:rPr lang="cs-CZ" sz="2000" dirty="0" err="1"/>
              <a:t>aquakationty</a:t>
            </a:r>
            <a:r>
              <a:rPr lang="cs-CZ" sz="2000" dirty="0"/>
              <a:t>, které reagují jako </a:t>
            </a:r>
            <a:r>
              <a:rPr lang="cs-CZ" sz="2000" dirty="0" err="1"/>
              <a:t>bronstedovské</a:t>
            </a:r>
            <a:r>
              <a:rPr lang="cs-CZ" sz="2000" dirty="0"/>
              <a:t> kyseliny</a:t>
            </a:r>
          </a:p>
          <a:p>
            <a:pPr algn="just"/>
            <a:endParaRPr lang="cs-CZ" sz="2000" dirty="0"/>
          </a:p>
          <a:p>
            <a:pPr algn="just"/>
            <a:endParaRPr lang="cs-CZ" dirty="0"/>
          </a:p>
          <a:p>
            <a:pPr algn="just"/>
            <a:endParaRPr lang="cs-CZ" dirty="0"/>
          </a:p>
          <a:p>
            <a:pPr algn="just"/>
            <a:endParaRPr lang="cs-CZ" dirty="0"/>
          </a:p>
          <a:p>
            <a:pPr algn="just"/>
            <a:endParaRPr lang="cs-CZ" dirty="0"/>
          </a:p>
          <a:p>
            <a:pPr algn="just"/>
            <a:endParaRPr lang="cs-CZ" dirty="0"/>
          </a:p>
          <a:p>
            <a:pPr algn="just"/>
            <a:endParaRPr lang="cs-CZ" dirty="0"/>
          </a:p>
          <a:p>
            <a:pPr algn="just"/>
            <a:r>
              <a:rPr lang="cs-CZ" sz="2000" dirty="0"/>
              <a:t>2) Nestabilní anionty budou vázat protony z molekul vody, vodné roztoky těchto aniontů proto budou reagovat zásaditě.</a:t>
            </a:r>
          </a:p>
          <a:p>
            <a:pPr algn="just"/>
            <a:endParaRPr lang="cs-CZ" sz="800" dirty="0"/>
          </a:p>
          <a:p>
            <a:pPr algn="just"/>
            <a:r>
              <a:rPr lang="cs-CZ" sz="2000" dirty="0"/>
              <a:t>S</a:t>
            </a:r>
            <a:r>
              <a:rPr lang="cs-CZ" sz="2000" baseline="30000" dirty="0"/>
              <a:t>2-</a:t>
            </a:r>
            <a:r>
              <a:rPr lang="cs-CZ" sz="2000" dirty="0"/>
              <a:t> + H</a:t>
            </a:r>
            <a:r>
              <a:rPr lang="cs-CZ" sz="2000" baseline="-25000" dirty="0"/>
              <a:t>2</a:t>
            </a:r>
            <a:r>
              <a:rPr lang="cs-CZ" sz="2000" dirty="0"/>
              <a:t>O  =  HS</a:t>
            </a:r>
            <a:r>
              <a:rPr lang="cs-CZ" sz="2000" baseline="30000" dirty="0"/>
              <a:t>-</a:t>
            </a:r>
            <a:r>
              <a:rPr lang="cs-CZ" sz="2000" dirty="0"/>
              <a:t> + OH</a:t>
            </a:r>
            <a:r>
              <a:rPr lang="cs-CZ" sz="2000" baseline="30000" dirty="0"/>
              <a:t>-</a:t>
            </a:r>
          </a:p>
          <a:p>
            <a:pPr algn="just"/>
            <a:r>
              <a:rPr lang="cs-CZ" sz="2000" dirty="0"/>
              <a:t>P</a:t>
            </a:r>
            <a:r>
              <a:rPr lang="cs-CZ" sz="2000" baseline="30000" dirty="0"/>
              <a:t>3-</a:t>
            </a:r>
            <a:r>
              <a:rPr lang="cs-CZ" sz="2000" dirty="0"/>
              <a:t> + H</a:t>
            </a:r>
            <a:r>
              <a:rPr lang="cs-CZ" sz="2000" baseline="-25000" dirty="0"/>
              <a:t>2</a:t>
            </a:r>
            <a:r>
              <a:rPr lang="cs-CZ" sz="2000" dirty="0"/>
              <a:t>O  = PH</a:t>
            </a:r>
            <a:r>
              <a:rPr lang="cs-CZ" sz="2000" baseline="-25000" dirty="0"/>
              <a:t>3</a:t>
            </a:r>
            <a:r>
              <a:rPr lang="cs-CZ" sz="2000" dirty="0"/>
              <a:t> + 3 OH</a:t>
            </a:r>
            <a:r>
              <a:rPr lang="cs-CZ" sz="2000" baseline="30000" dirty="0"/>
              <a:t>-</a:t>
            </a:r>
            <a:endParaRPr lang="en-US" sz="2000" baseline="30000" dirty="0"/>
          </a:p>
        </p:txBody>
      </p:sp>
      <p:pic>
        <p:nvPicPr>
          <p:cNvPr id="6" name="Obrázek 5" descr="Obsah obrázku hodiny&#10;&#10;Popis byl vytvořen automaticky">
            <a:extLst>
              <a:ext uri="{FF2B5EF4-FFF2-40B4-BE49-F238E27FC236}">
                <a16:creationId xmlns:a16="http://schemas.microsoft.com/office/drawing/2014/main" id="{E06EE718-7859-4DE6-AF62-AF8D650B51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352800"/>
            <a:ext cx="7253498" cy="1755338"/>
          </a:xfrm>
          <a:prstGeom prst="rect">
            <a:avLst/>
          </a:prstGeom>
        </p:spPr>
      </p:pic>
    </p:spTree>
    <p:extLst>
      <p:ext uri="{BB962C8B-B14F-4D97-AF65-F5344CB8AC3E}">
        <p14:creationId xmlns:p14="http://schemas.microsoft.com/office/powerpoint/2010/main" val="44114129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nímek obrazovky&#10;&#10;Popis byl vytvořen automaticky">
            <a:extLst>
              <a:ext uri="{FF2B5EF4-FFF2-40B4-BE49-F238E27FC236}">
                <a16:creationId xmlns:a16="http://schemas.microsoft.com/office/drawing/2014/main" id="{73A4BF70-C50B-45E4-BEA1-981FE4058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200400"/>
            <a:ext cx="3810000" cy="3552825"/>
          </a:xfrm>
          <a:prstGeom prst="rect">
            <a:avLst/>
          </a:prstGeom>
        </p:spPr>
      </p:pic>
      <p:pic>
        <p:nvPicPr>
          <p:cNvPr id="7" name="Obrázek 6" descr="Obsah obrázku hodiny&#10;&#10;Popis byl vytvořen automaticky">
            <a:extLst>
              <a:ext uri="{FF2B5EF4-FFF2-40B4-BE49-F238E27FC236}">
                <a16:creationId xmlns:a16="http://schemas.microsoft.com/office/drawing/2014/main" id="{93382759-F440-4A7B-8658-DF3821102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34099"/>
            <a:ext cx="3200400" cy="3104388"/>
          </a:xfrm>
          <a:prstGeom prst="rect">
            <a:avLst/>
          </a:prstGeom>
        </p:spPr>
      </p:pic>
      <p:sp>
        <p:nvSpPr>
          <p:cNvPr id="8" name="TextovéPole 7">
            <a:extLst>
              <a:ext uri="{FF2B5EF4-FFF2-40B4-BE49-F238E27FC236}">
                <a16:creationId xmlns:a16="http://schemas.microsoft.com/office/drawing/2014/main" id="{1B874E69-644F-4CA9-9FE6-8C7AE9FC532E}"/>
              </a:ext>
            </a:extLst>
          </p:cNvPr>
          <p:cNvSpPr txBox="1"/>
          <p:nvPr/>
        </p:nvSpPr>
        <p:spPr>
          <a:xfrm>
            <a:off x="304801" y="800307"/>
            <a:ext cx="4724399" cy="1631216"/>
          </a:xfrm>
          <a:prstGeom prst="rect">
            <a:avLst/>
          </a:prstGeom>
          <a:noFill/>
        </p:spPr>
        <p:txBody>
          <a:bodyPr wrap="square" rtlCol="0">
            <a:spAutoFit/>
          </a:bodyPr>
          <a:lstStyle/>
          <a:p>
            <a:pPr algn="just"/>
            <a:r>
              <a:rPr lang="cs-CZ" sz="2000" dirty="0"/>
              <a:t>Kyselé a zásadité ionty přitahují silně molekuly vody v primární hydratační sféře, což vede k silnějšímu poutání molekul i vně této sféry a tvorbu sekundární, případně dalších hydratačních sfér.</a:t>
            </a:r>
            <a:endParaRPr lang="en-US" sz="2000" dirty="0"/>
          </a:p>
        </p:txBody>
      </p:sp>
      <p:sp>
        <p:nvSpPr>
          <p:cNvPr id="2" name="Rectangle 1">
            <a:extLst>
              <a:ext uri="{FF2B5EF4-FFF2-40B4-BE49-F238E27FC236}">
                <a16:creationId xmlns:a16="http://schemas.microsoft.com/office/drawing/2014/main" id="{FE52A35D-E9AE-480E-B8BB-7BF688836154}"/>
              </a:ext>
            </a:extLst>
          </p:cNvPr>
          <p:cNvSpPr>
            <a:spLocks noChangeArrowheads="1"/>
          </p:cNvSpPr>
          <p:nvPr/>
        </p:nvSpPr>
        <p:spPr bwMode="auto">
          <a:xfrm>
            <a:off x="304801" y="2819400"/>
            <a:ext cx="56036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Mg(H</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36</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CO</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3</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28</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1600" b="0" i="0" u="none" strike="noStrike" cap="none" normalizeH="0" baseline="0" dirty="0">
                <a:ln>
                  <a:noFill/>
                </a:ln>
                <a:solidFill>
                  <a:schemeClr val="tx1"/>
                </a:solidFill>
                <a:effectLst/>
              </a:rPr>
              <a:t>                  </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Mg(CO</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3</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(s) + </a:t>
            </a:r>
            <a:r>
              <a:rPr kumimoji="0" lang="en-US" altLang="en-US" sz="1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64 H</a:t>
            </a:r>
            <a:r>
              <a:rPr kumimoji="0" lang="en-US" altLang="en-US" sz="1600" b="1" i="0" u="none" strike="noStrike" cap="none" normalizeH="0" baseline="-30000" dirty="0">
                <a:ln>
                  <a:noFill/>
                </a:ln>
                <a:solidFill>
                  <a:srgbClr val="FF0000"/>
                </a:solidFill>
                <a:effectLst/>
                <a:latin typeface="Times New Roman" panose="02020603050405020304" pitchFamily="18" charset="0"/>
                <a:cs typeface="Times New Roman" panose="02020603050405020304" pitchFamily="18" charset="0"/>
              </a:rPr>
              <a:t>2</a:t>
            </a:r>
            <a:r>
              <a:rPr kumimoji="0" lang="en-US" altLang="en-US" sz="1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O</a:t>
            </a:r>
            <a:endParaRPr kumimoji="0" lang="en-US" altLang="en-US" sz="1600" b="0" i="0" u="none" strike="noStrike" cap="none" normalizeH="0" baseline="0" dirty="0">
              <a:ln>
                <a:noFill/>
              </a:ln>
              <a:solidFill>
                <a:schemeClr val="tx1"/>
              </a:solidFill>
              <a:effectLst/>
            </a:endParaRPr>
          </a:p>
        </p:txBody>
      </p:sp>
      <p:pic>
        <p:nvPicPr>
          <p:cNvPr id="2050" name="Picture 2">
            <a:extLst>
              <a:ext uri="{FF2B5EF4-FFF2-40B4-BE49-F238E27FC236}">
                <a16:creationId xmlns:a16="http://schemas.microsoft.com/office/drawing/2014/main" id="{EB0F7BD2-4E44-4841-95DA-605ACAAB1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0"/>
            <a:ext cx="609600" cy="180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5D423CD-533A-4480-858D-9894D169A665}"/>
              </a:ext>
            </a:extLst>
          </p:cNvPr>
          <p:cNvSpPr txBox="1"/>
          <p:nvPr/>
        </p:nvSpPr>
        <p:spPr>
          <a:xfrm>
            <a:off x="304801" y="3629026"/>
            <a:ext cx="4495799" cy="707886"/>
          </a:xfrm>
          <a:prstGeom prst="rect">
            <a:avLst/>
          </a:prstGeom>
          <a:noFill/>
        </p:spPr>
        <p:txBody>
          <a:bodyPr wrap="square" rtlCol="0">
            <a:spAutoFit/>
          </a:bodyPr>
          <a:lstStyle/>
          <a:p>
            <a:pPr algn="just"/>
            <a:r>
              <a:rPr lang="cs-CZ" sz="2000" dirty="0"/>
              <a:t>Vznik sraženiny je provázen uvolněním velkého množství molekul vody</a:t>
            </a:r>
            <a:endParaRPr lang="en-US" sz="2000" dirty="0"/>
          </a:p>
        </p:txBody>
      </p:sp>
    </p:spTree>
    <p:extLst>
      <p:ext uri="{BB962C8B-B14F-4D97-AF65-F5344CB8AC3E}">
        <p14:creationId xmlns:p14="http://schemas.microsoft.com/office/powerpoint/2010/main" val="25086161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0946114-2B5C-4082-B83B-864B70255851}"/>
              </a:ext>
            </a:extLst>
          </p:cNvPr>
          <p:cNvPicPr>
            <a:picLocks noChangeAspect="1"/>
          </p:cNvPicPr>
          <p:nvPr/>
        </p:nvPicPr>
        <p:blipFill>
          <a:blip r:embed="rId2"/>
          <a:stretch>
            <a:fillRect/>
          </a:stretch>
        </p:blipFill>
        <p:spPr>
          <a:xfrm>
            <a:off x="954536" y="2998959"/>
            <a:ext cx="2281928" cy="3653043"/>
          </a:xfrm>
          <a:prstGeom prst="rect">
            <a:avLst/>
          </a:prstGeom>
        </p:spPr>
      </p:pic>
      <p:sp>
        <p:nvSpPr>
          <p:cNvPr id="4" name="Obdélník 3">
            <a:extLst>
              <a:ext uri="{FF2B5EF4-FFF2-40B4-BE49-F238E27FC236}">
                <a16:creationId xmlns:a16="http://schemas.microsoft.com/office/drawing/2014/main" id="{23B0D2AD-88E0-4D05-AD7C-3609B9FC1E4C}"/>
              </a:ext>
            </a:extLst>
          </p:cNvPr>
          <p:cNvSpPr/>
          <p:nvPr/>
        </p:nvSpPr>
        <p:spPr>
          <a:xfrm>
            <a:off x="4318000" y="5257800"/>
            <a:ext cx="3179075" cy="369332"/>
          </a:xfrm>
          <a:prstGeom prst="rect">
            <a:avLst/>
          </a:prstGeom>
        </p:spPr>
        <p:txBody>
          <a:bodyPr wrap="none">
            <a:spAutoFit/>
          </a:bodyPr>
          <a:lstStyle/>
          <a:p>
            <a:r>
              <a:rPr lang="en-US" dirty="0">
                <a:solidFill>
                  <a:srgbClr val="000000"/>
                </a:solidFill>
                <a:latin typeface="Times New Roman" panose="02020603050405020304" pitchFamily="18" charset="0"/>
              </a:rPr>
              <a:t>pH </a:t>
            </a:r>
            <a:r>
              <a:rPr lang="cs-CZ" dirty="0">
                <a:solidFill>
                  <a:srgbClr val="000000"/>
                </a:solidFill>
                <a:latin typeface="Times New Roman" panose="02020603050405020304" pitchFamily="18" charset="0"/>
              </a:rPr>
              <a:t>při kterém se sráží hydroxid:</a:t>
            </a:r>
            <a:endParaRPr lang="en-US" dirty="0"/>
          </a:p>
        </p:txBody>
      </p:sp>
      <p:pic>
        <p:nvPicPr>
          <p:cNvPr id="7" name="Obrázek 6">
            <a:extLst>
              <a:ext uri="{FF2B5EF4-FFF2-40B4-BE49-F238E27FC236}">
                <a16:creationId xmlns:a16="http://schemas.microsoft.com/office/drawing/2014/main" id="{16F4CF12-18E6-49F3-9A9B-BBB4C6D7E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974" y="5715000"/>
            <a:ext cx="2819400" cy="800100"/>
          </a:xfrm>
          <a:prstGeom prst="rect">
            <a:avLst/>
          </a:prstGeom>
        </p:spPr>
      </p:pic>
      <p:pic>
        <p:nvPicPr>
          <p:cNvPr id="1028" name="Picture 4">
            <a:extLst>
              <a:ext uri="{FF2B5EF4-FFF2-40B4-BE49-F238E27FC236}">
                <a16:creationId xmlns:a16="http://schemas.microsoft.com/office/drawing/2014/main" id="{5F191DEE-0C47-4216-AFAA-0CECB532E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77423"/>
            <a:ext cx="7322468" cy="4668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04411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2F7912A7-8975-4D4A-BE68-CA21A5770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6705600" cy="3330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9E8D3E33-21C1-439B-AE25-AF2A2602C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3842"/>
            <a:ext cx="6553200" cy="311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78821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mapa&#10;&#10;Popis byl vytvořen automaticky">
            <a:extLst>
              <a:ext uri="{FF2B5EF4-FFF2-40B4-BE49-F238E27FC236}">
                <a16:creationId xmlns:a16="http://schemas.microsoft.com/office/drawing/2014/main" id="{21C706E4-774E-4578-A405-6BC5DD3CE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11" y="76200"/>
            <a:ext cx="8706662" cy="6727875"/>
          </a:xfrm>
          <a:prstGeom prst="rect">
            <a:avLst/>
          </a:prstGeom>
        </p:spPr>
      </p:pic>
    </p:spTree>
    <p:extLst>
      <p:ext uri="{BB962C8B-B14F-4D97-AF65-F5344CB8AC3E}">
        <p14:creationId xmlns:p14="http://schemas.microsoft.com/office/powerpoint/2010/main" val="18510294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D90B4AB3-2FCB-4FAD-BB34-0340770E3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85800"/>
            <a:ext cx="7543800" cy="5650483"/>
          </a:xfrm>
          <a:prstGeom prst="rect">
            <a:avLst/>
          </a:prstGeom>
        </p:spPr>
      </p:pic>
    </p:spTree>
    <p:extLst>
      <p:ext uri="{BB962C8B-B14F-4D97-AF65-F5344CB8AC3E}">
        <p14:creationId xmlns:p14="http://schemas.microsoft.com/office/powerpoint/2010/main" val="98254376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6E67B5-27D2-4F5B-B714-1041450BD933}"/>
              </a:ext>
            </a:extLst>
          </p:cNvPr>
          <p:cNvPicPr>
            <a:picLocks noChangeAspect="1"/>
          </p:cNvPicPr>
          <p:nvPr/>
        </p:nvPicPr>
        <p:blipFill>
          <a:blip r:embed="rId2"/>
          <a:stretch>
            <a:fillRect/>
          </a:stretch>
        </p:blipFill>
        <p:spPr>
          <a:xfrm>
            <a:off x="563113" y="4111894"/>
            <a:ext cx="7447826" cy="581861"/>
          </a:xfrm>
          <a:prstGeom prst="rect">
            <a:avLst/>
          </a:prstGeom>
        </p:spPr>
      </p:pic>
      <p:pic>
        <p:nvPicPr>
          <p:cNvPr id="5" name="Obrázek 4">
            <a:extLst>
              <a:ext uri="{FF2B5EF4-FFF2-40B4-BE49-F238E27FC236}">
                <a16:creationId xmlns:a16="http://schemas.microsoft.com/office/drawing/2014/main" id="{0B250381-0D60-4D81-91FB-A3FCE8D1AFCE}"/>
              </a:ext>
            </a:extLst>
          </p:cNvPr>
          <p:cNvPicPr>
            <a:picLocks noChangeAspect="1"/>
          </p:cNvPicPr>
          <p:nvPr/>
        </p:nvPicPr>
        <p:blipFill>
          <a:blip r:embed="rId3"/>
          <a:stretch>
            <a:fillRect/>
          </a:stretch>
        </p:blipFill>
        <p:spPr>
          <a:xfrm>
            <a:off x="527085" y="5021747"/>
            <a:ext cx="7568640" cy="709560"/>
          </a:xfrm>
          <a:prstGeom prst="rect">
            <a:avLst/>
          </a:prstGeom>
        </p:spPr>
      </p:pic>
      <p:pic>
        <p:nvPicPr>
          <p:cNvPr id="7" name="Obrázek 6">
            <a:extLst>
              <a:ext uri="{FF2B5EF4-FFF2-40B4-BE49-F238E27FC236}">
                <a16:creationId xmlns:a16="http://schemas.microsoft.com/office/drawing/2014/main" id="{A4F4EB4D-527B-4814-A14A-36569244F1F5}"/>
              </a:ext>
            </a:extLst>
          </p:cNvPr>
          <p:cNvPicPr>
            <a:picLocks noChangeAspect="1"/>
          </p:cNvPicPr>
          <p:nvPr/>
        </p:nvPicPr>
        <p:blipFill>
          <a:blip r:embed="rId4"/>
          <a:stretch>
            <a:fillRect/>
          </a:stretch>
        </p:blipFill>
        <p:spPr>
          <a:xfrm>
            <a:off x="228600" y="381000"/>
            <a:ext cx="4419600" cy="3453595"/>
          </a:xfrm>
          <a:prstGeom prst="rect">
            <a:avLst/>
          </a:prstGeom>
        </p:spPr>
      </p:pic>
      <p:pic>
        <p:nvPicPr>
          <p:cNvPr id="9" name="Obrázek 8">
            <a:extLst>
              <a:ext uri="{FF2B5EF4-FFF2-40B4-BE49-F238E27FC236}">
                <a16:creationId xmlns:a16="http://schemas.microsoft.com/office/drawing/2014/main" id="{2A326EBA-3B67-49FF-95C6-475EC81D1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754649"/>
            <a:ext cx="3962400" cy="2577891"/>
          </a:xfrm>
          <a:prstGeom prst="rect">
            <a:avLst/>
          </a:prstGeom>
        </p:spPr>
      </p:pic>
    </p:spTree>
    <p:extLst>
      <p:ext uri="{BB962C8B-B14F-4D97-AF65-F5344CB8AC3E}">
        <p14:creationId xmlns:p14="http://schemas.microsoft.com/office/powerpoint/2010/main" val="85241764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5365DD7-B87F-4AE6-BAEC-0004A9FE691A}"/>
              </a:ext>
            </a:extLst>
          </p:cNvPr>
          <p:cNvSpPr/>
          <p:nvPr/>
        </p:nvSpPr>
        <p:spPr>
          <a:xfrm>
            <a:off x="457200" y="381000"/>
            <a:ext cx="5181600" cy="830997"/>
          </a:xfrm>
          <a:prstGeom prst="rect">
            <a:avLst/>
          </a:prstGeom>
        </p:spPr>
        <p:txBody>
          <a:bodyPr wrap="square">
            <a:spAutoFit/>
          </a:bodyPr>
          <a:lstStyle/>
          <a:p>
            <a:r>
              <a:rPr lang="en-US" sz="2400" b="1" dirty="0" err="1">
                <a:solidFill>
                  <a:srgbClr val="1E1E1E"/>
                </a:solidFill>
              </a:rPr>
              <a:t>pK</a:t>
            </a:r>
            <a:r>
              <a:rPr lang="en-US" sz="2400" b="1" baseline="-25000" dirty="0" err="1">
                <a:solidFill>
                  <a:srgbClr val="1E1E1E"/>
                </a:solidFill>
              </a:rPr>
              <a:t>a</a:t>
            </a:r>
            <a:r>
              <a:rPr lang="en-US" sz="2400" b="1" dirty="0">
                <a:solidFill>
                  <a:srgbClr val="1E1E1E"/>
                </a:solidFill>
              </a:rPr>
              <a:t> </a:t>
            </a:r>
            <a:r>
              <a:rPr lang="cs-CZ" sz="2400" b="1" dirty="0">
                <a:solidFill>
                  <a:srgbClr val="1E1E1E"/>
                </a:solidFill>
              </a:rPr>
              <a:t>kovových</a:t>
            </a:r>
            <a:r>
              <a:rPr lang="en-US" sz="2400" b="1" dirty="0">
                <a:solidFill>
                  <a:srgbClr val="1E1E1E"/>
                </a:solidFill>
              </a:rPr>
              <a:t> ion</a:t>
            </a:r>
            <a:r>
              <a:rPr lang="cs-CZ" sz="2400" b="1" dirty="0" err="1">
                <a:solidFill>
                  <a:srgbClr val="1E1E1E"/>
                </a:solidFill>
              </a:rPr>
              <a:t>tů</a:t>
            </a:r>
            <a:r>
              <a:rPr lang="cs-CZ" sz="2400" b="1" dirty="0">
                <a:solidFill>
                  <a:srgbClr val="1E1E1E"/>
                </a:solidFill>
              </a:rPr>
              <a:t> ve vodných roztocích</a:t>
            </a:r>
            <a:endParaRPr lang="en-US" sz="2400" b="1" dirty="0"/>
          </a:p>
        </p:txBody>
      </p:sp>
      <p:pic>
        <p:nvPicPr>
          <p:cNvPr id="6" name="Obrázek 5" descr="Obsah obrázku mapa, text, muž&#10;&#10;Popis byl vytvořen automaticky">
            <a:extLst>
              <a:ext uri="{FF2B5EF4-FFF2-40B4-BE49-F238E27FC236}">
                <a16:creationId xmlns:a16="http://schemas.microsoft.com/office/drawing/2014/main" id="{08BF3496-0392-411B-9F1C-9E1FE1672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196" y="197644"/>
            <a:ext cx="4310054" cy="3424535"/>
          </a:xfrm>
          <a:prstGeom prst="rect">
            <a:avLst/>
          </a:prstGeom>
        </p:spPr>
      </p:pic>
      <p:sp>
        <p:nvSpPr>
          <p:cNvPr id="7" name="Obdélník 6">
            <a:extLst>
              <a:ext uri="{FF2B5EF4-FFF2-40B4-BE49-F238E27FC236}">
                <a16:creationId xmlns:a16="http://schemas.microsoft.com/office/drawing/2014/main" id="{1726C518-FC0F-454D-B5AA-51ACAB3FCD4C}"/>
              </a:ext>
            </a:extLst>
          </p:cNvPr>
          <p:cNvSpPr/>
          <p:nvPr/>
        </p:nvSpPr>
        <p:spPr>
          <a:xfrm>
            <a:off x="993578" y="2325468"/>
            <a:ext cx="2781531" cy="400110"/>
          </a:xfrm>
          <a:prstGeom prst="rect">
            <a:avLst/>
          </a:prstGeom>
        </p:spPr>
        <p:txBody>
          <a:bodyPr wrap="none">
            <a:spAutoFit/>
          </a:bodyPr>
          <a:lstStyle/>
          <a:p>
            <a:r>
              <a:rPr lang="pl-PL" sz="2000" dirty="0">
                <a:solidFill>
                  <a:srgbClr val="000000"/>
                </a:solidFill>
                <a:latin typeface="Times New Roman" panose="02020603050405020304" pitchFamily="18" charset="0"/>
              </a:rPr>
              <a:t>pK</a:t>
            </a:r>
            <a:r>
              <a:rPr lang="pl-PL" sz="2000" baseline="-25000" dirty="0">
                <a:solidFill>
                  <a:srgbClr val="000000"/>
                </a:solidFill>
                <a:latin typeface="Times New Roman" panose="02020603050405020304" pitchFamily="18" charset="0"/>
              </a:rPr>
              <a:t>a</a:t>
            </a:r>
            <a:r>
              <a:rPr lang="pl-PL" sz="2000" dirty="0">
                <a:solidFill>
                  <a:srgbClr val="000000"/>
                </a:solidFill>
                <a:latin typeface="Times New Roman" panose="02020603050405020304" pitchFamily="18" charset="0"/>
              </a:rPr>
              <a:t> = 15.14 - 88.16(Z</a:t>
            </a:r>
            <a:r>
              <a:rPr lang="pl-PL" sz="2000" baseline="30000" dirty="0">
                <a:solidFill>
                  <a:srgbClr val="000000"/>
                </a:solidFill>
                <a:latin typeface="Times New Roman" panose="02020603050405020304" pitchFamily="18" charset="0"/>
              </a:rPr>
              <a:t>2</a:t>
            </a:r>
            <a:r>
              <a:rPr lang="pl-PL" sz="2000" dirty="0">
                <a:solidFill>
                  <a:srgbClr val="000000"/>
                </a:solidFill>
                <a:latin typeface="Times New Roman" panose="02020603050405020304" pitchFamily="18" charset="0"/>
              </a:rPr>
              <a:t>/r)</a:t>
            </a:r>
            <a:endParaRPr lang="en-US" sz="2000" dirty="0"/>
          </a:p>
        </p:txBody>
      </p:sp>
      <p:sp>
        <p:nvSpPr>
          <p:cNvPr id="2" name="Obdélník 1">
            <a:extLst>
              <a:ext uri="{FF2B5EF4-FFF2-40B4-BE49-F238E27FC236}">
                <a16:creationId xmlns:a16="http://schemas.microsoft.com/office/drawing/2014/main" id="{CC56AD46-01D6-4BE9-A2FD-ED09838D702B}"/>
              </a:ext>
            </a:extLst>
          </p:cNvPr>
          <p:cNvSpPr/>
          <p:nvPr/>
        </p:nvSpPr>
        <p:spPr>
          <a:xfrm>
            <a:off x="304800" y="1676400"/>
            <a:ext cx="2079544" cy="369332"/>
          </a:xfrm>
          <a:prstGeom prst="rect">
            <a:avLst/>
          </a:prstGeom>
        </p:spPr>
        <p:txBody>
          <a:bodyPr wrap="none">
            <a:spAutoFit/>
          </a:bodyPr>
          <a:lstStyle/>
          <a:p>
            <a:r>
              <a:rPr lang="en-US" i="1" dirty="0" err="1">
                <a:solidFill>
                  <a:srgbClr val="1E1E1E"/>
                </a:solidFill>
              </a:rPr>
              <a:t>Wulfsberg</a:t>
            </a:r>
            <a:r>
              <a:rPr lang="cs-CZ" i="1" dirty="0" err="1">
                <a:solidFill>
                  <a:srgbClr val="1E1E1E"/>
                </a:solidFill>
              </a:rPr>
              <a:t>ův</a:t>
            </a:r>
            <a:r>
              <a:rPr lang="cs-CZ" i="1" dirty="0">
                <a:solidFill>
                  <a:srgbClr val="1E1E1E"/>
                </a:solidFill>
              </a:rPr>
              <a:t> vzorec:</a:t>
            </a:r>
            <a:endParaRPr lang="en-US" i="1" dirty="0"/>
          </a:p>
        </p:txBody>
      </p:sp>
      <p:pic>
        <p:nvPicPr>
          <p:cNvPr id="5" name="Obrázek 4">
            <a:extLst>
              <a:ext uri="{FF2B5EF4-FFF2-40B4-BE49-F238E27FC236}">
                <a16:creationId xmlns:a16="http://schemas.microsoft.com/office/drawing/2014/main" id="{011FB78C-B6D5-4036-BFF7-BAABB18EF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767435"/>
            <a:ext cx="7128034" cy="2906901"/>
          </a:xfrm>
          <a:prstGeom prst="rect">
            <a:avLst/>
          </a:prstGeom>
        </p:spPr>
      </p:pic>
    </p:spTree>
    <p:extLst>
      <p:ext uri="{BB962C8B-B14F-4D97-AF65-F5344CB8AC3E}">
        <p14:creationId xmlns:p14="http://schemas.microsoft.com/office/powerpoint/2010/main" val="3769291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2057" y="152400"/>
            <a:ext cx="8229600" cy="639762"/>
          </a:xfrm>
        </p:spPr>
        <p:txBody>
          <a:bodyPr>
            <a:normAutofit/>
          </a:bodyPr>
          <a:lstStyle/>
          <a:p>
            <a:r>
              <a:rPr lang="cs-CZ" sz="2800" b="1" dirty="0"/>
              <a:t>Polarizační schopnost a </a:t>
            </a:r>
            <a:r>
              <a:rPr lang="cs-CZ" sz="2800" b="1" dirty="0" err="1"/>
              <a:t>polarizovatelnost</a:t>
            </a:r>
            <a:r>
              <a:rPr lang="cs-CZ" sz="2800" b="1" dirty="0"/>
              <a:t> iontů</a:t>
            </a:r>
          </a:p>
        </p:txBody>
      </p:sp>
      <p:sp>
        <p:nvSpPr>
          <p:cNvPr id="5" name="Obdélník 4"/>
          <p:cNvSpPr/>
          <p:nvPr/>
        </p:nvSpPr>
        <p:spPr>
          <a:xfrm>
            <a:off x="311285" y="914400"/>
            <a:ext cx="8610600" cy="400110"/>
          </a:xfrm>
          <a:prstGeom prst="rect">
            <a:avLst/>
          </a:prstGeom>
        </p:spPr>
        <p:txBody>
          <a:bodyPr wrap="square">
            <a:spAutoFit/>
          </a:bodyPr>
          <a:lstStyle/>
          <a:p>
            <a:pPr algn="just"/>
            <a:endParaRPr lang="cs-CZ" sz="20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E237AADE-4BFF-46FC-9DA0-E0C778958FB5}"/>
              </a:ext>
            </a:extLst>
          </p:cNvPr>
          <p:cNvSpPr/>
          <p:nvPr/>
        </p:nvSpPr>
        <p:spPr>
          <a:xfrm>
            <a:off x="119270" y="973167"/>
            <a:ext cx="8839200" cy="707886"/>
          </a:xfrm>
          <a:prstGeom prst="rect">
            <a:avLst/>
          </a:prstGeom>
        </p:spPr>
        <p:txBody>
          <a:bodyPr wrap="square">
            <a:spAutoFit/>
          </a:bodyPr>
          <a:lstStyle/>
          <a:p>
            <a:r>
              <a:rPr lang="cs-CZ" sz="2000" b="1" dirty="0"/>
              <a:t>D</a:t>
            </a:r>
            <a:r>
              <a:rPr lang="en-US" sz="2000" b="1" dirty="0" err="1"/>
              <a:t>ispozice</a:t>
            </a:r>
            <a:r>
              <a:rPr lang="en-US" sz="2000" b="1" dirty="0"/>
              <a:t> </a:t>
            </a:r>
            <a:r>
              <a:rPr lang="en-US" sz="2000" b="1" dirty="0" err="1"/>
              <a:t>ke</a:t>
            </a:r>
            <a:r>
              <a:rPr lang="en-US" sz="2000" b="1" dirty="0"/>
              <a:t> </a:t>
            </a:r>
            <a:r>
              <a:rPr lang="en-US" sz="2000" b="1" dirty="0" err="1"/>
              <a:t>kovalentním</a:t>
            </a:r>
            <a:r>
              <a:rPr lang="en-US" sz="2000" b="1" dirty="0"/>
              <a:t> </a:t>
            </a:r>
            <a:r>
              <a:rPr lang="en-US" sz="2000" b="1" dirty="0" err="1"/>
              <a:t>interakcím</a:t>
            </a:r>
            <a:r>
              <a:rPr lang="en-US" sz="2000" b="1" dirty="0"/>
              <a:t> </a:t>
            </a:r>
            <a:r>
              <a:rPr lang="en-US" sz="2000" dirty="0" err="1"/>
              <a:t>roste</a:t>
            </a:r>
            <a:r>
              <a:rPr lang="en-US" sz="2000" dirty="0"/>
              <a:t> se </a:t>
            </a:r>
            <a:r>
              <a:rPr lang="en-US" sz="2000" dirty="0" err="1"/>
              <a:t>vzrůstající</a:t>
            </a:r>
            <a:r>
              <a:rPr lang="en-US" sz="2000" dirty="0"/>
              <a:t> </a:t>
            </a:r>
            <a:r>
              <a:rPr lang="en-US" sz="2000" b="1" dirty="0" err="1"/>
              <a:t>polarizační</a:t>
            </a:r>
            <a:r>
              <a:rPr lang="en-US" sz="2000" b="1" dirty="0"/>
              <a:t> </a:t>
            </a:r>
            <a:r>
              <a:rPr lang="en-US" sz="2000" b="1" dirty="0" err="1"/>
              <a:t>silou</a:t>
            </a:r>
            <a:r>
              <a:rPr lang="en-US" sz="2000" b="1" dirty="0"/>
              <a:t> </a:t>
            </a:r>
            <a:r>
              <a:rPr lang="en-US" sz="2000" b="1" dirty="0" err="1"/>
              <a:t>kationtu</a:t>
            </a:r>
            <a:r>
              <a:rPr lang="en-US" sz="2000" b="1" dirty="0"/>
              <a:t> </a:t>
            </a:r>
            <a:r>
              <a:rPr lang="en-US" sz="2000" dirty="0"/>
              <a:t> a/</a:t>
            </a:r>
            <a:r>
              <a:rPr lang="en-US" sz="2000" dirty="0" err="1"/>
              <a:t>nebo</a:t>
            </a:r>
            <a:r>
              <a:rPr lang="en-US" sz="2000" dirty="0"/>
              <a:t> </a:t>
            </a:r>
            <a:r>
              <a:rPr lang="en-US" sz="2000" b="1" dirty="0" err="1"/>
              <a:t>polarizovatelností</a:t>
            </a:r>
            <a:r>
              <a:rPr lang="en-US" sz="2000" b="1" dirty="0"/>
              <a:t> </a:t>
            </a:r>
            <a:r>
              <a:rPr lang="en-US" sz="2000" b="1" dirty="0" err="1"/>
              <a:t>aniontu</a:t>
            </a:r>
            <a:r>
              <a:rPr lang="cs-CZ" sz="2000" dirty="0"/>
              <a:t>.</a:t>
            </a:r>
          </a:p>
        </p:txBody>
      </p:sp>
      <p:pic>
        <p:nvPicPr>
          <p:cNvPr id="6" name="Obrázek 5">
            <a:extLst>
              <a:ext uri="{FF2B5EF4-FFF2-40B4-BE49-F238E27FC236}">
                <a16:creationId xmlns:a16="http://schemas.microsoft.com/office/drawing/2014/main" id="{F37F1DD8-F616-40BD-9268-AE835EB44DE3}"/>
              </a:ext>
            </a:extLst>
          </p:cNvPr>
          <p:cNvPicPr>
            <a:picLocks noChangeAspect="1"/>
          </p:cNvPicPr>
          <p:nvPr/>
        </p:nvPicPr>
        <p:blipFill>
          <a:blip r:embed="rId2"/>
          <a:stretch>
            <a:fillRect/>
          </a:stretch>
        </p:blipFill>
        <p:spPr>
          <a:xfrm>
            <a:off x="1066800" y="1914804"/>
            <a:ext cx="6505575" cy="2428875"/>
          </a:xfrm>
          <a:prstGeom prst="rect">
            <a:avLst/>
          </a:prstGeom>
        </p:spPr>
      </p:pic>
      <p:sp>
        <p:nvSpPr>
          <p:cNvPr id="9" name="TextovéPole 8">
            <a:extLst>
              <a:ext uri="{FF2B5EF4-FFF2-40B4-BE49-F238E27FC236}">
                <a16:creationId xmlns:a16="http://schemas.microsoft.com/office/drawing/2014/main" id="{369C8D53-42AA-441B-AC7B-872CE62AF546}"/>
              </a:ext>
            </a:extLst>
          </p:cNvPr>
          <p:cNvSpPr txBox="1"/>
          <p:nvPr/>
        </p:nvSpPr>
        <p:spPr>
          <a:xfrm>
            <a:off x="270806" y="4710222"/>
            <a:ext cx="8602387" cy="1938992"/>
          </a:xfrm>
          <a:prstGeom prst="rect">
            <a:avLst/>
          </a:prstGeom>
          <a:noFill/>
        </p:spPr>
        <p:txBody>
          <a:bodyPr wrap="square">
            <a:spAutoFit/>
          </a:bodyPr>
          <a:lstStyle/>
          <a:p>
            <a:r>
              <a:rPr lang="cs-CZ" sz="2000" b="1" dirty="0"/>
              <a:t>Polarizační síla kationtů </a:t>
            </a:r>
            <a:r>
              <a:rPr lang="cs-CZ" sz="2000" dirty="0"/>
              <a:t>(nestabilní kation má velkou polarizační sílu, deformuje elektronový obal aniontu) </a:t>
            </a:r>
            <a:endParaRPr lang="en-US" sz="2000" dirty="0"/>
          </a:p>
          <a:p>
            <a:pPr marL="285750" indent="-285750">
              <a:buFontTx/>
              <a:buChar char="-"/>
            </a:pPr>
            <a:r>
              <a:rPr lang="cs-CZ" sz="2000" dirty="0"/>
              <a:t>roste s klesajícím poloměrem (Cs</a:t>
            </a:r>
            <a:r>
              <a:rPr lang="cs-CZ" sz="2000" baseline="30000" dirty="0"/>
              <a:t>+</a:t>
            </a:r>
            <a:r>
              <a:rPr lang="cs-CZ" sz="2000" dirty="0"/>
              <a:t> &lt; </a:t>
            </a:r>
            <a:r>
              <a:rPr lang="cs-CZ" sz="2000" dirty="0" err="1"/>
              <a:t>Rb</a:t>
            </a:r>
            <a:r>
              <a:rPr lang="cs-CZ" sz="2000" baseline="30000" dirty="0"/>
              <a:t>+</a:t>
            </a:r>
            <a:r>
              <a:rPr lang="cs-CZ" sz="2000" dirty="0"/>
              <a:t> &lt;  K</a:t>
            </a:r>
            <a:r>
              <a:rPr lang="cs-CZ" sz="2000" baseline="30000" dirty="0"/>
              <a:t>+</a:t>
            </a:r>
            <a:r>
              <a:rPr lang="cs-CZ" sz="2000" dirty="0"/>
              <a:t> &lt;  Na</a:t>
            </a:r>
            <a:r>
              <a:rPr lang="cs-CZ" sz="2000" baseline="30000" dirty="0"/>
              <a:t>+</a:t>
            </a:r>
            <a:r>
              <a:rPr lang="cs-CZ" sz="2000" dirty="0"/>
              <a:t> &lt; </a:t>
            </a:r>
            <a:r>
              <a:rPr lang="cs-CZ" sz="2000" dirty="0" err="1"/>
              <a:t>Li</a:t>
            </a:r>
            <a:r>
              <a:rPr lang="cs-CZ" sz="2000" baseline="30000" dirty="0"/>
              <a:t>+</a:t>
            </a:r>
            <a:r>
              <a:rPr lang="cs-CZ" sz="2000" dirty="0"/>
              <a:t>) </a:t>
            </a:r>
            <a:endParaRPr lang="en-US" sz="2000" dirty="0"/>
          </a:p>
          <a:p>
            <a:pPr marL="285750" indent="-285750">
              <a:buFontTx/>
              <a:buChar char="-"/>
            </a:pPr>
            <a:r>
              <a:rPr lang="cs-CZ" sz="2000" dirty="0"/>
              <a:t>roste se vzrůstajícím nábojem (Na</a:t>
            </a:r>
            <a:r>
              <a:rPr lang="cs-CZ" sz="2000" baseline="30000" dirty="0"/>
              <a:t>+</a:t>
            </a:r>
            <a:r>
              <a:rPr lang="cs-CZ" sz="2000" dirty="0"/>
              <a:t> &lt; Mg</a:t>
            </a:r>
            <a:r>
              <a:rPr lang="cs-CZ" sz="2000" baseline="30000" dirty="0"/>
              <a:t>2+ </a:t>
            </a:r>
            <a:r>
              <a:rPr lang="cs-CZ" sz="2000" dirty="0"/>
              <a:t>&lt;  Al</a:t>
            </a:r>
            <a:r>
              <a:rPr lang="cs-CZ" sz="2000" baseline="30000" dirty="0"/>
              <a:t>3+ </a:t>
            </a:r>
            <a:r>
              <a:rPr lang="cs-CZ" sz="2000" dirty="0"/>
              <a:t>&lt;  Si</a:t>
            </a:r>
            <a:r>
              <a:rPr lang="cs-CZ" sz="2000" baseline="30000" dirty="0"/>
              <a:t>4+</a:t>
            </a:r>
            <a:r>
              <a:rPr lang="cs-CZ" sz="2000" dirty="0"/>
              <a:t>, Fe</a:t>
            </a:r>
            <a:r>
              <a:rPr lang="cs-CZ" sz="2000" baseline="30000" dirty="0"/>
              <a:t>2+</a:t>
            </a:r>
            <a:r>
              <a:rPr lang="cs-CZ" sz="2000" dirty="0"/>
              <a:t> &lt; Fe</a:t>
            </a:r>
            <a:r>
              <a:rPr lang="cs-CZ" sz="2000" baseline="30000" dirty="0"/>
              <a:t>3+</a:t>
            </a:r>
            <a:r>
              <a:rPr lang="cs-CZ" sz="2000" dirty="0"/>
              <a:t>) </a:t>
            </a:r>
            <a:endParaRPr lang="en-US" sz="2000" dirty="0"/>
          </a:p>
          <a:p>
            <a:pPr marL="285750" indent="-285750">
              <a:buFontTx/>
              <a:buChar char="-"/>
            </a:pPr>
            <a:r>
              <a:rPr lang="cs-CZ" sz="2000" dirty="0"/>
              <a:t>roste s nestabilitou konfigurace (Ca</a:t>
            </a:r>
            <a:r>
              <a:rPr lang="cs-CZ" sz="2000" baseline="30000" dirty="0"/>
              <a:t>2+</a:t>
            </a:r>
            <a:r>
              <a:rPr lang="cs-CZ" sz="2000" dirty="0"/>
              <a:t> &lt; Cu</a:t>
            </a:r>
            <a:r>
              <a:rPr lang="cs-CZ" sz="2000" baseline="30000" dirty="0"/>
              <a:t>2+</a:t>
            </a:r>
            <a:r>
              <a:rPr lang="cs-CZ" sz="2000" dirty="0"/>
              <a:t>) </a:t>
            </a:r>
            <a:endParaRPr lang="en-US" sz="2000" dirty="0"/>
          </a:p>
          <a:p>
            <a:r>
              <a:rPr lang="en-US" sz="2000" dirty="0" err="1"/>
              <a:t>Polariza</a:t>
            </a:r>
            <a:r>
              <a:rPr lang="cs-CZ" sz="2000" dirty="0"/>
              <a:t>ční</a:t>
            </a:r>
            <a:r>
              <a:rPr lang="en-US" sz="2000" dirty="0"/>
              <a:t> s</a:t>
            </a:r>
            <a:r>
              <a:rPr lang="cs-CZ" sz="2000" dirty="0"/>
              <a:t>í</a:t>
            </a:r>
            <a:r>
              <a:rPr lang="en-US" sz="2000" dirty="0"/>
              <a:t>la </a:t>
            </a:r>
            <a:r>
              <a:rPr lang="en-US" sz="2000" dirty="0" err="1"/>
              <a:t>kationtu</a:t>
            </a:r>
            <a:r>
              <a:rPr lang="en-US" sz="2000" dirty="0"/>
              <a:t> </a:t>
            </a:r>
            <a:r>
              <a:rPr lang="en-US" sz="2000" dirty="0" err="1"/>
              <a:t>souvis</a:t>
            </a:r>
            <a:r>
              <a:rPr lang="cs-CZ" sz="2000" dirty="0"/>
              <a:t>í s </a:t>
            </a:r>
            <a:r>
              <a:rPr lang="cs-CZ" sz="2000" b="1" dirty="0"/>
              <a:t>hustotou náboje </a:t>
            </a:r>
            <a:r>
              <a:rPr lang="cs-CZ" sz="2000" dirty="0"/>
              <a:t>(náboj iontu/objem iontu).</a:t>
            </a:r>
          </a:p>
        </p:txBody>
      </p:sp>
    </p:spTree>
    <p:extLst>
      <p:ext uri="{BB962C8B-B14F-4D97-AF65-F5344CB8AC3E}">
        <p14:creationId xmlns:p14="http://schemas.microsoft.com/office/powerpoint/2010/main" val="40178073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9E7266A3-1752-4CF9-8DA3-A514F9696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080" y="115957"/>
            <a:ext cx="4571999" cy="6626085"/>
          </a:xfrm>
          <a:prstGeom prst="rect">
            <a:avLst/>
          </a:prstGeom>
        </p:spPr>
      </p:pic>
      <p:sp>
        <p:nvSpPr>
          <p:cNvPr id="7" name="Obdélník 6">
            <a:extLst>
              <a:ext uri="{FF2B5EF4-FFF2-40B4-BE49-F238E27FC236}">
                <a16:creationId xmlns:a16="http://schemas.microsoft.com/office/drawing/2014/main" id="{BBEC30FD-0283-4484-9266-8EE6A27DD88A}"/>
              </a:ext>
            </a:extLst>
          </p:cNvPr>
          <p:cNvSpPr/>
          <p:nvPr/>
        </p:nvSpPr>
        <p:spPr>
          <a:xfrm>
            <a:off x="228600" y="3429000"/>
            <a:ext cx="4443845" cy="369332"/>
          </a:xfrm>
          <a:prstGeom prst="rect">
            <a:avLst/>
          </a:prstGeom>
        </p:spPr>
        <p:txBody>
          <a:bodyPr wrap="none">
            <a:spAutoFit/>
          </a:bodyPr>
          <a:lstStyle/>
          <a:p>
            <a:r>
              <a:rPr lang="pl-PL" dirty="0">
                <a:solidFill>
                  <a:srgbClr val="000000"/>
                </a:solidFill>
                <a:latin typeface="Times New Roman" panose="02020603050405020304" pitchFamily="18" charset="0"/>
              </a:rPr>
              <a:t>pK</a:t>
            </a:r>
            <a:r>
              <a:rPr lang="pl-PL" baseline="-25000" dirty="0">
                <a:solidFill>
                  <a:srgbClr val="000000"/>
                </a:solidFill>
                <a:latin typeface="Times New Roman" panose="02020603050405020304" pitchFamily="18" charset="0"/>
              </a:rPr>
              <a:t>a</a:t>
            </a:r>
            <a:r>
              <a:rPr lang="pl-PL" dirty="0">
                <a:solidFill>
                  <a:srgbClr val="000000"/>
                </a:solidFill>
                <a:latin typeface="Times New Roman" panose="02020603050405020304" pitchFamily="18" charset="0"/>
              </a:rPr>
              <a:t> = 15.14 - 88.16[(Z</a:t>
            </a:r>
            <a:r>
              <a:rPr lang="pl-PL" baseline="30000" dirty="0">
                <a:solidFill>
                  <a:srgbClr val="000000"/>
                </a:solidFill>
                <a:latin typeface="Times New Roman" panose="02020603050405020304" pitchFamily="18" charset="0"/>
              </a:rPr>
              <a:t>2</a:t>
            </a:r>
            <a:r>
              <a:rPr lang="pl-PL" dirty="0">
                <a:solidFill>
                  <a:srgbClr val="000000"/>
                </a:solidFill>
                <a:latin typeface="Times New Roman" panose="02020603050405020304" pitchFamily="18" charset="0"/>
              </a:rPr>
              <a:t>/r) + 0. 096(EN-1.50)]</a:t>
            </a:r>
            <a:endParaRPr lang="en-US" dirty="0"/>
          </a:p>
        </p:txBody>
      </p:sp>
      <p:sp>
        <p:nvSpPr>
          <p:cNvPr id="8" name="TextovéPole 7">
            <a:extLst>
              <a:ext uri="{FF2B5EF4-FFF2-40B4-BE49-F238E27FC236}">
                <a16:creationId xmlns:a16="http://schemas.microsoft.com/office/drawing/2014/main" id="{5E493A8F-290F-4351-A6D8-9E613A9CB26C}"/>
              </a:ext>
            </a:extLst>
          </p:cNvPr>
          <p:cNvSpPr txBox="1"/>
          <p:nvPr/>
        </p:nvSpPr>
        <p:spPr>
          <a:xfrm>
            <a:off x="228600" y="4038600"/>
            <a:ext cx="4343400" cy="523220"/>
          </a:xfrm>
          <a:prstGeom prst="rect">
            <a:avLst/>
          </a:prstGeom>
          <a:noFill/>
        </p:spPr>
        <p:txBody>
          <a:bodyPr wrap="square" rtlCol="0">
            <a:spAutoFit/>
          </a:bodyPr>
          <a:lstStyle/>
          <a:p>
            <a:r>
              <a:rPr lang="cs-CZ" sz="1400" dirty="0"/>
              <a:t>Platí jen pro prvky jejichž </a:t>
            </a:r>
            <a:r>
              <a:rPr lang="cs-CZ" sz="1400" dirty="0" err="1"/>
              <a:t>Paulingova</a:t>
            </a:r>
            <a:r>
              <a:rPr lang="cs-CZ" sz="1400" dirty="0"/>
              <a:t> elektronegativita je větší než 1,5)</a:t>
            </a:r>
            <a:endParaRPr lang="en-US" sz="1400" dirty="0"/>
          </a:p>
        </p:txBody>
      </p:sp>
      <p:sp>
        <p:nvSpPr>
          <p:cNvPr id="9" name="Obdélník 8">
            <a:extLst>
              <a:ext uri="{FF2B5EF4-FFF2-40B4-BE49-F238E27FC236}">
                <a16:creationId xmlns:a16="http://schemas.microsoft.com/office/drawing/2014/main" id="{FBF49CFD-FE1E-4854-BEA4-F9BF72C3A4DC}"/>
              </a:ext>
            </a:extLst>
          </p:cNvPr>
          <p:cNvSpPr/>
          <p:nvPr/>
        </p:nvSpPr>
        <p:spPr>
          <a:xfrm>
            <a:off x="228600" y="2754868"/>
            <a:ext cx="2079544" cy="369332"/>
          </a:xfrm>
          <a:prstGeom prst="rect">
            <a:avLst/>
          </a:prstGeom>
        </p:spPr>
        <p:txBody>
          <a:bodyPr wrap="none">
            <a:spAutoFit/>
          </a:bodyPr>
          <a:lstStyle/>
          <a:p>
            <a:r>
              <a:rPr lang="en-US" i="1" dirty="0" err="1">
                <a:solidFill>
                  <a:srgbClr val="1E1E1E"/>
                </a:solidFill>
              </a:rPr>
              <a:t>Wulfsberg</a:t>
            </a:r>
            <a:r>
              <a:rPr lang="cs-CZ" i="1" dirty="0" err="1">
                <a:solidFill>
                  <a:srgbClr val="1E1E1E"/>
                </a:solidFill>
              </a:rPr>
              <a:t>ův</a:t>
            </a:r>
            <a:r>
              <a:rPr lang="cs-CZ" i="1" dirty="0">
                <a:solidFill>
                  <a:srgbClr val="1E1E1E"/>
                </a:solidFill>
              </a:rPr>
              <a:t> vzorec:</a:t>
            </a:r>
            <a:endParaRPr lang="en-US" i="1" dirty="0"/>
          </a:p>
        </p:txBody>
      </p:sp>
      <p:sp>
        <p:nvSpPr>
          <p:cNvPr id="10" name="TextovéPole 9">
            <a:extLst>
              <a:ext uri="{FF2B5EF4-FFF2-40B4-BE49-F238E27FC236}">
                <a16:creationId xmlns:a16="http://schemas.microsoft.com/office/drawing/2014/main" id="{B95DE2F2-1E42-43A9-B347-BE1847EB1E2E}"/>
              </a:ext>
            </a:extLst>
          </p:cNvPr>
          <p:cNvSpPr txBox="1"/>
          <p:nvPr/>
        </p:nvSpPr>
        <p:spPr>
          <a:xfrm>
            <a:off x="381000" y="381000"/>
            <a:ext cx="2910797" cy="461665"/>
          </a:xfrm>
          <a:prstGeom prst="rect">
            <a:avLst/>
          </a:prstGeom>
          <a:noFill/>
        </p:spPr>
        <p:txBody>
          <a:bodyPr wrap="none" rtlCol="0">
            <a:spAutoFit/>
          </a:bodyPr>
          <a:lstStyle/>
          <a:p>
            <a:r>
              <a:rPr lang="cs-CZ" sz="2400" b="1" dirty="0"/>
              <a:t>Vliv elektronegativity</a:t>
            </a:r>
            <a:endParaRPr lang="en-US" sz="2400" b="1" dirty="0"/>
          </a:p>
        </p:txBody>
      </p:sp>
      <p:sp>
        <p:nvSpPr>
          <p:cNvPr id="11" name="Obdélník 10">
            <a:extLst>
              <a:ext uri="{FF2B5EF4-FFF2-40B4-BE49-F238E27FC236}">
                <a16:creationId xmlns:a16="http://schemas.microsoft.com/office/drawing/2014/main" id="{52EB6A88-5C2E-444C-8941-694E541A07E5}"/>
              </a:ext>
            </a:extLst>
          </p:cNvPr>
          <p:cNvSpPr/>
          <p:nvPr/>
        </p:nvSpPr>
        <p:spPr>
          <a:xfrm>
            <a:off x="228600" y="1143000"/>
            <a:ext cx="4242480" cy="1323439"/>
          </a:xfrm>
          <a:prstGeom prst="rect">
            <a:avLst/>
          </a:prstGeom>
        </p:spPr>
        <p:txBody>
          <a:bodyPr wrap="square">
            <a:spAutoFit/>
          </a:bodyPr>
          <a:lstStyle/>
          <a:p>
            <a:pPr algn="just"/>
            <a:r>
              <a:rPr lang="cs-CZ" sz="2000" dirty="0">
                <a:solidFill>
                  <a:srgbClr val="000000"/>
                </a:solidFill>
              </a:rPr>
              <a:t>K</a:t>
            </a:r>
            <a:r>
              <a:rPr lang="en-US" sz="2000" dirty="0" err="1">
                <a:solidFill>
                  <a:srgbClr val="000000"/>
                </a:solidFill>
              </a:rPr>
              <a:t>ation</a:t>
            </a:r>
            <a:r>
              <a:rPr lang="cs-CZ" sz="2000" dirty="0">
                <a:solidFill>
                  <a:srgbClr val="000000"/>
                </a:solidFill>
              </a:rPr>
              <a:t>ty</a:t>
            </a:r>
            <a:r>
              <a:rPr lang="en-US" sz="2000" dirty="0">
                <a:solidFill>
                  <a:srgbClr val="000000"/>
                </a:solidFill>
              </a:rPr>
              <a:t> </a:t>
            </a:r>
            <a:r>
              <a:rPr lang="cs-CZ" sz="2000" dirty="0">
                <a:solidFill>
                  <a:srgbClr val="000000"/>
                </a:solidFill>
              </a:rPr>
              <a:t>prvků s elektronegativitami většími než 1</a:t>
            </a:r>
            <a:r>
              <a:rPr lang="en-US" sz="2000" dirty="0">
                <a:solidFill>
                  <a:srgbClr val="000000"/>
                </a:solidFill>
              </a:rPr>
              <a:t>.5 </a:t>
            </a:r>
            <a:r>
              <a:rPr lang="cs-CZ" sz="2000" dirty="0">
                <a:solidFill>
                  <a:srgbClr val="000000"/>
                </a:solidFill>
              </a:rPr>
              <a:t>mají menší hodnoty </a:t>
            </a:r>
            <a:r>
              <a:rPr lang="en-US" sz="2000" dirty="0" err="1">
                <a:solidFill>
                  <a:srgbClr val="000000"/>
                </a:solidFill>
              </a:rPr>
              <a:t>pK</a:t>
            </a:r>
            <a:r>
              <a:rPr lang="en-US" sz="2000" baseline="-25000" dirty="0" err="1">
                <a:solidFill>
                  <a:srgbClr val="000000"/>
                </a:solidFill>
              </a:rPr>
              <a:t>a</a:t>
            </a:r>
            <a:r>
              <a:rPr lang="en-US" sz="2000" dirty="0">
                <a:solidFill>
                  <a:srgbClr val="000000"/>
                </a:solidFill>
              </a:rPr>
              <a:t> (</a:t>
            </a:r>
            <a:r>
              <a:rPr lang="cs-CZ" sz="2000" dirty="0">
                <a:solidFill>
                  <a:srgbClr val="000000"/>
                </a:solidFill>
              </a:rPr>
              <a:t>jsou více kyselé)</a:t>
            </a:r>
            <a:r>
              <a:rPr lang="en-US" sz="2000" dirty="0">
                <a:solidFill>
                  <a:srgbClr val="000000"/>
                </a:solidFill>
              </a:rPr>
              <a:t> </a:t>
            </a:r>
            <a:r>
              <a:rPr lang="cs-CZ" sz="2000" dirty="0">
                <a:solidFill>
                  <a:srgbClr val="000000"/>
                </a:solidFill>
              </a:rPr>
              <a:t>než ionty ostatních prvků obdobného náboje a velikosti</a:t>
            </a:r>
            <a:r>
              <a:rPr lang="en-US" sz="2000" dirty="0">
                <a:solidFill>
                  <a:srgbClr val="000000"/>
                </a:solidFill>
              </a:rPr>
              <a:t>. </a:t>
            </a:r>
            <a:endParaRPr lang="en-US" sz="2000" dirty="0"/>
          </a:p>
        </p:txBody>
      </p:sp>
    </p:spTree>
    <p:extLst>
      <p:ext uri="{BB962C8B-B14F-4D97-AF65-F5344CB8AC3E}">
        <p14:creationId xmlns:p14="http://schemas.microsoft.com/office/powerpoint/2010/main" val="378449299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00B030C-6D5E-4340-A402-6507CA085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975" y="4099101"/>
            <a:ext cx="4738099" cy="2369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D32C36A0-AE81-4024-AB07-6575D5D18757}"/>
              </a:ext>
            </a:extLst>
          </p:cNvPr>
          <p:cNvSpPr txBox="1"/>
          <p:nvPr/>
        </p:nvSpPr>
        <p:spPr>
          <a:xfrm>
            <a:off x="255133" y="609600"/>
            <a:ext cx="3581400" cy="830997"/>
          </a:xfrm>
          <a:prstGeom prst="rect">
            <a:avLst/>
          </a:prstGeom>
          <a:noFill/>
        </p:spPr>
        <p:txBody>
          <a:bodyPr wrap="square" rtlCol="0">
            <a:spAutoFit/>
          </a:bodyPr>
          <a:lstStyle/>
          <a:p>
            <a:r>
              <a:rPr lang="cs-CZ" sz="2400" b="1" dirty="0"/>
              <a:t>Hybridizace a acidobazické vlastnosti</a:t>
            </a:r>
          </a:p>
        </p:txBody>
      </p:sp>
      <p:sp>
        <p:nvSpPr>
          <p:cNvPr id="6" name="TextovéPole 5">
            <a:extLst>
              <a:ext uri="{FF2B5EF4-FFF2-40B4-BE49-F238E27FC236}">
                <a16:creationId xmlns:a16="http://schemas.microsoft.com/office/drawing/2014/main" id="{2477D21E-59C1-4A53-B55E-50B01D97D9A5}"/>
              </a:ext>
            </a:extLst>
          </p:cNvPr>
          <p:cNvSpPr txBox="1"/>
          <p:nvPr/>
        </p:nvSpPr>
        <p:spPr>
          <a:xfrm>
            <a:off x="266700" y="1664731"/>
            <a:ext cx="3733800" cy="1938992"/>
          </a:xfrm>
          <a:prstGeom prst="rect">
            <a:avLst/>
          </a:prstGeom>
          <a:noFill/>
        </p:spPr>
        <p:txBody>
          <a:bodyPr wrap="square" rtlCol="0">
            <a:spAutoFit/>
          </a:bodyPr>
          <a:lstStyle/>
          <a:p>
            <a:pPr algn="just"/>
            <a:r>
              <a:rPr lang="cs-CZ" sz="2000" dirty="0"/>
              <a:t>Se zvyšujícím se s-charakterem hybridního orbitalu uhlíku dochází u ke zvýšení kyselosti vodíkového atomu v příslušné C-H vazbě (zvyšuje se elektronegativita atomu C). </a:t>
            </a:r>
          </a:p>
        </p:txBody>
      </p:sp>
      <p:pic>
        <p:nvPicPr>
          <p:cNvPr id="7" name="Picture 2" descr="How electronegativity depends on oxidation number ...">
            <a:extLst>
              <a:ext uri="{FF2B5EF4-FFF2-40B4-BE49-F238E27FC236}">
                <a16:creationId xmlns:a16="http://schemas.microsoft.com/office/drawing/2014/main" id="{AB4646A8-8AAA-463C-9382-9DCB09FFAB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762000"/>
            <a:ext cx="4991100" cy="31948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FA784263-2185-4468-B3AD-7E6E04E51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83" y="4099101"/>
            <a:ext cx="3457575" cy="948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37409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electronegativity depends on oxidation number ...">
            <a:extLst>
              <a:ext uri="{FF2B5EF4-FFF2-40B4-BE49-F238E27FC236}">
                <a16:creationId xmlns:a16="http://schemas.microsoft.com/office/drawing/2014/main" id="{F8D8028C-DEA1-40FE-8156-FA45A7853B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762000"/>
            <a:ext cx="4648200" cy="294143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78C60452-FB65-445C-880C-E74D3A72B0A0}"/>
              </a:ext>
            </a:extLst>
          </p:cNvPr>
          <p:cNvSpPr txBox="1"/>
          <p:nvPr/>
        </p:nvSpPr>
        <p:spPr>
          <a:xfrm>
            <a:off x="228600" y="304800"/>
            <a:ext cx="8610600" cy="707886"/>
          </a:xfrm>
          <a:prstGeom prst="rect">
            <a:avLst/>
          </a:prstGeom>
          <a:noFill/>
        </p:spPr>
        <p:txBody>
          <a:bodyPr wrap="square" rtlCol="0">
            <a:spAutoFit/>
          </a:bodyPr>
          <a:lstStyle/>
          <a:p>
            <a:pPr algn="just"/>
            <a:r>
              <a:rPr lang="cs-CZ" sz="2000" dirty="0"/>
              <a:t>Se zvyšujícím se p-charakterem hybridního orbitalu </a:t>
            </a:r>
            <a:r>
              <a:rPr lang="cs-CZ" sz="2000" b="1" dirty="0"/>
              <a:t>dusíku</a:t>
            </a:r>
            <a:r>
              <a:rPr lang="cs-CZ" sz="2000" dirty="0"/>
              <a:t> dochází u ke zvýšení bazicity v příslušné N-H vazbě. </a:t>
            </a:r>
          </a:p>
        </p:txBody>
      </p:sp>
      <p:pic>
        <p:nvPicPr>
          <p:cNvPr id="2052" name="Picture 4" descr="6.2. Resonance | Organic Chemistry 1: An open textbook">
            <a:extLst>
              <a:ext uri="{FF2B5EF4-FFF2-40B4-BE49-F238E27FC236}">
                <a16:creationId xmlns:a16="http://schemas.microsoft.com/office/drawing/2014/main" id="{F56AABA6-41C8-4D67-90E4-C35B7576CA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084637"/>
            <a:ext cx="7761419" cy="246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83438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VÃ½sledek obrÃ¡zku pro lattice energy tr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19" y="990600"/>
            <a:ext cx="8599315" cy="510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9059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687A02F-CBDE-4469-8C34-749AE29FC0BA}"/>
              </a:ext>
            </a:extLst>
          </p:cNvPr>
          <p:cNvSpPr/>
          <p:nvPr/>
        </p:nvSpPr>
        <p:spPr>
          <a:xfrm>
            <a:off x="1278559" y="228600"/>
            <a:ext cx="6739281" cy="461665"/>
          </a:xfrm>
          <a:prstGeom prst="rect">
            <a:avLst/>
          </a:prstGeom>
        </p:spPr>
        <p:txBody>
          <a:bodyPr wrap="none">
            <a:spAutoFit/>
          </a:bodyPr>
          <a:lstStyle/>
          <a:p>
            <a:r>
              <a:rPr lang="cs-CZ" sz="2400" b="1" dirty="0"/>
              <a:t>Hydratace iontů a standardní elektrodový potenciál</a:t>
            </a:r>
          </a:p>
        </p:txBody>
      </p:sp>
      <p:sp>
        <p:nvSpPr>
          <p:cNvPr id="3" name="TextovéPole 2">
            <a:extLst>
              <a:ext uri="{FF2B5EF4-FFF2-40B4-BE49-F238E27FC236}">
                <a16:creationId xmlns:a16="http://schemas.microsoft.com/office/drawing/2014/main" id="{1C012C42-44A5-4134-98C1-F14F3F28F66B}"/>
              </a:ext>
            </a:extLst>
          </p:cNvPr>
          <p:cNvSpPr txBox="1"/>
          <p:nvPr/>
        </p:nvSpPr>
        <p:spPr>
          <a:xfrm>
            <a:off x="228600" y="838200"/>
            <a:ext cx="8686800" cy="5847755"/>
          </a:xfrm>
          <a:prstGeom prst="rect">
            <a:avLst/>
          </a:prstGeom>
          <a:noFill/>
        </p:spPr>
        <p:txBody>
          <a:bodyPr wrap="square" rtlCol="0">
            <a:spAutoFit/>
          </a:bodyPr>
          <a:lstStyle/>
          <a:p>
            <a:r>
              <a:rPr lang="cs-CZ" sz="2000" b="1" dirty="0"/>
              <a:t>Ionizační energie </a:t>
            </a:r>
            <a:r>
              <a:rPr lang="cs-CZ" sz="2000" dirty="0"/>
              <a:t>a </a:t>
            </a:r>
            <a:r>
              <a:rPr lang="cs-CZ" sz="2000" b="1" dirty="0"/>
              <a:t>elektronová afinita </a:t>
            </a:r>
            <a:r>
              <a:rPr lang="cs-CZ" sz="2000" dirty="0"/>
              <a:t>se týkají vzniku iontů z izolovaných atomů v plynném stavu.</a:t>
            </a:r>
          </a:p>
          <a:p>
            <a:endParaRPr lang="cs-CZ" sz="800" dirty="0"/>
          </a:p>
          <a:p>
            <a:r>
              <a:rPr lang="cs-CZ" sz="2000" dirty="0"/>
              <a:t>Vznik iontů v roztoku zahrnuje:</a:t>
            </a:r>
          </a:p>
          <a:p>
            <a:pPr marL="342900" indent="-342900">
              <a:buAutoNum type="arabicPeriod"/>
            </a:pPr>
            <a:r>
              <a:rPr lang="cs-CZ" sz="2000" dirty="0"/>
              <a:t>Atomizace: standardní stav -&gt; volný atom (g)</a:t>
            </a:r>
          </a:p>
          <a:p>
            <a:pPr marL="342900" indent="-342900">
              <a:buFontTx/>
              <a:buAutoNum type="arabicPeriod"/>
            </a:pPr>
            <a:r>
              <a:rPr lang="cs-CZ" sz="2000" dirty="0"/>
              <a:t>Ionizace: volný atom (g) -&gt; volný ion (g)</a:t>
            </a:r>
          </a:p>
          <a:p>
            <a:pPr marL="342900" indent="-342900">
              <a:buFontTx/>
              <a:buAutoNum type="arabicPeriod"/>
            </a:pPr>
            <a:r>
              <a:rPr lang="cs-CZ" sz="2000" dirty="0"/>
              <a:t>Hydratace:  volný ion (g) -&gt; hydratovaný ion(</a:t>
            </a:r>
            <a:r>
              <a:rPr lang="cs-CZ" sz="2000" dirty="0" err="1"/>
              <a:t>aq</a:t>
            </a:r>
            <a:r>
              <a:rPr lang="cs-CZ" sz="2000" dirty="0"/>
              <a:t>)</a:t>
            </a:r>
          </a:p>
          <a:p>
            <a:r>
              <a:rPr lang="cs-CZ" sz="2000" dirty="0"/>
              <a:t>Pokud je tento proces sledován </a:t>
            </a:r>
          </a:p>
          <a:p>
            <a:r>
              <a:rPr lang="cs-CZ" sz="2000" dirty="0"/>
              <a:t>	za standardních podmínek (25 °C, 101,325 </a:t>
            </a:r>
            <a:r>
              <a:rPr lang="cs-CZ" sz="2000" dirty="0" err="1"/>
              <a:t>kPa</a:t>
            </a:r>
            <a:r>
              <a:rPr lang="cs-CZ" sz="2000" dirty="0"/>
              <a:t>), </a:t>
            </a:r>
          </a:p>
          <a:p>
            <a:r>
              <a:rPr lang="cs-CZ" sz="2000" dirty="0"/>
              <a:t>	předpokládá se, že je prvek ve styku s roztokem svých iontů o koncentraci 1 mol/l</a:t>
            </a:r>
          </a:p>
          <a:p>
            <a:r>
              <a:rPr lang="cs-CZ" sz="2000" dirty="0"/>
              <a:t>	měří se srovnáním vůči vodíkovému systému</a:t>
            </a:r>
          </a:p>
          <a:p>
            <a:pPr algn="just"/>
            <a:r>
              <a:rPr lang="cs-CZ" sz="2000" dirty="0"/>
              <a:t>nazývá se sledovaná veličina </a:t>
            </a:r>
            <a:r>
              <a:rPr lang="cs-CZ" sz="2000" b="1" dirty="0"/>
              <a:t>standardním elektrodovým potenciálem </a:t>
            </a:r>
            <a:r>
              <a:rPr lang="cs-CZ" sz="2000" dirty="0"/>
              <a:t>(E), nebo také </a:t>
            </a:r>
            <a:r>
              <a:rPr lang="cs-CZ" sz="2000" dirty="0" err="1"/>
              <a:t>redoxpotenciálem</a:t>
            </a:r>
            <a:r>
              <a:rPr lang="cs-CZ" sz="2000" dirty="0"/>
              <a:t>.</a:t>
            </a:r>
          </a:p>
          <a:p>
            <a:pPr marL="342900" indent="-342900">
              <a:buFontTx/>
              <a:buAutoNum type="arabicPeriod"/>
            </a:pPr>
            <a:endParaRPr lang="cs-CZ" sz="800" dirty="0"/>
          </a:p>
          <a:p>
            <a:r>
              <a:rPr lang="cs-CZ" sz="2000" dirty="0"/>
              <a:t>Vztah mezi standardním elektrodovým potenciálem a Gibbsovou energií:</a:t>
            </a:r>
          </a:p>
          <a:p>
            <a:endParaRPr lang="cs-CZ" sz="2000" dirty="0"/>
          </a:p>
          <a:p>
            <a:pPr algn="ctr"/>
            <a:r>
              <a:rPr lang="cs-CZ" dirty="0"/>
              <a:t>ΔG = -</a:t>
            </a:r>
            <a:r>
              <a:rPr lang="en-US" dirty="0"/>
              <a:t>|</a:t>
            </a:r>
            <a:r>
              <a:rPr lang="cs-CZ" dirty="0"/>
              <a:t>z</a:t>
            </a:r>
            <a:r>
              <a:rPr lang="en-US" dirty="0"/>
              <a:t>|</a:t>
            </a:r>
            <a:r>
              <a:rPr lang="cs-CZ" dirty="0"/>
              <a:t>.F.E</a:t>
            </a:r>
          </a:p>
          <a:p>
            <a:endParaRPr lang="en-US" sz="800" dirty="0"/>
          </a:p>
          <a:p>
            <a:r>
              <a:rPr lang="cs-CZ" sz="1600" dirty="0"/>
              <a:t>z</a:t>
            </a:r>
            <a:r>
              <a:rPr lang="en-US" sz="1600" dirty="0"/>
              <a:t> je po</a:t>
            </a:r>
            <a:r>
              <a:rPr lang="cs-CZ" sz="1600" dirty="0"/>
              <a:t>č</a:t>
            </a:r>
            <a:r>
              <a:rPr lang="en-US" sz="1600" dirty="0"/>
              <a:t>et </a:t>
            </a:r>
            <a:r>
              <a:rPr lang="en-US" sz="1600" dirty="0" err="1"/>
              <a:t>ele</a:t>
            </a:r>
            <a:r>
              <a:rPr lang="cs-CZ" sz="1600" dirty="0"/>
              <a:t>k</a:t>
            </a:r>
            <a:r>
              <a:rPr lang="en-US" sz="1600" dirty="0" err="1"/>
              <a:t>tron</a:t>
            </a:r>
            <a:r>
              <a:rPr lang="cs-CZ" sz="1600" dirty="0"/>
              <a:t>ů </a:t>
            </a:r>
            <a:r>
              <a:rPr lang="cs-CZ" sz="1600" dirty="0" err="1"/>
              <a:t>zůčastněných</a:t>
            </a:r>
            <a:r>
              <a:rPr lang="cs-CZ" sz="1600" dirty="0"/>
              <a:t> v oxidačně-redukčním procesu</a:t>
            </a:r>
          </a:p>
          <a:p>
            <a:r>
              <a:rPr lang="cs-CZ" sz="1600" dirty="0"/>
              <a:t>F je Faradayova konstanta (96487 C/mol)</a:t>
            </a:r>
            <a:endParaRPr lang="en-US" sz="1600" dirty="0"/>
          </a:p>
        </p:txBody>
      </p:sp>
    </p:spTree>
    <p:extLst>
      <p:ext uri="{BB962C8B-B14F-4D97-AF65-F5344CB8AC3E}">
        <p14:creationId xmlns:p14="http://schemas.microsoft.com/office/powerpoint/2010/main" val="378828769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Ã½sledek obrÃ¡zku pro redox potential tabl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sp>
        <p:nvSpPr>
          <p:cNvPr id="5" name="AutoShape 4" descr="VÃ½sledek obrÃ¡zku pro redox potential table"/>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sp>
        <p:nvSpPr>
          <p:cNvPr id="6" name="AutoShape 6" descr="VÃ½sledek obrÃ¡zku pro redox potential table"/>
          <p:cNvSpPr>
            <a:spLocks noChangeAspect="1" noChangeArrowheads="1"/>
          </p:cNvSpPr>
          <p:nvPr/>
        </p:nvSpPr>
        <p:spPr bwMode="auto">
          <a:xfrm>
            <a:off x="1488281"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pic>
        <p:nvPicPr>
          <p:cNvPr id="1566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061164"/>
            <a:ext cx="5867400" cy="463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p:cNvSpPr/>
          <p:nvPr/>
        </p:nvSpPr>
        <p:spPr>
          <a:xfrm>
            <a:off x="152400" y="315784"/>
            <a:ext cx="8686800" cy="1323439"/>
          </a:xfrm>
          <a:prstGeom prst="rect">
            <a:avLst/>
          </a:prstGeom>
        </p:spPr>
        <p:txBody>
          <a:bodyPr wrap="square">
            <a:spAutoFit/>
          </a:bodyPr>
          <a:lstStyle/>
          <a:p>
            <a:pPr algn="just"/>
            <a:r>
              <a:rPr lang="cs-CZ" sz="2000" b="1" dirty="0">
                <a:cs typeface="Arial" panose="020B0604020202020204" pitchFamily="34" charset="0"/>
              </a:rPr>
              <a:t>Redoxní potenciál </a:t>
            </a:r>
            <a:r>
              <a:rPr lang="cs-CZ" sz="2000" dirty="0">
                <a:cs typeface="Arial" panose="020B0604020202020204" pitchFamily="34" charset="0"/>
              </a:rPr>
              <a:t>(oxidačně-redukční potenciál, </a:t>
            </a:r>
            <a:r>
              <a:rPr lang="cs-CZ" sz="2000" dirty="0" err="1">
                <a:cs typeface="Arial" panose="020B0604020202020204" pitchFamily="34" charset="0"/>
              </a:rPr>
              <a:t>redox</a:t>
            </a:r>
            <a:r>
              <a:rPr lang="cs-CZ" sz="2000" dirty="0">
                <a:cs typeface="Arial" panose="020B0604020202020204" pitchFamily="34" charset="0"/>
              </a:rPr>
              <a:t> potenciál) = míra schopnosti redoxního systému převést jednoho z reakčních partnerů do oxidovaného stavu. Vyjadřuje redukční stav systému v milivoltech (napětí mezi standardní vodíkovou elektrodou a příslušným oxidačně-redukčním přechodem)</a:t>
            </a:r>
          </a:p>
        </p:txBody>
      </p:sp>
      <p:sp>
        <p:nvSpPr>
          <p:cNvPr id="9" name="Obdélník 8"/>
          <p:cNvSpPr/>
          <p:nvPr/>
        </p:nvSpPr>
        <p:spPr>
          <a:xfrm>
            <a:off x="288131" y="2667000"/>
            <a:ext cx="2514600" cy="3139321"/>
          </a:xfrm>
          <a:prstGeom prst="rect">
            <a:avLst/>
          </a:prstGeom>
        </p:spPr>
        <p:txBody>
          <a:bodyPr wrap="square">
            <a:spAutoFit/>
          </a:bodyPr>
          <a:lstStyle/>
          <a:p>
            <a:pPr algn="just"/>
            <a:r>
              <a:rPr lang="cs-CZ" dirty="0"/>
              <a:t>Čím více má činidlo E&gt;0, tím větším je oxidačním činidlem, čím má E&lt;0, tím je silnějším redukčním činidlem. </a:t>
            </a:r>
          </a:p>
          <a:p>
            <a:endParaRPr lang="cs-CZ" dirty="0"/>
          </a:p>
          <a:p>
            <a:pPr algn="just"/>
            <a:r>
              <a:rPr lang="cs-CZ" dirty="0"/>
              <a:t>Čím má kov zápornější hodnotu redoxního potenciálu, tím má větší schopnost uvolňovat elektrony.</a:t>
            </a:r>
          </a:p>
        </p:txBody>
      </p:sp>
    </p:spTree>
    <p:extLst>
      <p:ext uri="{BB962C8B-B14F-4D97-AF65-F5344CB8AC3E}">
        <p14:creationId xmlns:p14="http://schemas.microsoft.com/office/powerpoint/2010/main" val="179032425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VÃ½sledek obrÃ¡zku pro beketova Åada kov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8850476" cy="4863291"/>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1524000" y="381000"/>
            <a:ext cx="6172200" cy="422672"/>
          </a:xfrm>
        </p:spPr>
        <p:txBody>
          <a:bodyPr>
            <a:normAutofit fontScale="90000"/>
          </a:bodyPr>
          <a:lstStyle/>
          <a:p>
            <a:r>
              <a:rPr lang="cs-CZ" sz="2400" b="1" dirty="0"/>
              <a:t>Elektrochemická řada napětí</a:t>
            </a:r>
          </a:p>
        </p:txBody>
      </p:sp>
    </p:spTree>
    <p:extLst>
      <p:ext uri="{BB962C8B-B14F-4D97-AF65-F5344CB8AC3E}">
        <p14:creationId xmlns:p14="http://schemas.microsoft.com/office/powerpoint/2010/main" val="274279042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4ACDA72-B5CD-4DC6-A376-FF11EF42A12F}"/>
              </a:ext>
            </a:extLst>
          </p:cNvPr>
          <p:cNvPicPr>
            <a:picLocks noChangeAspect="1"/>
          </p:cNvPicPr>
          <p:nvPr/>
        </p:nvPicPr>
        <p:blipFill>
          <a:blip r:embed="rId2"/>
          <a:stretch>
            <a:fillRect/>
          </a:stretch>
        </p:blipFill>
        <p:spPr>
          <a:xfrm>
            <a:off x="3628198" y="152400"/>
            <a:ext cx="5362575" cy="4267060"/>
          </a:xfrm>
          <a:prstGeom prst="rect">
            <a:avLst/>
          </a:prstGeom>
        </p:spPr>
      </p:pic>
      <p:pic>
        <p:nvPicPr>
          <p:cNvPr id="7" name="Obrázek 6">
            <a:extLst>
              <a:ext uri="{FF2B5EF4-FFF2-40B4-BE49-F238E27FC236}">
                <a16:creationId xmlns:a16="http://schemas.microsoft.com/office/drawing/2014/main" id="{A5D40B31-5385-4C5C-8B63-49A7B20B25F6}"/>
              </a:ext>
            </a:extLst>
          </p:cNvPr>
          <p:cNvPicPr>
            <a:picLocks noChangeAspect="1"/>
          </p:cNvPicPr>
          <p:nvPr/>
        </p:nvPicPr>
        <p:blipFill>
          <a:blip r:embed="rId3"/>
          <a:stretch>
            <a:fillRect/>
          </a:stretch>
        </p:blipFill>
        <p:spPr>
          <a:xfrm>
            <a:off x="411254" y="4648200"/>
            <a:ext cx="2941545" cy="1964906"/>
          </a:xfrm>
          <a:prstGeom prst="rect">
            <a:avLst/>
          </a:prstGeom>
        </p:spPr>
      </p:pic>
      <p:pic>
        <p:nvPicPr>
          <p:cNvPr id="1030" name="Picture 6" descr="Substitution Transfer Abstraction Displacement | Chemogenesis">
            <a:extLst>
              <a:ext uri="{FF2B5EF4-FFF2-40B4-BE49-F238E27FC236}">
                <a16:creationId xmlns:a16="http://schemas.microsoft.com/office/drawing/2014/main" id="{76F62CBD-B10A-4497-B860-16BBBC4CF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4724400"/>
            <a:ext cx="4338812" cy="189823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4BC9B08-7742-44FB-979C-802A99FFA0EA}"/>
              </a:ext>
            </a:extLst>
          </p:cNvPr>
          <p:cNvSpPr txBox="1"/>
          <p:nvPr/>
        </p:nvSpPr>
        <p:spPr>
          <a:xfrm>
            <a:off x="38926" y="244894"/>
            <a:ext cx="3351973" cy="830997"/>
          </a:xfrm>
          <a:prstGeom prst="rect">
            <a:avLst/>
          </a:prstGeom>
          <a:noFill/>
        </p:spPr>
        <p:txBody>
          <a:bodyPr wrap="square" rtlCol="0">
            <a:spAutoFit/>
          </a:bodyPr>
          <a:lstStyle/>
          <a:p>
            <a:pPr algn="ctr"/>
            <a:r>
              <a:rPr lang="en-US" sz="2400" b="1" dirty="0" err="1"/>
              <a:t>Vyt</a:t>
            </a:r>
            <a:r>
              <a:rPr lang="cs-CZ" sz="2400" b="1" dirty="0"/>
              <a:t>ě</a:t>
            </a:r>
            <a:r>
              <a:rPr lang="en-US" sz="2400" b="1" dirty="0"/>
              <a:t>s</a:t>
            </a:r>
            <a:r>
              <a:rPr lang="cs-CZ" sz="2400" b="1" dirty="0"/>
              <a:t>ň</a:t>
            </a:r>
            <a:r>
              <a:rPr lang="en-US" sz="2400" b="1" dirty="0" err="1"/>
              <a:t>ov</a:t>
            </a:r>
            <a:r>
              <a:rPr lang="cs-CZ" sz="2400" b="1" dirty="0" err="1"/>
              <a:t>ání</a:t>
            </a:r>
            <a:r>
              <a:rPr lang="cs-CZ" sz="2400" b="1" dirty="0"/>
              <a:t> kovů z roztoků jejich solí</a:t>
            </a:r>
            <a:r>
              <a:rPr lang="en-US" sz="2400" b="1" dirty="0"/>
              <a:t> </a:t>
            </a:r>
            <a:endParaRPr lang="cs-CZ" sz="2400" b="1" dirty="0"/>
          </a:p>
        </p:txBody>
      </p:sp>
      <p:sp>
        <p:nvSpPr>
          <p:cNvPr id="9" name="TextovéPole 8">
            <a:extLst>
              <a:ext uri="{FF2B5EF4-FFF2-40B4-BE49-F238E27FC236}">
                <a16:creationId xmlns:a16="http://schemas.microsoft.com/office/drawing/2014/main" id="{F1A961AA-68B5-4F77-A3C3-11CDBA422AAE}"/>
              </a:ext>
            </a:extLst>
          </p:cNvPr>
          <p:cNvSpPr txBox="1"/>
          <p:nvPr/>
        </p:nvSpPr>
        <p:spPr>
          <a:xfrm>
            <a:off x="205614" y="1508462"/>
            <a:ext cx="3209097" cy="2862322"/>
          </a:xfrm>
          <a:prstGeom prst="rect">
            <a:avLst/>
          </a:prstGeom>
          <a:noFill/>
        </p:spPr>
        <p:txBody>
          <a:bodyPr wrap="square">
            <a:spAutoFit/>
          </a:bodyPr>
          <a:lstStyle/>
          <a:p>
            <a:pPr algn="just"/>
            <a:r>
              <a:rPr lang="cs-CZ" sz="2000" b="0" i="0" dirty="0">
                <a:solidFill>
                  <a:srgbClr val="202122"/>
                </a:solidFill>
                <a:effectLst/>
              </a:rPr>
              <a:t>Kov stojící v řadě napětí vlevo dokáže kov (v kladném oxidačním stavu) stojící vpravo redukovat a sám se tím pádem oxidovat, a naopak – kov, který stojí v řadě napětí napravo je schopný kov stojící vlevo zoxidovat a sám se redukuje</a:t>
            </a:r>
            <a:endParaRPr lang="cs-CZ" sz="2000" dirty="0"/>
          </a:p>
        </p:txBody>
      </p:sp>
    </p:spTree>
    <p:extLst>
      <p:ext uri="{BB962C8B-B14F-4D97-AF65-F5344CB8AC3E}">
        <p14:creationId xmlns:p14="http://schemas.microsoft.com/office/powerpoint/2010/main" val="277088304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98BF8DB-B829-48E3-9838-0E1F40679DD2}"/>
              </a:ext>
            </a:extLst>
          </p:cNvPr>
          <p:cNvSpPr txBox="1"/>
          <p:nvPr/>
        </p:nvSpPr>
        <p:spPr>
          <a:xfrm>
            <a:off x="228600" y="745858"/>
            <a:ext cx="8686800" cy="1323439"/>
          </a:xfrm>
          <a:prstGeom prst="rect">
            <a:avLst/>
          </a:prstGeom>
          <a:noFill/>
        </p:spPr>
        <p:txBody>
          <a:bodyPr wrap="square">
            <a:spAutoFit/>
          </a:bodyPr>
          <a:lstStyle/>
          <a:p>
            <a:r>
              <a:rPr lang="cs-CZ" sz="2000" b="0" i="0" dirty="0">
                <a:effectLst/>
              </a:rPr>
              <a:t>Kov stojící </a:t>
            </a:r>
            <a:r>
              <a:rPr lang="en-US" sz="2000" b="0" i="0" dirty="0">
                <a:effectLst/>
              </a:rPr>
              <a:t>v </a:t>
            </a:r>
            <a:r>
              <a:rPr lang="cs-CZ" sz="2000" b="0" i="0" dirty="0">
                <a:effectLst/>
              </a:rPr>
              <a:t>ř</a:t>
            </a:r>
            <a:r>
              <a:rPr lang="en-US" sz="2000" b="0" i="0" dirty="0">
                <a:effectLst/>
              </a:rPr>
              <a:t>ad</a:t>
            </a:r>
            <a:r>
              <a:rPr lang="cs-CZ" sz="2000" b="0" i="0" dirty="0">
                <a:effectLst/>
              </a:rPr>
              <a:t>ě</a:t>
            </a:r>
            <a:r>
              <a:rPr lang="en-US" sz="2000" b="0" i="0" dirty="0">
                <a:effectLst/>
              </a:rPr>
              <a:t> nap</a:t>
            </a:r>
            <a:r>
              <a:rPr lang="cs-CZ" sz="2000" b="0" i="0" dirty="0" err="1">
                <a:effectLst/>
              </a:rPr>
              <a:t>ětí</a:t>
            </a:r>
            <a:r>
              <a:rPr lang="en-US" sz="2000" b="0" i="0" dirty="0">
                <a:effectLst/>
              </a:rPr>
              <a:t> </a:t>
            </a:r>
            <a:r>
              <a:rPr lang="cs-CZ" sz="2000" b="0" i="0" dirty="0">
                <a:effectLst/>
              </a:rPr>
              <a:t>před vodíkem, tj. od vodíku nalevo (zde nahoře nad vodíkem), je schopen </a:t>
            </a:r>
            <a:r>
              <a:rPr lang="cs-CZ" sz="2000" b="0" i="0" u="none" strike="noStrike" dirty="0">
                <a:effectLst/>
              </a:rPr>
              <a:t>redukovat</a:t>
            </a:r>
            <a:r>
              <a:rPr lang="cs-CZ" sz="2000" b="0" i="0" dirty="0">
                <a:effectLst/>
              </a:rPr>
              <a:t> vodík a sám sebe oxidovat (</a:t>
            </a:r>
            <a:r>
              <a:rPr kumimoji="0" lang="cs-CZ" altLang="cs-CZ" sz="2000" b="0" i="0" u="none" strike="noStrike" cap="none" normalizeH="0" baseline="0" dirty="0">
                <a:ln>
                  <a:noFill/>
                </a:ln>
                <a:solidFill>
                  <a:srgbClr val="202122"/>
                </a:solidFill>
                <a:effectLst/>
                <a:latin typeface="+mn-lt"/>
                <a:cs typeface="Arial" panose="020B0604020202020204" pitchFamily="34" charset="0"/>
              </a:rPr>
              <a:t>kovy stojící daleko před vodíkem jsou schopny </a:t>
            </a:r>
            <a:r>
              <a:rPr kumimoji="0" lang="cs-CZ" altLang="cs-CZ" sz="2000" b="0" i="0" u="none" strike="noStrike" cap="none" normalizeH="0" baseline="0" dirty="0">
                <a:ln>
                  <a:noFill/>
                </a:ln>
                <a:effectLst/>
                <a:latin typeface="+mn-lt"/>
                <a:cs typeface="Arial" panose="020B0604020202020204" pitchFamily="34" charset="0"/>
              </a:rPr>
              <a:t>zredukovat vodík dokonce i z vody).</a:t>
            </a:r>
            <a:endParaRPr kumimoji="0" lang="cs-CZ" altLang="cs-CZ" sz="2000" b="0" i="0" u="none" strike="noStrike" cap="none" normalizeH="0" baseline="0" dirty="0">
              <a:ln>
                <a:noFill/>
              </a:ln>
              <a:effectLst/>
              <a:latin typeface="+mn-lt"/>
            </a:endParaRPr>
          </a:p>
          <a:p>
            <a:r>
              <a:rPr lang="cs-CZ" sz="2000" b="0" i="0" dirty="0">
                <a:effectLst/>
              </a:rPr>
              <a:t>. </a:t>
            </a:r>
            <a:endParaRPr lang="cs-CZ" sz="2000" dirty="0"/>
          </a:p>
        </p:txBody>
      </p:sp>
      <p:sp>
        <p:nvSpPr>
          <p:cNvPr id="7" name="TextovéPole 6">
            <a:extLst>
              <a:ext uri="{FF2B5EF4-FFF2-40B4-BE49-F238E27FC236}">
                <a16:creationId xmlns:a16="http://schemas.microsoft.com/office/drawing/2014/main" id="{908F19BD-7CE3-44FE-9F18-1FD171C57C62}"/>
              </a:ext>
            </a:extLst>
          </p:cNvPr>
          <p:cNvSpPr txBox="1"/>
          <p:nvPr/>
        </p:nvSpPr>
        <p:spPr>
          <a:xfrm>
            <a:off x="228600" y="171181"/>
            <a:ext cx="4572000" cy="461665"/>
          </a:xfrm>
          <a:prstGeom prst="rect">
            <a:avLst/>
          </a:prstGeom>
          <a:noFill/>
        </p:spPr>
        <p:txBody>
          <a:bodyPr wrap="square">
            <a:spAutoFit/>
          </a:bodyPr>
          <a:lstStyle/>
          <a:p>
            <a:pPr algn="l"/>
            <a:r>
              <a:rPr lang="cs-CZ" sz="2400" b="1" i="0" dirty="0">
                <a:solidFill>
                  <a:srgbClr val="000000"/>
                </a:solidFill>
                <a:effectLst/>
              </a:rPr>
              <a:t>Reakce kovů s kyselinami</a:t>
            </a:r>
          </a:p>
        </p:txBody>
      </p:sp>
      <p:sp>
        <p:nvSpPr>
          <p:cNvPr id="8" name="Rectangle 1">
            <a:extLst>
              <a:ext uri="{FF2B5EF4-FFF2-40B4-BE49-F238E27FC236}">
                <a16:creationId xmlns:a16="http://schemas.microsoft.com/office/drawing/2014/main" id="{91D4FEC5-C77C-42B1-BE5B-89152AC120D1}"/>
              </a:ext>
            </a:extLst>
          </p:cNvPr>
          <p:cNvSpPr>
            <a:spLocks noChangeArrowheads="1"/>
          </p:cNvSpPr>
          <p:nvPr/>
        </p:nvSpPr>
        <p:spPr bwMode="auto">
          <a:xfrm>
            <a:off x="2286000" y="1745920"/>
            <a:ext cx="5029200" cy="6777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4572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rPr>
              <a:t>2 Na + H</a:t>
            </a:r>
            <a:r>
              <a:rPr kumimoji="0" lang="cs-CZ" altLang="cs-CZ" sz="2000" b="0" i="0" u="none" strike="noStrike" cap="none" normalizeH="0" baseline="-30000" dirty="0">
                <a:ln>
                  <a:noFill/>
                </a:ln>
                <a:solidFill>
                  <a:srgbClr val="202122"/>
                </a:solidFill>
                <a:effectLst/>
              </a:rPr>
              <a:t>2</a:t>
            </a:r>
            <a:r>
              <a:rPr kumimoji="0" lang="cs-CZ" altLang="cs-CZ" sz="2000" b="0" i="0" u="none" strike="noStrike" cap="none" normalizeH="0" baseline="0" dirty="0">
                <a:ln>
                  <a:noFill/>
                </a:ln>
                <a:solidFill>
                  <a:srgbClr val="202122"/>
                </a:solidFill>
                <a:effectLst/>
              </a:rPr>
              <a:t>SO</a:t>
            </a:r>
            <a:r>
              <a:rPr kumimoji="0" lang="cs-CZ" altLang="cs-CZ" sz="2000" b="0" i="0" u="none" strike="noStrike" cap="none" normalizeH="0" baseline="-30000" dirty="0">
                <a:ln>
                  <a:noFill/>
                </a:ln>
                <a:solidFill>
                  <a:srgbClr val="202122"/>
                </a:solidFill>
                <a:effectLst/>
              </a:rPr>
              <a:t>4</a:t>
            </a:r>
            <a:r>
              <a:rPr kumimoji="0" lang="cs-CZ" altLang="cs-CZ" sz="2000" b="0" i="0" u="none" strike="noStrike" cap="none" normalizeH="0" baseline="0" dirty="0">
                <a:ln>
                  <a:noFill/>
                </a:ln>
                <a:solidFill>
                  <a:srgbClr val="202122"/>
                </a:solidFill>
                <a:effectLst/>
              </a:rPr>
              <a:t> → H</a:t>
            </a:r>
            <a:r>
              <a:rPr kumimoji="0" lang="cs-CZ" altLang="cs-CZ" sz="2000" b="0" i="0" u="none" strike="noStrike" cap="none" normalizeH="0" baseline="-30000" dirty="0">
                <a:ln>
                  <a:noFill/>
                </a:ln>
                <a:solidFill>
                  <a:srgbClr val="202122"/>
                </a:solidFill>
                <a:effectLst/>
              </a:rPr>
              <a:t>2</a:t>
            </a:r>
            <a:r>
              <a:rPr kumimoji="0" lang="cs-CZ" altLang="cs-CZ" sz="2000" b="0" i="0" u="none" strike="noStrike" cap="none" normalizeH="0" baseline="0" dirty="0">
                <a:ln>
                  <a:noFill/>
                </a:ln>
                <a:solidFill>
                  <a:srgbClr val="202122"/>
                </a:solidFill>
                <a:effectLst/>
              </a:rPr>
              <a:t> + Na</a:t>
            </a:r>
            <a:r>
              <a:rPr kumimoji="0" lang="cs-CZ" altLang="cs-CZ" sz="2000" b="0" i="0" u="none" strike="noStrike" cap="none" normalizeH="0" baseline="-30000" dirty="0">
                <a:ln>
                  <a:noFill/>
                </a:ln>
                <a:solidFill>
                  <a:srgbClr val="202122"/>
                </a:solidFill>
                <a:effectLst/>
              </a:rPr>
              <a:t>2</a:t>
            </a:r>
            <a:r>
              <a:rPr kumimoji="0" lang="cs-CZ" altLang="cs-CZ" sz="2000" b="0" i="0" u="none" strike="noStrike" cap="none" normalizeH="0" baseline="0" dirty="0">
                <a:ln>
                  <a:noFill/>
                </a:ln>
                <a:solidFill>
                  <a:srgbClr val="202122"/>
                </a:solidFill>
                <a:effectLst/>
              </a:rPr>
              <a:t>SO</a:t>
            </a:r>
            <a:r>
              <a:rPr kumimoji="0" lang="cs-CZ" altLang="cs-CZ" sz="2000" b="0" i="0" u="none" strike="noStrike" cap="none" normalizeH="0" baseline="-30000" dirty="0">
                <a:ln>
                  <a:noFill/>
                </a:ln>
                <a:solidFill>
                  <a:srgbClr val="202122"/>
                </a:solidFill>
                <a:effectLst/>
              </a:rPr>
              <a:t>4</a:t>
            </a:r>
            <a:endParaRPr kumimoji="0" lang="cs-CZ" altLang="cs-CZ" sz="2000" b="0" i="0" u="none" strike="noStrike" cap="none" normalizeH="0" baseline="0" dirty="0">
              <a:ln>
                <a:noFill/>
              </a:ln>
              <a:solidFill>
                <a:srgbClr val="202122"/>
              </a:solidFill>
              <a:effectLs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cs typeface="Arial" panose="020B0604020202020204" pitchFamily="34" charset="0"/>
              </a:rPr>
              <a:t>2 Na + 2H</a:t>
            </a:r>
            <a:r>
              <a:rPr kumimoji="0" lang="cs-CZ" altLang="cs-CZ" sz="2000" b="0" i="0" u="none" strike="noStrike" cap="none" normalizeH="0" baseline="-30000" dirty="0">
                <a:ln>
                  <a:noFill/>
                </a:ln>
                <a:solidFill>
                  <a:srgbClr val="202122"/>
                </a:solidFill>
                <a:effectLst/>
                <a:cs typeface="Arial" panose="020B0604020202020204" pitchFamily="34" charset="0"/>
              </a:rPr>
              <a:t>2</a:t>
            </a:r>
            <a:r>
              <a:rPr kumimoji="0" lang="cs-CZ" altLang="cs-CZ" sz="2000" b="0" i="0" u="none" strike="noStrike" cap="none" normalizeH="0" baseline="0" dirty="0">
                <a:ln>
                  <a:noFill/>
                </a:ln>
                <a:solidFill>
                  <a:srgbClr val="202122"/>
                </a:solidFill>
                <a:effectLst/>
                <a:cs typeface="Arial" panose="020B0604020202020204" pitchFamily="34" charset="0"/>
              </a:rPr>
              <a:t>O → H</a:t>
            </a:r>
            <a:r>
              <a:rPr kumimoji="0" lang="cs-CZ" altLang="cs-CZ" sz="2000" b="0" i="0" u="none" strike="noStrike" cap="none" normalizeH="0" baseline="-30000" dirty="0">
                <a:ln>
                  <a:noFill/>
                </a:ln>
                <a:solidFill>
                  <a:srgbClr val="202122"/>
                </a:solidFill>
                <a:effectLst/>
                <a:cs typeface="Arial" panose="020B0604020202020204" pitchFamily="34" charset="0"/>
              </a:rPr>
              <a:t>2</a:t>
            </a:r>
            <a:r>
              <a:rPr kumimoji="0" lang="cs-CZ" altLang="cs-CZ" sz="2000" b="0" i="0" u="none" strike="noStrike" cap="none" normalizeH="0" baseline="0" dirty="0">
                <a:ln>
                  <a:noFill/>
                </a:ln>
                <a:solidFill>
                  <a:srgbClr val="202122"/>
                </a:solidFill>
                <a:effectLst/>
                <a:cs typeface="Arial" panose="020B0604020202020204" pitchFamily="34" charset="0"/>
              </a:rPr>
              <a:t> + 2 Na</a:t>
            </a:r>
            <a:r>
              <a:rPr kumimoji="0" lang="cs-CZ" altLang="cs-CZ" sz="2000" b="0" i="0" u="none" strike="noStrike" cap="none" normalizeH="0" baseline="30000" dirty="0">
                <a:ln>
                  <a:noFill/>
                </a:ln>
                <a:solidFill>
                  <a:srgbClr val="202122"/>
                </a:solidFill>
                <a:effectLst/>
                <a:cs typeface="Arial" panose="020B0604020202020204" pitchFamily="34" charset="0"/>
              </a:rPr>
              <a:t>+</a:t>
            </a:r>
            <a:r>
              <a:rPr kumimoji="0" lang="cs-CZ" altLang="cs-CZ" sz="2000" b="0" i="0" u="none" strike="noStrike" cap="none" normalizeH="0" baseline="0" dirty="0">
                <a:ln>
                  <a:noFill/>
                </a:ln>
                <a:solidFill>
                  <a:srgbClr val="202122"/>
                </a:solidFill>
                <a:effectLst/>
                <a:cs typeface="Arial" panose="020B0604020202020204" pitchFamily="34" charset="0"/>
              </a:rPr>
              <a:t> + 2 OH</a:t>
            </a:r>
            <a:r>
              <a:rPr kumimoji="0" lang="cs-CZ" altLang="cs-CZ" sz="2000" b="0" i="0" u="none" strike="noStrike" cap="none" normalizeH="0" baseline="30000" dirty="0">
                <a:ln>
                  <a:noFill/>
                </a:ln>
                <a:solidFill>
                  <a:srgbClr val="202122"/>
                </a:solidFill>
                <a:effectLst/>
                <a:cs typeface="Arial" panose="020B0604020202020204" pitchFamily="34" charset="0"/>
              </a:rPr>
              <a:t>−</a:t>
            </a:r>
            <a:endParaRPr kumimoji="0" lang="cs-CZ" altLang="cs-CZ" sz="2000" b="0" i="0" u="none" strike="noStrike" cap="none" normalizeH="0" baseline="0" dirty="0">
              <a:ln>
                <a:noFill/>
              </a:ln>
              <a:solidFill>
                <a:srgbClr val="202122"/>
              </a:solidFill>
              <a:effectLst/>
              <a:cs typeface="Arial" panose="020B0604020202020204" pitchFamily="34" charset="0"/>
            </a:endParaRPr>
          </a:p>
        </p:txBody>
      </p:sp>
      <p:sp>
        <p:nvSpPr>
          <p:cNvPr id="9" name="Rectangle 2">
            <a:extLst>
              <a:ext uri="{FF2B5EF4-FFF2-40B4-BE49-F238E27FC236}">
                <a16:creationId xmlns:a16="http://schemas.microsoft.com/office/drawing/2014/main" id="{14FA4C61-D302-4F47-B8CA-D2952BBB04D4}"/>
              </a:ext>
            </a:extLst>
          </p:cNvPr>
          <p:cNvSpPr>
            <a:spLocks noChangeArrowheads="1"/>
          </p:cNvSpPr>
          <p:nvPr/>
        </p:nvSpPr>
        <p:spPr bwMode="auto">
          <a:xfrm>
            <a:off x="76200" y="2529502"/>
            <a:ext cx="8763000" cy="6636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Kov, který stojí za vodíkem, je schopný zoxidovat vodík a sám sebe redukovat:</a:t>
            </a:r>
            <a:endParaRPr kumimoji="0" lang="cs-CZ" altLang="cs-CZ" sz="2000" b="0" i="0" u="none" strike="noStrike" cap="none" normalizeH="0" baseline="0" dirty="0">
              <a:ln>
                <a:noFill/>
              </a:ln>
              <a:solidFill>
                <a:schemeClr val="tx1"/>
              </a:solidFill>
              <a:effectLst/>
              <a:latin typeface="+mn-lt"/>
            </a:endParaRPr>
          </a:p>
          <a:p>
            <a:pPr marL="457200" marR="0" lvl="1" indent="-45720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rgbClr val="202122"/>
                </a:solidFill>
                <a:effectLst/>
                <a:latin typeface="+mn-lt"/>
                <a:cs typeface="Arial" panose="020B0604020202020204" pitchFamily="34" charset="0"/>
              </a:rPr>
              <a:t>CuO</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H</a:t>
            </a:r>
            <a:r>
              <a:rPr kumimoji="0" lang="cs-CZ" altLang="cs-CZ" sz="2000" b="0" i="0" u="none" strike="noStrike" cap="none" normalizeH="0" baseline="-30000" dirty="0">
                <a:ln>
                  <a:noFill/>
                </a:ln>
                <a:solidFill>
                  <a:srgbClr val="202122"/>
                </a:solidFill>
                <a:effectLst/>
                <a:latin typeface="+mn-lt"/>
                <a:cs typeface="Arial" panose="020B0604020202020204" pitchFamily="34" charset="0"/>
              </a:rPr>
              <a:t>2</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0" u="none" strike="noStrike" cap="none" normalizeH="0" baseline="0" dirty="0" err="1">
                <a:ln>
                  <a:noFill/>
                </a:ln>
                <a:solidFill>
                  <a:srgbClr val="202122"/>
                </a:solidFill>
                <a:effectLst/>
                <a:latin typeface="+mn-lt"/>
                <a:cs typeface="Arial" panose="020B0604020202020204" pitchFamily="34" charset="0"/>
              </a:rPr>
              <a:t>Cu</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H</a:t>
            </a:r>
            <a:r>
              <a:rPr kumimoji="0" lang="cs-CZ" altLang="cs-CZ" sz="2000" b="0" i="0" u="none" strike="noStrike" cap="none" normalizeH="0" baseline="-30000" dirty="0">
                <a:ln>
                  <a:noFill/>
                </a:ln>
                <a:solidFill>
                  <a:srgbClr val="202122"/>
                </a:solidFill>
                <a:effectLst/>
                <a:latin typeface="+mn-lt"/>
                <a:cs typeface="Arial" panose="020B0604020202020204" pitchFamily="34" charset="0"/>
              </a:rPr>
              <a:t>2</a:t>
            </a:r>
            <a:r>
              <a:rPr kumimoji="0" lang="cs-CZ" altLang="cs-CZ" sz="2000" b="0" i="0" u="none" strike="noStrike" cap="none" normalizeH="0" baseline="0" dirty="0">
                <a:ln>
                  <a:noFill/>
                </a:ln>
                <a:solidFill>
                  <a:srgbClr val="202122"/>
                </a:solidFill>
                <a:effectLst/>
                <a:latin typeface="+mn-lt"/>
                <a:cs typeface="Arial" panose="020B0604020202020204" pitchFamily="34" charset="0"/>
              </a:rPr>
              <a:t>O</a:t>
            </a:r>
          </a:p>
        </p:txBody>
      </p:sp>
      <p:sp>
        <p:nvSpPr>
          <p:cNvPr id="11" name="TextovéPole 10">
            <a:extLst>
              <a:ext uri="{FF2B5EF4-FFF2-40B4-BE49-F238E27FC236}">
                <a16:creationId xmlns:a16="http://schemas.microsoft.com/office/drawing/2014/main" id="{4546D13B-F1BC-447F-B756-FC2D9697FC05}"/>
              </a:ext>
            </a:extLst>
          </p:cNvPr>
          <p:cNvSpPr txBox="1"/>
          <p:nvPr/>
        </p:nvSpPr>
        <p:spPr>
          <a:xfrm>
            <a:off x="228600" y="3452302"/>
            <a:ext cx="8610600" cy="3139321"/>
          </a:xfrm>
          <a:prstGeom prst="rect">
            <a:avLst/>
          </a:prstGeom>
          <a:noFill/>
        </p:spPr>
        <p:txBody>
          <a:bodyPr wrap="square">
            <a:spAutoFit/>
          </a:bodyPr>
          <a:lstStyle/>
          <a:p>
            <a:r>
              <a:rPr lang="cs-CZ" b="1" i="0" dirty="0">
                <a:effectLst/>
              </a:rPr>
              <a:t>reakce </a:t>
            </a:r>
            <a:r>
              <a:rPr lang="cs-CZ" b="1" i="0" dirty="0" err="1">
                <a:effectLst/>
              </a:rPr>
              <a:t>Cu</a:t>
            </a:r>
            <a:r>
              <a:rPr lang="cs-CZ" b="0" i="0" dirty="0">
                <a:effectLst/>
              </a:rPr>
              <a:t>:</a:t>
            </a:r>
            <a:br>
              <a:rPr lang="cs-CZ" dirty="0"/>
            </a:br>
            <a:r>
              <a:rPr lang="cs-CZ" b="0" i="0" dirty="0">
                <a:effectLst/>
              </a:rPr>
              <a:t>zředěná HNO</a:t>
            </a:r>
            <a:r>
              <a:rPr lang="cs-CZ" b="0" i="0" baseline="-25000" dirty="0">
                <a:effectLst/>
              </a:rPr>
              <a:t>3</a:t>
            </a:r>
            <a:r>
              <a:rPr lang="cs-CZ" b="0" i="0" dirty="0">
                <a:effectLst/>
              </a:rPr>
              <a:t>: 		3 </a:t>
            </a:r>
            <a:r>
              <a:rPr lang="cs-CZ" b="0" i="0" dirty="0" err="1">
                <a:effectLst/>
              </a:rPr>
              <a:t>Cu</a:t>
            </a:r>
            <a:r>
              <a:rPr lang="cs-CZ" b="0" i="0" dirty="0">
                <a:effectLst/>
              </a:rPr>
              <a:t> + 8 HNO</a:t>
            </a:r>
            <a:r>
              <a:rPr lang="cs-CZ" b="0" i="0" baseline="-25000" dirty="0">
                <a:effectLst/>
              </a:rPr>
              <a:t>3</a:t>
            </a:r>
            <a:r>
              <a:rPr lang="cs-CZ" b="0" i="0" dirty="0">
                <a:effectLst/>
              </a:rPr>
              <a:t> → 3 </a:t>
            </a:r>
            <a:r>
              <a:rPr lang="cs-CZ" b="0" i="0" dirty="0" err="1">
                <a:effectLst/>
              </a:rPr>
              <a:t>Cu</a:t>
            </a:r>
            <a:r>
              <a:rPr lang="cs-CZ" b="0" i="0" dirty="0">
                <a:effectLst/>
              </a:rPr>
              <a:t>(NO</a:t>
            </a:r>
            <a:r>
              <a:rPr lang="cs-CZ" b="0" i="0" baseline="-25000" dirty="0">
                <a:effectLst/>
              </a:rPr>
              <a:t>3</a:t>
            </a:r>
            <a:r>
              <a:rPr lang="cs-CZ" b="0" i="0" dirty="0">
                <a:effectLst/>
              </a:rPr>
              <a:t>)</a:t>
            </a:r>
            <a:r>
              <a:rPr lang="cs-CZ" b="0" i="0" baseline="-25000" dirty="0">
                <a:effectLst/>
              </a:rPr>
              <a:t>2</a:t>
            </a:r>
            <a:r>
              <a:rPr lang="cs-CZ" b="0" i="0" dirty="0">
                <a:effectLst/>
              </a:rPr>
              <a:t> + 2 NO + 4 H</a:t>
            </a:r>
            <a:r>
              <a:rPr lang="cs-CZ" b="0" i="0" baseline="-25000" dirty="0">
                <a:effectLst/>
              </a:rPr>
              <a:t>2</a:t>
            </a:r>
            <a:r>
              <a:rPr lang="cs-CZ" b="0" i="0" dirty="0">
                <a:effectLst/>
              </a:rPr>
              <a:t>O</a:t>
            </a:r>
            <a:br>
              <a:rPr lang="cs-CZ" dirty="0"/>
            </a:br>
            <a:r>
              <a:rPr lang="cs-CZ" b="0" i="0" dirty="0" err="1">
                <a:effectLst/>
              </a:rPr>
              <a:t>konc</a:t>
            </a:r>
            <a:r>
              <a:rPr lang="cs-CZ" b="0" i="0" dirty="0">
                <a:effectLst/>
              </a:rPr>
              <a:t>. HNO</a:t>
            </a:r>
            <a:r>
              <a:rPr lang="cs-CZ" b="0" i="0" baseline="-25000" dirty="0">
                <a:effectLst/>
              </a:rPr>
              <a:t>3</a:t>
            </a:r>
            <a:r>
              <a:rPr lang="cs-CZ" b="0" i="0" dirty="0">
                <a:effectLst/>
              </a:rPr>
              <a:t>: 		</a:t>
            </a:r>
            <a:r>
              <a:rPr lang="cs-CZ" b="0" i="0" dirty="0" err="1">
                <a:effectLst/>
              </a:rPr>
              <a:t>Cu</a:t>
            </a:r>
            <a:r>
              <a:rPr lang="cs-CZ" b="0" i="0" dirty="0">
                <a:effectLst/>
              </a:rPr>
              <a:t> + 4 HNO</a:t>
            </a:r>
            <a:r>
              <a:rPr lang="cs-CZ" b="0" i="0" baseline="-25000" dirty="0">
                <a:effectLst/>
              </a:rPr>
              <a:t>3</a:t>
            </a:r>
            <a:r>
              <a:rPr lang="cs-CZ" b="0" i="0" dirty="0">
                <a:effectLst/>
              </a:rPr>
              <a:t> → </a:t>
            </a:r>
            <a:r>
              <a:rPr lang="cs-CZ" b="0" i="0" dirty="0" err="1">
                <a:effectLst/>
              </a:rPr>
              <a:t>Cu</a:t>
            </a:r>
            <a:r>
              <a:rPr lang="cs-CZ" b="0" i="0" dirty="0">
                <a:effectLst/>
              </a:rPr>
              <a:t>(NO</a:t>
            </a:r>
            <a:r>
              <a:rPr lang="cs-CZ" b="0" i="0" baseline="-25000" dirty="0">
                <a:effectLst/>
              </a:rPr>
              <a:t>3</a:t>
            </a:r>
            <a:r>
              <a:rPr lang="cs-CZ" b="0" i="0" dirty="0">
                <a:effectLst/>
              </a:rPr>
              <a:t>)</a:t>
            </a:r>
            <a:r>
              <a:rPr lang="cs-CZ" b="0" i="0" baseline="-25000" dirty="0">
                <a:effectLst/>
              </a:rPr>
              <a:t>2</a:t>
            </a:r>
            <a:r>
              <a:rPr lang="cs-CZ" b="0" i="0" dirty="0">
                <a:effectLst/>
              </a:rPr>
              <a:t> + 2NO</a:t>
            </a:r>
            <a:r>
              <a:rPr lang="cs-CZ" b="0" i="0" baseline="-25000" dirty="0">
                <a:effectLst/>
              </a:rPr>
              <a:t>2</a:t>
            </a:r>
            <a:r>
              <a:rPr lang="cs-CZ" b="0" i="0" dirty="0">
                <a:effectLst/>
              </a:rPr>
              <a:t> + 2H</a:t>
            </a:r>
            <a:r>
              <a:rPr lang="cs-CZ" b="0" i="0" baseline="-25000" dirty="0">
                <a:effectLst/>
              </a:rPr>
              <a:t>2</a:t>
            </a:r>
            <a:r>
              <a:rPr lang="cs-CZ" b="0" i="0" dirty="0">
                <a:effectLst/>
              </a:rPr>
              <a:t>O</a:t>
            </a:r>
            <a:br>
              <a:rPr lang="cs-CZ" dirty="0"/>
            </a:br>
            <a:r>
              <a:rPr lang="cs-CZ" b="0" i="0" dirty="0" err="1">
                <a:effectLst/>
              </a:rPr>
              <a:t>konc</a:t>
            </a:r>
            <a:r>
              <a:rPr lang="cs-CZ" b="0" i="0" dirty="0">
                <a:effectLst/>
              </a:rPr>
              <a:t>. H</a:t>
            </a:r>
            <a:r>
              <a:rPr lang="cs-CZ" b="0" i="0" baseline="-25000" dirty="0">
                <a:effectLst/>
              </a:rPr>
              <a:t>2</a:t>
            </a:r>
            <a:r>
              <a:rPr lang="cs-CZ" b="0" i="0" dirty="0">
                <a:effectLst/>
              </a:rPr>
              <a:t>SO</a:t>
            </a:r>
            <a:r>
              <a:rPr lang="cs-CZ" b="0" i="0" baseline="-25000" dirty="0">
                <a:effectLst/>
              </a:rPr>
              <a:t>4</a:t>
            </a:r>
            <a:r>
              <a:rPr lang="cs-CZ" b="0" i="0" dirty="0">
                <a:effectLst/>
              </a:rPr>
              <a:t>: 		</a:t>
            </a:r>
            <a:r>
              <a:rPr lang="cs-CZ" b="0" i="0" dirty="0" err="1">
                <a:effectLst/>
              </a:rPr>
              <a:t>Cu</a:t>
            </a:r>
            <a:r>
              <a:rPr lang="cs-CZ" b="0" i="0" dirty="0">
                <a:effectLst/>
              </a:rPr>
              <a:t> + 2 H</a:t>
            </a:r>
            <a:r>
              <a:rPr lang="cs-CZ" b="0" i="0" baseline="-25000" dirty="0">
                <a:effectLst/>
              </a:rPr>
              <a:t>2</a:t>
            </a:r>
            <a:r>
              <a:rPr lang="cs-CZ" b="0" i="0" dirty="0">
                <a:effectLst/>
              </a:rPr>
              <a:t>SO</a:t>
            </a:r>
            <a:r>
              <a:rPr lang="cs-CZ" b="0" i="0" baseline="-25000" dirty="0">
                <a:effectLst/>
              </a:rPr>
              <a:t>4</a:t>
            </a:r>
            <a:r>
              <a:rPr lang="cs-CZ" b="0" i="0" dirty="0">
                <a:effectLst/>
              </a:rPr>
              <a:t> → CuSO</a:t>
            </a:r>
            <a:r>
              <a:rPr lang="cs-CZ" b="0" i="0" baseline="-25000" dirty="0">
                <a:effectLst/>
              </a:rPr>
              <a:t>4</a:t>
            </a:r>
            <a:r>
              <a:rPr lang="cs-CZ" b="0" i="0" dirty="0">
                <a:effectLst/>
              </a:rPr>
              <a:t> + SO</a:t>
            </a:r>
            <a:r>
              <a:rPr lang="cs-CZ" b="0" i="0" baseline="-25000" dirty="0">
                <a:effectLst/>
              </a:rPr>
              <a:t>2</a:t>
            </a:r>
            <a:r>
              <a:rPr lang="cs-CZ" b="0" i="0" dirty="0">
                <a:effectLst/>
              </a:rPr>
              <a:t> + 2 H</a:t>
            </a:r>
            <a:r>
              <a:rPr lang="cs-CZ" b="0" i="0" baseline="-25000" dirty="0">
                <a:effectLst/>
              </a:rPr>
              <a:t>2</a:t>
            </a:r>
            <a:r>
              <a:rPr lang="cs-CZ" b="0" i="0" dirty="0">
                <a:effectLst/>
              </a:rPr>
              <a:t>O</a:t>
            </a:r>
            <a:br>
              <a:rPr lang="cs-CZ" dirty="0"/>
            </a:br>
            <a:r>
              <a:rPr lang="cs-CZ" b="0" i="0" dirty="0">
                <a:effectLst/>
              </a:rPr>
              <a:t>V neoxidujících kyselinách se měď </a:t>
            </a:r>
            <a:r>
              <a:rPr lang="cs-CZ" b="0" i="0" u="sng" dirty="0">
                <a:effectLst/>
              </a:rPr>
              <a:t>nerozpouští</a:t>
            </a:r>
            <a:r>
              <a:rPr lang="cs-CZ" b="0" i="0" dirty="0">
                <a:effectLst/>
              </a:rPr>
              <a:t>.</a:t>
            </a:r>
            <a:br>
              <a:rPr lang="cs-CZ" dirty="0"/>
            </a:br>
            <a:br>
              <a:rPr lang="cs-CZ" dirty="0"/>
            </a:br>
            <a:r>
              <a:rPr lang="cs-CZ" b="1" i="0" dirty="0">
                <a:effectLst/>
              </a:rPr>
              <a:t>reakce Zn</a:t>
            </a:r>
            <a:r>
              <a:rPr lang="cs-CZ" b="0" i="0" dirty="0">
                <a:effectLst/>
              </a:rPr>
              <a:t>:</a:t>
            </a:r>
            <a:br>
              <a:rPr lang="cs-CZ" dirty="0"/>
            </a:br>
            <a:r>
              <a:rPr lang="cs-CZ" b="0" i="0" dirty="0" err="1">
                <a:effectLst/>
              </a:rPr>
              <a:t>konc</a:t>
            </a:r>
            <a:r>
              <a:rPr lang="cs-CZ" b="0" i="0" dirty="0">
                <a:effectLst/>
              </a:rPr>
              <a:t>. H</a:t>
            </a:r>
            <a:r>
              <a:rPr lang="cs-CZ" b="0" i="0" baseline="-25000" dirty="0">
                <a:effectLst/>
              </a:rPr>
              <a:t>2</a:t>
            </a:r>
            <a:r>
              <a:rPr lang="cs-CZ" b="0" i="0" dirty="0">
                <a:effectLst/>
              </a:rPr>
              <a:t>SO</a:t>
            </a:r>
            <a:r>
              <a:rPr lang="cs-CZ" b="0" i="0" baseline="-25000" dirty="0">
                <a:effectLst/>
              </a:rPr>
              <a:t>4</a:t>
            </a:r>
            <a:r>
              <a:rPr lang="cs-CZ" b="0" i="0" dirty="0">
                <a:effectLst/>
              </a:rPr>
              <a:t>: 		Zn + 2 H</a:t>
            </a:r>
            <a:r>
              <a:rPr lang="cs-CZ" b="0" i="0" baseline="-25000" dirty="0">
                <a:effectLst/>
              </a:rPr>
              <a:t>2</a:t>
            </a:r>
            <a:r>
              <a:rPr lang="cs-CZ" b="0" i="0" dirty="0">
                <a:effectLst/>
              </a:rPr>
              <a:t>SO</a:t>
            </a:r>
            <a:r>
              <a:rPr lang="cs-CZ" b="0" i="0" baseline="-25000" dirty="0">
                <a:effectLst/>
              </a:rPr>
              <a:t>4</a:t>
            </a:r>
            <a:r>
              <a:rPr lang="cs-CZ" b="0" i="0" dirty="0">
                <a:effectLst/>
              </a:rPr>
              <a:t> → ZnSO</a:t>
            </a:r>
            <a:r>
              <a:rPr lang="cs-CZ" b="0" i="0" baseline="-25000" dirty="0">
                <a:effectLst/>
              </a:rPr>
              <a:t>4</a:t>
            </a:r>
            <a:r>
              <a:rPr lang="cs-CZ" b="0" i="0" dirty="0">
                <a:effectLst/>
              </a:rPr>
              <a:t> + SO</a:t>
            </a:r>
            <a:r>
              <a:rPr lang="cs-CZ" b="0" i="0" baseline="-25000" dirty="0">
                <a:effectLst/>
              </a:rPr>
              <a:t>2</a:t>
            </a:r>
            <a:r>
              <a:rPr lang="cs-CZ" b="0" i="0" dirty="0">
                <a:effectLst/>
              </a:rPr>
              <a:t> + 2 H</a:t>
            </a:r>
            <a:r>
              <a:rPr lang="cs-CZ" b="0" i="0" baseline="-25000" dirty="0">
                <a:effectLst/>
              </a:rPr>
              <a:t>2</a:t>
            </a:r>
            <a:r>
              <a:rPr lang="cs-CZ" b="0" i="0" dirty="0">
                <a:effectLst/>
              </a:rPr>
              <a:t>O</a:t>
            </a:r>
            <a:br>
              <a:rPr lang="cs-CZ" dirty="0"/>
            </a:br>
            <a:r>
              <a:rPr lang="cs-CZ" b="0" i="0" dirty="0">
                <a:effectLst/>
              </a:rPr>
              <a:t>zředěná H</a:t>
            </a:r>
            <a:r>
              <a:rPr lang="cs-CZ" b="0" i="0" baseline="-25000" dirty="0">
                <a:effectLst/>
              </a:rPr>
              <a:t>2</a:t>
            </a:r>
            <a:r>
              <a:rPr lang="cs-CZ" b="0" i="0" dirty="0">
                <a:effectLst/>
              </a:rPr>
              <a:t>SO</a:t>
            </a:r>
            <a:r>
              <a:rPr lang="cs-CZ" b="0" i="0" baseline="-25000" dirty="0">
                <a:effectLst/>
              </a:rPr>
              <a:t>4</a:t>
            </a:r>
            <a:r>
              <a:rPr lang="cs-CZ" b="0" i="0" dirty="0">
                <a:effectLst/>
              </a:rPr>
              <a:t>: 		Zn + H</a:t>
            </a:r>
            <a:r>
              <a:rPr lang="cs-CZ" b="0" i="0" baseline="-25000" dirty="0">
                <a:effectLst/>
              </a:rPr>
              <a:t>2</a:t>
            </a:r>
            <a:r>
              <a:rPr lang="cs-CZ" b="0" i="0" dirty="0">
                <a:effectLst/>
              </a:rPr>
              <a:t>SO</a:t>
            </a:r>
            <a:r>
              <a:rPr lang="cs-CZ" b="0" i="0" baseline="-25000" dirty="0">
                <a:effectLst/>
              </a:rPr>
              <a:t>4</a:t>
            </a:r>
            <a:r>
              <a:rPr lang="cs-CZ" b="0" i="0" dirty="0">
                <a:effectLst/>
              </a:rPr>
              <a:t> → ZnSO</a:t>
            </a:r>
            <a:r>
              <a:rPr lang="cs-CZ" b="0" i="0" baseline="-25000" dirty="0">
                <a:effectLst/>
              </a:rPr>
              <a:t>4</a:t>
            </a:r>
            <a:r>
              <a:rPr lang="cs-CZ" b="0" i="0" dirty="0">
                <a:effectLst/>
              </a:rPr>
              <a:t> + H</a:t>
            </a:r>
            <a:r>
              <a:rPr lang="cs-CZ" b="0" i="0" baseline="-25000" dirty="0">
                <a:effectLst/>
              </a:rPr>
              <a:t>2</a:t>
            </a:r>
            <a:br>
              <a:rPr lang="cs-CZ" dirty="0"/>
            </a:br>
            <a:r>
              <a:rPr lang="cs-CZ" b="0" i="0" dirty="0" err="1">
                <a:effectLst/>
              </a:rPr>
              <a:t>konc</a:t>
            </a:r>
            <a:r>
              <a:rPr lang="cs-CZ" b="0" i="0" dirty="0">
                <a:effectLst/>
              </a:rPr>
              <a:t>. HNO</a:t>
            </a:r>
            <a:r>
              <a:rPr lang="cs-CZ" b="0" i="0" baseline="-25000" dirty="0">
                <a:effectLst/>
              </a:rPr>
              <a:t>3</a:t>
            </a:r>
            <a:r>
              <a:rPr lang="cs-CZ" b="0" i="0" dirty="0">
                <a:effectLst/>
              </a:rPr>
              <a:t>: 		4 Zn + 10 HNO</a:t>
            </a:r>
            <a:r>
              <a:rPr lang="cs-CZ" b="0" i="0" baseline="-25000" dirty="0">
                <a:effectLst/>
              </a:rPr>
              <a:t>3</a:t>
            </a:r>
            <a:r>
              <a:rPr lang="cs-CZ" b="0" i="0" dirty="0">
                <a:effectLst/>
              </a:rPr>
              <a:t> → 4 Zn(NO</a:t>
            </a:r>
            <a:r>
              <a:rPr lang="cs-CZ" b="0" i="0" baseline="-25000" dirty="0">
                <a:effectLst/>
              </a:rPr>
              <a:t>3</a:t>
            </a:r>
            <a:r>
              <a:rPr lang="cs-CZ" b="0" i="0" dirty="0">
                <a:effectLst/>
              </a:rPr>
              <a:t>)</a:t>
            </a:r>
            <a:r>
              <a:rPr lang="cs-CZ" b="0" i="0" baseline="-25000" dirty="0">
                <a:effectLst/>
              </a:rPr>
              <a:t>2</a:t>
            </a:r>
            <a:r>
              <a:rPr lang="cs-CZ" b="0" i="0" dirty="0">
                <a:effectLst/>
              </a:rPr>
              <a:t> + NH</a:t>
            </a:r>
            <a:r>
              <a:rPr lang="cs-CZ" b="0" i="0" baseline="-25000" dirty="0">
                <a:effectLst/>
              </a:rPr>
              <a:t>4</a:t>
            </a:r>
            <a:r>
              <a:rPr lang="cs-CZ" b="0" i="0" dirty="0">
                <a:effectLst/>
              </a:rPr>
              <a:t>NO</a:t>
            </a:r>
            <a:r>
              <a:rPr lang="cs-CZ" b="0" i="0" baseline="-25000" dirty="0">
                <a:effectLst/>
              </a:rPr>
              <a:t>3</a:t>
            </a:r>
            <a:r>
              <a:rPr lang="cs-CZ" b="0" i="0" dirty="0">
                <a:effectLst/>
              </a:rPr>
              <a:t> + 3 H</a:t>
            </a:r>
            <a:r>
              <a:rPr lang="cs-CZ" b="0" i="0" baseline="-25000" dirty="0">
                <a:effectLst/>
              </a:rPr>
              <a:t>2</a:t>
            </a:r>
            <a:r>
              <a:rPr lang="cs-CZ" b="0" i="0" dirty="0">
                <a:effectLst/>
              </a:rPr>
              <a:t>O</a:t>
            </a:r>
            <a:br>
              <a:rPr lang="cs-CZ" dirty="0"/>
            </a:br>
            <a:r>
              <a:rPr lang="cs-CZ" b="0" i="0" dirty="0">
                <a:effectLst/>
              </a:rPr>
              <a:t>reakce s </a:t>
            </a:r>
            <a:r>
              <a:rPr lang="cs-CZ" b="0" i="0" dirty="0" err="1">
                <a:effectLst/>
              </a:rPr>
              <a:t>HCl</a:t>
            </a:r>
            <a:r>
              <a:rPr lang="cs-CZ" b="0" i="0" dirty="0">
                <a:effectLst/>
              </a:rPr>
              <a:t> (</a:t>
            </a:r>
            <a:r>
              <a:rPr lang="cs-CZ" b="0" i="0" dirty="0" err="1">
                <a:effectLst/>
              </a:rPr>
              <a:t>konc</a:t>
            </a:r>
            <a:r>
              <a:rPr lang="cs-CZ" b="0" i="0" dirty="0">
                <a:effectLst/>
              </a:rPr>
              <a:t>. i </a:t>
            </a:r>
            <a:r>
              <a:rPr lang="cs-CZ" b="0" i="0" dirty="0" err="1">
                <a:effectLst/>
              </a:rPr>
              <a:t>zřed</a:t>
            </a:r>
            <a:r>
              <a:rPr lang="cs-CZ" b="0" i="0" dirty="0">
                <a:effectLst/>
              </a:rPr>
              <a:t>.): 	Zn + 2 </a:t>
            </a:r>
            <a:r>
              <a:rPr lang="cs-CZ" b="0" i="0" dirty="0" err="1">
                <a:effectLst/>
              </a:rPr>
              <a:t>HCl</a:t>
            </a:r>
            <a:r>
              <a:rPr lang="cs-CZ" b="0" i="0" dirty="0">
                <a:effectLst/>
              </a:rPr>
              <a:t> → ZnCl</a:t>
            </a:r>
            <a:r>
              <a:rPr lang="cs-CZ" b="0" i="0" baseline="-25000" dirty="0">
                <a:effectLst/>
              </a:rPr>
              <a:t>2</a:t>
            </a:r>
            <a:r>
              <a:rPr lang="cs-CZ" b="0" i="0" dirty="0">
                <a:effectLst/>
              </a:rPr>
              <a:t> + H</a:t>
            </a:r>
            <a:r>
              <a:rPr lang="cs-CZ" b="0" i="0" baseline="-25000" dirty="0">
                <a:effectLst/>
              </a:rPr>
              <a:t>2</a:t>
            </a:r>
            <a:endParaRPr lang="cs-CZ" baseline="-25000" dirty="0"/>
          </a:p>
        </p:txBody>
      </p:sp>
    </p:spTree>
    <p:extLst>
      <p:ext uri="{BB962C8B-B14F-4D97-AF65-F5344CB8AC3E}">
        <p14:creationId xmlns:p14="http://schemas.microsoft.com/office/powerpoint/2010/main" val="53812810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VÃ½sledek obrÃ¡zku pro redox potential el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1828"/>
            <a:ext cx="8229600" cy="5749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22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3112AE0-D807-44D2-B930-5727BEFE3D93}"/>
              </a:ext>
            </a:extLst>
          </p:cNvPr>
          <p:cNvSpPr txBox="1"/>
          <p:nvPr/>
        </p:nvSpPr>
        <p:spPr>
          <a:xfrm>
            <a:off x="152400" y="914400"/>
            <a:ext cx="8915400" cy="707886"/>
          </a:xfrm>
          <a:prstGeom prst="rect">
            <a:avLst/>
          </a:prstGeom>
          <a:noFill/>
        </p:spPr>
        <p:txBody>
          <a:bodyPr wrap="square" rtlCol="0">
            <a:spAutoFit/>
          </a:bodyPr>
          <a:lstStyle/>
          <a:p>
            <a:r>
              <a:rPr lang="cs-CZ" sz="2000" b="1" i="0" dirty="0">
                <a:solidFill>
                  <a:srgbClr val="292929"/>
                </a:solidFill>
                <a:effectLst/>
              </a:rPr>
              <a:t>Iontový potenciál (</a:t>
            </a:r>
            <a:r>
              <a:rPr lang="az-Cyrl-AZ" sz="2000" b="1" i="0" dirty="0">
                <a:solidFill>
                  <a:srgbClr val="292929"/>
                </a:solidFill>
                <a:effectLst/>
              </a:rPr>
              <a:t>ф)</a:t>
            </a:r>
            <a:r>
              <a:rPr lang="cs-CZ" sz="2000" b="1" i="0" dirty="0">
                <a:solidFill>
                  <a:srgbClr val="292929"/>
                </a:solidFill>
                <a:effectLst/>
              </a:rPr>
              <a:t> </a:t>
            </a:r>
            <a:r>
              <a:rPr lang="cs-CZ" sz="2000" i="0" dirty="0">
                <a:solidFill>
                  <a:srgbClr val="292929"/>
                </a:solidFill>
                <a:effectLst/>
              </a:rPr>
              <a:t>kationtu je p</a:t>
            </a:r>
            <a:r>
              <a:rPr lang="cs-CZ" sz="2000" dirty="0"/>
              <a:t>arametr kvantifikující p</a:t>
            </a:r>
            <a:r>
              <a:rPr lang="en-US" sz="2000" dirty="0" err="1"/>
              <a:t>olari</a:t>
            </a:r>
            <a:r>
              <a:rPr lang="cs-CZ" sz="2000" dirty="0"/>
              <a:t>z</a:t>
            </a:r>
            <a:r>
              <a:rPr lang="en-US" sz="2000" dirty="0"/>
              <a:t>a</a:t>
            </a:r>
            <a:r>
              <a:rPr lang="cs-CZ" sz="2000" dirty="0"/>
              <a:t>ční sílu kationtu, je definován jako poměr kladného náboje a iontového poloměru</a:t>
            </a:r>
          </a:p>
        </p:txBody>
      </p:sp>
      <p:pic>
        <p:nvPicPr>
          <p:cNvPr id="11266" name="Picture 2">
            <a:extLst>
              <a:ext uri="{FF2B5EF4-FFF2-40B4-BE49-F238E27FC236}">
                <a16:creationId xmlns:a16="http://schemas.microsoft.com/office/drawing/2014/main" id="{E3BCD043-262E-48FE-A19E-58C65421E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22286"/>
            <a:ext cx="5354690" cy="79623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4B91064-CCB4-49DE-92E6-AC2F5C712C8E}"/>
              </a:ext>
            </a:extLst>
          </p:cNvPr>
          <p:cNvSpPr txBox="1"/>
          <p:nvPr/>
        </p:nvSpPr>
        <p:spPr>
          <a:xfrm>
            <a:off x="308113" y="284384"/>
            <a:ext cx="4572000" cy="461665"/>
          </a:xfrm>
          <a:prstGeom prst="rect">
            <a:avLst/>
          </a:prstGeom>
          <a:noFill/>
        </p:spPr>
        <p:txBody>
          <a:bodyPr wrap="square">
            <a:spAutoFit/>
          </a:bodyPr>
          <a:lstStyle/>
          <a:p>
            <a:pPr algn="l"/>
            <a:r>
              <a:rPr lang="cs-CZ" sz="2400" b="1" i="0" dirty="0">
                <a:solidFill>
                  <a:srgbClr val="292929"/>
                </a:solidFill>
                <a:effectLst/>
              </a:rPr>
              <a:t>Iontový potenciál</a:t>
            </a:r>
            <a:endParaRPr lang="az-Cyrl-AZ" sz="2400" b="1" i="0" dirty="0">
              <a:solidFill>
                <a:srgbClr val="292929"/>
              </a:solidFill>
              <a:effectLst/>
            </a:endParaRPr>
          </a:p>
        </p:txBody>
      </p:sp>
      <p:sp>
        <p:nvSpPr>
          <p:cNvPr id="7" name="TextovéPole 6">
            <a:extLst>
              <a:ext uri="{FF2B5EF4-FFF2-40B4-BE49-F238E27FC236}">
                <a16:creationId xmlns:a16="http://schemas.microsoft.com/office/drawing/2014/main" id="{29AFBF37-068E-41F4-BCA9-0746AC4AB2CB}"/>
              </a:ext>
            </a:extLst>
          </p:cNvPr>
          <p:cNvSpPr txBox="1"/>
          <p:nvPr/>
        </p:nvSpPr>
        <p:spPr>
          <a:xfrm>
            <a:off x="152400" y="2418522"/>
            <a:ext cx="8385052" cy="400110"/>
          </a:xfrm>
          <a:prstGeom prst="rect">
            <a:avLst/>
          </a:prstGeom>
          <a:noFill/>
        </p:spPr>
        <p:txBody>
          <a:bodyPr wrap="none" rtlCol="0">
            <a:spAutoFit/>
          </a:bodyPr>
          <a:lstStyle/>
          <a:p>
            <a:r>
              <a:rPr lang="cs-CZ" sz="2000" dirty="0"/>
              <a:t>S rostoucím iontovým potenciálem roste podíl kovalence v iontové sloučenině. </a:t>
            </a:r>
          </a:p>
        </p:txBody>
      </p:sp>
      <p:sp>
        <p:nvSpPr>
          <p:cNvPr id="11" name="TextovéPole 10">
            <a:extLst>
              <a:ext uri="{FF2B5EF4-FFF2-40B4-BE49-F238E27FC236}">
                <a16:creationId xmlns:a16="http://schemas.microsoft.com/office/drawing/2014/main" id="{4C1C34E8-F3F9-4A8A-A70D-B473D9357665}"/>
              </a:ext>
            </a:extLst>
          </p:cNvPr>
          <p:cNvSpPr txBox="1"/>
          <p:nvPr/>
        </p:nvSpPr>
        <p:spPr>
          <a:xfrm>
            <a:off x="152400" y="3614868"/>
            <a:ext cx="8385052" cy="461665"/>
          </a:xfrm>
          <a:prstGeom prst="rect">
            <a:avLst/>
          </a:prstGeom>
          <a:noFill/>
        </p:spPr>
        <p:txBody>
          <a:bodyPr wrap="square">
            <a:spAutoFit/>
          </a:bodyPr>
          <a:lstStyle/>
          <a:p>
            <a:pPr algn="l"/>
            <a:r>
              <a:rPr lang="en-US" sz="2400" b="1" i="0" dirty="0">
                <a:solidFill>
                  <a:srgbClr val="292929"/>
                </a:solidFill>
                <a:effectLst/>
              </a:rPr>
              <a:t>Periodic</a:t>
            </a:r>
            <a:r>
              <a:rPr lang="cs-CZ" sz="2400" b="1" i="0" dirty="0" err="1">
                <a:solidFill>
                  <a:srgbClr val="292929"/>
                </a:solidFill>
                <a:effectLst/>
              </a:rPr>
              <a:t>ké</a:t>
            </a:r>
            <a:r>
              <a:rPr lang="en-US" sz="2400" b="1" i="0" dirty="0">
                <a:solidFill>
                  <a:srgbClr val="292929"/>
                </a:solidFill>
                <a:effectLst/>
              </a:rPr>
              <a:t> </a:t>
            </a:r>
            <a:r>
              <a:rPr lang="cs-CZ" sz="2400" b="1" i="0" dirty="0">
                <a:solidFill>
                  <a:srgbClr val="292929"/>
                </a:solidFill>
                <a:effectLst/>
              </a:rPr>
              <a:t>trendy</a:t>
            </a:r>
            <a:r>
              <a:rPr lang="en-US" sz="2400" b="1" i="0" dirty="0">
                <a:solidFill>
                  <a:srgbClr val="292929"/>
                </a:solidFill>
                <a:effectLst/>
              </a:rPr>
              <a:t> </a:t>
            </a:r>
            <a:r>
              <a:rPr lang="cs-CZ" sz="2400" b="1" i="0" dirty="0">
                <a:solidFill>
                  <a:srgbClr val="292929"/>
                </a:solidFill>
                <a:effectLst/>
              </a:rPr>
              <a:t>k</a:t>
            </a:r>
            <a:r>
              <a:rPr lang="en-US" sz="2400" b="1" i="0" dirty="0" err="1">
                <a:solidFill>
                  <a:srgbClr val="292929"/>
                </a:solidFill>
                <a:effectLst/>
              </a:rPr>
              <a:t>ovalent</a:t>
            </a:r>
            <a:r>
              <a:rPr lang="cs-CZ" sz="2400" b="1" i="0" dirty="0" err="1">
                <a:solidFill>
                  <a:srgbClr val="292929"/>
                </a:solidFill>
                <a:effectLst/>
              </a:rPr>
              <a:t>ního</a:t>
            </a:r>
            <a:r>
              <a:rPr lang="en-US" sz="2400" b="1" i="0" dirty="0">
                <a:solidFill>
                  <a:srgbClr val="292929"/>
                </a:solidFill>
                <a:effectLst/>
              </a:rPr>
              <a:t> </a:t>
            </a:r>
            <a:r>
              <a:rPr lang="en-US" sz="2400" b="1" i="0" dirty="0" err="1">
                <a:solidFill>
                  <a:srgbClr val="292929"/>
                </a:solidFill>
                <a:effectLst/>
              </a:rPr>
              <a:t>chara</a:t>
            </a:r>
            <a:r>
              <a:rPr lang="cs-CZ" sz="2400" b="1" i="0" dirty="0">
                <a:solidFill>
                  <a:srgbClr val="292929"/>
                </a:solidFill>
                <a:effectLst/>
              </a:rPr>
              <a:t>k</a:t>
            </a:r>
            <a:r>
              <a:rPr lang="en-US" sz="2400" b="1" i="0" dirty="0" err="1">
                <a:solidFill>
                  <a:srgbClr val="292929"/>
                </a:solidFill>
                <a:effectLst/>
              </a:rPr>
              <a:t>ter</a:t>
            </a:r>
            <a:r>
              <a:rPr lang="cs-CZ" sz="2400" b="1" i="0" dirty="0">
                <a:solidFill>
                  <a:srgbClr val="292929"/>
                </a:solidFill>
                <a:effectLst/>
              </a:rPr>
              <a:t>u</a:t>
            </a:r>
            <a:r>
              <a:rPr lang="en-US" sz="2400" b="1" i="0" dirty="0">
                <a:solidFill>
                  <a:srgbClr val="292929"/>
                </a:solidFill>
                <a:effectLst/>
              </a:rPr>
              <a:t> ion</a:t>
            </a:r>
            <a:r>
              <a:rPr lang="cs-CZ" sz="2400" b="1" i="0" dirty="0" err="1">
                <a:solidFill>
                  <a:srgbClr val="292929"/>
                </a:solidFill>
                <a:effectLst/>
              </a:rPr>
              <a:t>tových</a:t>
            </a:r>
            <a:r>
              <a:rPr lang="cs-CZ" sz="2400" b="1" i="0" dirty="0">
                <a:solidFill>
                  <a:srgbClr val="292929"/>
                </a:solidFill>
                <a:effectLst/>
              </a:rPr>
              <a:t> </a:t>
            </a:r>
            <a:r>
              <a:rPr lang="en-US" sz="2400" b="1" i="0" dirty="0">
                <a:solidFill>
                  <a:srgbClr val="292929"/>
                </a:solidFill>
                <a:effectLst/>
              </a:rPr>
              <a:t>s</a:t>
            </a:r>
            <a:r>
              <a:rPr lang="cs-CZ" sz="2400" b="1" i="0" dirty="0" err="1">
                <a:solidFill>
                  <a:srgbClr val="292929"/>
                </a:solidFill>
                <a:effectLst/>
              </a:rPr>
              <a:t>loučenin</a:t>
            </a:r>
            <a:endParaRPr lang="en-US" sz="2400" b="1" i="0" dirty="0">
              <a:solidFill>
                <a:srgbClr val="292929"/>
              </a:solidFill>
              <a:effectLst/>
            </a:endParaRPr>
          </a:p>
        </p:txBody>
      </p:sp>
      <p:pic>
        <p:nvPicPr>
          <p:cNvPr id="12" name="Obrázek 11">
            <a:extLst>
              <a:ext uri="{FF2B5EF4-FFF2-40B4-BE49-F238E27FC236}">
                <a16:creationId xmlns:a16="http://schemas.microsoft.com/office/drawing/2014/main" id="{231DD123-FE1E-444D-A6A2-5C988AFD76D5}"/>
              </a:ext>
            </a:extLst>
          </p:cNvPr>
          <p:cNvPicPr>
            <a:picLocks noChangeAspect="1"/>
          </p:cNvPicPr>
          <p:nvPr/>
        </p:nvPicPr>
        <p:blipFill>
          <a:blip r:embed="rId3"/>
          <a:stretch>
            <a:fillRect/>
          </a:stretch>
        </p:blipFill>
        <p:spPr>
          <a:xfrm>
            <a:off x="2603017" y="5319070"/>
            <a:ext cx="4554192" cy="1093320"/>
          </a:xfrm>
          <a:prstGeom prst="rect">
            <a:avLst/>
          </a:prstGeom>
        </p:spPr>
      </p:pic>
      <p:sp>
        <p:nvSpPr>
          <p:cNvPr id="16" name="TextovéPole 15">
            <a:extLst>
              <a:ext uri="{FF2B5EF4-FFF2-40B4-BE49-F238E27FC236}">
                <a16:creationId xmlns:a16="http://schemas.microsoft.com/office/drawing/2014/main" id="{718AFF92-CCC3-4DCB-96F3-26F57EB34360}"/>
              </a:ext>
            </a:extLst>
          </p:cNvPr>
          <p:cNvSpPr txBox="1"/>
          <p:nvPr/>
        </p:nvSpPr>
        <p:spPr>
          <a:xfrm>
            <a:off x="152400" y="4419600"/>
            <a:ext cx="8839200" cy="707886"/>
          </a:xfrm>
          <a:prstGeom prst="rect">
            <a:avLst/>
          </a:prstGeom>
          <a:noFill/>
        </p:spPr>
        <p:txBody>
          <a:bodyPr wrap="square">
            <a:spAutoFit/>
          </a:bodyPr>
          <a:lstStyle/>
          <a:p>
            <a:pPr algn="just"/>
            <a:r>
              <a:rPr lang="cs-CZ" sz="2000" b="0" i="0" dirty="0">
                <a:solidFill>
                  <a:srgbClr val="292929"/>
                </a:solidFill>
                <a:effectLst/>
              </a:rPr>
              <a:t>1. Ve směru zleva doprava podél </a:t>
            </a:r>
            <a:r>
              <a:rPr lang="en-US" sz="2000" b="0" i="0" dirty="0">
                <a:solidFill>
                  <a:srgbClr val="292929"/>
                </a:solidFill>
                <a:effectLst/>
              </a:rPr>
              <a:t>period</a:t>
            </a:r>
            <a:r>
              <a:rPr lang="cs-CZ" sz="2000" dirty="0">
                <a:solidFill>
                  <a:srgbClr val="292929"/>
                </a:solidFill>
              </a:rPr>
              <a:t>y</a:t>
            </a:r>
            <a:r>
              <a:rPr lang="en-US" sz="2000" b="0" i="0" dirty="0">
                <a:solidFill>
                  <a:srgbClr val="292929"/>
                </a:solidFill>
                <a:effectLst/>
              </a:rPr>
              <a:t>, </a:t>
            </a:r>
            <a:r>
              <a:rPr lang="cs-CZ" sz="2000" b="0" i="0" dirty="0">
                <a:solidFill>
                  <a:srgbClr val="292929"/>
                </a:solidFill>
                <a:effectLst/>
              </a:rPr>
              <a:t>náboj</a:t>
            </a:r>
            <a:r>
              <a:rPr lang="en-US" sz="2000" b="0" i="0" dirty="0">
                <a:solidFill>
                  <a:srgbClr val="292929"/>
                </a:solidFill>
                <a:effectLst/>
              </a:rPr>
              <a:t> </a:t>
            </a:r>
            <a:r>
              <a:rPr lang="cs-CZ" sz="2000" b="0" i="0" dirty="0">
                <a:solidFill>
                  <a:srgbClr val="292929"/>
                </a:solidFill>
                <a:effectLst/>
              </a:rPr>
              <a:t>k</a:t>
            </a:r>
            <a:r>
              <a:rPr lang="en-US" sz="2000" b="0" i="0" dirty="0" err="1">
                <a:solidFill>
                  <a:srgbClr val="292929"/>
                </a:solidFill>
                <a:effectLst/>
              </a:rPr>
              <a:t>ation</a:t>
            </a:r>
            <a:r>
              <a:rPr lang="cs-CZ" sz="2000" b="0" i="0" dirty="0">
                <a:solidFill>
                  <a:srgbClr val="292929"/>
                </a:solidFill>
                <a:effectLst/>
              </a:rPr>
              <a:t>tu</a:t>
            </a:r>
            <a:r>
              <a:rPr lang="en-US" sz="2000" b="0" i="0" dirty="0">
                <a:solidFill>
                  <a:srgbClr val="292929"/>
                </a:solidFill>
                <a:effectLst/>
              </a:rPr>
              <a:t> </a:t>
            </a:r>
            <a:r>
              <a:rPr lang="cs-CZ" sz="2000" b="0" i="0" dirty="0">
                <a:solidFill>
                  <a:srgbClr val="292929"/>
                </a:solidFill>
                <a:effectLst/>
              </a:rPr>
              <a:t>roste</a:t>
            </a:r>
            <a:r>
              <a:rPr lang="en-US" sz="2000" b="0" i="0" dirty="0">
                <a:solidFill>
                  <a:srgbClr val="292929"/>
                </a:solidFill>
                <a:effectLst/>
              </a:rPr>
              <a:t> a </a:t>
            </a:r>
            <a:r>
              <a:rPr lang="cs-CZ" sz="2000" b="0" i="0" dirty="0">
                <a:solidFill>
                  <a:srgbClr val="292929"/>
                </a:solidFill>
                <a:effectLst/>
              </a:rPr>
              <a:t>poloměr</a:t>
            </a:r>
            <a:r>
              <a:rPr lang="en-US" sz="2000" b="0" i="0" dirty="0">
                <a:solidFill>
                  <a:srgbClr val="292929"/>
                </a:solidFill>
                <a:effectLst/>
              </a:rPr>
              <a:t> </a:t>
            </a:r>
            <a:r>
              <a:rPr lang="cs-CZ" sz="2000" b="0" i="0" dirty="0">
                <a:solidFill>
                  <a:srgbClr val="292929"/>
                </a:solidFill>
                <a:effectLst/>
              </a:rPr>
              <a:t>k</a:t>
            </a:r>
            <a:r>
              <a:rPr lang="en-US" sz="2000" b="0" i="0" dirty="0" err="1">
                <a:solidFill>
                  <a:srgbClr val="292929"/>
                </a:solidFill>
                <a:effectLst/>
              </a:rPr>
              <a:t>ation</a:t>
            </a:r>
            <a:r>
              <a:rPr lang="cs-CZ" sz="2000" b="0" i="0" dirty="0">
                <a:solidFill>
                  <a:srgbClr val="292929"/>
                </a:solidFill>
                <a:effectLst/>
              </a:rPr>
              <a:t>tu</a:t>
            </a:r>
            <a:r>
              <a:rPr lang="en-US" sz="2000" b="0" i="0" dirty="0">
                <a:solidFill>
                  <a:srgbClr val="292929"/>
                </a:solidFill>
                <a:effectLst/>
              </a:rPr>
              <a:t> </a:t>
            </a:r>
            <a:r>
              <a:rPr lang="cs-CZ" sz="2000" b="0" i="0" dirty="0">
                <a:solidFill>
                  <a:srgbClr val="292929"/>
                </a:solidFill>
                <a:effectLst/>
              </a:rPr>
              <a:t>klesá – roste tudíž kovalentní charakter</a:t>
            </a:r>
            <a:r>
              <a:rPr lang="en-US" sz="2000" b="0" i="0" dirty="0">
                <a:solidFill>
                  <a:srgbClr val="292929"/>
                </a:solidFill>
                <a:effectLst/>
              </a:rPr>
              <a:t>.</a:t>
            </a:r>
            <a:r>
              <a:rPr lang="cs-CZ" sz="2000" b="0" i="0" dirty="0">
                <a:solidFill>
                  <a:srgbClr val="292929"/>
                </a:solidFill>
                <a:effectLst/>
              </a:rPr>
              <a:t> </a:t>
            </a:r>
            <a:endParaRPr lang="cs-CZ" sz="2000" dirty="0"/>
          </a:p>
        </p:txBody>
      </p:sp>
    </p:spTree>
    <p:extLst>
      <p:ext uri="{BB962C8B-B14F-4D97-AF65-F5344CB8AC3E}">
        <p14:creationId xmlns:p14="http://schemas.microsoft.com/office/powerpoint/2010/main" val="153516169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VÃ½sledek obrÃ¡zku pro redox potential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57" y="304800"/>
            <a:ext cx="8445003"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89228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381000"/>
            <a:ext cx="6172200" cy="422672"/>
          </a:xfrm>
        </p:spPr>
        <p:txBody>
          <a:bodyPr>
            <a:normAutofit fontScale="90000"/>
          </a:bodyPr>
          <a:lstStyle/>
          <a:p>
            <a:r>
              <a:rPr lang="cs-CZ" sz="2400" b="1" dirty="0"/>
              <a:t>Elektrochemická řada napětí</a:t>
            </a:r>
          </a:p>
        </p:txBody>
      </p:sp>
      <p:pic>
        <p:nvPicPr>
          <p:cNvPr id="158724" name="Picture 4" descr="VÃ½sledek obrÃ¡zku pro beketova Åada kov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465" y="4038600"/>
            <a:ext cx="5440135" cy="2492572"/>
          </a:xfrm>
          <a:prstGeom prst="rect">
            <a:avLst/>
          </a:prstGeom>
          <a:noFill/>
          <a:extLst>
            <a:ext uri="{909E8E84-426E-40DD-AFC4-6F175D3DCCD1}">
              <a14:hiddenFill xmlns:a14="http://schemas.microsoft.com/office/drawing/2010/main">
                <a:solidFill>
                  <a:srgbClr val="FFFFFF"/>
                </a:solidFill>
              </a14:hiddenFill>
            </a:ext>
          </a:extLst>
        </p:spPr>
      </p:pic>
      <p:pic>
        <p:nvPicPr>
          <p:cNvPr id="158728" name="Picture 8" descr="http://www.zschemie.euweb.cz/redox/rad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6331712"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63489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0EAC8C-95D7-4E8F-8387-EC316B98181A}"/>
              </a:ext>
            </a:extLst>
          </p:cNvPr>
          <p:cNvSpPr>
            <a:spLocks noGrp="1"/>
          </p:cNvSpPr>
          <p:nvPr>
            <p:ph type="title"/>
          </p:nvPr>
        </p:nvSpPr>
        <p:spPr>
          <a:xfrm>
            <a:off x="533400" y="738565"/>
            <a:ext cx="3276600" cy="411162"/>
          </a:xfrm>
        </p:spPr>
        <p:txBody>
          <a:bodyPr>
            <a:normAutofit fontScale="90000"/>
          </a:bodyPr>
          <a:lstStyle/>
          <a:p>
            <a:r>
              <a:rPr lang="cs-CZ" sz="2800" b="1" dirty="0"/>
              <a:t>Řada aktivity kovů</a:t>
            </a:r>
          </a:p>
        </p:txBody>
      </p:sp>
      <p:pic>
        <p:nvPicPr>
          <p:cNvPr id="6" name="Obrázek 5">
            <a:extLst>
              <a:ext uri="{FF2B5EF4-FFF2-40B4-BE49-F238E27FC236}">
                <a16:creationId xmlns:a16="http://schemas.microsoft.com/office/drawing/2014/main" id="{2BC4AA32-3EDD-4986-AF99-8F3985FD69E4}"/>
              </a:ext>
            </a:extLst>
          </p:cNvPr>
          <p:cNvPicPr>
            <a:picLocks noChangeAspect="1"/>
          </p:cNvPicPr>
          <p:nvPr/>
        </p:nvPicPr>
        <p:blipFill>
          <a:blip r:embed="rId2"/>
          <a:stretch>
            <a:fillRect/>
          </a:stretch>
        </p:blipFill>
        <p:spPr>
          <a:xfrm>
            <a:off x="5113897" y="533400"/>
            <a:ext cx="3877703" cy="6029325"/>
          </a:xfrm>
          <a:prstGeom prst="rect">
            <a:avLst/>
          </a:prstGeom>
        </p:spPr>
      </p:pic>
      <p:sp>
        <p:nvSpPr>
          <p:cNvPr id="11" name="TextovéPole 10">
            <a:extLst>
              <a:ext uri="{FF2B5EF4-FFF2-40B4-BE49-F238E27FC236}">
                <a16:creationId xmlns:a16="http://schemas.microsoft.com/office/drawing/2014/main" id="{7C5A9444-DBD3-4279-BDEF-9703D7D63830}"/>
              </a:ext>
            </a:extLst>
          </p:cNvPr>
          <p:cNvSpPr txBox="1"/>
          <p:nvPr/>
        </p:nvSpPr>
        <p:spPr>
          <a:xfrm>
            <a:off x="152400" y="1676400"/>
            <a:ext cx="4762500" cy="4031873"/>
          </a:xfrm>
          <a:prstGeom prst="rect">
            <a:avLst/>
          </a:prstGeom>
          <a:noFill/>
        </p:spPr>
        <p:txBody>
          <a:bodyPr wrap="square">
            <a:spAutoFit/>
          </a:bodyPr>
          <a:lstStyle/>
          <a:p>
            <a:pPr algn="just" fontAlgn="base">
              <a:buFont typeface="+mj-lt"/>
              <a:buAutoNum type="arabicPeriod"/>
            </a:pPr>
            <a:r>
              <a:rPr lang="cs-CZ" sz="2000" b="0" i="0" dirty="0">
                <a:effectLst/>
              </a:rPr>
              <a:t> Snadnost se kterou kov v roztoku ztrácí elektrony a tvoří pozitivní </a:t>
            </a:r>
            <a:r>
              <a:rPr lang="cs-CZ" sz="2000" b="0" i="0">
                <a:effectLst/>
              </a:rPr>
              <a:t>ionty klesá v </a:t>
            </a:r>
            <a:r>
              <a:rPr lang="cs-CZ" sz="2000" b="0" i="0" dirty="0">
                <a:effectLst/>
              </a:rPr>
              <a:t>řadě shora dolů </a:t>
            </a:r>
            <a:r>
              <a:rPr lang="cs-CZ" sz="2000" b="0" i="0" dirty="0" err="1">
                <a:effectLst/>
              </a:rPr>
              <a:t>t.j</a:t>
            </a:r>
            <a:r>
              <a:rPr lang="en-US" sz="2000" b="0" i="0" dirty="0">
                <a:effectLst/>
              </a:rPr>
              <a:t>. </a:t>
            </a:r>
            <a:r>
              <a:rPr lang="cs-CZ" sz="2000" b="0" i="0" dirty="0">
                <a:effectLst/>
              </a:rPr>
              <a:t>od</a:t>
            </a:r>
            <a:r>
              <a:rPr lang="en-US" sz="2000" b="0" i="0" dirty="0">
                <a:effectLst/>
              </a:rPr>
              <a:t> </a:t>
            </a:r>
            <a:r>
              <a:rPr lang="cs-CZ" sz="2000" b="0" i="0" dirty="0">
                <a:effectLst/>
              </a:rPr>
              <a:t>Cs</a:t>
            </a:r>
            <a:r>
              <a:rPr lang="en-US" sz="2000" b="0" i="0" dirty="0">
                <a:effectLst/>
              </a:rPr>
              <a:t> </a:t>
            </a:r>
            <a:r>
              <a:rPr lang="cs-CZ" sz="2000" b="0" i="0" dirty="0">
                <a:effectLst/>
              </a:rPr>
              <a:t>p</a:t>
            </a:r>
            <a:r>
              <a:rPr lang="en-US" sz="2000" b="0" i="0" dirty="0">
                <a:effectLst/>
              </a:rPr>
              <a:t>o </a:t>
            </a:r>
            <a:r>
              <a:rPr lang="cs-CZ" sz="2000" b="0" i="0" dirty="0" err="1">
                <a:effectLst/>
              </a:rPr>
              <a:t>Pt</a:t>
            </a:r>
            <a:r>
              <a:rPr lang="en-US" sz="2000" b="0" i="0" dirty="0">
                <a:effectLst/>
              </a:rPr>
              <a:t>.</a:t>
            </a:r>
            <a:endParaRPr lang="cs-CZ" sz="2000" b="0" i="0" dirty="0">
              <a:effectLst/>
            </a:endParaRPr>
          </a:p>
          <a:p>
            <a:pPr algn="just" fontAlgn="base">
              <a:buFont typeface="+mj-lt"/>
              <a:buAutoNum type="arabicPeriod"/>
            </a:pPr>
            <a:endParaRPr lang="en-US" sz="800" b="0" i="0" dirty="0">
              <a:effectLst/>
            </a:endParaRPr>
          </a:p>
          <a:p>
            <a:pPr algn="just" fontAlgn="base">
              <a:buFont typeface="+mj-lt"/>
              <a:buAutoNum type="arabicPeriod"/>
            </a:pPr>
            <a:r>
              <a:rPr lang="cs-CZ" sz="2000" b="0" i="0" dirty="0">
                <a:effectLst/>
              </a:rPr>
              <a:t> Kovy</a:t>
            </a:r>
            <a:r>
              <a:rPr lang="en-US" sz="2000" b="0" i="0" dirty="0">
                <a:effectLst/>
              </a:rPr>
              <a:t> </a:t>
            </a:r>
            <a:r>
              <a:rPr lang="cs-CZ" sz="2000" dirty="0"/>
              <a:t>z</a:t>
            </a:r>
            <a:r>
              <a:rPr lang="cs-CZ" sz="2000" b="0" i="0" dirty="0">
                <a:effectLst/>
              </a:rPr>
              <a:t> horní části řady</a:t>
            </a:r>
            <a:r>
              <a:rPr lang="en-US" sz="2000" b="0" i="0" dirty="0">
                <a:effectLst/>
              </a:rPr>
              <a:t> </a:t>
            </a:r>
            <a:r>
              <a:rPr lang="cs-CZ" sz="2000" b="0" i="0" dirty="0">
                <a:effectLst/>
              </a:rPr>
              <a:t>mají schopnost vytěsnit kovy umístěné níže z roztoků jejich solí. </a:t>
            </a:r>
          </a:p>
          <a:p>
            <a:pPr algn="just" fontAlgn="base">
              <a:buFont typeface="+mj-lt"/>
              <a:buAutoNum type="arabicPeriod"/>
            </a:pPr>
            <a:endParaRPr lang="cs-CZ" sz="800" b="0" i="0" dirty="0">
              <a:effectLst/>
            </a:endParaRPr>
          </a:p>
          <a:p>
            <a:pPr algn="just" fontAlgn="base">
              <a:buFont typeface="+mj-lt"/>
              <a:buAutoNum type="arabicPeriod"/>
            </a:pPr>
            <a:r>
              <a:rPr lang="cs-CZ" sz="2000" dirty="0"/>
              <a:t> </a:t>
            </a:r>
            <a:r>
              <a:rPr lang="cs-CZ" sz="2000" b="0" i="0" dirty="0">
                <a:effectLst/>
              </a:rPr>
              <a:t>Řada</a:t>
            </a:r>
            <a:r>
              <a:rPr lang="en-US" sz="2000" b="0" i="0" dirty="0">
                <a:effectLst/>
              </a:rPr>
              <a:t> a</a:t>
            </a:r>
            <a:r>
              <a:rPr lang="cs-CZ" sz="2000" b="0" i="0" dirty="0">
                <a:effectLst/>
              </a:rPr>
              <a:t>k</a:t>
            </a:r>
            <a:r>
              <a:rPr lang="en-US" sz="2000" b="0" i="0" dirty="0" err="1">
                <a:effectLst/>
              </a:rPr>
              <a:t>tivity</a:t>
            </a:r>
            <a:r>
              <a:rPr lang="cs-CZ" sz="2000" b="0" i="0" dirty="0">
                <a:effectLst/>
              </a:rPr>
              <a:t> kovů charakterizuje míru jejich </a:t>
            </a:r>
            <a:r>
              <a:rPr lang="en-US" sz="2000" b="0" i="0" dirty="0">
                <a:effectLst/>
              </a:rPr>
              <a:t>rea</a:t>
            </a:r>
            <a:r>
              <a:rPr lang="cs-CZ" sz="2000" b="0" i="0" dirty="0">
                <a:effectLst/>
              </a:rPr>
              <a:t>k</a:t>
            </a:r>
            <a:r>
              <a:rPr lang="en-US" sz="2000" b="0" i="0" dirty="0" err="1">
                <a:effectLst/>
              </a:rPr>
              <a:t>tivity</a:t>
            </a:r>
            <a:r>
              <a:rPr lang="en-US" sz="2000" b="0" i="0" dirty="0">
                <a:effectLst/>
              </a:rPr>
              <a:t>.</a:t>
            </a:r>
          </a:p>
          <a:p>
            <a:pPr algn="just" fontAlgn="base">
              <a:buFont typeface="+mj-lt"/>
              <a:buAutoNum type="arabicPeriod"/>
            </a:pPr>
            <a:r>
              <a:rPr lang="cs-CZ" sz="2000" b="0" i="0" dirty="0">
                <a:effectLst/>
              </a:rPr>
              <a:t> Kovy</a:t>
            </a:r>
            <a:r>
              <a:rPr lang="en-US" sz="2000" b="0" i="0" dirty="0">
                <a:effectLst/>
              </a:rPr>
              <a:t> </a:t>
            </a:r>
            <a:r>
              <a:rPr lang="cs-CZ" sz="2000" b="0" i="0" dirty="0">
                <a:effectLst/>
              </a:rPr>
              <a:t>v horní části řady</a:t>
            </a:r>
            <a:r>
              <a:rPr lang="en-US" sz="2000" b="0" i="0" dirty="0">
                <a:effectLst/>
              </a:rPr>
              <a:t> </a:t>
            </a:r>
            <a:r>
              <a:rPr lang="cs-CZ" sz="2000" b="0" i="0" dirty="0">
                <a:effectLst/>
              </a:rPr>
              <a:t>j</a:t>
            </a:r>
            <a:r>
              <a:rPr lang="en-US" sz="2000" b="0" i="0" dirty="0">
                <a:effectLst/>
              </a:rPr>
              <a:t>e </a:t>
            </a:r>
            <a:r>
              <a:rPr lang="cs-CZ" sz="2000" b="0" i="0" dirty="0">
                <a:effectLst/>
              </a:rPr>
              <a:t>obtížné získat z jejich rud</a:t>
            </a:r>
            <a:r>
              <a:rPr lang="en-US" sz="2000" b="0" i="0" dirty="0">
                <a:effectLst/>
              </a:rPr>
              <a:t>.</a:t>
            </a:r>
          </a:p>
          <a:p>
            <a:br>
              <a:rPr lang="en-US" sz="2000" dirty="0">
                <a:highlight>
                  <a:srgbClr val="FFFF00"/>
                </a:highlight>
              </a:rPr>
            </a:br>
            <a:endParaRPr lang="cs-CZ" sz="2000" dirty="0">
              <a:highlight>
                <a:srgbClr val="FFFF00"/>
              </a:highlight>
            </a:endParaRPr>
          </a:p>
        </p:txBody>
      </p:sp>
    </p:spTree>
    <p:extLst>
      <p:ext uri="{BB962C8B-B14F-4D97-AF65-F5344CB8AC3E}">
        <p14:creationId xmlns:p14="http://schemas.microsoft.com/office/powerpoint/2010/main" val="385198466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35D15769-6E09-4BE8-86AA-38CE51562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4275157" cy="6243637"/>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A336C24-788C-4D68-81BE-66EACAE57CDC}"/>
              </a:ext>
            </a:extLst>
          </p:cNvPr>
          <p:cNvPicPr>
            <a:picLocks noChangeAspect="1"/>
          </p:cNvPicPr>
          <p:nvPr/>
        </p:nvPicPr>
        <p:blipFill>
          <a:blip r:embed="rId3"/>
          <a:stretch>
            <a:fillRect/>
          </a:stretch>
        </p:blipFill>
        <p:spPr>
          <a:xfrm>
            <a:off x="5045869" y="219075"/>
            <a:ext cx="3736181" cy="2585034"/>
          </a:xfrm>
          <a:prstGeom prst="rect">
            <a:avLst/>
          </a:prstGeom>
        </p:spPr>
      </p:pic>
      <p:pic>
        <p:nvPicPr>
          <p:cNvPr id="11" name="Picture 2" descr="Grade10: CHAPTER 2 REACTIVITY SERIES SEMESTER 1">
            <a:extLst>
              <a:ext uri="{FF2B5EF4-FFF2-40B4-BE49-F238E27FC236}">
                <a16:creationId xmlns:a16="http://schemas.microsoft.com/office/drawing/2014/main" id="{2844A44A-6860-403C-B13A-CCEA4A792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403" y="3200400"/>
            <a:ext cx="3887112" cy="320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44087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redicting reactions of a metal using the reactivity ...">
            <a:extLst>
              <a:ext uri="{FF2B5EF4-FFF2-40B4-BE49-F238E27FC236}">
                <a16:creationId xmlns:a16="http://schemas.microsoft.com/office/drawing/2014/main" id="{9581FFC0-A176-4C3A-8CD9-0EE0134D4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269118"/>
            <a:ext cx="5067637" cy="33615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O Level Chemistry : 06/29/13">
            <a:extLst>
              <a:ext uri="{FF2B5EF4-FFF2-40B4-BE49-F238E27FC236}">
                <a16:creationId xmlns:a16="http://schemas.microsoft.com/office/drawing/2014/main" id="{8803D0BD-85BF-467F-AA27-E7FF63E9B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227350"/>
            <a:ext cx="4058352" cy="2668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y Share Learning Content: 3.3 Reactivity Series of Metals ...">
            <a:extLst>
              <a:ext uri="{FF2B5EF4-FFF2-40B4-BE49-F238E27FC236}">
                <a16:creationId xmlns:a16="http://schemas.microsoft.com/office/drawing/2014/main" id="{1A523277-7F56-4D43-9BF4-244343358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3893342" cy="25955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BC Bitesize - National 4 Chemistry - Properties of metals ...">
            <a:extLst>
              <a:ext uri="{FF2B5EF4-FFF2-40B4-BE49-F238E27FC236}">
                <a16:creationId xmlns:a16="http://schemas.microsoft.com/office/drawing/2014/main" id="{CF495BE8-9900-4D18-81D2-929879954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5590" y="3269118"/>
            <a:ext cx="2704763" cy="337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15221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9B21E6A-564A-46BA-8C93-84849D921B01}"/>
              </a:ext>
            </a:extLst>
          </p:cNvPr>
          <p:cNvPicPr>
            <a:picLocks noChangeAspect="1"/>
          </p:cNvPicPr>
          <p:nvPr/>
        </p:nvPicPr>
        <p:blipFill>
          <a:blip r:embed="rId2"/>
          <a:stretch>
            <a:fillRect/>
          </a:stretch>
        </p:blipFill>
        <p:spPr>
          <a:xfrm>
            <a:off x="151876" y="371380"/>
            <a:ext cx="8840248" cy="6115240"/>
          </a:xfrm>
          <a:prstGeom prst="rect">
            <a:avLst/>
          </a:prstGeom>
        </p:spPr>
      </p:pic>
    </p:spTree>
    <p:extLst>
      <p:ext uri="{BB962C8B-B14F-4D97-AF65-F5344CB8AC3E}">
        <p14:creationId xmlns:p14="http://schemas.microsoft.com/office/powerpoint/2010/main" val="289069566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0B4DA98-60FD-49BA-8305-C9CED5EDD1B9}"/>
              </a:ext>
            </a:extLst>
          </p:cNvPr>
          <p:cNvPicPr>
            <a:picLocks noChangeAspect="1"/>
          </p:cNvPicPr>
          <p:nvPr/>
        </p:nvPicPr>
        <p:blipFill>
          <a:blip r:embed="rId2"/>
          <a:stretch>
            <a:fillRect/>
          </a:stretch>
        </p:blipFill>
        <p:spPr>
          <a:xfrm>
            <a:off x="6324600" y="101479"/>
            <a:ext cx="2446867" cy="3215572"/>
          </a:xfrm>
          <a:prstGeom prst="rect">
            <a:avLst/>
          </a:prstGeom>
        </p:spPr>
      </p:pic>
      <p:pic>
        <p:nvPicPr>
          <p:cNvPr id="4100" name="Picture 4" descr="tell me reactivity series of non metal. - Brainly.in">
            <a:extLst>
              <a:ext uri="{FF2B5EF4-FFF2-40B4-BE49-F238E27FC236}">
                <a16:creationId xmlns:a16="http://schemas.microsoft.com/office/drawing/2014/main" id="{8121B8AE-3863-464C-A338-1AD32B4AE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400550"/>
            <a:ext cx="3889936" cy="19827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activity Series of Metals and Nonmetals » Selftution">
            <a:extLst>
              <a:ext uri="{FF2B5EF4-FFF2-40B4-BE49-F238E27FC236}">
                <a16:creationId xmlns:a16="http://schemas.microsoft.com/office/drawing/2014/main" id="{E1F5CAC1-F93A-4F4A-90EF-F3CC8A850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8097" y="4191000"/>
            <a:ext cx="3073370" cy="219233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61A11CB-ADD1-48F1-A0CD-6450BE90A60F}"/>
              </a:ext>
            </a:extLst>
          </p:cNvPr>
          <p:cNvSpPr txBox="1"/>
          <p:nvPr/>
        </p:nvSpPr>
        <p:spPr>
          <a:xfrm>
            <a:off x="372532" y="1355754"/>
            <a:ext cx="5562599" cy="2062103"/>
          </a:xfrm>
          <a:prstGeom prst="rect">
            <a:avLst/>
          </a:prstGeom>
          <a:noFill/>
        </p:spPr>
        <p:txBody>
          <a:bodyPr wrap="square">
            <a:spAutoFit/>
          </a:bodyPr>
          <a:lstStyle/>
          <a:p>
            <a:pPr algn="just"/>
            <a:r>
              <a:rPr lang="cs-CZ" sz="2000" b="0" i="0" dirty="0">
                <a:effectLst/>
              </a:rPr>
              <a:t>Během</a:t>
            </a:r>
            <a:r>
              <a:rPr lang="en-US" sz="2000" b="0" i="0" dirty="0">
                <a:effectLst/>
              </a:rPr>
              <a:t> </a:t>
            </a:r>
            <a:r>
              <a:rPr lang="cs-CZ" sz="2000" b="0" i="0" dirty="0">
                <a:effectLst/>
              </a:rPr>
              <a:t>vytěsňovacích reakcí</a:t>
            </a:r>
            <a:r>
              <a:rPr lang="en-US" sz="2000" b="0" i="0" dirty="0">
                <a:effectLst/>
              </a:rPr>
              <a:t> </a:t>
            </a:r>
            <a:r>
              <a:rPr lang="cs-CZ" sz="2000" b="0" i="0" dirty="0">
                <a:effectLst/>
              </a:rPr>
              <a:t>více aktivní nekov vytěsňuje méně aktivní nekov ze sloučeniny</a:t>
            </a:r>
            <a:r>
              <a:rPr lang="en-US" sz="2000" b="0" i="0" dirty="0">
                <a:effectLst/>
              </a:rPr>
              <a:t>.</a:t>
            </a:r>
            <a:endParaRPr lang="cs-CZ" sz="2000" b="0" i="0" dirty="0">
              <a:effectLst/>
            </a:endParaRPr>
          </a:p>
          <a:p>
            <a:pPr algn="just"/>
            <a:endParaRPr lang="cs-CZ" sz="800" dirty="0"/>
          </a:p>
          <a:p>
            <a:pPr algn="just"/>
            <a:r>
              <a:rPr lang="cs-CZ" sz="2000" b="0" i="0" dirty="0" err="1">
                <a:effectLst/>
              </a:rPr>
              <a:t>Ak</a:t>
            </a:r>
            <a:r>
              <a:rPr lang="en-US" sz="2000" b="0" i="0" dirty="0" err="1">
                <a:effectLst/>
              </a:rPr>
              <a:t>tivit</a:t>
            </a:r>
            <a:r>
              <a:rPr lang="cs-CZ" sz="2000" b="0" i="0" dirty="0">
                <a:effectLst/>
              </a:rPr>
              <a:t>a nekovů závisí na jejich schopnosti</a:t>
            </a:r>
            <a:r>
              <a:rPr lang="en-US" sz="2000" b="0" i="0" dirty="0">
                <a:effectLst/>
              </a:rPr>
              <a:t> </a:t>
            </a:r>
            <a:r>
              <a:rPr lang="cs-CZ" sz="2000" b="0" i="0" dirty="0">
                <a:effectLst/>
              </a:rPr>
              <a:t>přijímat</a:t>
            </a:r>
            <a:r>
              <a:rPr lang="en-US" sz="2000" b="0" i="0" dirty="0">
                <a:effectLst/>
              </a:rPr>
              <a:t> </a:t>
            </a:r>
            <a:r>
              <a:rPr lang="cs-CZ" sz="2000" b="0" i="0" dirty="0">
                <a:effectLst/>
              </a:rPr>
              <a:t>z roztoku </a:t>
            </a:r>
            <a:r>
              <a:rPr lang="en-US" sz="2000" b="0" i="0" dirty="0" err="1">
                <a:effectLst/>
              </a:rPr>
              <a:t>ele</a:t>
            </a:r>
            <a:r>
              <a:rPr lang="cs-CZ" sz="2000" b="0" i="0" dirty="0">
                <a:effectLst/>
              </a:rPr>
              <a:t>k</a:t>
            </a:r>
            <a:r>
              <a:rPr lang="en-US" sz="2000" b="0" i="0" dirty="0" err="1">
                <a:effectLst/>
              </a:rPr>
              <a:t>tron</a:t>
            </a:r>
            <a:r>
              <a:rPr lang="cs-CZ" sz="2000" b="0" i="0" dirty="0">
                <a:effectLst/>
              </a:rPr>
              <a:t>y, za tvorby pozitivních iontů</a:t>
            </a:r>
            <a:r>
              <a:rPr lang="en-US" sz="2000" b="0" i="0" dirty="0">
                <a:effectLst/>
              </a:rPr>
              <a:t>. </a:t>
            </a:r>
            <a:r>
              <a:rPr lang="cs-CZ" sz="2000" b="0" i="0" dirty="0">
                <a:effectLst/>
              </a:rPr>
              <a:t>Čím snadněji</a:t>
            </a:r>
            <a:r>
              <a:rPr lang="en-US" sz="2000" b="0" i="0" dirty="0">
                <a:effectLst/>
              </a:rPr>
              <a:t> n</a:t>
            </a:r>
            <a:r>
              <a:rPr lang="cs-CZ" sz="2000" b="0" i="0" dirty="0" err="1">
                <a:effectLst/>
              </a:rPr>
              <a:t>ekov</a:t>
            </a:r>
            <a:r>
              <a:rPr lang="en-US" sz="2000" b="0" i="0" dirty="0">
                <a:effectLst/>
              </a:rPr>
              <a:t> </a:t>
            </a:r>
            <a:r>
              <a:rPr lang="cs-CZ" sz="2000" b="0" i="0" dirty="0">
                <a:effectLst/>
              </a:rPr>
              <a:t>přijímá</a:t>
            </a:r>
            <a:r>
              <a:rPr lang="en-US" sz="2000" b="0" i="0" dirty="0">
                <a:effectLst/>
              </a:rPr>
              <a:t> </a:t>
            </a:r>
            <a:r>
              <a:rPr lang="en-US" sz="2000" b="0" i="0" dirty="0" err="1">
                <a:effectLst/>
              </a:rPr>
              <a:t>ele</a:t>
            </a:r>
            <a:r>
              <a:rPr lang="cs-CZ" sz="2000" b="0" i="0" dirty="0">
                <a:effectLst/>
              </a:rPr>
              <a:t>k</a:t>
            </a:r>
            <a:r>
              <a:rPr lang="en-US" sz="2000" b="0" i="0" dirty="0" err="1">
                <a:effectLst/>
              </a:rPr>
              <a:t>tron</a:t>
            </a:r>
            <a:r>
              <a:rPr lang="cs-CZ" sz="2000" b="0" i="0" dirty="0">
                <a:effectLst/>
              </a:rPr>
              <a:t>y</a:t>
            </a:r>
            <a:r>
              <a:rPr lang="en-US" sz="2000" b="0" i="0" dirty="0">
                <a:effectLst/>
              </a:rPr>
              <a:t>, </a:t>
            </a:r>
            <a:r>
              <a:rPr lang="cs-CZ" sz="2000" b="0" i="0" dirty="0">
                <a:effectLst/>
              </a:rPr>
              <a:t>tím je aktivnější</a:t>
            </a:r>
            <a:r>
              <a:rPr lang="en-US" sz="2000" b="0" i="0" dirty="0">
                <a:effectLst/>
              </a:rPr>
              <a:t>, </a:t>
            </a:r>
            <a:r>
              <a:rPr lang="cs-CZ" sz="2000" b="0" i="0" dirty="0">
                <a:effectLst/>
              </a:rPr>
              <a:t>a tím výše je v řadě </a:t>
            </a:r>
            <a:r>
              <a:rPr lang="en-US" sz="2000" b="0" i="0" dirty="0">
                <a:effectLst/>
              </a:rPr>
              <a:t>rea</a:t>
            </a:r>
            <a:r>
              <a:rPr lang="cs-CZ" sz="2000" b="0" i="0" dirty="0">
                <a:effectLst/>
              </a:rPr>
              <a:t>k</a:t>
            </a:r>
            <a:r>
              <a:rPr lang="en-US" sz="2000" b="0" i="0" dirty="0" err="1">
                <a:effectLst/>
              </a:rPr>
              <a:t>tivity</a:t>
            </a:r>
            <a:r>
              <a:rPr lang="en-US" sz="2000" b="0" i="0" dirty="0">
                <a:effectLst/>
              </a:rPr>
              <a:t> </a:t>
            </a:r>
            <a:r>
              <a:rPr lang="cs-CZ" sz="2000" b="0" i="0" dirty="0">
                <a:effectLst/>
              </a:rPr>
              <a:t>nekovů</a:t>
            </a:r>
            <a:r>
              <a:rPr lang="en-US" sz="2000" b="0" i="0" dirty="0">
                <a:effectLst/>
              </a:rPr>
              <a:t>.</a:t>
            </a:r>
            <a:endParaRPr lang="cs-CZ" sz="2000" dirty="0"/>
          </a:p>
        </p:txBody>
      </p:sp>
      <p:sp>
        <p:nvSpPr>
          <p:cNvPr id="10" name="Nadpis 1">
            <a:extLst>
              <a:ext uri="{FF2B5EF4-FFF2-40B4-BE49-F238E27FC236}">
                <a16:creationId xmlns:a16="http://schemas.microsoft.com/office/drawing/2014/main" id="{435CD85D-BDB5-46E1-BA8A-ADA9ED94204F}"/>
              </a:ext>
            </a:extLst>
          </p:cNvPr>
          <p:cNvSpPr>
            <a:spLocks noGrp="1"/>
          </p:cNvSpPr>
          <p:nvPr>
            <p:ph type="title"/>
          </p:nvPr>
        </p:nvSpPr>
        <p:spPr>
          <a:xfrm>
            <a:off x="372532" y="380999"/>
            <a:ext cx="3056467" cy="411162"/>
          </a:xfrm>
        </p:spPr>
        <p:txBody>
          <a:bodyPr>
            <a:normAutofit fontScale="90000"/>
          </a:bodyPr>
          <a:lstStyle/>
          <a:p>
            <a:r>
              <a:rPr lang="cs-CZ" sz="2800" b="1" dirty="0"/>
              <a:t>Reaktivita nekovů</a:t>
            </a:r>
          </a:p>
        </p:txBody>
      </p:sp>
    </p:spTree>
    <p:extLst>
      <p:ext uri="{BB962C8B-B14F-4D97-AF65-F5344CB8AC3E}">
        <p14:creationId xmlns:p14="http://schemas.microsoft.com/office/powerpoint/2010/main" val="341348703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4E582A1-1491-4070-B5C3-DC1F91CC2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589" y="3314700"/>
            <a:ext cx="4703211" cy="33399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9C5AE98-C8DA-4407-B8AC-425525037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899" y="203339"/>
            <a:ext cx="4867275" cy="2766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5D6D9A1-1F42-484A-BB32-61FADB8E259E}"/>
              </a:ext>
            </a:extLst>
          </p:cNvPr>
          <p:cNvSpPr txBox="1"/>
          <p:nvPr/>
        </p:nvSpPr>
        <p:spPr>
          <a:xfrm>
            <a:off x="381001" y="304800"/>
            <a:ext cx="1682577" cy="523220"/>
          </a:xfrm>
          <a:prstGeom prst="rect">
            <a:avLst/>
          </a:prstGeom>
          <a:noFill/>
        </p:spPr>
        <p:txBody>
          <a:bodyPr wrap="none" rtlCol="0">
            <a:spAutoFit/>
          </a:bodyPr>
          <a:lstStyle/>
          <a:p>
            <a:r>
              <a:rPr lang="cs-CZ" sz="2800" b="1" dirty="0"/>
              <a:t>Reaktivita</a:t>
            </a:r>
          </a:p>
        </p:txBody>
      </p:sp>
    </p:spTree>
    <p:extLst>
      <p:ext uri="{BB962C8B-B14F-4D97-AF65-F5344CB8AC3E}">
        <p14:creationId xmlns:p14="http://schemas.microsoft.com/office/powerpoint/2010/main" val="166318531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10.2 - Reactivity Series - IGCSE AID">
            <a:extLst>
              <a:ext uri="{FF2B5EF4-FFF2-40B4-BE49-F238E27FC236}">
                <a16:creationId xmlns:a16="http://schemas.microsoft.com/office/drawing/2014/main" id="{58B172A6-6816-4BEF-B203-7BA01B1CF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6172200" cy="27550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amount of hydrogen given off rates metals in reactivity">
            <a:extLst>
              <a:ext uri="{FF2B5EF4-FFF2-40B4-BE49-F238E27FC236}">
                <a16:creationId xmlns:a16="http://schemas.microsoft.com/office/drawing/2014/main" id="{18E29D94-9B2E-4793-8C2C-476464C35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25" y="3035300"/>
            <a:ext cx="5391150"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53974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864169" y="428289"/>
            <a:ext cx="2246577" cy="461665"/>
          </a:xfrm>
          <a:prstGeom prst="rect">
            <a:avLst/>
          </a:prstGeom>
          <a:noFill/>
        </p:spPr>
        <p:txBody>
          <a:bodyPr wrap="none" rtlCol="0">
            <a:spAutoFit/>
          </a:bodyPr>
          <a:lstStyle/>
          <a:p>
            <a:r>
              <a:rPr lang="cs-CZ" sz="2400" b="1" dirty="0"/>
              <a:t>Frostův diagram</a:t>
            </a:r>
          </a:p>
        </p:txBody>
      </p:sp>
      <p:pic>
        <p:nvPicPr>
          <p:cNvPr id="148486" name="Picture 6" descr="MnFrostDiagr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69" y="4305300"/>
            <a:ext cx="331991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8308" name="Picture 4" descr="VÃ½sledek obrÃ¡zku pro frost diagram halo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57200"/>
            <a:ext cx="3927910" cy="3014672"/>
          </a:xfrm>
          <a:prstGeom prst="rect">
            <a:avLst/>
          </a:prstGeom>
          <a:noFill/>
          <a:extLst>
            <a:ext uri="{909E8E84-426E-40DD-AFC4-6F175D3DCCD1}">
              <a14:hiddenFill xmlns:a14="http://schemas.microsoft.com/office/drawing/2010/main">
                <a:solidFill>
                  <a:srgbClr val="FFFFFF"/>
                </a:solidFill>
              </a14:hiddenFill>
            </a:ext>
          </a:extLst>
        </p:spPr>
      </p:pic>
      <p:pic>
        <p:nvPicPr>
          <p:cNvPr id="983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9918" y="3777682"/>
            <a:ext cx="3962400" cy="281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12157" y="1022999"/>
            <a:ext cx="4359844" cy="2554545"/>
          </a:xfrm>
          <a:prstGeom prst="rect">
            <a:avLst/>
          </a:prstGeom>
        </p:spPr>
        <p:txBody>
          <a:bodyPr wrap="square">
            <a:spAutoFit/>
          </a:bodyPr>
          <a:lstStyle/>
          <a:p>
            <a:pPr algn="just"/>
            <a:r>
              <a:rPr lang="cs-CZ" sz="2000" dirty="0">
                <a:cs typeface="Arial" panose="020B0604020202020204" pitchFamily="34" charset="0"/>
              </a:rPr>
              <a:t>Tendence dvou látek k </a:t>
            </a:r>
            <a:r>
              <a:rPr lang="cs-CZ" sz="2000" b="1" dirty="0" err="1">
                <a:cs typeface="Arial" panose="020B0604020202020204" pitchFamily="34" charset="0"/>
              </a:rPr>
              <a:t>synproporcionaci</a:t>
            </a:r>
            <a:r>
              <a:rPr lang="cs-CZ" sz="2000" dirty="0">
                <a:cs typeface="Arial" panose="020B0604020202020204" pitchFamily="34" charset="0"/>
              </a:rPr>
              <a:t> či </a:t>
            </a:r>
            <a:r>
              <a:rPr lang="cs-CZ" sz="2000" b="1" dirty="0">
                <a:cs typeface="Arial" panose="020B0604020202020204" pitchFamily="34" charset="0"/>
              </a:rPr>
              <a:t>disproporcionaci</a:t>
            </a:r>
            <a:r>
              <a:rPr lang="cs-CZ" sz="2000" dirty="0">
                <a:cs typeface="Arial" panose="020B0604020202020204" pitchFamily="34" charset="0"/>
              </a:rPr>
              <a:t> lze vyjádřit Frostovým diagramem oxidačních čísel; pokud je u látek hodnota </a:t>
            </a:r>
            <a:r>
              <a:rPr lang="el-GR" sz="2000" dirty="0">
                <a:cs typeface="Arial" panose="020B0604020202020204" pitchFamily="34" charset="0"/>
              </a:rPr>
              <a:t>Δ</a:t>
            </a:r>
            <a:r>
              <a:rPr lang="cs-CZ" sz="2000" i="1" dirty="0">
                <a:cs typeface="Arial" panose="020B0604020202020204" pitchFamily="34" charset="0"/>
              </a:rPr>
              <a:t>G/F</a:t>
            </a:r>
            <a:r>
              <a:rPr lang="cs-CZ" sz="2000" dirty="0">
                <a:cs typeface="Arial" panose="020B0604020202020204" pitchFamily="34" charset="0"/>
              </a:rPr>
              <a:t> níže než čára spojující příslušná oxidační čísla na obou stranách, pak tyto látky, jsou-li společně přítomny v roztoku, podléhají </a:t>
            </a:r>
            <a:r>
              <a:rPr lang="cs-CZ" sz="2000" dirty="0" err="1">
                <a:cs typeface="Arial" panose="020B0604020202020204" pitchFamily="34" charset="0"/>
              </a:rPr>
              <a:t>synproporcionaci</a:t>
            </a:r>
            <a:r>
              <a:rPr lang="cs-CZ" sz="2000" dirty="0">
                <a:cs typeface="Arial" panose="020B0604020202020204" pitchFamily="34" charset="0"/>
              </a:rPr>
              <a:t>.</a:t>
            </a:r>
          </a:p>
        </p:txBody>
      </p:sp>
    </p:spTree>
    <p:extLst>
      <p:ext uri="{BB962C8B-B14F-4D97-AF65-F5344CB8AC3E}">
        <p14:creationId xmlns:p14="http://schemas.microsoft.com/office/powerpoint/2010/main" val="2129400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2DC82A3-B38D-4E00-A324-482F10EA0878}"/>
              </a:ext>
            </a:extLst>
          </p:cNvPr>
          <p:cNvSpPr txBox="1"/>
          <p:nvPr/>
        </p:nvSpPr>
        <p:spPr>
          <a:xfrm>
            <a:off x="152400" y="304800"/>
            <a:ext cx="8849138" cy="707886"/>
          </a:xfrm>
          <a:prstGeom prst="rect">
            <a:avLst/>
          </a:prstGeom>
          <a:noFill/>
        </p:spPr>
        <p:txBody>
          <a:bodyPr wrap="square">
            <a:spAutoFit/>
          </a:bodyPr>
          <a:lstStyle/>
          <a:p>
            <a:r>
              <a:rPr lang="cs-CZ" sz="2000" b="0" i="0" dirty="0">
                <a:solidFill>
                  <a:srgbClr val="292929"/>
                </a:solidFill>
                <a:effectLst/>
              </a:rPr>
              <a:t>2. Ve směru shora dolů podél skupiny zůstává náboj kationtu nezměněn</a:t>
            </a:r>
            <a:r>
              <a:rPr lang="en-US" sz="2000" b="0" i="0" dirty="0">
                <a:solidFill>
                  <a:srgbClr val="292929"/>
                </a:solidFill>
                <a:effectLst/>
              </a:rPr>
              <a:t>, </a:t>
            </a:r>
            <a:r>
              <a:rPr lang="cs-CZ" sz="2000" b="0" i="0" dirty="0">
                <a:solidFill>
                  <a:srgbClr val="292929"/>
                </a:solidFill>
                <a:effectLst/>
              </a:rPr>
              <a:t>v důsledku nárustu iontového poloměru,</a:t>
            </a:r>
            <a:r>
              <a:rPr lang="en-US" sz="2000" b="0" i="0" dirty="0">
                <a:solidFill>
                  <a:srgbClr val="292929"/>
                </a:solidFill>
                <a:effectLst/>
              </a:rPr>
              <a:t> </a:t>
            </a:r>
            <a:r>
              <a:rPr lang="cs-CZ" sz="2000" b="0" i="0" dirty="0">
                <a:solidFill>
                  <a:srgbClr val="292929"/>
                </a:solidFill>
                <a:effectLst/>
              </a:rPr>
              <a:t>hodnota</a:t>
            </a:r>
            <a:r>
              <a:rPr lang="en-US" sz="2000" b="0" i="0" dirty="0">
                <a:solidFill>
                  <a:srgbClr val="292929"/>
                </a:solidFill>
                <a:effectLst/>
              </a:rPr>
              <a:t> </a:t>
            </a:r>
            <a:r>
              <a:rPr lang="en-US" sz="2000" b="1" i="0" dirty="0">
                <a:solidFill>
                  <a:srgbClr val="292929"/>
                </a:solidFill>
                <a:effectLst/>
              </a:rPr>
              <a:t>ф </a:t>
            </a:r>
            <a:r>
              <a:rPr lang="cs-CZ" sz="2000" i="0" dirty="0">
                <a:solidFill>
                  <a:srgbClr val="292929"/>
                </a:solidFill>
                <a:effectLst/>
              </a:rPr>
              <a:t>klesá a tudíž klesá i kovalentní charakter</a:t>
            </a:r>
            <a:r>
              <a:rPr lang="en-US" sz="2000" i="0" dirty="0">
                <a:solidFill>
                  <a:srgbClr val="292929"/>
                </a:solidFill>
                <a:effectLst/>
              </a:rPr>
              <a:t>.</a:t>
            </a:r>
            <a:endParaRPr lang="cs-CZ" sz="2000" dirty="0"/>
          </a:p>
        </p:txBody>
      </p:sp>
      <p:pic>
        <p:nvPicPr>
          <p:cNvPr id="8" name="Obrázek 7">
            <a:extLst>
              <a:ext uri="{FF2B5EF4-FFF2-40B4-BE49-F238E27FC236}">
                <a16:creationId xmlns:a16="http://schemas.microsoft.com/office/drawing/2014/main" id="{E0F0BF9F-91F9-4C1C-8E0E-5D424DEFA9A0}"/>
              </a:ext>
            </a:extLst>
          </p:cNvPr>
          <p:cNvPicPr>
            <a:picLocks noChangeAspect="1"/>
          </p:cNvPicPr>
          <p:nvPr/>
        </p:nvPicPr>
        <p:blipFill>
          <a:blip r:embed="rId2"/>
          <a:stretch>
            <a:fillRect/>
          </a:stretch>
        </p:blipFill>
        <p:spPr>
          <a:xfrm>
            <a:off x="457200" y="1267886"/>
            <a:ext cx="7958538" cy="1136038"/>
          </a:xfrm>
          <a:prstGeom prst="rect">
            <a:avLst/>
          </a:prstGeom>
        </p:spPr>
      </p:pic>
      <p:sp>
        <p:nvSpPr>
          <p:cNvPr id="13" name="TextovéPole 12">
            <a:extLst>
              <a:ext uri="{FF2B5EF4-FFF2-40B4-BE49-F238E27FC236}">
                <a16:creationId xmlns:a16="http://schemas.microsoft.com/office/drawing/2014/main" id="{CC62E791-353F-4021-975A-E0C9AFAA1760}"/>
              </a:ext>
            </a:extLst>
          </p:cNvPr>
          <p:cNvSpPr txBox="1"/>
          <p:nvPr/>
        </p:nvSpPr>
        <p:spPr>
          <a:xfrm>
            <a:off x="233775" y="3657600"/>
            <a:ext cx="8763000" cy="707886"/>
          </a:xfrm>
          <a:prstGeom prst="rect">
            <a:avLst/>
          </a:prstGeom>
          <a:noFill/>
        </p:spPr>
        <p:txBody>
          <a:bodyPr wrap="square">
            <a:spAutoFit/>
          </a:bodyPr>
          <a:lstStyle/>
          <a:p>
            <a:pPr algn="l"/>
            <a:r>
              <a:rPr lang="cs-CZ" sz="2000" i="0" dirty="0">
                <a:solidFill>
                  <a:srgbClr val="292929"/>
                </a:solidFill>
                <a:effectLst/>
              </a:rPr>
              <a:t>3. Pro různé oxidační stavy kovů hodnota </a:t>
            </a:r>
            <a:r>
              <a:rPr lang="en-US" sz="2000" dirty="0">
                <a:solidFill>
                  <a:srgbClr val="292929"/>
                </a:solidFill>
              </a:rPr>
              <a:t>ф </a:t>
            </a:r>
            <a:r>
              <a:rPr lang="en-US" sz="2000" i="0" dirty="0">
                <a:solidFill>
                  <a:srgbClr val="292929"/>
                </a:solidFill>
                <a:effectLst/>
              </a:rPr>
              <a:t> </a:t>
            </a:r>
            <a:r>
              <a:rPr lang="cs-CZ" sz="2000" i="0" dirty="0">
                <a:solidFill>
                  <a:srgbClr val="292929"/>
                </a:solidFill>
                <a:effectLst/>
              </a:rPr>
              <a:t>roste s rostoucím</a:t>
            </a:r>
            <a:r>
              <a:rPr lang="en-US" sz="2000" i="0" dirty="0">
                <a:solidFill>
                  <a:srgbClr val="292929"/>
                </a:solidFill>
                <a:effectLst/>
              </a:rPr>
              <a:t> </a:t>
            </a:r>
            <a:r>
              <a:rPr lang="en-US" sz="2000" i="0" dirty="0" err="1">
                <a:solidFill>
                  <a:srgbClr val="292929"/>
                </a:solidFill>
                <a:effectLst/>
              </a:rPr>
              <a:t>oxida</a:t>
            </a:r>
            <a:r>
              <a:rPr lang="cs-CZ" sz="2000" i="0" dirty="0">
                <a:solidFill>
                  <a:srgbClr val="292929"/>
                </a:solidFill>
                <a:effectLst/>
              </a:rPr>
              <a:t>čním</a:t>
            </a:r>
            <a:r>
              <a:rPr lang="en-US" sz="2000" i="0" dirty="0">
                <a:solidFill>
                  <a:srgbClr val="292929"/>
                </a:solidFill>
                <a:effectLst/>
              </a:rPr>
              <a:t> </a:t>
            </a:r>
            <a:r>
              <a:rPr lang="cs-CZ" sz="2000" i="0" dirty="0">
                <a:solidFill>
                  <a:srgbClr val="292929"/>
                </a:solidFill>
                <a:effectLst/>
              </a:rPr>
              <a:t>číslem</a:t>
            </a:r>
            <a:r>
              <a:rPr lang="en-US" sz="2000" i="0" dirty="0">
                <a:solidFill>
                  <a:srgbClr val="292929"/>
                </a:solidFill>
                <a:effectLst/>
              </a:rPr>
              <a:t>.</a:t>
            </a:r>
            <a:r>
              <a:rPr lang="cs-CZ" sz="2000" i="0" dirty="0">
                <a:solidFill>
                  <a:srgbClr val="292929"/>
                </a:solidFill>
                <a:effectLst/>
              </a:rPr>
              <a:t> S oxidačním číslem tak roste i k</a:t>
            </a:r>
            <a:r>
              <a:rPr lang="en-US" sz="2000" i="0" dirty="0" err="1">
                <a:solidFill>
                  <a:srgbClr val="292929"/>
                </a:solidFill>
                <a:effectLst/>
              </a:rPr>
              <a:t>ovalent</a:t>
            </a:r>
            <a:r>
              <a:rPr lang="cs-CZ" sz="2000" i="0" dirty="0">
                <a:solidFill>
                  <a:srgbClr val="292929"/>
                </a:solidFill>
                <a:effectLst/>
              </a:rPr>
              <a:t>ní </a:t>
            </a:r>
            <a:r>
              <a:rPr lang="en-US" sz="2000" i="0" dirty="0" err="1">
                <a:solidFill>
                  <a:srgbClr val="292929"/>
                </a:solidFill>
                <a:effectLst/>
              </a:rPr>
              <a:t>chara</a:t>
            </a:r>
            <a:r>
              <a:rPr lang="cs-CZ" sz="2000" i="0" dirty="0">
                <a:solidFill>
                  <a:srgbClr val="292929"/>
                </a:solidFill>
                <a:effectLst/>
              </a:rPr>
              <a:t>k</a:t>
            </a:r>
            <a:r>
              <a:rPr lang="en-US" sz="2000" i="0" dirty="0">
                <a:solidFill>
                  <a:srgbClr val="292929"/>
                </a:solidFill>
                <a:effectLst/>
              </a:rPr>
              <a:t>ter.</a:t>
            </a:r>
          </a:p>
        </p:txBody>
      </p:sp>
      <p:pic>
        <p:nvPicPr>
          <p:cNvPr id="14" name="Obrázek 13">
            <a:extLst>
              <a:ext uri="{FF2B5EF4-FFF2-40B4-BE49-F238E27FC236}">
                <a16:creationId xmlns:a16="http://schemas.microsoft.com/office/drawing/2014/main" id="{9E14E16E-CC6C-470C-A286-9AE1F98FB897}"/>
              </a:ext>
            </a:extLst>
          </p:cNvPr>
          <p:cNvPicPr>
            <a:picLocks noChangeAspect="1"/>
          </p:cNvPicPr>
          <p:nvPr/>
        </p:nvPicPr>
        <p:blipFill>
          <a:blip r:embed="rId3"/>
          <a:stretch>
            <a:fillRect/>
          </a:stretch>
        </p:blipFill>
        <p:spPr>
          <a:xfrm>
            <a:off x="1447800" y="5105400"/>
            <a:ext cx="5553075" cy="1170514"/>
          </a:xfrm>
          <a:prstGeom prst="rect">
            <a:avLst/>
          </a:prstGeom>
        </p:spPr>
      </p:pic>
    </p:spTree>
    <p:extLst>
      <p:ext uri="{BB962C8B-B14F-4D97-AF65-F5344CB8AC3E}">
        <p14:creationId xmlns:p14="http://schemas.microsoft.com/office/powerpoint/2010/main" val="308553646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457200" y="76200"/>
            <a:ext cx="8229600" cy="715962"/>
          </a:xfrm>
        </p:spPr>
        <p:txBody>
          <a:bodyPr>
            <a:normAutofit/>
          </a:bodyPr>
          <a:lstStyle/>
          <a:p>
            <a:pPr eaLnBrk="1" hangingPunct="1"/>
            <a:r>
              <a:rPr lang="cs-CZ" altLang="en-US" sz="2800" b="1" dirty="0">
                <a:latin typeface="Times New Roman" pitchFamily="18" charset="0"/>
              </a:rPr>
              <a:t>KOORDINAČNÍ SLOUČENINY</a:t>
            </a:r>
          </a:p>
        </p:txBody>
      </p:sp>
      <p:sp>
        <p:nvSpPr>
          <p:cNvPr id="18436" name="Rectangle 3"/>
          <p:cNvSpPr>
            <a:spLocks noGrp="1" noChangeArrowheads="1"/>
          </p:cNvSpPr>
          <p:nvPr>
            <p:ph type="body" idx="1"/>
          </p:nvPr>
        </p:nvSpPr>
        <p:spPr>
          <a:xfrm>
            <a:off x="152400" y="1066800"/>
            <a:ext cx="8839200" cy="4525963"/>
          </a:xfrm>
        </p:spPr>
        <p:txBody>
          <a:bodyPr>
            <a:normAutofit/>
          </a:bodyPr>
          <a:lstStyle/>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M</a:t>
            </a:r>
            <a:r>
              <a:rPr lang="cs-CZ" altLang="en-US" sz="2000" baseline="30000" dirty="0" err="1">
                <a:latin typeface="Arial" panose="020B0604020202020204" pitchFamily="34" charset="0"/>
                <a:cs typeface="Arial" panose="020B0604020202020204" pitchFamily="34" charset="0"/>
              </a:rPr>
              <a:t>n</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xL</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ML</a:t>
            </a:r>
            <a:r>
              <a:rPr lang="cs-CZ" altLang="en-US" sz="2000" baseline="-25000" dirty="0" err="1">
                <a:latin typeface="Arial" panose="020B0604020202020204" pitchFamily="34" charset="0"/>
                <a:cs typeface="Arial" panose="020B0604020202020204" pitchFamily="34" charset="0"/>
              </a:rPr>
              <a:t>x</a:t>
            </a:r>
            <a:r>
              <a:rPr lang="cs-CZ" altLang="en-US" sz="2000" baseline="30000" dirty="0" err="1">
                <a:latin typeface="Arial" panose="020B0604020202020204" pitchFamily="34" charset="0"/>
                <a:cs typeface="Arial" panose="020B0604020202020204" pitchFamily="34" charset="0"/>
              </a:rPr>
              <a:t>n</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(M = centrální atom, L= neutrální ligand)</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M</a:t>
            </a:r>
            <a:r>
              <a:rPr lang="cs-CZ" altLang="en-US" sz="2000" baseline="30000" dirty="0" err="1">
                <a:latin typeface="Arial" panose="020B0604020202020204" pitchFamily="34" charset="0"/>
                <a:cs typeface="Arial" panose="020B0604020202020204" pitchFamily="34" charset="0"/>
              </a:rPr>
              <a:t>n</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xL</a:t>
            </a:r>
            <a:r>
              <a:rPr lang="cs-CZ" altLang="en-US" sz="2000" baseline="30000" dirty="0" err="1">
                <a:latin typeface="Arial" panose="020B0604020202020204" pitchFamily="34" charset="0"/>
                <a:cs typeface="Arial" panose="020B0604020202020204" pitchFamily="34" charset="0"/>
              </a:rPr>
              <a:t>y</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ML</a:t>
            </a:r>
            <a:r>
              <a:rPr lang="cs-CZ" altLang="en-US" sz="2000" baseline="-25000" dirty="0" err="1">
                <a:latin typeface="Arial" panose="020B0604020202020204" pitchFamily="34" charset="0"/>
                <a:cs typeface="Arial" panose="020B0604020202020204" pitchFamily="34" charset="0"/>
              </a:rPr>
              <a:t>x</a:t>
            </a:r>
            <a:r>
              <a:rPr lang="cs-CZ" altLang="en-US" sz="2000" baseline="30000" dirty="0" err="1">
                <a:latin typeface="Arial" panose="020B0604020202020204" pitchFamily="34" charset="0"/>
                <a:cs typeface="Arial" panose="020B0604020202020204" pitchFamily="34" charset="0"/>
              </a:rPr>
              <a:t>n</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 (</a:t>
            </a:r>
            <a:r>
              <a:rPr lang="cs-CZ" altLang="en-US" sz="2000" baseline="30000" dirty="0" err="1">
                <a:latin typeface="Arial" panose="020B0604020202020204" pitchFamily="34" charset="0"/>
                <a:cs typeface="Arial" panose="020B0604020202020204" pitchFamily="34" charset="0"/>
              </a:rPr>
              <a:t>x.y</a:t>
            </a:r>
            <a:r>
              <a:rPr lang="cs-CZ" altLang="en-US" sz="2000" baseline="30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(L= aniontový ligand)</a:t>
            </a:r>
          </a:p>
          <a:p>
            <a:pPr eaLnBrk="1" hangingPunct="1">
              <a:buFont typeface="Wingdings" pitchFamily="2" charset="2"/>
              <a:buNone/>
            </a:pPr>
            <a:endParaRPr lang="cs-CZ" altLang="en-US" sz="1000" u="sng" dirty="0">
              <a:latin typeface="Arial" panose="020B0604020202020204" pitchFamily="34" charset="0"/>
              <a:cs typeface="Arial" panose="020B0604020202020204" pitchFamily="34" charset="0"/>
            </a:endParaRPr>
          </a:p>
          <a:p>
            <a:pPr marL="0" indent="0" eaLnBrk="1" hangingPunct="1">
              <a:buNone/>
            </a:pPr>
            <a:r>
              <a:rPr lang="cs-CZ" altLang="en-US" sz="2000" b="1" dirty="0">
                <a:latin typeface="Arial" panose="020B0604020202020204" pitchFamily="34" charset="0"/>
                <a:cs typeface="Arial" panose="020B0604020202020204" pitchFamily="34" charset="0"/>
              </a:rPr>
              <a:t>Koordinační číslo</a:t>
            </a:r>
            <a:r>
              <a:rPr lang="cs-CZ" altLang="en-US" sz="2000" dirty="0">
                <a:latin typeface="Arial" panose="020B0604020202020204" pitchFamily="34" charset="0"/>
                <a:cs typeface="Arial" panose="020B0604020202020204" pitchFamily="34" charset="0"/>
              </a:rPr>
              <a:t> - počet atomů ligandů přímo vázaných na centrální atom v jeho koordinační sféře prostřednictvím tzv. </a:t>
            </a:r>
            <a:r>
              <a:rPr lang="cs-CZ" altLang="en-US" sz="2000" b="1" dirty="0">
                <a:latin typeface="Arial" panose="020B0604020202020204" pitchFamily="34" charset="0"/>
                <a:cs typeface="Arial" panose="020B0604020202020204" pitchFamily="34" charset="0"/>
              </a:rPr>
              <a:t>donorového atomu</a:t>
            </a:r>
            <a:r>
              <a:rPr lang="cs-CZ" altLang="en-US" sz="2000" dirty="0">
                <a:latin typeface="Arial" panose="020B0604020202020204" pitchFamily="34" charset="0"/>
                <a:cs typeface="Arial" panose="020B0604020202020204" pitchFamily="34" charset="0"/>
              </a:rPr>
              <a:t> (většinou C, P, N, O, S nebo halogen)</a:t>
            </a:r>
          </a:p>
        </p:txBody>
      </p:sp>
      <p:pic>
        <p:nvPicPr>
          <p:cNvPr id="6" name="Picture 2" descr="http://images.tutorvista.com/cms/images/80/Ligand-Bin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962400"/>
            <a:ext cx="6642720" cy="270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94290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CCB808D-304B-4F53-977D-E64ACC0D0058}"/>
              </a:ext>
            </a:extLst>
          </p:cNvPr>
          <p:cNvSpPr txBox="1"/>
          <p:nvPr/>
        </p:nvSpPr>
        <p:spPr>
          <a:xfrm>
            <a:off x="304800" y="304800"/>
            <a:ext cx="2555187" cy="461665"/>
          </a:xfrm>
          <a:prstGeom prst="rect">
            <a:avLst/>
          </a:prstGeom>
          <a:noFill/>
        </p:spPr>
        <p:txBody>
          <a:bodyPr wrap="none" rtlCol="0">
            <a:spAutoFit/>
          </a:bodyPr>
          <a:lstStyle/>
          <a:p>
            <a:r>
              <a:rPr lang="cs-CZ" sz="2400" b="1" dirty="0"/>
              <a:t>Stabilita komplexů</a:t>
            </a:r>
            <a:endParaRPr lang="en-US" sz="2400" b="1" dirty="0"/>
          </a:p>
        </p:txBody>
      </p:sp>
      <p:sp>
        <p:nvSpPr>
          <p:cNvPr id="5" name="TextovéPole 4">
            <a:extLst>
              <a:ext uri="{FF2B5EF4-FFF2-40B4-BE49-F238E27FC236}">
                <a16:creationId xmlns:a16="http://schemas.microsoft.com/office/drawing/2014/main" id="{C6D22E95-73DE-4BBD-A7E3-A9F091F424E9}"/>
              </a:ext>
            </a:extLst>
          </p:cNvPr>
          <p:cNvSpPr txBox="1"/>
          <p:nvPr/>
        </p:nvSpPr>
        <p:spPr>
          <a:xfrm>
            <a:off x="152400" y="1066800"/>
            <a:ext cx="8829675" cy="5262979"/>
          </a:xfrm>
          <a:prstGeom prst="rect">
            <a:avLst/>
          </a:prstGeom>
          <a:noFill/>
        </p:spPr>
        <p:txBody>
          <a:bodyPr wrap="square" rtlCol="0">
            <a:spAutoFit/>
          </a:bodyPr>
          <a:lstStyle/>
          <a:p>
            <a:r>
              <a:rPr lang="cs-CZ" sz="2000" dirty="0"/>
              <a:t>1. Nejvýše nabité kationty vážou přednostně nejmenší anionty. Např.:</a:t>
            </a:r>
          </a:p>
          <a:p>
            <a:endParaRPr lang="cs-CZ" sz="800" dirty="0"/>
          </a:p>
          <a:p>
            <a:pPr algn="ctr"/>
            <a:r>
              <a:rPr lang="cs-CZ" sz="2000" dirty="0"/>
              <a:t>	K</a:t>
            </a:r>
            <a:r>
              <a:rPr lang="en-US" sz="2000" dirty="0"/>
              <a:t>[FeCl</a:t>
            </a:r>
            <a:r>
              <a:rPr lang="en-US" sz="2000" baseline="-25000" dirty="0"/>
              <a:t>6</a:t>
            </a:r>
            <a:r>
              <a:rPr lang="en-US" sz="2000" dirty="0"/>
              <a:t>] </a:t>
            </a:r>
            <a:r>
              <a:rPr lang="cs-CZ" sz="2000" dirty="0"/>
              <a:t>+ </a:t>
            </a:r>
            <a:r>
              <a:rPr lang="en-US" sz="2000" dirty="0"/>
              <a:t>6 KF  =  </a:t>
            </a:r>
            <a:r>
              <a:rPr lang="cs-CZ" sz="2000" dirty="0"/>
              <a:t>K</a:t>
            </a:r>
            <a:r>
              <a:rPr lang="en-US" sz="2000" dirty="0"/>
              <a:t>[FeF</a:t>
            </a:r>
            <a:r>
              <a:rPr lang="en-US" sz="2000" baseline="-25000" dirty="0"/>
              <a:t>6</a:t>
            </a:r>
            <a:r>
              <a:rPr lang="en-US" sz="2000" dirty="0"/>
              <a:t>]  </a:t>
            </a:r>
            <a:r>
              <a:rPr lang="cs-CZ" sz="2000" dirty="0"/>
              <a:t>+</a:t>
            </a:r>
            <a:r>
              <a:rPr lang="en-US" sz="2000" dirty="0"/>
              <a:t> 6 </a:t>
            </a:r>
            <a:r>
              <a:rPr lang="en-US" sz="2000" dirty="0" err="1"/>
              <a:t>KCl</a:t>
            </a:r>
            <a:r>
              <a:rPr lang="en-US" sz="2000" dirty="0"/>
              <a:t>     (F</a:t>
            </a:r>
            <a:r>
              <a:rPr lang="en-US" sz="2000" baseline="30000" dirty="0"/>
              <a:t>-</a:t>
            </a:r>
            <a:r>
              <a:rPr lang="en-US" sz="2000" dirty="0"/>
              <a:t> &lt; Cl</a:t>
            </a:r>
            <a:r>
              <a:rPr lang="en-US" sz="2000" baseline="30000" dirty="0"/>
              <a:t>-</a:t>
            </a:r>
            <a:r>
              <a:rPr lang="en-US" sz="2000" dirty="0"/>
              <a:t>)</a:t>
            </a:r>
          </a:p>
          <a:p>
            <a:endParaRPr lang="en-US" sz="2000" dirty="0"/>
          </a:p>
          <a:p>
            <a:r>
              <a:rPr lang="cs-CZ" sz="2000" dirty="0"/>
              <a:t>2. </a:t>
            </a:r>
            <a:r>
              <a:rPr lang="en-US" sz="2000" dirty="0"/>
              <a:t>P</a:t>
            </a:r>
            <a:r>
              <a:rPr lang="cs-CZ" sz="2000" dirty="0"/>
              <a:t>ř</a:t>
            </a:r>
            <a:r>
              <a:rPr lang="en-US" sz="2000" dirty="0" err="1"/>
              <a:t>i</a:t>
            </a:r>
            <a:r>
              <a:rPr lang="en-US" sz="2000" dirty="0"/>
              <a:t> v</a:t>
            </a:r>
            <a:r>
              <a:rPr lang="cs-CZ" sz="2000" dirty="0"/>
              <a:t>z</a:t>
            </a:r>
            <a:r>
              <a:rPr lang="en-US" sz="2000" dirty="0" err="1"/>
              <a:t>niku</a:t>
            </a:r>
            <a:r>
              <a:rPr lang="en-US" sz="2000" dirty="0"/>
              <a:t> </a:t>
            </a:r>
            <a:r>
              <a:rPr lang="cs-CZ" sz="2000" dirty="0"/>
              <a:t>iontových komplexů mohou hrát významnou roli elektrostatické síly, což vysvítá z </a:t>
            </a:r>
            <a:r>
              <a:rPr lang="cs-CZ" sz="2000" b="1" i="1" dirty="0"/>
              <a:t>řady stability</a:t>
            </a:r>
            <a:r>
              <a:rPr lang="cs-CZ" sz="2000" dirty="0"/>
              <a:t>: s rostoucí velikostí iontů (a tím pádem i vzdáleností iontů) vznikají méně stabilní komplexní ionty. To platí zejména tehdy, má-li centrální kation konfiguraci vzácného plynu nebo vysoký náboj.</a:t>
            </a:r>
          </a:p>
          <a:p>
            <a:endParaRPr lang="cs-CZ" sz="800" dirty="0"/>
          </a:p>
          <a:p>
            <a:pPr algn="ctr"/>
            <a:r>
              <a:rPr lang="cs-CZ" sz="2000" dirty="0"/>
              <a:t>AlF</a:t>
            </a:r>
            <a:r>
              <a:rPr lang="cs-CZ" sz="2000" baseline="-25000" dirty="0"/>
              <a:t>6</a:t>
            </a:r>
            <a:r>
              <a:rPr lang="cs-CZ" sz="2000" baseline="30000" dirty="0"/>
              <a:t>3-</a:t>
            </a:r>
            <a:r>
              <a:rPr lang="cs-CZ" sz="2000" dirty="0"/>
              <a:t> &gt; AlCl</a:t>
            </a:r>
            <a:r>
              <a:rPr lang="cs-CZ" sz="2000" baseline="-25000" dirty="0"/>
              <a:t>6</a:t>
            </a:r>
            <a:r>
              <a:rPr lang="cs-CZ" sz="2000" baseline="30000" dirty="0"/>
              <a:t>3-</a:t>
            </a:r>
            <a:r>
              <a:rPr lang="cs-CZ" sz="2000" dirty="0"/>
              <a:t> &gt; AlI</a:t>
            </a:r>
            <a:r>
              <a:rPr lang="cs-CZ" sz="2000" baseline="-25000" dirty="0"/>
              <a:t>6</a:t>
            </a:r>
            <a:r>
              <a:rPr lang="cs-CZ" sz="2000" baseline="30000" dirty="0"/>
              <a:t>3-</a:t>
            </a:r>
            <a:r>
              <a:rPr lang="cs-CZ" sz="2000" dirty="0"/>
              <a:t>; FeF</a:t>
            </a:r>
            <a:r>
              <a:rPr lang="cs-CZ" sz="2000" baseline="-25000" dirty="0"/>
              <a:t>6</a:t>
            </a:r>
            <a:r>
              <a:rPr lang="cs-CZ" sz="2000" baseline="30000" dirty="0"/>
              <a:t>3-</a:t>
            </a:r>
            <a:r>
              <a:rPr lang="cs-CZ" sz="2000" dirty="0"/>
              <a:t> &gt; FeCl</a:t>
            </a:r>
            <a:r>
              <a:rPr lang="cs-CZ" sz="2000" baseline="-25000" dirty="0"/>
              <a:t>6</a:t>
            </a:r>
            <a:r>
              <a:rPr lang="cs-CZ" sz="2000" baseline="30000" dirty="0"/>
              <a:t>3-</a:t>
            </a:r>
            <a:r>
              <a:rPr lang="cs-CZ" sz="2000" dirty="0"/>
              <a:t> &gt; FeBr</a:t>
            </a:r>
            <a:r>
              <a:rPr lang="cs-CZ" sz="2000" baseline="-25000" dirty="0"/>
              <a:t>6</a:t>
            </a:r>
            <a:r>
              <a:rPr lang="cs-CZ" sz="2000" baseline="30000" dirty="0"/>
              <a:t>3-</a:t>
            </a:r>
            <a:r>
              <a:rPr lang="cs-CZ" sz="2000" dirty="0"/>
              <a:t>; CeF</a:t>
            </a:r>
            <a:r>
              <a:rPr lang="cs-CZ" sz="2000" baseline="-25000" dirty="0"/>
              <a:t>6</a:t>
            </a:r>
            <a:r>
              <a:rPr lang="cs-CZ" sz="2000" baseline="30000" dirty="0"/>
              <a:t>3-</a:t>
            </a:r>
            <a:r>
              <a:rPr lang="cs-CZ" sz="2000" dirty="0"/>
              <a:t> &gt; CeCl</a:t>
            </a:r>
            <a:r>
              <a:rPr lang="cs-CZ" sz="2000" baseline="-25000" dirty="0"/>
              <a:t>6</a:t>
            </a:r>
            <a:r>
              <a:rPr lang="cs-CZ" sz="2000" baseline="30000" dirty="0"/>
              <a:t>3-</a:t>
            </a:r>
            <a:r>
              <a:rPr lang="cs-CZ" sz="2000" dirty="0"/>
              <a:t> &gt; CeBr</a:t>
            </a:r>
            <a:r>
              <a:rPr lang="cs-CZ" sz="2000" baseline="-25000" dirty="0"/>
              <a:t>6</a:t>
            </a:r>
            <a:r>
              <a:rPr lang="cs-CZ" sz="2000" baseline="30000" dirty="0"/>
              <a:t>3-</a:t>
            </a:r>
          </a:p>
          <a:p>
            <a:endParaRPr lang="cs-CZ" sz="2000" dirty="0"/>
          </a:p>
          <a:p>
            <a:r>
              <a:rPr lang="cs-CZ" sz="2000" dirty="0"/>
              <a:t>3. Četné výjimky z tohoto pravidla indikují zapojení také jiných než čistě elektrostatických interakcí. Např.</a:t>
            </a:r>
          </a:p>
          <a:p>
            <a:endParaRPr lang="cs-CZ" sz="800" dirty="0"/>
          </a:p>
          <a:p>
            <a:pPr algn="ctr"/>
            <a:r>
              <a:rPr lang="cs-CZ" sz="2000" dirty="0"/>
              <a:t>	K</a:t>
            </a:r>
            <a:r>
              <a:rPr lang="cs-CZ" sz="2000" baseline="-25000" dirty="0"/>
              <a:t>4</a:t>
            </a:r>
            <a:r>
              <a:rPr lang="en-US" sz="2000" dirty="0"/>
              <a:t>[</a:t>
            </a:r>
            <a:r>
              <a:rPr lang="cs-CZ" sz="2000" dirty="0" err="1"/>
              <a:t>Hg</a:t>
            </a:r>
            <a:r>
              <a:rPr lang="en-US" sz="2000" dirty="0"/>
              <a:t>Cl</a:t>
            </a:r>
            <a:r>
              <a:rPr lang="cs-CZ" sz="2000" baseline="-25000" dirty="0"/>
              <a:t>4</a:t>
            </a:r>
            <a:r>
              <a:rPr lang="en-US" sz="2000" dirty="0"/>
              <a:t>] </a:t>
            </a:r>
            <a:r>
              <a:rPr lang="cs-CZ" sz="2000" dirty="0"/>
              <a:t>+ 4</a:t>
            </a:r>
            <a:r>
              <a:rPr lang="en-US" sz="2000" dirty="0"/>
              <a:t> K</a:t>
            </a:r>
            <a:r>
              <a:rPr lang="cs-CZ" sz="2000" dirty="0"/>
              <a:t>I</a:t>
            </a:r>
            <a:r>
              <a:rPr lang="en-US" sz="2000" dirty="0"/>
              <a:t>  =  </a:t>
            </a:r>
            <a:r>
              <a:rPr lang="cs-CZ" sz="2000" dirty="0"/>
              <a:t>K</a:t>
            </a:r>
            <a:r>
              <a:rPr lang="cs-CZ" sz="2000" baseline="-25000" dirty="0"/>
              <a:t>4</a:t>
            </a:r>
            <a:r>
              <a:rPr lang="en-US" sz="2000" dirty="0"/>
              <a:t>[</a:t>
            </a:r>
            <a:r>
              <a:rPr lang="cs-CZ" sz="2000" dirty="0"/>
              <a:t>HgI</a:t>
            </a:r>
            <a:r>
              <a:rPr lang="cs-CZ" sz="2000" baseline="-25000" dirty="0"/>
              <a:t>4</a:t>
            </a:r>
            <a:r>
              <a:rPr lang="en-US" sz="2000" dirty="0"/>
              <a:t>]  </a:t>
            </a:r>
            <a:r>
              <a:rPr lang="cs-CZ" sz="2000" dirty="0"/>
              <a:t>+</a:t>
            </a:r>
            <a:r>
              <a:rPr lang="en-US" sz="2000" dirty="0"/>
              <a:t> </a:t>
            </a:r>
            <a:r>
              <a:rPr lang="cs-CZ" sz="2000" dirty="0"/>
              <a:t>4</a:t>
            </a:r>
            <a:r>
              <a:rPr lang="en-US" sz="2000" dirty="0"/>
              <a:t> </a:t>
            </a:r>
            <a:r>
              <a:rPr lang="en-US" sz="2000" dirty="0" err="1"/>
              <a:t>KCl</a:t>
            </a:r>
            <a:r>
              <a:rPr lang="en-US" sz="2000" dirty="0"/>
              <a:t>     (</a:t>
            </a:r>
            <a:r>
              <a:rPr lang="cs-CZ" sz="2000" dirty="0"/>
              <a:t>Cl</a:t>
            </a:r>
            <a:r>
              <a:rPr lang="en-US" sz="2000" baseline="30000" dirty="0"/>
              <a:t>-</a:t>
            </a:r>
            <a:r>
              <a:rPr lang="en-US" sz="2000" dirty="0"/>
              <a:t> &lt; l</a:t>
            </a:r>
            <a:r>
              <a:rPr lang="en-US" sz="2000" baseline="30000" dirty="0"/>
              <a:t>-</a:t>
            </a:r>
            <a:r>
              <a:rPr lang="en-US" sz="2000" dirty="0"/>
              <a:t>)</a:t>
            </a:r>
            <a:endParaRPr lang="cs-CZ" sz="2000" dirty="0"/>
          </a:p>
          <a:p>
            <a:endParaRPr lang="cs-CZ" sz="2000" dirty="0"/>
          </a:p>
          <a:p>
            <a:r>
              <a:rPr lang="cs-CZ" sz="2000" dirty="0"/>
              <a:t>4. Stabilita komplexů se zvyšuje u ligandů obsazujících několik koordinačních míst najednou (tzv. cheláty)</a:t>
            </a:r>
            <a:endParaRPr lang="en-US" sz="2000" dirty="0"/>
          </a:p>
        </p:txBody>
      </p:sp>
    </p:spTree>
    <p:extLst>
      <p:ext uri="{BB962C8B-B14F-4D97-AF65-F5344CB8AC3E}">
        <p14:creationId xmlns:p14="http://schemas.microsoft.com/office/powerpoint/2010/main" val="346835906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BCC7A43C-62AD-4F1E-882C-A346FD547624}"/>
              </a:ext>
            </a:extLst>
          </p:cNvPr>
          <p:cNvSpPr/>
          <p:nvPr/>
        </p:nvSpPr>
        <p:spPr>
          <a:xfrm>
            <a:off x="228600" y="457200"/>
            <a:ext cx="8763000" cy="2677656"/>
          </a:xfrm>
          <a:prstGeom prst="rect">
            <a:avLst/>
          </a:prstGeom>
        </p:spPr>
        <p:txBody>
          <a:bodyPr wrap="square">
            <a:spAutoFit/>
          </a:bodyPr>
          <a:lstStyle/>
          <a:p>
            <a:r>
              <a:rPr lang="cs-CZ" sz="2000" dirty="0"/>
              <a:t>5. Komplexy některých iontů (Cr</a:t>
            </a:r>
            <a:r>
              <a:rPr lang="cs-CZ" sz="2000" baseline="30000" dirty="0"/>
              <a:t>3+</a:t>
            </a:r>
            <a:r>
              <a:rPr lang="cs-CZ" sz="2000" dirty="0"/>
              <a:t>, Co</a:t>
            </a:r>
            <a:r>
              <a:rPr lang="cs-CZ" sz="2000" baseline="30000" dirty="0"/>
              <a:t>3+</a:t>
            </a:r>
            <a:r>
              <a:rPr lang="cs-CZ" sz="2000" dirty="0"/>
              <a:t>, Pt</a:t>
            </a:r>
            <a:r>
              <a:rPr lang="cs-CZ" sz="2000" baseline="30000" dirty="0"/>
              <a:t>2+</a:t>
            </a:r>
            <a:r>
              <a:rPr lang="cs-CZ" sz="2000" dirty="0"/>
              <a:t>, Pt</a:t>
            </a:r>
            <a:r>
              <a:rPr lang="cs-CZ" sz="2000" baseline="30000" dirty="0"/>
              <a:t>4+</a:t>
            </a:r>
            <a:r>
              <a:rPr lang="cs-CZ" sz="2000" dirty="0"/>
              <a:t>, Ni</a:t>
            </a:r>
            <a:r>
              <a:rPr lang="cs-CZ" sz="2000" baseline="30000" dirty="0"/>
              <a:t>2+</a:t>
            </a:r>
            <a:r>
              <a:rPr lang="cs-CZ" sz="2000" dirty="0"/>
              <a:t>) velmi neochotně mění ligandy. Tyto ionty mají nezaplněné d-slupky. </a:t>
            </a:r>
            <a:endParaRPr lang="en-US" sz="2000" dirty="0"/>
          </a:p>
          <a:p>
            <a:endParaRPr lang="en-US" sz="800" dirty="0"/>
          </a:p>
          <a:p>
            <a:r>
              <a:rPr lang="en-US" sz="2000" dirty="0"/>
              <a:t>d</a:t>
            </a:r>
            <a:r>
              <a:rPr lang="en-US" sz="2000" baseline="30000" dirty="0"/>
              <a:t>3</a:t>
            </a:r>
            <a:r>
              <a:rPr lang="en-US" sz="2000" dirty="0"/>
              <a:t>: </a:t>
            </a:r>
            <a:r>
              <a:rPr lang="cs-CZ" sz="2000" dirty="0"/>
              <a:t>Cr</a:t>
            </a:r>
            <a:r>
              <a:rPr lang="cs-CZ" sz="2000" baseline="30000" dirty="0"/>
              <a:t>3+</a:t>
            </a:r>
            <a:r>
              <a:rPr lang="cs-CZ" sz="2000" dirty="0"/>
              <a:t>, </a:t>
            </a:r>
            <a:endParaRPr lang="en-US" sz="2000" dirty="0"/>
          </a:p>
          <a:p>
            <a:r>
              <a:rPr lang="en-US" sz="2000" dirty="0"/>
              <a:t>d</a:t>
            </a:r>
            <a:r>
              <a:rPr lang="en-US" sz="2000" baseline="30000" dirty="0"/>
              <a:t>6</a:t>
            </a:r>
            <a:r>
              <a:rPr lang="en-US" sz="2000" dirty="0"/>
              <a:t>: </a:t>
            </a:r>
            <a:r>
              <a:rPr lang="cs-CZ" sz="2000" dirty="0"/>
              <a:t>Co</a:t>
            </a:r>
            <a:r>
              <a:rPr lang="cs-CZ" sz="2000" baseline="30000" dirty="0"/>
              <a:t>3+</a:t>
            </a:r>
            <a:r>
              <a:rPr lang="cs-CZ" sz="2000" dirty="0"/>
              <a:t>, Pt</a:t>
            </a:r>
            <a:r>
              <a:rPr lang="cs-CZ" sz="2000" baseline="30000" dirty="0"/>
              <a:t>4+</a:t>
            </a:r>
            <a:r>
              <a:rPr lang="cs-CZ" sz="2000" dirty="0"/>
              <a:t> </a:t>
            </a:r>
            <a:endParaRPr lang="en-US" sz="2000" dirty="0"/>
          </a:p>
          <a:p>
            <a:r>
              <a:rPr lang="en-US" sz="2000" dirty="0"/>
              <a:t>d</a:t>
            </a:r>
            <a:r>
              <a:rPr lang="en-US" sz="2000" baseline="30000" dirty="0"/>
              <a:t>8</a:t>
            </a:r>
            <a:r>
              <a:rPr lang="en-US" sz="2000" dirty="0"/>
              <a:t>: </a:t>
            </a:r>
            <a:r>
              <a:rPr lang="cs-CZ" sz="2000" dirty="0"/>
              <a:t>Ni</a:t>
            </a:r>
            <a:r>
              <a:rPr lang="cs-CZ" sz="2000" baseline="30000" dirty="0"/>
              <a:t>2+</a:t>
            </a:r>
            <a:r>
              <a:rPr lang="en-US" sz="2000" dirty="0"/>
              <a:t>,</a:t>
            </a:r>
            <a:r>
              <a:rPr lang="cs-CZ" sz="2000" dirty="0"/>
              <a:t> Pt</a:t>
            </a:r>
            <a:r>
              <a:rPr lang="cs-CZ" sz="2000" baseline="30000" dirty="0"/>
              <a:t>2+</a:t>
            </a:r>
            <a:endParaRPr lang="en-US" sz="2000" baseline="30000" dirty="0"/>
          </a:p>
          <a:p>
            <a:endParaRPr lang="en-US" sz="2000" dirty="0"/>
          </a:p>
          <a:p>
            <a:r>
              <a:rPr lang="en-US" sz="2000" dirty="0"/>
              <a:t>U </a:t>
            </a:r>
            <a:r>
              <a:rPr lang="cs-CZ" sz="2000" dirty="0"/>
              <a:t>nezaplněné d-slupky vzniká nepříznivé rozložení náboje pro přísun dalšího ligandu, který má nahradit jeden z původních.</a:t>
            </a:r>
            <a:endParaRPr lang="en-US" sz="2000" dirty="0"/>
          </a:p>
        </p:txBody>
      </p:sp>
      <p:pic>
        <p:nvPicPr>
          <p:cNvPr id="4100" name="Picture 4">
            <a:extLst>
              <a:ext uri="{FF2B5EF4-FFF2-40B4-BE49-F238E27FC236}">
                <a16:creationId xmlns:a16="http://schemas.microsoft.com/office/drawing/2014/main" id="{5A897000-2BB2-4541-9232-AFF3D7178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367665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tability of metal complexes">
            <a:extLst>
              <a:ext uri="{FF2B5EF4-FFF2-40B4-BE49-F238E27FC236}">
                <a16:creationId xmlns:a16="http://schemas.microsoft.com/office/drawing/2014/main" id="{2774F9FF-CC6F-4A7C-8C77-520F49807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429000"/>
            <a:ext cx="4191000" cy="3146534"/>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FF4E41E2-C8C9-40CA-AB9D-18968B4B2B22}"/>
              </a:ext>
            </a:extLst>
          </p:cNvPr>
          <p:cNvSpPr/>
          <p:nvPr/>
        </p:nvSpPr>
        <p:spPr>
          <a:xfrm>
            <a:off x="152400" y="3352800"/>
            <a:ext cx="7924800" cy="304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8" name="TextovéPole 7">
            <a:extLst>
              <a:ext uri="{FF2B5EF4-FFF2-40B4-BE49-F238E27FC236}">
                <a16:creationId xmlns:a16="http://schemas.microsoft.com/office/drawing/2014/main" id="{EC4B18B0-45F4-46DF-8858-60155BAA02B8}"/>
              </a:ext>
            </a:extLst>
          </p:cNvPr>
          <p:cNvSpPr txBox="1"/>
          <p:nvPr/>
        </p:nvSpPr>
        <p:spPr>
          <a:xfrm>
            <a:off x="76200" y="3416106"/>
            <a:ext cx="8991600" cy="646331"/>
          </a:xfrm>
          <a:prstGeom prst="rect">
            <a:avLst/>
          </a:prstGeom>
          <a:noFill/>
        </p:spPr>
        <p:txBody>
          <a:bodyPr wrap="square">
            <a:spAutoFit/>
          </a:bodyPr>
          <a:lstStyle/>
          <a:p>
            <a:pPr algn="l"/>
            <a:r>
              <a:rPr lang="en-US" b="0" i="0" dirty="0">
                <a:solidFill>
                  <a:srgbClr val="FF0000"/>
                </a:solidFill>
                <a:effectLst/>
                <a:latin typeface="ff0"/>
              </a:rPr>
              <a:t>t was also known that certain ligands </a:t>
            </a:r>
            <a:r>
              <a:rPr lang="en-US" b="0" i="0" dirty="0" err="1">
                <a:solidFill>
                  <a:srgbClr val="FF0000"/>
                </a:solidFill>
                <a:effectLst/>
                <a:latin typeface="ff0"/>
              </a:rPr>
              <a:t>formedtheir</a:t>
            </a:r>
            <a:r>
              <a:rPr lang="en-US" b="0" i="0" dirty="0">
                <a:solidFill>
                  <a:srgbClr val="FF0000"/>
                </a:solidFill>
                <a:effectLst/>
                <a:latin typeface="ff0"/>
              </a:rPr>
              <a:t> most stable complexes with metal ions</a:t>
            </a:r>
            <a:r>
              <a:rPr lang="cs-CZ" b="0" i="0" dirty="0">
                <a:solidFill>
                  <a:srgbClr val="FF0000"/>
                </a:solidFill>
                <a:effectLst/>
                <a:latin typeface="ff0"/>
              </a:rPr>
              <a:t> </a:t>
            </a:r>
            <a:r>
              <a:rPr lang="en-US" b="0" i="0" dirty="0">
                <a:solidFill>
                  <a:srgbClr val="FF0000"/>
                </a:solidFill>
                <a:effectLst/>
                <a:latin typeface="ff0"/>
              </a:rPr>
              <a:t>like Al3+, Ti4+ and Co3+</a:t>
            </a:r>
            <a:r>
              <a:rPr lang="cs-CZ" b="0" i="0" dirty="0">
                <a:solidFill>
                  <a:srgbClr val="FF0000"/>
                </a:solidFill>
                <a:effectLst/>
                <a:latin typeface="ff0"/>
              </a:rPr>
              <a:t> </a:t>
            </a:r>
            <a:r>
              <a:rPr lang="en-US" b="0" i="0" dirty="0">
                <a:solidFill>
                  <a:srgbClr val="FF0000"/>
                </a:solidFill>
                <a:effectLst/>
                <a:latin typeface="ff0"/>
              </a:rPr>
              <a:t> while others </a:t>
            </a:r>
            <a:r>
              <a:rPr lang="en-US" b="0" i="0" dirty="0" err="1">
                <a:solidFill>
                  <a:srgbClr val="FF0000"/>
                </a:solidFill>
                <a:effectLst/>
                <a:latin typeface="ff0"/>
              </a:rPr>
              <a:t>formedstable</a:t>
            </a:r>
            <a:r>
              <a:rPr lang="en-US" b="0" i="0" dirty="0">
                <a:solidFill>
                  <a:srgbClr val="FF0000"/>
                </a:solidFill>
                <a:effectLst/>
                <a:latin typeface="ff0"/>
              </a:rPr>
              <a:t> complexes with Ag+, Hg2+ and Pt2+</a:t>
            </a:r>
            <a:endParaRPr lang="en-US" b="0" i="0" dirty="0">
              <a:solidFill>
                <a:srgbClr val="FF0000"/>
              </a:solidFill>
              <a:effectLst/>
              <a:latin typeface="Source Sans Pro" panose="020B0503030403020204" pitchFamily="34" charset="0"/>
            </a:endParaRPr>
          </a:p>
        </p:txBody>
      </p:sp>
    </p:spTree>
    <p:extLst>
      <p:ext uri="{BB962C8B-B14F-4D97-AF65-F5344CB8AC3E}">
        <p14:creationId xmlns:p14="http://schemas.microsoft.com/office/powerpoint/2010/main" val="193368377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ability of metal complexes">
            <a:extLst>
              <a:ext uri="{FF2B5EF4-FFF2-40B4-BE49-F238E27FC236}">
                <a16:creationId xmlns:a16="http://schemas.microsoft.com/office/drawing/2014/main" id="{FDAA2531-01FA-48A8-859E-5F161DE64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687352"/>
            <a:ext cx="3539601" cy="26574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roperties of coordination compounds part 3 of 3">
            <a:extLst>
              <a:ext uri="{FF2B5EF4-FFF2-40B4-BE49-F238E27FC236}">
                <a16:creationId xmlns:a16="http://schemas.microsoft.com/office/drawing/2014/main" id="{D3904503-6418-478D-B2A9-6FBFD74FF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79" y="4105778"/>
            <a:ext cx="3419475" cy="256728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8A23737-21BC-435A-8722-98511EE497B5}"/>
              </a:ext>
            </a:extLst>
          </p:cNvPr>
          <p:cNvSpPr txBox="1"/>
          <p:nvPr/>
        </p:nvSpPr>
        <p:spPr>
          <a:xfrm>
            <a:off x="161925" y="225687"/>
            <a:ext cx="3292183" cy="461665"/>
          </a:xfrm>
          <a:prstGeom prst="rect">
            <a:avLst/>
          </a:prstGeom>
          <a:noFill/>
        </p:spPr>
        <p:txBody>
          <a:bodyPr wrap="none" rtlCol="0">
            <a:spAutoFit/>
          </a:bodyPr>
          <a:lstStyle/>
          <a:p>
            <a:r>
              <a:rPr lang="cs-CZ" sz="2400" b="1" dirty="0" err="1"/>
              <a:t>Irwing-Williamsova</a:t>
            </a:r>
            <a:r>
              <a:rPr lang="cs-CZ" sz="2400" b="1" dirty="0"/>
              <a:t> řada</a:t>
            </a:r>
          </a:p>
        </p:txBody>
      </p:sp>
      <p:grpSp>
        <p:nvGrpSpPr>
          <p:cNvPr id="9" name="Skupina 8">
            <a:extLst>
              <a:ext uri="{FF2B5EF4-FFF2-40B4-BE49-F238E27FC236}">
                <a16:creationId xmlns:a16="http://schemas.microsoft.com/office/drawing/2014/main" id="{D14E1AA0-B06B-46A3-BB34-A3E24B1ABDB9}"/>
              </a:ext>
            </a:extLst>
          </p:cNvPr>
          <p:cNvGrpSpPr/>
          <p:nvPr/>
        </p:nvGrpSpPr>
        <p:grpSpPr>
          <a:xfrm>
            <a:off x="4800600" y="263893"/>
            <a:ext cx="4057650" cy="2657475"/>
            <a:chOff x="4181475" y="190224"/>
            <a:chExt cx="4057650" cy="2657475"/>
          </a:xfrm>
        </p:grpSpPr>
        <p:pic>
          <p:nvPicPr>
            <p:cNvPr id="7" name="Obrázek 6">
              <a:extLst>
                <a:ext uri="{FF2B5EF4-FFF2-40B4-BE49-F238E27FC236}">
                  <a16:creationId xmlns:a16="http://schemas.microsoft.com/office/drawing/2014/main" id="{BE842A42-BA11-4D49-83C7-2DF656CA769D}"/>
                </a:ext>
              </a:extLst>
            </p:cNvPr>
            <p:cNvPicPr>
              <a:picLocks noChangeAspect="1"/>
            </p:cNvPicPr>
            <p:nvPr/>
          </p:nvPicPr>
          <p:blipFill>
            <a:blip r:embed="rId4"/>
            <a:stretch>
              <a:fillRect/>
            </a:stretch>
          </p:blipFill>
          <p:spPr>
            <a:xfrm>
              <a:off x="4181475" y="190224"/>
              <a:ext cx="4057650" cy="2657475"/>
            </a:xfrm>
            <a:prstGeom prst="rect">
              <a:avLst/>
            </a:prstGeom>
          </p:spPr>
        </p:pic>
        <p:sp>
          <p:nvSpPr>
            <p:cNvPr id="8" name="Obdélník 7">
              <a:extLst>
                <a:ext uri="{FF2B5EF4-FFF2-40B4-BE49-F238E27FC236}">
                  <a16:creationId xmlns:a16="http://schemas.microsoft.com/office/drawing/2014/main" id="{CA236E7A-E69B-49F3-81A4-55E88ADF2A81}"/>
                </a:ext>
              </a:extLst>
            </p:cNvPr>
            <p:cNvSpPr/>
            <p:nvPr/>
          </p:nvSpPr>
          <p:spPr>
            <a:xfrm>
              <a:off x="4714875" y="1066800"/>
              <a:ext cx="2109355"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 name="TextovéPole 14">
            <a:extLst>
              <a:ext uri="{FF2B5EF4-FFF2-40B4-BE49-F238E27FC236}">
                <a16:creationId xmlns:a16="http://schemas.microsoft.com/office/drawing/2014/main" id="{F9ABFB81-FAFF-4020-B70A-34E50080B0FC}"/>
              </a:ext>
            </a:extLst>
          </p:cNvPr>
          <p:cNvSpPr txBox="1"/>
          <p:nvPr/>
        </p:nvSpPr>
        <p:spPr>
          <a:xfrm>
            <a:off x="225133" y="3690412"/>
            <a:ext cx="4419600" cy="369332"/>
          </a:xfrm>
          <a:prstGeom prst="rect">
            <a:avLst/>
          </a:prstGeom>
          <a:noFill/>
        </p:spPr>
        <p:txBody>
          <a:bodyPr wrap="square">
            <a:spAutoFit/>
          </a:bodyPr>
          <a:lstStyle/>
          <a:p>
            <a:r>
              <a:rPr lang="pl-PL" b="1" i="0" dirty="0">
                <a:solidFill>
                  <a:srgbClr val="000000"/>
                </a:solidFill>
                <a:effectLst/>
              </a:rPr>
              <a:t>Mn(II) &lt; Fe(II) &lt; Co(II) &lt; Ni(II) &lt; Cu(II) &gt; Zn(II)</a:t>
            </a:r>
            <a:endParaRPr lang="cs-CZ" b="1" dirty="0"/>
          </a:p>
        </p:txBody>
      </p:sp>
      <p:pic>
        <p:nvPicPr>
          <p:cNvPr id="13" name="Obrázek 12">
            <a:extLst>
              <a:ext uri="{FF2B5EF4-FFF2-40B4-BE49-F238E27FC236}">
                <a16:creationId xmlns:a16="http://schemas.microsoft.com/office/drawing/2014/main" id="{D58D5E07-CE5B-46D5-A9CD-1F95456EEDF8}"/>
              </a:ext>
            </a:extLst>
          </p:cNvPr>
          <p:cNvPicPr>
            <a:picLocks noChangeAspect="1"/>
          </p:cNvPicPr>
          <p:nvPr/>
        </p:nvPicPr>
        <p:blipFill>
          <a:blip r:embed="rId5"/>
          <a:stretch>
            <a:fillRect/>
          </a:stretch>
        </p:blipFill>
        <p:spPr>
          <a:xfrm>
            <a:off x="3863681" y="3376397"/>
            <a:ext cx="4994569" cy="369332"/>
          </a:xfrm>
          <a:prstGeom prst="rect">
            <a:avLst/>
          </a:prstGeom>
        </p:spPr>
      </p:pic>
      <p:pic>
        <p:nvPicPr>
          <p:cNvPr id="20" name="Picture 2">
            <a:extLst>
              <a:ext uri="{FF2B5EF4-FFF2-40B4-BE49-F238E27FC236}">
                <a16:creationId xmlns:a16="http://schemas.microsoft.com/office/drawing/2014/main" id="{4E6A9BFC-BEEF-4733-B323-8CF5607A4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325747"/>
            <a:ext cx="4622223" cy="234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38120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6580B1D-8CC4-413D-8CE9-383CFF009297}"/>
              </a:ext>
            </a:extLst>
          </p:cNvPr>
          <p:cNvPicPr>
            <a:picLocks noChangeAspect="1"/>
          </p:cNvPicPr>
          <p:nvPr/>
        </p:nvPicPr>
        <p:blipFill>
          <a:blip r:embed="rId2"/>
          <a:stretch>
            <a:fillRect/>
          </a:stretch>
        </p:blipFill>
        <p:spPr>
          <a:xfrm>
            <a:off x="5380822" y="454327"/>
            <a:ext cx="3420278" cy="5260673"/>
          </a:xfrm>
          <a:prstGeom prst="rect">
            <a:avLst/>
          </a:prstGeom>
        </p:spPr>
      </p:pic>
      <p:pic>
        <p:nvPicPr>
          <p:cNvPr id="7" name="Picture 4" descr="The Irving-Williams Series - Chemistry LibreTexts">
            <a:extLst>
              <a:ext uri="{FF2B5EF4-FFF2-40B4-BE49-F238E27FC236}">
                <a16:creationId xmlns:a16="http://schemas.microsoft.com/office/drawing/2014/main" id="{88AE534E-D4FE-475A-8774-044291402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3385"/>
            <a:ext cx="4191000" cy="290369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F858E61-E8DE-4355-B5F6-D574194AA3A3}"/>
              </a:ext>
            </a:extLst>
          </p:cNvPr>
          <p:cNvSpPr txBox="1"/>
          <p:nvPr/>
        </p:nvSpPr>
        <p:spPr>
          <a:xfrm>
            <a:off x="752474" y="3197080"/>
            <a:ext cx="3819525" cy="584775"/>
          </a:xfrm>
          <a:prstGeom prst="rect">
            <a:avLst/>
          </a:prstGeom>
          <a:noFill/>
        </p:spPr>
        <p:txBody>
          <a:bodyPr wrap="square">
            <a:spAutoFit/>
          </a:bodyPr>
          <a:lstStyle/>
          <a:p>
            <a:r>
              <a:rPr lang="en-US" sz="1600" b="0" i="0" dirty="0">
                <a:solidFill>
                  <a:srgbClr val="000000"/>
                </a:solidFill>
                <a:effectLst/>
              </a:rPr>
              <a:t>1,2-diaminoethan (</a:t>
            </a:r>
            <a:r>
              <a:rPr lang="en-US" sz="1600" b="0" i="0" dirty="0" err="1">
                <a:solidFill>
                  <a:srgbClr val="000000"/>
                </a:solidFill>
                <a:effectLst/>
              </a:rPr>
              <a:t>en</a:t>
            </a:r>
            <a:r>
              <a:rPr lang="en-US" sz="1600" b="0" i="0" dirty="0">
                <a:solidFill>
                  <a:srgbClr val="000000"/>
                </a:solidFill>
                <a:effectLst/>
              </a:rPr>
              <a:t>), the first step-wise stability constants (logK</a:t>
            </a:r>
            <a:r>
              <a:rPr lang="en-US" sz="1600" b="0" i="0" baseline="-25000" dirty="0">
                <a:solidFill>
                  <a:srgbClr val="000000"/>
                </a:solidFill>
                <a:effectLst/>
              </a:rPr>
              <a:t>1</a:t>
            </a:r>
            <a:r>
              <a:rPr lang="en-US" sz="1600" b="0" i="0" dirty="0">
                <a:solidFill>
                  <a:srgbClr val="000000"/>
                </a:solidFill>
                <a:effectLst/>
              </a:rPr>
              <a:t>) for M(II) ions</a:t>
            </a:r>
            <a:endParaRPr lang="cs-CZ" sz="1600" dirty="0"/>
          </a:p>
        </p:txBody>
      </p:sp>
      <p:pic>
        <p:nvPicPr>
          <p:cNvPr id="9" name="Obrázek 8">
            <a:extLst>
              <a:ext uri="{FF2B5EF4-FFF2-40B4-BE49-F238E27FC236}">
                <a16:creationId xmlns:a16="http://schemas.microsoft.com/office/drawing/2014/main" id="{A4DD56F2-7B4F-4AC1-9FAE-A7D6F0945A47}"/>
              </a:ext>
            </a:extLst>
          </p:cNvPr>
          <p:cNvPicPr>
            <a:picLocks noChangeAspect="1"/>
          </p:cNvPicPr>
          <p:nvPr/>
        </p:nvPicPr>
        <p:blipFill>
          <a:blip r:embed="rId4"/>
          <a:stretch>
            <a:fillRect/>
          </a:stretch>
        </p:blipFill>
        <p:spPr>
          <a:xfrm>
            <a:off x="111201" y="4093510"/>
            <a:ext cx="3241599" cy="2395537"/>
          </a:xfrm>
          <a:prstGeom prst="rect">
            <a:avLst/>
          </a:prstGeom>
        </p:spPr>
      </p:pic>
      <p:pic>
        <p:nvPicPr>
          <p:cNvPr id="11" name="Obrázek 10">
            <a:extLst>
              <a:ext uri="{FF2B5EF4-FFF2-40B4-BE49-F238E27FC236}">
                <a16:creationId xmlns:a16="http://schemas.microsoft.com/office/drawing/2014/main" id="{94207D7C-532E-4DBE-A66C-E33DC4019B3A}"/>
              </a:ext>
            </a:extLst>
          </p:cNvPr>
          <p:cNvPicPr>
            <a:picLocks noChangeAspect="1"/>
          </p:cNvPicPr>
          <p:nvPr/>
        </p:nvPicPr>
        <p:blipFill>
          <a:blip r:embed="rId5"/>
          <a:stretch>
            <a:fillRect/>
          </a:stretch>
        </p:blipFill>
        <p:spPr>
          <a:xfrm>
            <a:off x="3521682" y="3781855"/>
            <a:ext cx="2138735" cy="2788542"/>
          </a:xfrm>
          <a:prstGeom prst="rect">
            <a:avLst/>
          </a:prstGeom>
        </p:spPr>
      </p:pic>
    </p:spTree>
    <p:extLst>
      <p:ext uri="{BB962C8B-B14F-4D97-AF65-F5344CB8AC3E}">
        <p14:creationId xmlns:p14="http://schemas.microsoft.com/office/powerpoint/2010/main" val="175681602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228600" y="152400"/>
            <a:ext cx="8763000" cy="3657600"/>
          </a:xfrm>
        </p:spPr>
        <p:txBody>
          <a:bodyPr>
            <a:normAutofit/>
          </a:bodyPr>
          <a:lstStyle/>
          <a:p>
            <a:pPr marL="0" indent="0">
              <a:buNone/>
            </a:pPr>
            <a:r>
              <a:rPr lang="cs-CZ" altLang="en-US" sz="2000" b="1" dirty="0">
                <a:latin typeface="Arial" panose="020B0604020202020204" pitchFamily="34" charset="0"/>
                <a:cs typeface="Arial" panose="020B0604020202020204" pitchFamily="34" charset="0"/>
              </a:rPr>
              <a:t>Klasifikace koordinačních sloučenin</a:t>
            </a:r>
            <a:r>
              <a:rPr lang="en-US" altLang="en-US" sz="2000" b="1"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podle koordinačního čísla centrálního atomu (</a:t>
            </a:r>
            <a:r>
              <a:rPr lang="en-US" sz="2000" b="1" dirty="0" err="1">
                <a:latin typeface="Arial" panose="020B0604020202020204" pitchFamily="34" charset="0"/>
                <a:cs typeface="Arial" panose="020B0604020202020204" pitchFamily="34" charset="0"/>
              </a:rPr>
              <a:t>hybridizace</a:t>
            </a:r>
            <a:r>
              <a:rPr lang="cs-CZ" altLang="en-US" sz="2000" b="1"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9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err="1">
                <a:latin typeface="Arial" panose="020B0604020202020204" pitchFamily="34" charset="0"/>
                <a:cs typeface="Arial" panose="020B0604020202020204" pitchFamily="34" charset="0"/>
              </a:rPr>
              <a:t>koord</a:t>
            </a:r>
            <a:r>
              <a:rPr lang="cs-CZ" altLang="en-US" sz="1800" dirty="0">
                <a:latin typeface="Arial" panose="020B0604020202020204" pitchFamily="34" charset="0"/>
                <a:cs typeface="Arial" panose="020B0604020202020204" pitchFamily="34" charset="0"/>
              </a:rPr>
              <a:t>. č. 2 (zřídka) - </a:t>
            </a:r>
            <a:r>
              <a:rPr lang="cs-CZ" altLang="en-US" sz="1800" b="1" dirty="0">
                <a:latin typeface="Arial" panose="020B0604020202020204" pitchFamily="34" charset="0"/>
                <a:cs typeface="Arial" panose="020B0604020202020204" pitchFamily="34" charset="0"/>
              </a:rPr>
              <a:t>lineární</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err="1">
                <a:latin typeface="Arial" panose="020B0604020202020204" pitchFamily="34" charset="0"/>
                <a:cs typeface="Arial" panose="020B0604020202020204" pitchFamily="34" charset="0"/>
              </a:rPr>
              <a:t>Ag</a:t>
            </a:r>
            <a:r>
              <a:rPr lang="cs-CZ" altLang="en-US" sz="1800" dirty="0">
                <a:latin typeface="Arial" panose="020B0604020202020204" pitchFamily="34" charset="0"/>
                <a:cs typeface="Arial" panose="020B0604020202020204" pitchFamily="34" charset="0"/>
              </a:rPr>
              <a:t>(CN)</a:t>
            </a:r>
            <a:r>
              <a:rPr lang="cs-CZ" altLang="en-US" sz="1800" baseline="-25000" dirty="0">
                <a:latin typeface="Arial" panose="020B0604020202020204" pitchFamily="34" charset="0"/>
                <a:cs typeface="Arial" panose="020B0604020202020204" pitchFamily="34" charset="0"/>
              </a:rPr>
              <a:t>2</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900" dirty="0">
                <a:latin typeface="Arial" panose="020B0604020202020204" pitchFamily="34" charset="0"/>
                <a:cs typeface="Arial" panose="020B0604020202020204" pitchFamily="34" charset="0"/>
              </a:rPr>
              <a:t>	</a:t>
            </a:r>
            <a:endParaRPr lang="en-US" altLang="en-US" sz="9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err="1">
                <a:latin typeface="Arial" panose="020B0604020202020204" pitchFamily="34" charset="0"/>
                <a:cs typeface="Arial" panose="020B0604020202020204" pitchFamily="34" charset="0"/>
              </a:rPr>
              <a:t>koord</a:t>
            </a:r>
            <a:r>
              <a:rPr lang="cs-CZ" altLang="en-US" sz="1800" dirty="0">
                <a:latin typeface="Arial" panose="020B0604020202020204" pitchFamily="34" charset="0"/>
                <a:cs typeface="Arial" panose="020B0604020202020204" pitchFamily="34" charset="0"/>
              </a:rPr>
              <a:t>. č. 3 (zřídka) - </a:t>
            </a:r>
            <a:r>
              <a:rPr lang="cs-CZ" altLang="en-US" sz="1800" b="1" dirty="0">
                <a:latin typeface="Arial" panose="020B0604020202020204" pitchFamily="34" charset="0"/>
                <a:cs typeface="Arial" panose="020B0604020202020204" pitchFamily="34" charset="0"/>
              </a:rPr>
              <a:t>trojúhelník</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HgI</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a:t>
            </a:r>
          </a:p>
          <a:p>
            <a:pPr eaLnBrk="1" hangingPunct="1">
              <a:buFont typeface="Wingdings" pitchFamily="2" charset="2"/>
              <a:buNone/>
            </a:pPr>
            <a:endParaRPr lang="en-US" altLang="en-US" sz="9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u="sng" dirty="0" err="1">
                <a:latin typeface="Arial" panose="020B0604020202020204" pitchFamily="34" charset="0"/>
                <a:cs typeface="Arial" panose="020B0604020202020204" pitchFamily="34" charset="0"/>
              </a:rPr>
              <a:t>koord</a:t>
            </a:r>
            <a:r>
              <a:rPr lang="cs-CZ" altLang="en-US" sz="1800" u="sng" dirty="0">
                <a:latin typeface="Arial" panose="020B0604020202020204" pitchFamily="34" charset="0"/>
                <a:cs typeface="Arial" panose="020B0604020202020204" pitchFamily="34" charset="0"/>
              </a:rPr>
              <a:t>. č. 4  </a:t>
            </a:r>
            <a:r>
              <a:rPr lang="cs-CZ" altLang="en-US" sz="1800" dirty="0">
                <a:latin typeface="Arial" panose="020B0604020202020204" pitchFamily="34" charset="0"/>
                <a:cs typeface="Arial" panose="020B0604020202020204" pitchFamily="34" charset="0"/>
              </a:rPr>
              <a:t>(často) -  </a:t>
            </a:r>
            <a:r>
              <a:rPr lang="cs-CZ" altLang="en-US" sz="1800" b="1" dirty="0">
                <a:latin typeface="Arial" panose="020B0604020202020204" pitchFamily="34" charset="0"/>
                <a:cs typeface="Arial" panose="020B0604020202020204" pitchFamily="34" charset="0"/>
              </a:rPr>
              <a:t>tetraedr</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err="1">
                <a:latin typeface="Arial" panose="020B0604020202020204" pitchFamily="34" charset="0"/>
                <a:cs typeface="Arial" panose="020B0604020202020204" pitchFamily="34" charset="0"/>
              </a:rPr>
              <a:t>Cu</a:t>
            </a:r>
            <a:r>
              <a:rPr lang="cs-CZ" altLang="en-US" sz="1800" dirty="0">
                <a:latin typeface="Arial" panose="020B0604020202020204" pitchFamily="34" charset="0"/>
                <a:cs typeface="Arial" panose="020B0604020202020204" pitchFamily="34" charset="0"/>
              </a:rPr>
              <a:t>(CN)</a:t>
            </a:r>
            <a:r>
              <a:rPr lang="cs-CZ" altLang="en-US" sz="1800" baseline="-25000" dirty="0">
                <a:latin typeface="Arial" panose="020B0604020202020204" pitchFamily="34" charset="0"/>
                <a:cs typeface="Arial" panose="020B0604020202020204" pitchFamily="34" charset="0"/>
              </a:rPr>
              <a:t>4</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2- </a:t>
            </a:r>
            <a:r>
              <a:rPr lang="cs-CZ" altLang="en-US" sz="1800" dirty="0">
                <a:latin typeface="Arial" panose="020B0604020202020204" pitchFamily="34" charset="0"/>
                <a:cs typeface="Arial" panose="020B0604020202020204" pitchFamily="34" charset="0"/>
              </a:rPr>
              <a:t>nebo </a:t>
            </a:r>
            <a:r>
              <a:rPr lang="cs-CZ" altLang="en-US" sz="1800" b="1" dirty="0">
                <a:latin typeface="Arial" panose="020B0604020202020204" pitchFamily="34" charset="0"/>
                <a:cs typeface="Arial" panose="020B0604020202020204" pitchFamily="34" charset="0"/>
              </a:rPr>
              <a:t>čtverec</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err="1">
                <a:latin typeface="Arial" panose="020B0604020202020204" pitchFamily="34" charset="0"/>
                <a:cs typeface="Arial" panose="020B0604020202020204" pitchFamily="34" charset="0"/>
              </a:rPr>
              <a:t>Pt</a:t>
            </a:r>
            <a:r>
              <a:rPr lang="cs-CZ" altLang="en-US" sz="1800" dirty="0">
                <a:latin typeface="Arial" panose="020B0604020202020204" pitchFamily="34" charset="0"/>
                <a:cs typeface="Arial" panose="020B0604020202020204" pitchFamily="34" charset="0"/>
              </a:rPr>
              <a:t>(NH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4</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2+</a:t>
            </a:r>
          </a:p>
          <a:p>
            <a:pPr eaLnBrk="1" hangingPunct="1">
              <a:buFont typeface="Wingdings" pitchFamily="2" charset="2"/>
              <a:buNone/>
            </a:pPr>
            <a:endParaRPr lang="en-US"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err="1">
                <a:latin typeface="Arial" panose="020B0604020202020204" pitchFamily="34" charset="0"/>
                <a:cs typeface="Arial" panose="020B0604020202020204" pitchFamily="34" charset="0"/>
              </a:rPr>
              <a:t>koord</a:t>
            </a:r>
            <a:r>
              <a:rPr lang="cs-CZ" altLang="en-US" sz="1800" dirty="0">
                <a:latin typeface="Arial" panose="020B0604020202020204" pitchFamily="34" charset="0"/>
                <a:cs typeface="Arial" panose="020B0604020202020204" pitchFamily="34" charset="0"/>
              </a:rPr>
              <a:t>. č. 5 (zřídka) - </a:t>
            </a:r>
            <a:r>
              <a:rPr lang="cs-CZ" altLang="en-US" sz="1800" b="1" dirty="0">
                <a:latin typeface="Arial" panose="020B0604020202020204" pitchFamily="34" charset="0"/>
                <a:cs typeface="Arial" panose="020B0604020202020204" pitchFamily="34" charset="0"/>
              </a:rPr>
              <a:t>trojboká pyramida </a:t>
            </a:r>
            <a:r>
              <a:rPr lang="cs-CZ" altLang="en-US" sz="1800" dirty="0">
                <a:latin typeface="Arial" panose="020B0604020202020204" pitchFamily="34" charset="0"/>
                <a:cs typeface="Arial" panose="020B0604020202020204" pitchFamily="34" charset="0"/>
              </a:rPr>
              <a:t>nebo </a:t>
            </a:r>
            <a:r>
              <a:rPr lang="cs-CZ" altLang="en-US" sz="1800" b="1" dirty="0">
                <a:latin typeface="Arial" panose="020B0604020202020204" pitchFamily="34" charset="0"/>
                <a:cs typeface="Arial" panose="020B0604020202020204" pitchFamily="34" charset="0"/>
              </a:rPr>
              <a:t>čtvercová pyramida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err="1">
                <a:latin typeface="Arial" panose="020B0604020202020204" pitchFamily="34" charset="0"/>
                <a:cs typeface="Arial" panose="020B0604020202020204" pitchFamily="34" charset="0"/>
              </a:rPr>
              <a:t>Fe</a:t>
            </a:r>
            <a:r>
              <a:rPr lang="cs-CZ" altLang="en-US" sz="1800" dirty="0">
                <a:latin typeface="Arial" panose="020B0604020202020204" pitchFamily="34" charset="0"/>
                <a:cs typeface="Arial" panose="020B0604020202020204" pitchFamily="34" charset="0"/>
              </a:rPr>
              <a:t>(CO)</a:t>
            </a:r>
            <a:r>
              <a:rPr lang="cs-CZ" altLang="en-US" sz="1800" baseline="-25000" dirty="0">
                <a:latin typeface="Arial" panose="020B0604020202020204" pitchFamily="34" charset="0"/>
                <a:cs typeface="Arial" panose="020B0604020202020204" pitchFamily="34" charset="0"/>
              </a:rPr>
              <a:t>5</a:t>
            </a:r>
            <a:r>
              <a:rPr lang="cs-CZ" altLang="en-US" sz="1800" dirty="0">
                <a:latin typeface="Arial" panose="020B0604020202020204" pitchFamily="34" charset="0"/>
                <a:cs typeface="Arial" panose="020B0604020202020204" pitchFamily="34" charset="0"/>
                <a:sym typeface="Symbol" pitchFamily="18" charset="2"/>
              </a:rPr>
              <a:t></a:t>
            </a:r>
            <a:endParaRPr lang="cs-CZ" altLang="en-US" sz="1800" dirty="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8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u="sng" dirty="0" err="1">
                <a:latin typeface="Arial" panose="020B0604020202020204" pitchFamily="34" charset="0"/>
                <a:cs typeface="Arial" panose="020B0604020202020204" pitchFamily="34" charset="0"/>
              </a:rPr>
              <a:t>koord</a:t>
            </a:r>
            <a:r>
              <a:rPr lang="cs-CZ" altLang="en-US" sz="1800" u="sng" dirty="0">
                <a:latin typeface="Arial" panose="020B0604020202020204" pitchFamily="34" charset="0"/>
                <a:cs typeface="Arial" panose="020B0604020202020204" pitchFamily="34" charset="0"/>
              </a:rPr>
              <a:t>. č. 6  </a:t>
            </a:r>
            <a:r>
              <a:rPr lang="cs-CZ" altLang="en-US" sz="1800" dirty="0">
                <a:latin typeface="Arial" panose="020B0604020202020204" pitchFamily="34" charset="0"/>
                <a:cs typeface="Arial" panose="020B0604020202020204" pitchFamily="34" charset="0"/>
              </a:rPr>
              <a:t>(nejčastější) - </a:t>
            </a:r>
            <a:r>
              <a:rPr lang="cs-CZ" altLang="en-US" sz="1800" b="1" dirty="0">
                <a:latin typeface="Arial" panose="020B0604020202020204" pitchFamily="34" charset="0"/>
                <a:cs typeface="Arial" panose="020B0604020202020204" pitchFamily="34" charset="0"/>
              </a:rPr>
              <a:t>oktaedr</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6</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3+</a:t>
            </a:r>
          </a:p>
          <a:p>
            <a:pPr eaLnBrk="1" hangingPunct="1">
              <a:buFont typeface="Wingdings" pitchFamily="2" charset="2"/>
              <a:buNone/>
            </a:pPr>
            <a:endParaRPr lang="en-US"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err="1">
                <a:latin typeface="Arial" panose="020B0604020202020204" pitchFamily="34" charset="0"/>
                <a:cs typeface="Arial" panose="020B0604020202020204" pitchFamily="34" charset="0"/>
              </a:rPr>
              <a:t>koord</a:t>
            </a:r>
            <a:r>
              <a:rPr lang="cs-CZ" altLang="en-US" sz="1800" dirty="0">
                <a:latin typeface="Arial" panose="020B0604020202020204" pitchFamily="34" charset="0"/>
                <a:cs typeface="Arial" panose="020B0604020202020204" pitchFamily="34" charset="0"/>
              </a:rPr>
              <a:t>. č. 7 (zřídka) – </a:t>
            </a:r>
            <a:r>
              <a:rPr lang="cs-CZ" altLang="en-US" sz="1800" b="1" dirty="0">
                <a:latin typeface="Arial" panose="020B0604020202020204" pitchFamily="34" charset="0"/>
                <a:cs typeface="Arial" panose="020B0604020202020204" pitchFamily="34" charset="0"/>
              </a:rPr>
              <a:t>pentagonál</a:t>
            </a:r>
            <a:r>
              <a:rPr lang="en-US" altLang="en-US" sz="1800" b="1" dirty="0">
                <a:latin typeface="Arial" panose="020B0604020202020204" pitchFamily="34" charset="0"/>
                <a:cs typeface="Arial" panose="020B0604020202020204" pitchFamily="34" charset="0"/>
              </a:rPr>
              <a:t>n</a:t>
            </a:r>
            <a:r>
              <a:rPr lang="cs-CZ" altLang="en-US" sz="1800" b="1" dirty="0">
                <a:latin typeface="Arial" panose="020B0604020202020204" pitchFamily="34" charset="0"/>
                <a:cs typeface="Arial" panose="020B0604020202020204" pitchFamily="34" charset="0"/>
              </a:rPr>
              <a:t>í</a:t>
            </a:r>
            <a:r>
              <a:rPr lang="en-US" altLang="en-US" sz="1800" b="1" dirty="0">
                <a:latin typeface="Arial" panose="020B0604020202020204" pitchFamily="34" charset="0"/>
                <a:cs typeface="Arial" panose="020B0604020202020204" pitchFamily="34" charset="0"/>
              </a:rPr>
              <a:t> </a:t>
            </a:r>
            <a:r>
              <a:rPr lang="cs-CZ" altLang="en-US" sz="1800" b="1" dirty="0" err="1">
                <a:latin typeface="Arial" panose="020B0604020202020204" pitchFamily="34" charset="0"/>
                <a:cs typeface="Arial" panose="020B0604020202020204" pitchFamily="34" charset="0"/>
              </a:rPr>
              <a:t>bipyramida</a:t>
            </a:r>
            <a:r>
              <a:rPr lang="cs-CZ" altLang="en-US" sz="1800" b="1"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ZrF</a:t>
            </a:r>
            <a:r>
              <a:rPr lang="cs-CZ" altLang="en-US" sz="1800" baseline="-25000" dirty="0">
                <a:latin typeface="Arial" panose="020B0604020202020204" pitchFamily="34" charset="0"/>
                <a:cs typeface="Arial" panose="020B0604020202020204" pitchFamily="34" charset="0"/>
              </a:rPr>
              <a:t>7</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2-</a:t>
            </a:r>
          </a:p>
        </p:txBody>
      </p:sp>
      <p:pic>
        <p:nvPicPr>
          <p:cNvPr id="5" name="Picture 7">
            <a:extLst>
              <a:ext uri="{FF2B5EF4-FFF2-40B4-BE49-F238E27FC236}">
                <a16:creationId xmlns:a16="http://schemas.microsoft.com/office/drawing/2014/main" id="{8B7F2D7B-47E2-4F71-965B-EC9B423E8D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191000"/>
            <a:ext cx="3524250" cy="2102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ek 2">
            <a:extLst>
              <a:ext uri="{FF2B5EF4-FFF2-40B4-BE49-F238E27FC236}">
                <a16:creationId xmlns:a16="http://schemas.microsoft.com/office/drawing/2014/main" id="{6951A22A-92B0-4771-A839-93E3EE5171FB}"/>
              </a:ext>
            </a:extLst>
          </p:cNvPr>
          <p:cNvPicPr>
            <a:picLocks noChangeAspect="1"/>
          </p:cNvPicPr>
          <p:nvPr/>
        </p:nvPicPr>
        <p:blipFill>
          <a:blip r:embed="rId3"/>
          <a:stretch>
            <a:fillRect/>
          </a:stretch>
        </p:blipFill>
        <p:spPr>
          <a:xfrm>
            <a:off x="4267200" y="4267200"/>
            <a:ext cx="4419600" cy="2176463"/>
          </a:xfrm>
          <a:prstGeom prst="rect">
            <a:avLst/>
          </a:prstGeom>
        </p:spPr>
      </p:pic>
    </p:spTree>
    <p:extLst>
      <p:ext uri="{BB962C8B-B14F-4D97-AF65-F5344CB8AC3E}">
        <p14:creationId xmlns:p14="http://schemas.microsoft.com/office/powerpoint/2010/main" val="419310499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hat hybridization is generally utilized by the central ...">
            <a:extLst>
              <a:ext uri="{FF2B5EF4-FFF2-40B4-BE49-F238E27FC236}">
                <a16:creationId xmlns:a16="http://schemas.microsoft.com/office/drawing/2014/main" id="{F83E3F29-270F-435D-9771-756FB533C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1450"/>
            <a:ext cx="8686800"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61885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8" y="457200"/>
            <a:ext cx="685089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782329"/>
            <a:ext cx="4419600" cy="270419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09600" y="4267200"/>
            <a:ext cx="846707" cy="461665"/>
          </a:xfrm>
          <a:prstGeom prst="rect">
            <a:avLst/>
          </a:prstGeom>
          <a:noFill/>
        </p:spPr>
        <p:txBody>
          <a:bodyPr wrap="none" rtlCol="0">
            <a:spAutoFit/>
          </a:bodyPr>
          <a:lstStyle/>
          <a:p>
            <a:r>
              <a:rPr lang="cs-CZ" sz="2400" b="1" dirty="0"/>
              <a:t>d</a:t>
            </a:r>
            <a:r>
              <a:rPr lang="cs-CZ" sz="2400" b="1" baseline="30000" dirty="0"/>
              <a:t>2</a:t>
            </a:r>
            <a:r>
              <a:rPr lang="cs-CZ" sz="2400" b="1" dirty="0"/>
              <a:t>sp</a:t>
            </a:r>
            <a:r>
              <a:rPr lang="cs-CZ" sz="2400" b="1" baseline="30000" dirty="0"/>
              <a:t>3</a:t>
            </a:r>
          </a:p>
        </p:txBody>
      </p:sp>
    </p:spTree>
    <p:extLst>
      <p:ext uri="{BB962C8B-B14F-4D97-AF65-F5344CB8AC3E}">
        <p14:creationId xmlns:p14="http://schemas.microsoft.com/office/powerpoint/2010/main" val="120962642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0"/>
            <a:ext cx="6096000" cy="27241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
            <a:ext cx="6858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04800" y="1447800"/>
            <a:ext cx="577402" cy="461665"/>
          </a:xfrm>
          <a:prstGeom prst="rect">
            <a:avLst/>
          </a:prstGeom>
          <a:noFill/>
        </p:spPr>
        <p:txBody>
          <a:bodyPr wrap="none" rtlCol="0">
            <a:spAutoFit/>
          </a:bodyPr>
          <a:lstStyle/>
          <a:p>
            <a:r>
              <a:rPr lang="cs-CZ" sz="2400" b="1" dirty="0"/>
              <a:t>sp</a:t>
            </a:r>
            <a:r>
              <a:rPr lang="cs-CZ" sz="2400" b="1" baseline="30000" dirty="0"/>
              <a:t>3</a:t>
            </a:r>
          </a:p>
        </p:txBody>
      </p:sp>
      <p:sp>
        <p:nvSpPr>
          <p:cNvPr id="3" name="TextovéPole 2"/>
          <p:cNvSpPr txBox="1"/>
          <p:nvPr/>
        </p:nvSpPr>
        <p:spPr>
          <a:xfrm>
            <a:off x="381000" y="4724400"/>
            <a:ext cx="742511" cy="461665"/>
          </a:xfrm>
          <a:prstGeom prst="rect">
            <a:avLst/>
          </a:prstGeom>
          <a:noFill/>
        </p:spPr>
        <p:txBody>
          <a:bodyPr wrap="none" rtlCol="0">
            <a:spAutoFit/>
          </a:bodyPr>
          <a:lstStyle/>
          <a:p>
            <a:r>
              <a:rPr lang="cs-CZ" sz="2400" b="1" dirty="0"/>
              <a:t>dsp</a:t>
            </a:r>
            <a:r>
              <a:rPr lang="cs-CZ" sz="2400" b="1" baseline="30000" dirty="0"/>
              <a:t>2</a:t>
            </a:r>
          </a:p>
        </p:txBody>
      </p:sp>
    </p:spTree>
    <p:extLst>
      <p:ext uri="{BB962C8B-B14F-4D97-AF65-F5344CB8AC3E}">
        <p14:creationId xmlns:p14="http://schemas.microsoft.com/office/powerpoint/2010/main" val="335364992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370D786-14C6-4A00-9518-03E8132AB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304800"/>
            <a:ext cx="4603696" cy="50222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D540C60-7204-41C9-A415-17B6FAD4E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4800"/>
            <a:ext cx="4108450" cy="50222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mpare the following complexes with respect to their shape, magnetic  behaviour and the hybrid orbit">
            <a:extLst>
              <a:ext uri="{FF2B5EF4-FFF2-40B4-BE49-F238E27FC236}">
                <a16:creationId xmlns:a16="http://schemas.microsoft.com/office/drawing/2014/main" id="{F69AB83B-C4F0-483E-8778-3E1E0807E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579" y="5484121"/>
            <a:ext cx="4189671" cy="122147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mpare the following complexes with respect to structural shapes of units,  magnetic behaviour and hybrid orbitals involved in units: - Sarthaks  eConnect | Largest Online Education Community">
            <a:extLst>
              <a:ext uri="{FF2B5EF4-FFF2-40B4-BE49-F238E27FC236}">
                <a16:creationId xmlns:a16="http://schemas.microsoft.com/office/drawing/2014/main" id="{0EB93731-3503-4288-8FFE-3602CFF5F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0" y="5484121"/>
            <a:ext cx="4448082" cy="117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575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11285" y="914400"/>
            <a:ext cx="8610600" cy="400110"/>
          </a:xfrm>
          <a:prstGeom prst="rect">
            <a:avLst/>
          </a:prstGeom>
        </p:spPr>
        <p:txBody>
          <a:bodyPr wrap="square">
            <a:spAutoFit/>
          </a:bodyPr>
          <a:lstStyle/>
          <a:p>
            <a:pPr algn="just"/>
            <a:endParaRPr lang="cs-CZ" sz="20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E237AADE-4BFF-46FC-9DA0-E0C778958FB5}"/>
              </a:ext>
            </a:extLst>
          </p:cNvPr>
          <p:cNvSpPr/>
          <p:nvPr/>
        </p:nvSpPr>
        <p:spPr>
          <a:xfrm>
            <a:off x="82685" y="3720167"/>
            <a:ext cx="8839200" cy="2985433"/>
          </a:xfrm>
          <a:prstGeom prst="rect">
            <a:avLst/>
          </a:prstGeom>
        </p:spPr>
        <p:txBody>
          <a:bodyPr wrap="square">
            <a:spAutoFit/>
          </a:bodyPr>
          <a:lstStyle/>
          <a:p>
            <a:r>
              <a:rPr lang="cs-CZ" sz="2000" b="1" dirty="0" err="1"/>
              <a:t>Polarizovatelnost</a:t>
            </a:r>
            <a:r>
              <a:rPr lang="cs-CZ" sz="2000" b="1" dirty="0"/>
              <a:t> aniontů </a:t>
            </a:r>
            <a:r>
              <a:rPr lang="cs-CZ" sz="2000" dirty="0"/>
              <a:t>(nestabilní anion je snadno polarizovatelný, deformovatelný) </a:t>
            </a:r>
            <a:endParaRPr lang="en-US" sz="2000" dirty="0"/>
          </a:p>
          <a:p>
            <a:pPr marL="285750" indent="-285750">
              <a:buFontTx/>
              <a:buChar char="-"/>
            </a:pPr>
            <a:r>
              <a:rPr lang="cs-CZ" sz="2000" dirty="0"/>
              <a:t>roste s rostoucím poloměrem (F</a:t>
            </a:r>
            <a:r>
              <a:rPr lang="cs-CZ" sz="2000" baseline="30000" dirty="0"/>
              <a:t>–</a:t>
            </a:r>
            <a:r>
              <a:rPr lang="cs-CZ" sz="2000" dirty="0"/>
              <a:t> &lt;  Cl</a:t>
            </a:r>
            <a:r>
              <a:rPr lang="cs-CZ" sz="2000" baseline="30000" dirty="0"/>
              <a:t>–</a:t>
            </a:r>
            <a:r>
              <a:rPr lang="cs-CZ" sz="2000" dirty="0"/>
              <a:t> &lt; Br</a:t>
            </a:r>
            <a:r>
              <a:rPr lang="cs-CZ" sz="2000" baseline="30000" dirty="0"/>
              <a:t>–</a:t>
            </a:r>
            <a:r>
              <a:rPr lang="cs-CZ" sz="2000" dirty="0"/>
              <a:t> &lt; I</a:t>
            </a:r>
            <a:r>
              <a:rPr lang="cs-CZ" sz="2000" baseline="30000" dirty="0"/>
              <a:t>–</a:t>
            </a:r>
            <a:r>
              <a:rPr lang="cs-CZ" sz="2000" dirty="0"/>
              <a:t>) </a:t>
            </a:r>
            <a:endParaRPr lang="en-US" sz="2000" dirty="0"/>
          </a:p>
          <a:p>
            <a:pPr marL="285750" indent="-285750">
              <a:buFontTx/>
              <a:buChar char="-"/>
            </a:pPr>
            <a:r>
              <a:rPr lang="cs-CZ" sz="2000" dirty="0"/>
              <a:t>roste se vzrůstajícím nábojem (Cl</a:t>
            </a:r>
            <a:r>
              <a:rPr lang="cs-CZ" sz="2000" baseline="30000" dirty="0"/>
              <a:t>–</a:t>
            </a:r>
            <a:r>
              <a:rPr lang="cs-CZ" sz="2000" dirty="0"/>
              <a:t> &lt;  S</a:t>
            </a:r>
            <a:r>
              <a:rPr lang="cs-CZ" sz="2000" baseline="30000" dirty="0"/>
              <a:t>2–</a:t>
            </a:r>
            <a:r>
              <a:rPr lang="cs-CZ" sz="2000" dirty="0"/>
              <a:t> &lt;  P</a:t>
            </a:r>
            <a:r>
              <a:rPr lang="cs-CZ" sz="2000" baseline="30000" dirty="0"/>
              <a:t>3– </a:t>
            </a:r>
            <a:r>
              <a:rPr lang="cs-CZ" sz="2000" dirty="0"/>
              <a:t>&lt;  Si</a:t>
            </a:r>
            <a:r>
              <a:rPr lang="cs-CZ" sz="2000" baseline="30000" dirty="0"/>
              <a:t>4–</a:t>
            </a:r>
            <a:r>
              <a:rPr lang="cs-CZ" sz="2000" dirty="0"/>
              <a:t>)</a:t>
            </a:r>
            <a:endParaRPr lang="en-US" sz="2000" dirty="0"/>
          </a:p>
          <a:p>
            <a:endParaRPr lang="en-US" sz="800" dirty="0"/>
          </a:p>
          <a:p>
            <a:r>
              <a:rPr lang="en-US" sz="2000" dirty="0"/>
              <a:t> S </a:t>
            </a:r>
            <a:r>
              <a:rPr lang="en-US" sz="2000" dirty="0" err="1"/>
              <a:t>klesající</a:t>
            </a:r>
            <a:r>
              <a:rPr lang="en-US" sz="2000" dirty="0"/>
              <a:t> </a:t>
            </a:r>
            <a:r>
              <a:rPr lang="en-US" sz="2000" dirty="0" err="1"/>
              <a:t>stabilitou</a:t>
            </a:r>
            <a:r>
              <a:rPr lang="en-US" sz="2000" dirty="0"/>
              <a:t> </a:t>
            </a:r>
            <a:r>
              <a:rPr lang="en-US" sz="2000" dirty="0" err="1"/>
              <a:t>iontů</a:t>
            </a:r>
            <a:r>
              <a:rPr lang="en-US" sz="2000" dirty="0"/>
              <a:t>, </a:t>
            </a:r>
            <a:r>
              <a:rPr lang="en-US" sz="2000" dirty="0" err="1"/>
              <a:t>tj</a:t>
            </a:r>
            <a:r>
              <a:rPr lang="en-US" sz="2000" dirty="0"/>
              <a:t>. se </a:t>
            </a:r>
            <a:r>
              <a:rPr lang="en-US" sz="2000" dirty="0" err="1"/>
              <a:t>vzrůstající</a:t>
            </a:r>
            <a:r>
              <a:rPr lang="en-US" sz="2000" dirty="0"/>
              <a:t> </a:t>
            </a:r>
            <a:r>
              <a:rPr lang="en-US" sz="2000" dirty="0" err="1"/>
              <a:t>polarizační</a:t>
            </a:r>
            <a:r>
              <a:rPr lang="en-US" sz="2000" dirty="0"/>
              <a:t> </a:t>
            </a:r>
            <a:r>
              <a:rPr lang="en-US" sz="2000" dirty="0" err="1"/>
              <a:t>silou</a:t>
            </a:r>
            <a:r>
              <a:rPr lang="en-US" sz="2000" dirty="0"/>
              <a:t> </a:t>
            </a:r>
            <a:r>
              <a:rPr lang="en-US" sz="2000" dirty="0" err="1"/>
              <a:t>kationtu</a:t>
            </a:r>
            <a:r>
              <a:rPr lang="en-US" sz="2000" dirty="0"/>
              <a:t> a </a:t>
            </a:r>
            <a:r>
              <a:rPr lang="en-US" sz="2000" dirty="0" err="1"/>
              <a:t>polarizovatelností</a:t>
            </a:r>
            <a:r>
              <a:rPr lang="en-US" sz="2000" dirty="0"/>
              <a:t> </a:t>
            </a:r>
            <a:r>
              <a:rPr lang="en-US" sz="2000" dirty="0" err="1"/>
              <a:t>aniontu</a:t>
            </a:r>
            <a:r>
              <a:rPr lang="en-US" sz="2000" dirty="0"/>
              <a:t> </a:t>
            </a:r>
            <a:r>
              <a:rPr lang="en-US" sz="2000" u="sng" dirty="0"/>
              <a:t>s</a:t>
            </a:r>
            <a:r>
              <a:rPr lang="cs-CZ" sz="2000" u="sng" dirty="0"/>
              <a:t>e zvyšuje </a:t>
            </a:r>
            <a:r>
              <a:rPr lang="en-US" sz="2000" u="sng" dirty="0" err="1"/>
              <a:t>kovalentní</a:t>
            </a:r>
            <a:r>
              <a:rPr lang="en-US" sz="2000" u="sng" dirty="0"/>
              <a:t> </a:t>
            </a:r>
            <a:r>
              <a:rPr lang="en-US" sz="2000" u="sng" dirty="0" err="1"/>
              <a:t>charakter</a:t>
            </a:r>
            <a:r>
              <a:rPr lang="cs-CZ" sz="2000" dirty="0"/>
              <a:t> (prvky s vysokým oxidačním číslem neexistují jako ionty, ale jsou součástí kovalentních molekul)</a:t>
            </a:r>
            <a:r>
              <a:rPr lang="en-US" sz="2000" dirty="0"/>
              <a:t>, </a:t>
            </a:r>
            <a:r>
              <a:rPr lang="en-US" sz="2000" dirty="0" err="1"/>
              <a:t>roste</a:t>
            </a:r>
            <a:r>
              <a:rPr lang="en-US" sz="2000" dirty="0"/>
              <a:t> </a:t>
            </a:r>
            <a:r>
              <a:rPr lang="en-US" sz="2000" dirty="0" err="1"/>
              <a:t>míra</a:t>
            </a:r>
            <a:r>
              <a:rPr lang="en-US" sz="2000" dirty="0"/>
              <a:t> </a:t>
            </a:r>
            <a:r>
              <a:rPr lang="en-US" sz="2000" dirty="0" err="1"/>
              <a:t>hydratace</a:t>
            </a:r>
            <a:r>
              <a:rPr lang="en-US" sz="2000" dirty="0"/>
              <a:t> </a:t>
            </a:r>
            <a:r>
              <a:rPr lang="cs-CZ" sz="2000" dirty="0"/>
              <a:t>a </a:t>
            </a:r>
            <a:r>
              <a:rPr lang="en-US" sz="2000" dirty="0" err="1"/>
              <a:t>hydrolýzy</a:t>
            </a:r>
            <a:r>
              <a:rPr lang="cs-CZ" sz="2000" dirty="0"/>
              <a:t>, resp. </a:t>
            </a:r>
            <a:r>
              <a:rPr lang="en-US" sz="2000" dirty="0"/>
              <a:t>t</a:t>
            </a:r>
            <a:r>
              <a:rPr lang="cs-CZ" sz="2000" dirty="0" err="1"/>
              <a:t>vorby</a:t>
            </a:r>
            <a:r>
              <a:rPr lang="cs-CZ" sz="2000" dirty="0"/>
              <a:t> komplexů (= snaha rozprostřít svůj náboj na větší povrch)</a:t>
            </a:r>
            <a:r>
              <a:rPr lang="en-US" sz="2000" dirty="0"/>
              <a:t>.</a:t>
            </a:r>
          </a:p>
        </p:txBody>
      </p:sp>
      <p:pic>
        <p:nvPicPr>
          <p:cNvPr id="9220" name="Picture 4">
            <a:extLst>
              <a:ext uri="{FF2B5EF4-FFF2-40B4-BE49-F238E27FC236}">
                <a16:creationId xmlns:a16="http://schemas.microsoft.com/office/drawing/2014/main" id="{DB5D35C6-8A36-4EB8-B358-4550B9349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0999"/>
            <a:ext cx="381000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1453FE0D-EADC-4B41-B088-CF8946679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0999"/>
            <a:ext cx="38100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55702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457200" y="228600"/>
            <a:ext cx="8229600" cy="792162"/>
          </a:xfrm>
        </p:spPr>
        <p:txBody>
          <a:bodyPr>
            <a:normAutofit/>
          </a:bodyPr>
          <a:lstStyle/>
          <a:p>
            <a:pPr eaLnBrk="1" hangingPunct="1"/>
            <a:r>
              <a:rPr lang="cs-CZ" altLang="en-US" sz="2800" b="1" dirty="0">
                <a:latin typeface="Arial" panose="020B0604020202020204" pitchFamily="34" charset="0"/>
                <a:cs typeface="Arial" panose="020B0604020202020204" pitchFamily="34" charset="0"/>
              </a:rPr>
              <a:t>Teorie krystalového a teorie ligandového pole</a:t>
            </a:r>
          </a:p>
        </p:txBody>
      </p:sp>
      <p:sp>
        <p:nvSpPr>
          <p:cNvPr id="26628" name="Rectangle 3"/>
          <p:cNvSpPr>
            <a:spLocks noGrp="1" noChangeArrowheads="1"/>
          </p:cNvSpPr>
          <p:nvPr>
            <p:ph type="body" idx="1"/>
          </p:nvPr>
        </p:nvSpPr>
        <p:spPr>
          <a:xfrm>
            <a:off x="228600" y="1066800"/>
            <a:ext cx="8763000" cy="4525963"/>
          </a:xfrm>
        </p:spPr>
        <p:txBody>
          <a:bodyPr>
            <a:normAutofit fontScale="92500"/>
          </a:bodyPr>
          <a:lstStyle/>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Teorie krystalového pole uvažuje pouze elektrostatické interakce, teorie ligandového pole je zobecněním předchozí teorie, zahrnuje i jiné typy interakcí.</a:t>
            </a:r>
          </a:p>
          <a:p>
            <a:pPr marL="0" indent="0"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vysvětlují elektronovou konfiguraci (a s tím související vlastnosti komplexu) centrálního atomu o dané symetrii obklopujících ligandů</a:t>
            </a: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Nejčastější je </a:t>
            </a:r>
            <a:r>
              <a:rPr lang="cs-CZ" altLang="en-US" sz="2000" b="1" dirty="0">
                <a:latin typeface="Arial" panose="020B0604020202020204" pitchFamily="34" charset="0"/>
                <a:cs typeface="Arial" panose="020B0604020202020204" pitchFamily="34" charset="0"/>
              </a:rPr>
              <a:t>oktaedrická symetrie</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endParaRPr lang="cs-CZ" altLang="en-US" sz="2000" dirty="0">
              <a:latin typeface="Arial" panose="020B0604020202020204" pitchFamily="34" charset="0"/>
              <a:cs typeface="Arial" panose="020B0604020202020204" pitchFamily="34" charset="0"/>
            </a:endParaRP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centrální atom je obklopen 6 ligandy, elektrony na orbitech d</a:t>
            </a:r>
            <a:r>
              <a:rPr lang="cs-CZ" altLang="en-US" sz="2000" baseline="-25000" dirty="0">
                <a:latin typeface="Arial" panose="020B0604020202020204" pitchFamily="34" charset="0"/>
                <a:cs typeface="Arial" panose="020B0604020202020204" pitchFamily="34" charset="0"/>
              </a:rPr>
              <a:t>x2-y2</a:t>
            </a:r>
            <a:r>
              <a:rPr lang="cs-CZ" altLang="en-US" sz="2000" dirty="0">
                <a:latin typeface="Arial" panose="020B0604020202020204" pitchFamily="34" charset="0"/>
                <a:cs typeface="Arial" panose="020B0604020202020204" pitchFamily="34" charset="0"/>
              </a:rPr>
              <a:t> a d</a:t>
            </a:r>
            <a:r>
              <a:rPr lang="cs-CZ" altLang="en-US" sz="2000" baseline="-25000" dirty="0">
                <a:latin typeface="Arial" panose="020B0604020202020204" pitchFamily="34" charset="0"/>
                <a:cs typeface="Arial" panose="020B0604020202020204" pitchFamily="34" charset="0"/>
              </a:rPr>
              <a:t>z2</a:t>
            </a:r>
            <a:r>
              <a:rPr lang="cs-CZ" altLang="en-US" sz="2000" dirty="0">
                <a:latin typeface="Arial" panose="020B0604020202020204" pitchFamily="34" charset="0"/>
                <a:cs typeface="Arial" panose="020B0604020202020204" pitchFamily="34" charset="0"/>
              </a:rPr>
              <a:t> jsou lokalizovány v bezprostřední blízkosti záporných nábojů ligandů, zatím co elektrony na zbývajících d orbitalech jsou ovlivněny ligandy méně. Soubor 5 původně degenerovaných d-orbitalů se elektronovou repulzí energeticky štěpí na 2 </a:t>
            </a:r>
            <a:r>
              <a:rPr lang="cs-CZ" altLang="en-US" sz="2000" dirty="0" err="1">
                <a:latin typeface="Arial" panose="020B0604020202020204" pitchFamily="34" charset="0"/>
                <a:cs typeface="Arial" panose="020B0604020202020204" pitchFamily="34" charset="0"/>
              </a:rPr>
              <a:t>podhladiny</a:t>
            </a:r>
            <a:r>
              <a:rPr lang="cs-CZ" altLang="en-US" sz="2000" dirty="0">
                <a:latin typeface="Arial" panose="020B0604020202020204" pitchFamily="34" charset="0"/>
                <a:cs typeface="Arial" panose="020B0604020202020204" pitchFamily="34" charset="0"/>
              </a:rPr>
              <a:t>: </a:t>
            </a: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d</a:t>
            </a:r>
            <a:r>
              <a:rPr lang="cs-CZ" altLang="en-US" sz="2000" b="1" baseline="-25000" dirty="0">
                <a:latin typeface="Arial" panose="020B0604020202020204" pitchFamily="34" charset="0"/>
                <a:cs typeface="Arial" panose="020B0604020202020204" pitchFamily="34" charset="0"/>
              </a:rPr>
              <a:t>x2-y2</a:t>
            </a:r>
            <a:r>
              <a:rPr lang="cs-CZ" altLang="en-US" sz="2000" b="1" dirty="0">
                <a:latin typeface="Arial" panose="020B0604020202020204" pitchFamily="34" charset="0"/>
                <a:cs typeface="Arial" panose="020B0604020202020204" pitchFamily="34" charset="0"/>
              </a:rPr>
              <a:t>, d</a:t>
            </a:r>
            <a:r>
              <a:rPr lang="cs-CZ" altLang="en-US" sz="2000" b="1" baseline="-25000" dirty="0">
                <a:latin typeface="Arial" panose="020B0604020202020204" pitchFamily="34" charset="0"/>
                <a:cs typeface="Arial" panose="020B0604020202020204" pitchFamily="34" charset="0"/>
              </a:rPr>
              <a:t>z2</a:t>
            </a:r>
            <a:r>
              <a:rPr lang="cs-CZ" altLang="en-US" sz="2000" dirty="0">
                <a:latin typeface="Arial" panose="020B0604020202020204" pitchFamily="34" charset="0"/>
                <a:cs typeface="Arial" panose="020B0604020202020204" pitchFamily="34" charset="0"/>
              </a:rPr>
              <a:t>          a     	</a:t>
            </a:r>
            <a:r>
              <a:rPr lang="cs-CZ" altLang="en-US" sz="2000" b="1" dirty="0" err="1">
                <a:latin typeface="Arial" panose="020B0604020202020204" pitchFamily="34" charset="0"/>
                <a:cs typeface="Arial" panose="020B0604020202020204" pitchFamily="34" charset="0"/>
              </a:rPr>
              <a:t>d</a:t>
            </a:r>
            <a:r>
              <a:rPr lang="cs-CZ" altLang="en-US" sz="2000" b="1" baseline="-25000" dirty="0" err="1">
                <a:latin typeface="Arial" panose="020B0604020202020204" pitchFamily="34" charset="0"/>
                <a:cs typeface="Arial" panose="020B0604020202020204" pitchFamily="34" charset="0"/>
              </a:rPr>
              <a:t>xy</a:t>
            </a:r>
            <a:r>
              <a:rPr lang="cs-CZ" altLang="en-US" sz="2000" b="1" dirty="0">
                <a:latin typeface="Arial" panose="020B0604020202020204" pitchFamily="34" charset="0"/>
                <a:cs typeface="Arial" panose="020B0604020202020204" pitchFamily="34" charset="0"/>
              </a:rPr>
              <a:t>, </a:t>
            </a:r>
            <a:r>
              <a:rPr lang="cs-CZ" altLang="en-US" sz="2000" b="1" dirty="0" err="1">
                <a:latin typeface="Arial" panose="020B0604020202020204" pitchFamily="34" charset="0"/>
                <a:cs typeface="Arial" panose="020B0604020202020204" pitchFamily="34" charset="0"/>
              </a:rPr>
              <a:t>d</a:t>
            </a:r>
            <a:r>
              <a:rPr lang="cs-CZ" altLang="en-US" sz="2000" b="1" baseline="-25000" dirty="0" err="1">
                <a:latin typeface="Arial" panose="020B0604020202020204" pitchFamily="34" charset="0"/>
                <a:cs typeface="Arial" panose="020B0604020202020204" pitchFamily="34" charset="0"/>
              </a:rPr>
              <a:t>xz</a:t>
            </a:r>
            <a:r>
              <a:rPr lang="cs-CZ" altLang="en-US" sz="2000" b="1" dirty="0">
                <a:latin typeface="Arial" panose="020B0604020202020204" pitchFamily="34" charset="0"/>
                <a:cs typeface="Arial" panose="020B0604020202020204" pitchFamily="34" charset="0"/>
              </a:rPr>
              <a:t> , </a:t>
            </a:r>
            <a:r>
              <a:rPr lang="cs-CZ" altLang="en-US" sz="2000" b="1" dirty="0" err="1">
                <a:latin typeface="Arial" panose="020B0604020202020204" pitchFamily="34" charset="0"/>
                <a:cs typeface="Arial" panose="020B0604020202020204" pitchFamily="34" charset="0"/>
              </a:rPr>
              <a:t>d</a:t>
            </a:r>
            <a:r>
              <a:rPr lang="cs-CZ" altLang="en-US" sz="2000" b="1" baseline="-25000" dirty="0" err="1">
                <a:latin typeface="Arial" panose="020B0604020202020204" pitchFamily="34" charset="0"/>
                <a:cs typeface="Arial" panose="020B0604020202020204" pitchFamily="34" charset="0"/>
              </a:rPr>
              <a:t>yz</a:t>
            </a:r>
            <a:endParaRPr lang="cs-CZ" altLang="en-US" sz="2000" b="1" baseline="-25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Energetický rozdíl mezi těmito </a:t>
            </a:r>
            <a:r>
              <a:rPr lang="cs-CZ" altLang="en-US" sz="2000" dirty="0" err="1">
                <a:latin typeface="Arial" panose="020B0604020202020204" pitchFamily="34" charset="0"/>
                <a:cs typeface="Arial" panose="020B0604020202020204" pitchFamily="34" charset="0"/>
              </a:rPr>
              <a:t>podhladiny</a:t>
            </a:r>
            <a:r>
              <a:rPr lang="cs-CZ" altLang="en-US" sz="2000" dirty="0">
                <a:latin typeface="Arial" panose="020B0604020202020204" pitchFamily="34" charset="0"/>
                <a:cs typeface="Arial" panose="020B0604020202020204" pitchFamily="34" charset="0"/>
              </a:rPr>
              <a:t> se nazývá </a:t>
            </a:r>
            <a:r>
              <a:rPr lang="cs-CZ" altLang="en-US" sz="2000" b="1" dirty="0">
                <a:latin typeface="Arial" panose="020B0604020202020204" pitchFamily="34" charset="0"/>
                <a:cs typeface="Arial" panose="020B0604020202020204" pitchFamily="34" charset="0"/>
              </a:rPr>
              <a:t>síla ligandového pole</a:t>
            </a:r>
            <a:r>
              <a:rPr lang="cs-CZ" altLang="en-US" sz="2000" dirty="0">
                <a:latin typeface="Arial" panose="020B0604020202020204" pitchFamily="34" charset="0"/>
                <a:cs typeface="Arial" panose="020B0604020202020204" pitchFamily="34" charset="0"/>
              </a:rPr>
              <a:t>, označuje se </a:t>
            </a:r>
            <a:r>
              <a:rPr lang="cs-CZ" altLang="en-US" sz="2000" b="1" dirty="0">
                <a:latin typeface="Arial" panose="020B0604020202020204" pitchFamily="34" charset="0"/>
                <a:cs typeface="Arial" panose="020B0604020202020204" pitchFamily="34" charset="0"/>
              </a:rPr>
              <a:t>D</a:t>
            </a:r>
            <a:r>
              <a:rPr lang="cs-CZ" altLang="en-US" sz="2000" dirty="0">
                <a:latin typeface="Arial" panose="020B0604020202020204" pitchFamily="34" charset="0"/>
                <a:cs typeface="Arial" panose="020B0604020202020204" pitchFamily="34" charset="0"/>
              </a:rPr>
              <a:t> a udává se v cm</a:t>
            </a:r>
            <a:r>
              <a:rPr lang="cs-CZ" altLang="en-US" sz="2000" baseline="30000" dirty="0">
                <a:latin typeface="Arial" panose="020B0604020202020204" pitchFamily="34" charset="0"/>
                <a:cs typeface="Arial" panose="020B0604020202020204" pitchFamily="34" charset="0"/>
              </a:rPr>
              <a:t>-1</a:t>
            </a:r>
            <a:r>
              <a:rPr lang="cs-CZ" alt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0095689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1" name="Group 4"/>
          <p:cNvGrpSpPr>
            <a:grpSpLocks/>
          </p:cNvGrpSpPr>
          <p:nvPr/>
        </p:nvGrpSpPr>
        <p:grpSpPr bwMode="auto">
          <a:xfrm>
            <a:off x="609600" y="1447800"/>
            <a:ext cx="5114925" cy="4213225"/>
            <a:chOff x="384" y="912"/>
            <a:chExt cx="2496" cy="1680"/>
          </a:xfrm>
        </p:grpSpPr>
        <p:sp>
          <p:nvSpPr>
            <p:cNvPr id="27653" name="Line 5"/>
            <p:cNvSpPr>
              <a:spLocks noChangeShapeType="1"/>
            </p:cNvSpPr>
            <p:nvPr/>
          </p:nvSpPr>
          <p:spPr bwMode="auto">
            <a:xfrm flipV="1">
              <a:off x="384" y="960"/>
              <a:ext cx="0" cy="16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Line 6"/>
            <p:cNvSpPr>
              <a:spLocks noChangeShapeType="1"/>
            </p:cNvSpPr>
            <p:nvPr/>
          </p:nvSpPr>
          <p:spPr bwMode="auto">
            <a:xfrm>
              <a:off x="384" y="2592"/>
              <a:ext cx="225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5" name="Line 7"/>
            <p:cNvSpPr>
              <a:spLocks noChangeShapeType="1"/>
            </p:cNvSpPr>
            <p:nvPr/>
          </p:nvSpPr>
          <p:spPr bwMode="auto">
            <a:xfrm>
              <a:off x="480" y="1728"/>
              <a:ext cx="9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6" name="Line 8"/>
            <p:cNvSpPr>
              <a:spLocks noChangeShapeType="1"/>
            </p:cNvSpPr>
            <p:nvPr/>
          </p:nvSpPr>
          <p:spPr bwMode="auto">
            <a:xfrm>
              <a:off x="1824" y="1056"/>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7" name="Line 9"/>
            <p:cNvSpPr>
              <a:spLocks noChangeShapeType="1"/>
            </p:cNvSpPr>
            <p:nvPr/>
          </p:nvSpPr>
          <p:spPr bwMode="auto">
            <a:xfrm>
              <a:off x="1776" y="2160"/>
              <a:ext cx="7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8" name="Line 10"/>
            <p:cNvSpPr>
              <a:spLocks noChangeShapeType="1"/>
            </p:cNvSpPr>
            <p:nvPr/>
          </p:nvSpPr>
          <p:spPr bwMode="auto">
            <a:xfrm flipH="1">
              <a:off x="1440" y="1056"/>
              <a:ext cx="384" cy="6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9" name="Line 11"/>
            <p:cNvSpPr>
              <a:spLocks noChangeShapeType="1"/>
            </p:cNvSpPr>
            <p:nvPr/>
          </p:nvSpPr>
          <p:spPr bwMode="auto">
            <a:xfrm>
              <a:off x="1440" y="1728"/>
              <a:ext cx="336"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60" name="Oval 12"/>
            <p:cNvSpPr>
              <a:spLocks noChangeArrowheads="1"/>
            </p:cNvSpPr>
            <p:nvPr/>
          </p:nvSpPr>
          <p:spPr bwMode="auto">
            <a:xfrm>
              <a:off x="672"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1" name="Oval 13"/>
            <p:cNvSpPr>
              <a:spLocks noChangeArrowheads="1"/>
            </p:cNvSpPr>
            <p:nvPr/>
          </p:nvSpPr>
          <p:spPr bwMode="auto">
            <a:xfrm>
              <a:off x="864"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2" name="Oval 14"/>
            <p:cNvSpPr>
              <a:spLocks noChangeArrowheads="1"/>
            </p:cNvSpPr>
            <p:nvPr/>
          </p:nvSpPr>
          <p:spPr bwMode="auto">
            <a:xfrm>
              <a:off x="1056"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3" name="Oval 15"/>
            <p:cNvSpPr>
              <a:spLocks noChangeArrowheads="1"/>
            </p:cNvSpPr>
            <p:nvPr/>
          </p:nvSpPr>
          <p:spPr bwMode="auto">
            <a:xfrm>
              <a:off x="480"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4" name="Oval 16"/>
            <p:cNvSpPr>
              <a:spLocks noChangeArrowheads="1"/>
            </p:cNvSpPr>
            <p:nvPr/>
          </p:nvSpPr>
          <p:spPr bwMode="auto">
            <a:xfrm>
              <a:off x="1248"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5" name="Oval 17"/>
            <p:cNvSpPr>
              <a:spLocks noChangeArrowheads="1"/>
            </p:cNvSpPr>
            <p:nvPr/>
          </p:nvSpPr>
          <p:spPr bwMode="auto">
            <a:xfrm>
              <a:off x="1920" y="1008"/>
              <a:ext cx="144" cy="144"/>
            </a:xfrm>
            <a:prstGeom prst="ellipse">
              <a:avLst/>
            </a:prstGeom>
            <a:solidFill>
              <a:srgbClr val="CC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6" name="Oval 18"/>
            <p:cNvSpPr>
              <a:spLocks noChangeArrowheads="1"/>
            </p:cNvSpPr>
            <p:nvPr/>
          </p:nvSpPr>
          <p:spPr bwMode="auto">
            <a:xfrm>
              <a:off x="2160" y="1008"/>
              <a:ext cx="144" cy="144"/>
            </a:xfrm>
            <a:prstGeom prst="ellipse">
              <a:avLst/>
            </a:prstGeom>
            <a:solidFill>
              <a:srgbClr val="CC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7" name="Oval 19"/>
            <p:cNvSpPr>
              <a:spLocks noChangeArrowheads="1"/>
            </p:cNvSpPr>
            <p:nvPr/>
          </p:nvSpPr>
          <p:spPr bwMode="auto">
            <a:xfrm>
              <a:off x="1824" y="2112"/>
              <a:ext cx="144" cy="144"/>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8" name="Oval 20"/>
            <p:cNvSpPr>
              <a:spLocks noChangeArrowheads="1"/>
            </p:cNvSpPr>
            <p:nvPr/>
          </p:nvSpPr>
          <p:spPr bwMode="auto">
            <a:xfrm>
              <a:off x="2064" y="2112"/>
              <a:ext cx="144" cy="144"/>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9" name="Oval 21"/>
            <p:cNvSpPr>
              <a:spLocks noChangeArrowheads="1"/>
            </p:cNvSpPr>
            <p:nvPr/>
          </p:nvSpPr>
          <p:spPr bwMode="auto">
            <a:xfrm>
              <a:off x="2304" y="2112"/>
              <a:ext cx="144" cy="144"/>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70" name="Rectangle 22"/>
            <p:cNvSpPr>
              <a:spLocks noChangeArrowheads="1"/>
            </p:cNvSpPr>
            <p:nvPr/>
          </p:nvSpPr>
          <p:spPr bwMode="auto">
            <a:xfrm>
              <a:off x="624" y="2352"/>
              <a:ext cx="511"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baseline="0">
                  <a:solidFill>
                    <a:schemeClr val="accent2"/>
                  </a:solidFill>
                  <a:latin typeface="Arial" pitchFamily="34" charset="0"/>
                </a:rPr>
                <a:t>sférické</a:t>
              </a:r>
              <a:endParaRPr lang="cs-CZ" altLang="en-US" b="1" baseline="0">
                <a:solidFill>
                  <a:schemeClr val="accent2"/>
                </a:solidFill>
                <a:latin typeface="Arial" pitchFamily="34" charset="0"/>
              </a:endParaRPr>
            </a:p>
          </p:txBody>
        </p:sp>
        <p:sp>
          <p:nvSpPr>
            <p:cNvPr id="27671" name="Rectangle 23"/>
            <p:cNvSpPr>
              <a:spLocks noChangeArrowheads="1"/>
            </p:cNvSpPr>
            <p:nvPr/>
          </p:nvSpPr>
          <p:spPr bwMode="auto">
            <a:xfrm>
              <a:off x="1680" y="2352"/>
              <a:ext cx="710"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baseline="0">
                  <a:solidFill>
                    <a:schemeClr val="accent2"/>
                  </a:solidFill>
                  <a:latin typeface="Arial" pitchFamily="34" charset="0"/>
                </a:rPr>
                <a:t>oktaedrické</a:t>
              </a:r>
              <a:endParaRPr lang="cs-CZ" altLang="en-US" b="1" baseline="0">
                <a:solidFill>
                  <a:schemeClr val="accent2"/>
                </a:solidFill>
                <a:latin typeface="Arial" pitchFamily="34" charset="0"/>
              </a:endParaRPr>
            </a:p>
          </p:txBody>
        </p:sp>
        <p:sp>
          <p:nvSpPr>
            <p:cNvPr id="27672" name="Rectangle 24"/>
            <p:cNvSpPr>
              <a:spLocks noChangeArrowheads="1"/>
            </p:cNvSpPr>
            <p:nvPr/>
          </p:nvSpPr>
          <p:spPr bwMode="auto">
            <a:xfrm>
              <a:off x="2400" y="912"/>
              <a:ext cx="255"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i="1" baseline="0">
                  <a:solidFill>
                    <a:schemeClr val="accent2"/>
                  </a:solidFill>
                  <a:latin typeface="Arial" pitchFamily="34" charset="0"/>
                </a:rPr>
                <a:t>e</a:t>
              </a:r>
              <a:r>
                <a:rPr lang="cs-CZ" altLang="en-US" sz="1800" b="1" i="1" baseline="-25000">
                  <a:solidFill>
                    <a:schemeClr val="accent2"/>
                  </a:solidFill>
                  <a:latin typeface="Arial" pitchFamily="34" charset="0"/>
                </a:rPr>
                <a:t>g</a:t>
              </a:r>
              <a:endParaRPr lang="cs-CZ" altLang="en-US" b="1" baseline="0">
                <a:solidFill>
                  <a:schemeClr val="accent2"/>
                </a:solidFill>
                <a:latin typeface="Arial" pitchFamily="34" charset="0"/>
              </a:endParaRPr>
            </a:p>
          </p:txBody>
        </p:sp>
        <p:sp>
          <p:nvSpPr>
            <p:cNvPr id="27673" name="Rectangle 25"/>
            <p:cNvSpPr>
              <a:spLocks noChangeArrowheads="1"/>
            </p:cNvSpPr>
            <p:nvPr/>
          </p:nvSpPr>
          <p:spPr bwMode="auto">
            <a:xfrm>
              <a:off x="2544" y="2064"/>
              <a:ext cx="336"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i="1" baseline="0">
                  <a:solidFill>
                    <a:schemeClr val="accent2"/>
                  </a:solidFill>
                  <a:latin typeface="Arial" pitchFamily="34" charset="0"/>
                </a:rPr>
                <a:t>t</a:t>
              </a:r>
              <a:r>
                <a:rPr lang="cs-CZ" altLang="en-US" sz="1800" b="1" i="1" baseline="-25000">
                  <a:solidFill>
                    <a:schemeClr val="accent2"/>
                  </a:solidFill>
                  <a:latin typeface="Arial" pitchFamily="34" charset="0"/>
                </a:rPr>
                <a:t>2g</a:t>
              </a:r>
              <a:endParaRPr lang="cs-CZ" altLang="en-US" b="1" baseline="0">
                <a:solidFill>
                  <a:schemeClr val="accent2"/>
                </a:solidFill>
                <a:latin typeface="Arial" pitchFamily="34" charset="0"/>
              </a:endParaRPr>
            </a:p>
          </p:txBody>
        </p:sp>
        <p:sp>
          <p:nvSpPr>
            <p:cNvPr id="27674" name="Line 26"/>
            <p:cNvSpPr>
              <a:spLocks noChangeShapeType="1"/>
            </p:cNvSpPr>
            <p:nvPr/>
          </p:nvSpPr>
          <p:spPr bwMode="auto">
            <a:xfrm>
              <a:off x="2832" y="1056"/>
              <a:ext cx="0" cy="110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75" name="Rectangle 27"/>
            <p:cNvSpPr>
              <a:spLocks noChangeArrowheads="1"/>
            </p:cNvSpPr>
            <p:nvPr/>
          </p:nvSpPr>
          <p:spPr bwMode="auto">
            <a:xfrm>
              <a:off x="2544" y="1440"/>
              <a:ext cx="288"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i="1" baseline="0">
                  <a:solidFill>
                    <a:schemeClr val="accent2"/>
                  </a:solidFill>
                  <a:latin typeface="Symbol" pitchFamily="18" charset="2"/>
                </a:rPr>
                <a:t>D</a:t>
              </a:r>
              <a:r>
                <a:rPr lang="cs-CZ" altLang="en-US" sz="1800" b="1" i="1" baseline="-25000">
                  <a:solidFill>
                    <a:schemeClr val="accent2"/>
                  </a:solidFill>
                  <a:latin typeface="Arial" pitchFamily="34" charset="0"/>
                </a:rPr>
                <a:t>O</a:t>
              </a:r>
              <a:endParaRPr lang="cs-CZ" altLang="en-US" b="1" baseline="0">
                <a:solidFill>
                  <a:schemeClr val="accent2"/>
                </a:solidFill>
                <a:latin typeface="Arial" pitchFamily="34" charset="0"/>
              </a:endParaRPr>
            </a:p>
          </p:txBody>
        </p:sp>
        <p:sp>
          <p:nvSpPr>
            <p:cNvPr id="27676" name="Rectangle 28"/>
            <p:cNvSpPr>
              <a:spLocks noChangeArrowheads="1"/>
            </p:cNvSpPr>
            <p:nvPr/>
          </p:nvSpPr>
          <p:spPr bwMode="auto">
            <a:xfrm>
              <a:off x="2016" y="1276"/>
              <a:ext cx="528"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600" b="1" baseline="0">
                  <a:solidFill>
                    <a:schemeClr val="accent2"/>
                  </a:solidFill>
                  <a:latin typeface="Symbol" pitchFamily="18" charset="2"/>
                </a:rPr>
                <a:t>3/5</a:t>
              </a:r>
              <a:r>
                <a:rPr lang="cs-CZ" altLang="en-US" sz="1600" b="1" i="1" baseline="0">
                  <a:solidFill>
                    <a:schemeClr val="accent2"/>
                  </a:solidFill>
                  <a:latin typeface="Symbol" pitchFamily="18" charset="2"/>
                </a:rPr>
                <a:t> D</a:t>
              </a:r>
              <a:r>
                <a:rPr lang="cs-CZ" altLang="en-US" sz="1600" b="1" i="1" baseline="-25000">
                  <a:solidFill>
                    <a:schemeClr val="accent2"/>
                  </a:solidFill>
                  <a:latin typeface="Arial" pitchFamily="34" charset="0"/>
                </a:rPr>
                <a:t>O</a:t>
              </a:r>
              <a:endParaRPr lang="cs-CZ" altLang="en-US" b="1" baseline="0">
                <a:solidFill>
                  <a:schemeClr val="accent2"/>
                </a:solidFill>
                <a:latin typeface="Arial" pitchFamily="34" charset="0"/>
              </a:endParaRPr>
            </a:p>
          </p:txBody>
        </p:sp>
        <p:sp>
          <p:nvSpPr>
            <p:cNvPr id="27677" name="Rectangle 29"/>
            <p:cNvSpPr>
              <a:spLocks noChangeArrowheads="1"/>
            </p:cNvSpPr>
            <p:nvPr/>
          </p:nvSpPr>
          <p:spPr bwMode="auto">
            <a:xfrm>
              <a:off x="2016" y="1824"/>
              <a:ext cx="528"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600" b="1" baseline="0">
                  <a:solidFill>
                    <a:schemeClr val="accent2"/>
                  </a:solidFill>
                  <a:latin typeface="Symbol" pitchFamily="18" charset="2"/>
                </a:rPr>
                <a:t>2/5</a:t>
              </a:r>
              <a:r>
                <a:rPr lang="cs-CZ" altLang="en-US" sz="1600" b="1" i="1" baseline="0">
                  <a:solidFill>
                    <a:schemeClr val="accent2"/>
                  </a:solidFill>
                  <a:latin typeface="Symbol" pitchFamily="18" charset="2"/>
                </a:rPr>
                <a:t> D</a:t>
              </a:r>
              <a:r>
                <a:rPr lang="cs-CZ" altLang="en-US" sz="1600" b="1" i="1" baseline="-25000">
                  <a:solidFill>
                    <a:schemeClr val="accent2"/>
                  </a:solidFill>
                  <a:latin typeface="Arial" pitchFamily="34" charset="0"/>
                </a:rPr>
                <a:t>O</a:t>
              </a:r>
              <a:endParaRPr lang="cs-CZ" altLang="en-US" b="1" baseline="0">
                <a:solidFill>
                  <a:schemeClr val="accent2"/>
                </a:solidFill>
                <a:latin typeface="Arial" pitchFamily="34" charset="0"/>
              </a:endParaRPr>
            </a:p>
          </p:txBody>
        </p:sp>
        <p:sp>
          <p:nvSpPr>
            <p:cNvPr id="27678" name="Line 30"/>
            <p:cNvSpPr>
              <a:spLocks noChangeShapeType="1"/>
            </p:cNvSpPr>
            <p:nvPr/>
          </p:nvSpPr>
          <p:spPr bwMode="auto">
            <a:xfrm>
              <a:off x="2448" y="1680"/>
              <a:ext cx="0" cy="480"/>
            </a:xfrm>
            <a:prstGeom prst="line">
              <a:avLst/>
            </a:prstGeom>
            <a:noFill/>
            <a:ln w="635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79" name="Line 31"/>
            <p:cNvSpPr>
              <a:spLocks noChangeShapeType="1"/>
            </p:cNvSpPr>
            <p:nvPr/>
          </p:nvSpPr>
          <p:spPr bwMode="auto">
            <a:xfrm>
              <a:off x="2448" y="1056"/>
              <a:ext cx="0" cy="624"/>
            </a:xfrm>
            <a:prstGeom prst="line">
              <a:avLst/>
            </a:prstGeom>
            <a:noFill/>
            <a:ln w="635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pic>
        <p:nvPicPr>
          <p:cNvPr id="27652" name="Picture 32"/>
          <p:cNvPicPr>
            <a:picLocks noGrp="1" noChangeAspect="1" noChangeArrowheads="1"/>
          </p:cNvPicPr>
          <p:nvPr>
            <p:ph/>
          </p:nvPr>
        </p:nvPicPr>
        <p:blipFill>
          <a:blip r:embed="rId2">
            <a:extLst>
              <a:ext uri="{28A0092B-C50C-407E-A947-70E740481C1C}">
                <a14:useLocalDpi xmlns:a14="http://schemas.microsoft.com/office/drawing/2010/main" val="0"/>
              </a:ext>
            </a:extLst>
          </a:blip>
          <a:srcRect l="34509" t="26433" r="34482" b="26401"/>
          <a:stretch>
            <a:fillRect/>
          </a:stretch>
        </p:blipFill>
        <p:spPr>
          <a:xfrm>
            <a:off x="6333758" y="2153376"/>
            <a:ext cx="2232025" cy="2484437"/>
          </a:xfrm>
          <a:noFill/>
        </p:spPr>
      </p:pic>
    </p:spTree>
    <p:extLst>
      <p:ext uri="{BB962C8B-B14F-4D97-AF65-F5344CB8AC3E}">
        <p14:creationId xmlns:p14="http://schemas.microsoft.com/office/powerpoint/2010/main" val="308057818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7B3D8CD2-259B-473E-AC04-F1FB7A650160}"/>
              </a:ext>
            </a:extLst>
          </p:cNvPr>
          <p:cNvPicPr>
            <a:picLocks noChangeAspect="1"/>
          </p:cNvPicPr>
          <p:nvPr/>
        </p:nvPicPr>
        <p:blipFill>
          <a:blip r:embed="rId2"/>
          <a:stretch>
            <a:fillRect/>
          </a:stretch>
        </p:blipFill>
        <p:spPr>
          <a:xfrm>
            <a:off x="5810250" y="47398"/>
            <a:ext cx="3295650" cy="2419804"/>
          </a:xfrm>
          <a:prstGeom prst="rect">
            <a:avLst/>
          </a:prstGeom>
        </p:spPr>
      </p:pic>
      <p:sp>
        <p:nvSpPr>
          <p:cNvPr id="28675" name="Rectangle 3"/>
          <p:cNvSpPr>
            <a:spLocks noGrp="1" noChangeArrowheads="1"/>
          </p:cNvSpPr>
          <p:nvPr>
            <p:ph type="body" idx="1"/>
          </p:nvPr>
        </p:nvSpPr>
        <p:spPr>
          <a:xfrm>
            <a:off x="152400" y="304800"/>
            <a:ext cx="8839200" cy="1905000"/>
          </a:xfrm>
        </p:spPr>
        <p:txBody>
          <a:bodyPr>
            <a:normAutofit/>
          </a:bodyPr>
          <a:lstStyle/>
          <a:p>
            <a:pPr marL="0" indent="0" eaLnBrk="1" hangingPunct="1">
              <a:buNone/>
            </a:pPr>
            <a:r>
              <a:rPr lang="cs-CZ" altLang="en-US" sz="2000" b="1" dirty="0">
                <a:latin typeface="Arial" panose="020B0604020202020204" pitchFamily="34" charset="0"/>
                <a:cs typeface="Arial" panose="020B0604020202020204" pitchFamily="34" charset="0"/>
              </a:rPr>
              <a:t>Velikost </a:t>
            </a:r>
            <a:r>
              <a:rPr lang="el-GR" altLang="en-US" sz="2000" b="1" dirty="0">
                <a:latin typeface="Arial" panose="020B0604020202020204" pitchFamily="34" charset="0"/>
                <a:cs typeface="Arial" panose="020B0604020202020204" pitchFamily="34" charset="0"/>
              </a:rPr>
              <a:t>Δ</a:t>
            </a:r>
            <a:r>
              <a:rPr lang="cs-CZ" altLang="en-US" sz="2000" b="1" dirty="0">
                <a:latin typeface="Arial" panose="020B0604020202020204" pitchFamily="34" charset="0"/>
                <a:cs typeface="Arial" panose="020B0604020202020204" pitchFamily="34" charset="0"/>
              </a:rPr>
              <a:t> závisí:</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I) </a:t>
            </a:r>
            <a:r>
              <a:rPr lang="cs-CZ" altLang="en-US" sz="2000" u="sng" dirty="0">
                <a:cs typeface="Arial" panose="020B0604020202020204" pitchFamily="34" charset="0"/>
              </a:rPr>
              <a:t>na povaze centrálního atomu</a:t>
            </a:r>
            <a:endParaRPr lang="cs-CZ"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 s oxidačním číslem </a:t>
            </a:r>
            <a:r>
              <a:rPr lang="el-GR" altLang="en-US" sz="2000" dirty="0">
                <a:cs typeface="Arial" panose="020B0604020202020204" pitchFamily="34" charset="0"/>
              </a:rPr>
              <a:t>Δ</a:t>
            </a:r>
            <a:r>
              <a:rPr lang="cs-CZ" altLang="en-US" sz="2000" dirty="0">
                <a:cs typeface="Arial" panose="020B0604020202020204" pitchFamily="34" charset="0"/>
              </a:rPr>
              <a:t> roste</a:t>
            </a:r>
          </a:p>
          <a:p>
            <a:pPr eaLnBrk="1" hangingPunct="1">
              <a:buFont typeface="Wingdings" pitchFamily="2" charset="2"/>
              <a:buNone/>
            </a:pPr>
            <a:r>
              <a:rPr lang="cs-CZ" altLang="en-US" sz="2000" dirty="0">
                <a:cs typeface="Arial" panose="020B0604020202020204" pitchFamily="34" charset="0"/>
              </a:rPr>
              <a:t>	b) s hlavním kvantovým číslem </a:t>
            </a:r>
            <a:r>
              <a:rPr lang="el-GR" altLang="en-US" sz="2000" dirty="0">
                <a:cs typeface="Arial" panose="020B0604020202020204" pitchFamily="34" charset="0"/>
              </a:rPr>
              <a:t>Δ</a:t>
            </a:r>
            <a:r>
              <a:rPr lang="cs-CZ" altLang="en-US" sz="2000" dirty="0">
                <a:cs typeface="Arial" panose="020B0604020202020204" pitchFamily="34" charset="0"/>
              </a:rPr>
              <a:t> roste</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sp>
        <p:nvSpPr>
          <p:cNvPr id="28676" name="AutoShape 4"/>
          <p:cNvSpPr>
            <a:spLocks noChangeArrowheads="1"/>
          </p:cNvSpPr>
          <p:nvPr/>
        </p:nvSpPr>
        <p:spPr bwMode="auto">
          <a:xfrm>
            <a:off x="250825" y="4508500"/>
            <a:ext cx="976313" cy="485775"/>
          </a:xfrm>
          <a:prstGeom prst="rightArrow">
            <a:avLst>
              <a:gd name="adj1" fmla="val 84315"/>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6" name="TextovéPole 5">
            <a:extLst>
              <a:ext uri="{FF2B5EF4-FFF2-40B4-BE49-F238E27FC236}">
                <a16:creationId xmlns:a16="http://schemas.microsoft.com/office/drawing/2014/main" id="{CCB2CAFB-41B4-4947-9CC3-F6C53BB4A71E}"/>
              </a:ext>
            </a:extLst>
          </p:cNvPr>
          <p:cNvSpPr txBox="1"/>
          <p:nvPr/>
        </p:nvSpPr>
        <p:spPr>
          <a:xfrm>
            <a:off x="152400" y="3707998"/>
            <a:ext cx="8740775" cy="2708434"/>
          </a:xfrm>
          <a:prstGeom prst="rect">
            <a:avLst/>
          </a:prstGeom>
          <a:noFill/>
        </p:spPr>
        <p:txBody>
          <a:bodyPr wrap="square">
            <a:spAutoFit/>
          </a:bodyPr>
          <a:lstStyle/>
          <a:p>
            <a:pPr eaLnBrk="1" hangingPunct="1">
              <a:buFont typeface="Wingdings" pitchFamily="2" charset="2"/>
              <a:buNone/>
            </a:pPr>
            <a:r>
              <a:rPr lang="cs-CZ" altLang="en-US" sz="1800" dirty="0">
                <a:cs typeface="Arial" panose="020B0604020202020204" pitchFamily="34" charset="0"/>
              </a:rPr>
              <a:t>II) </a:t>
            </a:r>
            <a:r>
              <a:rPr lang="cs-CZ" altLang="en-US" sz="2000" u="sng" dirty="0">
                <a:cs typeface="Arial" panose="020B0604020202020204" pitchFamily="34" charset="0"/>
              </a:rPr>
              <a:t>na povaze ligandu</a:t>
            </a:r>
            <a:endParaRPr lang="cs-CZ" altLang="en-US" sz="2000" dirty="0">
              <a:cs typeface="Arial" panose="020B0604020202020204" pitchFamily="34" charset="0"/>
            </a:endParaRPr>
          </a:p>
          <a:p>
            <a:pPr algn="just" eaLnBrk="1" hangingPunct="1">
              <a:buFont typeface="Wingdings" pitchFamily="2" charset="2"/>
              <a:buNone/>
            </a:pPr>
            <a:r>
              <a:rPr lang="cs-CZ" altLang="en-US" sz="2000" dirty="0">
                <a:cs typeface="Arial" panose="020B0604020202020204" pitchFamily="34" charset="0"/>
              </a:rPr>
              <a:t>    ligandy lze sestavit podle schopnosti štěpit d-orbitaly centrálního kovu do tzv. </a:t>
            </a:r>
            <a:r>
              <a:rPr lang="cs-CZ" altLang="en-US" sz="2000" b="1" dirty="0" err="1">
                <a:cs typeface="Arial" panose="020B0604020202020204" pitchFamily="34" charset="0"/>
              </a:rPr>
              <a:t>spektrochemické</a:t>
            </a:r>
            <a:r>
              <a:rPr lang="cs-CZ" altLang="en-US" sz="2000" b="1" dirty="0">
                <a:cs typeface="Arial" panose="020B0604020202020204" pitchFamily="34" charset="0"/>
              </a:rPr>
              <a:t> řady ligandů</a:t>
            </a:r>
            <a:r>
              <a:rPr lang="en-US" altLang="en-US" sz="2000" b="1" dirty="0">
                <a:cs typeface="Arial" panose="020B0604020202020204" pitchFamily="34" charset="0"/>
              </a:rPr>
              <a:t>:</a:t>
            </a:r>
            <a:endParaRPr lang="cs-CZ" altLang="en-US" sz="2000" b="1" dirty="0">
              <a:cs typeface="Arial" panose="020B0604020202020204" pitchFamily="34" charset="0"/>
            </a:endParaRPr>
          </a:p>
          <a:p>
            <a:pPr eaLnBrk="1" hangingPunct="1">
              <a:buFont typeface="Wingdings" pitchFamily="2" charset="2"/>
              <a:buNone/>
            </a:pPr>
            <a:endParaRPr lang="en-US" altLang="en-US" sz="900" b="1" dirty="0">
              <a:latin typeface="Arial" panose="020B0604020202020204" pitchFamily="34" charset="0"/>
              <a:cs typeface="Arial" panose="020B0604020202020204" pitchFamily="34" charset="0"/>
            </a:endParaRPr>
          </a:p>
          <a:p>
            <a:pPr marL="0" indent="0" algn="just">
              <a:buClrTx/>
              <a:buSzTx/>
              <a:buFontTx/>
              <a:buNone/>
            </a:pPr>
            <a:r>
              <a:rPr lang="cs-CZ" altLang="en-US" sz="1800" b="1" dirty="0">
                <a:solidFill>
                  <a:schemeClr val="accent2"/>
                </a:solidFill>
                <a:latin typeface="Arial" panose="020B0604020202020204" pitchFamily="34" charset="0"/>
                <a:cs typeface="Arial" panose="020B0604020202020204" pitchFamily="34" charset="0"/>
              </a:rPr>
              <a:t>I</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 Br</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Cl</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SCN</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F</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S</a:t>
            </a:r>
            <a:r>
              <a:rPr lang="cs-CZ" altLang="en-US" sz="1800" b="1" baseline="-25000" dirty="0">
                <a:solidFill>
                  <a:schemeClr val="accent2"/>
                </a:solidFill>
                <a:latin typeface="Arial" panose="020B0604020202020204" pitchFamily="34" charset="0"/>
                <a:cs typeface="Arial" panose="020B0604020202020204" pitchFamily="34" charset="0"/>
              </a:rPr>
              <a:t>2</a:t>
            </a:r>
            <a:r>
              <a:rPr lang="cs-CZ" altLang="en-US" sz="1800" b="1" dirty="0">
                <a:solidFill>
                  <a:schemeClr val="accent2"/>
                </a:solidFill>
                <a:latin typeface="Arial" panose="020B0604020202020204" pitchFamily="34" charset="0"/>
                <a:cs typeface="Arial" panose="020B0604020202020204" pitchFamily="34" charset="0"/>
              </a:rPr>
              <a:t>O</a:t>
            </a:r>
            <a:r>
              <a:rPr lang="cs-CZ" altLang="en-US" sz="1800" b="1" baseline="-25000" dirty="0">
                <a:solidFill>
                  <a:schemeClr val="accent2"/>
                </a:solidFill>
                <a:latin typeface="Arial" panose="020B0604020202020204" pitchFamily="34" charset="0"/>
                <a:cs typeface="Arial" panose="020B0604020202020204" pitchFamily="34" charset="0"/>
              </a:rPr>
              <a:t>3</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CO</a:t>
            </a:r>
            <a:r>
              <a:rPr lang="cs-CZ" altLang="en-US" sz="1800" b="1" baseline="-25000" dirty="0">
                <a:solidFill>
                  <a:schemeClr val="accent2"/>
                </a:solidFill>
                <a:latin typeface="Arial" panose="020B0604020202020204" pitchFamily="34" charset="0"/>
                <a:cs typeface="Arial" panose="020B0604020202020204" pitchFamily="34" charset="0"/>
              </a:rPr>
              <a:t>3</a:t>
            </a:r>
            <a:r>
              <a:rPr lang="cs-CZ" altLang="en-US" sz="1800" b="1" baseline="30000" dirty="0">
                <a:solidFill>
                  <a:schemeClr val="accent2"/>
                </a:solidFill>
                <a:latin typeface="Arial" panose="020B0604020202020204" pitchFamily="34" charset="0"/>
                <a:cs typeface="Arial" panose="020B0604020202020204" pitchFamily="34" charset="0"/>
              </a:rPr>
              <a:t>2-</a:t>
            </a:r>
            <a:r>
              <a:rPr lang="cs-CZ" altLang="en-US" sz="1800" b="1" dirty="0">
                <a:solidFill>
                  <a:schemeClr val="accent2"/>
                </a:solidFill>
                <a:latin typeface="Arial" panose="020B0604020202020204" pitchFamily="34" charset="0"/>
                <a:cs typeface="Arial" panose="020B0604020202020204" pitchFamily="34" charset="0"/>
              </a:rPr>
              <a:t>, OH</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NO</a:t>
            </a:r>
            <a:r>
              <a:rPr lang="cs-CZ" altLang="en-US" sz="1800" b="1" baseline="-25000" dirty="0">
                <a:solidFill>
                  <a:schemeClr val="accent2"/>
                </a:solidFill>
                <a:latin typeface="Arial" panose="020B0604020202020204" pitchFamily="34" charset="0"/>
                <a:cs typeface="Arial" panose="020B0604020202020204" pitchFamily="34" charset="0"/>
              </a:rPr>
              <a:t>3</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SO</a:t>
            </a:r>
            <a:r>
              <a:rPr lang="cs-CZ" altLang="en-US" sz="1800" b="1" baseline="-25000" dirty="0">
                <a:solidFill>
                  <a:schemeClr val="accent2"/>
                </a:solidFill>
                <a:latin typeface="Arial" panose="020B0604020202020204" pitchFamily="34" charset="0"/>
                <a:cs typeface="Arial" panose="020B0604020202020204" pitchFamily="34" charset="0"/>
              </a:rPr>
              <a:t>4</a:t>
            </a:r>
            <a:r>
              <a:rPr lang="cs-CZ" altLang="en-US" sz="1800" b="1" baseline="30000" dirty="0">
                <a:solidFill>
                  <a:schemeClr val="accent2"/>
                </a:solidFill>
                <a:latin typeface="Arial" panose="020B0604020202020204" pitchFamily="34" charset="0"/>
                <a:cs typeface="Arial" panose="020B0604020202020204" pitchFamily="34" charset="0"/>
              </a:rPr>
              <a:t>2-</a:t>
            </a:r>
            <a:r>
              <a:rPr lang="cs-CZ" altLang="en-US" sz="1800" b="1" dirty="0">
                <a:solidFill>
                  <a:schemeClr val="accent2"/>
                </a:solidFill>
                <a:latin typeface="Arial" panose="020B0604020202020204" pitchFamily="34" charset="0"/>
                <a:cs typeface="Arial" panose="020B0604020202020204" pitchFamily="34" charset="0"/>
              </a:rPr>
              <a:t>, H</a:t>
            </a:r>
            <a:r>
              <a:rPr lang="cs-CZ" altLang="en-US" sz="1800" b="1" baseline="-25000" dirty="0">
                <a:solidFill>
                  <a:schemeClr val="accent2"/>
                </a:solidFill>
                <a:latin typeface="Arial" panose="020B0604020202020204" pitchFamily="34" charset="0"/>
                <a:cs typeface="Arial" panose="020B0604020202020204" pitchFamily="34" charset="0"/>
              </a:rPr>
              <a:t>2</a:t>
            </a:r>
            <a:r>
              <a:rPr lang="cs-CZ" altLang="en-US" sz="1800" b="1" dirty="0">
                <a:solidFill>
                  <a:schemeClr val="accent2"/>
                </a:solidFill>
                <a:latin typeface="Arial" panose="020B0604020202020204" pitchFamily="34" charset="0"/>
                <a:cs typeface="Arial" panose="020B0604020202020204" pitchFamily="34" charset="0"/>
              </a:rPr>
              <a:t>O, C</a:t>
            </a:r>
            <a:r>
              <a:rPr lang="cs-CZ" altLang="en-US" sz="1800" b="1" baseline="-25000" dirty="0">
                <a:solidFill>
                  <a:schemeClr val="accent2"/>
                </a:solidFill>
                <a:latin typeface="Arial" panose="020B0604020202020204" pitchFamily="34" charset="0"/>
                <a:cs typeface="Arial" panose="020B0604020202020204" pitchFamily="34" charset="0"/>
              </a:rPr>
              <a:t>2</a:t>
            </a:r>
            <a:r>
              <a:rPr lang="cs-CZ" altLang="en-US" sz="1800" b="1" dirty="0">
                <a:solidFill>
                  <a:schemeClr val="accent2"/>
                </a:solidFill>
                <a:latin typeface="Arial" panose="020B0604020202020204" pitchFamily="34" charset="0"/>
                <a:cs typeface="Arial" panose="020B0604020202020204" pitchFamily="34" charset="0"/>
              </a:rPr>
              <a:t>O</a:t>
            </a:r>
            <a:r>
              <a:rPr lang="cs-CZ" altLang="en-US" sz="1800" b="1" baseline="-25000" dirty="0">
                <a:solidFill>
                  <a:schemeClr val="accent2"/>
                </a:solidFill>
                <a:latin typeface="Arial" panose="020B0604020202020204" pitchFamily="34" charset="0"/>
                <a:cs typeface="Arial" panose="020B0604020202020204" pitchFamily="34" charset="0"/>
              </a:rPr>
              <a:t>4</a:t>
            </a:r>
            <a:r>
              <a:rPr lang="cs-CZ" altLang="en-US" sz="1800" b="1" baseline="30000" dirty="0">
                <a:solidFill>
                  <a:schemeClr val="accent2"/>
                </a:solidFill>
                <a:latin typeface="Arial" panose="020B0604020202020204" pitchFamily="34" charset="0"/>
                <a:cs typeface="Arial" panose="020B0604020202020204" pitchFamily="34" charset="0"/>
              </a:rPr>
              <a:t>2-</a:t>
            </a:r>
            <a:r>
              <a:rPr lang="cs-CZ" altLang="en-US" sz="1800" b="1" dirty="0">
                <a:solidFill>
                  <a:schemeClr val="accent2"/>
                </a:solidFill>
                <a:latin typeface="Arial" panose="020B0604020202020204" pitchFamily="34" charset="0"/>
                <a:cs typeface="Arial" panose="020B0604020202020204" pitchFamily="34" charset="0"/>
              </a:rPr>
              <a:t>, NO</a:t>
            </a:r>
            <a:r>
              <a:rPr lang="cs-CZ" altLang="en-US" sz="1800" b="1" baseline="-25000" dirty="0">
                <a:solidFill>
                  <a:schemeClr val="accent2"/>
                </a:solidFill>
                <a:latin typeface="Arial" panose="020B0604020202020204" pitchFamily="34" charset="0"/>
                <a:cs typeface="Arial" panose="020B0604020202020204" pitchFamily="34" charset="0"/>
              </a:rPr>
              <a:t>2</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NH</a:t>
            </a:r>
            <a:r>
              <a:rPr lang="cs-CZ" altLang="en-US" sz="1800" b="1" baseline="-25000" dirty="0">
                <a:solidFill>
                  <a:schemeClr val="accent2"/>
                </a:solidFill>
                <a:latin typeface="Arial" panose="020B0604020202020204" pitchFamily="34" charset="0"/>
                <a:cs typeface="Arial" panose="020B0604020202020204" pitchFamily="34" charset="0"/>
              </a:rPr>
              <a:t>3</a:t>
            </a:r>
            <a:r>
              <a:rPr lang="cs-CZ" altLang="en-US" sz="1800" b="1" dirty="0">
                <a:solidFill>
                  <a:schemeClr val="accent2"/>
                </a:solidFill>
                <a:latin typeface="Arial" panose="020B0604020202020204" pitchFamily="34" charset="0"/>
                <a:cs typeface="Arial" panose="020B0604020202020204" pitchFamily="34" charset="0"/>
              </a:rPr>
              <a:t>, C</a:t>
            </a:r>
            <a:r>
              <a:rPr lang="cs-CZ" altLang="en-US" sz="1800" b="1" baseline="-25000" dirty="0">
                <a:solidFill>
                  <a:schemeClr val="accent2"/>
                </a:solidFill>
                <a:latin typeface="Arial" panose="020B0604020202020204" pitchFamily="34" charset="0"/>
                <a:cs typeface="Arial" panose="020B0604020202020204" pitchFamily="34" charset="0"/>
              </a:rPr>
              <a:t>5</a:t>
            </a:r>
            <a:r>
              <a:rPr lang="cs-CZ" altLang="en-US" sz="1800" b="1" dirty="0">
                <a:solidFill>
                  <a:schemeClr val="accent2"/>
                </a:solidFill>
                <a:latin typeface="Arial" panose="020B0604020202020204" pitchFamily="34" charset="0"/>
                <a:cs typeface="Arial" panose="020B0604020202020204" pitchFamily="34" charset="0"/>
              </a:rPr>
              <a:t>H</a:t>
            </a:r>
            <a:r>
              <a:rPr lang="cs-CZ" altLang="en-US" sz="1800" b="1" baseline="-25000" dirty="0">
                <a:solidFill>
                  <a:schemeClr val="accent2"/>
                </a:solidFill>
                <a:latin typeface="Arial" panose="020B0604020202020204" pitchFamily="34" charset="0"/>
                <a:cs typeface="Arial" panose="020B0604020202020204" pitchFamily="34" charset="0"/>
              </a:rPr>
              <a:t>5</a:t>
            </a:r>
            <a:r>
              <a:rPr lang="cs-CZ" altLang="en-US" sz="1800" b="1" dirty="0">
                <a:solidFill>
                  <a:schemeClr val="accent2"/>
                </a:solidFill>
                <a:latin typeface="Arial" panose="020B0604020202020204" pitchFamily="34" charset="0"/>
                <a:cs typeface="Arial" panose="020B0604020202020204" pitchFamily="34" charset="0"/>
              </a:rPr>
              <a:t>N, en, H</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C</a:t>
            </a:r>
            <a:r>
              <a:rPr lang="cs-CZ" altLang="en-US" sz="1800" b="1" baseline="-25000" dirty="0">
                <a:solidFill>
                  <a:schemeClr val="accent2"/>
                </a:solidFill>
                <a:latin typeface="Arial" panose="020B0604020202020204" pitchFamily="34" charset="0"/>
                <a:cs typeface="Arial" panose="020B0604020202020204" pitchFamily="34" charset="0"/>
              </a:rPr>
              <a:t>5</a:t>
            </a:r>
            <a:r>
              <a:rPr lang="cs-CZ" altLang="en-US" sz="1800" b="1" dirty="0">
                <a:solidFill>
                  <a:schemeClr val="accent2"/>
                </a:solidFill>
                <a:latin typeface="Arial" panose="020B0604020202020204" pitchFamily="34" charset="0"/>
                <a:cs typeface="Arial" panose="020B0604020202020204" pitchFamily="34" charset="0"/>
              </a:rPr>
              <a:t>H</a:t>
            </a:r>
            <a:r>
              <a:rPr lang="cs-CZ" altLang="en-US" sz="1800" b="1" baseline="-25000" dirty="0">
                <a:solidFill>
                  <a:schemeClr val="accent2"/>
                </a:solidFill>
                <a:latin typeface="Arial" panose="020B0604020202020204" pitchFamily="34" charset="0"/>
                <a:cs typeface="Arial" panose="020B0604020202020204" pitchFamily="34" charset="0"/>
              </a:rPr>
              <a:t>5</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CO, CN</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a:t>
            </a:r>
          </a:p>
          <a:p>
            <a:pPr marL="0" indent="0" algn="just">
              <a:buClrTx/>
              <a:buSzTx/>
              <a:buFontTx/>
              <a:buNone/>
            </a:pPr>
            <a:endParaRPr lang="cs-CZ" altLang="en-US" sz="900" b="1" dirty="0">
              <a:solidFill>
                <a:schemeClr val="accent2"/>
              </a:solidFill>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a:cs typeface="Arial" panose="020B0604020202020204" pitchFamily="34" charset="0"/>
              </a:rPr>
              <a:t>  </a:t>
            </a:r>
            <a:r>
              <a:rPr lang="cs-CZ" altLang="en-US" sz="2000" dirty="0">
                <a:cs typeface="Arial" panose="020B0604020202020204" pitchFamily="34" charset="0"/>
              </a:rPr>
              <a:t>zhruba platí pořadí: </a:t>
            </a: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err="1">
                <a:solidFill>
                  <a:srgbClr val="0070C0"/>
                </a:solidFill>
                <a:latin typeface="Arial" panose="020B0604020202020204" pitchFamily="34" charset="0"/>
                <a:cs typeface="Arial" panose="020B0604020202020204" pitchFamily="34" charset="0"/>
              </a:rPr>
              <a:t>halogenkomplexy</a:t>
            </a:r>
            <a:r>
              <a:rPr lang="cs-CZ" altLang="en-US" sz="2000" dirty="0">
                <a:solidFill>
                  <a:srgbClr val="0070C0"/>
                </a:solidFill>
                <a:latin typeface="Arial" panose="020B0604020202020204" pitchFamily="34" charset="0"/>
                <a:cs typeface="Arial" panose="020B0604020202020204" pitchFamily="34" charset="0"/>
                <a:sym typeface="Symbol" pitchFamily="18" charset="2"/>
              </a:rPr>
              <a:t> </a:t>
            </a:r>
            <a:r>
              <a:rPr lang="en-US" altLang="en-US" sz="2000" dirty="0">
                <a:solidFill>
                  <a:srgbClr val="0070C0"/>
                </a:solidFill>
                <a:latin typeface="Arial" panose="020B0604020202020204" pitchFamily="34" charset="0"/>
                <a:cs typeface="Arial" panose="020B0604020202020204" pitchFamily="34" charset="0"/>
                <a:sym typeface="Symbol" pitchFamily="18" charset="2"/>
              </a:rPr>
              <a:t>&lt;</a:t>
            </a:r>
            <a:r>
              <a:rPr lang="cs-CZ" altLang="en-US" sz="2000" dirty="0">
                <a:solidFill>
                  <a:srgbClr val="0070C0"/>
                </a:solidFill>
                <a:latin typeface="Arial" panose="020B0604020202020204" pitchFamily="34" charset="0"/>
                <a:cs typeface="Arial" panose="020B0604020202020204" pitchFamily="34" charset="0"/>
                <a:sym typeface="Symbol" pitchFamily="18" charset="2"/>
              </a:rPr>
              <a:t> </a:t>
            </a:r>
            <a:r>
              <a:rPr lang="cs-CZ" altLang="en-US" sz="2000" dirty="0" err="1">
                <a:solidFill>
                  <a:srgbClr val="0070C0"/>
                </a:solidFill>
                <a:latin typeface="Arial" panose="020B0604020202020204" pitchFamily="34" charset="0"/>
                <a:cs typeface="Arial" panose="020B0604020202020204" pitchFamily="34" charset="0"/>
              </a:rPr>
              <a:t>aquakomplexy</a:t>
            </a:r>
            <a:r>
              <a:rPr lang="cs-CZ" altLang="en-US" sz="2000" dirty="0">
                <a:solidFill>
                  <a:srgbClr val="0070C0"/>
                </a:solidFill>
                <a:latin typeface="Arial" panose="020B0604020202020204" pitchFamily="34" charset="0"/>
                <a:cs typeface="Arial" panose="020B0604020202020204" pitchFamily="34" charset="0"/>
              </a:rPr>
              <a:t> </a:t>
            </a:r>
            <a:r>
              <a:rPr lang="en-US" altLang="en-US" sz="2000" dirty="0">
                <a:solidFill>
                  <a:srgbClr val="0070C0"/>
                </a:solidFill>
                <a:latin typeface="Arial" panose="020B0604020202020204" pitchFamily="34" charset="0"/>
                <a:cs typeface="Arial" panose="020B0604020202020204" pitchFamily="34" charset="0"/>
                <a:sym typeface="Symbol" pitchFamily="18" charset="2"/>
              </a:rPr>
              <a:t>&lt;</a:t>
            </a:r>
            <a:r>
              <a:rPr lang="cs-CZ" altLang="en-US" sz="2000" dirty="0">
                <a:solidFill>
                  <a:srgbClr val="0070C0"/>
                </a:solidFill>
                <a:latin typeface="Arial" panose="020B0604020202020204" pitchFamily="34" charset="0"/>
                <a:cs typeface="Arial" panose="020B0604020202020204" pitchFamily="34" charset="0"/>
              </a:rPr>
              <a:t> </a:t>
            </a:r>
            <a:r>
              <a:rPr lang="cs-CZ" altLang="en-US" sz="2000" dirty="0" err="1">
                <a:solidFill>
                  <a:srgbClr val="0070C0"/>
                </a:solidFill>
                <a:latin typeface="Arial" panose="020B0604020202020204" pitchFamily="34" charset="0"/>
                <a:cs typeface="Arial" panose="020B0604020202020204" pitchFamily="34" charset="0"/>
              </a:rPr>
              <a:t>amminkomplexy</a:t>
            </a:r>
            <a:r>
              <a:rPr lang="cs-CZ" altLang="en-US" sz="2000" dirty="0">
                <a:solidFill>
                  <a:srgbClr val="0070C0"/>
                </a:solidFill>
                <a:latin typeface="Arial" panose="020B0604020202020204" pitchFamily="34" charset="0"/>
                <a:cs typeface="Arial" panose="020B0604020202020204" pitchFamily="34" charset="0"/>
              </a:rPr>
              <a:t> </a:t>
            </a:r>
            <a:r>
              <a:rPr lang="en-US" altLang="en-US" sz="2000" dirty="0">
                <a:solidFill>
                  <a:srgbClr val="0070C0"/>
                </a:solidFill>
                <a:latin typeface="Arial" panose="020B0604020202020204" pitchFamily="34" charset="0"/>
                <a:cs typeface="Arial" panose="020B0604020202020204" pitchFamily="34" charset="0"/>
                <a:sym typeface="Symbol" pitchFamily="18" charset="2"/>
              </a:rPr>
              <a:t>&lt;</a:t>
            </a:r>
            <a:r>
              <a:rPr lang="cs-CZ" altLang="en-US" sz="2000" dirty="0">
                <a:solidFill>
                  <a:srgbClr val="0070C0"/>
                </a:solidFill>
                <a:latin typeface="Arial" panose="020B0604020202020204" pitchFamily="34" charset="0"/>
                <a:cs typeface="Arial" panose="020B0604020202020204" pitchFamily="34" charset="0"/>
              </a:rPr>
              <a:t> </a:t>
            </a:r>
            <a:r>
              <a:rPr lang="cs-CZ" altLang="en-US" sz="2000" dirty="0" err="1">
                <a:solidFill>
                  <a:srgbClr val="0070C0"/>
                </a:solidFill>
                <a:latin typeface="Arial" panose="020B0604020202020204" pitchFamily="34" charset="0"/>
                <a:cs typeface="Arial" panose="020B0604020202020204" pitchFamily="34" charset="0"/>
              </a:rPr>
              <a:t>kyanokomplexy</a:t>
            </a:r>
            <a:endParaRPr lang="cs-CZ" altLang="en-US" sz="2000" dirty="0">
              <a:solidFill>
                <a:srgbClr val="0070C0"/>
              </a:solidFill>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4C8643A7-3446-4E3A-8771-FDCEB93384B1}"/>
              </a:ext>
            </a:extLst>
          </p:cNvPr>
          <p:cNvPicPr>
            <a:picLocks noChangeAspect="1"/>
          </p:cNvPicPr>
          <p:nvPr/>
        </p:nvPicPr>
        <p:blipFill>
          <a:blip r:embed="rId3"/>
          <a:stretch>
            <a:fillRect/>
          </a:stretch>
        </p:blipFill>
        <p:spPr>
          <a:xfrm>
            <a:off x="133350" y="2347275"/>
            <a:ext cx="6126200" cy="1213723"/>
          </a:xfrm>
          <a:prstGeom prst="rect">
            <a:avLst/>
          </a:prstGeom>
        </p:spPr>
      </p:pic>
    </p:spTree>
    <p:extLst>
      <p:ext uri="{BB962C8B-B14F-4D97-AF65-F5344CB8AC3E}">
        <p14:creationId xmlns:p14="http://schemas.microsoft.com/office/powerpoint/2010/main" val="359919045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chem1.com/acad/webtext/chembond/CB-images/ligand_streng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60" y="4811546"/>
            <a:ext cx="8409600" cy="172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http://www.chem1.com/acad/webtext/chembond/CB-images/cc-highlowfiel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60" y="27364"/>
            <a:ext cx="7473600" cy="276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descr="strong Fiel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00" y="2706045"/>
            <a:ext cx="2782080" cy="191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descr="weak Fiel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5840" y="2661400"/>
            <a:ext cx="2695680" cy="200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64827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dlt.ncssm.edu/tiger/diagrams/complexions/Octahed_Complex_CoF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480" y="594783"/>
            <a:ext cx="6750720" cy="248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http://www.dlt.ncssm.edu/tiger/diagrams/complexions/Octahed_Complex_CoNH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21" y="3575896"/>
            <a:ext cx="7103520" cy="261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96972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chem1.com/acad/webtext/chembond/CB-images/CCdorbspli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96" y="273276"/>
            <a:ext cx="4609103" cy="283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descr="http://www.chem1.com/acad/webtext/chembond/CB-images/CC-dorbsplitt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48" y="87295"/>
            <a:ext cx="3334929" cy="257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descr="http://images.flatworldknowledge.com/averillfwk/averillfwk-fig23_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34" y="3729105"/>
            <a:ext cx="7841859" cy="280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0" descr="http://chemwiki.ucdavis.edu/@api/deki/files/14823/=weak_Fiel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8236" y="1905000"/>
            <a:ext cx="2280960" cy="169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20882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http://images.flatworldknowledge.com/averillfwk/averillfwk-fig23_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040" y="2875983"/>
            <a:ext cx="8434080" cy="33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8" descr="http://bouman.chem.georgetown.edu/S02/lect32/e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120" y="180020"/>
            <a:ext cx="3624480" cy="318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4337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304800" y="304800"/>
            <a:ext cx="8458200" cy="6324600"/>
          </a:xfrm>
        </p:spPr>
        <p:txBody>
          <a:bodyPr>
            <a:normAutofit/>
          </a:bodyPr>
          <a:lstStyle/>
          <a:p>
            <a:pPr marL="0" indent="0" eaLnBrk="1" hangingPunct="1">
              <a:buNone/>
            </a:pPr>
            <a:r>
              <a:rPr lang="cs-CZ" altLang="en-US" sz="2400" b="1" dirty="0">
                <a:latin typeface="Arial" panose="020B0604020202020204" pitchFamily="34" charset="0"/>
                <a:cs typeface="Arial" panose="020B0604020202020204" pitchFamily="34" charset="0"/>
              </a:rPr>
              <a:t>Aplikace teorie ligandového pole</a:t>
            </a:r>
          </a:p>
          <a:p>
            <a:pPr marL="0" indent="0" eaLnBrk="1" hangingPunct="1">
              <a:buNone/>
            </a:pPr>
            <a:endParaRPr lang="cs-CZ" altLang="en-US" sz="2000" b="1" dirty="0">
              <a:latin typeface="Arial" panose="020B0604020202020204" pitchFamily="34" charset="0"/>
              <a:cs typeface="Arial" panose="020B0604020202020204" pitchFamily="34" charset="0"/>
            </a:endParaRPr>
          </a:p>
          <a:p>
            <a:pPr marL="0" indent="0" eaLnBrk="1" hangingPunct="1">
              <a:buNone/>
            </a:pPr>
            <a:r>
              <a:rPr lang="cs-CZ" altLang="en-US" sz="2000" b="1" dirty="0">
                <a:latin typeface="Arial" panose="020B0604020202020204" pitchFamily="34" charset="0"/>
                <a:cs typeface="Arial" panose="020B0604020202020204" pitchFamily="34" charset="0"/>
              </a:rPr>
              <a:t>Magnetické vlastnosti</a:t>
            </a:r>
          </a:p>
          <a:p>
            <a:pPr eaLnBrk="1" hangingPunct="1">
              <a:buFont typeface="Wingdings" pitchFamily="2" charset="2"/>
              <a:buNone/>
            </a:pPr>
            <a:r>
              <a:rPr lang="cs-CZ" altLang="en-US" sz="2000" dirty="0">
                <a:cs typeface="Arial" panose="020B0604020202020204" pitchFamily="34" charset="0"/>
              </a:rPr>
              <a:t>- přibližně určeny počtem nepárových elektronů </a:t>
            </a:r>
          </a:p>
          <a:p>
            <a:pPr eaLnBrk="1" hangingPunct="1">
              <a:buFont typeface="Wingdings" pitchFamily="2" charset="2"/>
              <a:buNone/>
            </a:pPr>
            <a:r>
              <a:rPr lang="cs-CZ" altLang="en-US" sz="2000" dirty="0">
                <a:cs typeface="Arial" panose="020B0604020202020204" pitchFamily="34" charset="0"/>
              </a:rPr>
              <a:t>- podle multiplicity dělíme komplexy na </a:t>
            </a:r>
            <a:r>
              <a:rPr lang="cs-CZ" altLang="en-US" sz="2000" dirty="0" err="1">
                <a:cs typeface="Arial" panose="020B0604020202020204" pitchFamily="34" charset="0"/>
              </a:rPr>
              <a:t>nízkospinové</a:t>
            </a:r>
            <a:r>
              <a:rPr lang="cs-CZ" altLang="en-US" sz="2000" dirty="0">
                <a:cs typeface="Arial" panose="020B0604020202020204" pitchFamily="34" charset="0"/>
              </a:rPr>
              <a:t> a </a:t>
            </a:r>
            <a:r>
              <a:rPr lang="cs-CZ" altLang="en-US" sz="2000" dirty="0" err="1">
                <a:cs typeface="Arial" panose="020B0604020202020204" pitchFamily="34" charset="0"/>
              </a:rPr>
              <a:t>vysokospinové</a:t>
            </a:r>
            <a:r>
              <a:rPr lang="cs-CZ" altLang="en-US" sz="2000" dirty="0">
                <a:cs typeface="Arial" panose="020B0604020202020204" pitchFamily="34" charset="0"/>
              </a:rPr>
              <a:t> (diamagnetické a paramagnetické)</a:t>
            </a: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Např. pro oktaedrické komplexy Fe</a:t>
            </a:r>
            <a:r>
              <a:rPr lang="cs-CZ" altLang="en-US" sz="2000" baseline="30000" dirty="0">
                <a:cs typeface="Arial" panose="020B0604020202020204" pitchFamily="34" charset="0"/>
              </a:rPr>
              <a:t>2+</a:t>
            </a:r>
            <a:r>
              <a:rPr lang="cs-CZ" altLang="en-US" sz="2000" dirty="0">
                <a:cs typeface="Arial" panose="020B0604020202020204" pitchFamily="34" charset="0"/>
              </a:rPr>
              <a:t> (d</a:t>
            </a:r>
            <a:r>
              <a:rPr lang="cs-CZ" altLang="en-US" sz="2000" baseline="30000" dirty="0">
                <a:cs typeface="Arial" panose="020B0604020202020204" pitchFamily="34" charset="0"/>
              </a:rPr>
              <a:t>6</a:t>
            </a:r>
            <a:r>
              <a:rPr lang="cs-CZ" altLang="en-US" sz="2000" dirty="0">
                <a:cs typeface="Arial" panose="020B0604020202020204" pitchFamily="34" charset="0"/>
              </a:rPr>
              <a:t>) platí:</a:t>
            </a:r>
            <a:endParaRPr lang="cs-CZ"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rPr>
              <a:t>Fe</a:t>
            </a:r>
            <a:r>
              <a:rPr lang="cs-CZ" altLang="en-US" sz="2000" dirty="0">
                <a:cs typeface="Arial" panose="020B0604020202020204" pitchFamily="34" charset="0"/>
              </a:rPr>
              <a:t>(H</a:t>
            </a:r>
            <a:r>
              <a:rPr lang="cs-CZ" altLang="en-US" sz="2000" baseline="-25000" dirty="0">
                <a:cs typeface="Arial" panose="020B0604020202020204" pitchFamily="34" charset="0"/>
              </a:rPr>
              <a:t>2</a:t>
            </a:r>
            <a:r>
              <a:rPr lang="cs-CZ" altLang="en-US" sz="2000" dirty="0">
                <a:cs typeface="Arial" panose="020B0604020202020204" pitchFamily="34" charset="0"/>
              </a:rPr>
              <a:t>O)</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2+</a:t>
            </a:r>
            <a:r>
              <a:rPr lang="cs-CZ" altLang="en-US" sz="2000" dirty="0">
                <a:cs typeface="Arial" panose="020B0604020202020204" pitchFamily="34" charset="0"/>
              </a:rPr>
              <a:t> = </a:t>
            </a:r>
            <a:r>
              <a:rPr lang="cs-CZ" altLang="en-US" sz="2000" dirty="0" err="1">
                <a:cs typeface="Arial" panose="020B0604020202020204" pitchFamily="34" charset="0"/>
              </a:rPr>
              <a:t>vysokospinový</a:t>
            </a:r>
            <a:r>
              <a:rPr lang="cs-CZ" altLang="en-US" sz="2000" dirty="0">
                <a:cs typeface="Arial" panose="020B0604020202020204" pitchFamily="34" charset="0"/>
              </a:rPr>
              <a:t> komplex (D </a:t>
            </a:r>
            <a:r>
              <a:rPr lang="en-US" altLang="en-US" sz="2000" dirty="0">
                <a:cs typeface="Arial" panose="020B0604020202020204" pitchFamily="34" charset="0"/>
              </a:rPr>
              <a:t>&lt;</a:t>
            </a:r>
            <a:r>
              <a:rPr lang="cs-CZ" altLang="en-US" sz="2000" dirty="0">
                <a:cs typeface="Arial" panose="020B0604020202020204" pitchFamily="34" charset="0"/>
              </a:rPr>
              <a:t> p = energie párování)</a:t>
            </a:r>
            <a:endParaRPr lang="en-US"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rPr>
              <a:t>Fe</a:t>
            </a:r>
            <a:r>
              <a:rPr lang="cs-CZ" altLang="en-US" sz="2000" dirty="0">
                <a:cs typeface="Arial" panose="020B0604020202020204" pitchFamily="34" charset="0"/>
              </a:rPr>
              <a:t>(CN)</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4-</a:t>
            </a:r>
            <a:r>
              <a:rPr lang="cs-CZ" altLang="en-US" sz="2000" dirty="0">
                <a:cs typeface="Arial" panose="020B0604020202020204" pitchFamily="34" charset="0"/>
              </a:rPr>
              <a:t>   = </a:t>
            </a:r>
            <a:r>
              <a:rPr lang="cs-CZ" altLang="en-US" sz="2000" dirty="0" err="1">
                <a:cs typeface="Arial" panose="020B0604020202020204" pitchFamily="34" charset="0"/>
              </a:rPr>
              <a:t>nízkospinový</a:t>
            </a:r>
            <a:r>
              <a:rPr lang="cs-CZ" altLang="en-US" sz="2000" dirty="0">
                <a:cs typeface="Arial" panose="020B0604020202020204" pitchFamily="34" charset="0"/>
              </a:rPr>
              <a:t> komplex (D </a:t>
            </a:r>
            <a:r>
              <a:rPr lang="en-US" altLang="en-US" sz="2000" dirty="0">
                <a:cs typeface="Arial" panose="020B0604020202020204" pitchFamily="34" charset="0"/>
              </a:rPr>
              <a:t>&gt;</a:t>
            </a:r>
            <a:r>
              <a:rPr lang="cs-CZ" altLang="en-US" sz="2000" dirty="0">
                <a:cs typeface="Arial" panose="020B0604020202020204" pitchFamily="34" charset="0"/>
              </a:rPr>
              <a:t> p )</a:t>
            </a:r>
            <a:endParaRPr lang="en-US"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rPr>
              <a:t>		(</a:t>
            </a:r>
            <a:r>
              <a:rPr lang="cs-CZ" altLang="en-US" sz="2000" u="sng" dirty="0">
                <a:cs typeface="Arial" panose="020B0604020202020204" pitchFamily="34" charset="0"/>
              </a:rPr>
              <a:t>vliv ligandu</a:t>
            </a:r>
            <a:r>
              <a:rPr lang="cs-CZ" altLang="en-US" sz="2000" dirty="0">
                <a:cs typeface="Arial" panose="020B0604020202020204" pitchFamily="34" charset="0"/>
              </a:rPr>
              <a:t>, postavení ve </a:t>
            </a:r>
            <a:r>
              <a:rPr lang="cs-CZ" altLang="en-US" sz="2000" dirty="0" err="1">
                <a:cs typeface="Arial" panose="020B0604020202020204" pitchFamily="34" charset="0"/>
              </a:rPr>
              <a:t>spektr</a:t>
            </a:r>
            <a:r>
              <a:rPr lang="cs-CZ" altLang="en-US" sz="2000" dirty="0">
                <a:cs typeface="Arial" panose="020B0604020202020204" pitchFamily="34" charset="0"/>
              </a:rPr>
              <a:t>. řadě)</a:t>
            </a:r>
            <a:endParaRPr lang="cs-CZ"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endParaRPr lang="cs-CZ" altLang="en-US" sz="1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rPr>
              <a:t>Fe</a:t>
            </a:r>
            <a:r>
              <a:rPr lang="cs-CZ" altLang="en-US" sz="2000" dirty="0">
                <a:cs typeface="Arial" panose="020B0604020202020204" pitchFamily="34" charset="0"/>
              </a:rPr>
              <a:t>(H</a:t>
            </a:r>
            <a:r>
              <a:rPr lang="cs-CZ" altLang="en-US" sz="2000" baseline="-25000" dirty="0">
                <a:cs typeface="Arial" panose="020B0604020202020204" pitchFamily="34" charset="0"/>
              </a:rPr>
              <a:t>2</a:t>
            </a:r>
            <a:r>
              <a:rPr lang="cs-CZ" altLang="en-US" sz="2000" dirty="0">
                <a:cs typeface="Arial" panose="020B0604020202020204" pitchFamily="34" charset="0"/>
              </a:rPr>
              <a:t>O)</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2+</a:t>
            </a:r>
            <a:r>
              <a:rPr lang="cs-CZ" altLang="en-US" sz="2000" dirty="0">
                <a:cs typeface="Arial" panose="020B0604020202020204" pitchFamily="34" charset="0"/>
              </a:rPr>
              <a:t> = </a:t>
            </a:r>
            <a:r>
              <a:rPr lang="cs-CZ" altLang="en-US" sz="2000" dirty="0" err="1">
                <a:cs typeface="Arial" panose="020B0604020202020204" pitchFamily="34" charset="0"/>
              </a:rPr>
              <a:t>vysokospinový</a:t>
            </a:r>
            <a:r>
              <a:rPr lang="cs-CZ" altLang="en-US" sz="2000" dirty="0">
                <a:cs typeface="Arial" panose="020B0604020202020204" pitchFamily="34" charset="0"/>
              </a:rPr>
              <a:t> komplex</a:t>
            </a:r>
            <a:endParaRPr lang="cs-CZ"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a:cs typeface="Arial" panose="020B0604020202020204" pitchFamily="34" charset="0"/>
              </a:rPr>
              <a:t>Co(H</a:t>
            </a:r>
            <a:r>
              <a:rPr lang="cs-CZ" altLang="en-US" sz="2000" baseline="-25000" dirty="0">
                <a:cs typeface="Arial" panose="020B0604020202020204" pitchFamily="34" charset="0"/>
              </a:rPr>
              <a:t>2</a:t>
            </a:r>
            <a:r>
              <a:rPr lang="cs-CZ" altLang="en-US" sz="2000" dirty="0">
                <a:cs typeface="Arial" panose="020B0604020202020204" pitchFamily="34" charset="0"/>
              </a:rPr>
              <a:t>O)</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3+</a:t>
            </a:r>
            <a:r>
              <a:rPr lang="cs-CZ" altLang="en-US" sz="2000" dirty="0">
                <a:cs typeface="Arial" panose="020B0604020202020204" pitchFamily="34" charset="0"/>
              </a:rPr>
              <a:t> = </a:t>
            </a:r>
            <a:r>
              <a:rPr lang="cs-CZ" altLang="en-US" sz="2000" dirty="0" err="1">
                <a:cs typeface="Arial" panose="020B0604020202020204" pitchFamily="34" charset="0"/>
              </a:rPr>
              <a:t>nízkospinový</a:t>
            </a:r>
            <a:r>
              <a:rPr lang="cs-CZ" altLang="en-US" sz="2000" dirty="0">
                <a:cs typeface="Arial" panose="020B0604020202020204" pitchFamily="34" charset="0"/>
              </a:rPr>
              <a:t> komplex</a:t>
            </a:r>
          </a:p>
          <a:p>
            <a:pPr eaLnBrk="1" hangingPunct="1">
              <a:buFont typeface="Wingdings" pitchFamily="2" charset="2"/>
              <a:buNone/>
            </a:pPr>
            <a:r>
              <a:rPr lang="cs-CZ" altLang="en-US" sz="2000" dirty="0">
                <a:cs typeface="Arial" panose="020B0604020202020204" pitchFamily="34" charset="0"/>
              </a:rPr>
              <a:t>		(vliv </a:t>
            </a:r>
            <a:r>
              <a:rPr lang="cs-CZ" altLang="en-US" sz="2000" dirty="0" err="1">
                <a:cs typeface="Arial" panose="020B0604020202020204" pitchFamily="34" charset="0"/>
              </a:rPr>
              <a:t>ox</a:t>
            </a:r>
            <a:r>
              <a:rPr lang="cs-CZ" altLang="en-US" sz="2000" dirty="0">
                <a:cs typeface="Arial" panose="020B0604020202020204" pitchFamily="34" charset="0"/>
              </a:rPr>
              <a:t>.</a:t>
            </a:r>
            <a:r>
              <a:rPr lang="en-US" altLang="en-US" sz="2000" dirty="0">
                <a:cs typeface="Arial" panose="020B0604020202020204" pitchFamily="34" charset="0"/>
              </a:rPr>
              <a:t> </a:t>
            </a:r>
            <a:r>
              <a:rPr lang="cs-CZ" altLang="en-US" sz="2000" dirty="0">
                <a:cs typeface="Arial" panose="020B0604020202020204" pitchFamily="34" charset="0"/>
              </a:rPr>
              <a:t>čísla centrálního atomu)</a:t>
            </a:r>
          </a:p>
        </p:txBody>
      </p:sp>
    </p:spTree>
    <p:extLst>
      <p:ext uri="{BB962C8B-B14F-4D97-AF65-F5344CB8AC3E}">
        <p14:creationId xmlns:p14="http://schemas.microsoft.com/office/powerpoint/2010/main" val="257940771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http://www.chem1.com/acad/webtext/chembond/CB-images/ccdef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40" y="940419"/>
            <a:ext cx="4093920" cy="32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8" descr="http://www.chem1.com/acad/webtext/chembond/CB-images/cc-dbloc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20" y="4736658"/>
            <a:ext cx="4282560" cy="128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0" descr="http://www.dlt.ncssm.edu/tiger/diagrams/complexions/Hi-LoSpi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6881" y="95050"/>
            <a:ext cx="4537440" cy="624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58266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152400" y="152400"/>
            <a:ext cx="8763000" cy="6553200"/>
          </a:xfrm>
        </p:spPr>
        <p:txBody>
          <a:bodyPr>
            <a:normAutofit/>
          </a:bodyPr>
          <a:lstStyle/>
          <a:p>
            <a:pPr marL="0" indent="0">
              <a:buNone/>
            </a:pPr>
            <a:r>
              <a:rPr lang="cs-CZ" altLang="en-US" sz="2000" b="1" dirty="0">
                <a:latin typeface="Arial" panose="020B0604020202020204" pitchFamily="34" charset="0"/>
                <a:cs typeface="Arial" panose="020B0604020202020204" pitchFamily="34" charset="0"/>
              </a:rPr>
              <a:t>Elektronová spektra a zbarvení komplexů</a:t>
            </a:r>
          </a:p>
          <a:p>
            <a:pPr marL="0" indent="0" algn="just">
              <a:buNone/>
            </a:pPr>
            <a:r>
              <a:rPr lang="cs-CZ" altLang="en-US" sz="1800" dirty="0">
                <a:latin typeface="Arial" panose="020B0604020202020204" pitchFamily="34" charset="0"/>
                <a:cs typeface="Arial" panose="020B0604020202020204" pitchFamily="34" charset="0"/>
              </a:rPr>
              <a:t>- síla ligandového pole často odpovídá energii viditelného záření 13000 - 25000 cm</a:t>
            </a:r>
            <a:r>
              <a:rPr lang="cs-CZ" altLang="en-US" sz="1800" baseline="30000" dirty="0">
                <a:latin typeface="Arial" panose="020B0604020202020204" pitchFamily="34" charset="0"/>
                <a:cs typeface="Arial" panose="020B0604020202020204" pitchFamily="34" charset="0"/>
              </a:rPr>
              <a:t>-1</a:t>
            </a:r>
            <a:r>
              <a:rPr lang="cs-CZ" altLang="en-US" sz="1800" dirty="0">
                <a:latin typeface="Arial" panose="020B0604020202020204" pitchFamily="34" charset="0"/>
                <a:cs typeface="Arial" panose="020B0604020202020204" pitchFamily="34" charset="0"/>
              </a:rPr>
              <a:t> což vede k barevnosti většiny sloučenin přechodných kovů (v absorpčních spektrech absorpční pásy tzv. d-d přechodů)</a:t>
            </a: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18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r>
              <a:rPr lang="cs-CZ" altLang="en-US" sz="1800" dirty="0">
                <a:latin typeface="Arial" panose="020B0604020202020204" pitchFamily="34" charset="0"/>
                <a:cs typeface="Arial" panose="020B0604020202020204" pitchFamily="34" charset="0"/>
              </a:rPr>
              <a:t>Např. zabarvení derivátů </a:t>
            </a:r>
            <a:r>
              <a:rPr lang="en-US" altLang="en-US" sz="1800" dirty="0" err="1">
                <a:latin typeface="Arial" panose="020B0604020202020204" pitchFamily="34" charset="0"/>
                <a:cs typeface="Arial" panose="020B0604020202020204" pitchFamily="34" charset="0"/>
              </a:rPr>
              <a:t>kationtu</a:t>
            </a:r>
            <a:r>
              <a:rPr lang="en-US"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6</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 ve kterých je molekula 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 substituována ligandem,</a:t>
            </a:r>
            <a:r>
              <a:rPr lang="en-US"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který stojí ve </a:t>
            </a:r>
            <a:r>
              <a:rPr lang="cs-CZ" altLang="en-US" sz="1800" dirty="0" err="1">
                <a:latin typeface="Arial" panose="020B0604020202020204" pitchFamily="34" charset="0"/>
                <a:cs typeface="Arial" panose="020B0604020202020204" pitchFamily="34" charset="0"/>
              </a:rPr>
              <a:t>spektrochemické</a:t>
            </a:r>
            <a:r>
              <a:rPr lang="cs-CZ" altLang="en-US" sz="1800" dirty="0">
                <a:latin typeface="Arial" panose="020B0604020202020204" pitchFamily="34" charset="0"/>
                <a:cs typeface="Arial" panose="020B0604020202020204" pitchFamily="34" charset="0"/>
              </a:rPr>
              <a:t> řadě vlevo od 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 S klesající silou </a:t>
            </a:r>
            <a:r>
              <a:rPr lang="cs-CZ" altLang="en-US" sz="1800" u="sng" dirty="0">
                <a:latin typeface="Arial" panose="020B0604020202020204" pitchFamily="34" charset="0"/>
                <a:cs typeface="Arial" panose="020B0604020202020204" pitchFamily="34" charset="0"/>
              </a:rPr>
              <a:t>průměrného</a:t>
            </a:r>
            <a:r>
              <a:rPr lang="cs-CZ" altLang="en-US" sz="1800" dirty="0">
                <a:latin typeface="Arial" panose="020B0604020202020204" pitchFamily="34" charset="0"/>
                <a:cs typeface="Arial" panose="020B0604020202020204" pitchFamily="34" charset="0"/>
              </a:rPr>
              <a:t> ligandového pole se mění zabarvení:</a:t>
            </a:r>
            <a:endParaRPr lang="cs-CZ" altLang="en-US" sz="1800" dirty="0">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18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6</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             	</a:t>
            </a:r>
            <a:r>
              <a:rPr lang="cs-CZ" altLang="en-US" sz="1800" dirty="0">
                <a:solidFill>
                  <a:srgbClr val="FFFF00"/>
                </a:solidFill>
                <a:latin typeface="Arial" panose="020B0604020202020204" pitchFamily="34" charset="0"/>
                <a:cs typeface="Arial" panose="020B0604020202020204" pitchFamily="34" charset="0"/>
              </a:rPr>
              <a:t>žlutý</a:t>
            </a:r>
            <a:endParaRPr lang="cs-CZ" altLang="en-US" sz="1800" dirty="0">
              <a:solidFill>
                <a:srgbClr val="FFFF00"/>
              </a:solidFill>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18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5</a:t>
            </a:r>
            <a:r>
              <a:rPr lang="cs-CZ" altLang="en-US" sz="1800" dirty="0">
                <a:latin typeface="Arial" panose="020B0604020202020204" pitchFamily="34" charset="0"/>
                <a:cs typeface="Arial" panose="020B0604020202020204" pitchFamily="34" charset="0"/>
              </a:rPr>
              <a:t>Cl</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2+</a:t>
            </a:r>
            <a:r>
              <a:rPr lang="cs-CZ" altLang="en-US" sz="1800" dirty="0">
                <a:latin typeface="Arial" panose="020B0604020202020204" pitchFamily="34" charset="0"/>
                <a:cs typeface="Arial" panose="020B0604020202020204" pitchFamily="34" charset="0"/>
              </a:rPr>
              <a:t>       	</a:t>
            </a:r>
            <a:r>
              <a:rPr lang="cs-CZ" altLang="en-US" sz="1800" dirty="0">
                <a:solidFill>
                  <a:srgbClr val="FF0000"/>
                </a:solidFill>
                <a:latin typeface="Arial" panose="020B0604020202020204" pitchFamily="34" charset="0"/>
                <a:cs typeface="Arial" panose="020B0604020202020204" pitchFamily="34" charset="0"/>
              </a:rPr>
              <a:t>červený</a:t>
            </a:r>
            <a:endParaRPr lang="cs-CZ" altLang="en-US" sz="1800" dirty="0">
              <a:solidFill>
                <a:srgbClr val="FF0000"/>
              </a:solidFill>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18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4</a:t>
            </a:r>
            <a:r>
              <a:rPr lang="cs-CZ" altLang="en-US" sz="1800" dirty="0">
                <a:latin typeface="Arial" panose="020B0604020202020204" pitchFamily="34" charset="0"/>
                <a:cs typeface="Arial" panose="020B0604020202020204" pitchFamily="34" charset="0"/>
              </a:rPr>
              <a:t>Cl</a:t>
            </a:r>
            <a:r>
              <a:rPr lang="cs-CZ" altLang="en-US" sz="1800" baseline="-25000" dirty="0">
                <a:latin typeface="Arial" panose="020B0604020202020204" pitchFamily="34" charset="0"/>
                <a:cs typeface="Arial" panose="020B0604020202020204" pitchFamily="34" charset="0"/>
              </a:rPr>
              <a:t>2</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a:t>
            </a:r>
            <a:r>
              <a:rPr lang="cs-CZ" altLang="en-US" sz="1800" dirty="0">
                <a:latin typeface="Arial" panose="020B0604020202020204" pitchFamily="34" charset="0"/>
                <a:cs typeface="Arial" panose="020B0604020202020204" pitchFamily="34" charset="0"/>
              </a:rPr>
              <a:t>       	</a:t>
            </a:r>
            <a:r>
              <a:rPr lang="cs-CZ" altLang="en-US" sz="1800" dirty="0">
                <a:solidFill>
                  <a:srgbClr val="9900CC"/>
                </a:solidFill>
                <a:latin typeface="Arial" panose="020B0604020202020204" pitchFamily="34" charset="0"/>
                <a:cs typeface="Arial" panose="020B0604020202020204" pitchFamily="34" charset="0"/>
              </a:rPr>
              <a:t>fialový</a:t>
            </a:r>
            <a:endParaRPr lang="cs-CZ" altLang="en-US" sz="1800" dirty="0">
              <a:solidFill>
                <a:srgbClr val="9900CC"/>
              </a:solidFill>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18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Cl</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      	</a:t>
            </a:r>
            <a:r>
              <a:rPr lang="cs-CZ" altLang="en-US" sz="1800" dirty="0">
                <a:solidFill>
                  <a:srgbClr val="0033CC"/>
                </a:solidFill>
                <a:latin typeface="Arial" panose="020B0604020202020204" pitchFamily="34" charset="0"/>
                <a:cs typeface="Arial" panose="020B0604020202020204" pitchFamily="34" charset="0"/>
              </a:rPr>
              <a:t>modrý</a:t>
            </a:r>
          </a:p>
          <a:p>
            <a:pPr eaLnBrk="1" hangingPunct="1">
              <a:buFont typeface="Wingdings" pitchFamily="2" charset="2"/>
              <a:buNone/>
            </a:pPr>
            <a:endParaRPr lang="cs-CZ" altLang="en-US" sz="2000" dirty="0">
              <a:solidFill>
                <a:srgbClr val="0033CC"/>
              </a:solidFill>
              <a:latin typeface="Arial" panose="020B0604020202020204" pitchFamily="34" charset="0"/>
              <a:cs typeface="Arial" panose="020B0604020202020204" pitchFamily="34" charset="0"/>
            </a:endParaRPr>
          </a:p>
          <a:p>
            <a:pPr marL="0" indent="0">
              <a:buNone/>
            </a:pPr>
            <a:endParaRPr lang="cs-CZ" altLang="en-US" sz="2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DD0E6647-EF54-4320-8576-BA58FD8EA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81200"/>
            <a:ext cx="2609850" cy="1905000"/>
          </a:xfrm>
          <a:prstGeom prst="rect">
            <a:avLst/>
          </a:prstGeom>
        </p:spPr>
      </p:pic>
      <p:pic>
        <p:nvPicPr>
          <p:cNvPr id="5" name="Obrázek 4" descr="Obsah obrázku hodiny&#10;&#10;Popis byl vytvořen automaticky">
            <a:extLst>
              <a:ext uri="{FF2B5EF4-FFF2-40B4-BE49-F238E27FC236}">
                <a16:creationId xmlns:a16="http://schemas.microsoft.com/office/drawing/2014/main" id="{FCD911ED-C033-464D-B1F5-D643A2DFD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981200"/>
            <a:ext cx="5384800" cy="1688454"/>
          </a:xfrm>
          <a:prstGeom prst="rect">
            <a:avLst/>
          </a:prstGeom>
        </p:spPr>
      </p:pic>
    </p:spTree>
    <p:extLst>
      <p:ext uri="{BB962C8B-B14F-4D97-AF65-F5344CB8AC3E}">
        <p14:creationId xmlns:p14="http://schemas.microsoft.com/office/powerpoint/2010/main" val="1920902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8786" y="465138"/>
            <a:ext cx="8229600" cy="639762"/>
          </a:xfrm>
        </p:spPr>
        <p:txBody>
          <a:bodyPr>
            <a:noAutofit/>
          </a:bodyPr>
          <a:lstStyle/>
          <a:p>
            <a:r>
              <a:rPr lang="cs-CZ" sz="3200" b="1" dirty="0" err="1">
                <a:latin typeface="Arial" panose="020B0604020202020204" pitchFamily="34" charset="0"/>
                <a:cs typeface="Arial" panose="020B0604020202020204" pitchFamily="34" charset="0"/>
              </a:rPr>
              <a:t>Polarizovatelnost</a:t>
            </a:r>
            <a:r>
              <a:rPr lang="cs-CZ" sz="3200" b="1" dirty="0">
                <a:latin typeface="Arial" panose="020B0604020202020204" pitchFamily="34" charset="0"/>
                <a:cs typeface="Arial" panose="020B0604020202020204" pitchFamily="34" charset="0"/>
              </a:rPr>
              <a:t> vazby </a:t>
            </a:r>
            <a:r>
              <a:rPr lang="cs-CZ" sz="3200" dirty="0">
                <a:latin typeface="Arial" panose="020B0604020202020204" pitchFamily="34" charset="0"/>
                <a:cs typeface="Arial" panose="020B0604020202020204" pitchFamily="34" charset="0"/>
              </a:rPr>
              <a:t> </a:t>
            </a:r>
            <a:br>
              <a:rPr lang="cs-CZ" sz="3200" dirty="0">
                <a:latin typeface="Arial" panose="020B0604020202020204" pitchFamily="34" charset="0"/>
                <a:cs typeface="Arial" panose="020B0604020202020204" pitchFamily="34" charset="0"/>
              </a:rPr>
            </a:br>
            <a:endParaRPr lang="cs-CZ" sz="3200" dirty="0"/>
          </a:p>
        </p:txBody>
      </p:sp>
      <p:sp>
        <p:nvSpPr>
          <p:cNvPr id="3" name="AutoShape 4" descr="VÃ½sledek obrÃ¡zku pro bond length defin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Ã½sledek obrÃ¡zku pro bond length defin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1" descr="VÃ½sledek obrÃ¡zku pro bond length defini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Obdélník 7"/>
          <p:cNvSpPr/>
          <p:nvPr/>
        </p:nvSpPr>
        <p:spPr>
          <a:xfrm>
            <a:off x="145846" y="990600"/>
            <a:ext cx="8836025" cy="1323439"/>
          </a:xfrm>
          <a:prstGeom prst="rect">
            <a:avLst/>
          </a:prstGeom>
        </p:spPr>
        <p:txBody>
          <a:bodyPr wrap="square">
            <a:spAutoFit/>
          </a:bodyPr>
          <a:lstStyle/>
          <a:p>
            <a:pPr algn="just"/>
            <a:r>
              <a:rPr lang="cs-CZ" sz="2000" dirty="0">
                <a:cs typeface="Arial" panose="020B0604020202020204" pitchFamily="34" charset="0"/>
              </a:rPr>
              <a:t>= vlastnost vazby změnit pravděpodobnost výskytu elektronů v důsledku působení vnějších elektrických nábojů, např. vlivem iontu v těsném okolí molekuly nebo působením polárních molekul rozpouštědla. Obecně </a:t>
            </a:r>
            <a:r>
              <a:rPr lang="cs-CZ" sz="2000" dirty="0" err="1">
                <a:cs typeface="Arial" panose="020B0604020202020204" pitchFamily="34" charset="0"/>
              </a:rPr>
              <a:t>polarizovatelnost</a:t>
            </a:r>
            <a:r>
              <a:rPr lang="cs-CZ" sz="2000" dirty="0">
                <a:cs typeface="Arial" panose="020B0604020202020204" pitchFamily="34" charset="0"/>
              </a:rPr>
              <a:t> vazeb roste s poloměrem vazebných partnerů (tj. vzdáleností valenčních elektronů od jádra). </a:t>
            </a:r>
            <a:endParaRPr lang="cs-CZ" sz="1600" dirty="0">
              <a:cs typeface="Arial" panose="020B0604020202020204" pitchFamily="34" charset="0"/>
            </a:endParaRPr>
          </a:p>
        </p:txBody>
      </p:sp>
      <p:pic>
        <p:nvPicPr>
          <p:cNvPr id="2160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825222"/>
            <a:ext cx="5715000" cy="373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32933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BDD64E6-11D8-461A-A3E3-895EB9C24FC6}"/>
              </a:ext>
            </a:extLst>
          </p:cNvPr>
          <p:cNvSpPr/>
          <p:nvPr/>
        </p:nvSpPr>
        <p:spPr>
          <a:xfrm>
            <a:off x="152400" y="381000"/>
            <a:ext cx="8686800" cy="3570208"/>
          </a:xfrm>
          <a:prstGeom prst="rect">
            <a:avLst/>
          </a:prstGeom>
        </p:spPr>
        <p:txBody>
          <a:bodyPr wrap="square">
            <a:spAutoFit/>
          </a:bodyPr>
          <a:lstStyle/>
          <a:p>
            <a:r>
              <a:rPr lang="cs-CZ" altLang="en-US" sz="2000" b="1" dirty="0">
                <a:latin typeface="Arial" panose="020B0604020202020204" pitchFamily="34" charset="0"/>
                <a:cs typeface="Arial" panose="020B0604020202020204" pitchFamily="34" charset="0"/>
              </a:rPr>
              <a:t>Oxidačně-redukční stálost komplexů</a:t>
            </a:r>
          </a:p>
          <a:p>
            <a:pPr algn="just"/>
            <a:r>
              <a:rPr lang="cs-CZ" altLang="en-US" dirty="0">
                <a:latin typeface="Arial" panose="020B0604020202020204" pitchFamily="34" charset="0"/>
                <a:cs typeface="Arial" panose="020B0604020202020204" pitchFamily="34" charset="0"/>
              </a:rPr>
              <a:t> </a:t>
            </a:r>
          </a:p>
          <a:p>
            <a:pPr algn="just"/>
            <a:r>
              <a:rPr lang="cs-CZ" altLang="en-US" dirty="0">
                <a:latin typeface="Arial" panose="020B0604020202020204" pitchFamily="34" charset="0"/>
                <a:cs typeface="Arial" panose="020B0604020202020204" pitchFamily="34" charset="0"/>
              </a:rPr>
              <a:t>  Z možných el. konfigurací má univerzální stabilizační vliv konfigurace d</a:t>
            </a:r>
            <a:r>
              <a:rPr lang="cs-CZ" altLang="en-US" baseline="30000" dirty="0">
                <a:latin typeface="Arial" panose="020B0604020202020204" pitchFamily="34" charset="0"/>
                <a:cs typeface="Arial" panose="020B0604020202020204" pitchFamily="34" charset="0"/>
              </a:rPr>
              <a:t>0</a:t>
            </a:r>
            <a:r>
              <a:rPr lang="cs-CZ" altLang="en-US" dirty="0">
                <a:latin typeface="Arial" panose="020B0604020202020204" pitchFamily="34" charset="0"/>
                <a:cs typeface="Arial" panose="020B0604020202020204" pitchFamily="34" charset="0"/>
              </a:rPr>
              <a:t> a d</a:t>
            </a:r>
            <a:r>
              <a:rPr lang="cs-CZ" altLang="en-US" baseline="30000" dirty="0">
                <a:latin typeface="Arial" panose="020B0604020202020204" pitchFamily="34" charset="0"/>
                <a:cs typeface="Arial" panose="020B0604020202020204" pitchFamily="34" charset="0"/>
              </a:rPr>
              <a:t>10</a:t>
            </a:r>
            <a:r>
              <a:rPr lang="cs-CZ" altLang="en-US" dirty="0">
                <a:latin typeface="Arial" panose="020B0604020202020204" pitchFamily="34" charset="0"/>
                <a:cs typeface="Arial" panose="020B0604020202020204" pitchFamily="34" charset="0"/>
              </a:rPr>
              <a:t>. Ostatní závisí na symetrii a síle ligandového pole. </a:t>
            </a:r>
          </a:p>
          <a:p>
            <a:pPr algn="just"/>
            <a:endParaRPr lang="cs-CZ" altLang="en-US" dirty="0">
              <a:latin typeface="Arial" panose="020B0604020202020204" pitchFamily="34" charset="0"/>
              <a:cs typeface="Arial" panose="020B0604020202020204" pitchFamily="34" charset="0"/>
            </a:endParaRPr>
          </a:p>
          <a:p>
            <a:pPr algn="just"/>
            <a:r>
              <a:rPr lang="cs-CZ" altLang="en-US" dirty="0">
                <a:latin typeface="Arial" panose="020B0604020202020204" pitchFamily="34" charset="0"/>
                <a:cs typeface="Arial" panose="020B0604020202020204" pitchFamily="34" charset="0"/>
              </a:rPr>
              <a:t>Např. pro oktaedrické komplexy se </a:t>
            </a:r>
            <a:r>
              <a:rPr lang="cs-CZ" altLang="en-US" u="sng" dirty="0">
                <a:latin typeface="Arial" panose="020B0604020202020204" pitchFamily="34" charset="0"/>
                <a:cs typeface="Arial" panose="020B0604020202020204" pitchFamily="34" charset="0"/>
              </a:rPr>
              <a:t>slabým ligandovým polem</a:t>
            </a:r>
            <a:r>
              <a:rPr lang="cs-CZ" altLang="en-US" dirty="0">
                <a:latin typeface="Arial" panose="020B0604020202020204" pitchFamily="34" charset="0"/>
                <a:cs typeface="Arial" panose="020B0604020202020204" pitchFamily="34" charset="0"/>
              </a:rPr>
              <a:t> je velmi stálá konfigurace d</a:t>
            </a:r>
            <a:r>
              <a:rPr lang="cs-CZ" altLang="en-US" baseline="30000" dirty="0">
                <a:latin typeface="Arial" panose="020B0604020202020204" pitchFamily="34" charset="0"/>
                <a:cs typeface="Arial" panose="020B0604020202020204" pitchFamily="34" charset="0"/>
              </a:rPr>
              <a:t>5</a:t>
            </a:r>
            <a:r>
              <a:rPr lang="cs-CZ" altLang="en-US" dirty="0">
                <a:latin typeface="Arial" panose="020B0604020202020204" pitchFamily="34" charset="0"/>
                <a:cs typeface="Arial" panose="020B0604020202020204" pitchFamily="34" charset="0"/>
              </a:rPr>
              <a:t> s </a:t>
            </a:r>
            <a:r>
              <a:rPr lang="cs-CZ" altLang="en-US" dirty="0" err="1">
                <a:latin typeface="Arial" panose="020B0604020202020204" pitchFamily="34" charset="0"/>
                <a:cs typeface="Arial" panose="020B0604020202020204" pitchFamily="34" charset="0"/>
              </a:rPr>
              <a:t>vysokospinovým</a:t>
            </a:r>
            <a:r>
              <a:rPr lang="cs-CZ" altLang="en-US" dirty="0">
                <a:latin typeface="Arial" panose="020B0604020202020204" pitchFamily="34" charset="0"/>
                <a:cs typeface="Arial" panose="020B0604020202020204" pitchFamily="34" charset="0"/>
              </a:rPr>
              <a:t> uspořádáním (Mn</a:t>
            </a:r>
            <a:r>
              <a:rPr lang="cs-CZ" altLang="en-US" baseline="30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 Fe</a:t>
            </a:r>
            <a:r>
              <a:rPr lang="cs-CZ" altLang="en-US" baseline="30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 nebo d</a:t>
            </a:r>
            <a:r>
              <a:rPr lang="cs-CZ" altLang="en-US" baseline="30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 (Cr</a:t>
            </a:r>
            <a:r>
              <a:rPr lang="cs-CZ" altLang="en-US" baseline="30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 </a:t>
            </a:r>
          </a:p>
          <a:p>
            <a:pPr algn="just"/>
            <a:endParaRPr lang="cs-CZ" altLang="en-US" dirty="0">
              <a:latin typeface="Arial" panose="020B0604020202020204" pitchFamily="34" charset="0"/>
              <a:cs typeface="Arial" panose="020B0604020202020204" pitchFamily="34" charset="0"/>
            </a:endParaRPr>
          </a:p>
          <a:p>
            <a:pPr algn="just"/>
            <a:r>
              <a:rPr lang="cs-CZ" altLang="en-US" dirty="0">
                <a:latin typeface="Arial" panose="020B0604020202020204" pitchFamily="34" charset="0"/>
                <a:cs typeface="Arial" panose="020B0604020202020204" pitchFamily="34" charset="0"/>
              </a:rPr>
              <a:t>Při </a:t>
            </a:r>
            <a:r>
              <a:rPr lang="cs-CZ" altLang="en-US" u="sng" dirty="0">
                <a:latin typeface="Arial" panose="020B0604020202020204" pitchFamily="34" charset="0"/>
                <a:cs typeface="Arial" panose="020B0604020202020204" pitchFamily="34" charset="0"/>
              </a:rPr>
              <a:t>silném ligandovém poli</a:t>
            </a:r>
            <a:r>
              <a:rPr lang="cs-CZ" altLang="en-US" dirty="0">
                <a:latin typeface="Arial" panose="020B0604020202020204" pitchFamily="34" charset="0"/>
                <a:cs typeface="Arial" panose="020B0604020202020204" pitchFamily="34" charset="0"/>
              </a:rPr>
              <a:t> je stálá konfigurace d</a:t>
            </a:r>
            <a:r>
              <a:rPr lang="cs-CZ" altLang="en-US" baseline="30000" dirty="0">
                <a:latin typeface="Arial" panose="020B0604020202020204" pitchFamily="34" charset="0"/>
                <a:cs typeface="Arial" panose="020B0604020202020204" pitchFamily="34" charset="0"/>
              </a:rPr>
              <a:t>6</a:t>
            </a:r>
            <a:r>
              <a:rPr lang="cs-CZ" altLang="en-US" dirty="0">
                <a:latin typeface="Arial" panose="020B0604020202020204" pitchFamily="34" charset="0"/>
                <a:cs typeface="Arial" panose="020B0604020202020204" pitchFamily="34" charset="0"/>
              </a:rPr>
              <a:t>, která odpovídá obsazení všech orbitalů t</a:t>
            </a:r>
            <a:r>
              <a:rPr lang="cs-CZ" altLang="en-US" baseline="-25000" dirty="0">
                <a:latin typeface="Arial" panose="020B0604020202020204" pitchFamily="34" charset="0"/>
                <a:cs typeface="Arial" panose="020B0604020202020204" pitchFamily="34" charset="0"/>
              </a:rPr>
              <a:t>2g</a:t>
            </a:r>
            <a:r>
              <a:rPr lang="cs-CZ" altLang="en-US" dirty="0">
                <a:latin typeface="Arial" panose="020B0604020202020204" pitchFamily="34" charset="0"/>
                <a:cs typeface="Arial" panose="020B0604020202020204" pitchFamily="34" charset="0"/>
              </a:rPr>
              <a:t>. V případě, že el. konfigurace leží mezi uvedenými, je nestálá např.:</a:t>
            </a:r>
          </a:p>
          <a:p>
            <a:pPr algn="just"/>
            <a:endParaRPr lang="cs-CZ" altLang="en-US" sz="800" dirty="0">
              <a:latin typeface="Arial" panose="020B0604020202020204" pitchFamily="34" charset="0"/>
              <a:cs typeface="Arial" panose="020B0604020202020204" pitchFamily="34" charset="0"/>
            </a:endParaRPr>
          </a:p>
          <a:p>
            <a:pPr>
              <a:buNone/>
            </a:pPr>
            <a:r>
              <a:rPr lang="cs-CZ" altLang="en-US" dirty="0">
                <a:latin typeface="Arial" panose="020B0604020202020204" pitchFamily="34" charset="0"/>
                <a:cs typeface="Arial" panose="020B0604020202020204" pitchFamily="34" charset="0"/>
              </a:rPr>
              <a:t>	Cr</a:t>
            </a:r>
            <a:r>
              <a:rPr lang="cs-CZ" altLang="en-US" baseline="30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(d</a:t>
            </a:r>
            <a:r>
              <a:rPr lang="cs-CZ" altLang="en-US" baseline="30000" dirty="0">
                <a:latin typeface="Arial" panose="020B0604020202020204" pitchFamily="34" charset="0"/>
                <a:cs typeface="Arial" panose="020B0604020202020204" pitchFamily="34" charset="0"/>
              </a:rPr>
              <a:t>4</a:t>
            </a:r>
            <a:r>
              <a:rPr lang="cs-CZ" altLang="en-US"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sym typeface="Symbol" pitchFamily="18" charset="2"/>
              </a:rPr>
              <a:t></a:t>
            </a:r>
            <a:r>
              <a:rPr lang="cs-CZ" altLang="en-US" dirty="0">
                <a:latin typeface="Arial" panose="020B0604020202020204" pitchFamily="34" charset="0"/>
                <a:cs typeface="Arial" panose="020B0604020202020204" pitchFamily="34" charset="0"/>
              </a:rPr>
              <a:t> Cr</a:t>
            </a:r>
            <a:r>
              <a:rPr lang="cs-CZ" altLang="en-US" baseline="30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(d</a:t>
            </a:r>
            <a:r>
              <a:rPr lang="cs-CZ" altLang="en-US" baseline="30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     ...  oxidace</a:t>
            </a:r>
          </a:p>
          <a:p>
            <a:pPr>
              <a:buNone/>
            </a:pPr>
            <a:r>
              <a:rPr lang="cs-CZ" altLang="en-US" dirty="0">
                <a:latin typeface="Arial" panose="020B0604020202020204" pitchFamily="34" charset="0"/>
                <a:cs typeface="Arial" panose="020B0604020202020204" pitchFamily="34" charset="0"/>
              </a:rPr>
              <a:t>	Mn</a:t>
            </a:r>
            <a:r>
              <a:rPr lang="cs-CZ" altLang="en-US" baseline="30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(d</a:t>
            </a:r>
            <a:r>
              <a:rPr lang="cs-CZ" altLang="en-US" baseline="30000" dirty="0">
                <a:latin typeface="Arial" panose="020B0604020202020204" pitchFamily="34" charset="0"/>
                <a:cs typeface="Arial" panose="020B0604020202020204" pitchFamily="34" charset="0"/>
              </a:rPr>
              <a:t>4</a:t>
            </a:r>
            <a:r>
              <a:rPr lang="cs-CZ" altLang="en-US"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sym typeface="Symbol" pitchFamily="18" charset="2"/>
              </a:rPr>
              <a:t> </a:t>
            </a:r>
            <a:r>
              <a:rPr lang="cs-CZ" altLang="en-US" dirty="0">
                <a:latin typeface="Arial" panose="020B0604020202020204" pitchFamily="34" charset="0"/>
                <a:cs typeface="Arial" panose="020B0604020202020204" pitchFamily="34" charset="0"/>
              </a:rPr>
              <a:t>Mn</a:t>
            </a:r>
            <a:r>
              <a:rPr lang="cs-CZ" altLang="en-US" baseline="30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(d</a:t>
            </a:r>
            <a:r>
              <a:rPr lang="cs-CZ" altLang="en-US" baseline="30000" dirty="0">
                <a:latin typeface="Arial" panose="020B0604020202020204" pitchFamily="34" charset="0"/>
                <a:cs typeface="Arial" panose="020B0604020202020204" pitchFamily="34" charset="0"/>
              </a:rPr>
              <a:t>5</a:t>
            </a:r>
            <a:r>
              <a:rPr lang="cs-CZ" altLang="en-US" dirty="0">
                <a:latin typeface="Arial" panose="020B0604020202020204" pitchFamily="34" charset="0"/>
                <a:cs typeface="Arial" panose="020B0604020202020204" pitchFamily="34" charset="0"/>
              </a:rPr>
              <a:t>)   ...  redukce</a:t>
            </a:r>
            <a:endParaRPr lang="en-US" dirty="0"/>
          </a:p>
        </p:txBody>
      </p:sp>
    </p:spTree>
    <p:extLst>
      <p:ext uri="{BB962C8B-B14F-4D97-AF65-F5344CB8AC3E}">
        <p14:creationId xmlns:p14="http://schemas.microsoft.com/office/powerpoint/2010/main" val="332747813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BB6633C-CED5-4A30-9242-309985081DFD}"/>
              </a:ext>
            </a:extLst>
          </p:cNvPr>
          <p:cNvSpPr txBox="1"/>
          <p:nvPr/>
        </p:nvSpPr>
        <p:spPr>
          <a:xfrm>
            <a:off x="190500" y="685800"/>
            <a:ext cx="8686800" cy="2862322"/>
          </a:xfrm>
          <a:prstGeom prst="rect">
            <a:avLst/>
          </a:prstGeom>
          <a:noFill/>
        </p:spPr>
        <p:txBody>
          <a:bodyPr wrap="square">
            <a:spAutoFit/>
          </a:bodyPr>
          <a:lstStyle/>
          <a:p>
            <a:pPr algn="just"/>
            <a:r>
              <a:rPr lang="cs-CZ" sz="2000" b="1" dirty="0"/>
              <a:t>Cheláty</a:t>
            </a:r>
            <a:r>
              <a:rPr lang="cs-CZ" sz="2000" dirty="0"/>
              <a:t> (chelátové komplexy) mají na jeden centrální atom navázané dva či více donorových atomů téhož ligandu. </a:t>
            </a:r>
            <a:r>
              <a:rPr lang="cs-CZ" sz="2000" dirty="0" err="1"/>
              <a:t>Chelatotvorné</a:t>
            </a:r>
            <a:r>
              <a:rPr lang="cs-CZ" sz="2000" dirty="0"/>
              <a:t> činidlo je organická látka, která poskytuje nejméně dva volné elektronové páry na vznik dativní vazby. Některá tato činidla se používají v analytické chemii, např. </a:t>
            </a:r>
            <a:r>
              <a:rPr lang="cs-CZ" sz="2000" i="1" dirty="0"/>
              <a:t>EDTA</a:t>
            </a:r>
            <a:r>
              <a:rPr lang="cs-CZ" sz="2000" dirty="0"/>
              <a:t> (</a:t>
            </a:r>
            <a:r>
              <a:rPr lang="cs-CZ" sz="2000" dirty="0" err="1"/>
              <a:t>etylendiamintetraoctová</a:t>
            </a:r>
            <a:r>
              <a:rPr lang="cs-CZ" sz="2000" dirty="0"/>
              <a:t> kyselina a její soli), </a:t>
            </a:r>
            <a:r>
              <a:rPr lang="cs-CZ" sz="2000" i="1" dirty="0" err="1"/>
              <a:t>biuret</a:t>
            </a:r>
            <a:r>
              <a:rPr lang="cs-CZ" sz="2000" dirty="0"/>
              <a:t> a jiné. Řada </a:t>
            </a:r>
            <a:r>
              <a:rPr lang="cs-CZ" sz="2000" dirty="0" err="1"/>
              <a:t>chelatotvorných</a:t>
            </a:r>
            <a:r>
              <a:rPr lang="cs-CZ" sz="2000" dirty="0"/>
              <a:t> činidel se používá v medicíně při akutních </a:t>
            </a:r>
            <a:r>
              <a:rPr lang="cs-CZ" sz="2000" u="sng" dirty="0"/>
              <a:t>otravách</a:t>
            </a:r>
            <a:r>
              <a:rPr lang="cs-CZ" sz="2000" dirty="0"/>
              <a:t> kationty některých dvoj- i trojmocných kovů, k jejich vyvázání a odstranění z organismu. Fyziologicky významné jsou též chelátové struktury u mnohých </a:t>
            </a:r>
            <a:r>
              <a:rPr lang="cs-CZ" sz="2000" u="sng" dirty="0"/>
              <a:t>enzymů</a:t>
            </a:r>
            <a:r>
              <a:rPr lang="cs-CZ" sz="2000" dirty="0"/>
              <a:t>, dále pak např. hemoglobin, chlorofyl a jiné biologické pigmenty.</a:t>
            </a:r>
          </a:p>
        </p:txBody>
      </p:sp>
      <p:sp>
        <p:nvSpPr>
          <p:cNvPr id="7" name="TextovéPole 6">
            <a:extLst>
              <a:ext uri="{FF2B5EF4-FFF2-40B4-BE49-F238E27FC236}">
                <a16:creationId xmlns:a16="http://schemas.microsoft.com/office/drawing/2014/main" id="{F33E5237-F91A-43CA-9710-7DCB8FF0A85E}"/>
              </a:ext>
            </a:extLst>
          </p:cNvPr>
          <p:cNvSpPr txBox="1"/>
          <p:nvPr/>
        </p:nvSpPr>
        <p:spPr>
          <a:xfrm>
            <a:off x="190500" y="122318"/>
            <a:ext cx="4572000" cy="461665"/>
          </a:xfrm>
          <a:prstGeom prst="rect">
            <a:avLst/>
          </a:prstGeom>
          <a:noFill/>
        </p:spPr>
        <p:txBody>
          <a:bodyPr wrap="square">
            <a:spAutoFit/>
          </a:bodyPr>
          <a:lstStyle/>
          <a:p>
            <a:r>
              <a:rPr lang="cs-CZ" sz="2400" b="1" dirty="0"/>
              <a:t>Cheláty</a:t>
            </a:r>
          </a:p>
        </p:txBody>
      </p:sp>
      <p:pic>
        <p:nvPicPr>
          <p:cNvPr id="17410" name="Picture 2" descr="Complexes formation. The figure 2 shows the EDTA ligand ...">
            <a:extLst>
              <a:ext uri="{FF2B5EF4-FFF2-40B4-BE49-F238E27FC236}">
                <a16:creationId xmlns:a16="http://schemas.microsoft.com/office/drawing/2014/main" id="{D367ECD8-AD2F-4A55-9294-93F35B9763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437" y="3708709"/>
            <a:ext cx="1828800" cy="246349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Polydentant ligand @ Chemistry Dictionary &amp; Glossary">
            <a:extLst>
              <a:ext uri="{FF2B5EF4-FFF2-40B4-BE49-F238E27FC236}">
                <a16:creationId xmlns:a16="http://schemas.microsoft.com/office/drawing/2014/main" id="{E3FA6EB1-ACA8-41CC-A1B0-E642A1B55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906469"/>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22976CE-40AB-4547-A8F2-D26FC870F1CE}"/>
              </a:ext>
            </a:extLst>
          </p:cNvPr>
          <p:cNvSpPr txBox="1"/>
          <p:nvPr/>
        </p:nvSpPr>
        <p:spPr>
          <a:xfrm>
            <a:off x="4533900" y="6012944"/>
            <a:ext cx="876300" cy="369332"/>
          </a:xfrm>
          <a:prstGeom prst="rect">
            <a:avLst/>
          </a:prstGeom>
          <a:noFill/>
        </p:spPr>
        <p:txBody>
          <a:bodyPr wrap="square">
            <a:spAutoFit/>
          </a:bodyPr>
          <a:lstStyle/>
          <a:p>
            <a:r>
              <a:rPr lang="cs-CZ" sz="1800" i="1" dirty="0"/>
              <a:t>EDTA</a:t>
            </a:r>
            <a:endParaRPr lang="cs-CZ" dirty="0"/>
          </a:p>
        </p:txBody>
      </p:sp>
      <p:sp>
        <p:nvSpPr>
          <p:cNvPr id="15" name="TextovéPole 14">
            <a:extLst>
              <a:ext uri="{FF2B5EF4-FFF2-40B4-BE49-F238E27FC236}">
                <a16:creationId xmlns:a16="http://schemas.microsoft.com/office/drawing/2014/main" id="{0F8D2B31-B334-4150-8DE2-D022050389A0}"/>
              </a:ext>
            </a:extLst>
          </p:cNvPr>
          <p:cNvSpPr txBox="1"/>
          <p:nvPr/>
        </p:nvSpPr>
        <p:spPr>
          <a:xfrm>
            <a:off x="7162800" y="5987534"/>
            <a:ext cx="1214437" cy="369332"/>
          </a:xfrm>
          <a:prstGeom prst="rect">
            <a:avLst/>
          </a:prstGeom>
          <a:noFill/>
        </p:spPr>
        <p:txBody>
          <a:bodyPr wrap="square">
            <a:spAutoFit/>
          </a:bodyPr>
          <a:lstStyle/>
          <a:p>
            <a:r>
              <a:rPr lang="cs-CZ" sz="1800" i="1" dirty="0" err="1"/>
              <a:t>biuret</a:t>
            </a:r>
            <a:endParaRPr lang="cs-CZ" dirty="0"/>
          </a:p>
        </p:txBody>
      </p:sp>
      <p:pic>
        <p:nvPicPr>
          <p:cNvPr id="17414" name="Picture 6" descr="Biuretreaktion - Proteine">
            <a:extLst>
              <a:ext uri="{FF2B5EF4-FFF2-40B4-BE49-F238E27FC236}">
                <a16:creationId xmlns:a16="http://schemas.microsoft.com/office/drawing/2014/main" id="{F274D39A-1AE0-43B0-AFE3-C4A5ED130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74" y="3962400"/>
            <a:ext cx="3019426" cy="179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5260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BE73E0C-7F48-473D-A58F-B274F300333C}"/>
              </a:ext>
            </a:extLst>
          </p:cNvPr>
          <p:cNvSpPr/>
          <p:nvPr/>
        </p:nvSpPr>
        <p:spPr>
          <a:xfrm>
            <a:off x="152400" y="121020"/>
            <a:ext cx="8839200" cy="2062103"/>
          </a:xfrm>
          <a:prstGeom prst="rect">
            <a:avLst/>
          </a:prstGeom>
        </p:spPr>
        <p:txBody>
          <a:bodyPr wrap="square">
            <a:spAutoFit/>
          </a:bodyPr>
          <a:lstStyle/>
          <a:p>
            <a:r>
              <a:rPr lang="cs-CZ" sz="2000" b="1" dirty="0">
                <a:cs typeface="Arial" panose="020B0604020202020204" pitchFamily="34" charset="0"/>
              </a:rPr>
              <a:t>Popis vazby mezi ligandy a centrální částicí v koordinační chemii pomocí HSAB</a:t>
            </a:r>
          </a:p>
          <a:p>
            <a:endParaRPr lang="cs-CZ" sz="800" dirty="0">
              <a:cs typeface="Arial" panose="020B0604020202020204" pitchFamily="34" charset="0"/>
            </a:endParaRPr>
          </a:p>
          <a:p>
            <a:pPr algn="just"/>
            <a:r>
              <a:rPr lang="cs-CZ" dirty="0">
                <a:cs typeface="Arial" panose="020B0604020202020204" pitchFamily="34" charset="0"/>
              </a:rPr>
              <a:t>   </a:t>
            </a:r>
            <a:r>
              <a:rPr lang="cs-CZ" sz="2000" dirty="0">
                <a:cs typeface="Arial" panose="020B0604020202020204" pitchFamily="34" charset="0"/>
              </a:rPr>
              <a:t>Teorie HSAB dobře popisuje výběr ligandů k centrálním částicím v komplexních (koordinačních) sloučeninách. Obecně platí, že </a:t>
            </a:r>
            <a:r>
              <a:rPr lang="cs-CZ" sz="2000" u="sng" dirty="0">
                <a:cs typeface="Arial" panose="020B0604020202020204" pitchFamily="34" charset="0"/>
              </a:rPr>
              <a:t>centrální částice (atom přechodného kovu, případně jeho kation) je Lewisovou kyselinou a ligandy pak Lewisovými zásadami</a:t>
            </a:r>
            <a:r>
              <a:rPr lang="cs-CZ" sz="2000" dirty="0">
                <a:cs typeface="Arial" panose="020B0604020202020204" pitchFamily="34" charset="0"/>
              </a:rPr>
              <a:t>. </a:t>
            </a:r>
            <a:r>
              <a:rPr lang="cs-CZ" sz="2000" u="sng" dirty="0">
                <a:cs typeface="Arial" panose="020B0604020202020204" pitchFamily="34" charset="0"/>
              </a:rPr>
              <a:t>Stabilní jsou takové komplexy, v nichž se váže tvrdá Lewisovou kyselina s tvrdou Lewisovou zásadou (a měkká s měkkou).</a:t>
            </a:r>
          </a:p>
        </p:txBody>
      </p:sp>
      <p:pic>
        <p:nvPicPr>
          <p:cNvPr id="6" name="Obrázek 5" descr="Obsah obrázku snímek obrazovky, pták&#10;&#10;Popis byl vytvořen automaticky">
            <a:extLst>
              <a:ext uri="{FF2B5EF4-FFF2-40B4-BE49-F238E27FC236}">
                <a16:creationId xmlns:a16="http://schemas.microsoft.com/office/drawing/2014/main" id="{B5BE0091-58CF-43F0-9111-ECDFBB41A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183123"/>
            <a:ext cx="6858000" cy="4453665"/>
          </a:xfrm>
          <a:prstGeom prst="rect">
            <a:avLst/>
          </a:prstGeom>
        </p:spPr>
      </p:pic>
    </p:spTree>
    <p:extLst>
      <p:ext uri="{BB962C8B-B14F-4D97-AF65-F5344CB8AC3E}">
        <p14:creationId xmlns:p14="http://schemas.microsoft.com/office/powerpoint/2010/main" val="325051903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6FD865D-2466-4882-99B1-A4646DE80401}"/>
              </a:ext>
            </a:extLst>
          </p:cNvPr>
          <p:cNvSpPr txBox="1"/>
          <p:nvPr/>
        </p:nvSpPr>
        <p:spPr>
          <a:xfrm>
            <a:off x="114300" y="715992"/>
            <a:ext cx="8915400" cy="1015663"/>
          </a:xfrm>
          <a:prstGeom prst="rect">
            <a:avLst/>
          </a:prstGeom>
          <a:noFill/>
        </p:spPr>
        <p:txBody>
          <a:bodyPr wrap="square">
            <a:spAutoFit/>
          </a:bodyPr>
          <a:lstStyle/>
          <a:p>
            <a:pPr algn="just"/>
            <a:r>
              <a:rPr lang="en-US" sz="2000" i="1" dirty="0" err="1">
                <a:effectLst/>
              </a:rPr>
              <a:t>Enterobactin</a:t>
            </a:r>
            <a:r>
              <a:rPr lang="en-US" sz="2000" b="0" i="0" dirty="0">
                <a:effectLst/>
              </a:rPr>
              <a:t> je </a:t>
            </a:r>
            <a:r>
              <a:rPr lang="en-US" sz="2000" b="0" i="0" dirty="0" err="1">
                <a:effectLst/>
              </a:rPr>
              <a:t>molekula</a:t>
            </a:r>
            <a:r>
              <a:rPr lang="en-US" sz="2000" b="0" i="0" dirty="0">
                <a:effectLst/>
              </a:rPr>
              <a:t> </a:t>
            </a:r>
            <a:r>
              <a:rPr lang="en-US" sz="2000" b="0" i="0" dirty="0" err="1">
                <a:effectLst/>
              </a:rPr>
              <a:t>pou</a:t>
            </a:r>
            <a:r>
              <a:rPr lang="cs-CZ" sz="2000" b="0" i="0" dirty="0" err="1">
                <a:effectLst/>
              </a:rPr>
              <a:t>ží</a:t>
            </a:r>
            <a:r>
              <a:rPr lang="en-US" sz="2000" b="0" i="0" dirty="0">
                <a:effectLst/>
              </a:rPr>
              <a:t>van</a:t>
            </a:r>
            <a:r>
              <a:rPr lang="cs-CZ" sz="2000" b="0" i="0" dirty="0">
                <a:effectLst/>
              </a:rPr>
              <a:t>á</a:t>
            </a:r>
            <a:r>
              <a:rPr lang="en-US" sz="2000" b="0" i="0" dirty="0">
                <a:effectLst/>
              </a:rPr>
              <a:t> </a:t>
            </a:r>
            <a:r>
              <a:rPr lang="en-US" sz="2000" b="0" i="0" dirty="0" err="1">
                <a:effectLst/>
              </a:rPr>
              <a:t>ur</a:t>
            </a:r>
            <a:r>
              <a:rPr lang="cs-CZ" sz="2000" b="0" i="0" dirty="0">
                <a:effectLst/>
              </a:rPr>
              <a:t>č</a:t>
            </a:r>
            <a:r>
              <a:rPr lang="en-US" sz="2000" b="0" i="0" dirty="0">
                <a:effectLst/>
              </a:rPr>
              <a:t>it</a:t>
            </a:r>
            <a:r>
              <a:rPr lang="cs-CZ" sz="2000" b="0" i="0" dirty="0">
                <a:effectLst/>
              </a:rPr>
              <a:t>ý</a:t>
            </a:r>
            <a:r>
              <a:rPr lang="en-US" sz="2000" b="0" i="0" dirty="0">
                <a:effectLst/>
              </a:rPr>
              <a:t>mi </a:t>
            </a:r>
            <a:r>
              <a:rPr lang="en-US" sz="2000" b="0" i="0" dirty="0" err="1">
                <a:effectLst/>
              </a:rPr>
              <a:t>bakteriemi</a:t>
            </a:r>
            <a:r>
              <a:rPr lang="en-US" sz="2000" b="0" i="0" dirty="0">
                <a:effectLst/>
              </a:rPr>
              <a:t> </a:t>
            </a:r>
            <a:r>
              <a:rPr lang="cs-CZ" sz="2000" b="0" i="0" dirty="0">
                <a:effectLst/>
              </a:rPr>
              <a:t>k zachycování</a:t>
            </a:r>
            <a:r>
              <a:rPr lang="en-US" sz="2000" b="0" i="0" dirty="0">
                <a:effectLst/>
              </a:rPr>
              <a:t> </a:t>
            </a:r>
            <a:r>
              <a:rPr lang="cs-CZ" sz="2000" b="0" i="0" dirty="0" err="1">
                <a:effectLst/>
              </a:rPr>
              <a:t>Fe</a:t>
            </a:r>
            <a:r>
              <a:rPr lang="en-US" sz="2000" b="0" i="0" dirty="0">
                <a:effectLst/>
              </a:rPr>
              <a:t>(III) a</a:t>
            </a:r>
            <a:r>
              <a:rPr lang="cs-CZ" sz="2000" b="0" i="0" dirty="0">
                <a:effectLst/>
              </a:rPr>
              <a:t> jeho</a:t>
            </a:r>
            <a:r>
              <a:rPr lang="en-US" sz="2000" b="0" i="0" dirty="0">
                <a:effectLst/>
              </a:rPr>
              <a:t> transport</a:t>
            </a:r>
            <a:r>
              <a:rPr lang="cs-CZ" sz="2000" b="0" i="0" dirty="0">
                <a:effectLst/>
              </a:rPr>
              <a:t>u</a:t>
            </a:r>
            <a:r>
              <a:rPr lang="en-US" sz="2000" b="0" i="0" dirty="0">
                <a:effectLst/>
              </a:rPr>
              <a:t> </a:t>
            </a:r>
            <a:r>
              <a:rPr lang="cs-CZ" sz="2000" b="0" i="0" dirty="0">
                <a:effectLst/>
              </a:rPr>
              <a:t>d</a:t>
            </a:r>
            <a:r>
              <a:rPr lang="en-US" sz="2000" b="0" i="0" dirty="0">
                <a:effectLst/>
              </a:rPr>
              <a:t>o </a:t>
            </a:r>
            <a:r>
              <a:rPr lang="cs-CZ" sz="2000" b="0" i="0" dirty="0">
                <a:effectLst/>
              </a:rPr>
              <a:t>buňky (</a:t>
            </a:r>
            <a:r>
              <a:rPr lang="cs-CZ" sz="2000" b="0" i="0" dirty="0" err="1">
                <a:effectLst/>
              </a:rPr>
              <a:t>siderofor</a:t>
            </a:r>
            <a:r>
              <a:rPr lang="cs-CZ" sz="2000" b="0" i="0" dirty="0">
                <a:effectLst/>
              </a:rPr>
              <a:t>)</a:t>
            </a:r>
            <a:r>
              <a:rPr lang="en-US" sz="2000" b="0" i="0" dirty="0">
                <a:effectLst/>
              </a:rPr>
              <a:t>. </a:t>
            </a:r>
            <a:r>
              <a:rPr lang="cs-CZ" sz="2000" b="0" i="0" dirty="0">
                <a:effectLst/>
              </a:rPr>
              <a:t>Konstanta stability</a:t>
            </a:r>
            <a:r>
              <a:rPr lang="en-US" sz="2000" b="0" i="0" dirty="0">
                <a:effectLst/>
              </a:rPr>
              <a:t> </a:t>
            </a:r>
            <a:r>
              <a:rPr lang="cs-CZ" sz="2000" b="0" i="0" dirty="0">
                <a:effectLst/>
              </a:rPr>
              <a:t>(</a:t>
            </a:r>
            <a:r>
              <a:rPr lang="en-US" sz="2000" b="0" i="0" dirty="0">
                <a:effectLst/>
              </a:rPr>
              <a:t>formation constant</a:t>
            </a:r>
            <a:r>
              <a:rPr lang="cs-CZ" sz="2000" b="0" i="0" dirty="0">
                <a:effectLst/>
              </a:rPr>
              <a:t>)</a:t>
            </a:r>
            <a:r>
              <a:rPr lang="en-US" sz="2000" b="0" i="0" dirty="0">
                <a:effectLst/>
              </a:rPr>
              <a:t> </a:t>
            </a:r>
            <a:r>
              <a:rPr lang="cs-CZ" sz="2000" b="0" i="0" dirty="0">
                <a:effectLst/>
              </a:rPr>
              <a:t>komplexu </a:t>
            </a:r>
            <a:r>
              <a:rPr lang="cs-CZ" sz="2000" b="0" i="0" dirty="0" err="1">
                <a:effectLst/>
              </a:rPr>
              <a:t>Fe</a:t>
            </a:r>
            <a:r>
              <a:rPr lang="en-US" sz="2000" b="0" i="0" dirty="0">
                <a:effectLst/>
              </a:rPr>
              <a:t>(III)-</a:t>
            </a:r>
            <a:r>
              <a:rPr lang="en-US" sz="2000" b="0" i="0" dirty="0" err="1">
                <a:effectLst/>
              </a:rPr>
              <a:t>enterobactin</a:t>
            </a:r>
            <a:r>
              <a:rPr lang="en-US" sz="2000" b="0" i="0" dirty="0">
                <a:effectLst/>
              </a:rPr>
              <a:t> </a:t>
            </a:r>
            <a:r>
              <a:rPr lang="cs-CZ" sz="2000" b="0" i="0" dirty="0">
                <a:effectLst/>
              </a:rPr>
              <a:t>je cca</a:t>
            </a:r>
            <a:r>
              <a:rPr lang="en-US" sz="2000" b="0" i="0" dirty="0">
                <a:effectLst/>
              </a:rPr>
              <a:t>10</a:t>
            </a:r>
            <a:r>
              <a:rPr lang="en-US" sz="2000" b="0" i="0" baseline="30000" dirty="0">
                <a:effectLst/>
              </a:rPr>
              <a:t>49</a:t>
            </a:r>
            <a:r>
              <a:rPr lang="en-US" sz="2000" b="0" i="0" dirty="0">
                <a:effectLst/>
              </a:rPr>
              <a:t>. </a:t>
            </a:r>
            <a:r>
              <a:rPr lang="cs-CZ" sz="2000" b="0" i="0" dirty="0">
                <a:effectLst/>
              </a:rPr>
              <a:t>Vysvětlete vysokou hodnotu konstanty</a:t>
            </a:r>
            <a:r>
              <a:rPr lang="en-US" sz="2000" b="0" i="0" dirty="0">
                <a:effectLst/>
              </a:rPr>
              <a:t>.</a:t>
            </a:r>
          </a:p>
        </p:txBody>
      </p:sp>
      <p:pic>
        <p:nvPicPr>
          <p:cNvPr id="1026" name="Picture 2">
            <a:extLst>
              <a:ext uri="{FF2B5EF4-FFF2-40B4-BE49-F238E27FC236}">
                <a16:creationId xmlns:a16="http://schemas.microsoft.com/office/drawing/2014/main" id="{47E0E16D-3CC4-4904-B88D-E4AFA670C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310089"/>
            <a:ext cx="4724400" cy="432175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2E4C6D0-6D06-4052-9799-9551685B9CF4}"/>
              </a:ext>
            </a:extLst>
          </p:cNvPr>
          <p:cNvSpPr txBox="1"/>
          <p:nvPr/>
        </p:nvSpPr>
        <p:spPr>
          <a:xfrm>
            <a:off x="228600" y="2438400"/>
            <a:ext cx="3733800" cy="4093428"/>
          </a:xfrm>
          <a:prstGeom prst="rect">
            <a:avLst/>
          </a:prstGeom>
          <a:noFill/>
        </p:spPr>
        <p:txBody>
          <a:bodyPr wrap="square">
            <a:spAutoFit/>
          </a:bodyPr>
          <a:lstStyle/>
          <a:p>
            <a:pPr algn="just"/>
            <a:r>
              <a:rPr lang="en-US" sz="2000" b="0" i="0" dirty="0">
                <a:effectLst/>
              </a:rPr>
              <a:t>Fe(III) </a:t>
            </a:r>
            <a:r>
              <a:rPr lang="cs-CZ" sz="2000" b="0" i="0" dirty="0">
                <a:effectLst/>
              </a:rPr>
              <a:t>j</a:t>
            </a:r>
            <a:r>
              <a:rPr lang="en-US" sz="2000" b="0" i="0" dirty="0">
                <a:effectLst/>
              </a:rPr>
              <a:t>a</a:t>
            </a:r>
            <a:r>
              <a:rPr lang="cs-CZ" sz="2000" b="0" i="0" dirty="0" err="1">
                <a:effectLst/>
              </a:rPr>
              <a:t>ko</a:t>
            </a:r>
            <a:r>
              <a:rPr lang="en-US" sz="2000" b="0" i="0" dirty="0">
                <a:effectLst/>
              </a:rPr>
              <a:t> </a:t>
            </a:r>
            <a:r>
              <a:rPr lang="cs-CZ" sz="2000" b="0" i="0" dirty="0">
                <a:effectLst/>
              </a:rPr>
              <a:t>HA se váže silně na donory kyslíku</a:t>
            </a:r>
            <a:r>
              <a:rPr lang="en-US" sz="2000" b="0" i="0" dirty="0">
                <a:effectLst/>
              </a:rPr>
              <a:t>. </a:t>
            </a:r>
            <a:r>
              <a:rPr lang="en-US" sz="2000" b="0" i="0" dirty="0" err="1">
                <a:effectLst/>
              </a:rPr>
              <a:t>Enterobactin</a:t>
            </a:r>
            <a:r>
              <a:rPr lang="en-US" sz="2000" b="0" i="0" dirty="0">
                <a:effectLst/>
              </a:rPr>
              <a:t> </a:t>
            </a:r>
            <a:r>
              <a:rPr lang="cs-CZ" sz="2000" b="0" i="0" dirty="0">
                <a:effectLst/>
              </a:rPr>
              <a:t>má</a:t>
            </a:r>
            <a:r>
              <a:rPr lang="en-US" sz="2000" b="0" i="0" dirty="0">
                <a:effectLst/>
              </a:rPr>
              <a:t> </a:t>
            </a:r>
            <a:r>
              <a:rPr lang="cs-CZ" sz="2000" b="0" i="0" dirty="0">
                <a:effectLst/>
              </a:rPr>
              <a:t>několik</a:t>
            </a:r>
            <a:r>
              <a:rPr lang="en-US" sz="2000" b="0" i="0" dirty="0">
                <a:effectLst/>
              </a:rPr>
              <a:t> </a:t>
            </a:r>
            <a:r>
              <a:rPr lang="cs-CZ" sz="2000" b="0" i="0" dirty="0">
                <a:effectLst/>
              </a:rPr>
              <a:t>donorů kyslíku schopných vázat železo - dvojice</a:t>
            </a:r>
            <a:r>
              <a:rPr lang="en-US" sz="2000" b="0" i="0" dirty="0">
                <a:effectLst/>
              </a:rPr>
              <a:t> OH </a:t>
            </a:r>
            <a:r>
              <a:rPr lang="cs-CZ" sz="2000" b="0" i="0" dirty="0">
                <a:effectLst/>
              </a:rPr>
              <a:t>skupin na každém ze 3 benzenových jader </a:t>
            </a:r>
            <a:r>
              <a:rPr lang="en-US" sz="2000" b="0" i="0" dirty="0" err="1">
                <a:effectLst/>
              </a:rPr>
              <a:t>enterobactin</a:t>
            </a:r>
            <a:r>
              <a:rPr lang="cs-CZ" sz="2000" b="0" i="0" dirty="0">
                <a:effectLst/>
              </a:rPr>
              <a:t>u (katecholy)</a:t>
            </a:r>
            <a:r>
              <a:rPr lang="en-US" sz="2000" b="0" i="0" dirty="0">
                <a:effectLst/>
              </a:rPr>
              <a:t>. </a:t>
            </a:r>
            <a:r>
              <a:rPr lang="cs-CZ" sz="2000" b="0" i="0" dirty="0">
                <a:effectLst/>
              </a:rPr>
              <a:t>Vzhledem k velké vzájemné vzdálenosti </a:t>
            </a:r>
            <a:r>
              <a:rPr lang="cs-CZ" sz="2000" b="0" i="0" dirty="0" err="1">
                <a:effectLst/>
              </a:rPr>
              <a:t>katecholových</a:t>
            </a:r>
            <a:r>
              <a:rPr lang="cs-CZ" sz="2000" b="0" i="0" dirty="0">
                <a:effectLst/>
              </a:rPr>
              <a:t> skupin v </a:t>
            </a:r>
            <a:r>
              <a:rPr lang="en-US" sz="2000" b="0" i="0" dirty="0" err="1">
                <a:effectLst/>
              </a:rPr>
              <a:t>enterobactin</a:t>
            </a:r>
            <a:r>
              <a:rPr lang="cs-CZ" sz="2000" b="0" i="0" dirty="0">
                <a:effectLst/>
              </a:rPr>
              <a:t>u</a:t>
            </a:r>
            <a:r>
              <a:rPr lang="en-US" sz="2000" b="0" i="0" dirty="0">
                <a:effectLst/>
              </a:rPr>
              <a:t>, </a:t>
            </a:r>
            <a:r>
              <a:rPr lang="cs-CZ" sz="2000" b="0" i="0" dirty="0">
                <a:effectLst/>
              </a:rPr>
              <a:t>je dostatečný prostor k </a:t>
            </a:r>
            <a:r>
              <a:rPr lang="cs-CZ" sz="2000" b="0" i="0" dirty="0" err="1">
                <a:effectLst/>
              </a:rPr>
              <a:t>chelataci</a:t>
            </a:r>
            <a:r>
              <a:rPr lang="cs-CZ" sz="2000" b="0" i="0" dirty="0">
                <a:effectLst/>
              </a:rPr>
              <a:t> iontu železa molekulou </a:t>
            </a:r>
            <a:r>
              <a:rPr lang="en-US" sz="2000" b="0" i="0" dirty="0" err="1">
                <a:effectLst/>
              </a:rPr>
              <a:t>enterobactin</a:t>
            </a:r>
            <a:r>
              <a:rPr lang="cs-CZ" sz="2000" b="0" i="0" dirty="0">
                <a:effectLst/>
              </a:rPr>
              <a:t>u a vzniku </a:t>
            </a:r>
            <a:r>
              <a:rPr lang="en-US" sz="2000" b="0" i="0" dirty="0" err="1">
                <a:effectLst/>
              </a:rPr>
              <a:t>chel</a:t>
            </a:r>
            <a:r>
              <a:rPr lang="cs-CZ" sz="2000" b="0" i="0" dirty="0">
                <a:effectLst/>
              </a:rPr>
              <a:t>á</a:t>
            </a:r>
            <a:r>
              <a:rPr lang="en-US" sz="2000" b="0" i="0" dirty="0">
                <a:effectLst/>
              </a:rPr>
              <a:t>t</a:t>
            </a:r>
            <a:r>
              <a:rPr lang="cs-CZ" sz="2000" b="0" i="0" dirty="0">
                <a:effectLst/>
              </a:rPr>
              <a:t>u s vysokou konstantou stability</a:t>
            </a:r>
            <a:r>
              <a:rPr lang="en-US" sz="2000" b="0" i="0" dirty="0">
                <a:effectLst/>
              </a:rPr>
              <a:t>.</a:t>
            </a:r>
            <a:endParaRPr lang="cs-CZ" sz="2000" dirty="0"/>
          </a:p>
        </p:txBody>
      </p:sp>
      <p:sp>
        <p:nvSpPr>
          <p:cNvPr id="2" name="TextovéPole 1">
            <a:extLst>
              <a:ext uri="{FF2B5EF4-FFF2-40B4-BE49-F238E27FC236}">
                <a16:creationId xmlns:a16="http://schemas.microsoft.com/office/drawing/2014/main" id="{033CF547-283E-4931-9D5F-758F16721D1A}"/>
              </a:ext>
            </a:extLst>
          </p:cNvPr>
          <p:cNvSpPr txBox="1"/>
          <p:nvPr/>
        </p:nvSpPr>
        <p:spPr>
          <a:xfrm>
            <a:off x="114300" y="253663"/>
            <a:ext cx="925253" cy="400110"/>
          </a:xfrm>
          <a:prstGeom prst="rect">
            <a:avLst/>
          </a:prstGeom>
          <a:noFill/>
        </p:spPr>
        <p:txBody>
          <a:bodyPr wrap="none" rtlCol="0">
            <a:spAutoFit/>
          </a:bodyPr>
          <a:lstStyle/>
          <a:p>
            <a:r>
              <a:rPr lang="en-US" sz="2000" b="1" dirty="0"/>
              <a:t>P</a:t>
            </a:r>
            <a:r>
              <a:rPr lang="cs-CZ" sz="2000" b="1" dirty="0"/>
              <a:t>ří</a:t>
            </a:r>
            <a:r>
              <a:rPr lang="en-US" sz="2000" b="1" dirty="0" err="1"/>
              <a:t>klad</a:t>
            </a:r>
            <a:endParaRPr lang="cs-CZ" sz="2000" b="1" dirty="0"/>
          </a:p>
        </p:txBody>
      </p:sp>
      <p:sp>
        <p:nvSpPr>
          <p:cNvPr id="6" name="TextovéPole 5">
            <a:extLst>
              <a:ext uri="{FF2B5EF4-FFF2-40B4-BE49-F238E27FC236}">
                <a16:creationId xmlns:a16="http://schemas.microsoft.com/office/drawing/2014/main" id="{DD5E603C-5E75-472E-9C3B-0B3F50BCF836}"/>
              </a:ext>
            </a:extLst>
          </p:cNvPr>
          <p:cNvSpPr txBox="1"/>
          <p:nvPr/>
        </p:nvSpPr>
        <p:spPr>
          <a:xfrm>
            <a:off x="151746" y="1928051"/>
            <a:ext cx="887807" cy="400110"/>
          </a:xfrm>
          <a:prstGeom prst="rect">
            <a:avLst/>
          </a:prstGeom>
          <a:noFill/>
        </p:spPr>
        <p:txBody>
          <a:bodyPr wrap="none" rtlCol="0">
            <a:spAutoFit/>
          </a:bodyPr>
          <a:lstStyle/>
          <a:p>
            <a:r>
              <a:rPr lang="cs-CZ" sz="2000" b="1" dirty="0"/>
              <a:t>Řešení</a:t>
            </a:r>
          </a:p>
        </p:txBody>
      </p:sp>
    </p:spTree>
    <p:extLst>
      <p:ext uri="{BB962C8B-B14F-4D97-AF65-F5344CB8AC3E}">
        <p14:creationId xmlns:p14="http://schemas.microsoft.com/office/powerpoint/2010/main" val="238554573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4F414D56-3ADA-4C5A-9971-5ED444FB4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839200" cy="5025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81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018AC210-B42C-45E3-9E2B-302CB0BB9156}"/>
              </a:ext>
            </a:extLst>
          </p:cNvPr>
          <p:cNvSpPr/>
          <p:nvPr/>
        </p:nvSpPr>
        <p:spPr>
          <a:xfrm>
            <a:off x="152400" y="838200"/>
            <a:ext cx="8839200" cy="5878532"/>
          </a:xfrm>
          <a:prstGeom prst="rect">
            <a:avLst/>
          </a:prstGeom>
        </p:spPr>
        <p:txBody>
          <a:bodyPr wrap="square">
            <a:spAutoFit/>
          </a:bodyPr>
          <a:lstStyle/>
          <a:p>
            <a:pPr algn="just"/>
            <a:r>
              <a:rPr lang="cs-CZ" sz="2000" b="1" dirty="0"/>
              <a:t>   Prvky tvořící zemský plášť </a:t>
            </a:r>
            <a:r>
              <a:rPr lang="cs-CZ" sz="2000" dirty="0"/>
              <a:t>(</a:t>
            </a:r>
            <a:r>
              <a:rPr lang="en-US" sz="2000" dirty="0"/>
              <a:t>Mantle Rock Forming Elements</a:t>
            </a:r>
            <a:r>
              <a:rPr lang="cs-CZ" sz="2000" dirty="0"/>
              <a:t>, M</a:t>
            </a:r>
            <a:r>
              <a:rPr lang="en-US" sz="2000" dirty="0"/>
              <a:t>RFE).</a:t>
            </a:r>
            <a:r>
              <a:rPr lang="cs-CZ" sz="2000" dirty="0"/>
              <a:t> Zemský plášť je složen z </a:t>
            </a:r>
            <a:r>
              <a:rPr lang="en-US" sz="2000" dirty="0"/>
              <a:t>miner</a:t>
            </a:r>
            <a:r>
              <a:rPr lang="cs-CZ" sz="2000" dirty="0" err="1"/>
              <a:t>álů</a:t>
            </a:r>
            <a:r>
              <a:rPr lang="cs-CZ" sz="2000" dirty="0"/>
              <a:t>, jako </a:t>
            </a:r>
            <a:r>
              <a:rPr lang="en-US" sz="2000" dirty="0" err="1"/>
              <a:t>oliv</a:t>
            </a:r>
            <a:r>
              <a:rPr lang="cs-CZ" sz="2000" dirty="0"/>
              <a:t>í</a:t>
            </a:r>
            <a:r>
              <a:rPr lang="en-US" sz="2000" dirty="0"/>
              <a:t>n, </a:t>
            </a:r>
            <a:r>
              <a:rPr lang="en-US" sz="2000" dirty="0" err="1"/>
              <a:t>pyroxen</a:t>
            </a:r>
            <a:r>
              <a:rPr lang="en-US" sz="2000" dirty="0"/>
              <a:t>, </a:t>
            </a:r>
            <a:r>
              <a:rPr lang="en-US" sz="2000" dirty="0" err="1"/>
              <a:t>anorthit</a:t>
            </a:r>
            <a:r>
              <a:rPr lang="en-US" sz="2000" dirty="0"/>
              <a:t>, spinel a g</a:t>
            </a:r>
            <a:r>
              <a:rPr lang="cs-CZ" sz="2000" dirty="0"/>
              <a:t>raná</a:t>
            </a:r>
            <a:r>
              <a:rPr lang="en-US" sz="2000" dirty="0"/>
              <a:t>t</a:t>
            </a:r>
            <a:r>
              <a:rPr lang="cs-CZ" sz="2000" dirty="0"/>
              <a:t>, tvořených především prvky jako </a:t>
            </a:r>
            <a:r>
              <a:rPr lang="en-US" sz="2000" dirty="0"/>
              <a:t>Si, Al, Fe, Mg a Ca. </a:t>
            </a:r>
            <a:r>
              <a:rPr lang="cs-CZ" sz="2000" dirty="0"/>
              <a:t>Stopové prvky netvoří  vlastní </a:t>
            </a:r>
            <a:r>
              <a:rPr lang="en-US" sz="2000" dirty="0"/>
              <a:t>miner</a:t>
            </a:r>
            <a:r>
              <a:rPr lang="cs-CZ" sz="2000" dirty="0"/>
              <a:t>á</a:t>
            </a:r>
            <a:r>
              <a:rPr lang="en-US" sz="2000" dirty="0"/>
              <a:t>l</a:t>
            </a:r>
            <a:r>
              <a:rPr lang="cs-CZ" sz="2000" dirty="0"/>
              <a:t>y</a:t>
            </a:r>
            <a:r>
              <a:rPr lang="en-US" sz="2000" dirty="0"/>
              <a:t> a </a:t>
            </a:r>
            <a:r>
              <a:rPr lang="cs-CZ" sz="2000" dirty="0"/>
              <a:t>inkorporují se do k</a:t>
            </a:r>
            <a:r>
              <a:rPr lang="en-US" sz="2000" dirty="0" err="1"/>
              <a:t>rystal</a:t>
            </a:r>
            <a:r>
              <a:rPr lang="cs-CZ" sz="2000" dirty="0" err="1"/>
              <a:t>ových</a:t>
            </a:r>
            <a:r>
              <a:rPr lang="cs-CZ" sz="2000" dirty="0"/>
              <a:t> mřížek běžných</a:t>
            </a:r>
            <a:r>
              <a:rPr lang="en-US" sz="2000" dirty="0"/>
              <a:t> miner</a:t>
            </a:r>
            <a:r>
              <a:rPr lang="cs-CZ" sz="2000" dirty="0"/>
              <a:t>á</a:t>
            </a:r>
            <a:r>
              <a:rPr lang="en-US" sz="2000" dirty="0"/>
              <a:t>l</a:t>
            </a:r>
            <a:r>
              <a:rPr lang="cs-CZ" sz="2000" dirty="0"/>
              <a:t>ů</a:t>
            </a:r>
            <a:r>
              <a:rPr lang="en-US" sz="2000" dirty="0"/>
              <a:t>. T</a:t>
            </a:r>
            <a:r>
              <a:rPr lang="cs-CZ" sz="2000" dirty="0"/>
              <a:t>o</a:t>
            </a:r>
            <a:r>
              <a:rPr lang="en-US" sz="2000" dirty="0"/>
              <a:t> </a:t>
            </a:r>
            <a:r>
              <a:rPr lang="cs-CZ" sz="2000" dirty="0"/>
              <a:t>je velmi snadné u prvků, které jsou nábojem a poloměrem blízké hlavním prvkům, které snadno zapadnou do krystalové mřížky </a:t>
            </a:r>
            <a:r>
              <a:rPr lang="en-US" sz="2000" dirty="0"/>
              <a:t>(</a:t>
            </a:r>
            <a:r>
              <a:rPr lang="cs-CZ" sz="2000" dirty="0"/>
              <a:t>např. </a:t>
            </a:r>
            <a:r>
              <a:rPr lang="en-US" sz="2000" dirty="0"/>
              <a:t>Ni </a:t>
            </a:r>
            <a:r>
              <a:rPr lang="cs-CZ" sz="2000" dirty="0"/>
              <a:t>v</a:t>
            </a:r>
            <a:r>
              <a:rPr lang="en-US" sz="2000" dirty="0"/>
              <a:t> </a:t>
            </a:r>
            <a:r>
              <a:rPr lang="en-US" sz="2000" dirty="0" err="1"/>
              <a:t>oliv</a:t>
            </a:r>
            <a:r>
              <a:rPr lang="cs-CZ" sz="2000" dirty="0"/>
              <a:t>í</a:t>
            </a:r>
            <a:r>
              <a:rPr lang="en-US" sz="2000" dirty="0"/>
              <a:t>n</a:t>
            </a:r>
            <a:r>
              <a:rPr lang="cs-CZ" sz="2000" dirty="0"/>
              <a:t>u nebo</a:t>
            </a:r>
            <a:r>
              <a:rPr lang="en-US" sz="2000" dirty="0"/>
              <a:t> Cr </a:t>
            </a:r>
            <a:r>
              <a:rPr lang="cs-CZ" sz="2000" dirty="0"/>
              <a:t>v</a:t>
            </a:r>
            <a:r>
              <a:rPr lang="en-US" sz="2000" dirty="0"/>
              <a:t> </a:t>
            </a:r>
            <a:r>
              <a:rPr lang="cs-CZ" sz="2000" dirty="0"/>
              <a:t>k</a:t>
            </a:r>
            <a:r>
              <a:rPr lang="en-US" sz="2000" dirty="0" err="1"/>
              <a:t>linopyroxen</a:t>
            </a:r>
            <a:r>
              <a:rPr lang="cs-CZ" sz="2000" dirty="0"/>
              <a:t>u</a:t>
            </a:r>
            <a:r>
              <a:rPr lang="en-US" sz="2000" dirty="0"/>
              <a:t>).</a:t>
            </a:r>
            <a:r>
              <a:rPr lang="cs-CZ" sz="2000" dirty="0"/>
              <a:t> </a:t>
            </a:r>
            <a:endParaRPr lang="cs-CZ" sz="2000" dirty="0">
              <a:highlight>
                <a:srgbClr val="FFFF00"/>
              </a:highlight>
            </a:endParaRPr>
          </a:p>
          <a:p>
            <a:pPr algn="just" fontAlgn="base"/>
            <a:r>
              <a:rPr lang="cs-CZ" sz="2000" dirty="0"/>
              <a:t>  Většina prvků je považována </a:t>
            </a:r>
            <a:r>
              <a:rPr lang="en-US" sz="2000" dirty="0"/>
              <a:t>in</a:t>
            </a:r>
            <a:r>
              <a:rPr lang="cs-CZ" sz="2000" dirty="0"/>
              <a:t>k</a:t>
            </a:r>
            <a:r>
              <a:rPr lang="en-US" sz="2000" dirty="0" err="1"/>
              <a:t>ompatib</a:t>
            </a:r>
            <a:r>
              <a:rPr lang="cs-CZ" sz="2000" dirty="0"/>
              <a:t>i</a:t>
            </a:r>
            <a:r>
              <a:rPr lang="en-US" sz="2000" dirty="0"/>
              <a:t>l</a:t>
            </a:r>
            <a:r>
              <a:rPr lang="cs-CZ" sz="2000" dirty="0"/>
              <a:t>ní prvky</a:t>
            </a:r>
            <a:r>
              <a:rPr lang="en-US" sz="2000" dirty="0"/>
              <a:t>. </a:t>
            </a:r>
            <a:r>
              <a:rPr lang="cs-CZ" sz="2000" dirty="0"/>
              <a:t>Během tavení hmoty zemského pláště (magmatické procesy) se tyto prvky přednostně hromadí</a:t>
            </a:r>
            <a:r>
              <a:rPr lang="en-US" sz="2000" dirty="0"/>
              <a:t> </a:t>
            </a:r>
            <a:r>
              <a:rPr lang="cs-CZ" sz="2000" dirty="0"/>
              <a:t>v</a:t>
            </a:r>
            <a:r>
              <a:rPr lang="en-US" sz="2000" dirty="0"/>
              <a:t> magma</a:t>
            </a:r>
            <a:r>
              <a:rPr lang="cs-CZ" sz="2000" dirty="0"/>
              <a:t>tu</a:t>
            </a:r>
            <a:r>
              <a:rPr lang="en-US" sz="2000" dirty="0"/>
              <a:t> a </a:t>
            </a:r>
            <a:r>
              <a:rPr lang="cs-CZ" sz="2000" dirty="0"/>
              <a:t>případně </a:t>
            </a:r>
            <a:r>
              <a:rPr lang="en-US" sz="2000" dirty="0" err="1"/>
              <a:t>migr</a:t>
            </a:r>
            <a:r>
              <a:rPr lang="cs-CZ" sz="2000" dirty="0"/>
              <a:t>ují, když se magma změní v horniny </a:t>
            </a:r>
            <a:r>
              <a:rPr lang="en-US" sz="2000" dirty="0"/>
              <a:t>(</a:t>
            </a:r>
            <a:r>
              <a:rPr lang="cs-CZ" sz="2000" dirty="0"/>
              <a:t>např. </a:t>
            </a:r>
            <a:r>
              <a:rPr lang="en-US" sz="2000" dirty="0" err="1"/>
              <a:t>ba</a:t>
            </a:r>
            <a:r>
              <a:rPr lang="cs-CZ" sz="2000" dirty="0"/>
              <a:t>z</a:t>
            </a:r>
            <a:r>
              <a:rPr lang="en-US" sz="2000" dirty="0"/>
              <a:t>alt</a:t>
            </a:r>
            <a:r>
              <a:rPr lang="cs-CZ" sz="2000" dirty="0"/>
              <a:t>y</a:t>
            </a:r>
            <a:r>
              <a:rPr lang="en-US" sz="2000" dirty="0"/>
              <a:t>). </a:t>
            </a:r>
            <a:endParaRPr lang="cs-CZ" sz="2000" dirty="0"/>
          </a:p>
          <a:p>
            <a:pPr algn="just" fontAlgn="base"/>
            <a:r>
              <a:rPr lang="cs-CZ" sz="2000" b="1" dirty="0"/>
              <a:t>   Prvky tvořící zemskou kůru</a:t>
            </a:r>
            <a:r>
              <a:rPr lang="en-US" sz="2000" dirty="0"/>
              <a:t> (Crustal Rock Forming Elements</a:t>
            </a:r>
            <a:r>
              <a:rPr lang="cs-CZ" sz="2000" dirty="0"/>
              <a:t>,</a:t>
            </a:r>
            <a:r>
              <a:rPr lang="cs-CZ" sz="2000" b="1" dirty="0"/>
              <a:t> </a:t>
            </a:r>
            <a:r>
              <a:rPr lang="en-US" sz="2000" dirty="0"/>
              <a:t>CRFE)</a:t>
            </a:r>
            <a:r>
              <a:rPr lang="cs-CZ" sz="2000" dirty="0"/>
              <a:t>. V horninách zemské kůry se hlavními elementy nohou, kromě MRFE prvků, stávat také </a:t>
            </a:r>
            <a:r>
              <a:rPr lang="en-US" sz="2000" dirty="0"/>
              <a:t>K, Na a </a:t>
            </a:r>
            <a:r>
              <a:rPr lang="en-US" sz="2000" dirty="0" err="1"/>
              <a:t>Ti</a:t>
            </a:r>
            <a:r>
              <a:rPr lang="en-US" sz="2000" dirty="0"/>
              <a:t>. </a:t>
            </a:r>
            <a:endParaRPr lang="cs-CZ" sz="2000" dirty="0"/>
          </a:p>
          <a:p>
            <a:pPr algn="just"/>
            <a:r>
              <a:rPr lang="cs-CZ" sz="2000" b="1" dirty="0"/>
              <a:t>   </a:t>
            </a:r>
            <a:r>
              <a:rPr lang="en-US" sz="2000" b="1" dirty="0" err="1"/>
              <a:t>Inkompatibiln</a:t>
            </a:r>
            <a:r>
              <a:rPr lang="cs-CZ" sz="2000" b="1" dirty="0"/>
              <a:t>í (</a:t>
            </a:r>
            <a:r>
              <a:rPr lang="cs-CZ" sz="2000" b="1" dirty="0" err="1"/>
              <a:t>hygromagmatofilní</a:t>
            </a:r>
            <a:r>
              <a:rPr lang="cs-CZ" sz="2000" b="1" dirty="0"/>
              <a:t>)</a:t>
            </a:r>
            <a:r>
              <a:rPr lang="en-US" sz="2000" b="1" dirty="0"/>
              <a:t> </a:t>
            </a:r>
            <a:r>
              <a:rPr lang="cs-CZ" sz="2000" b="1" dirty="0"/>
              <a:t>prvky.</a:t>
            </a:r>
            <a:r>
              <a:rPr lang="en-US" sz="2000" b="1" dirty="0"/>
              <a:t> </a:t>
            </a:r>
            <a:r>
              <a:rPr lang="cs-CZ" sz="2000" dirty="0"/>
              <a:t>Vzhledem ke své velikosti, náboji a valenci nemohou substituovat prvky tvořící zemskou kůru/plášť (viz. </a:t>
            </a:r>
            <a:r>
              <a:rPr lang="cs-CZ" sz="2000" dirty="0" err="1"/>
              <a:t>Goldschmidtova</a:t>
            </a:r>
            <a:r>
              <a:rPr lang="cs-CZ" sz="2000" dirty="0"/>
              <a:t> pravidla). Inkompatibilní prvky se dělí na 2 skupiny</a:t>
            </a:r>
            <a:r>
              <a:rPr lang="en-US" sz="2000" dirty="0"/>
              <a:t>: </a:t>
            </a:r>
            <a:r>
              <a:rPr lang="cs-CZ" sz="2000" dirty="0"/>
              <a:t>prvky se silným polem </a:t>
            </a:r>
            <a:r>
              <a:rPr lang="en-US" sz="2000" dirty="0"/>
              <a:t>(HFS</a:t>
            </a:r>
            <a:r>
              <a:rPr lang="cs-CZ" sz="2000" dirty="0"/>
              <a:t>E</a:t>
            </a:r>
            <a:r>
              <a:rPr lang="en-US" sz="2000" dirty="0"/>
              <a:t> </a:t>
            </a:r>
            <a:r>
              <a:rPr lang="cs-CZ" sz="2000" dirty="0"/>
              <a:t>nebo</a:t>
            </a:r>
            <a:r>
              <a:rPr lang="en-US" sz="2000" dirty="0"/>
              <a:t> HFS) a </a:t>
            </a:r>
            <a:r>
              <a:rPr lang="en-US" sz="2000" dirty="0" err="1"/>
              <a:t>litho</a:t>
            </a:r>
            <a:r>
              <a:rPr lang="cs-CZ" sz="2000" dirty="0"/>
              <a:t>f</a:t>
            </a:r>
            <a:r>
              <a:rPr lang="en-US" sz="2000" dirty="0" err="1"/>
              <a:t>il</a:t>
            </a:r>
            <a:r>
              <a:rPr lang="cs-CZ" sz="2000" dirty="0"/>
              <a:t>ní prvky s velkými ionty </a:t>
            </a:r>
            <a:r>
              <a:rPr lang="en-US" sz="2000" dirty="0"/>
              <a:t>(</a:t>
            </a:r>
            <a:r>
              <a:rPr lang="cs-CZ" sz="2000" dirty="0"/>
              <a:t>LILE, </a:t>
            </a:r>
            <a:r>
              <a:rPr lang="en-US" sz="2000" dirty="0"/>
              <a:t>LIL </a:t>
            </a:r>
            <a:r>
              <a:rPr lang="cs-CZ" sz="2000" dirty="0"/>
              <a:t>nebo</a:t>
            </a:r>
            <a:r>
              <a:rPr lang="en-US" sz="2000" dirty="0"/>
              <a:t> </a:t>
            </a:r>
            <a:r>
              <a:rPr lang="cs-CZ" sz="2000" dirty="0"/>
              <a:t>LFSE</a:t>
            </a:r>
            <a:r>
              <a:rPr lang="en-US" sz="2000" dirty="0"/>
              <a:t>).</a:t>
            </a:r>
            <a:endParaRPr lang="cs-CZ" sz="2000" dirty="0"/>
          </a:p>
          <a:p>
            <a:pPr algn="just"/>
            <a:endParaRPr lang="cs-CZ" sz="800" dirty="0"/>
          </a:p>
          <a:p>
            <a:pPr algn="just"/>
            <a:r>
              <a:rPr lang="cs-CZ" sz="2000" dirty="0"/>
              <a:t>     Jako hraniční hodnota pro odlišení obou skupin je stanoven poměr </a:t>
            </a:r>
            <a:r>
              <a:rPr lang="en-US" sz="2000" dirty="0"/>
              <a:t>z/r = 2</a:t>
            </a:r>
            <a:r>
              <a:rPr lang="cs-CZ" sz="2000" dirty="0"/>
              <a:t>,</a:t>
            </a:r>
            <a:r>
              <a:rPr lang="en-US" sz="2000" dirty="0"/>
              <a:t>0</a:t>
            </a:r>
            <a:r>
              <a:rPr lang="cs-CZ" sz="2000" dirty="0"/>
              <a:t>. </a:t>
            </a:r>
          </a:p>
          <a:p>
            <a:pPr algn="just"/>
            <a:endParaRPr lang="cs-CZ" sz="800" dirty="0">
              <a:highlight>
                <a:srgbClr val="FFFF00"/>
              </a:highlight>
            </a:endParaRPr>
          </a:p>
          <a:p>
            <a:pPr algn="just"/>
            <a:r>
              <a:rPr lang="en-US" sz="2000" dirty="0"/>
              <a:t>LILE </a:t>
            </a:r>
            <a:r>
              <a:rPr lang="cs-CZ" sz="2000" dirty="0"/>
              <a:t>i</a:t>
            </a:r>
            <a:r>
              <a:rPr lang="en-US" sz="2000" dirty="0"/>
              <a:t> HFSE</a:t>
            </a:r>
            <a:r>
              <a:rPr lang="cs-CZ" sz="2000" dirty="0"/>
              <a:t> se během magmatických procesů (tavení  hmoty zemského pláště) chovají jako</a:t>
            </a:r>
            <a:r>
              <a:rPr lang="en-US" sz="2000" dirty="0"/>
              <a:t> </a:t>
            </a:r>
            <a:r>
              <a:rPr lang="en-US" sz="2000" dirty="0" err="1"/>
              <a:t>inkompatib</a:t>
            </a:r>
            <a:r>
              <a:rPr lang="cs-CZ" sz="2000" dirty="0"/>
              <a:t>i</a:t>
            </a:r>
            <a:r>
              <a:rPr lang="en-US" sz="2000" dirty="0"/>
              <a:t>l</a:t>
            </a:r>
            <a:r>
              <a:rPr lang="cs-CZ" sz="2000" dirty="0"/>
              <a:t>ní</a:t>
            </a:r>
            <a:r>
              <a:rPr lang="en-US" sz="2000" dirty="0"/>
              <a:t>, </a:t>
            </a:r>
            <a:r>
              <a:rPr lang="cs-CZ" sz="2000" dirty="0"/>
              <a:t>v </a:t>
            </a:r>
            <a:r>
              <a:rPr lang="en-US" sz="2000" dirty="0"/>
              <a:t>post-magmatic</a:t>
            </a:r>
            <a:r>
              <a:rPr lang="cs-CZ" sz="2000" dirty="0" err="1"/>
              <a:t>kých</a:t>
            </a:r>
            <a:r>
              <a:rPr lang="en-US" sz="2000" dirty="0"/>
              <a:t> </a:t>
            </a:r>
            <a:r>
              <a:rPr lang="en-US" sz="2000" dirty="0" err="1"/>
              <a:t>procese</a:t>
            </a:r>
            <a:r>
              <a:rPr lang="cs-CZ" sz="2000" dirty="0"/>
              <a:t>ch se jejich chování liší</a:t>
            </a:r>
            <a:r>
              <a:rPr lang="en-US" sz="2000" dirty="0"/>
              <a:t>. </a:t>
            </a:r>
            <a:endParaRPr lang="cs-CZ" sz="2000" dirty="0"/>
          </a:p>
        </p:txBody>
      </p:sp>
      <p:sp>
        <p:nvSpPr>
          <p:cNvPr id="2" name="TextovéPole 1">
            <a:extLst>
              <a:ext uri="{FF2B5EF4-FFF2-40B4-BE49-F238E27FC236}">
                <a16:creationId xmlns:a16="http://schemas.microsoft.com/office/drawing/2014/main" id="{1B95821D-771A-49AB-BCFD-E9F83F5B344C}"/>
              </a:ext>
            </a:extLst>
          </p:cNvPr>
          <p:cNvSpPr txBox="1"/>
          <p:nvPr/>
        </p:nvSpPr>
        <p:spPr>
          <a:xfrm>
            <a:off x="2667000" y="152400"/>
            <a:ext cx="4158574" cy="523220"/>
          </a:xfrm>
          <a:prstGeom prst="rect">
            <a:avLst/>
          </a:prstGeom>
          <a:noFill/>
        </p:spPr>
        <p:txBody>
          <a:bodyPr wrap="none" rtlCol="0">
            <a:spAutoFit/>
          </a:bodyPr>
          <a:lstStyle/>
          <a:p>
            <a:r>
              <a:rPr lang="cs-CZ" sz="2800" b="1" dirty="0"/>
              <a:t>Stopové prvky v horninách</a:t>
            </a:r>
            <a:endParaRPr lang="en-US" sz="2800" b="1" dirty="0"/>
          </a:p>
        </p:txBody>
      </p:sp>
    </p:spTree>
    <p:extLst>
      <p:ext uri="{BB962C8B-B14F-4D97-AF65-F5344CB8AC3E}">
        <p14:creationId xmlns:p14="http://schemas.microsoft.com/office/powerpoint/2010/main" val="970339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xidation Number - Chemistry LibreTexts">
            <a:extLst>
              <a:ext uri="{FF2B5EF4-FFF2-40B4-BE49-F238E27FC236}">
                <a16:creationId xmlns:a16="http://schemas.microsoft.com/office/drawing/2014/main" id="{3D5DDE28-AA88-4A8F-BA8B-F94184A15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1984" y="232246"/>
            <a:ext cx="4060031" cy="1213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xidation Number - Chemistry LibreTexts">
            <a:extLst>
              <a:ext uri="{FF2B5EF4-FFF2-40B4-BE49-F238E27FC236}">
                <a16:creationId xmlns:a16="http://schemas.microsoft.com/office/drawing/2014/main" id="{8A555591-F304-4C6A-B145-CFD133B1BE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557420"/>
            <a:ext cx="4953000" cy="994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051FF233-A49E-4253-972F-39F1CF770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595" y="3810000"/>
            <a:ext cx="3048230" cy="18456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ee the source image">
            <a:extLst>
              <a:ext uri="{FF2B5EF4-FFF2-40B4-BE49-F238E27FC236}">
                <a16:creationId xmlns:a16="http://schemas.microsoft.com/office/drawing/2014/main" id="{272FCB66-43D0-47D9-8C8C-606927719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120554"/>
            <a:ext cx="5475336"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2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762000"/>
            <a:ext cx="3048000" cy="479822"/>
          </a:xfrm>
        </p:spPr>
        <p:txBody>
          <a:bodyPr>
            <a:noAutofit/>
          </a:bodyPr>
          <a:lstStyle/>
          <a:p>
            <a:r>
              <a:rPr lang="cs-CZ" sz="2400" b="1" dirty="0">
                <a:latin typeface="+mn-lt"/>
                <a:cs typeface="Arial" panose="020B0604020202020204" pitchFamily="34" charset="0"/>
              </a:rPr>
              <a:t>Chemické složení zemské kůry</a:t>
            </a:r>
            <a:endParaRPr lang="cs-CZ" sz="2400" dirty="0">
              <a:latin typeface="+mn-lt"/>
            </a:endParaRPr>
          </a:p>
        </p:txBody>
      </p:sp>
      <p:pic>
        <p:nvPicPr>
          <p:cNvPr id="6" name="Picture 2" descr="https://etn-demeter.eu/wp-content/uploads/2016/09/Marty-phot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38400"/>
            <a:ext cx="6681102" cy="42841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Ã½sledek obrÃ¡zku pro earth crust elements">
            <a:extLst>
              <a:ext uri="{FF2B5EF4-FFF2-40B4-BE49-F238E27FC236}">
                <a16:creationId xmlns:a16="http://schemas.microsoft.com/office/drawing/2014/main" id="{681CF050-EE9C-48BC-873E-9C8DA01FC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819400" cy="2389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173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BF4D3AF-9895-4465-AA1C-2977378A12AA}"/>
              </a:ext>
            </a:extLst>
          </p:cNvPr>
          <p:cNvPicPr>
            <a:picLocks noChangeAspect="1"/>
          </p:cNvPicPr>
          <p:nvPr/>
        </p:nvPicPr>
        <p:blipFill>
          <a:blip r:embed="rId2"/>
          <a:stretch>
            <a:fillRect/>
          </a:stretch>
        </p:blipFill>
        <p:spPr>
          <a:xfrm>
            <a:off x="1295400" y="838200"/>
            <a:ext cx="6416750" cy="5181600"/>
          </a:xfrm>
          <a:prstGeom prst="rect">
            <a:avLst/>
          </a:prstGeom>
        </p:spPr>
      </p:pic>
    </p:spTree>
    <p:extLst>
      <p:ext uri="{BB962C8B-B14F-4D97-AF65-F5344CB8AC3E}">
        <p14:creationId xmlns:p14="http://schemas.microsoft.com/office/powerpoint/2010/main" val="1351644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7862094-2460-4BF3-B308-63ADCB445575}"/>
              </a:ext>
            </a:extLst>
          </p:cNvPr>
          <p:cNvSpPr/>
          <p:nvPr/>
        </p:nvSpPr>
        <p:spPr>
          <a:xfrm>
            <a:off x="152400" y="664663"/>
            <a:ext cx="8839200" cy="6063198"/>
          </a:xfrm>
          <a:prstGeom prst="rect">
            <a:avLst/>
          </a:prstGeom>
        </p:spPr>
        <p:txBody>
          <a:bodyPr wrap="square">
            <a:spAutoFit/>
          </a:bodyPr>
          <a:lstStyle/>
          <a:p>
            <a:pPr algn="just"/>
            <a:r>
              <a:rPr lang="en-US" sz="2000" b="1" dirty="0"/>
              <a:t>HFS</a:t>
            </a:r>
            <a:r>
              <a:rPr lang="cs-CZ" sz="2000" b="1" dirty="0"/>
              <a:t>E prvky </a:t>
            </a:r>
            <a:r>
              <a:rPr lang="cs-CZ" sz="2000" dirty="0"/>
              <a:t>mají malý poloměr, velký kladný náboj (vaznost je 3 a vyšší) a tudíž i velkou sílu elektrického pole (tj.</a:t>
            </a:r>
            <a:r>
              <a:rPr lang="en-US" sz="2000" dirty="0"/>
              <a:t> </a:t>
            </a:r>
            <a:r>
              <a:rPr lang="cs-CZ" sz="2000" dirty="0"/>
              <a:t>vysoký poměr</a:t>
            </a:r>
            <a:r>
              <a:rPr lang="en-US" sz="2000" dirty="0"/>
              <a:t> z/r</a:t>
            </a:r>
            <a:r>
              <a:rPr lang="cs-CZ" sz="2000" dirty="0"/>
              <a:t>)</a:t>
            </a:r>
            <a:r>
              <a:rPr lang="en-US" sz="2000" dirty="0"/>
              <a:t>. </a:t>
            </a:r>
            <a:r>
              <a:rPr lang="cs-CZ" sz="2000" dirty="0"/>
              <a:t>Vazba k aniontu je proto velmi silná</a:t>
            </a:r>
            <a:r>
              <a:rPr lang="en-US" sz="2000" dirty="0"/>
              <a:t>.</a:t>
            </a:r>
            <a:r>
              <a:rPr lang="cs-CZ" sz="2000" dirty="0"/>
              <a:t> Během k</a:t>
            </a:r>
            <a:r>
              <a:rPr lang="en-US" sz="2000" dirty="0" err="1"/>
              <a:t>rystaliza</a:t>
            </a:r>
            <a:r>
              <a:rPr lang="cs-CZ" sz="2000" dirty="0" err="1"/>
              <a:t>ce</a:t>
            </a:r>
            <a:r>
              <a:rPr lang="cs-CZ" sz="2000" dirty="0"/>
              <a:t> vyvřelých hornin jsou obecně</a:t>
            </a:r>
            <a:r>
              <a:rPr lang="en-US" sz="2000" dirty="0"/>
              <a:t> </a:t>
            </a:r>
            <a:r>
              <a:rPr lang="cs-CZ" sz="2000" dirty="0"/>
              <a:t>HFSE prvky </a:t>
            </a:r>
            <a:r>
              <a:rPr lang="en-US" sz="2000" dirty="0"/>
              <a:t>in</a:t>
            </a:r>
            <a:r>
              <a:rPr lang="cs-CZ" sz="2000" dirty="0"/>
              <a:t>k</a:t>
            </a:r>
            <a:r>
              <a:rPr lang="en-US" sz="2000" dirty="0" err="1"/>
              <a:t>orpor</a:t>
            </a:r>
            <a:r>
              <a:rPr lang="cs-CZ" sz="2000" dirty="0" err="1"/>
              <a:t>ovány</a:t>
            </a:r>
            <a:r>
              <a:rPr lang="en-US" sz="2000" dirty="0"/>
              <a:t> </a:t>
            </a:r>
            <a:r>
              <a:rPr lang="cs-CZ" sz="2000" dirty="0"/>
              <a:t>do</a:t>
            </a:r>
            <a:r>
              <a:rPr lang="en-US" sz="2000" dirty="0"/>
              <a:t> a</a:t>
            </a:r>
            <a:r>
              <a:rPr lang="cs-CZ" sz="2000" dirty="0"/>
              <a:t>k</a:t>
            </a:r>
            <a:r>
              <a:rPr lang="en-US" sz="2000" dirty="0" err="1"/>
              <a:t>cesor</a:t>
            </a:r>
            <a:r>
              <a:rPr lang="cs-CZ" sz="2000" dirty="0" err="1"/>
              <a:t>ních</a:t>
            </a:r>
            <a:r>
              <a:rPr lang="cs-CZ" sz="2000" dirty="0"/>
              <a:t> fází</a:t>
            </a:r>
            <a:r>
              <a:rPr lang="en-US" sz="2000" dirty="0"/>
              <a:t>, </a:t>
            </a:r>
            <a:r>
              <a:rPr lang="cs-CZ" sz="2000" dirty="0"/>
              <a:t>např</a:t>
            </a:r>
            <a:r>
              <a:rPr lang="en-US" sz="2000" dirty="0"/>
              <a:t>. </a:t>
            </a:r>
            <a:r>
              <a:rPr lang="en-US" sz="2000" dirty="0" err="1"/>
              <a:t>zir</a:t>
            </a:r>
            <a:r>
              <a:rPr lang="cs-CZ" sz="2000" dirty="0"/>
              <a:t>k</a:t>
            </a:r>
            <a:r>
              <a:rPr lang="en-US" sz="2000" dirty="0"/>
              <a:t>on </a:t>
            </a:r>
            <a:r>
              <a:rPr lang="cs-CZ" sz="2000" dirty="0"/>
              <a:t>a</a:t>
            </a:r>
            <a:r>
              <a:rPr lang="en-US" sz="2000" dirty="0"/>
              <a:t> </a:t>
            </a:r>
            <a:r>
              <a:rPr lang="en-US" sz="2000" dirty="0" err="1"/>
              <a:t>monazit</a:t>
            </a:r>
            <a:r>
              <a:rPr lang="en-US" sz="2000" dirty="0"/>
              <a:t>, </a:t>
            </a:r>
            <a:r>
              <a:rPr lang="cs-CZ" sz="2000" dirty="0"/>
              <a:t>nebo</a:t>
            </a:r>
            <a:r>
              <a:rPr lang="en-US" sz="2000" dirty="0"/>
              <a:t> </a:t>
            </a:r>
            <a:r>
              <a:rPr lang="cs-CZ" sz="2000" dirty="0"/>
              <a:t>postupně k</a:t>
            </a:r>
            <a:r>
              <a:rPr lang="en-US" sz="2000" dirty="0" err="1"/>
              <a:t>oncentr</a:t>
            </a:r>
            <a:r>
              <a:rPr lang="cs-CZ" sz="2000" dirty="0" err="1"/>
              <a:t>ovány</a:t>
            </a:r>
            <a:r>
              <a:rPr lang="cs-CZ" sz="2000" dirty="0"/>
              <a:t> d</a:t>
            </a:r>
            <a:r>
              <a:rPr lang="en-US" sz="2000" dirty="0"/>
              <a:t>o re</a:t>
            </a:r>
            <a:r>
              <a:rPr lang="cs-CZ" sz="2000" dirty="0"/>
              <a:t>z</a:t>
            </a:r>
            <a:r>
              <a:rPr lang="en-US" sz="2000" dirty="0" err="1"/>
              <a:t>idu</a:t>
            </a:r>
            <a:r>
              <a:rPr lang="cs-CZ" sz="2000" dirty="0"/>
              <a:t>á</a:t>
            </a:r>
            <a:r>
              <a:rPr lang="en-US" sz="2000" dirty="0"/>
              <a:t>l</a:t>
            </a:r>
            <a:r>
              <a:rPr lang="cs-CZ" sz="2000" dirty="0" err="1"/>
              <a:t>ních</a:t>
            </a:r>
            <a:r>
              <a:rPr lang="en-US" sz="2000" dirty="0"/>
              <a:t> pegmatitic</a:t>
            </a:r>
            <a:r>
              <a:rPr lang="cs-CZ" sz="2000" dirty="0" err="1"/>
              <a:t>kých</a:t>
            </a:r>
            <a:r>
              <a:rPr lang="en-US" sz="2000" dirty="0"/>
              <a:t> </a:t>
            </a:r>
            <a:r>
              <a:rPr lang="cs-CZ" sz="2000" dirty="0"/>
              <a:t>nebo</a:t>
            </a:r>
            <a:r>
              <a:rPr lang="en-US" sz="2000" dirty="0"/>
              <a:t> </a:t>
            </a:r>
            <a:r>
              <a:rPr lang="en-US" sz="2000" dirty="0" err="1"/>
              <a:t>hydrotherm</a:t>
            </a:r>
            <a:r>
              <a:rPr lang="cs-CZ" sz="2000" dirty="0"/>
              <a:t>á</a:t>
            </a:r>
            <a:r>
              <a:rPr lang="en-US" sz="2000" dirty="0"/>
              <a:t>l</a:t>
            </a:r>
            <a:r>
              <a:rPr lang="cs-CZ" sz="2000" dirty="0" err="1"/>
              <a:t>ních</a:t>
            </a:r>
            <a:r>
              <a:rPr lang="en-US" sz="2000" dirty="0"/>
              <a:t> </a:t>
            </a:r>
            <a:r>
              <a:rPr lang="cs-CZ" sz="2000" dirty="0"/>
              <a:t>kapalin</a:t>
            </a:r>
            <a:r>
              <a:rPr lang="en-US" sz="2000" dirty="0"/>
              <a:t>.</a:t>
            </a:r>
            <a:r>
              <a:rPr lang="cs-CZ" sz="2000" dirty="0"/>
              <a:t> </a:t>
            </a:r>
            <a:r>
              <a:rPr lang="en-US" sz="2000" dirty="0"/>
              <a:t>HFSE </a:t>
            </a:r>
            <a:r>
              <a:rPr lang="cs-CZ" sz="2000" dirty="0"/>
              <a:t>prvky jsou obvykle </a:t>
            </a:r>
            <a:r>
              <a:rPr lang="en-US" sz="2000" dirty="0" err="1"/>
              <a:t>imobil</a:t>
            </a:r>
            <a:r>
              <a:rPr lang="cs-CZ" sz="2000" dirty="0"/>
              <a:t>ní a </a:t>
            </a:r>
            <a:r>
              <a:rPr lang="en-US" sz="2000" dirty="0"/>
              <a:t>resist</a:t>
            </a:r>
            <a:r>
              <a:rPr lang="cs-CZ" sz="2000" dirty="0"/>
              <a:t>e</a:t>
            </a:r>
            <a:r>
              <a:rPr lang="en-US" sz="2000" dirty="0" err="1"/>
              <a:t>nt</a:t>
            </a:r>
            <a:r>
              <a:rPr lang="cs-CZ" sz="2000" dirty="0"/>
              <a:t>ní</a:t>
            </a:r>
            <a:r>
              <a:rPr lang="en-US" sz="2000" dirty="0"/>
              <a:t> </a:t>
            </a:r>
            <a:r>
              <a:rPr lang="cs-CZ" sz="2000" dirty="0"/>
              <a:t>k</a:t>
            </a:r>
            <a:r>
              <a:rPr lang="en-US" sz="2000" dirty="0"/>
              <a:t> </a:t>
            </a:r>
            <a:r>
              <a:rPr lang="en-US" sz="2000" dirty="0" err="1"/>
              <a:t>metamor</a:t>
            </a:r>
            <a:r>
              <a:rPr lang="cs-CZ" sz="2000" dirty="0" err="1"/>
              <a:t>fickým</a:t>
            </a:r>
            <a:r>
              <a:rPr lang="cs-CZ" sz="2000" dirty="0"/>
              <a:t> a</a:t>
            </a:r>
            <a:r>
              <a:rPr lang="en-US" sz="2000" dirty="0"/>
              <a:t> </a:t>
            </a:r>
            <a:r>
              <a:rPr lang="en-US" sz="2000" dirty="0" err="1"/>
              <a:t>hydroterm</a:t>
            </a:r>
            <a:r>
              <a:rPr lang="cs-CZ" sz="2000" dirty="0"/>
              <a:t>á</a:t>
            </a:r>
            <a:r>
              <a:rPr lang="en-US" sz="2000" dirty="0"/>
              <a:t>l</a:t>
            </a:r>
            <a:r>
              <a:rPr lang="cs-CZ" sz="2000" dirty="0"/>
              <a:t>ním změnám</a:t>
            </a:r>
            <a:r>
              <a:rPr lang="en-US" sz="2000" dirty="0"/>
              <a:t>.</a:t>
            </a:r>
            <a:r>
              <a:rPr lang="cs-CZ" sz="2000" dirty="0"/>
              <a:t> Jejich</a:t>
            </a:r>
            <a:r>
              <a:rPr lang="en-US" sz="2000" dirty="0"/>
              <a:t> </a:t>
            </a:r>
            <a:r>
              <a:rPr lang="cs-CZ" sz="2000" dirty="0"/>
              <a:t>obsahy v transformovaných horninách odrážejí jejich zastoupení v původní hornině (tak je možné sledovat původ hornin s pozměněným složením a odlišným zastoupením hlavních prvků)</a:t>
            </a:r>
            <a:r>
              <a:rPr lang="en-US" sz="2000" dirty="0"/>
              <a:t>. </a:t>
            </a:r>
            <a:r>
              <a:rPr lang="cs-CZ" sz="2000" dirty="0"/>
              <a:t>Patří sem </a:t>
            </a:r>
            <a:r>
              <a:rPr lang="en-US" sz="2000" dirty="0"/>
              <a:t>REE, platin</a:t>
            </a:r>
            <a:r>
              <a:rPr lang="cs-CZ" sz="2000" dirty="0" err="1"/>
              <a:t>ové</a:t>
            </a:r>
            <a:r>
              <a:rPr lang="cs-CZ" sz="2000" dirty="0"/>
              <a:t> kovy, </a:t>
            </a:r>
            <a:r>
              <a:rPr lang="en-US" sz="2000" dirty="0" err="1"/>
              <a:t>uran</a:t>
            </a:r>
            <a:r>
              <a:rPr lang="en-US" sz="2000" dirty="0"/>
              <a:t> a thorium, tetravalent</a:t>
            </a:r>
            <a:r>
              <a:rPr lang="cs-CZ" sz="2000" dirty="0"/>
              <a:t>ní</a:t>
            </a:r>
            <a:r>
              <a:rPr lang="en-US" sz="2000" dirty="0"/>
              <a:t> Hf, </a:t>
            </a:r>
            <a:r>
              <a:rPr lang="en-US" sz="2000" dirty="0" err="1"/>
              <a:t>Ti</a:t>
            </a:r>
            <a:r>
              <a:rPr lang="en-US" sz="2000" dirty="0"/>
              <a:t>, </a:t>
            </a:r>
            <a:r>
              <a:rPr lang="en-US" sz="2000" dirty="0" err="1"/>
              <a:t>Zr</a:t>
            </a:r>
            <a:r>
              <a:rPr lang="en-US" sz="2000" dirty="0"/>
              <a:t>,</a:t>
            </a:r>
            <a:r>
              <a:rPr lang="cs-CZ" sz="2000" dirty="0"/>
              <a:t> </a:t>
            </a:r>
            <a:r>
              <a:rPr lang="cs-CZ" sz="2000" dirty="0" err="1"/>
              <a:t>Sn</a:t>
            </a:r>
            <a:r>
              <a:rPr lang="cs-CZ" sz="2000" dirty="0"/>
              <a:t>,</a:t>
            </a:r>
            <a:r>
              <a:rPr lang="en-US" sz="2000" dirty="0"/>
              <a:t> </a:t>
            </a:r>
            <a:r>
              <a:rPr lang="cs-CZ" sz="2000" dirty="0"/>
              <a:t>a </a:t>
            </a:r>
            <a:r>
              <a:rPr lang="en-US" sz="2000" dirty="0"/>
              <a:t>pentavalent</a:t>
            </a:r>
            <a:r>
              <a:rPr lang="cs-CZ" sz="2000" dirty="0"/>
              <a:t>ní</a:t>
            </a:r>
            <a:r>
              <a:rPr lang="en-US" sz="2000" dirty="0"/>
              <a:t> </a:t>
            </a:r>
            <a:r>
              <a:rPr lang="en-US" sz="2000" dirty="0" err="1"/>
              <a:t>Nb</a:t>
            </a:r>
            <a:r>
              <a:rPr lang="en-US" sz="2000" dirty="0"/>
              <a:t>, Ta</a:t>
            </a:r>
            <a:r>
              <a:rPr lang="cs-CZ" sz="2000" dirty="0"/>
              <a:t>.</a:t>
            </a:r>
            <a:r>
              <a:rPr lang="en-US" sz="2000" dirty="0"/>
              <a:t> </a:t>
            </a:r>
            <a:r>
              <a:rPr lang="cs-CZ" sz="2000" dirty="0"/>
              <a:t>H</a:t>
            </a:r>
            <a:r>
              <a:rPr lang="en-US" sz="2000" dirty="0" err="1"/>
              <a:t>exavalent</a:t>
            </a:r>
            <a:r>
              <a:rPr lang="cs-CZ" sz="2000" dirty="0"/>
              <a:t>ní</a:t>
            </a:r>
            <a:r>
              <a:rPr lang="en-US" sz="2000" dirty="0"/>
              <a:t> </a:t>
            </a:r>
            <a:r>
              <a:rPr lang="cs-CZ" sz="2000" dirty="0"/>
              <a:t>prvky </a:t>
            </a:r>
            <a:r>
              <a:rPr lang="en-US" sz="2000" dirty="0"/>
              <a:t>Mo, Cr, V a U </a:t>
            </a:r>
            <a:r>
              <a:rPr lang="cs-CZ" sz="2000" dirty="0"/>
              <a:t>obvykle tvoří</a:t>
            </a:r>
            <a:r>
              <a:rPr lang="en-US" sz="2000" dirty="0"/>
              <a:t> anionic</a:t>
            </a:r>
            <a:r>
              <a:rPr lang="cs-CZ" sz="2000" dirty="0" err="1"/>
              <a:t>ké</a:t>
            </a:r>
            <a:r>
              <a:rPr lang="en-US" sz="2000" dirty="0"/>
              <a:t> </a:t>
            </a:r>
            <a:r>
              <a:rPr lang="cs-CZ" sz="2000" dirty="0"/>
              <a:t>k</a:t>
            </a:r>
            <a:r>
              <a:rPr lang="en-US" sz="2000" dirty="0" err="1"/>
              <a:t>omplex</a:t>
            </a:r>
            <a:r>
              <a:rPr lang="cs-CZ" sz="2000" dirty="0"/>
              <a:t>y</a:t>
            </a:r>
            <a:r>
              <a:rPr lang="en-US" sz="2000" dirty="0"/>
              <a:t> a </a:t>
            </a:r>
            <a:r>
              <a:rPr lang="cs-CZ" sz="2000" dirty="0"/>
              <a:t>nechovají se jako k</a:t>
            </a:r>
            <a:r>
              <a:rPr lang="en-US" sz="2000" dirty="0" err="1"/>
              <a:t>ation</a:t>
            </a:r>
            <a:r>
              <a:rPr lang="cs-CZ" sz="2000" dirty="0"/>
              <a:t>ty</a:t>
            </a:r>
            <a:r>
              <a:rPr lang="en-US" sz="2000" dirty="0"/>
              <a:t>.</a:t>
            </a:r>
            <a:r>
              <a:rPr lang="cs-CZ" sz="2000" dirty="0"/>
              <a:t> </a:t>
            </a:r>
          </a:p>
          <a:p>
            <a:pPr algn="just"/>
            <a:endParaRPr lang="cs-CZ" sz="800" dirty="0"/>
          </a:p>
          <a:p>
            <a:pPr algn="just"/>
            <a:r>
              <a:rPr lang="en-US" sz="2000" b="1" dirty="0"/>
              <a:t>LIL</a:t>
            </a:r>
            <a:r>
              <a:rPr lang="cs-CZ" sz="2000" b="1" dirty="0"/>
              <a:t>E prvky</a:t>
            </a:r>
            <a:r>
              <a:rPr lang="en-US" sz="2000" b="1" dirty="0"/>
              <a:t> </a:t>
            </a:r>
            <a:r>
              <a:rPr lang="cs-CZ" sz="2000" dirty="0"/>
              <a:t>mají </a:t>
            </a:r>
            <a:r>
              <a:rPr lang="cs-CZ" sz="2000" dirty="0" err="1"/>
              <a:t>veký</a:t>
            </a:r>
            <a:r>
              <a:rPr lang="cs-CZ" sz="2000" dirty="0"/>
              <a:t> atomový poloměr</a:t>
            </a:r>
            <a:r>
              <a:rPr lang="en-US" sz="2000" dirty="0"/>
              <a:t> </a:t>
            </a:r>
            <a:r>
              <a:rPr lang="cs-CZ" sz="2000" dirty="0"/>
              <a:t>(větší než ostatní kationty) a valenci maximálně 2</a:t>
            </a:r>
            <a:r>
              <a:rPr lang="en-US" sz="2000" dirty="0"/>
              <a:t>. </a:t>
            </a:r>
            <a:r>
              <a:rPr lang="cs-CZ" sz="2000" dirty="0"/>
              <a:t>Jsou</a:t>
            </a:r>
            <a:r>
              <a:rPr lang="en-US" sz="2000" dirty="0"/>
              <a:t> </a:t>
            </a:r>
            <a:r>
              <a:rPr lang="en-US" sz="2000" dirty="0" err="1"/>
              <a:t>litho</a:t>
            </a:r>
            <a:r>
              <a:rPr lang="cs-CZ" sz="2000" dirty="0"/>
              <a:t>f</a:t>
            </a:r>
            <a:r>
              <a:rPr lang="en-US" sz="2000" dirty="0" err="1"/>
              <a:t>il</a:t>
            </a:r>
            <a:r>
              <a:rPr lang="cs-CZ" sz="2000" dirty="0"/>
              <a:t>ní</a:t>
            </a:r>
            <a:r>
              <a:rPr lang="en-US" sz="2000" dirty="0"/>
              <a:t> in</a:t>
            </a:r>
            <a:r>
              <a:rPr lang="cs-CZ" sz="2000" dirty="0"/>
              <a:t>k</a:t>
            </a:r>
            <a:r>
              <a:rPr lang="en-US" sz="2000" dirty="0" err="1"/>
              <a:t>ompatib</a:t>
            </a:r>
            <a:r>
              <a:rPr lang="cs-CZ" sz="2000" dirty="0"/>
              <a:t>i</a:t>
            </a:r>
            <a:r>
              <a:rPr lang="en-US" sz="2000" dirty="0"/>
              <a:t>l</a:t>
            </a:r>
            <a:r>
              <a:rPr lang="cs-CZ" sz="2000" dirty="0"/>
              <a:t>ní</a:t>
            </a:r>
            <a:r>
              <a:rPr lang="en-US" sz="2000" dirty="0"/>
              <a:t> a </a:t>
            </a:r>
            <a:r>
              <a:rPr lang="cs-CZ" sz="2000" dirty="0"/>
              <a:t>obvykle s</a:t>
            </a:r>
            <a:r>
              <a:rPr lang="en-US" sz="2000" dirty="0"/>
              <a:t>e</a:t>
            </a:r>
            <a:r>
              <a:rPr lang="cs-CZ" sz="2000" dirty="0"/>
              <a:t> kumulují v zemské kůře</a:t>
            </a:r>
            <a:r>
              <a:rPr lang="en-US" sz="2000" dirty="0"/>
              <a:t>.</a:t>
            </a:r>
            <a:r>
              <a:rPr lang="cs-CZ" sz="2000" dirty="0"/>
              <a:t> Během </a:t>
            </a:r>
            <a:r>
              <a:rPr lang="en-US" sz="2000" dirty="0" err="1"/>
              <a:t>fra</a:t>
            </a:r>
            <a:r>
              <a:rPr lang="cs-CZ" sz="2000" dirty="0" err="1"/>
              <a:t>kční</a:t>
            </a:r>
            <a:r>
              <a:rPr lang="cs-CZ" sz="2000" dirty="0"/>
              <a:t> </a:t>
            </a:r>
            <a:r>
              <a:rPr lang="cs-CZ" sz="2000" dirty="0" err="1"/>
              <a:t>krystaliz</a:t>
            </a:r>
            <a:r>
              <a:rPr lang="en-US" sz="2000" dirty="0"/>
              <a:t>a</a:t>
            </a:r>
            <a:r>
              <a:rPr lang="cs-CZ" sz="2000" dirty="0" err="1"/>
              <a:t>ce</a:t>
            </a:r>
            <a:r>
              <a:rPr lang="en-US" sz="2000" dirty="0"/>
              <a:t> </a:t>
            </a:r>
            <a:r>
              <a:rPr lang="cs-CZ" sz="2000" dirty="0"/>
              <a:t>magmatu se LILE prvky</a:t>
            </a:r>
            <a:r>
              <a:rPr lang="en-US" sz="2000" dirty="0"/>
              <a:t> </a:t>
            </a:r>
            <a:r>
              <a:rPr lang="cs-CZ" sz="2000" dirty="0"/>
              <a:t>k</a:t>
            </a:r>
            <a:r>
              <a:rPr lang="en-US" sz="2000" dirty="0" err="1"/>
              <a:t>oncentr</a:t>
            </a:r>
            <a:r>
              <a:rPr lang="cs-CZ" sz="2000" dirty="0"/>
              <a:t>ují především v</a:t>
            </a:r>
            <a:r>
              <a:rPr lang="en-US" sz="2000" dirty="0"/>
              <a:t> </a:t>
            </a:r>
            <a:r>
              <a:rPr lang="cs-CZ" sz="2000" dirty="0"/>
              <a:t>křemičitých taveninách</a:t>
            </a:r>
            <a:r>
              <a:rPr lang="en-US" sz="2000" dirty="0"/>
              <a:t>, </a:t>
            </a:r>
            <a:r>
              <a:rPr lang="cs-CZ" sz="2000" dirty="0"/>
              <a:t>z</a:t>
            </a:r>
            <a:r>
              <a:rPr lang="en-US" sz="2000" dirty="0"/>
              <a:t>e</a:t>
            </a:r>
            <a:r>
              <a:rPr lang="cs-CZ" sz="2000" dirty="0"/>
              <a:t> kterých se pak</a:t>
            </a:r>
            <a:r>
              <a:rPr lang="en-US" sz="2000" dirty="0"/>
              <a:t> in</a:t>
            </a:r>
            <a:r>
              <a:rPr lang="cs-CZ" sz="2000" dirty="0"/>
              <a:t>k</a:t>
            </a:r>
            <a:r>
              <a:rPr lang="en-US" sz="2000" dirty="0" err="1"/>
              <a:t>orpor</a:t>
            </a:r>
            <a:r>
              <a:rPr lang="cs-CZ" sz="2000" dirty="0"/>
              <a:t>ují</a:t>
            </a:r>
            <a:r>
              <a:rPr lang="en-US" sz="2000" dirty="0"/>
              <a:t> </a:t>
            </a:r>
            <a:r>
              <a:rPr lang="cs-CZ" sz="2000" dirty="0"/>
              <a:t>hlavně d</a:t>
            </a:r>
            <a:r>
              <a:rPr lang="en-US" sz="2000" dirty="0"/>
              <a:t>o </a:t>
            </a:r>
            <a:r>
              <a:rPr lang="cs-CZ" sz="2000" dirty="0"/>
              <a:t>draselných silikátů (alkalické živce a slídy).</a:t>
            </a:r>
            <a:r>
              <a:rPr lang="en-US" sz="2000" dirty="0"/>
              <a:t> LILE </a:t>
            </a:r>
            <a:r>
              <a:rPr lang="cs-CZ" sz="2000" dirty="0"/>
              <a:t>prvky jsou</a:t>
            </a:r>
            <a:r>
              <a:rPr lang="en-US" sz="2000" dirty="0"/>
              <a:t> </a:t>
            </a:r>
            <a:r>
              <a:rPr lang="en-US" sz="2000" dirty="0" err="1"/>
              <a:t>mobil</a:t>
            </a:r>
            <a:r>
              <a:rPr lang="cs-CZ" sz="2000" dirty="0"/>
              <a:t>ní v kapalné fázi</a:t>
            </a:r>
            <a:r>
              <a:rPr lang="en-US" sz="2000" dirty="0"/>
              <a:t> a</a:t>
            </a:r>
            <a:r>
              <a:rPr lang="cs-CZ" sz="2000" dirty="0"/>
              <a:t> jejich obsah se proto může měnit během</a:t>
            </a:r>
            <a:r>
              <a:rPr lang="en-US" sz="2000" dirty="0"/>
              <a:t> </a:t>
            </a:r>
            <a:r>
              <a:rPr lang="en-US" sz="2000" dirty="0" err="1"/>
              <a:t>hydroterm</a:t>
            </a:r>
            <a:r>
              <a:rPr lang="cs-CZ" sz="2000" dirty="0"/>
              <a:t>á</a:t>
            </a:r>
            <a:r>
              <a:rPr lang="en-US" sz="2000" dirty="0"/>
              <a:t>l</a:t>
            </a:r>
            <a:r>
              <a:rPr lang="cs-CZ" sz="2000" dirty="0" err="1"/>
              <a:t>ních</a:t>
            </a:r>
            <a:r>
              <a:rPr lang="cs-CZ" sz="2000" dirty="0"/>
              <a:t> procesů</a:t>
            </a:r>
            <a:r>
              <a:rPr lang="en-US" sz="2000" dirty="0"/>
              <a:t>.</a:t>
            </a:r>
            <a:r>
              <a:rPr lang="cs-CZ" sz="2000" dirty="0"/>
              <a:t> Tyto prvky tedy mohou poskytovat informaci o procesech přeměn (např. o </a:t>
            </a:r>
            <a:r>
              <a:rPr lang="en-US" sz="2000" dirty="0" err="1"/>
              <a:t>hydroterm</a:t>
            </a:r>
            <a:r>
              <a:rPr lang="cs-CZ" sz="2000" dirty="0"/>
              <a:t>á</a:t>
            </a:r>
            <a:r>
              <a:rPr lang="en-US" sz="2000" dirty="0"/>
              <a:t>l</a:t>
            </a:r>
            <a:r>
              <a:rPr lang="cs-CZ" sz="2000" dirty="0" err="1"/>
              <a:t>ních</a:t>
            </a:r>
            <a:r>
              <a:rPr lang="en-US" sz="2000" dirty="0"/>
              <a:t> </a:t>
            </a:r>
            <a:r>
              <a:rPr lang="en-US" sz="2000" dirty="0" err="1"/>
              <a:t>procese</a:t>
            </a:r>
            <a:r>
              <a:rPr lang="cs-CZ" sz="2000" dirty="0"/>
              <a:t>ch) v</a:t>
            </a:r>
            <a:r>
              <a:rPr lang="en-US" sz="2000" dirty="0"/>
              <a:t> </a:t>
            </a:r>
            <a:r>
              <a:rPr lang="cs-CZ" sz="2000" dirty="0"/>
              <a:t>zemském plášti</a:t>
            </a:r>
            <a:r>
              <a:rPr lang="en-US" sz="2000" dirty="0"/>
              <a:t>.</a:t>
            </a:r>
            <a:r>
              <a:rPr lang="cs-CZ" sz="2000" dirty="0"/>
              <a:t> Patří sem prvky s velkým iontovým poloměrem, jako K, </a:t>
            </a:r>
            <a:r>
              <a:rPr lang="cs-CZ" sz="2000" dirty="0" err="1"/>
              <a:t>Rb</a:t>
            </a:r>
            <a:r>
              <a:rPr lang="cs-CZ" sz="2000" dirty="0"/>
              <a:t>, Cs, </a:t>
            </a:r>
            <a:r>
              <a:rPr lang="cs-CZ" sz="2000" dirty="0" err="1"/>
              <a:t>Sr</a:t>
            </a:r>
            <a:r>
              <a:rPr lang="cs-CZ" sz="2000" dirty="0"/>
              <a:t> Ba a </a:t>
            </a:r>
            <a:r>
              <a:rPr lang="cs-CZ" sz="2000" dirty="0" err="1"/>
              <a:t>Pb</a:t>
            </a:r>
            <a:r>
              <a:rPr lang="cs-CZ" sz="2000" dirty="0"/>
              <a:t>.</a:t>
            </a:r>
          </a:p>
        </p:txBody>
      </p:sp>
      <p:sp>
        <p:nvSpPr>
          <p:cNvPr id="2" name="Obdélník 1">
            <a:extLst>
              <a:ext uri="{FF2B5EF4-FFF2-40B4-BE49-F238E27FC236}">
                <a16:creationId xmlns:a16="http://schemas.microsoft.com/office/drawing/2014/main" id="{E473847F-5D47-43A5-868A-2BB8E2E82621}"/>
              </a:ext>
            </a:extLst>
          </p:cNvPr>
          <p:cNvSpPr/>
          <p:nvPr/>
        </p:nvSpPr>
        <p:spPr>
          <a:xfrm>
            <a:off x="2209800" y="152400"/>
            <a:ext cx="5509906" cy="461665"/>
          </a:xfrm>
          <a:prstGeom prst="rect">
            <a:avLst/>
          </a:prstGeom>
        </p:spPr>
        <p:txBody>
          <a:bodyPr wrap="none">
            <a:spAutoFit/>
          </a:bodyPr>
          <a:lstStyle/>
          <a:p>
            <a:r>
              <a:rPr lang="en-US" sz="2400" b="1" dirty="0" err="1"/>
              <a:t>Inkompatibiln</a:t>
            </a:r>
            <a:r>
              <a:rPr lang="cs-CZ" sz="2400" b="1" dirty="0"/>
              <a:t>í (</a:t>
            </a:r>
            <a:r>
              <a:rPr lang="cs-CZ" sz="2400" b="1" dirty="0" err="1"/>
              <a:t>hygromagmatofilní</a:t>
            </a:r>
            <a:r>
              <a:rPr lang="cs-CZ" sz="2400" b="1" dirty="0"/>
              <a:t>)</a:t>
            </a:r>
            <a:r>
              <a:rPr lang="en-US" sz="2400" b="1" dirty="0"/>
              <a:t> </a:t>
            </a:r>
            <a:r>
              <a:rPr lang="cs-CZ" sz="2400" b="1" dirty="0"/>
              <a:t>prvky</a:t>
            </a:r>
            <a:endParaRPr lang="en-US" sz="2400" dirty="0"/>
          </a:p>
        </p:txBody>
      </p:sp>
    </p:spTree>
    <p:extLst>
      <p:ext uri="{BB962C8B-B14F-4D97-AF65-F5344CB8AC3E}">
        <p14:creationId xmlns:p14="http://schemas.microsoft.com/office/powerpoint/2010/main" val="2721588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10;&#10;Popis byl vytvořen automaticky">
            <a:extLst>
              <a:ext uri="{FF2B5EF4-FFF2-40B4-BE49-F238E27FC236}">
                <a16:creationId xmlns:a16="http://schemas.microsoft.com/office/drawing/2014/main" id="{D175FEE9-C18A-4623-A863-64587215C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8337886" cy="5029200"/>
          </a:xfrm>
          <a:prstGeom prst="rect">
            <a:avLst/>
          </a:prstGeom>
        </p:spPr>
      </p:pic>
    </p:spTree>
    <p:extLst>
      <p:ext uri="{BB962C8B-B14F-4D97-AF65-F5344CB8AC3E}">
        <p14:creationId xmlns:p14="http://schemas.microsoft.com/office/powerpoint/2010/main" val="4252225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EB3A137-BB36-4897-92BC-0CD36D8AC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51" y="165199"/>
            <a:ext cx="7894749" cy="656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2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03687"/>
            <a:ext cx="8229600" cy="715962"/>
          </a:xfrm>
        </p:spPr>
        <p:txBody>
          <a:bodyPr>
            <a:normAutofit/>
          </a:bodyPr>
          <a:lstStyle/>
          <a:p>
            <a:r>
              <a:rPr lang="cs-CZ" sz="3200" b="1" dirty="0"/>
              <a:t>Kovová vazba</a:t>
            </a:r>
          </a:p>
        </p:txBody>
      </p:sp>
      <p:pic>
        <p:nvPicPr>
          <p:cNvPr id="179204" name="Picture 4" descr="VÃ½sledek obrÃ¡zku pro metal 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694195"/>
            <a:ext cx="2057400" cy="1933576"/>
          </a:xfrm>
          <a:prstGeom prst="rect">
            <a:avLst/>
          </a:prstGeom>
          <a:noFill/>
          <a:extLst>
            <a:ext uri="{909E8E84-426E-40DD-AFC4-6F175D3DCCD1}">
              <a14:hiddenFill xmlns:a14="http://schemas.microsoft.com/office/drawing/2010/main">
                <a:solidFill>
                  <a:srgbClr val="FFFFFF"/>
                </a:solidFill>
              </a14:hiddenFill>
            </a:ext>
          </a:extLst>
        </p:spPr>
      </p:pic>
      <p:pic>
        <p:nvPicPr>
          <p:cNvPr id="179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671740"/>
            <a:ext cx="4495800" cy="19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élník 7"/>
          <p:cNvSpPr/>
          <p:nvPr/>
        </p:nvSpPr>
        <p:spPr>
          <a:xfrm>
            <a:off x="201849" y="1143000"/>
            <a:ext cx="8740302" cy="3170099"/>
          </a:xfrm>
          <a:prstGeom prst="rect">
            <a:avLst/>
          </a:prstGeom>
        </p:spPr>
        <p:txBody>
          <a:bodyPr wrap="square">
            <a:spAutoFit/>
          </a:bodyPr>
          <a:lstStyle/>
          <a:p>
            <a:pPr algn="just"/>
            <a:r>
              <a:rPr lang="cs-CZ" altLang="cs-CZ" sz="2000" dirty="0">
                <a:cs typeface="Arial" panose="020B0604020202020204" pitchFamily="34" charset="0"/>
              </a:rPr>
              <a:t>= valenční elektrony sdíleny více atomy v krystalické mřížce kovu </a:t>
            </a:r>
            <a:r>
              <a:rPr lang="cs-CZ" sz="2000" dirty="0">
                <a:cs typeface="Arial" panose="020B0604020202020204" pitchFamily="34" charset="0"/>
              </a:rPr>
              <a:t>(kovové ionty jsou obklopeny „elektronovým plynem“) . Přítomnost takových volných elektronů velmi dobře vysvětluje vysokou tepelnou a elektrickou vodivost, kovový lesk, pravidelnou krystalickou mřížku, nízkou elektronegativitu, tvorbu kationtů, neprůhlednost a další vlastnosti kovů.</a:t>
            </a:r>
          </a:p>
          <a:p>
            <a:pPr algn="just"/>
            <a:endParaRPr lang="cs-CZ" sz="2000" dirty="0">
              <a:cs typeface="Arial" panose="020B0604020202020204" pitchFamily="34" charset="0"/>
            </a:endParaRPr>
          </a:p>
          <a:p>
            <a:pPr algn="just"/>
            <a:r>
              <a:rPr lang="cs-CZ" sz="2000" dirty="0">
                <a:cs typeface="Arial" panose="020B0604020202020204" pitchFamily="34" charset="0"/>
              </a:rPr>
              <a:t>Elektrony jsou rozděleny do několika energetických pásů a pouze některé z nich mají energii, která umožňuje volný pohyb elektronů po struktuře. V závislosti na množství elektronů ve vodivostních pásech se odvíjí schopnost celé struktury přenášet teplo nebo elektrický náboj.</a:t>
            </a:r>
          </a:p>
        </p:txBody>
      </p:sp>
    </p:spTree>
    <p:extLst>
      <p:ext uri="{BB962C8B-B14F-4D97-AF65-F5344CB8AC3E}">
        <p14:creationId xmlns:p14="http://schemas.microsoft.com/office/powerpoint/2010/main" val="3333059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62"/>
          </a:xfrm>
        </p:spPr>
        <p:txBody>
          <a:bodyPr>
            <a:normAutofit/>
          </a:bodyPr>
          <a:lstStyle/>
          <a:p>
            <a:r>
              <a:rPr lang="cs-CZ" sz="3200" b="1"/>
              <a:t>Kovový </a:t>
            </a:r>
            <a:r>
              <a:rPr lang="cs-CZ" sz="3200" b="1" dirty="0"/>
              <a:t>charakter</a:t>
            </a:r>
          </a:p>
        </p:txBody>
      </p:sp>
      <p:pic>
        <p:nvPicPr>
          <p:cNvPr id="160770"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51" y="1828800"/>
            <a:ext cx="8767349" cy="460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069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2"/>
          </a:xfrm>
        </p:spPr>
        <p:txBody>
          <a:bodyPr>
            <a:normAutofit fontScale="90000"/>
          </a:bodyPr>
          <a:lstStyle/>
          <a:p>
            <a:r>
              <a:rPr lang="cs-CZ" sz="3200" b="1" dirty="0"/>
              <a:t>Vodíkové můstky</a:t>
            </a:r>
          </a:p>
        </p:txBody>
      </p:sp>
      <p:sp>
        <p:nvSpPr>
          <p:cNvPr id="3" name="Obdélník 2"/>
          <p:cNvSpPr/>
          <p:nvPr/>
        </p:nvSpPr>
        <p:spPr>
          <a:xfrm>
            <a:off x="228600" y="1143000"/>
            <a:ext cx="8763000" cy="1631216"/>
          </a:xfrm>
          <a:prstGeom prst="rect">
            <a:avLst/>
          </a:prstGeom>
        </p:spPr>
        <p:txBody>
          <a:bodyPr wrap="square">
            <a:spAutoFit/>
          </a:bodyPr>
          <a:lstStyle/>
          <a:p>
            <a:pPr algn="just"/>
            <a:r>
              <a:rPr lang="cs-CZ" sz="2000" b="1" dirty="0">
                <a:cs typeface="Arial" panose="020B0604020202020204" pitchFamily="34" charset="0"/>
              </a:rPr>
              <a:t>Vodíková vazba </a:t>
            </a:r>
            <a:r>
              <a:rPr lang="cs-CZ" sz="2000" dirty="0">
                <a:cs typeface="Arial" panose="020B0604020202020204" pitchFamily="34" charset="0"/>
              </a:rPr>
              <a:t>(často také vodíkový můstek) je nejsilnější z nevazebných interakcí. Je podstatně slabší než iontová nebo kovalentní vazba, ale silnější než většina ostatních mezimolekulárních sil. </a:t>
            </a:r>
            <a:r>
              <a:rPr lang="cs-CZ" sz="2000" dirty="0"/>
              <a:t>Vodíkovou vazbu tvoří na jedné </a:t>
            </a:r>
            <a:r>
              <a:rPr lang="cs-CZ" sz="2000" i="1" dirty="0"/>
              <a:t>straně skupina vodík + silně elektronegativní prvek </a:t>
            </a:r>
            <a:r>
              <a:rPr lang="cs-CZ" sz="2000" dirty="0"/>
              <a:t>(kyslík nebo dusík) a na druhé straně </a:t>
            </a:r>
            <a:r>
              <a:rPr lang="cs-CZ" sz="2000" i="1" dirty="0"/>
              <a:t>atom s volným elektronovým párem </a:t>
            </a:r>
            <a:r>
              <a:rPr lang="cs-CZ" sz="2000" dirty="0"/>
              <a:t>(kyslík, fluor nebo dusík).</a:t>
            </a:r>
          </a:p>
        </p:txBody>
      </p:sp>
      <p:sp>
        <p:nvSpPr>
          <p:cNvPr id="6" name="Obdélník 5"/>
          <p:cNvSpPr/>
          <p:nvPr/>
        </p:nvSpPr>
        <p:spPr>
          <a:xfrm>
            <a:off x="228600" y="5082064"/>
            <a:ext cx="8763000" cy="1631216"/>
          </a:xfrm>
          <a:prstGeom prst="rect">
            <a:avLst/>
          </a:prstGeom>
        </p:spPr>
        <p:txBody>
          <a:bodyPr wrap="square">
            <a:spAutoFit/>
          </a:bodyPr>
          <a:lstStyle/>
          <a:p>
            <a:pPr algn="just"/>
            <a:r>
              <a:rPr lang="cs-CZ" sz="2000" dirty="0">
                <a:cs typeface="Arial" panose="020B0604020202020204" pitchFamily="34" charset="0"/>
              </a:rPr>
              <a:t>Protože má atom vodíku pouze jeden elektron, dojde při vytvoření vazby k výrazně elektronegativnímu prvku ke značnému odhalení jeho atomového jádra, tedy kladně nabitého protonu. Vzniklý parciální kladný náboj na atomu vodíku může poutat nevazebné elektronové páry okolních molekul (v případě intramolekulární vazby jde o elektronové páry stejné molekuly). </a:t>
            </a:r>
          </a:p>
        </p:txBody>
      </p:sp>
      <p:pic>
        <p:nvPicPr>
          <p:cNvPr id="241666" name="Picture 2" descr="VÃ½sledek obrÃ¡zku pro vodÃ­kovÃ¡ vaz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8421" y="2789627"/>
            <a:ext cx="25908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241668" name="Picture 4" descr="VÃ½sledek obrÃ¡zku pro Hydrogen B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146048"/>
            <a:ext cx="19050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76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2"/>
          </a:xfrm>
        </p:spPr>
        <p:txBody>
          <a:bodyPr>
            <a:normAutofit fontScale="90000"/>
          </a:bodyPr>
          <a:lstStyle/>
          <a:p>
            <a:r>
              <a:rPr lang="cs-CZ" sz="3200" b="1" dirty="0"/>
              <a:t>Vodíkové můstky</a:t>
            </a:r>
          </a:p>
        </p:txBody>
      </p:sp>
      <p:pic>
        <p:nvPicPr>
          <p:cNvPr id="225284" name="Picture 4" descr="https://4.bp.blogspot.com/-fdFE2o3113E/VaTMg2wQWRI/AAAAAAAAAnU/WGG1LrfiaN4/s400/fig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862445"/>
            <a:ext cx="4721226" cy="384315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6200" y="1066800"/>
            <a:ext cx="8912226" cy="1323439"/>
          </a:xfrm>
          <a:prstGeom prst="rect">
            <a:avLst/>
          </a:prstGeom>
        </p:spPr>
        <p:txBody>
          <a:bodyPr wrap="square">
            <a:spAutoFit/>
          </a:bodyPr>
          <a:lstStyle/>
          <a:p>
            <a:pPr algn="just"/>
            <a:r>
              <a:rPr lang="cs-CZ" sz="2000" dirty="0">
                <a:cs typeface="Arial" panose="020B0604020202020204" pitchFamily="34" charset="0"/>
              </a:rPr>
              <a:t>Vodíková vazba způsobuje zvětšení mezimolekulárních přitažlivých sil, což silně ovlivní fyzikálně-chemické vlastnosti systému (teplotu varu a tání, hustotu, viskozitu, (všechny se zvyšují) atd.). Díky vodíkové vazbě má voda H</a:t>
            </a:r>
            <a:r>
              <a:rPr lang="cs-CZ" sz="2000" baseline="-25000" dirty="0">
                <a:cs typeface="Arial" panose="020B0604020202020204" pitchFamily="34" charset="0"/>
              </a:rPr>
              <a:t>2</a:t>
            </a:r>
            <a:r>
              <a:rPr lang="cs-CZ" sz="2000" dirty="0">
                <a:cs typeface="Arial" panose="020B0604020202020204" pitchFamily="34" charset="0"/>
              </a:rPr>
              <a:t>O teplotu varu 100 °C, zatímco sulfan H</a:t>
            </a:r>
            <a:r>
              <a:rPr lang="cs-CZ" sz="2000" baseline="-25000" dirty="0">
                <a:cs typeface="Arial" panose="020B0604020202020204" pitchFamily="34" charset="0"/>
              </a:rPr>
              <a:t>2</a:t>
            </a:r>
            <a:r>
              <a:rPr lang="cs-CZ" sz="2000" dirty="0">
                <a:cs typeface="Arial" panose="020B0604020202020204" pitchFamily="34" charset="0"/>
              </a:rPr>
              <a:t>S, který vodíkové vazby nevytváří, vře při −60,75 °C.</a:t>
            </a:r>
          </a:p>
        </p:txBody>
      </p:sp>
      <p:pic>
        <p:nvPicPr>
          <p:cNvPr id="225288" name="Picture 8" descr="VÃ½sledek obrÃ¡zku pro vodÃ­kovÃ¡ vaz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81400"/>
            <a:ext cx="3200400" cy="176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206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Ã½sledek obrÃ¡zku pro hydrogen 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313960"/>
            <a:ext cx="3450421" cy="1843222"/>
          </a:xfrm>
          <a:prstGeom prst="rect">
            <a:avLst/>
          </a:prstGeom>
          <a:noFill/>
          <a:extLst>
            <a:ext uri="{909E8E84-426E-40DD-AFC4-6F175D3DCCD1}">
              <a14:hiddenFill xmlns:a14="http://schemas.microsoft.com/office/drawing/2010/main">
                <a:solidFill>
                  <a:srgbClr val="FFFFFF"/>
                </a:solidFill>
              </a14:hiddenFill>
            </a:ext>
          </a:extLst>
        </p:spPr>
      </p:pic>
      <p:pic>
        <p:nvPicPr>
          <p:cNvPr id="227330" name="Picture 2" descr="VÃ½sledek obrÃ¡zku pro vodÃ­kovÃ¡ vaz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257800"/>
            <a:ext cx="2779557" cy="1099825"/>
          </a:xfrm>
          <a:prstGeom prst="rect">
            <a:avLst/>
          </a:prstGeom>
          <a:noFill/>
          <a:extLst>
            <a:ext uri="{909E8E84-426E-40DD-AFC4-6F175D3DCCD1}">
              <a14:hiddenFill xmlns:a14="http://schemas.microsoft.com/office/drawing/2010/main">
                <a:solidFill>
                  <a:srgbClr val="FFFFFF"/>
                </a:solidFill>
              </a14:hiddenFill>
            </a:ext>
          </a:extLst>
        </p:spPr>
      </p:pic>
      <p:pic>
        <p:nvPicPr>
          <p:cNvPr id="2273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915" y="2414552"/>
            <a:ext cx="3055294" cy="1911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333" name="Picture 5" descr="VÃ½sledek obrÃ¡zku pro vodÃ­kovÃ¡ vaz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18411"/>
            <a:ext cx="3581400" cy="1369689"/>
          </a:xfrm>
          <a:prstGeom prst="rect">
            <a:avLst/>
          </a:prstGeom>
          <a:noFill/>
          <a:extLst>
            <a:ext uri="{909E8E84-426E-40DD-AFC4-6F175D3DCCD1}">
              <a14:hiddenFill xmlns:a14="http://schemas.microsoft.com/office/drawing/2010/main">
                <a:solidFill>
                  <a:srgbClr val="FFFFFF"/>
                </a:solidFill>
              </a14:hiddenFill>
            </a:ext>
          </a:extLst>
        </p:spPr>
      </p:pic>
      <p:pic>
        <p:nvPicPr>
          <p:cNvPr id="22733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350662"/>
            <a:ext cx="4638675"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338" name="Picture 10" descr="VÃ½sledek obrÃ¡zku pro Hydrogen B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4718798"/>
            <a:ext cx="4791075" cy="1727142"/>
          </a:xfrm>
          <a:prstGeom prst="rect">
            <a:avLst/>
          </a:prstGeom>
          <a:noFill/>
          <a:extLst>
            <a:ext uri="{909E8E84-426E-40DD-AFC4-6F175D3DCCD1}">
              <a14:hiddenFill xmlns:a14="http://schemas.microsoft.com/office/drawing/2010/main">
                <a:solidFill>
                  <a:srgbClr val="FFFFFF"/>
                </a:solidFill>
              </a14:hiddenFill>
            </a:ext>
          </a:extLst>
        </p:spPr>
      </p:pic>
      <p:pic>
        <p:nvPicPr>
          <p:cNvPr id="22734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1010" y="381000"/>
            <a:ext cx="3112336" cy="170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937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457200" y="274638"/>
            <a:ext cx="8229600" cy="639762"/>
          </a:xfrm>
        </p:spPr>
        <p:txBody>
          <a:bodyPr>
            <a:normAutofit/>
          </a:bodyPr>
          <a:lstStyle/>
          <a:p>
            <a:pPr eaLnBrk="1" hangingPunct="1"/>
            <a:r>
              <a:rPr lang="cs-CZ" altLang="en-US" sz="2800" b="1" dirty="0">
                <a:latin typeface="+mn-lt"/>
                <a:cs typeface="Arial" panose="020B0604020202020204" pitchFamily="34" charset="0"/>
              </a:rPr>
              <a:t>Oxidační číslo</a:t>
            </a:r>
          </a:p>
        </p:txBody>
      </p:sp>
      <p:sp>
        <p:nvSpPr>
          <p:cNvPr id="29700" name="Rectangle 3"/>
          <p:cNvSpPr>
            <a:spLocks noGrp="1" noChangeArrowheads="1"/>
          </p:cNvSpPr>
          <p:nvPr>
            <p:ph type="body" idx="1"/>
          </p:nvPr>
        </p:nvSpPr>
        <p:spPr>
          <a:xfrm>
            <a:off x="304800" y="1304925"/>
            <a:ext cx="8610600" cy="5400675"/>
          </a:xfrm>
        </p:spPr>
        <p:txBody>
          <a:bodyPr>
            <a:normAutofit/>
          </a:bodyPr>
          <a:lstStyle/>
          <a:p>
            <a:pPr marL="381000" indent="-381000" eaLnBrk="1" hangingPunct="1">
              <a:lnSpc>
                <a:spcPct val="90000"/>
              </a:lnSpc>
              <a:buFont typeface="Wingdings" pitchFamily="2" charset="2"/>
              <a:buNone/>
            </a:pPr>
            <a:r>
              <a:rPr lang="cs-CZ" altLang="en-US" sz="2000" dirty="0">
                <a:cs typeface="Arial" panose="020B0604020202020204" pitchFamily="34" charset="0"/>
              </a:rPr>
              <a:t>Dáno shodnou el. konfigurací, prvky se snaží zaujmout elektronovou konfiguraci:</a:t>
            </a:r>
            <a:endParaRPr lang="en-US" altLang="en-US" sz="2000" dirty="0">
              <a:cs typeface="Arial" panose="020B0604020202020204" pitchFamily="34" charset="0"/>
            </a:endParaRPr>
          </a:p>
          <a:p>
            <a:pPr marL="381000" indent="-381000" eaLnBrk="1" hangingPunct="1">
              <a:lnSpc>
                <a:spcPct val="90000"/>
              </a:lnSpc>
              <a:buFont typeface="Wingdings" pitchFamily="2" charset="2"/>
              <a:buAutoNum type="alphaLcParenR"/>
            </a:pPr>
            <a:r>
              <a:rPr lang="cs-CZ" altLang="en-US" sz="2000" dirty="0">
                <a:cs typeface="Arial" panose="020B0604020202020204" pitchFamily="34" charset="0"/>
              </a:rPr>
              <a:t>vzácného plynu ns</a:t>
            </a:r>
            <a:r>
              <a:rPr lang="cs-CZ" altLang="en-US" sz="2000" baseline="30000" dirty="0">
                <a:cs typeface="Arial" panose="020B0604020202020204" pitchFamily="34" charset="0"/>
              </a:rPr>
              <a:t>2</a:t>
            </a:r>
            <a:r>
              <a:rPr lang="cs-CZ" altLang="en-US" sz="2000" dirty="0">
                <a:cs typeface="Arial" panose="020B0604020202020204" pitchFamily="34" charset="0"/>
              </a:rPr>
              <a:t> np</a:t>
            </a:r>
            <a:r>
              <a:rPr lang="cs-CZ" altLang="en-US" sz="2000" baseline="30000" dirty="0">
                <a:cs typeface="Arial" panose="020B0604020202020204" pitchFamily="34" charset="0"/>
              </a:rPr>
              <a:t>6</a:t>
            </a:r>
          </a:p>
          <a:p>
            <a:pPr marL="381000" indent="-381000" eaLnBrk="1" hangingPunct="1">
              <a:lnSpc>
                <a:spcPct val="90000"/>
              </a:lnSpc>
              <a:buFont typeface="Wingdings" pitchFamily="2" charset="2"/>
              <a:buAutoNum type="alphaLcParenR"/>
            </a:pPr>
            <a:r>
              <a:rPr lang="cs-CZ" altLang="en-US" sz="2000" dirty="0">
                <a:cs typeface="Arial" panose="020B0604020202020204" pitchFamily="34" charset="0"/>
              </a:rPr>
              <a:t>elektronové osmnáctky ns</a:t>
            </a:r>
            <a:r>
              <a:rPr lang="cs-CZ" altLang="en-US" sz="2000" baseline="30000" dirty="0">
                <a:cs typeface="Arial" panose="020B0604020202020204" pitchFamily="34" charset="0"/>
              </a:rPr>
              <a:t>2 </a:t>
            </a:r>
            <a:r>
              <a:rPr lang="cs-CZ" altLang="en-US" sz="2000" dirty="0">
                <a:cs typeface="Arial" panose="020B0604020202020204" pitchFamily="34" charset="0"/>
              </a:rPr>
              <a:t>(n-1)d</a:t>
            </a:r>
            <a:r>
              <a:rPr lang="cs-CZ" altLang="en-US" sz="2000" baseline="30000" dirty="0">
                <a:cs typeface="Arial" panose="020B0604020202020204" pitchFamily="34" charset="0"/>
              </a:rPr>
              <a:t>10 </a:t>
            </a:r>
            <a:r>
              <a:rPr lang="cs-CZ" altLang="en-US" sz="2000" dirty="0">
                <a:cs typeface="Arial" panose="020B0604020202020204" pitchFamily="34" charset="0"/>
              </a:rPr>
              <a:t>np</a:t>
            </a:r>
            <a:r>
              <a:rPr lang="cs-CZ" altLang="en-US" sz="2000" baseline="30000" dirty="0">
                <a:cs typeface="Arial" panose="020B0604020202020204" pitchFamily="34" charset="0"/>
              </a:rPr>
              <a:t>6</a:t>
            </a:r>
            <a:endParaRPr lang="en-US" altLang="en-US" sz="2000" baseline="30000" dirty="0">
              <a:cs typeface="Arial" panose="020B0604020202020204" pitchFamily="34" charset="0"/>
            </a:endParaRPr>
          </a:p>
          <a:p>
            <a:pPr marL="381000" indent="-381000">
              <a:lnSpc>
                <a:spcPct val="90000"/>
              </a:lnSpc>
              <a:buFont typeface="Wingdings" pitchFamily="2" charset="2"/>
              <a:buAutoNum type="alphaLcParenR"/>
            </a:pPr>
            <a:r>
              <a:rPr lang="cs-CZ" altLang="en-US" sz="2000" dirty="0">
                <a:cs typeface="Arial" panose="020B0604020202020204" pitchFamily="34" charset="0"/>
              </a:rPr>
              <a:t>elektronové </a:t>
            </a:r>
            <a:r>
              <a:rPr lang="en-US" altLang="en-US" sz="2000" dirty="0">
                <a:cs typeface="Arial" panose="020B0604020202020204" pitchFamily="34" charset="0"/>
              </a:rPr>
              <a:t>d</a:t>
            </a:r>
            <a:r>
              <a:rPr lang="cs-CZ" altLang="en-US" sz="2000" dirty="0">
                <a:cs typeface="Arial" panose="020B0604020202020204" pitchFamily="34" charset="0"/>
              </a:rPr>
              <a:t>v</a:t>
            </a:r>
            <a:r>
              <a:rPr lang="en-US" altLang="en-US" sz="2000" dirty="0">
                <a:cs typeface="Arial" panose="020B0604020202020204" pitchFamily="34" charset="0"/>
              </a:rPr>
              <a:t>ac</a:t>
            </a:r>
            <a:r>
              <a:rPr lang="cs-CZ" altLang="en-US" sz="2000" dirty="0" err="1">
                <a:cs typeface="Arial" panose="020B0604020202020204" pitchFamily="34" charset="0"/>
              </a:rPr>
              <a:t>ítky</a:t>
            </a:r>
            <a:r>
              <a:rPr lang="cs-CZ" altLang="en-US" sz="2000" dirty="0">
                <a:cs typeface="Arial" panose="020B0604020202020204" pitchFamily="34" charset="0"/>
              </a:rPr>
              <a:t> ns</a:t>
            </a:r>
            <a:r>
              <a:rPr lang="cs-CZ" altLang="en-US" sz="2000" baseline="30000" dirty="0">
                <a:cs typeface="Arial" panose="020B0604020202020204" pitchFamily="34" charset="0"/>
              </a:rPr>
              <a:t>2 </a:t>
            </a:r>
            <a:r>
              <a:rPr lang="cs-CZ" altLang="en-US" sz="2000" dirty="0">
                <a:cs typeface="Arial" panose="020B0604020202020204" pitchFamily="34" charset="0"/>
              </a:rPr>
              <a:t>(n-1)d</a:t>
            </a:r>
            <a:r>
              <a:rPr lang="cs-CZ" altLang="en-US" sz="2000" baseline="30000" dirty="0">
                <a:cs typeface="Arial" panose="020B0604020202020204" pitchFamily="34" charset="0"/>
              </a:rPr>
              <a:t>10 </a:t>
            </a:r>
            <a:r>
              <a:rPr lang="cs-CZ" altLang="en-US" sz="2000" dirty="0">
                <a:cs typeface="Arial" panose="020B0604020202020204" pitchFamily="34" charset="0"/>
              </a:rPr>
              <a:t>np</a:t>
            </a:r>
            <a:r>
              <a:rPr lang="cs-CZ" altLang="en-US" sz="2000" baseline="30000" dirty="0">
                <a:cs typeface="Arial" panose="020B0604020202020204" pitchFamily="34" charset="0"/>
              </a:rPr>
              <a:t>6 </a:t>
            </a:r>
            <a:r>
              <a:rPr lang="cs-CZ" altLang="en-US" sz="2000" dirty="0">
                <a:cs typeface="Arial" panose="020B0604020202020204" pitchFamily="34" charset="0"/>
              </a:rPr>
              <a:t>(n</a:t>
            </a:r>
            <a:r>
              <a:rPr lang="en-US" altLang="en-US" sz="2000" dirty="0">
                <a:cs typeface="Arial" panose="020B0604020202020204" pitchFamily="34" charset="0"/>
              </a:rPr>
              <a:t>+</a:t>
            </a:r>
            <a:r>
              <a:rPr lang="cs-CZ" altLang="en-US" sz="2000" dirty="0">
                <a:cs typeface="Arial" panose="020B0604020202020204" pitchFamily="34" charset="0"/>
              </a:rPr>
              <a:t>1)s</a:t>
            </a:r>
            <a:r>
              <a:rPr lang="cs-CZ" altLang="en-US" sz="2000" baseline="30000" dirty="0">
                <a:cs typeface="Arial" panose="020B0604020202020204" pitchFamily="34" charset="0"/>
              </a:rPr>
              <a:t>2 </a:t>
            </a:r>
          </a:p>
          <a:p>
            <a:pPr marL="0" indent="0" eaLnBrk="1" hangingPunct="1">
              <a:lnSpc>
                <a:spcPct val="90000"/>
              </a:lnSpc>
              <a:buNone/>
            </a:pPr>
            <a:endParaRPr lang="cs-CZ" altLang="en-US" sz="2000" baseline="30000" dirty="0">
              <a:cs typeface="Arial" panose="020B0604020202020204" pitchFamily="34" charset="0"/>
            </a:endParaRPr>
          </a:p>
          <a:p>
            <a:pPr marL="0" indent="0" eaLnBrk="1" hangingPunct="1">
              <a:lnSpc>
                <a:spcPct val="90000"/>
              </a:lnSpc>
              <a:buNone/>
            </a:pPr>
            <a:endParaRPr lang="cs-CZ" altLang="en-US" sz="2000" i="1" dirty="0">
              <a:cs typeface="Arial" panose="020B0604020202020204" pitchFamily="34" charset="0"/>
            </a:endParaRPr>
          </a:p>
          <a:p>
            <a:pPr marL="0" indent="0" eaLnBrk="1" hangingPunct="1">
              <a:lnSpc>
                <a:spcPct val="90000"/>
              </a:lnSpc>
              <a:buNone/>
            </a:pPr>
            <a:endParaRPr lang="cs-CZ" altLang="en-US" sz="2000" i="1" dirty="0">
              <a:cs typeface="Arial" panose="020B0604020202020204" pitchFamily="34" charset="0"/>
            </a:endParaRPr>
          </a:p>
          <a:p>
            <a:pPr marL="0" indent="0" eaLnBrk="1" hangingPunct="1">
              <a:lnSpc>
                <a:spcPct val="90000"/>
              </a:lnSpc>
              <a:buNone/>
            </a:pPr>
            <a:r>
              <a:rPr lang="cs-CZ" altLang="en-US" sz="2000" i="1" dirty="0" err="1">
                <a:cs typeface="Arial" panose="020B0604020202020204" pitchFamily="34" charset="0"/>
              </a:rPr>
              <a:t>Oxidoredukční</a:t>
            </a:r>
            <a:r>
              <a:rPr lang="cs-CZ" altLang="en-US" sz="2000" i="1" dirty="0">
                <a:cs typeface="Arial" panose="020B0604020202020204" pitchFamily="34" charset="0"/>
              </a:rPr>
              <a:t> chování</a:t>
            </a:r>
          </a:p>
          <a:p>
            <a:pPr marL="0" indent="0" algn="just" eaLnBrk="1" hangingPunct="1">
              <a:lnSpc>
                <a:spcPct val="90000"/>
              </a:lnSpc>
              <a:buFont typeface="Wingdings" pitchFamily="2" charset="2"/>
              <a:buNone/>
            </a:pPr>
            <a:r>
              <a:rPr lang="cs-CZ" altLang="en-US" sz="2000" dirty="0">
                <a:cs typeface="Arial" panose="020B0604020202020204" pitchFamily="34" charset="0"/>
              </a:rPr>
              <a:t>U prvků hlavních podskupin klesá stálost max. oxidačního čísla v podskupině směrem k těžším homologům a roste stálost nižšího oxidačního čísla.</a:t>
            </a:r>
          </a:p>
          <a:p>
            <a:pPr marL="381000" indent="-381000" eaLnBrk="1" hangingPunct="1">
              <a:lnSpc>
                <a:spcPct val="90000"/>
              </a:lnSpc>
              <a:buFont typeface="Wingdings" pitchFamily="2" charset="2"/>
              <a:buNone/>
            </a:pPr>
            <a:r>
              <a:rPr lang="cs-CZ" altLang="en-US" sz="2000" dirty="0">
                <a:cs typeface="Arial" panose="020B0604020202020204" pitchFamily="34" charset="0"/>
              </a:rPr>
              <a:t>				</a:t>
            </a:r>
            <a:r>
              <a:rPr lang="cs-CZ" altLang="en-US" sz="2400" dirty="0">
                <a:cs typeface="Arial" panose="020B0604020202020204" pitchFamily="34" charset="0"/>
              </a:rPr>
              <a:t>P</a:t>
            </a:r>
            <a:r>
              <a:rPr lang="cs-CZ" altLang="en-US" sz="2400" b="1" baseline="30000" dirty="0">
                <a:cs typeface="Arial" panose="020B0604020202020204" pitchFamily="34" charset="0"/>
              </a:rPr>
              <a:t>V</a:t>
            </a:r>
            <a:r>
              <a:rPr lang="cs-CZ" altLang="en-US" sz="2400" baseline="30000" dirty="0">
                <a:cs typeface="Arial" panose="020B0604020202020204" pitchFamily="34" charset="0"/>
              </a:rPr>
              <a:t>, III</a:t>
            </a:r>
            <a:r>
              <a:rPr lang="cs-CZ" altLang="en-US" sz="2400" dirty="0">
                <a:cs typeface="Arial" panose="020B0604020202020204" pitchFamily="34" charset="0"/>
              </a:rPr>
              <a:t>  </a:t>
            </a:r>
            <a:r>
              <a:rPr lang="cs-CZ" altLang="en-US" sz="2400" dirty="0">
                <a:cs typeface="Arial" panose="020B0604020202020204" pitchFamily="34" charset="0"/>
                <a:sym typeface="Symbol" pitchFamily="18" charset="2"/>
              </a:rPr>
              <a:t></a:t>
            </a:r>
            <a:r>
              <a:rPr lang="cs-CZ" altLang="en-US" sz="2400" dirty="0">
                <a:cs typeface="Arial" panose="020B0604020202020204" pitchFamily="34" charset="0"/>
              </a:rPr>
              <a:t>  B</a:t>
            </a:r>
            <a:r>
              <a:rPr lang="en-US" altLang="en-US" sz="2400" dirty="0" err="1">
                <a:cs typeface="Arial" panose="020B0604020202020204" pitchFamily="34" charset="0"/>
              </a:rPr>
              <a:t>i</a:t>
            </a:r>
            <a:r>
              <a:rPr lang="cs-CZ" altLang="en-US" sz="2400" baseline="30000" dirty="0">
                <a:cs typeface="Arial" panose="020B0604020202020204" pitchFamily="34" charset="0"/>
              </a:rPr>
              <a:t>V, </a:t>
            </a:r>
            <a:r>
              <a:rPr lang="cs-CZ" altLang="en-US" sz="2400" b="1" baseline="30000" dirty="0">
                <a:cs typeface="Arial" panose="020B0604020202020204" pitchFamily="34" charset="0"/>
              </a:rPr>
              <a:t>III</a:t>
            </a:r>
          </a:p>
          <a:p>
            <a:pPr marL="381000" indent="-381000" eaLnBrk="1" hangingPunct="1">
              <a:lnSpc>
                <a:spcPct val="90000"/>
              </a:lnSpc>
              <a:buFont typeface="Wingdings" pitchFamily="2" charset="2"/>
              <a:buNone/>
            </a:pPr>
            <a:endParaRPr lang="cs-CZ" altLang="en-US" sz="2000" dirty="0">
              <a:cs typeface="Arial" panose="020B0604020202020204" pitchFamily="34" charset="0"/>
            </a:endParaRPr>
          </a:p>
          <a:p>
            <a:pPr marL="381000" indent="-381000" eaLnBrk="1" hangingPunct="1">
              <a:lnSpc>
                <a:spcPct val="90000"/>
              </a:lnSpc>
              <a:buFont typeface="Wingdings" pitchFamily="2" charset="2"/>
              <a:buNone/>
            </a:pPr>
            <a:r>
              <a:rPr lang="cs-CZ" altLang="en-US" sz="2000" dirty="0">
                <a:cs typeface="Arial" panose="020B0604020202020204" pitchFamily="34" charset="0"/>
              </a:rPr>
              <a:t>nestálé nižší oxidační číslo = </a:t>
            </a:r>
            <a:r>
              <a:rPr lang="cs-CZ" altLang="en-US" sz="2000" dirty="0" err="1">
                <a:cs typeface="Arial" panose="020B0604020202020204" pitchFamily="34" charset="0"/>
              </a:rPr>
              <a:t>reduční</a:t>
            </a:r>
            <a:r>
              <a:rPr lang="cs-CZ" altLang="en-US" sz="2000" dirty="0">
                <a:cs typeface="Arial" panose="020B0604020202020204" pitchFamily="34" charset="0"/>
              </a:rPr>
              <a:t> účinky</a:t>
            </a:r>
          </a:p>
          <a:p>
            <a:pPr marL="381000" indent="-381000">
              <a:lnSpc>
                <a:spcPct val="90000"/>
              </a:lnSpc>
              <a:buNone/>
            </a:pPr>
            <a:r>
              <a:rPr lang="cs-CZ" altLang="en-US" sz="2000" dirty="0">
                <a:cs typeface="Arial" panose="020B0604020202020204" pitchFamily="34" charset="0"/>
              </a:rPr>
              <a:t>nestálé vyšší oxidační číslo = oxidační účinky</a:t>
            </a:r>
          </a:p>
        </p:txBody>
      </p:sp>
    </p:spTree>
    <p:extLst>
      <p:ext uri="{BB962C8B-B14F-4D97-AF65-F5344CB8AC3E}">
        <p14:creationId xmlns:p14="http://schemas.microsoft.com/office/powerpoint/2010/main" val="749869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685800"/>
          </a:xfrm>
        </p:spPr>
        <p:txBody>
          <a:bodyPr>
            <a:normAutofit/>
          </a:bodyPr>
          <a:lstStyle/>
          <a:p>
            <a:r>
              <a:rPr lang="cs-CZ" sz="3200" b="1" dirty="0" err="1"/>
              <a:t>Mezimolekulové</a:t>
            </a:r>
            <a:r>
              <a:rPr lang="cs-CZ" sz="3200" b="1" dirty="0"/>
              <a:t> interakce</a:t>
            </a:r>
          </a:p>
        </p:txBody>
      </p:sp>
      <p:sp>
        <p:nvSpPr>
          <p:cNvPr id="3" name="Obdélník 2"/>
          <p:cNvSpPr/>
          <p:nvPr/>
        </p:nvSpPr>
        <p:spPr>
          <a:xfrm>
            <a:off x="152400" y="1143000"/>
            <a:ext cx="8839199" cy="5355312"/>
          </a:xfrm>
          <a:prstGeom prst="rect">
            <a:avLst/>
          </a:prstGeom>
        </p:spPr>
        <p:txBody>
          <a:bodyPr wrap="square">
            <a:spAutoFit/>
          </a:bodyPr>
          <a:lstStyle/>
          <a:p>
            <a:pPr algn="just"/>
            <a:r>
              <a:rPr lang="cs-CZ" b="1" dirty="0">
                <a:latin typeface="Arial" panose="020B0604020202020204" pitchFamily="34" charset="0"/>
                <a:cs typeface="Arial" panose="020B0604020202020204" pitchFamily="34" charset="0"/>
              </a:rPr>
              <a:t>Elektrostatická interakce  (</a:t>
            </a:r>
            <a:r>
              <a:rPr lang="cs-CZ" b="1" dirty="0" err="1">
                <a:latin typeface="Arial" panose="020B0604020202020204" pitchFamily="34" charset="0"/>
                <a:cs typeface="Arial" panose="020B0604020202020204" pitchFamily="34" charset="0"/>
              </a:rPr>
              <a:t>Keesomův</a:t>
            </a:r>
            <a:r>
              <a:rPr lang="cs-CZ" b="1" dirty="0">
                <a:latin typeface="Arial" panose="020B0604020202020204" pitchFamily="34" charset="0"/>
                <a:cs typeface="Arial" panose="020B0604020202020204" pitchFamily="34" charset="0"/>
              </a:rPr>
              <a:t> efekt): </a:t>
            </a:r>
            <a:r>
              <a:rPr lang="cs-CZ" dirty="0">
                <a:latin typeface="Arial" panose="020B0604020202020204" pitchFamily="34" charset="0"/>
                <a:cs typeface="Arial" panose="020B0604020202020204" pitchFamily="34" charset="0"/>
              </a:rPr>
              <a:t>elektrostatické přitahování opačně nabitých pólů polárních molekul. Aby bylo dosaženo minima energie, budou se dipóly samovolně orientovat souhlasně. Lze jí vysvětlit skutečnost, že polární pevné látky se rozpouštějí v polárních rozpouštědlech. Je přitažlivá i odpudivá.</a:t>
            </a:r>
          </a:p>
          <a:p>
            <a:pPr algn="just"/>
            <a:endParaRPr lang="cs-CZ" b="1" dirty="0">
              <a:latin typeface="Arial" panose="020B0604020202020204" pitchFamily="34" charset="0"/>
              <a:cs typeface="Arial" panose="020B0604020202020204" pitchFamily="34" charset="0"/>
            </a:endParaRPr>
          </a:p>
          <a:p>
            <a:pPr algn="just"/>
            <a:r>
              <a:rPr lang="cs-CZ" b="1" dirty="0">
                <a:latin typeface="Arial" panose="020B0604020202020204" pitchFamily="34" charset="0"/>
                <a:cs typeface="Arial" panose="020B0604020202020204" pitchFamily="34" charset="0"/>
              </a:rPr>
              <a:t>Indukční interakce</a:t>
            </a:r>
            <a:r>
              <a:rPr lang="en-US" b="1"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polarizační interakce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Debyeho</a:t>
            </a:r>
            <a:r>
              <a:rPr lang="en-US" b="1"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efekt</a:t>
            </a:r>
            <a:r>
              <a:rPr lang="en-US" b="1"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interakce typu dipól-indukovaný dipól</a:t>
            </a:r>
            <a:r>
              <a:rPr lang="en-US"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Permanentní dipól jedné molekuly je schopen indukovat dipólový moment v druhé molekule. Pokud permanentní dipól přestane působit, zmizí také indukovaný dipól druhé molekuly. Energie interakce závisí na vzdálenosti, velikosti permanentního dipólu a schopnosti druhé molekuly se polarizovat. Je pouze přitažlivá.</a:t>
            </a:r>
          </a:p>
          <a:p>
            <a:pPr algn="just"/>
            <a:endParaRPr lang="cs-CZ" b="1" dirty="0">
              <a:latin typeface="Arial" panose="020B0604020202020204" pitchFamily="34" charset="0"/>
              <a:cs typeface="Arial" panose="020B0604020202020204" pitchFamily="34" charset="0"/>
            </a:endParaRPr>
          </a:p>
          <a:p>
            <a:pPr algn="just"/>
            <a:r>
              <a:rPr lang="cs-CZ" b="1" dirty="0">
                <a:latin typeface="Arial" panose="020B0604020202020204" pitchFamily="34" charset="0"/>
                <a:cs typeface="Arial" panose="020B0604020202020204" pitchFamily="34" charset="0"/>
              </a:rPr>
              <a:t>Disperzní interakce </a:t>
            </a:r>
            <a:r>
              <a:rPr lang="en-US" b="1" dirty="0">
                <a:latin typeface="Arial" panose="020B0604020202020204" pitchFamily="34" charset="0"/>
                <a:cs typeface="Arial" panose="020B0604020202020204" pitchFamily="34" charset="0"/>
              </a:rPr>
              <a:t>(</a:t>
            </a:r>
            <a:r>
              <a:rPr lang="cs-CZ" b="1" dirty="0">
                <a:latin typeface="Arial" panose="020B0604020202020204" pitchFamily="34" charset="0"/>
                <a:cs typeface="Arial" panose="020B0604020202020204" pitchFamily="34" charset="0"/>
              </a:rPr>
              <a:t>Londonův efekt</a:t>
            </a:r>
            <a:r>
              <a:rPr lang="en-US" b="1" dirty="0">
                <a:latin typeface="Arial" panose="020B0604020202020204" pitchFamily="34" charset="0"/>
                <a:cs typeface="Arial" panose="020B0604020202020204" pitchFamily="34" charset="0"/>
              </a:rPr>
              <a:t>):</a:t>
            </a:r>
            <a:r>
              <a:rPr lang="cs-CZ" b="1"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rozložení elektronů v molekulových orbitalech nepolárních molekul není neměnné, ale neustále se velmi rychle mění, čímž nastává polarizace dvou elektronových hustot, takže vzniká proměnný nebo oscilující dipól</a:t>
            </a:r>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Vzájemná interakce těchto krátkodobých dipólů vede k synchronizaci jejich oscilaci, což je podstatou přitažlivých disperzních sil. Tato interakce například umožňuje zkapalňování vzácných plynů nebo působí mezi vrstvami v grafitu či při stabilizaci </a:t>
            </a:r>
            <a:r>
              <a:rPr lang="cs-CZ" dirty="0" err="1">
                <a:latin typeface="Arial" panose="020B0604020202020204" pitchFamily="34" charset="0"/>
                <a:cs typeface="Arial" panose="020B0604020202020204" pitchFamily="34" charset="0"/>
              </a:rPr>
              <a:t>dvojšroubovice</a:t>
            </a:r>
            <a:r>
              <a:rPr lang="cs-CZ" dirty="0">
                <a:latin typeface="Arial" panose="020B0604020202020204" pitchFamily="34" charset="0"/>
                <a:cs typeface="Arial" panose="020B0604020202020204" pitchFamily="34" charset="0"/>
              </a:rPr>
              <a:t> DNA. Je pouze přitažlivá.</a:t>
            </a:r>
          </a:p>
        </p:txBody>
      </p:sp>
    </p:spTree>
    <p:extLst>
      <p:ext uri="{BB962C8B-B14F-4D97-AF65-F5344CB8AC3E}">
        <p14:creationId xmlns:p14="http://schemas.microsoft.com/office/powerpoint/2010/main" val="1686123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gek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454" y="4356372"/>
            <a:ext cx="2822698" cy="22346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Ã½sledek obrÃ¡zku pro london dispersion forces in grap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493366"/>
            <a:ext cx="2634975" cy="2084673"/>
          </a:xfrm>
          <a:prstGeom prst="rect">
            <a:avLst/>
          </a:prstGeom>
          <a:noFill/>
          <a:extLst>
            <a:ext uri="{909E8E84-426E-40DD-AFC4-6F175D3DCCD1}">
              <a14:hiddenFill xmlns:a14="http://schemas.microsoft.com/office/drawing/2010/main">
                <a:solidFill>
                  <a:srgbClr val="FFFFFF"/>
                </a:solidFill>
              </a14:hiddenFill>
            </a:ext>
          </a:extLst>
        </p:spPr>
      </p:pic>
      <p:pic>
        <p:nvPicPr>
          <p:cNvPr id="253954" name="Picture 2" descr="https://is.muni.cz/do/rect/el/estud/prif/js11/fyz_chem/web/obr/2/tab_vdW-interak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6406" y="1664655"/>
            <a:ext cx="3972561" cy="2590802"/>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17467" y="134389"/>
            <a:ext cx="8544130" cy="1323439"/>
          </a:xfrm>
          <a:prstGeom prst="rect">
            <a:avLst/>
          </a:prstGeom>
        </p:spPr>
        <p:txBody>
          <a:bodyPr wrap="square">
            <a:spAutoFit/>
          </a:bodyPr>
          <a:lstStyle/>
          <a:p>
            <a:pPr algn="just"/>
            <a:r>
              <a:rPr lang="cs-CZ" sz="2000" b="1" dirty="0"/>
              <a:t>Repulzní interakce (Pauliho repulze): </a:t>
            </a:r>
            <a:r>
              <a:rPr lang="cs-CZ" sz="2000" dirty="0"/>
              <a:t>je způsobena repulzí vzájemně se překrývajících elektronových hustot a její podstatou je Pauliho princip výlučnosti dvou elektronů se stejným spinem ve stejném elektronovém obalu. Je vždy odpudivá a její velikost roste s klesající vzdáleností.</a:t>
            </a:r>
          </a:p>
        </p:txBody>
      </p:sp>
      <p:pic>
        <p:nvPicPr>
          <p:cNvPr id="253958" name="Picture 6" descr="VÃ½sledek obrÃ¡zku pro Evarcha arcu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9561" y="4673039"/>
            <a:ext cx="23812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21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88E526-C23F-48A7-82C4-35E7705A344A}"/>
              </a:ext>
            </a:extLst>
          </p:cNvPr>
          <p:cNvSpPr>
            <a:spLocks noGrp="1"/>
          </p:cNvSpPr>
          <p:nvPr>
            <p:ph type="title"/>
          </p:nvPr>
        </p:nvSpPr>
        <p:spPr>
          <a:xfrm>
            <a:off x="609600" y="1905000"/>
            <a:ext cx="8229600" cy="1143000"/>
          </a:xfrm>
        </p:spPr>
        <p:txBody>
          <a:bodyPr/>
          <a:lstStyle/>
          <a:p>
            <a:r>
              <a:rPr lang="en-US" dirty="0" err="1"/>
              <a:t>Tvar</a:t>
            </a:r>
            <a:r>
              <a:rPr lang="en-US" dirty="0"/>
              <a:t> </a:t>
            </a:r>
            <a:r>
              <a:rPr lang="en-US" dirty="0" err="1"/>
              <a:t>molekul</a:t>
            </a:r>
            <a:endParaRPr lang="cs-CZ" dirty="0"/>
          </a:p>
        </p:txBody>
      </p:sp>
    </p:spTree>
    <p:extLst>
      <p:ext uri="{BB962C8B-B14F-4D97-AF65-F5344CB8AC3E}">
        <p14:creationId xmlns:p14="http://schemas.microsoft.com/office/powerpoint/2010/main" val="3266284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72698C3-E108-4894-8A07-822EA8237E4D}"/>
              </a:ext>
            </a:extLst>
          </p:cNvPr>
          <p:cNvSpPr txBox="1">
            <a:spLocks noChangeArrowheads="1"/>
          </p:cNvSpPr>
          <p:nvPr/>
        </p:nvSpPr>
        <p:spPr bwMode="auto">
          <a:xfrm>
            <a:off x="2819400" y="304800"/>
            <a:ext cx="335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800" b="1" dirty="0" err="1">
                <a:latin typeface="Book Antiqua" pitchFamily="18" charset="0"/>
              </a:rPr>
              <a:t>Lewisovy</a:t>
            </a:r>
            <a:r>
              <a:rPr lang="cs-CZ" altLang="cs-CZ" sz="2800" b="1" dirty="0">
                <a:latin typeface="Book Antiqua" pitchFamily="18" charset="0"/>
              </a:rPr>
              <a:t> vzorce</a:t>
            </a:r>
            <a:endParaRPr lang="cs-CZ" altLang="cs-CZ" sz="2800" dirty="0">
              <a:latin typeface="Times New Roman" pitchFamily="18" charset="0"/>
            </a:endParaRPr>
          </a:p>
        </p:txBody>
      </p:sp>
      <p:sp>
        <p:nvSpPr>
          <p:cNvPr id="3" name="Obdélník 2">
            <a:extLst>
              <a:ext uri="{FF2B5EF4-FFF2-40B4-BE49-F238E27FC236}">
                <a16:creationId xmlns:a16="http://schemas.microsoft.com/office/drawing/2014/main" id="{4536972D-48D0-4044-ACDE-20DA17B7E385}"/>
              </a:ext>
            </a:extLst>
          </p:cNvPr>
          <p:cNvSpPr/>
          <p:nvPr/>
        </p:nvSpPr>
        <p:spPr>
          <a:xfrm>
            <a:off x="228600" y="1219200"/>
            <a:ext cx="8763000" cy="3477875"/>
          </a:xfrm>
          <a:prstGeom prst="rect">
            <a:avLst/>
          </a:prstGeom>
        </p:spPr>
        <p:txBody>
          <a:bodyPr wrap="square">
            <a:spAutoFit/>
          </a:bodyPr>
          <a:lstStyle/>
          <a:p>
            <a:pPr algn="just"/>
            <a:r>
              <a:rPr lang="cs-CZ" altLang="cs-CZ" sz="2000" dirty="0"/>
              <a:t>Elektronová konfigurace mnoha iontů odpovídá konfiguraci vzácného plynu</a:t>
            </a:r>
            <a:r>
              <a:rPr lang="en-US" altLang="cs-CZ" sz="2000" dirty="0"/>
              <a:t>.</a:t>
            </a:r>
            <a:r>
              <a:rPr lang="cs-CZ" altLang="cs-CZ" sz="2000" dirty="0"/>
              <a:t> </a:t>
            </a:r>
          </a:p>
          <a:p>
            <a:pPr algn="just"/>
            <a:r>
              <a:rPr lang="en-US" altLang="cs-CZ" sz="2000" dirty="0"/>
              <a:t> </a:t>
            </a:r>
            <a:endParaRPr lang="en-US" altLang="cs-CZ" sz="2000" b="1" dirty="0"/>
          </a:p>
          <a:p>
            <a:pPr algn="just"/>
            <a:r>
              <a:rPr lang="en-US" altLang="cs-CZ" sz="2000" b="1" dirty="0"/>
              <a:t>O</a:t>
            </a:r>
            <a:r>
              <a:rPr lang="cs-CZ" altLang="cs-CZ" sz="2000" b="1" dirty="0" err="1"/>
              <a:t>ktetové</a:t>
            </a:r>
            <a:r>
              <a:rPr lang="cs-CZ" altLang="cs-CZ" sz="2000" b="1" dirty="0"/>
              <a:t> pravidlo</a:t>
            </a:r>
            <a:r>
              <a:rPr lang="en-US" altLang="cs-CZ" sz="2000" b="1" dirty="0"/>
              <a:t>: </a:t>
            </a:r>
            <a:r>
              <a:rPr lang="cs-CZ" altLang="cs-CZ" sz="2000" dirty="0"/>
              <a:t>Prvky hlavní skupiny (</a:t>
            </a:r>
            <a:r>
              <a:rPr lang="cs-CZ" altLang="cs-CZ" sz="2000" i="1" dirty="0"/>
              <a:t>s</a:t>
            </a:r>
            <a:r>
              <a:rPr lang="cs-CZ" altLang="cs-CZ" sz="2000" dirty="0"/>
              <a:t> a </a:t>
            </a:r>
            <a:r>
              <a:rPr lang="cs-CZ" altLang="cs-CZ" sz="2000" i="1" dirty="0"/>
              <a:t>p</a:t>
            </a:r>
            <a:r>
              <a:rPr lang="cs-CZ" altLang="cs-CZ" sz="2000" dirty="0"/>
              <a:t>) přijímají, ztrácejí nebo sdílí elektrony tak, aby dosáhly valenčního oktetu (osm elektronů ve zcela zaplněné valenční slupce)</a:t>
            </a:r>
            <a:r>
              <a:rPr lang="en-US" altLang="cs-CZ" sz="2000" dirty="0"/>
              <a:t>.</a:t>
            </a:r>
            <a:endParaRPr lang="en-US" altLang="cs-CZ" sz="2000" b="1" dirty="0"/>
          </a:p>
          <a:p>
            <a:pPr algn="just"/>
            <a:endParaRPr lang="cs-CZ" altLang="cs-CZ" sz="2000" dirty="0"/>
          </a:p>
          <a:p>
            <a:pPr algn="just"/>
            <a:r>
              <a:rPr lang="cs-CZ" altLang="cs-CZ" sz="2000" dirty="0"/>
              <a:t>Např</a:t>
            </a:r>
            <a:r>
              <a:rPr lang="en-US" altLang="cs-CZ" sz="2000" dirty="0"/>
              <a:t>. </a:t>
            </a:r>
            <a:r>
              <a:rPr lang="cs-CZ" altLang="cs-CZ" sz="2000" dirty="0"/>
              <a:t>elektronová konfigurace obou částic v </a:t>
            </a:r>
            <a:r>
              <a:rPr lang="en-US" altLang="cs-CZ" sz="2000" dirty="0" err="1"/>
              <a:t>KCl</a:t>
            </a:r>
            <a:r>
              <a:rPr lang="en-US" altLang="cs-CZ" sz="2000" dirty="0"/>
              <a:t> </a:t>
            </a:r>
            <a:r>
              <a:rPr lang="cs-CZ" altLang="cs-CZ" sz="2000" dirty="0"/>
              <a:t>je</a:t>
            </a:r>
            <a:r>
              <a:rPr lang="en-US" altLang="cs-CZ" sz="2000" dirty="0"/>
              <a:t>: </a:t>
            </a:r>
          </a:p>
          <a:p>
            <a:pPr lvl="1" algn="just"/>
            <a:r>
              <a:rPr lang="en-US" altLang="cs-CZ" sz="2000" dirty="0"/>
              <a:t>K</a:t>
            </a:r>
            <a:r>
              <a:rPr lang="en-US" altLang="cs-CZ" sz="2000" baseline="30000" dirty="0"/>
              <a:t>+</a:t>
            </a:r>
            <a:r>
              <a:rPr lang="en-US" altLang="cs-CZ" sz="2000" dirty="0"/>
              <a:t> </a:t>
            </a:r>
            <a:r>
              <a:rPr lang="cs-CZ" altLang="cs-CZ" sz="2000" dirty="0"/>
              <a:t>má konfiguraci</a:t>
            </a:r>
            <a:r>
              <a:rPr lang="en-US" altLang="cs-CZ" sz="2000" dirty="0"/>
              <a:t> [</a:t>
            </a:r>
            <a:r>
              <a:rPr lang="en-US" altLang="cs-CZ" sz="2000" dirty="0" err="1"/>
              <a:t>Ar</a:t>
            </a:r>
            <a:r>
              <a:rPr lang="en-US" altLang="cs-CZ" sz="2000" dirty="0"/>
              <a:t>] </a:t>
            </a:r>
          </a:p>
          <a:p>
            <a:pPr lvl="1" algn="just"/>
            <a:r>
              <a:rPr lang="en-US" altLang="cs-CZ" sz="2000" dirty="0"/>
              <a:t>Cl</a:t>
            </a:r>
            <a:r>
              <a:rPr lang="en-US" altLang="cs-CZ" sz="2000" baseline="30000" dirty="0">
                <a:sym typeface="Symbol" pitchFamily="18" charset="2"/>
              </a:rPr>
              <a:t></a:t>
            </a:r>
            <a:r>
              <a:rPr lang="en-US" altLang="cs-CZ" sz="2000" dirty="0"/>
              <a:t> </a:t>
            </a:r>
            <a:r>
              <a:rPr lang="cs-CZ" altLang="cs-CZ" sz="2000" dirty="0"/>
              <a:t>má konfiguraci</a:t>
            </a:r>
            <a:r>
              <a:rPr lang="en-US" altLang="cs-CZ" sz="2000" dirty="0"/>
              <a:t> [</a:t>
            </a:r>
            <a:r>
              <a:rPr lang="en-US" altLang="cs-CZ" sz="2000" dirty="0" err="1"/>
              <a:t>Ar</a:t>
            </a:r>
            <a:r>
              <a:rPr lang="en-US" altLang="cs-CZ" sz="2000" dirty="0"/>
              <a:t>]</a:t>
            </a:r>
            <a:endParaRPr lang="cs-CZ" altLang="cs-CZ" sz="2000" dirty="0"/>
          </a:p>
          <a:p>
            <a:pPr algn="just"/>
            <a:r>
              <a:rPr lang="cs-CZ" altLang="cs-CZ" sz="2000" dirty="0"/>
              <a:t>Další elektrony v atomu se obvykle  chemické vazby </a:t>
            </a:r>
          </a:p>
          <a:p>
            <a:pPr algn="just"/>
            <a:r>
              <a:rPr lang="cs-CZ" altLang="cs-CZ" sz="2000" dirty="0"/>
              <a:t>neúčastní</a:t>
            </a:r>
            <a:r>
              <a:rPr lang="en-US" altLang="cs-CZ" sz="2000" dirty="0"/>
              <a:t>. </a:t>
            </a:r>
            <a:endParaRPr lang="en-US" altLang="cs-CZ" sz="2000" b="1" u="sng" dirty="0"/>
          </a:p>
        </p:txBody>
      </p:sp>
      <p:graphicFrame>
        <p:nvGraphicFramePr>
          <p:cNvPr id="4" name="Object 6">
            <a:extLst>
              <a:ext uri="{FF2B5EF4-FFF2-40B4-BE49-F238E27FC236}">
                <a16:creationId xmlns:a16="http://schemas.microsoft.com/office/drawing/2014/main" id="{9B47935F-B5E0-4EEA-AA54-8A630743F102}"/>
              </a:ext>
            </a:extLst>
          </p:cNvPr>
          <p:cNvGraphicFramePr>
            <a:graphicFrameLocks noChangeAspect="1"/>
          </p:cNvGraphicFramePr>
          <p:nvPr/>
        </p:nvGraphicFramePr>
        <p:xfrm>
          <a:off x="6705600" y="2971800"/>
          <a:ext cx="1905000" cy="1281196"/>
        </p:xfrm>
        <a:graphic>
          <a:graphicData uri="http://schemas.openxmlformats.org/presentationml/2006/ole">
            <mc:AlternateContent xmlns:mc="http://schemas.openxmlformats.org/markup-compatibility/2006">
              <mc:Choice xmlns:v="urn:schemas-microsoft-com:vml" Requires="v">
                <p:oleObj spid="_x0000_s7179" name="CS ChemDraw Drawing" r:id="rId3" imgW="2341800" imgH="1574640" progId="ChemDraw.Document.6.0">
                  <p:embed/>
                </p:oleObj>
              </mc:Choice>
              <mc:Fallback>
                <p:oleObj name="CS ChemDraw Drawing" r:id="rId3" imgW="2341800" imgH="1574640" progId="ChemDraw.Document.6.0">
                  <p:embed/>
                  <p:pic>
                    <p:nvPicPr>
                      <p:cNvPr id="4" name="Object 6">
                        <a:extLst>
                          <a:ext uri="{FF2B5EF4-FFF2-40B4-BE49-F238E27FC236}">
                            <a16:creationId xmlns:a16="http://schemas.microsoft.com/office/drawing/2014/main" id="{9B47935F-B5E0-4EEA-AA54-8A630743F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971800"/>
                        <a:ext cx="1905000" cy="1281196"/>
                      </a:xfrm>
                      <a:prstGeom prst="rect">
                        <a:avLst/>
                      </a:prstGeom>
                      <a:noFill/>
                      <a:ln>
                        <a:noFill/>
                      </a:ln>
                      <a:effectLst/>
                    </p:spPr>
                  </p:pic>
                </p:oleObj>
              </mc:Fallback>
            </mc:AlternateContent>
          </a:graphicData>
        </a:graphic>
      </p:graphicFrame>
      <p:sp>
        <p:nvSpPr>
          <p:cNvPr id="6" name="Obdélník 5">
            <a:extLst>
              <a:ext uri="{FF2B5EF4-FFF2-40B4-BE49-F238E27FC236}">
                <a16:creationId xmlns:a16="http://schemas.microsoft.com/office/drawing/2014/main" id="{7945AC8F-A649-4A51-B339-7D56B2193602}"/>
              </a:ext>
            </a:extLst>
          </p:cNvPr>
          <p:cNvSpPr/>
          <p:nvPr/>
        </p:nvSpPr>
        <p:spPr>
          <a:xfrm>
            <a:off x="381000" y="4876800"/>
            <a:ext cx="3886513" cy="369332"/>
          </a:xfrm>
          <a:prstGeom prst="rect">
            <a:avLst/>
          </a:prstGeom>
        </p:spPr>
        <p:txBody>
          <a:bodyPr wrap="none">
            <a:spAutoFit/>
          </a:bodyPr>
          <a:lstStyle/>
          <a:p>
            <a:r>
              <a:rPr lang="en-GB" altLang="cs-CZ" dirty="0" err="1">
                <a:solidFill>
                  <a:srgbClr val="000000"/>
                </a:solidFill>
                <a:latin typeface="Arial" panose="020B0604020202020204" pitchFamily="34" charset="0"/>
                <a:cs typeface="Arial" panose="020B0604020202020204" pitchFamily="34" charset="0"/>
              </a:rPr>
              <a:t>Týká</a:t>
            </a:r>
            <a:r>
              <a:rPr lang="en-GB" altLang="cs-CZ" dirty="0">
                <a:solidFill>
                  <a:srgbClr val="000000"/>
                </a:solidFill>
                <a:latin typeface="Arial" panose="020B0604020202020204" pitchFamily="34" charset="0"/>
                <a:cs typeface="Arial" panose="020B0604020202020204" pitchFamily="34" charset="0"/>
              </a:rPr>
              <a:t> se </a:t>
            </a:r>
            <a:r>
              <a:rPr lang="en-GB" altLang="cs-CZ" dirty="0" err="1">
                <a:solidFill>
                  <a:srgbClr val="000000"/>
                </a:solidFill>
                <a:latin typeface="Arial" panose="020B0604020202020204" pitchFamily="34" charset="0"/>
                <a:cs typeface="Arial" panose="020B0604020202020204" pitchFamily="34" charset="0"/>
              </a:rPr>
              <a:t>pouze</a:t>
            </a:r>
            <a:r>
              <a:rPr lang="en-GB" altLang="cs-CZ" dirty="0">
                <a:solidFill>
                  <a:srgbClr val="000000"/>
                </a:solidFill>
                <a:latin typeface="Arial" panose="020B0604020202020204" pitchFamily="34" charset="0"/>
                <a:cs typeface="Arial" panose="020B0604020202020204" pitchFamily="34" charset="0"/>
              </a:rPr>
              <a:t> </a:t>
            </a:r>
            <a:r>
              <a:rPr lang="en-GB" altLang="cs-CZ" dirty="0" err="1">
                <a:solidFill>
                  <a:srgbClr val="000000"/>
                </a:solidFill>
                <a:latin typeface="Arial" panose="020B0604020202020204" pitchFamily="34" charset="0"/>
                <a:cs typeface="Arial" panose="020B0604020202020204" pitchFamily="34" charset="0"/>
              </a:rPr>
              <a:t>prvků</a:t>
            </a:r>
            <a:r>
              <a:rPr lang="en-GB" altLang="cs-CZ" dirty="0">
                <a:solidFill>
                  <a:srgbClr val="000000"/>
                </a:solidFill>
                <a:latin typeface="Arial" panose="020B0604020202020204" pitchFamily="34" charset="0"/>
                <a:cs typeface="Arial" panose="020B0604020202020204" pitchFamily="34" charset="0"/>
              </a:rPr>
              <a:t> 2. a 3. </a:t>
            </a:r>
            <a:r>
              <a:rPr lang="en-GB" altLang="cs-CZ" dirty="0" err="1">
                <a:solidFill>
                  <a:srgbClr val="000000"/>
                </a:solidFill>
                <a:latin typeface="Arial" panose="020B0604020202020204" pitchFamily="34" charset="0"/>
                <a:cs typeface="Arial" panose="020B0604020202020204" pitchFamily="34" charset="0"/>
              </a:rPr>
              <a:t>periody</a:t>
            </a:r>
            <a:r>
              <a:rPr lang="en-GB" altLang="cs-CZ" dirty="0">
                <a:solidFill>
                  <a:srgbClr val="000000"/>
                </a:solidFill>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675040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BF6EBBC-DA46-49C3-8AB9-1D15BD313788}"/>
              </a:ext>
            </a:extLst>
          </p:cNvPr>
          <p:cNvPicPr>
            <a:picLocks noChangeAspect="1"/>
          </p:cNvPicPr>
          <p:nvPr/>
        </p:nvPicPr>
        <p:blipFill>
          <a:blip r:embed="rId3"/>
          <a:stretch>
            <a:fillRect/>
          </a:stretch>
        </p:blipFill>
        <p:spPr>
          <a:xfrm>
            <a:off x="4648200" y="4343400"/>
            <a:ext cx="3268366" cy="739101"/>
          </a:xfrm>
          <a:prstGeom prst="rect">
            <a:avLst/>
          </a:prstGeom>
        </p:spPr>
      </p:pic>
      <p:sp>
        <p:nvSpPr>
          <p:cNvPr id="7" name="Obdélník 6">
            <a:extLst>
              <a:ext uri="{FF2B5EF4-FFF2-40B4-BE49-F238E27FC236}">
                <a16:creationId xmlns:a16="http://schemas.microsoft.com/office/drawing/2014/main" id="{4B5C7072-B913-4025-AFF3-01FFDE45AC74}"/>
              </a:ext>
            </a:extLst>
          </p:cNvPr>
          <p:cNvSpPr/>
          <p:nvPr/>
        </p:nvSpPr>
        <p:spPr>
          <a:xfrm>
            <a:off x="304800" y="5334000"/>
            <a:ext cx="8610600" cy="923330"/>
          </a:xfrm>
          <a:prstGeom prst="rect">
            <a:avLst/>
          </a:prstGeom>
        </p:spPr>
        <p:txBody>
          <a:bodyPr wrap="square">
            <a:spAutoFit/>
          </a:bodyPr>
          <a:lstStyle/>
          <a:p>
            <a:r>
              <a:rPr lang="en-US" dirty="0"/>
              <a:t>v = </a:t>
            </a:r>
            <a:r>
              <a:rPr lang="cs-CZ" dirty="0"/>
              <a:t>počet v</a:t>
            </a:r>
            <a:r>
              <a:rPr lang="en-US" dirty="0" err="1"/>
              <a:t>alen</a:t>
            </a:r>
            <a:r>
              <a:rPr lang="cs-CZ" dirty="0" err="1"/>
              <a:t>čních</a:t>
            </a:r>
            <a:r>
              <a:rPr lang="en-US" dirty="0"/>
              <a:t> </a:t>
            </a:r>
            <a:r>
              <a:rPr lang="en-US" dirty="0" err="1"/>
              <a:t>ele</a:t>
            </a:r>
            <a:r>
              <a:rPr lang="cs-CZ" dirty="0"/>
              <a:t>k</a:t>
            </a:r>
            <a:r>
              <a:rPr lang="en-US" dirty="0" err="1"/>
              <a:t>tron</a:t>
            </a:r>
            <a:r>
              <a:rPr lang="cs-CZ" dirty="0"/>
              <a:t>ů</a:t>
            </a:r>
            <a:r>
              <a:rPr lang="en-US" dirty="0"/>
              <a:t> </a:t>
            </a:r>
            <a:r>
              <a:rPr lang="cs-CZ" dirty="0"/>
              <a:t>daného atomu v základním stavu</a:t>
            </a:r>
            <a:r>
              <a:rPr lang="en-US" dirty="0"/>
              <a:t> (</a:t>
            </a:r>
            <a:r>
              <a:rPr lang="cs-CZ" dirty="0" err="1"/>
              <a:t>t.j</a:t>
            </a:r>
            <a:r>
              <a:rPr lang="en-US" dirty="0"/>
              <a:t>.</a:t>
            </a:r>
            <a:r>
              <a:rPr lang="cs-CZ" dirty="0"/>
              <a:t> před tvorbou vazby</a:t>
            </a:r>
            <a:r>
              <a:rPr lang="en-US" dirty="0"/>
              <a:t>).</a:t>
            </a:r>
          </a:p>
          <a:p>
            <a:r>
              <a:rPr lang="en-US" dirty="0"/>
              <a:t>b = </a:t>
            </a:r>
            <a:r>
              <a:rPr lang="cs-CZ" dirty="0"/>
              <a:t>počet vazeb </a:t>
            </a:r>
            <a:r>
              <a:rPr lang="en-US" dirty="0"/>
              <a:t>(</a:t>
            </a:r>
            <a:r>
              <a:rPr lang="cs-CZ" dirty="0"/>
              <a:t>včetně </a:t>
            </a:r>
            <a:r>
              <a:rPr lang="en-US" dirty="0"/>
              <a:t>σ </a:t>
            </a:r>
            <a:r>
              <a:rPr lang="cs-CZ" dirty="0"/>
              <a:t>a</a:t>
            </a:r>
            <a:r>
              <a:rPr lang="en-US" dirty="0"/>
              <a:t> π </a:t>
            </a:r>
            <a:r>
              <a:rPr lang="cs-CZ" dirty="0"/>
              <a:t>vazeb</a:t>
            </a:r>
            <a:r>
              <a:rPr lang="en-US" dirty="0"/>
              <a:t>) </a:t>
            </a:r>
            <a:r>
              <a:rPr lang="cs-CZ" dirty="0"/>
              <a:t>tvořeného daným </a:t>
            </a:r>
            <a:r>
              <a:rPr lang="en-US" dirty="0" err="1"/>
              <a:t>ato</a:t>
            </a:r>
            <a:r>
              <a:rPr lang="cs-CZ" dirty="0" err="1"/>
              <a:t>me</a:t>
            </a:r>
            <a:r>
              <a:rPr lang="en-US" dirty="0"/>
              <a:t>m.</a:t>
            </a:r>
          </a:p>
          <a:p>
            <a:r>
              <a:rPr lang="en-US" dirty="0"/>
              <a:t>c = </a:t>
            </a:r>
            <a:r>
              <a:rPr lang="cs-CZ" dirty="0"/>
              <a:t>náboj atomu</a:t>
            </a:r>
            <a:r>
              <a:rPr lang="en-US" dirty="0"/>
              <a:t> (</a:t>
            </a:r>
            <a:r>
              <a:rPr lang="cs-CZ" dirty="0"/>
              <a:t>pozor</a:t>
            </a:r>
            <a:r>
              <a:rPr lang="en-US" dirty="0"/>
              <a:t>: </a:t>
            </a:r>
            <a:r>
              <a:rPr lang="cs-CZ" dirty="0"/>
              <a:t>nemusí souhlasit s nábojem celé molekuly/iontu</a:t>
            </a:r>
            <a:r>
              <a:rPr lang="en-US" dirty="0"/>
              <a:t>).</a:t>
            </a:r>
          </a:p>
        </p:txBody>
      </p:sp>
      <p:sp>
        <p:nvSpPr>
          <p:cNvPr id="8" name="TextovéPole 7">
            <a:extLst>
              <a:ext uri="{FF2B5EF4-FFF2-40B4-BE49-F238E27FC236}">
                <a16:creationId xmlns:a16="http://schemas.microsoft.com/office/drawing/2014/main" id="{26659629-6BEC-4833-A302-BC04F75D0F42}"/>
              </a:ext>
            </a:extLst>
          </p:cNvPr>
          <p:cNvSpPr txBox="1"/>
          <p:nvPr/>
        </p:nvSpPr>
        <p:spPr>
          <a:xfrm>
            <a:off x="228600" y="4343400"/>
            <a:ext cx="3783152" cy="400110"/>
          </a:xfrm>
          <a:prstGeom prst="rect">
            <a:avLst/>
          </a:prstGeom>
          <a:noFill/>
        </p:spPr>
        <p:txBody>
          <a:bodyPr wrap="none" rtlCol="0">
            <a:spAutoFit/>
          </a:bodyPr>
          <a:lstStyle/>
          <a:p>
            <a:r>
              <a:rPr lang="cs-CZ" sz="2000" b="1" dirty="0"/>
              <a:t>Počet volných elektronových párů</a:t>
            </a:r>
            <a:endParaRPr lang="en-US" sz="2000" b="1" dirty="0"/>
          </a:p>
        </p:txBody>
      </p:sp>
      <p:sp>
        <p:nvSpPr>
          <p:cNvPr id="9" name="TextovéPole 8">
            <a:extLst>
              <a:ext uri="{FF2B5EF4-FFF2-40B4-BE49-F238E27FC236}">
                <a16:creationId xmlns:a16="http://schemas.microsoft.com/office/drawing/2014/main" id="{216D998C-2A8D-43B6-86FD-C9925E2E351F}"/>
              </a:ext>
            </a:extLst>
          </p:cNvPr>
          <p:cNvSpPr txBox="1"/>
          <p:nvPr/>
        </p:nvSpPr>
        <p:spPr>
          <a:xfrm>
            <a:off x="304800" y="609600"/>
            <a:ext cx="2125967" cy="400110"/>
          </a:xfrm>
          <a:prstGeom prst="rect">
            <a:avLst/>
          </a:prstGeom>
          <a:noFill/>
        </p:spPr>
        <p:txBody>
          <a:bodyPr wrap="none" rtlCol="0">
            <a:spAutoFit/>
          </a:bodyPr>
          <a:lstStyle/>
          <a:p>
            <a:r>
              <a:rPr lang="cs-CZ" sz="2000" b="1" dirty="0"/>
              <a:t>Počet sigma vazeb</a:t>
            </a:r>
            <a:endParaRPr lang="en-US" sz="2000" b="1" dirty="0"/>
          </a:p>
        </p:txBody>
      </p:sp>
      <p:sp>
        <p:nvSpPr>
          <p:cNvPr id="10" name="Obdélník 9">
            <a:extLst>
              <a:ext uri="{FF2B5EF4-FFF2-40B4-BE49-F238E27FC236}">
                <a16:creationId xmlns:a16="http://schemas.microsoft.com/office/drawing/2014/main" id="{8EAA3A11-AB97-49CC-9555-7FB1A8D66871}"/>
              </a:ext>
            </a:extLst>
          </p:cNvPr>
          <p:cNvSpPr/>
          <p:nvPr/>
        </p:nvSpPr>
        <p:spPr>
          <a:xfrm>
            <a:off x="304800" y="1045339"/>
            <a:ext cx="8382000" cy="707886"/>
          </a:xfrm>
          <a:prstGeom prst="rect">
            <a:avLst/>
          </a:prstGeom>
        </p:spPr>
        <p:txBody>
          <a:bodyPr wrap="square">
            <a:spAutoFit/>
          </a:bodyPr>
          <a:lstStyle/>
          <a:p>
            <a:r>
              <a:rPr lang="cs-CZ" sz="2000" dirty="0"/>
              <a:t>Počet sigma vazeb vycházejících z daného atomu  je číselně roven počtu atomů  navázaných na tento atom</a:t>
            </a:r>
            <a:r>
              <a:rPr lang="en-US" sz="2000" dirty="0"/>
              <a:t>.</a:t>
            </a:r>
          </a:p>
        </p:txBody>
      </p:sp>
      <p:sp>
        <p:nvSpPr>
          <p:cNvPr id="11" name="TextovéPole 10">
            <a:extLst>
              <a:ext uri="{FF2B5EF4-FFF2-40B4-BE49-F238E27FC236}">
                <a16:creationId xmlns:a16="http://schemas.microsoft.com/office/drawing/2014/main" id="{A2F1A518-E37F-48F0-8310-BF7042C5C3F3}"/>
              </a:ext>
            </a:extLst>
          </p:cNvPr>
          <p:cNvSpPr txBox="1"/>
          <p:nvPr/>
        </p:nvSpPr>
        <p:spPr>
          <a:xfrm>
            <a:off x="304800" y="2209800"/>
            <a:ext cx="3962400" cy="1261884"/>
          </a:xfrm>
          <a:prstGeom prst="rect">
            <a:avLst/>
          </a:prstGeom>
          <a:noFill/>
        </p:spPr>
        <p:txBody>
          <a:bodyPr wrap="square" rtlCol="0">
            <a:spAutoFit/>
          </a:bodyPr>
          <a:lstStyle/>
          <a:p>
            <a:r>
              <a:rPr lang="cs-CZ" sz="800" dirty="0"/>
              <a:t> </a:t>
            </a:r>
          </a:p>
          <a:p>
            <a:r>
              <a:rPr lang="cs-CZ" sz="2000" b="1" dirty="0"/>
              <a:t>Počet valenčních elektronů</a:t>
            </a:r>
          </a:p>
          <a:p>
            <a:r>
              <a:rPr lang="cs-CZ" sz="800" dirty="0"/>
              <a:t> </a:t>
            </a:r>
          </a:p>
          <a:p>
            <a:r>
              <a:rPr lang="cs-CZ" sz="2000" dirty="0"/>
              <a:t>Počet valenčních elektronů je číselně  pořadí skupiny</a:t>
            </a:r>
            <a:endParaRPr lang="en-US" sz="2000" dirty="0"/>
          </a:p>
        </p:txBody>
      </p:sp>
      <p:pic>
        <p:nvPicPr>
          <p:cNvPr id="12" name="Obrázek 11">
            <a:extLst>
              <a:ext uri="{FF2B5EF4-FFF2-40B4-BE49-F238E27FC236}">
                <a16:creationId xmlns:a16="http://schemas.microsoft.com/office/drawing/2014/main" id="{63833282-1F97-4CF9-82F2-BEAAC55C7681}"/>
              </a:ext>
            </a:extLst>
          </p:cNvPr>
          <p:cNvPicPr>
            <a:picLocks noChangeAspect="1"/>
          </p:cNvPicPr>
          <p:nvPr/>
        </p:nvPicPr>
        <p:blipFill>
          <a:blip r:embed="rId4"/>
          <a:stretch>
            <a:fillRect/>
          </a:stretch>
        </p:blipFill>
        <p:spPr>
          <a:xfrm>
            <a:off x="4114800" y="2133600"/>
            <a:ext cx="4113091" cy="1260395"/>
          </a:xfrm>
          <a:prstGeom prst="rect">
            <a:avLst/>
          </a:prstGeom>
        </p:spPr>
      </p:pic>
    </p:spTree>
    <p:extLst>
      <p:ext uri="{BB962C8B-B14F-4D97-AF65-F5344CB8AC3E}">
        <p14:creationId xmlns:p14="http://schemas.microsoft.com/office/powerpoint/2010/main" val="2570964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a:xfrm>
            <a:off x="456481" y="313953"/>
            <a:ext cx="8228160" cy="600447"/>
          </a:xfrm>
        </p:spPr>
        <p:txBody>
          <a:bodyPr tIns="28802">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cs-CZ" sz="2800" b="1" dirty="0" err="1">
                <a:latin typeface="Arial" panose="020B0604020202020204" pitchFamily="34" charset="0"/>
                <a:cs typeface="Arial" panose="020B0604020202020204" pitchFamily="34" charset="0"/>
              </a:rPr>
              <a:t>Formální</a:t>
            </a:r>
            <a:r>
              <a:rPr lang="en-GB" altLang="cs-CZ" sz="2800" b="1" dirty="0">
                <a:latin typeface="Arial" panose="020B0604020202020204" pitchFamily="34" charset="0"/>
                <a:cs typeface="Arial" panose="020B0604020202020204" pitchFamily="34" charset="0"/>
              </a:rPr>
              <a:t> </a:t>
            </a:r>
            <a:r>
              <a:rPr lang="en-GB" altLang="cs-CZ" sz="2800" b="1" dirty="0" err="1">
                <a:latin typeface="Arial" panose="020B0604020202020204" pitchFamily="34" charset="0"/>
                <a:cs typeface="Arial" panose="020B0604020202020204" pitchFamily="34" charset="0"/>
              </a:rPr>
              <a:t>náboj</a:t>
            </a:r>
            <a:endParaRPr lang="en-GB" altLang="cs-CZ" sz="2800" b="1" dirty="0">
              <a:latin typeface="Arial" panose="020B0604020202020204" pitchFamily="34" charset="0"/>
              <a:cs typeface="Arial" panose="020B0604020202020204" pitchFamily="34" charset="0"/>
            </a:endParaRPr>
          </a:p>
        </p:txBody>
      </p:sp>
      <p:sp>
        <p:nvSpPr>
          <p:cNvPr id="17411" name="Text Box 2"/>
          <p:cNvSpPr txBox="1">
            <a:spLocks noChangeArrowheads="1"/>
          </p:cNvSpPr>
          <p:nvPr/>
        </p:nvSpPr>
        <p:spPr bwMode="auto">
          <a:xfrm>
            <a:off x="914400" y="2699048"/>
            <a:ext cx="7673760" cy="4290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5848"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9pPr>
          </a:lstStyle>
          <a:p>
            <a:pPr eaLnBrk="1">
              <a:lnSpc>
                <a:spcPct val="98000"/>
              </a:lnSpc>
            </a:pPr>
            <a:r>
              <a:rPr lang="en-GB" altLang="cs-CZ" sz="2000" b="1" dirty="0">
                <a:solidFill>
                  <a:srgbClr val="000000"/>
                </a:solidFill>
                <a:latin typeface="JansonText-Roman" charset="0"/>
              </a:rPr>
              <a:t>FC </a:t>
            </a:r>
            <a:r>
              <a:rPr lang="en-GB" altLang="cs-CZ" sz="2000" b="1" dirty="0">
                <a:solidFill>
                  <a:srgbClr val="000000"/>
                </a:solidFill>
                <a:latin typeface="MathematicalPi-One" charset="0"/>
              </a:rPr>
              <a:t>= </a:t>
            </a:r>
            <a:r>
              <a:rPr lang="en-GB" altLang="cs-CZ" sz="2000" b="1" dirty="0">
                <a:solidFill>
                  <a:srgbClr val="000000"/>
                </a:solidFill>
                <a:latin typeface="JansonText-Roman" charset="0"/>
              </a:rPr>
              <a:t>(č. </a:t>
            </a:r>
            <a:r>
              <a:rPr lang="en-GB" altLang="cs-CZ" sz="2000" b="1" dirty="0" err="1">
                <a:solidFill>
                  <a:srgbClr val="000000"/>
                </a:solidFill>
                <a:latin typeface="JansonText-Roman" charset="0"/>
              </a:rPr>
              <a:t>skupiny</a:t>
            </a:r>
            <a:r>
              <a:rPr lang="en-GB" altLang="cs-CZ" sz="2000" b="1" dirty="0">
                <a:solidFill>
                  <a:srgbClr val="000000"/>
                </a:solidFill>
                <a:latin typeface="JansonText-Roman" charset="0"/>
              </a:rPr>
              <a:t>) </a:t>
            </a:r>
            <a:r>
              <a:rPr lang="cs-CZ" altLang="cs-CZ" sz="2000" b="1" dirty="0">
                <a:solidFill>
                  <a:srgbClr val="000000"/>
                </a:solidFill>
                <a:latin typeface="MathematicalPi-One" charset="0"/>
              </a:rPr>
              <a:t> </a:t>
            </a:r>
            <a:r>
              <a:rPr lang="en-GB" altLang="cs-CZ" sz="2000" b="1" dirty="0">
                <a:solidFill>
                  <a:srgbClr val="000000"/>
                </a:solidFill>
                <a:latin typeface="MathematicalPi-One" charset="0"/>
              </a:rPr>
              <a:t>- </a:t>
            </a:r>
            <a:r>
              <a:rPr lang="en-GB" altLang="cs-CZ" sz="2000" b="1" dirty="0">
                <a:solidFill>
                  <a:srgbClr val="000000"/>
                </a:solidFill>
                <a:latin typeface="JansonText-Roman" charset="0"/>
              </a:rPr>
              <a:t>[(</a:t>
            </a:r>
            <a:r>
              <a:rPr lang="en-GB" altLang="cs-CZ" sz="2000" b="1" dirty="0" err="1">
                <a:solidFill>
                  <a:srgbClr val="000000"/>
                </a:solidFill>
                <a:latin typeface="JansonText-Roman" charset="0"/>
              </a:rPr>
              <a:t>počet</a:t>
            </a:r>
            <a:r>
              <a:rPr lang="en-GB" altLang="cs-CZ" sz="2000" b="1" dirty="0">
                <a:solidFill>
                  <a:srgbClr val="000000"/>
                </a:solidFill>
                <a:latin typeface="JansonText-Roman" charset="0"/>
              </a:rPr>
              <a:t> </a:t>
            </a:r>
            <a:r>
              <a:rPr lang="en-GB" altLang="cs-CZ" sz="2000" b="1" dirty="0" err="1">
                <a:solidFill>
                  <a:srgbClr val="000000"/>
                </a:solidFill>
                <a:latin typeface="JansonText-Roman" charset="0"/>
              </a:rPr>
              <a:t>vazeb</a:t>
            </a:r>
            <a:r>
              <a:rPr lang="en-GB" altLang="cs-CZ" sz="2000" b="1" dirty="0">
                <a:solidFill>
                  <a:srgbClr val="000000"/>
                </a:solidFill>
                <a:latin typeface="JansonText-Roman" charset="0"/>
              </a:rPr>
              <a:t>)</a:t>
            </a:r>
            <a:r>
              <a:rPr lang="cs-CZ" altLang="cs-CZ" sz="2000" b="1" dirty="0">
                <a:solidFill>
                  <a:srgbClr val="000000"/>
                </a:solidFill>
                <a:latin typeface="JansonText-Roman" charset="0"/>
              </a:rPr>
              <a:t> </a:t>
            </a:r>
            <a:r>
              <a:rPr lang="cs-CZ" altLang="cs-CZ" sz="2000" b="1" dirty="0">
                <a:solidFill>
                  <a:srgbClr val="000000"/>
                </a:solidFill>
                <a:latin typeface="MathematicalPi-One" charset="0"/>
              </a:rPr>
              <a:t>+</a:t>
            </a:r>
            <a:r>
              <a:rPr lang="en-GB" altLang="cs-CZ" sz="2000" b="1" dirty="0">
                <a:solidFill>
                  <a:srgbClr val="000000"/>
                </a:solidFill>
                <a:latin typeface="MathematicalPi-One" charset="0"/>
              </a:rPr>
              <a:t> </a:t>
            </a:r>
            <a:r>
              <a:rPr lang="en-GB" altLang="cs-CZ" sz="2000" b="1" dirty="0">
                <a:solidFill>
                  <a:srgbClr val="000000"/>
                </a:solidFill>
                <a:latin typeface="JansonText-Roman" charset="0"/>
              </a:rPr>
              <a:t>(</a:t>
            </a:r>
            <a:r>
              <a:rPr lang="en-GB" altLang="cs-CZ" sz="2000" b="1" dirty="0" err="1">
                <a:solidFill>
                  <a:srgbClr val="000000"/>
                </a:solidFill>
                <a:latin typeface="JansonText-Roman" charset="0"/>
              </a:rPr>
              <a:t>počet</a:t>
            </a:r>
            <a:r>
              <a:rPr lang="en-GB" altLang="cs-CZ" sz="2000" b="1" dirty="0">
                <a:solidFill>
                  <a:srgbClr val="000000"/>
                </a:solidFill>
                <a:latin typeface="JansonText-Roman" charset="0"/>
              </a:rPr>
              <a:t> </a:t>
            </a:r>
            <a:r>
              <a:rPr lang="en-GB" altLang="cs-CZ" sz="2000" b="1" dirty="0" err="1">
                <a:solidFill>
                  <a:srgbClr val="000000"/>
                </a:solidFill>
                <a:latin typeface="JansonText-Roman" charset="0"/>
              </a:rPr>
              <a:t>nevazeb</a:t>
            </a:r>
            <a:r>
              <a:rPr lang="cs-CZ" altLang="cs-CZ" sz="2000" b="1" dirty="0" err="1">
                <a:solidFill>
                  <a:srgbClr val="000000"/>
                </a:solidFill>
                <a:latin typeface="JansonText-Roman" charset="0"/>
              </a:rPr>
              <a:t>ných</a:t>
            </a:r>
            <a:r>
              <a:rPr lang="en-GB" altLang="cs-CZ" sz="2000" b="1" dirty="0">
                <a:solidFill>
                  <a:srgbClr val="000000"/>
                </a:solidFill>
                <a:latin typeface="JansonText-Roman" charset="0"/>
              </a:rPr>
              <a:t> </a:t>
            </a:r>
            <a:r>
              <a:rPr lang="cs-CZ" altLang="cs-CZ" sz="2000" b="1" dirty="0">
                <a:solidFill>
                  <a:srgbClr val="000000"/>
                </a:solidFill>
                <a:latin typeface="JansonText-Italic" pitchFamily="64" charset="0"/>
              </a:rPr>
              <a:t>e</a:t>
            </a:r>
            <a:r>
              <a:rPr lang="en-GB" altLang="cs-CZ" sz="2000" b="1" dirty="0">
                <a:solidFill>
                  <a:srgbClr val="000000"/>
                </a:solidFill>
                <a:latin typeface="JansonText-Italic" pitchFamily="64" charset="0"/>
              </a:rPr>
              <a:t>l</a:t>
            </a:r>
            <a:r>
              <a:rPr lang="cs-CZ" altLang="cs-CZ" sz="2000" b="1" dirty="0" err="1">
                <a:solidFill>
                  <a:srgbClr val="000000"/>
                </a:solidFill>
                <a:latin typeface="JansonText-Italic" pitchFamily="64" charset="0"/>
              </a:rPr>
              <a:t>ektronů</a:t>
            </a:r>
            <a:r>
              <a:rPr lang="en-GB" altLang="cs-CZ" sz="2000" b="1" dirty="0">
                <a:solidFill>
                  <a:srgbClr val="000000"/>
                </a:solidFill>
                <a:latin typeface="JansonText-Roman" charset="0"/>
              </a:rPr>
              <a:t>)]</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296070"/>
            <a:ext cx="5948640" cy="16662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Obdélník 1"/>
          <p:cNvSpPr/>
          <p:nvPr/>
        </p:nvSpPr>
        <p:spPr>
          <a:xfrm>
            <a:off x="227162" y="914400"/>
            <a:ext cx="8686798" cy="1631216"/>
          </a:xfrm>
          <a:prstGeom prst="rect">
            <a:avLst/>
          </a:prstGeom>
        </p:spPr>
        <p:txBody>
          <a:bodyPr wrap="square">
            <a:spAutoFit/>
          </a:bodyPr>
          <a:lstStyle/>
          <a:p>
            <a:pPr algn="just"/>
            <a:r>
              <a:rPr lang="cs-CZ" altLang="cs-CZ" sz="2000" dirty="0">
                <a:cs typeface="Arial" panose="020B0604020202020204" pitchFamily="34" charset="0"/>
              </a:rPr>
              <a:t>= hypotetický náboj za předpokladu rovnoměrného sdílení elektronů v chemické vazbě. Volné elektronové páry patří k příslušnému atomu. </a:t>
            </a:r>
          </a:p>
          <a:p>
            <a:pPr algn="just"/>
            <a:r>
              <a:rPr lang="cs-CZ" altLang="cs-CZ" sz="2000" dirty="0">
                <a:cs typeface="Arial" panose="020B0604020202020204" pitchFamily="34" charset="0"/>
              </a:rPr>
              <a:t>  </a:t>
            </a:r>
            <a:r>
              <a:rPr lang="cs-CZ" altLang="cs-CZ" sz="2000" u="sng" dirty="0">
                <a:cs typeface="Arial" panose="020B0604020202020204" pitchFamily="34" charset="0"/>
              </a:rPr>
              <a:t>Formální náboje by měly být co nejbližší nule.</a:t>
            </a:r>
          </a:p>
          <a:p>
            <a:pPr algn="just"/>
            <a:r>
              <a:rPr lang="cs-CZ" altLang="cs-CZ" sz="2000" dirty="0">
                <a:cs typeface="Arial" panose="020B0604020202020204" pitchFamily="34" charset="0"/>
              </a:rPr>
              <a:t>  Případné záporné formální náboje</a:t>
            </a:r>
            <a:r>
              <a:rPr lang="en-US" altLang="cs-CZ" sz="2000" dirty="0">
                <a:cs typeface="Arial" panose="020B0604020202020204" pitchFamily="34" charset="0"/>
              </a:rPr>
              <a:t> </a:t>
            </a:r>
            <a:r>
              <a:rPr lang="cs-CZ" altLang="cs-CZ" sz="2000" dirty="0">
                <a:cs typeface="Arial" panose="020B0604020202020204" pitchFamily="34" charset="0"/>
              </a:rPr>
              <a:t>by měly být u atomů s nejvyšší a kladné u atomů s nejnižší elektronegativitou</a:t>
            </a:r>
            <a:r>
              <a:rPr lang="en-US" altLang="cs-CZ" sz="2000" dirty="0">
                <a:cs typeface="Arial" panose="020B0604020202020204" pitchFamily="34" charset="0"/>
              </a:rPr>
              <a:t>. </a:t>
            </a:r>
            <a:endParaRPr lang="cs-CZ" altLang="cs-CZ" sz="2000" dirty="0">
              <a:cs typeface="Arial" panose="020B0604020202020204" pitchFamily="34" charset="0"/>
            </a:endParaRPr>
          </a:p>
        </p:txBody>
      </p:sp>
      <p:pic>
        <p:nvPicPr>
          <p:cNvPr id="6" name="Picture 7" descr="http://upload.wikimedia.org/wikipedia/commons/3/38/Diazomethane-resonance-structures-2D.png">
            <a:extLst>
              <a:ext uri="{FF2B5EF4-FFF2-40B4-BE49-F238E27FC236}">
                <a16:creationId xmlns:a16="http://schemas.microsoft.com/office/drawing/2014/main" id="{EC2ED8D5-F79D-46A3-9806-71D35D7B0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918" y="5130311"/>
            <a:ext cx="4591920" cy="144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1">
            <a:extLst>
              <a:ext uri="{FF2B5EF4-FFF2-40B4-BE49-F238E27FC236}">
                <a16:creationId xmlns:a16="http://schemas.microsoft.com/office/drawing/2014/main" id="{2A4D4F7D-9A4D-453C-BAB9-30263E0862B2}"/>
              </a:ext>
            </a:extLst>
          </p:cNvPr>
          <p:cNvSpPr txBox="1">
            <a:spLocks noChangeArrowheads="1"/>
          </p:cNvSpPr>
          <p:nvPr/>
        </p:nvSpPr>
        <p:spPr bwMode="auto">
          <a:xfrm>
            <a:off x="839520" y="5625231"/>
            <a:ext cx="1488384" cy="36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p>
            <a:r>
              <a:rPr lang="cs-CZ" altLang="cs-CZ"/>
              <a:t>diazomethan</a:t>
            </a:r>
          </a:p>
        </p:txBody>
      </p:sp>
    </p:spTree>
    <p:extLst>
      <p:ext uri="{BB962C8B-B14F-4D97-AF65-F5344CB8AC3E}">
        <p14:creationId xmlns:p14="http://schemas.microsoft.com/office/powerpoint/2010/main" val="2065812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a:extLst>
              <a:ext uri="{FF2B5EF4-FFF2-40B4-BE49-F238E27FC236}">
                <a16:creationId xmlns:a16="http://schemas.microsoft.com/office/drawing/2014/main" id="{12614F23-3014-4890-9903-121F9F4F1980}"/>
              </a:ext>
            </a:extLst>
          </p:cNvPr>
          <p:cNvSpPr txBox="1">
            <a:spLocks noChangeArrowheads="1"/>
          </p:cNvSpPr>
          <p:nvPr/>
        </p:nvSpPr>
        <p:spPr bwMode="auto">
          <a:xfrm>
            <a:off x="1066800" y="381000"/>
            <a:ext cx="5359560" cy="348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87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Lucida Sans Unicode" panose="020B0602030504020204" pitchFamily="34" charset="0"/>
              </a:defRPr>
            </a:lvl1pPr>
            <a:lvl2pPr>
              <a:lnSpc>
                <a:spcPct val="87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Lucida Sans Unicode" panose="020B0602030504020204" pitchFamily="34" charset="0"/>
              </a:defRPr>
            </a:lvl2pPr>
            <a:lvl3pPr>
              <a:lnSpc>
                <a:spcPct val="87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Lucida Sans Unicode" panose="020B0602030504020204" pitchFamily="34" charset="0"/>
              </a:defRPr>
            </a:lvl3pPr>
            <a:lvl4pPr>
              <a:lnSpc>
                <a:spcPct val="87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4pPr>
            <a:lvl5pPr>
              <a:lnSpc>
                <a:spcPct val="87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9pPr>
          </a:lstStyle>
          <a:p>
            <a:pPr algn="ctr" eaLnBrk="1">
              <a:spcAft>
                <a:spcPct val="0"/>
              </a:spcAft>
              <a:buClrTx/>
              <a:buFontTx/>
              <a:buNone/>
            </a:pPr>
            <a:r>
              <a:rPr lang="cs-CZ" altLang="cs-CZ" sz="2400" b="1" dirty="0">
                <a:solidFill>
                  <a:schemeClr val="tx1"/>
                </a:solidFill>
                <a:latin typeface="+mn-lt"/>
              </a:rPr>
              <a:t>Počet c</a:t>
            </a:r>
            <a:r>
              <a:rPr lang="en-GB" altLang="cs-CZ" sz="2400" b="1" dirty="0" err="1">
                <a:solidFill>
                  <a:schemeClr val="tx1"/>
                </a:solidFill>
                <a:latin typeface="+mn-lt"/>
              </a:rPr>
              <a:t>ykl</a:t>
            </a:r>
            <a:r>
              <a:rPr lang="cs-CZ" altLang="cs-CZ" sz="2400" b="1" dirty="0">
                <a:solidFill>
                  <a:schemeClr val="tx1"/>
                </a:solidFill>
                <a:latin typeface="+mn-lt"/>
              </a:rPr>
              <a:t>ů a </a:t>
            </a:r>
            <a:r>
              <a:rPr lang="en-GB" altLang="cs-CZ" sz="2400" b="1" dirty="0" err="1">
                <a:solidFill>
                  <a:schemeClr val="tx1"/>
                </a:solidFill>
                <a:latin typeface="+mn-lt"/>
              </a:rPr>
              <a:t>násobn</a:t>
            </a:r>
            <a:r>
              <a:rPr lang="cs-CZ" altLang="cs-CZ" sz="2400" b="1" dirty="0" err="1">
                <a:solidFill>
                  <a:schemeClr val="tx1"/>
                </a:solidFill>
                <a:latin typeface="+mn-lt"/>
              </a:rPr>
              <a:t>ých</a:t>
            </a:r>
            <a:r>
              <a:rPr lang="en-GB" altLang="cs-CZ" sz="2400" b="1" dirty="0">
                <a:solidFill>
                  <a:schemeClr val="tx1"/>
                </a:solidFill>
                <a:latin typeface="+mn-lt"/>
              </a:rPr>
              <a:t> </a:t>
            </a:r>
            <a:r>
              <a:rPr lang="en-GB" altLang="cs-CZ" sz="2400" b="1" dirty="0" err="1">
                <a:solidFill>
                  <a:schemeClr val="tx1"/>
                </a:solidFill>
                <a:latin typeface="+mn-lt"/>
              </a:rPr>
              <a:t>vaz</a:t>
            </a:r>
            <a:r>
              <a:rPr lang="cs-CZ" altLang="cs-CZ" sz="2400" b="1" dirty="0">
                <a:solidFill>
                  <a:schemeClr val="tx1"/>
                </a:solidFill>
                <a:latin typeface="+mn-lt"/>
              </a:rPr>
              <a:t>e</a:t>
            </a:r>
            <a:r>
              <a:rPr lang="en-GB" altLang="cs-CZ" sz="2400" b="1" dirty="0">
                <a:solidFill>
                  <a:schemeClr val="tx1"/>
                </a:solidFill>
                <a:latin typeface="+mn-lt"/>
              </a:rPr>
              <a:t>b</a:t>
            </a:r>
          </a:p>
        </p:txBody>
      </p:sp>
      <p:sp>
        <p:nvSpPr>
          <p:cNvPr id="108549" name="TextovéPole 3">
            <a:extLst>
              <a:ext uri="{FF2B5EF4-FFF2-40B4-BE49-F238E27FC236}">
                <a16:creationId xmlns:a16="http://schemas.microsoft.com/office/drawing/2014/main" id="{54747D05-C29E-4C71-AF88-34E52D3CB79B}"/>
              </a:ext>
            </a:extLst>
          </p:cNvPr>
          <p:cNvSpPr txBox="1">
            <a:spLocks noChangeArrowheads="1"/>
          </p:cNvSpPr>
          <p:nvPr/>
        </p:nvSpPr>
        <p:spPr bwMode="auto">
          <a:xfrm>
            <a:off x="457200" y="1674042"/>
            <a:ext cx="8229600" cy="350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p>
            <a:r>
              <a:rPr lang="cs-CZ" altLang="en-US" sz="2000" b="1" dirty="0"/>
              <a:t>Ekvivalent dvojné vazby </a:t>
            </a:r>
            <a:r>
              <a:rPr lang="cs-CZ" altLang="en-US" sz="2000" dirty="0"/>
              <a:t>(DBE, RDBE) udává počet cyklů a dvojných vazeb v molekule (trojná vazba se počítá jako 2 dvojné vazby). </a:t>
            </a:r>
          </a:p>
          <a:p>
            <a:endParaRPr lang="cs-CZ" altLang="en-US" sz="800" dirty="0"/>
          </a:p>
          <a:p>
            <a:r>
              <a:rPr lang="cs-CZ" altLang="en-US" sz="2000" dirty="0"/>
              <a:t>Pro prvky 2. a 3. periody (platí oktetové pravidlo):</a:t>
            </a:r>
          </a:p>
          <a:p>
            <a:endParaRPr lang="cs-CZ" altLang="en-US" sz="800" dirty="0"/>
          </a:p>
          <a:p>
            <a:r>
              <a:rPr lang="cs-CZ" sz="2000" dirty="0"/>
              <a:t>	</a:t>
            </a:r>
            <a:r>
              <a:rPr lang="pt-BR" sz="2400" dirty="0"/>
              <a:t>DBE = C</a:t>
            </a:r>
            <a:r>
              <a:rPr lang="cs-CZ" sz="2400" dirty="0"/>
              <a:t> </a:t>
            </a:r>
            <a:r>
              <a:rPr lang="pt-BR" sz="2400" dirty="0"/>
              <a:t>+</a:t>
            </a:r>
            <a:r>
              <a:rPr lang="cs-CZ" sz="2400" dirty="0"/>
              <a:t> </a:t>
            </a:r>
            <a:r>
              <a:rPr lang="pt-BR" sz="2400" dirty="0"/>
              <a:t>Si - 1/2(H</a:t>
            </a:r>
            <a:r>
              <a:rPr lang="cs-CZ" sz="2400" dirty="0"/>
              <a:t> </a:t>
            </a:r>
            <a:r>
              <a:rPr lang="pt-BR" sz="2400" dirty="0"/>
              <a:t>+</a:t>
            </a:r>
            <a:r>
              <a:rPr lang="cs-CZ" sz="2400" dirty="0"/>
              <a:t> </a:t>
            </a:r>
            <a:r>
              <a:rPr lang="pt-BR" sz="2400" dirty="0"/>
              <a:t>F</a:t>
            </a:r>
            <a:r>
              <a:rPr lang="cs-CZ" sz="2400" dirty="0"/>
              <a:t> </a:t>
            </a:r>
            <a:r>
              <a:rPr lang="pt-BR" sz="2400" dirty="0"/>
              <a:t>+</a:t>
            </a:r>
            <a:r>
              <a:rPr lang="cs-CZ" sz="2400" dirty="0"/>
              <a:t> </a:t>
            </a:r>
            <a:r>
              <a:rPr lang="pt-BR" sz="2400" dirty="0"/>
              <a:t>Cl</a:t>
            </a:r>
            <a:r>
              <a:rPr lang="cs-CZ" sz="2400" dirty="0"/>
              <a:t> </a:t>
            </a:r>
            <a:r>
              <a:rPr lang="pt-BR" sz="2400" dirty="0"/>
              <a:t>+</a:t>
            </a:r>
            <a:r>
              <a:rPr lang="cs-CZ" sz="2400" dirty="0"/>
              <a:t> </a:t>
            </a:r>
            <a:r>
              <a:rPr lang="pt-BR" sz="2400" dirty="0"/>
              <a:t>Br</a:t>
            </a:r>
            <a:r>
              <a:rPr lang="cs-CZ" sz="2400" dirty="0"/>
              <a:t> </a:t>
            </a:r>
            <a:r>
              <a:rPr lang="pt-BR" sz="2400" dirty="0"/>
              <a:t>+</a:t>
            </a:r>
            <a:r>
              <a:rPr lang="cs-CZ" sz="2400" dirty="0"/>
              <a:t> </a:t>
            </a:r>
            <a:r>
              <a:rPr lang="pt-BR" sz="2400" dirty="0"/>
              <a:t>I) + 1/2(N</a:t>
            </a:r>
            <a:r>
              <a:rPr lang="cs-CZ" sz="2400" dirty="0"/>
              <a:t> </a:t>
            </a:r>
            <a:r>
              <a:rPr lang="pt-BR" sz="2400" dirty="0"/>
              <a:t>+</a:t>
            </a:r>
            <a:r>
              <a:rPr lang="cs-CZ" sz="2400" dirty="0"/>
              <a:t> </a:t>
            </a:r>
            <a:r>
              <a:rPr lang="pt-BR" sz="2400" dirty="0"/>
              <a:t>P)</a:t>
            </a:r>
            <a:r>
              <a:rPr lang="cs-CZ" sz="2400" dirty="0"/>
              <a:t> </a:t>
            </a:r>
            <a:r>
              <a:rPr lang="pt-BR" sz="2400" dirty="0"/>
              <a:t>+</a:t>
            </a:r>
            <a:r>
              <a:rPr lang="cs-CZ" sz="2400" dirty="0"/>
              <a:t> </a:t>
            </a:r>
            <a:r>
              <a:rPr lang="pt-BR" sz="2400" dirty="0"/>
              <a:t>1</a:t>
            </a:r>
            <a:endParaRPr lang="cs-CZ" sz="2400" dirty="0"/>
          </a:p>
          <a:p>
            <a:endParaRPr lang="cs-CZ" altLang="en-US" sz="800" dirty="0"/>
          </a:p>
          <a:p>
            <a:r>
              <a:rPr lang="cs-CZ" altLang="en-US" sz="2000" dirty="0"/>
              <a:t>(atomy O a S přítomné v molekule se do výpočtu nezahrnují)</a:t>
            </a:r>
          </a:p>
          <a:p>
            <a:endParaRPr lang="cs-CZ" altLang="en-US" sz="800" dirty="0"/>
          </a:p>
          <a:p>
            <a:r>
              <a:rPr lang="cs-CZ" altLang="en-US" sz="2000" dirty="0"/>
              <a:t>	</a:t>
            </a:r>
            <a:r>
              <a:rPr lang="pt-BR" sz="2000" dirty="0"/>
              <a:t> </a:t>
            </a:r>
            <a:r>
              <a:rPr lang="pt-BR" sz="2400" dirty="0"/>
              <a:t>DBE</a:t>
            </a:r>
            <a:r>
              <a:rPr lang="cs-CZ" sz="2400" dirty="0"/>
              <a:t> = (6N + 2 – V)/2      </a:t>
            </a:r>
            <a:r>
              <a:rPr lang="cs-CZ" sz="2000" dirty="0"/>
              <a:t>(pravidlo 6N + 2)</a:t>
            </a:r>
            <a:endParaRPr lang="en-US" sz="2000" dirty="0"/>
          </a:p>
          <a:p>
            <a:r>
              <a:rPr lang="cs-CZ" dirty="0"/>
              <a:t>N = počet atomů kromě H a halogenů, V = Σ číslo skupiny atomu – náboj (V = suma valencí atomů – náboj)</a:t>
            </a:r>
          </a:p>
          <a:p>
            <a:endParaRPr lang="cs-CZ" altLang="en-US" sz="800" dirty="0"/>
          </a:p>
          <a:p>
            <a:r>
              <a:rPr lang="cs-CZ" sz="2000" b="1" dirty="0"/>
              <a:t>	</a:t>
            </a:r>
            <a:endParaRPr lang="cs-CZ" altLang="en-US" sz="2400" dirty="0"/>
          </a:p>
        </p:txBody>
      </p:sp>
      <p:sp>
        <p:nvSpPr>
          <p:cNvPr id="2" name="Obdélník 1">
            <a:extLst>
              <a:ext uri="{FF2B5EF4-FFF2-40B4-BE49-F238E27FC236}">
                <a16:creationId xmlns:a16="http://schemas.microsoft.com/office/drawing/2014/main" id="{E2D2584D-45C2-45E8-92B0-41361EFC3957}"/>
              </a:ext>
            </a:extLst>
          </p:cNvPr>
          <p:cNvSpPr/>
          <p:nvPr/>
        </p:nvSpPr>
        <p:spPr>
          <a:xfrm>
            <a:off x="457200" y="825615"/>
            <a:ext cx="6705600" cy="369332"/>
          </a:xfrm>
          <a:prstGeom prst="rect">
            <a:avLst/>
          </a:prstGeom>
        </p:spPr>
        <p:txBody>
          <a:bodyPr wrap="square">
            <a:spAutoFit/>
          </a:bodyPr>
          <a:lstStyle/>
          <a:p>
            <a:r>
              <a:rPr lang="cs-CZ" dirty="0"/>
              <a:t>(pouze pro N, S, P v minimálním oxidačním stavu N (-III), S(-II), P(-III))</a:t>
            </a:r>
          </a:p>
        </p:txBody>
      </p:sp>
      <p:sp>
        <p:nvSpPr>
          <p:cNvPr id="3" name="Obdélník 2">
            <a:extLst>
              <a:ext uri="{FF2B5EF4-FFF2-40B4-BE49-F238E27FC236}">
                <a16:creationId xmlns:a16="http://schemas.microsoft.com/office/drawing/2014/main" id="{CF701E0A-78AB-4973-B7B8-D14760856C29}"/>
              </a:ext>
            </a:extLst>
          </p:cNvPr>
          <p:cNvSpPr/>
          <p:nvPr/>
        </p:nvSpPr>
        <p:spPr>
          <a:xfrm>
            <a:off x="228600" y="5311774"/>
            <a:ext cx="6019800" cy="1200329"/>
          </a:xfrm>
          <a:prstGeom prst="rect">
            <a:avLst/>
          </a:prstGeom>
        </p:spPr>
        <p:txBody>
          <a:bodyPr wrap="square">
            <a:spAutoFit/>
          </a:bodyPr>
          <a:lstStyle/>
          <a:p>
            <a:r>
              <a:rPr lang="cs-CZ" dirty="0" err="1"/>
              <a:t>Lever</a:t>
            </a:r>
            <a:r>
              <a:rPr lang="cs-CZ" dirty="0"/>
              <a:t> A. B. P. </a:t>
            </a:r>
            <a:r>
              <a:rPr lang="cs-CZ" i="1" dirty="0"/>
              <a:t>: J. </a:t>
            </a:r>
            <a:r>
              <a:rPr lang="cs-CZ" i="1" dirty="0" err="1"/>
              <a:t>Chem</a:t>
            </a:r>
            <a:r>
              <a:rPr lang="cs-CZ" i="1" dirty="0"/>
              <a:t>. </a:t>
            </a:r>
            <a:r>
              <a:rPr lang="cs-CZ" i="1" dirty="0" err="1"/>
              <a:t>Educ</a:t>
            </a:r>
            <a:r>
              <a:rPr lang="cs-CZ" i="1" dirty="0"/>
              <a:t>. </a:t>
            </a:r>
            <a:r>
              <a:rPr lang="cs-CZ" dirty="0"/>
              <a:t>49, 1972, 819-821</a:t>
            </a:r>
          </a:p>
          <a:p>
            <a:r>
              <a:rPr lang="cs-CZ" dirty="0" err="1"/>
              <a:t>Pellegrin</a:t>
            </a:r>
            <a:r>
              <a:rPr lang="cs-CZ" dirty="0"/>
              <a:t> V. </a:t>
            </a:r>
            <a:r>
              <a:rPr lang="cs-CZ" i="1" dirty="0"/>
              <a:t>: J. </a:t>
            </a:r>
            <a:r>
              <a:rPr lang="cs-CZ" i="1" dirty="0" err="1"/>
              <a:t>Chem</a:t>
            </a:r>
            <a:r>
              <a:rPr lang="cs-CZ" i="1" dirty="0"/>
              <a:t>. </a:t>
            </a:r>
            <a:r>
              <a:rPr lang="cs-CZ" i="1" dirty="0" err="1"/>
              <a:t>Educ</a:t>
            </a:r>
            <a:r>
              <a:rPr lang="cs-CZ" i="1" dirty="0"/>
              <a:t>. </a:t>
            </a:r>
            <a:r>
              <a:rPr lang="cs-CZ" dirty="0"/>
              <a:t>60, 1983, 626-633</a:t>
            </a:r>
          </a:p>
          <a:p>
            <a:r>
              <a:rPr lang="cs-CZ" sz="1800" dirty="0" err="1"/>
              <a:t>Zandler</a:t>
            </a:r>
            <a:r>
              <a:rPr lang="cs-CZ" sz="1800" dirty="0"/>
              <a:t> M. E., </a:t>
            </a:r>
            <a:r>
              <a:rPr lang="cs-CZ" sz="1800" dirty="0" err="1"/>
              <a:t>Talaty</a:t>
            </a:r>
            <a:r>
              <a:rPr lang="cs-CZ" sz="1800" dirty="0"/>
              <a:t> E. R.: </a:t>
            </a:r>
            <a:r>
              <a:rPr lang="cs-CZ" sz="1800" i="1" dirty="0"/>
              <a:t>J. </a:t>
            </a:r>
            <a:r>
              <a:rPr lang="cs-CZ" sz="1800" i="1" dirty="0" err="1"/>
              <a:t>Chem</a:t>
            </a:r>
            <a:r>
              <a:rPr lang="cs-CZ" sz="1800" i="1" dirty="0"/>
              <a:t>. </a:t>
            </a:r>
            <a:r>
              <a:rPr lang="cs-CZ" sz="1800" i="1" dirty="0" err="1"/>
              <a:t>Educ</a:t>
            </a:r>
            <a:r>
              <a:rPr lang="cs-CZ" sz="1800" i="1" dirty="0"/>
              <a:t>. </a:t>
            </a:r>
            <a:r>
              <a:rPr lang="cs-CZ" sz="1800" dirty="0"/>
              <a:t>61, 1984, 124-127</a:t>
            </a:r>
            <a:endParaRPr lang="en-US" sz="1800" dirty="0"/>
          </a:p>
          <a:p>
            <a:r>
              <a:rPr lang="en-US" sz="1800" dirty="0"/>
              <a:t>Laws D. A.: </a:t>
            </a:r>
            <a:r>
              <a:rPr lang="en-US" sz="1800" i="1" dirty="0"/>
              <a:t>Nature</a:t>
            </a:r>
            <a:r>
              <a:rPr lang="cs-CZ" sz="1800" dirty="0"/>
              <a:t> </a:t>
            </a:r>
            <a:r>
              <a:rPr lang="en-US" sz="1800" dirty="0"/>
              <a:t>200, 1963, 1202</a:t>
            </a:r>
            <a:endParaRPr lang="cs-CZ" sz="1800" dirty="0"/>
          </a:p>
        </p:txBody>
      </p:sp>
    </p:spTree>
    <p:extLst>
      <p:ext uri="{BB962C8B-B14F-4D97-AF65-F5344CB8AC3E}">
        <p14:creationId xmlns:p14="http://schemas.microsoft.com/office/powerpoint/2010/main" val="16598880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a:extLst>
              <a:ext uri="{FF2B5EF4-FFF2-40B4-BE49-F238E27FC236}">
                <a16:creationId xmlns:a16="http://schemas.microsoft.com/office/drawing/2014/main" id="{12614F23-3014-4890-9903-121F9F4F1980}"/>
              </a:ext>
            </a:extLst>
          </p:cNvPr>
          <p:cNvSpPr txBox="1">
            <a:spLocks noChangeArrowheads="1"/>
          </p:cNvSpPr>
          <p:nvPr/>
        </p:nvSpPr>
        <p:spPr bwMode="auto">
          <a:xfrm>
            <a:off x="1748880" y="317880"/>
            <a:ext cx="5215680" cy="465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87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Lucida Sans Unicode" panose="020B0602030504020204" pitchFamily="34" charset="0"/>
              </a:defRPr>
            </a:lvl1pPr>
            <a:lvl2pPr>
              <a:lnSpc>
                <a:spcPct val="87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Lucida Sans Unicode" panose="020B0602030504020204" pitchFamily="34" charset="0"/>
              </a:defRPr>
            </a:lvl2pPr>
            <a:lvl3pPr>
              <a:lnSpc>
                <a:spcPct val="87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Lucida Sans Unicode" panose="020B0602030504020204" pitchFamily="34" charset="0"/>
              </a:defRPr>
            </a:lvl3pPr>
            <a:lvl4pPr>
              <a:lnSpc>
                <a:spcPct val="87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4pPr>
            <a:lvl5pPr>
              <a:lnSpc>
                <a:spcPct val="87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9pPr>
          </a:lstStyle>
          <a:p>
            <a:pPr algn="ctr" eaLnBrk="1">
              <a:spcAft>
                <a:spcPct val="0"/>
              </a:spcAft>
              <a:buClrTx/>
              <a:buFontTx/>
              <a:buNone/>
            </a:pPr>
            <a:r>
              <a:rPr lang="en-GB" altLang="cs-CZ" sz="2540" b="1" dirty="0" err="1"/>
              <a:t>Cykly</a:t>
            </a:r>
            <a:r>
              <a:rPr lang="en-GB" altLang="cs-CZ" sz="2540" b="1" dirty="0"/>
              <a:t> a </a:t>
            </a:r>
            <a:r>
              <a:rPr lang="en-GB" altLang="cs-CZ" sz="2540" b="1" dirty="0" err="1"/>
              <a:t>násobné</a:t>
            </a:r>
            <a:r>
              <a:rPr lang="en-GB" altLang="cs-CZ" sz="2540" b="1" dirty="0"/>
              <a:t> </a:t>
            </a:r>
            <a:r>
              <a:rPr lang="en-GB" altLang="cs-CZ" sz="2540" b="1" dirty="0" err="1"/>
              <a:t>vazby</a:t>
            </a:r>
            <a:endParaRPr lang="en-GB" altLang="cs-CZ" sz="2540" b="1" dirty="0"/>
          </a:p>
        </p:txBody>
      </p:sp>
      <p:sp>
        <p:nvSpPr>
          <p:cNvPr id="8" name="TextovéPole 7"/>
          <p:cNvSpPr txBox="1"/>
          <p:nvPr/>
        </p:nvSpPr>
        <p:spPr>
          <a:xfrm>
            <a:off x="304800" y="5536710"/>
            <a:ext cx="5791200" cy="846194"/>
          </a:xfrm>
          <a:prstGeom prst="rect">
            <a:avLst/>
          </a:prstGeom>
          <a:noFill/>
        </p:spPr>
        <p:txBody>
          <a:bodyPr wrap="square" rtlCol="0">
            <a:spAutoFit/>
          </a:bodyPr>
          <a:lstStyle/>
          <a:p>
            <a:r>
              <a:rPr lang="en-US" sz="1633" dirty="0" err="1"/>
              <a:t>Badertscher</a:t>
            </a:r>
            <a:r>
              <a:rPr lang="en-US" sz="1633" dirty="0"/>
              <a:t> M. et al. </a:t>
            </a:r>
            <a:r>
              <a:rPr lang="en-US" sz="1633" i="1" dirty="0"/>
              <a:t>J. Chem. Inf. </a:t>
            </a:r>
            <a:r>
              <a:rPr lang="en-US" sz="1633" i="1" dirty="0" err="1"/>
              <a:t>Comput</a:t>
            </a:r>
            <a:r>
              <a:rPr lang="en-US" sz="1633" i="1" dirty="0"/>
              <a:t>. Sci. </a:t>
            </a:r>
            <a:r>
              <a:rPr lang="en-US" sz="1633" dirty="0"/>
              <a:t>41, 2001, 889-893</a:t>
            </a:r>
            <a:endParaRPr lang="cs-CZ" sz="1633" dirty="0"/>
          </a:p>
          <a:p>
            <a:r>
              <a:rPr lang="cs-CZ" sz="1633" dirty="0" err="1"/>
              <a:t>Lever</a:t>
            </a:r>
            <a:r>
              <a:rPr lang="cs-CZ" sz="1633" dirty="0"/>
              <a:t> A. B. P. </a:t>
            </a:r>
            <a:r>
              <a:rPr lang="cs-CZ" sz="1633" i="1" dirty="0"/>
              <a:t>: J. </a:t>
            </a:r>
            <a:r>
              <a:rPr lang="cs-CZ" sz="1633" i="1" dirty="0" err="1"/>
              <a:t>Chem</a:t>
            </a:r>
            <a:r>
              <a:rPr lang="cs-CZ" sz="1633" i="1" dirty="0"/>
              <a:t>. </a:t>
            </a:r>
            <a:r>
              <a:rPr lang="cs-CZ" sz="1633" i="1" dirty="0" err="1"/>
              <a:t>Educ</a:t>
            </a:r>
            <a:r>
              <a:rPr lang="cs-CZ" sz="1633" i="1" dirty="0"/>
              <a:t>. </a:t>
            </a:r>
            <a:r>
              <a:rPr lang="cs-CZ" sz="1633" dirty="0"/>
              <a:t>49, 1972, 819-821</a:t>
            </a:r>
          </a:p>
          <a:p>
            <a:r>
              <a:rPr lang="cs-CZ" sz="1633" dirty="0" err="1"/>
              <a:t>Pellegrin</a:t>
            </a:r>
            <a:r>
              <a:rPr lang="cs-CZ" sz="1633" dirty="0"/>
              <a:t> V. </a:t>
            </a:r>
            <a:r>
              <a:rPr lang="cs-CZ" sz="1633" i="1" dirty="0"/>
              <a:t>: J. </a:t>
            </a:r>
            <a:r>
              <a:rPr lang="cs-CZ" sz="1633" i="1" dirty="0" err="1"/>
              <a:t>Chem</a:t>
            </a:r>
            <a:r>
              <a:rPr lang="cs-CZ" sz="1633" i="1" dirty="0"/>
              <a:t>. </a:t>
            </a:r>
            <a:r>
              <a:rPr lang="cs-CZ" sz="1633" i="1" dirty="0" err="1"/>
              <a:t>Educ</a:t>
            </a:r>
            <a:r>
              <a:rPr lang="cs-CZ" sz="1633" i="1" dirty="0"/>
              <a:t>. </a:t>
            </a:r>
            <a:r>
              <a:rPr lang="cs-CZ" sz="1633" dirty="0"/>
              <a:t>60, 1983, 626-633</a:t>
            </a:r>
          </a:p>
        </p:txBody>
      </p:sp>
      <p:sp>
        <p:nvSpPr>
          <p:cNvPr id="5" name="Obdélník 4">
            <a:extLst>
              <a:ext uri="{FF2B5EF4-FFF2-40B4-BE49-F238E27FC236}">
                <a16:creationId xmlns:a16="http://schemas.microsoft.com/office/drawing/2014/main" id="{4D91D3EA-43F2-44C9-A789-3C976D4D83DA}"/>
              </a:ext>
            </a:extLst>
          </p:cNvPr>
          <p:cNvSpPr/>
          <p:nvPr/>
        </p:nvSpPr>
        <p:spPr>
          <a:xfrm>
            <a:off x="533400" y="1447800"/>
            <a:ext cx="7696200" cy="3847207"/>
          </a:xfrm>
          <a:prstGeom prst="rect">
            <a:avLst/>
          </a:prstGeom>
        </p:spPr>
        <p:txBody>
          <a:bodyPr wrap="square">
            <a:spAutoFit/>
          </a:bodyPr>
          <a:lstStyle/>
          <a:p>
            <a:r>
              <a:rPr lang="cs-CZ" altLang="en-US" sz="2000" b="1" dirty="0"/>
              <a:t>Obecný vzorec i pro molekuly s </a:t>
            </a:r>
            <a:r>
              <a:rPr lang="cs-CZ" altLang="en-US" sz="2000" b="1" dirty="0" err="1"/>
              <a:t>hypervalentními</a:t>
            </a:r>
            <a:r>
              <a:rPr lang="cs-CZ" altLang="en-US" sz="2000" b="1" dirty="0"/>
              <a:t> atomy.</a:t>
            </a:r>
          </a:p>
          <a:p>
            <a:endParaRPr lang="cs-CZ" altLang="en-US" sz="2000" b="1" dirty="0"/>
          </a:p>
          <a:p>
            <a:r>
              <a:rPr lang="cs-CZ" sz="2000" dirty="0"/>
              <a:t>	</a:t>
            </a:r>
            <a:r>
              <a:rPr lang="pt-BR" sz="2400" dirty="0"/>
              <a:t>DBE = </a:t>
            </a:r>
            <a:r>
              <a:rPr lang="cs-CZ" sz="2400" dirty="0"/>
              <a:t>1 </a:t>
            </a:r>
            <a:r>
              <a:rPr lang="pt-BR" sz="2400" dirty="0"/>
              <a:t>+</a:t>
            </a:r>
            <a:r>
              <a:rPr lang="cs-CZ" sz="2400" dirty="0"/>
              <a:t> </a:t>
            </a:r>
            <a:r>
              <a:rPr lang="pt-BR" sz="2400" dirty="0"/>
              <a:t>1/2(</a:t>
            </a:r>
            <a:r>
              <a:rPr lang="el-GR" sz="2400" dirty="0"/>
              <a:t>Σ</a:t>
            </a:r>
            <a:r>
              <a:rPr lang="cs-CZ" sz="2400" dirty="0"/>
              <a:t> </a:t>
            </a:r>
            <a:r>
              <a:rPr lang="cs-CZ" sz="2400" i="1" dirty="0"/>
              <a:t>n</a:t>
            </a:r>
            <a:r>
              <a:rPr lang="cs-CZ" sz="2400" baseline="-25000" dirty="0"/>
              <a:t>i</a:t>
            </a:r>
            <a:r>
              <a:rPr lang="cs-CZ" sz="2400" dirty="0"/>
              <a:t>(</a:t>
            </a:r>
            <a:r>
              <a:rPr lang="cs-CZ" sz="2400" i="1" dirty="0" err="1"/>
              <a:t>v</a:t>
            </a:r>
            <a:r>
              <a:rPr lang="cs-CZ" sz="2400" baseline="-25000" dirty="0" err="1"/>
              <a:t>i</a:t>
            </a:r>
            <a:r>
              <a:rPr lang="cs-CZ" sz="2400" dirty="0"/>
              <a:t> - 2</a:t>
            </a:r>
            <a:r>
              <a:rPr lang="pt-BR" sz="2400" dirty="0"/>
              <a:t>))</a:t>
            </a:r>
            <a:endParaRPr lang="cs-CZ" sz="2400" dirty="0"/>
          </a:p>
          <a:p>
            <a:r>
              <a:rPr lang="cs-CZ" altLang="en-US" dirty="0"/>
              <a:t>kde </a:t>
            </a:r>
            <a:r>
              <a:rPr lang="cs-CZ" i="1" dirty="0"/>
              <a:t>n</a:t>
            </a:r>
            <a:r>
              <a:rPr lang="cs-CZ" baseline="-25000" dirty="0"/>
              <a:t>i</a:t>
            </a:r>
            <a:r>
              <a:rPr lang="cs-CZ" dirty="0"/>
              <a:t> je počet atomů daného prvku </a:t>
            </a:r>
            <a:r>
              <a:rPr lang="cs-CZ" i="1" dirty="0"/>
              <a:t>i</a:t>
            </a:r>
            <a:r>
              <a:rPr lang="cs-CZ" dirty="0"/>
              <a:t> a </a:t>
            </a:r>
            <a:r>
              <a:rPr lang="cs-CZ" i="1" dirty="0" err="1"/>
              <a:t>v</a:t>
            </a:r>
            <a:r>
              <a:rPr lang="cs-CZ" baseline="-25000" dirty="0" err="1"/>
              <a:t>i</a:t>
            </a:r>
            <a:r>
              <a:rPr lang="cs-CZ" dirty="0"/>
              <a:t> je formální vaznost daného prvku </a:t>
            </a:r>
            <a:r>
              <a:rPr lang="cs-CZ" i="1" dirty="0"/>
              <a:t>i.</a:t>
            </a:r>
          </a:p>
          <a:p>
            <a:endParaRPr lang="cs-CZ" sz="2000" i="1" dirty="0"/>
          </a:p>
          <a:p>
            <a:r>
              <a:rPr lang="cs-CZ" sz="2000" dirty="0"/>
              <a:t>	</a:t>
            </a:r>
            <a:r>
              <a:rPr lang="pt-BR" sz="2400" dirty="0"/>
              <a:t>DBE = </a:t>
            </a:r>
            <a:r>
              <a:rPr lang="cs-CZ" sz="2400" dirty="0"/>
              <a:t>1 </a:t>
            </a:r>
            <a:r>
              <a:rPr lang="pt-BR" sz="2400" dirty="0"/>
              <a:t>+</a:t>
            </a:r>
            <a:r>
              <a:rPr lang="cs-CZ" sz="2400" dirty="0"/>
              <a:t> </a:t>
            </a:r>
            <a:r>
              <a:rPr lang="pt-BR" sz="2400" dirty="0"/>
              <a:t>1/2(</a:t>
            </a:r>
            <a:r>
              <a:rPr lang="cs-CZ" sz="2400" dirty="0"/>
              <a:t>-</a:t>
            </a:r>
            <a:r>
              <a:rPr lang="cs-CZ" sz="2400" i="1" dirty="0"/>
              <a:t>q</a:t>
            </a:r>
            <a:r>
              <a:rPr lang="cs-CZ" sz="2400" dirty="0"/>
              <a:t> + </a:t>
            </a:r>
            <a:r>
              <a:rPr lang="el-GR" sz="2400" dirty="0"/>
              <a:t>Σ</a:t>
            </a:r>
            <a:r>
              <a:rPr lang="cs-CZ" sz="2400" dirty="0"/>
              <a:t> </a:t>
            </a:r>
            <a:r>
              <a:rPr lang="cs-CZ" sz="2400" i="1" dirty="0"/>
              <a:t>n</a:t>
            </a:r>
            <a:r>
              <a:rPr lang="cs-CZ" sz="2400" baseline="-25000" dirty="0"/>
              <a:t>i</a:t>
            </a:r>
            <a:r>
              <a:rPr lang="cs-CZ" sz="2400" dirty="0"/>
              <a:t>(</a:t>
            </a:r>
            <a:r>
              <a:rPr lang="cs-CZ" sz="2400" i="1" dirty="0" err="1"/>
              <a:t>b</a:t>
            </a:r>
            <a:r>
              <a:rPr lang="cs-CZ" sz="2400" baseline="-25000" dirty="0" err="1"/>
              <a:t>i</a:t>
            </a:r>
            <a:r>
              <a:rPr lang="cs-CZ" sz="2400" dirty="0"/>
              <a:t> - 2</a:t>
            </a:r>
            <a:r>
              <a:rPr lang="pt-BR" sz="2400" dirty="0"/>
              <a:t>))</a:t>
            </a:r>
            <a:endParaRPr lang="cs-CZ" sz="2400" dirty="0"/>
          </a:p>
          <a:p>
            <a:r>
              <a:rPr lang="cs-CZ" altLang="en-US" dirty="0"/>
              <a:t>kde </a:t>
            </a:r>
            <a:r>
              <a:rPr lang="cs-CZ" i="1" dirty="0"/>
              <a:t>n</a:t>
            </a:r>
            <a:r>
              <a:rPr lang="cs-CZ" baseline="-25000" dirty="0"/>
              <a:t>i</a:t>
            </a:r>
            <a:r>
              <a:rPr lang="cs-CZ" dirty="0"/>
              <a:t> je počet atomů daného prvku </a:t>
            </a:r>
            <a:r>
              <a:rPr lang="cs-CZ" i="1" dirty="0"/>
              <a:t>i</a:t>
            </a:r>
            <a:r>
              <a:rPr lang="cs-CZ" dirty="0"/>
              <a:t> a </a:t>
            </a:r>
            <a:r>
              <a:rPr lang="cs-CZ" i="1" dirty="0" err="1"/>
              <a:t>b</a:t>
            </a:r>
            <a:r>
              <a:rPr lang="cs-CZ" baseline="-25000" dirty="0" err="1"/>
              <a:t>i</a:t>
            </a:r>
            <a:r>
              <a:rPr lang="cs-CZ" dirty="0"/>
              <a:t> je počet vazebných elektronů daného prvku </a:t>
            </a:r>
            <a:r>
              <a:rPr lang="cs-CZ" i="1" dirty="0"/>
              <a:t>i.</a:t>
            </a:r>
            <a:r>
              <a:rPr lang="cs-CZ" dirty="0"/>
              <a:t> </a:t>
            </a:r>
          </a:p>
          <a:p>
            <a:endParaRPr lang="cs-CZ" altLang="en-US" sz="2000" dirty="0"/>
          </a:p>
          <a:p>
            <a:r>
              <a:rPr lang="cs-CZ" sz="2000" dirty="0">
                <a:solidFill>
                  <a:srgbClr val="000000"/>
                </a:solidFill>
              </a:rPr>
              <a:t>	</a:t>
            </a:r>
            <a:r>
              <a:rPr lang="pt-BR" sz="2400" dirty="0">
                <a:solidFill>
                  <a:srgbClr val="000000"/>
                </a:solidFill>
              </a:rPr>
              <a:t>DBE =</a:t>
            </a:r>
            <a:r>
              <a:rPr lang="cs-CZ" sz="2400" dirty="0">
                <a:solidFill>
                  <a:srgbClr val="000000"/>
                </a:solidFill>
              </a:rPr>
              <a:t> - a/2 </a:t>
            </a:r>
            <a:r>
              <a:rPr lang="en-US" sz="2400" dirty="0">
                <a:solidFill>
                  <a:srgbClr val="000000"/>
                </a:solidFill>
              </a:rPr>
              <a:t>+ c/2 + d + 3e/2 + 2f +1</a:t>
            </a:r>
            <a:endParaRPr lang="cs-CZ" sz="2400" dirty="0">
              <a:solidFill>
                <a:srgbClr val="000000"/>
              </a:solidFill>
            </a:endParaRPr>
          </a:p>
          <a:p>
            <a:r>
              <a:rPr lang="cs-CZ" dirty="0"/>
              <a:t>kde </a:t>
            </a:r>
            <a:r>
              <a:rPr lang="en-US" dirty="0"/>
              <a:t>a, c, d, e, f = po</a:t>
            </a:r>
            <a:r>
              <a:rPr lang="cs-CZ" dirty="0"/>
              <a:t>čet 1, 3, 4, 5 a 6 </a:t>
            </a:r>
            <a:r>
              <a:rPr lang="cs-CZ" dirty="0" err="1"/>
              <a:t>valentních</a:t>
            </a:r>
            <a:r>
              <a:rPr lang="cs-CZ" dirty="0"/>
              <a:t> atomů</a:t>
            </a:r>
          </a:p>
          <a:p>
            <a:endParaRPr lang="en-US" altLang="en-US" sz="2000" dirty="0"/>
          </a:p>
        </p:txBody>
      </p:sp>
    </p:spTree>
    <p:extLst>
      <p:ext uri="{BB962C8B-B14F-4D97-AF65-F5344CB8AC3E}">
        <p14:creationId xmlns:p14="http://schemas.microsoft.com/office/powerpoint/2010/main" val="29671451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Obrázek 5">
            <a:extLst>
              <a:ext uri="{FF2B5EF4-FFF2-40B4-BE49-F238E27FC236}">
                <a16:creationId xmlns:a16="http://schemas.microsoft.com/office/drawing/2014/main" id="{ADB71C6A-B51C-4A15-A316-25BA5F1A63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7933576" cy="428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F119B82A-4804-4595-ABD4-7C847D0E213A}"/>
              </a:ext>
            </a:extLst>
          </p:cNvPr>
          <p:cNvSpPr/>
          <p:nvPr/>
        </p:nvSpPr>
        <p:spPr>
          <a:xfrm>
            <a:off x="304800" y="381000"/>
            <a:ext cx="8763001" cy="646331"/>
          </a:xfrm>
          <a:prstGeom prst="rect">
            <a:avLst/>
          </a:prstGeom>
        </p:spPr>
        <p:txBody>
          <a:bodyPr wrap="square">
            <a:spAutoFit/>
          </a:bodyPr>
          <a:lstStyle/>
          <a:p>
            <a:r>
              <a:rPr lang="cs-CZ" altLang="en-US" b="1" dirty="0"/>
              <a:t>Ekvivalent dvojné vazby </a:t>
            </a:r>
            <a:r>
              <a:rPr lang="cs-CZ" altLang="en-US" dirty="0"/>
              <a:t>(DBE, RDBE) </a:t>
            </a:r>
            <a:r>
              <a:rPr lang="en-US" altLang="en-US" dirty="0"/>
              <a:t>m</a:t>
            </a:r>
            <a:r>
              <a:rPr lang="cs-CZ" altLang="en-US" dirty="0" err="1"/>
              <a:t>ůž</a:t>
            </a:r>
            <a:r>
              <a:rPr lang="en-US" altLang="en-US" dirty="0"/>
              <a:t>e b</a:t>
            </a:r>
            <a:r>
              <a:rPr lang="cs-CZ" altLang="en-US" dirty="0"/>
              <a:t>ý</a:t>
            </a:r>
            <a:r>
              <a:rPr lang="en-US" altLang="en-US" dirty="0"/>
              <a:t>t u</a:t>
            </a:r>
            <a:r>
              <a:rPr lang="cs-CZ" altLang="en-US" dirty="0"/>
              <a:t>ž</a:t>
            </a:r>
            <a:r>
              <a:rPr lang="en-US" altLang="en-US" dirty="0" err="1"/>
              <a:t>ite</a:t>
            </a:r>
            <a:r>
              <a:rPr lang="cs-CZ" altLang="en-US" dirty="0"/>
              <a:t>č</a:t>
            </a:r>
            <a:r>
              <a:rPr lang="en-US" altLang="en-US" dirty="0" err="1"/>
              <a:t>nou</a:t>
            </a:r>
            <a:r>
              <a:rPr lang="en-US" altLang="en-US" dirty="0"/>
              <a:t> pom</a:t>
            </a:r>
            <a:r>
              <a:rPr lang="cs-CZ" altLang="en-US" dirty="0"/>
              <a:t>ů</a:t>
            </a:r>
            <a:r>
              <a:rPr lang="en-US" altLang="en-US" dirty="0" err="1"/>
              <a:t>ckou</a:t>
            </a:r>
            <a:r>
              <a:rPr lang="en-US" altLang="en-US" dirty="0"/>
              <a:t> p</a:t>
            </a:r>
            <a:r>
              <a:rPr lang="cs-CZ" altLang="en-US" dirty="0"/>
              <a:t>ř</a:t>
            </a:r>
            <a:r>
              <a:rPr lang="en-US" altLang="en-US" dirty="0" err="1"/>
              <a:t>i</a:t>
            </a:r>
            <a:r>
              <a:rPr lang="cs-CZ" altLang="en-US" dirty="0"/>
              <a:t> odhadu struktury látek na základě sumárního vzorce, zejména u organických látek.</a:t>
            </a:r>
            <a:r>
              <a:rPr lang="en-US" altLang="en-US" dirty="0"/>
              <a:t> </a:t>
            </a:r>
            <a:endParaRPr lang="en-US" dirty="0"/>
          </a:p>
        </p:txBody>
      </p:sp>
      <p:sp>
        <p:nvSpPr>
          <p:cNvPr id="5" name="Obdélník 4">
            <a:extLst>
              <a:ext uri="{FF2B5EF4-FFF2-40B4-BE49-F238E27FC236}">
                <a16:creationId xmlns:a16="http://schemas.microsoft.com/office/drawing/2014/main" id="{995EDCEA-149F-4A23-9167-FE986E31A4E2}"/>
              </a:ext>
            </a:extLst>
          </p:cNvPr>
          <p:cNvSpPr/>
          <p:nvPr/>
        </p:nvSpPr>
        <p:spPr>
          <a:xfrm>
            <a:off x="4800600" y="6324601"/>
            <a:ext cx="3886200" cy="304800"/>
          </a:xfrm>
          <a:prstGeom prst="rect">
            <a:avLst/>
          </a:prstGeom>
        </p:spPr>
        <p:txBody>
          <a:bodyPr wrap="square">
            <a:spAutoFit/>
          </a:bodyPr>
          <a:lstStyle/>
          <a:p>
            <a:r>
              <a:rPr lang="en-US" sz="1400" dirty="0" err="1"/>
              <a:t>Lobodin</a:t>
            </a:r>
            <a:r>
              <a:rPr lang="en-US" sz="1400" dirty="0"/>
              <a:t> V. et al. </a:t>
            </a:r>
            <a:r>
              <a:rPr lang="en-US" sz="1400" i="1" dirty="0"/>
              <a:t>Anal. Chem. </a:t>
            </a:r>
            <a:r>
              <a:rPr lang="en-US" sz="1400" dirty="0"/>
              <a:t>84, 2012, 3410-3416</a:t>
            </a:r>
          </a:p>
        </p:txBody>
      </p:sp>
    </p:spTree>
    <p:extLst>
      <p:ext uri="{BB962C8B-B14F-4D97-AF65-F5344CB8AC3E}">
        <p14:creationId xmlns:p14="http://schemas.microsoft.com/office/powerpoint/2010/main" val="1953723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1233550" y="332656"/>
            <a:ext cx="6189120" cy="720080"/>
          </a:xfrm>
        </p:spPr>
        <p:txBody>
          <a:bodyPr tIns="35203"/>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cs-CZ" altLang="cs-CZ" sz="3200" b="1" dirty="0"/>
              <a:t>Počet valenčních elektronů </a:t>
            </a:r>
            <a:endParaRPr lang="en-GB" altLang="cs-CZ" sz="3200" b="1" dirty="0"/>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42689"/>
            <a:ext cx="7416824" cy="52932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Obdélník 2"/>
          <p:cNvSpPr/>
          <p:nvPr/>
        </p:nvSpPr>
        <p:spPr>
          <a:xfrm>
            <a:off x="2118614" y="2204864"/>
            <a:ext cx="5832648"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ahnutá šipka doleva 3"/>
          <p:cNvSpPr/>
          <p:nvPr/>
        </p:nvSpPr>
        <p:spPr>
          <a:xfrm>
            <a:off x="8100392" y="764704"/>
            <a:ext cx="731520" cy="2025541"/>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380361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N tepl16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18117" y="1295400"/>
            <a:ext cx="5425883" cy="53262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7"/>
          <p:cNvSpPr>
            <a:spLocks noGrp="1" noChangeArrowheads="1"/>
          </p:cNvSpPr>
          <p:nvPr>
            <p:ph type="title"/>
          </p:nvPr>
        </p:nvSpPr>
        <p:spPr>
          <a:xfrm>
            <a:off x="253492" y="533400"/>
            <a:ext cx="6629400" cy="487362"/>
          </a:xfrm>
          <a:noFill/>
        </p:spPr>
        <p:txBody>
          <a:bodyPr>
            <a:normAutofit fontScale="90000"/>
          </a:bodyPr>
          <a:lstStyle/>
          <a:p>
            <a:pPr eaLnBrk="1" hangingPunct="1"/>
            <a:r>
              <a:rPr lang="cs-CZ" altLang="cs-CZ" sz="3200" b="1" dirty="0"/>
              <a:t>Oxidační čísla nepřechodných prvků</a:t>
            </a:r>
            <a:r>
              <a:rPr lang="cs-CZ" altLang="cs-CZ" sz="3200" dirty="0"/>
              <a:t> </a:t>
            </a:r>
          </a:p>
        </p:txBody>
      </p:sp>
      <p:pic>
        <p:nvPicPr>
          <p:cNvPr id="3" name="Obrázek 2" descr="Obsah obrázku jídlo&#10;&#10;Popis byl vytvořen automaticky">
            <a:extLst>
              <a:ext uri="{FF2B5EF4-FFF2-40B4-BE49-F238E27FC236}">
                <a16:creationId xmlns:a16="http://schemas.microsoft.com/office/drawing/2014/main" id="{67B9992E-3F71-4E3C-AA79-3DA5DDBD0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209800"/>
            <a:ext cx="3187192" cy="2932999"/>
          </a:xfrm>
          <a:prstGeom prst="rect">
            <a:avLst/>
          </a:prstGeom>
        </p:spPr>
      </p:pic>
      <p:sp>
        <p:nvSpPr>
          <p:cNvPr id="2" name="TextovéPole 1">
            <a:extLst>
              <a:ext uri="{FF2B5EF4-FFF2-40B4-BE49-F238E27FC236}">
                <a16:creationId xmlns:a16="http://schemas.microsoft.com/office/drawing/2014/main" id="{4E880FFF-6034-4C67-9451-387E7A33E3BA}"/>
              </a:ext>
            </a:extLst>
          </p:cNvPr>
          <p:cNvSpPr txBox="1"/>
          <p:nvPr/>
        </p:nvSpPr>
        <p:spPr>
          <a:xfrm>
            <a:off x="457200" y="5486400"/>
            <a:ext cx="3200400" cy="923330"/>
          </a:xfrm>
          <a:prstGeom prst="rect">
            <a:avLst/>
          </a:prstGeom>
          <a:noFill/>
        </p:spPr>
        <p:txBody>
          <a:bodyPr wrap="square" rtlCol="0">
            <a:spAutoFit/>
          </a:bodyPr>
          <a:lstStyle/>
          <a:p>
            <a:r>
              <a:rPr lang="cs-CZ" dirty="0"/>
              <a:t>Proměnlivost negativních oxidačních čísel je známa u C, N a O.</a:t>
            </a:r>
            <a:endParaRPr lang="en-US" dirty="0"/>
          </a:p>
        </p:txBody>
      </p:sp>
    </p:spTree>
    <p:extLst>
      <p:ext uri="{BB962C8B-B14F-4D97-AF65-F5344CB8AC3E}">
        <p14:creationId xmlns:p14="http://schemas.microsoft.com/office/powerpoint/2010/main" val="19931509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B7021CF-4DF2-4F68-AE29-D44839904680}"/>
              </a:ext>
            </a:extLst>
          </p:cNvPr>
          <p:cNvPicPr>
            <a:picLocks noChangeAspect="1"/>
          </p:cNvPicPr>
          <p:nvPr/>
        </p:nvPicPr>
        <p:blipFill>
          <a:blip r:embed="rId2"/>
          <a:stretch>
            <a:fillRect/>
          </a:stretch>
        </p:blipFill>
        <p:spPr>
          <a:xfrm>
            <a:off x="1981200" y="1676400"/>
            <a:ext cx="5106756" cy="3333750"/>
          </a:xfrm>
          <a:prstGeom prst="rect">
            <a:avLst/>
          </a:prstGeom>
        </p:spPr>
      </p:pic>
      <p:sp>
        <p:nvSpPr>
          <p:cNvPr id="3" name="TextovéPole 2">
            <a:extLst>
              <a:ext uri="{FF2B5EF4-FFF2-40B4-BE49-F238E27FC236}">
                <a16:creationId xmlns:a16="http://schemas.microsoft.com/office/drawing/2014/main" id="{84080FE0-D93D-4629-B42E-376AA5B27635}"/>
              </a:ext>
            </a:extLst>
          </p:cNvPr>
          <p:cNvSpPr txBox="1"/>
          <p:nvPr/>
        </p:nvSpPr>
        <p:spPr>
          <a:xfrm>
            <a:off x="2743200" y="457200"/>
            <a:ext cx="3600729" cy="461665"/>
          </a:xfrm>
          <a:prstGeom prst="rect">
            <a:avLst/>
          </a:prstGeom>
          <a:noFill/>
        </p:spPr>
        <p:txBody>
          <a:bodyPr wrap="none" rtlCol="0">
            <a:spAutoFit/>
          </a:bodyPr>
          <a:lstStyle/>
          <a:p>
            <a:r>
              <a:rPr lang="cs-CZ" sz="2400" b="1" dirty="0"/>
              <a:t>Počet vazebných elektronů</a:t>
            </a:r>
            <a:endParaRPr lang="en-US" sz="2400" b="1" dirty="0"/>
          </a:p>
        </p:txBody>
      </p:sp>
    </p:spTree>
    <p:extLst>
      <p:ext uri="{BB962C8B-B14F-4D97-AF65-F5344CB8AC3E}">
        <p14:creationId xmlns:p14="http://schemas.microsoft.com/office/powerpoint/2010/main" val="3252467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a:extLst>
              <a:ext uri="{FF2B5EF4-FFF2-40B4-BE49-F238E27FC236}">
                <a16:creationId xmlns:a16="http://schemas.microsoft.com/office/drawing/2014/main" id="{6FFDA188-9C68-4321-A9D9-A2BC1A95353C}"/>
              </a:ext>
            </a:extLst>
          </p:cNvPr>
          <p:cNvSpPr txBox="1">
            <a:spLocks noChangeArrowheads="1"/>
          </p:cNvSpPr>
          <p:nvPr/>
        </p:nvSpPr>
        <p:spPr bwMode="auto">
          <a:xfrm>
            <a:off x="533400" y="457200"/>
            <a:ext cx="62293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en-US" sz="2100" b="1" dirty="0"/>
              <a:t>Určování Lewisových struktur</a:t>
            </a:r>
            <a:endParaRPr lang="cs-CZ" altLang="en-US" sz="2100" dirty="0"/>
          </a:p>
        </p:txBody>
      </p:sp>
      <p:sp>
        <p:nvSpPr>
          <p:cNvPr id="2" name="Obdélník 1">
            <a:extLst>
              <a:ext uri="{FF2B5EF4-FFF2-40B4-BE49-F238E27FC236}">
                <a16:creationId xmlns:a16="http://schemas.microsoft.com/office/drawing/2014/main" id="{EB8C3A19-24E5-441E-B27D-244E8E66ECAA}"/>
              </a:ext>
            </a:extLst>
          </p:cNvPr>
          <p:cNvSpPr/>
          <p:nvPr/>
        </p:nvSpPr>
        <p:spPr>
          <a:xfrm>
            <a:off x="228600" y="1143000"/>
            <a:ext cx="8686800" cy="2308324"/>
          </a:xfrm>
          <a:prstGeom prst="rect">
            <a:avLst/>
          </a:prstGeom>
        </p:spPr>
        <p:txBody>
          <a:bodyPr wrap="square">
            <a:spAutoFit/>
          </a:bodyPr>
          <a:lstStyle/>
          <a:p>
            <a:r>
              <a:rPr lang="en-US" sz="2000"/>
              <a:t>1. Určit celkový počet valenčních elektronů každého atomu.</a:t>
            </a:r>
            <a:endParaRPr lang="cs-CZ" sz="2000"/>
          </a:p>
          <a:p>
            <a:r>
              <a:rPr lang="en-US" sz="800"/>
              <a:t> </a:t>
            </a:r>
          </a:p>
          <a:p>
            <a:r>
              <a:rPr lang="en-US" sz="2000"/>
              <a:t>2. Shromáždit atomy kolem centrálního atomu (tj. atomu s nejnižší elektronegativitou).</a:t>
            </a:r>
            <a:endParaRPr lang="cs-CZ" sz="2000"/>
          </a:p>
          <a:p>
            <a:endParaRPr lang="en-US" sz="800"/>
          </a:p>
          <a:p>
            <a:r>
              <a:rPr lang="cs-CZ" sz="2000"/>
              <a:t>3. </a:t>
            </a:r>
            <a:r>
              <a:rPr lang="en-US" sz="2000"/>
              <a:t>Naplnit oktet u atomů vázaných na centrální atom.</a:t>
            </a:r>
            <a:endParaRPr lang="cs-CZ" sz="2000"/>
          </a:p>
          <a:p>
            <a:endParaRPr lang="en-US" sz="800"/>
          </a:p>
          <a:p>
            <a:r>
              <a:rPr lang="cs-CZ" sz="2000"/>
              <a:t>4. </a:t>
            </a:r>
            <a:r>
              <a:rPr lang="en-US" sz="2000"/>
              <a:t>Naplnit oktet u centrálního atomu přiřazením zbylých elektronů do nevazebných elektronových párů, případně doplnit násobné vazby. </a:t>
            </a:r>
            <a:endParaRPr lang="en-US" sz="2000" dirty="0"/>
          </a:p>
        </p:txBody>
      </p:sp>
      <p:pic>
        <p:nvPicPr>
          <p:cNvPr id="3" name="Obrázek 2">
            <a:extLst>
              <a:ext uri="{FF2B5EF4-FFF2-40B4-BE49-F238E27FC236}">
                <a16:creationId xmlns:a16="http://schemas.microsoft.com/office/drawing/2014/main" id="{6059955C-BD28-4EC2-95E6-68F390269260}"/>
              </a:ext>
            </a:extLst>
          </p:cNvPr>
          <p:cNvPicPr>
            <a:picLocks noChangeAspect="1"/>
          </p:cNvPicPr>
          <p:nvPr/>
        </p:nvPicPr>
        <p:blipFill>
          <a:blip r:embed="rId3"/>
          <a:stretch>
            <a:fillRect/>
          </a:stretch>
        </p:blipFill>
        <p:spPr>
          <a:xfrm>
            <a:off x="3124200" y="3962400"/>
            <a:ext cx="5615564" cy="2514600"/>
          </a:xfrm>
          <a:prstGeom prst="rect">
            <a:avLst/>
          </a:prstGeom>
        </p:spPr>
      </p:pic>
      <p:pic>
        <p:nvPicPr>
          <p:cNvPr id="6" name="Obrázek 5">
            <a:extLst>
              <a:ext uri="{FF2B5EF4-FFF2-40B4-BE49-F238E27FC236}">
                <a16:creationId xmlns:a16="http://schemas.microsoft.com/office/drawing/2014/main" id="{C29FB3FB-4E86-4A5A-8BB0-9E63A1381A68}"/>
              </a:ext>
            </a:extLst>
          </p:cNvPr>
          <p:cNvPicPr>
            <a:picLocks noChangeAspect="1"/>
          </p:cNvPicPr>
          <p:nvPr/>
        </p:nvPicPr>
        <p:blipFill>
          <a:blip r:embed="rId4"/>
          <a:stretch>
            <a:fillRect/>
          </a:stretch>
        </p:blipFill>
        <p:spPr>
          <a:xfrm>
            <a:off x="533400" y="3657600"/>
            <a:ext cx="1845706" cy="2931133"/>
          </a:xfrm>
          <a:prstGeom prst="rect">
            <a:avLst/>
          </a:prstGeom>
        </p:spPr>
      </p:pic>
    </p:spTree>
    <p:extLst>
      <p:ext uri="{BB962C8B-B14F-4D97-AF65-F5344CB8AC3E}">
        <p14:creationId xmlns:p14="http://schemas.microsoft.com/office/powerpoint/2010/main" val="429241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2">
            <a:extLst>
              <a:ext uri="{FF2B5EF4-FFF2-40B4-BE49-F238E27FC236}">
                <a16:creationId xmlns:a16="http://schemas.microsoft.com/office/drawing/2014/main" id="{3B9A428C-22D8-475B-83CA-186C76EC118B}"/>
              </a:ext>
            </a:extLst>
          </p:cNvPr>
          <p:cNvSpPr txBox="1">
            <a:spLocks noChangeArrowheads="1"/>
          </p:cNvSpPr>
          <p:nvPr/>
        </p:nvSpPr>
        <p:spPr bwMode="auto">
          <a:xfrm>
            <a:off x="303816" y="609600"/>
            <a:ext cx="62293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en-US" sz="2000" b="1" dirty="0"/>
              <a:t>Příklad: </a:t>
            </a:r>
            <a:r>
              <a:rPr lang="cs-CZ" altLang="en-US" sz="2000" dirty="0" err="1"/>
              <a:t>Lewisova</a:t>
            </a:r>
            <a:r>
              <a:rPr lang="cs-CZ" altLang="en-US" sz="2000" dirty="0"/>
              <a:t> struktura NF</a:t>
            </a:r>
            <a:r>
              <a:rPr lang="cs-CZ" altLang="en-US" sz="2000" baseline="-25000" dirty="0"/>
              <a:t>3</a:t>
            </a:r>
            <a:endParaRPr lang="cs-CZ" altLang="en-US" sz="2000" dirty="0"/>
          </a:p>
        </p:txBody>
      </p:sp>
      <p:pic>
        <p:nvPicPr>
          <p:cNvPr id="296964" name="Picture 4" descr="cha56011_ma0903">
            <a:extLst>
              <a:ext uri="{FF2B5EF4-FFF2-40B4-BE49-F238E27FC236}">
                <a16:creationId xmlns:a16="http://schemas.microsoft.com/office/drawing/2014/main" id="{A8BF8FD0-81FC-40B0-B5B5-F629F00024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114800"/>
            <a:ext cx="2857500" cy="1657350"/>
          </a:xfrm>
          <a:prstGeom prst="rect">
            <a:avLst/>
          </a:prstGeom>
          <a:noFill/>
          <a:extLst>
            <a:ext uri="{909E8E84-426E-40DD-AFC4-6F175D3DCCD1}">
              <a14:hiddenFill xmlns:a14="http://schemas.microsoft.com/office/drawing/2010/main">
                <a:solidFill>
                  <a:srgbClr val="FFFFFF"/>
                </a:solidFill>
              </a14:hiddenFill>
            </a:ext>
          </a:extLst>
        </p:spPr>
      </p:pic>
      <p:sp>
        <p:nvSpPr>
          <p:cNvPr id="296968" name="Text Box 8">
            <a:extLst>
              <a:ext uri="{FF2B5EF4-FFF2-40B4-BE49-F238E27FC236}">
                <a16:creationId xmlns:a16="http://schemas.microsoft.com/office/drawing/2014/main" id="{00051B24-FCB7-4A80-B5A3-849FA61CA6BD}"/>
              </a:ext>
            </a:extLst>
          </p:cNvPr>
          <p:cNvSpPr txBox="1">
            <a:spLocks noChangeArrowheads="1"/>
          </p:cNvSpPr>
          <p:nvPr/>
        </p:nvSpPr>
        <p:spPr bwMode="auto">
          <a:xfrm>
            <a:off x="596037" y="1120533"/>
            <a:ext cx="67973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2000" dirty="0"/>
              <a:t>1. </a:t>
            </a:r>
            <a:r>
              <a:rPr lang="en-US" altLang="en-US" sz="2000" dirty="0"/>
              <a:t>N </a:t>
            </a:r>
            <a:r>
              <a:rPr lang="cs-CZ" altLang="en-US" sz="2000" dirty="0"/>
              <a:t>je méně elektronegativní než</a:t>
            </a:r>
            <a:r>
              <a:rPr lang="en-US" altLang="en-US" sz="2000" dirty="0"/>
              <a:t> F,</a:t>
            </a:r>
            <a:r>
              <a:rPr lang="cs-CZ" altLang="en-US" sz="2000" dirty="0"/>
              <a:t> tedy</a:t>
            </a:r>
            <a:r>
              <a:rPr lang="en-US" altLang="en-US" sz="2000" dirty="0"/>
              <a:t> N </a:t>
            </a:r>
            <a:r>
              <a:rPr lang="cs-CZ" altLang="en-US" sz="2000" dirty="0"/>
              <a:t>bude centrální atom</a:t>
            </a:r>
            <a:endParaRPr lang="en-US" altLang="en-US" sz="2000" dirty="0"/>
          </a:p>
        </p:txBody>
      </p:sp>
      <p:grpSp>
        <p:nvGrpSpPr>
          <p:cNvPr id="296969" name="Group 9">
            <a:extLst>
              <a:ext uri="{FF2B5EF4-FFF2-40B4-BE49-F238E27FC236}">
                <a16:creationId xmlns:a16="http://schemas.microsoft.com/office/drawing/2014/main" id="{7E4BE18C-08AA-4005-844D-0A617508EDE7}"/>
              </a:ext>
            </a:extLst>
          </p:cNvPr>
          <p:cNvGrpSpPr>
            <a:grpSpLocks/>
          </p:cNvGrpSpPr>
          <p:nvPr/>
        </p:nvGrpSpPr>
        <p:grpSpPr bwMode="auto">
          <a:xfrm>
            <a:off x="1945483" y="4381501"/>
            <a:ext cx="1490663" cy="978694"/>
            <a:chOff x="674" y="2960"/>
            <a:chExt cx="1252" cy="822"/>
          </a:xfrm>
        </p:grpSpPr>
        <p:sp>
          <p:nvSpPr>
            <p:cNvPr id="296970" name="Text Box 10">
              <a:extLst>
                <a:ext uri="{FF2B5EF4-FFF2-40B4-BE49-F238E27FC236}">
                  <a16:creationId xmlns:a16="http://schemas.microsoft.com/office/drawing/2014/main" id="{7EBD1C98-0E05-4A3F-8324-D7C6EDFC5231}"/>
                </a:ext>
              </a:extLst>
            </p:cNvPr>
            <p:cNvSpPr txBox="1">
              <a:spLocks noChangeArrowheads="1"/>
            </p:cNvSpPr>
            <p:nvPr/>
          </p:nvSpPr>
          <p:spPr bwMode="auto">
            <a:xfrm>
              <a:off x="674" y="2960"/>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F</a:t>
              </a:r>
            </a:p>
          </p:txBody>
        </p:sp>
        <p:sp>
          <p:nvSpPr>
            <p:cNvPr id="296971" name="Text Box 11">
              <a:extLst>
                <a:ext uri="{FF2B5EF4-FFF2-40B4-BE49-F238E27FC236}">
                  <a16:creationId xmlns:a16="http://schemas.microsoft.com/office/drawing/2014/main" id="{A90B292C-7418-41D0-BD82-1377149F24BB}"/>
                </a:ext>
              </a:extLst>
            </p:cNvPr>
            <p:cNvSpPr txBox="1">
              <a:spLocks noChangeArrowheads="1"/>
            </p:cNvSpPr>
            <p:nvPr/>
          </p:nvSpPr>
          <p:spPr bwMode="auto">
            <a:xfrm>
              <a:off x="1154" y="2960"/>
              <a:ext cx="28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N</a:t>
              </a:r>
            </a:p>
          </p:txBody>
        </p:sp>
        <p:sp>
          <p:nvSpPr>
            <p:cNvPr id="296972" name="Text Box 12">
              <a:extLst>
                <a:ext uri="{FF2B5EF4-FFF2-40B4-BE49-F238E27FC236}">
                  <a16:creationId xmlns:a16="http://schemas.microsoft.com/office/drawing/2014/main" id="{3350E484-24D0-4CE7-ACCD-B7298F93060D}"/>
                </a:ext>
              </a:extLst>
            </p:cNvPr>
            <p:cNvSpPr txBox="1">
              <a:spLocks noChangeArrowheads="1"/>
            </p:cNvSpPr>
            <p:nvPr/>
          </p:nvSpPr>
          <p:spPr bwMode="auto">
            <a:xfrm>
              <a:off x="1682" y="2960"/>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F</a:t>
              </a:r>
            </a:p>
          </p:txBody>
        </p:sp>
        <p:sp>
          <p:nvSpPr>
            <p:cNvPr id="296973" name="Text Box 13">
              <a:extLst>
                <a:ext uri="{FF2B5EF4-FFF2-40B4-BE49-F238E27FC236}">
                  <a16:creationId xmlns:a16="http://schemas.microsoft.com/office/drawing/2014/main" id="{996A98FC-0D62-4300-9F9E-C33744F970A2}"/>
                </a:ext>
              </a:extLst>
            </p:cNvPr>
            <p:cNvSpPr txBox="1">
              <a:spLocks noChangeArrowheads="1"/>
            </p:cNvSpPr>
            <p:nvPr/>
          </p:nvSpPr>
          <p:spPr bwMode="auto">
            <a:xfrm>
              <a:off x="1171" y="347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F</a:t>
              </a:r>
            </a:p>
          </p:txBody>
        </p:sp>
      </p:grpSp>
      <p:grpSp>
        <p:nvGrpSpPr>
          <p:cNvPr id="296974" name="Group 14">
            <a:extLst>
              <a:ext uri="{FF2B5EF4-FFF2-40B4-BE49-F238E27FC236}">
                <a16:creationId xmlns:a16="http://schemas.microsoft.com/office/drawing/2014/main" id="{A94DB49F-C79C-4493-8E7C-8A18B08BAB51}"/>
              </a:ext>
            </a:extLst>
          </p:cNvPr>
          <p:cNvGrpSpPr>
            <a:grpSpLocks/>
          </p:cNvGrpSpPr>
          <p:nvPr/>
        </p:nvGrpSpPr>
        <p:grpSpPr bwMode="auto">
          <a:xfrm>
            <a:off x="2209800" y="4572000"/>
            <a:ext cx="971550" cy="466725"/>
            <a:chOff x="883" y="3103"/>
            <a:chExt cx="816" cy="392"/>
          </a:xfrm>
        </p:grpSpPr>
        <p:sp>
          <p:nvSpPr>
            <p:cNvPr id="296975" name="Line 15">
              <a:extLst>
                <a:ext uri="{FF2B5EF4-FFF2-40B4-BE49-F238E27FC236}">
                  <a16:creationId xmlns:a16="http://schemas.microsoft.com/office/drawing/2014/main" id="{960EFADC-711A-41E8-A208-71E5AFC87543}"/>
                </a:ext>
              </a:extLst>
            </p:cNvPr>
            <p:cNvSpPr>
              <a:spLocks noChangeShapeType="1"/>
            </p:cNvSpPr>
            <p:nvPr/>
          </p:nvSpPr>
          <p:spPr bwMode="auto">
            <a:xfrm>
              <a:off x="883" y="3103"/>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96976" name="Line 16">
              <a:extLst>
                <a:ext uri="{FF2B5EF4-FFF2-40B4-BE49-F238E27FC236}">
                  <a16:creationId xmlns:a16="http://schemas.microsoft.com/office/drawing/2014/main" id="{05045CA3-3394-4A7E-9DD2-506B9ABD0644}"/>
                </a:ext>
              </a:extLst>
            </p:cNvPr>
            <p:cNvSpPr>
              <a:spLocks noChangeShapeType="1"/>
            </p:cNvSpPr>
            <p:nvPr/>
          </p:nvSpPr>
          <p:spPr bwMode="auto">
            <a:xfrm>
              <a:off x="1411" y="3103"/>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96977" name="Line 17">
              <a:extLst>
                <a:ext uri="{FF2B5EF4-FFF2-40B4-BE49-F238E27FC236}">
                  <a16:creationId xmlns:a16="http://schemas.microsoft.com/office/drawing/2014/main" id="{C816F855-48D0-4221-A8B8-3164B939918A}"/>
                </a:ext>
              </a:extLst>
            </p:cNvPr>
            <p:cNvSpPr>
              <a:spLocks noChangeShapeType="1"/>
            </p:cNvSpPr>
            <p:nvPr/>
          </p:nvSpPr>
          <p:spPr bwMode="auto">
            <a:xfrm rot="-5400000">
              <a:off x="1139" y="3351"/>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296978" name="Text Box 18">
            <a:extLst>
              <a:ext uri="{FF2B5EF4-FFF2-40B4-BE49-F238E27FC236}">
                <a16:creationId xmlns:a16="http://schemas.microsoft.com/office/drawing/2014/main" id="{8B4DE6B6-7506-44FE-BCDA-3FB181BB4A61}"/>
              </a:ext>
            </a:extLst>
          </p:cNvPr>
          <p:cNvSpPr txBox="1">
            <a:spLocks noChangeArrowheads="1"/>
          </p:cNvSpPr>
          <p:nvPr/>
        </p:nvSpPr>
        <p:spPr bwMode="auto">
          <a:xfrm>
            <a:off x="607167" y="1483311"/>
            <a:ext cx="64217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dirty="0"/>
              <a:t>2</a:t>
            </a:r>
            <a:r>
              <a:rPr lang="cs-CZ" altLang="en-US" sz="2000" dirty="0"/>
              <a:t>.</a:t>
            </a:r>
            <a:r>
              <a:rPr lang="en-US" altLang="en-US" sz="2000" dirty="0"/>
              <a:t> </a:t>
            </a:r>
            <a:r>
              <a:rPr lang="cs-CZ" altLang="en-US" sz="2000" dirty="0"/>
              <a:t>Spočítat valenční elektrony:</a:t>
            </a:r>
            <a:r>
              <a:rPr lang="en-US" altLang="en-US" sz="2000" dirty="0"/>
              <a:t>  N - 5 (2s</a:t>
            </a:r>
            <a:r>
              <a:rPr lang="en-US" altLang="en-US" sz="2000" baseline="30000" dirty="0"/>
              <a:t>2</a:t>
            </a:r>
            <a:r>
              <a:rPr lang="en-US" altLang="en-US" sz="2000" dirty="0"/>
              <a:t>2p</a:t>
            </a:r>
            <a:r>
              <a:rPr lang="en-US" altLang="en-US" sz="2000" baseline="30000" dirty="0"/>
              <a:t>3</a:t>
            </a:r>
            <a:r>
              <a:rPr lang="en-US" altLang="en-US" sz="2000" dirty="0"/>
              <a:t>) </a:t>
            </a:r>
            <a:r>
              <a:rPr lang="cs-CZ" altLang="en-US" sz="2000" dirty="0"/>
              <a:t>a </a:t>
            </a:r>
            <a:r>
              <a:rPr lang="en-US" altLang="en-US" sz="2000" dirty="0"/>
              <a:t>F - 7 (2s</a:t>
            </a:r>
            <a:r>
              <a:rPr lang="en-US" altLang="en-US" sz="2000" baseline="30000" dirty="0"/>
              <a:t>2</a:t>
            </a:r>
            <a:r>
              <a:rPr lang="en-US" altLang="en-US" sz="2000" dirty="0"/>
              <a:t>2p</a:t>
            </a:r>
            <a:r>
              <a:rPr lang="en-US" altLang="en-US" sz="2000" baseline="30000" dirty="0"/>
              <a:t>5</a:t>
            </a:r>
            <a:r>
              <a:rPr lang="en-US" altLang="en-US" sz="2000" dirty="0"/>
              <a:t>) </a:t>
            </a:r>
          </a:p>
        </p:txBody>
      </p:sp>
      <p:sp>
        <p:nvSpPr>
          <p:cNvPr id="296979" name="Text Box 19">
            <a:extLst>
              <a:ext uri="{FF2B5EF4-FFF2-40B4-BE49-F238E27FC236}">
                <a16:creationId xmlns:a16="http://schemas.microsoft.com/office/drawing/2014/main" id="{7F7CCC19-F3C2-4299-A664-DBC48DBB759C}"/>
              </a:ext>
            </a:extLst>
          </p:cNvPr>
          <p:cNvSpPr txBox="1">
            <a:spLocks noChangeArrowheads="1"/>
          </p:cNvSpPr>
          <p:nvPr/>
        </p:nvSpPr>
        <p:spPr bwMode="auto">
          <a:xfrm>
            <a:off x="2353508" y="1788422"/>
            <a:ext cx="3931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000" dirty="0"/>
              <a:t>5 + (3 x 7) = </a:t>
            </a:r>
            <a:r>
              <a:rPr lang="en-US" altLang="en-US" sz="2000" dirty="0">
                <a:solidFill>
                  <a:srgbClr val="FF0000"/>
                </a:solidFill>
              </a:rPr>
              <a:t>26 </a:t>
            </a:r>
            <a:r>
              <a:rPr lang="en-US" altLang="en-US" sz="2000" dirty="0" err="1">
                <a:solidFill>
                  <a:srgbClr val="FF0000"/>
                </a:solidFill>
              </a:rPr>
              <a:t>valen</a:t>
            </a:r>
            <a:r>
              <a:rPr lang="cs-CZ" altLang="en-US" sz="2000" dirty="0" err="1">
                <a:solidFill>
                  <a:srgbClr val="FF0000"/>
                </a:solidFill>
              </a:rPr>
              <a:t>čních</a:t>
            </a:r>
            <a:r>
              <a:rPr lang="cs-CZ" altLang="en-US" sz="2000" dirty="0">
                <a:solidFill>
                  <a:srgbClr val="FF0000"/>
                </a:solidFill>
              </a:rPr>
              <a:t> elektronů</a:t>
            </a:r>
            <a:endParaRPr lang="en-US" altLang="en-US" sz="2000" dirty="0">
              <a:solidFill>
                <a:srgbClr val="FF0000"/>
              </a:solidFill>
            </a:endParaRPr>
          </a:p>
        </p:txBody>
      </p:sp>
      <p:sp>
        <p:nvSpPr>
          <p:cNvPr id="296980" name="Text Box 20">
            <a:extLst>
              <a:ext uri="{FF2B5EF4-FFF2-40B4-BE49-F238E27FC236}">
                <a16:creationId xmlns:a16="http://schemas.microsoft.com/office/drawing/2014/main" id="{81701495-5BA9-489F-9783-0E40D2BF994A}"/>
              </a:ext>
            </a:extLst>
          </p:cNvPr>
          <p:cNvSpPr txBox="1">
            <a:spLocks noChangeArrowheads="1"/>
          </p:cNvSpPr>
          <p:nvPr/>
        </p:nvSpPr>
        <p:spPr bwMode="auto">
          <a:xfrm>
            <a:off x="567824" y="2111961"/>
            <a:ext cx="77005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2000" dirty="0"/>
              <a:t>3.</a:t>
            </a:r>
            <a:r>
              <a:rPr lang="en-US" altLang="en-US" sz="2000" dirty="0"/>
              <a:t> </a:t>
            </a:r>
            <a:r>
              <a:rPr lang="cs-CZ" altLang="en-US" sz="2000" dirty="0"/>
              <a:t>Nakreslit jednoduchou vazbu mezi atomy</a:t>
            </a:r>
            <a:r>
              <a:rPr lang="en-US" altLang="en-US" sz="2000" dirty="0"/>
              <a:t> N a F </a:t>
            </a:r>
            <a:r>
              <a:rPr lang="cs-CZ" altLang="en-US" sz="2000" dirty="0"/>
              <a:t>a doplnit na nich oktet</a:t>
            </a:r>
            <a:endParaRPr lang="en-US" altLang="en-US" sz="2000" dirty="0"/>
          </a:p>
        </p:txBody>
      </p:sp>
      <p:grpSp>
        <p:nvGrpSpPr>
          <p:cNvPr id="296981" name="Group 21">
            <a:extLst>
              <a:ext uri="{FF2B5EF4-FFF2-40B4-BE49-F238E27FC236}">
                <a16:creationId xmlns:a16="http://schemas.microsoft.com/office/drawing/2014/main" id="{59218BF3-C510-48E2-B964-5C80EE9A71C3}"/>
              </a:ext>
            </a:extLst>
          </p:cNvPr>
          <p:cNvGrpSpPr>
            <a:grpSpLocks/>
          </p:cNvGrpSpPr>
          <p:nvPr/>
        </p:nvGrpSpPr>
        <p:grpSpPr bwMode="auto">
          <a:xfrm>
            <a:off x="1943100" y="4362450"/>
            <a:ext cx="1485900" cy="971550"/>
            <a:chOff x="672" y="2944"/>
            <a:chExt cx="1248" cy="816"/>
          </a:xfrm>
        </p:grpSpPr>
        <p:grpSp>
          <p:nvGrpSpPr>
            <p:cNvPr id="296982" name="Group 22">
              <a:extLst>
                <a:ext uri="{FF2B5EF4-FFF2-40B4-BE49-F238E27FC236}">
                  <a16:creationId xmlns:a16="http://schemas.microsoft.com/office/drawing/2014/main" id="{2FF33243-C6D0-4A5E-BF90-FE514432C697}"/>
                </a:ext>
              </a:extLst>
            </p:cNvPr>
            <p:cNvGrpSpPr>
              <a:grpSpLocks/>
            </p:cNvGrpSpPr>
            <p:nvPr/>
          </p:nvGrpSpPr>
          <p:grpSpPr bwMode="auto">
            <a:xfrm rot="5400000">
              <a:off x="1784" y="2896"/>
              <a:ext cx="48" cy="144"/>
              <a:chOff x="1440" y="2400"/>
              <a:chExt cx="48" cy="144"/>
            </a:xfrm>
          </p:grpSpPr>
          <p:sp>
            <p:nvSpPr>
              <p:cNvPr id="296983" name="Oval 23">
                <a:extLst>
                  <a:ext uri="{FF2B5EF4-FFF2-40B4-BE49-F238E27FC236}">
                    <a16:creationId xmlns:a16="http://schemas.microsoft.com/office/drawing/2014/main" id="{8409AABE-E1D9-4DE5-B670-CD904BDC173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84" name="Oval 24">
                <a:extLst>
                  <a:ext uri="{FF2B5EF4-FFF2-40B4-BE49-F238E27FC236}">
                    <a16:creationId xmlns:a16="http://schemas.microsoft.com/office/drawing/2014/main" id="{30F942A0-A599-4C01-B4E4-33A05E91EBB8}"/>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85" name="Group 25">
              <a:extLst>
                <a:ext uri="{FF2B5EF4-FFF2-40B4-BE49-F238E27FC236}">
                  <a16:creationId xmlns:a16="http://schemas.microsoft.com/office/drawing/2014/main" id="{C8ABCD84-344A-4506-B20C-B2E7366B6492}"/>
                </a:ext>
              </a:extLst>
            </p:cNvPr>
            <p:cNvGrpSpPr>
              <a:grpSpLocks/>
            </p:cNvGrpSpPr>
            <p:nvPr/>
          </p:nvGrpSpPr>
          <p:grpSpPr bwMode="auto">
            <a:xfrm rot="10800000">
              <a:off x="1872" y="3040"/>
              <a:ext cx="48" cy="144"/>
              <a:chOff x="1440" y="2400"/>
              <a:chExt cx="48" cy="144"/>
            </a:xfrm>
          </p:grpSpPr>
          <p:sp>
            <p:nvSpPr>
              <p:cNvPr id="296986" name="Oval 26">
                <a:extLst>
                  <a:ext uri="{FF2B5EF4-FFF2-40B4-BE49-F238E27FC236}">
                    <a16:creationId xmlns:a16="http://schemas.microsoft.com/office/drawing/2014/main" id="{D2363238-30AD-4BEA-8246-AD38F775B44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87" name="Oval 27">
                <a:extLst>
                  <a:ext uri="{FF2B5EF4-FFF2-40B4-BE49-F238E27FC236}">
                    <a16:creationId xmlns:a16="http://schemas.microsoft.com/office/drawing/2014/main" id="{874F511E-DDC3-41FD-8290-C8F87DD29B7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88" name="Group 28">
              <a:extLst>
                <a:ext uri="{FF2B5EF4-FFF2-40B4-BE49-F238E27FC236}">
                  <a16:creationId xmlns:a16="http://schemas.microsoft.com/office/drawing/2014/main" id="{0C391109-42AD-4389-9EC9-92C7CD6979CC}"/>
                </a:ext>
              </a:extLst>
            </p:cNvPr>
            <p:cNvGrpSpPr>
              <a:grpSpLocks/>
            </p:cNvGrpSpPr>
            <p:nvPr/>
          </p:nvGrpSpPr>
          <p:grpSpPr bwMode="auto">
            <a:xfrm rot="5400000">
              <a:off x="1784" y="3160"/>
              <a:ext cx="48" cy="144"/>
              <a:chOff x="1440" y="2400"/>
              <a:chExt cx="48" cy="144"/>
            </a:xfrm>
          </p:grpSpPr>
          <p:sp>
            <p:nvSpPr>
              <p:cNvPr id="296989" name="Oval 29">
                <a:extLst>
                  <a:ext uri="{FF2B5EF4-FFF2-40B4-BE49-F238E27FC236}">
                    <a16:creationId xmlns:a16="http://schemas.microsoft.com/office/drawing/2014/main" id="{F98B12E8-89E2-40C5-B75E-AA588547DE64}"/>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0" name="Oval 30">
                <a:extLst>
                  <a:ext uri="{FF2B5EF4-FFF2-40B4-BE49-F238E27FC236}">
                    <a16:creationId xmlns:a16="http://schemas.microsoft.com/office/drawing/2014/main" id="{13AAE0AB-572B-440D-BEB1-01D3B8E6BF65}"/>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91" name="Group 31">
              <a:extLst>
                <a:ext uri="{FF2B5EF4-FFF2-40B4-BE49-F238E27FC236}">
                  <a16:creationId xmlns:a16="http://schemas.microsoft.com/office/drawing/2014/main" id="{4646758F-5211-4A9C-8982-20A5456272DE}"/>
                </a:ext>
              </a:extLst>
            </p:cNvPr>
            <p:cNvGrpSpPr>
              <a:grpSpLocks/>
            </p:cNvGrpSpPr>
            <p:nvPr/>
          </p:nvGrpSpPr>
          <p:grpSpPr bwMode="auto">
            <a:xfrm rot="5400000">
              <a:off x="1248" y="3664"/>
              <a:ext cx="48" cy="144"/>
              <a:chOff x="1440" y="2400"/>
              <a:chExt cx="48" cy="144"/>
            </a:xfrm>
          </p:grpSpPr>
          <p:sp>
            <p:nvSpPr>
              <p:cNvPr id="296992" name="Oval 32">
                <a:extLst>
                  <a:ext uri="{FF2B5EF4-FFF2-40B4-BE49-F238E27FC236}">
                    <a16:creationId xmlns:a16="http://schemas.microsoft.com/office/drawing/2014/main" id="{496EEA2C-3D89-48DD-8741-5EEE8F81E8E6}"/>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3" name="Oval 33">
                <a:extLst>
                  <a:ext uri="{FF2B5EF4-FFF2-40B4-BE49-F238E27FC236}">
                    <a16:creationId xmlns:a16="http://schemas.microsoft.com/office/drawing/2014/main" id="{676B1E06-A4C2-4502-90D1-7AC134364415}"/>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94" name="Group 34">
              <a:extLst>
                <a:ext uri="{FF2B5EF4-FFF2-40B4-BE49-F238E27FC236}">
                  <a16:creationId xmlns:a16="http://schemas.microsoft.com/office/drawing/2014/main" id="{E00B4B4C-3BA8-4E8A-B308-42255F2CD260}"/>
                </a:ext>
              </a:extLst>
            </p:cNvPr>
            <p:cNvGrpSpPr>
              <a:grpSpLocks/>
            </p:cNvGrpSpPr>
            <p:nvPr/>
          </p:nvGrpSpPr>
          <p:grpSpPr bwMode="auto">
            <a:xfrm rot="5400000">
              <a:off x="1272" y="2896"/>
              <a:ext cx="48" cy="144"/>
              <a:chOff x="1440" y="2400"/>
              <a:chExt cx="48" cy="144"/>
            </a:xfrm>
          </p:grpSpPr>
          <p:sp>
            <p:nvSpPr>
              <p:cNvPr id="296995" name="Oval 35">
                <a:extLst>
                  <a:ext uri="{FF2B5EF4-FFF2-40B4-BE49-F238E27FC236}">
                    <a16:creationId xmlns:a16="http://schemas.microsoft.com/office/drawing/2014/main" id="{F157AF0C-101C-4230-BFB4-634347204E47}"/>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6" name="Oval 36">
                <a:extLst>
                  <a:ext uri="{FF2B5EF4-FFF2-40B4-BE49-F238E27FC236}">
                    <a16:creationId xmlns:a16="http://schemas.microsoft.com/office/drawing/2014/main" id="{737C4947-B7C5-4E55-866E-DC759426905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97" name="Group 37">
              <a:extLst>
                <a:ext uri="{FF2B5EF4-FFF2-40B4-BE49-F238E27FC236}">
                  <a16:creationId xmlns:a16="http://schemas.microsoft.com/office/drawing/2014/main" id="{070AC816-C3F1-48FC-A1A0-A91103D4F5E0}"/>
                </a:ext>
              </a:extLst>
            </p:cNvPr>
            <p:cNvGrpSpPr>
              <a:grpSpLocks/>
            </p:cNvGrpSpPr>
            <p:nvPr/>
          </p:nvGrpSpPr>
          <p:grpSpPr bwMode="auto">
            <a:xfrm>
              <a:off x="1128" y="3544"/>
              <a:ext cx="48" cy="144"/>
              <a:chOff x="1440" y="2400"/>
              <a:chExt cx="48" cy="144"/>
            </a:xfrm>
          </p:grpSpPr>
          <p:sp>
            <p:nvSpPr>
              <p:cNvPr id="296998" name="Oval 38">
                <a:extLst>
                  <a:ext uri="{FF2B5EF4-FFF2-40B4-BE49-F238E27FC236}">
                    <a16:creationId xmlns:a16="http://schemas.microsoft.com/office/drawing/2014/main" id="{CC960B7B-2B98-4D8E-ADEC-7E084A6FE5B9}"/>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9" name="Oval 39">
                <a:extLst>
                  <a:ext uri="{FF2B5EF4-FFF2-40B4-BE49-F238E27FC236}">
                    <a16:creationId xmlns:a16="http://schemas.microsoft.com/office/drawing/2014/main" id="{CA763ABB-0827-4A79-8E48-704101C9ED40}"/>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0" name="Group 40">
              <a:extLst>
                <a:ext uri="{FF2B5EF4-FFF2-40B4-BE49-F238E27FC236}">
                  <a16:creationId xmlns:a16="http://schemas.microsoft.com/office/drawing/2014/main" id="{D2D68E7B-5CCA-4008-9695-422842E6E4CA}"/>
                </a:ext>
              </a:extLst>
            </p:cNvPr>
            <p:cNvGrpSpPr>
              <a:grpSpLocks/>
            </p:cNvGrpSpPr>
            <p:nvPr/>
          </p:nvGrpSpPr>
          <p:grpSpPr bwMode="auto">
            <a:xfrm>
              <a:off x="1368" y="3544"/>
              <a:ext cx="48" cy="144"/>
              <a:chOff x="1440" y="2400"/>
              <a:chExt cx="48" cy="144"/>
            </a:xfrm>
          </p:grpSpPr>
          <p:sp>
            <p:nvSpPr>
              <p:cNvPr id="297001" name="Oval 41">
                <a:extLst>
                  <a:ext uri="{FF2B5EF4-FFF2-40B4-BE49-F238E27FC236}">
                    <a16:creationId xmlns:a16="http://schemas.microsoft.com/office/drawing/2014/main" id="{49F875E6-0E21-4054-88A9-C4D9BA79F8FE}"/>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02" name="Oval 42">
                <a:extLst>
                  <a:ext uri="{FF2B5EF4-FFF2-40B4-BE49-F238E27FC236}">
                    <a16:creationId xmlns:a16="http://schemas.microsoft.com/office/drawing/2014/main" id="{36AFED91-47DD-4B5F-9F1B-09A5465AF08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3" name="Group 43">
              <a:extLst>
                <a:ext uri="{FF2B5EF4-FFF2-40B4-BE49-F238E27FC236}">
                  <a16:creationId xmlns:a16="http://schemas.microsoft.com/office/drawing/2014/main" id="{5B6CFE00-7F94-435A-A705-CB17D4E4DD3C}"/>
                </a:ext>
              </a:extLst>
            </p:cNvPr>
            <p:cNvGrpSpPr>
              <a:grpSpLocks/>
            </p:cNvGrpSpPr>
            <p:nvPr/>
          </p:nvGrpSpPr>
          <p:grpSpPr bwMode="auto">
            <a:xfrm rot="16200000" flipH="1">
              <a:off x="760" y="2896"/>
              <a:ext cx="48" cy="144"/>
              <a:chOff x="1440" y="2400"/>
              <a:chExt cx="48" cy="144"/>
            </a:xfrm>
          </p:grpSpPr>
          <p:sp>
            <p:nvSpPr>
              <p:cNvPr id="297004" name="Oval 44">
                <a:extLst>
                  <a:ext uri="{FF2B5EF4-FFF2-40B4-BE49-F238E27FC236}">
                    <a16:creationId xmlns:a16="http://schemas.microsoft.com/office/drawing/2014/main" id="{CF04C5CC-CF2C-4D10-8DE1-6A073A026FAB}"/>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05" name="Oval 45">
                <a:extLst>
                  <a:ext uri="{FF2B5EF4-FFF2-40B4-BE49-F238E27FC236}">
                    <a16:creationId xmlns:a16="http://schemas.microsoft.com/office/drawing/2014/main" id="{7FBF07B2-FD05-4F34-9221-E576AD141E9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6" name="Group 46">
              <a:extLst>
                <a:ext uri="{FF2B5EF4-FFF2-40B4-BE49-F238E27FC236}">
                  <a16:creationId xmlns:a16="http://schemas.microsoft.com/office/drawing/2014/main" id="{69919ED2-9ACD-43BA-BFE0-2A7BFC3A530B}"/>
                </a:ext>
              </a:extLst>
            </p:cNvPr>
            <p:cNvGrpSpPr>
              <a:grpSpLocks/>
            </p:cNvGrpSpPr>
            <p:nvPr/>
          </p:nvGrpSpPr>
          <p:grpSpPr bwMode="auto">
            <a:xfrm rot="10800000" flipH="1">
              <a:off x="672" y="3040"/>
              <a:ext cx="48" cy="144"/>
              <a:chOff x="1440" y="2400"/>
              <a:chExt cx="48" cy="144"/>
            </a:xfrm>
          </p:grpSpPr>
          <p:sp>
            <p:nvSpPr>
              <p:cNvPr id="297007" name="Oval 47">
                <a:extLst>
                  <a:ext uri="{FF2B5EF4-FFF2-40B4-BE49-F238E27FC236}">
                    <a16:creationId xmlns:a16="http://schemas.microsoft.com/office/drawing/2014/main" id="{A3EBBAC1-58E2-477C-9749-E27D93AB067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08" name="Oval 48">
                <a:extLst>
                  <a:ext uri="{FF2B5EF4-FFF2-40B4-BE49-F238E27FC236}">
                    <a16:creationId xmlns:a16="http://schemas.microsoft.com/office/drawing/2014/main" id="{97341BC1-6582-4992-9B90-A67FFF75F91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9" name="Group 49">
              <a:extLst>
                <a:ext uri="{FF2B5EF4-FFF2-40B4-BE49-F238E27FC236}">
                  <a16:creationId xmlns:a16="http://schemas.microsoft.com/office/drawing/2014/main" id="{18A3569C-207A-4E9E-8AAC-495EB13D5CEE}"/>
                </a:ext>
              </a:extLst>
            </p:cNvPr>
            <p:cNvGrpSpPr>
              <a:grpSpLocks/>
            </p:cNvGrpSpPr>
            <p:nvPr/>
          </p:nvGrpSpPr>
          <p:grpSpPr bwMode="auto">
            <a:xfrm rot="16200000" flipH="1">
              <a:off x="760" y="3160"/>
              <a:ext cx="48" cy="144"/>
              <a:chOff x="1440" y="2400"/>
              <a:chExt cx="48" cy="144"/>
            </a:xfrm>
          </p:grpSpPr>
          <p:sp>
            <p:nvSpPr>
              <p:cNvPr id="297010" name="Oval 50">
                <a:extLst>
                  <a:ext uri="{FF2B5EF4-FFF2-40B4-BE49-F238E27FC236}">
                    <a16:creationId xmlns:a16="http://schemas.microsoft.com/office/drawing/2014/main" id="{20BD81D3-6BEF-4376-87FD-F11A4F71E08E}"/>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11" name="Oval 51">
                <a:extLst>
                  <a:ext uri="{FF2B5EF4-FFF2-40B4-BE49-F238E27FC236}">
                    <a16:creationId xmlns:a16="http://schemas.microsoft.com/office/drawing/2014/main" id="{5E41E328-F333-4812-81F7-54F17119B52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sp>
        <p:nvSpPr>
          <p:cNvPr id="297016" name="Text Box 56">
            <a:extLst>
              <a:ext uri="{FF2B5EF4-FFF2-40B4-BE49-F238E27FC236}">
                <a16:creationId xmlns:a16="http://schemas.microsoft.com/office/drawing/2014/main" id="{64061BC6-CD5B-4D55-AADF-8054B97061E7}"/>
              </a:ext>
            </a:extLst>
          </p:cNvPr>
          <p:cNvSpPr txBox="1">
            <a:spLocks noChangeArrowheads="1"/>
          </p:cNvSpPr>
          <p:nvPr/>
        </p:nvSpPr>
        <p:spPr bwMode="auto">
          <a:xfrm>
            <a:off x="557472" y="2543331"/>
            <a:ext cx="74279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dirty="0"/>
              <a:t>4</a:t>
            </a:r>
            <a:r>
              <a:rPr lang="cs-CZ" altLang="en-US" sz="2000" dirty="0"/>
              <a:t>.</a:t>
            </a:r>
            <a:r>
              <a:rPr lang="en-US" altLang="en-US" sz="2000" dirty="0"/>
              <a:t> </a:t>
            </a:r>
            <a:r>
              <a:rPr lang="cs-CZ" altLang="en-US" sz="2000" dirty="0"/>
              <a:t>Kontrola</a:t>
            </a:r>
            <a:r>
              <a:rPr lang="en-US" altLang="en-US" sz="2000" dirty="0"/>
              <a:t>, </a:t>
            </a:r>
            <a:r>
              <a:rPr lang="cs-CZ" altLang="en-US" sz="2000" dirty="0"/>
              <a:t>zda je počet</a:t>
            </a:r>
            <a:r>
              <a:rPr lang="en-US" altLang="en-US" sz="2000" dirty="0"/>
              <a:t> e</a:t>
            </a:r>
            <a:r>
              <a:rPr lang="en-US" altLang="en-US" sz="2000" baseline="30000" dirty="0"/>
              <a:t>-</a:t>
            </a:r>
            <a:r>
              <a:rPr lang="en-US" altLang="en-US" sz="2000" dirty="0"/>
              <a:t> </a:t>
            </a:r>
            <a:r>
              <a:rPr lang="cs-CZ" altLang="en-US" sz="2000" dirty="0"/>
              <a:t>v této struktuře roven počtu valenčních</a:t>
            </a:r>
            <a:r>
              <a:rPr lang="en-US" altLang="en-US" sz="2000" dirty="0"/>
              <a:t> e</a:t>
            </a:r>
            <a:r>
              <a:rPr lang="en-US" altLang="en-US" sz="2000" baseline="30000" dirty="0"/>
              <a:t>- </a:t>
            </a:r>
            <a:r>
              <a:rPr lang="cs-CZ" altLang="en-US" sz="2000" dirty="0"/>
              <a:t>:</a:t>
            </a:r>
            <a:endParaRPr lang="en-US" altLang="en-US" sz="2000" dirty="0"/>
          </a:p>
        </p:txBody>
      </p:sp>
      <p:sp>
        <p:nvSpPr>
          <p:cNvPr id="297017" name="Text Box 57">
            <a:extLst>
              <a:ext uri="{FF2B5EF4-FFF2-40B4-BE49-F238E27FC236}">
                <a16:creationId xmlns:a16="http://schemas.microsoft.com/office/drawing/2014/main" id="{3713F658-EA69-47E8-A5E5-D818FE0F98E4}"/>
              </a:ext>
            </a:extLst>
          </p:cNvPr>
          <p:cNvSpPr txBox="1">
            <a:spLocks noChangeArrowheads="1"/>
          </p:cNvSpPr>
          <p:nvPr/>
        </p:nvSpPr>
        <p:spPr bwMode="auto">
          <a:xfrm>
            <a:off x="1905000" y="3048000"/>
            <a:ext cx="70118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dirty="0"/>
              <a:t>3 </a:t>
            </a:r>
            <a:r>
              <a:rPr lang="cs-CZ" altLang="en-US" sz="2000" dirty="0"/>
              <a:t>jednoduché vazby</a:t>
            </a:r>
            <a:r>
              <a:rPr lang="en-US" altLang="en-US" sz="2000" dirty="0"/>
              <a:t> (3x2) + 10 </a:t>
            </a:r>
            <a:r>
              <a:rPr lang="cs-CZ" altLang="en-US" sz="2000" dirty="0"/>
              <a:t>volných párů</a:t>
            </a:r>
            <a:r>
              <a:rPr lang="en-US" altLang="en-US" sz="2000" dirty="0"/>
              <a:t> (10x2) = </a:t>
            </a:r>
            <a:r>
              <a:rPr lang="en-US" altLang="en-US" sz="2000" dirty="0">
                <a:solidFill>
                  <a:srgbClr val="FF0000"/>
                </a:solidFill>
              </a:rPr>
              <a:t>26 </a:t>
            </a:r>
            <a:r>
              <a:rPr lang="en-US" altLang="en-US" sz="2000" dirty="0" err="1">
                <a:solidFill>
                  <a:srgbClr val="FF0000"/>
                </a:solidFill>
              </a:rPr>
              <a:t>ele</a:t>
            </a:r>
            <a:r>
              <a:rPr lang="cs-CZ" altLang="en-US" sz="2000" dirty="0">
                <a:solidFill>
                  <a:srgbClr val="FF0000"/>
                </a:solidFill>
              </a:rPr>
              <a:t>k</a:t>
            </a:r>
            <a:r>
              <a:rPr lang="en-US" altLang="en-US" sz="2000" dirty="0" err="1">
                <a:solidFill>
                  <a:srgbClr val="FF0000"/>
                </a:solidFill>
              </a:rPr>
              <a:t>tron</a:t>
            </a:r>
            <a:r>
              <a:rPr lang="cs-CZ" altLang="en-US" sz="2000" dirty="0">
                <a:solidFill>
                  <a:srgbClr val="FF0000"/>
                </a:solidFill>
              </a:rPr>
              <a:t>ů</a:t>
            </a:r>
            <a:endParaRPr lang="en-US" altLang="en-US" sz="2000" dirty="0">
              <a:solidFill>
                <a:srgbClr val="FF0000"/>
              </a:solidFill>
            </a:endParaRPr>
          </a:p>
        </p:txBody>
      </p:sp>
    </p:spTree>
    <p:extLst>
      <p:ext uri="{BB962C8B-B14F-4D97-AF65-F5344CB8AC3E}">
        <p14:creationId xmlns:p14="http://schemas.microsoft.com/office/powerpoint/2010/main" val="919244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362" name="Group 66">
            <a:extLst>
              <a:ext uri="{FF2B5EF4-FFF2-40B4-BE49-F238E27FC236}">
                <a16:creationId xmlns:a16="http://schemas.microsoft.com/office/drawing/2014/main" id="{A77CF48C-A452-4D55-A97B-95217BDF7DF7}"/>
              </a:ext>
            </a:extLst>
          </p:cNvPr>
          <p:cNvGrpSpPr>
            <a:grpSpLocks/>
          </p:cNvGrpSpPr>
          <p:nvPr/>
        </p:nvGrpSpPr>
        <p:grpSpPr bwMode="auto">
          <a:xfrm>
            <a:off x="3962400" y="1371600"/>
            <a:ext cx="1736478" cy="369164"/>
            <a:chOff x="528" y="912"/>
            <a:chExt cx="1599" cy="279"/>
          </a:xfrm>
        </p:grpSpPr>
        <p:sp>
          <p:nvSpPr>
            <p:cNvPr id="311363" name="Text Box 67">
              <a:extLst>
                <a:ext uri="{FF2B5EF4-FFF2-40B4-BE49-F238E27FC236}">
                  <a16:creationId xmlns:a16="http://schemas.microsoft.com/office/drawing/2014/main" id="{1C42AD7E-EFBB-4155-BB9C-0162FF70719B}"/>
                </a:ext>
              </a:extLst>
            </p:cNvPr>
            <p:cNvSpPr txBox="1">
              <a:spLocks noChangeArrowheads="1"/>
            </p:cNvSpPr>
            <p:nvPr/>
          </p:nvSpPr>
          <p:spPr bwMode="auto">
            <a:xfrm>
              <a:off x="528" y="912"/>
              <a:ext cx="303"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64" name="Text Box 68">
              <a:extLst>
                <a:ext uri="{FF2B5EF4-FFF2-40B4-BE49-F238E27FC236}">
                  <a16:creationId xmlns:a16="http://schemas.microsoft.com/office/drawing/2014/main" id="{4447D5BC-CC67-4475-BB7B-1F297CFB9968}"/>
                </a:ext>
              </a:extLst>
            </p:cNvPr>
            <p:cNvSpPr txBox="1">
              <a:spLocks noChangeArrowheads="1"/>
            </p:cNvSpPr>
            <p:nvPr/>
          </p:nvSpPr>
          <p:spPr bwMode="auto">
            <a:xfrm>
              <a:off x="956" y="912"/>
              <a:ext cx="284"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311365" name="Text Box 69">
              <a:extLst>
                <a:ext uri="{FF2B5EF4-FFF2-40B4-BE49-F238E27FC236}">
                  <a16:creationId xmlns:a16="http://schemas.microsoft.com/office/drawing/2014/main" id="{5F17ABDE-C0BE-4B00-ABF1-8269AE9A8F99}"/>
                </a:ext>
              </a:extLst>
            </p:cNvPr>
            <p:cNvSpPr txBox="1">
              <a:spLocks noChangeArrowheads="1"/>
            </p:cNvSpPr>
            <p:nvPr/>
          </p:nvSpPr>
          <p:spPr bwMode="auto">
            <a:xfrm>
              <a:off x="1385" y="912"/>
              <a:ext cx="310"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311366" name="Text Box 70">
              <a:extLst>
                <a:ext uri="{FF2B5EF4-FFF2-40B4-BE49-F238E27FC236}">
                  <a16:creationId xmlns:a16="http://schemas.microsoft.com/office/drawing/2014/main" id="{27B41A17-626E-48E8-AA56-6B5F6F135007}"/>
                </a:ext>
              </a:extLst>
            </p:cNvPr>
            <p:cNvSpPr txBox="1">
              <a:spLocks noChangeArrowheads="1"/>
            </p:cNvSpPr>
            <p:nvPr/>
          </p:nvSpPr>
          <p:spPr bwMode="auto">
            <a:xfrm>
              <a:off x="1824" y="912"/>
              <a:ext cx="303"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67" name="Line 71">
              <a:extLst>
                <a:ext uri="{FF2B5EF4-FFF2-40B4-BE49-F238E27FC236}">
                  <a16:creationId xmlns:a16="http://schemas.microsoft.com/office/drawing/2014/main" id="{A1107324-2C5F-474D-B5CC-E67A733D140B}"/>
                </a:ext>
              </a:extLst>
            </p:cNvPr>
            <p:cNvSpPr>
              <a:spLocks noChangeShapeType="1"/>
            </p:cNvSpPr>
            <p:nvPr/>
          </p:nvSpPr>
          <p:spPr bwMode="auto">
            <a:xfrm>
              <a:off x="736"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68" name="Line 72">
              <a:extLst>
                <a:ext uri="{FF2B5EF4-FFF2-40B4-BE49-F238E27FC236}">
                  <a16:creationId xmlns:a16="http://schemas.microsoft.com/office/drawing/2014/main" id="{023CDDF5-B4E9-471E-BA82-1BA64E95E56E}"/>
                </a:ext>
              </a:extLst>
            </p:cNvPr>
            <p:cNvSpPr>
              <a:spLocks noChangeShapeType="1"/>
            </p:cNvSpPr>
            <p:nvPr/>
          </p:nvSpPr>
          <p:spPr bwMode="auto">
            <a:xfrm>
              <a:off x="1176"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69" name="Line 73">
              <a:extLst>
                <a:ext uri="{FF2B5EF4-FFF2-40B4-BE49-F238E27FC236}">
                  <a16:creationId xmlns:a16="http://schemas.microsoft.com/office/drawing/2014/main" id="{E889189C-F30E-4BF7-A9A7-EB8C9C2D7406}"/>
                </a:ext>
              </a:extLst>
            </p:cNvPr>
            <p:cNvSpPr>
              <a:spLocks noChangeShapeType="1"/>
            </p:cNvSpPr>
            <p:nvPr/>
          </p:nvSpPr>
          <p:spPr bwMode="auto">
            <a:xfrm>
              <a:off x="1616"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nvGrpSpPr>
          <p:cNvPr id="311370" name="Group 74">
            <a:extLst>
              <a:ext uri="{FF2B5EF4-FFF2-40B4-BE49-F238E27FC236}">
                <a16:creationId xmlns:a16="http://schemas.microsoft.com/office/drawing/2014/main" id="{AC187298-FA1C-4D92-87C0-501013346366}"/>
              </a:ext>
            </a:extLst>
          </p:cNvPr>
          <p:cNvGrpSpPr>
            <a:grpSpLocks/>
          </p:cNvGrpSpPr>
          <p:nvPr/>
        </p:nvGrpSpPr>
        <p:grpSpPr bwMode="auto">
          <a:xfrm>
            <a:off x="6553200" y="1143000"/>
            <a:ext cx="1358503" cy="788534"/>
            <a:chOff x="3056" y="736"/>
            <a:chExt cx="1141" cy="647"/>
          </a:xfrm>
        </p:grpSpPr>
        <p:sp>
          <p:nvSpPr>
            <p:cNvPr id="311371" name="Text Box 75">
              <a:extLst>
                <a:ext uri="{FF2B5EF4-FFF2-40B4-BE49-F238E27FC236}">
                  <a16:creationId xmlns:a16="http://schemas.microsoft.com/office/drawing/2014/main" id="{10AFBDE1-E2F9-4534-BECF-35CB423772AD}"/>
                </a:ext>
              </a:extLst>
            </p:cNvPr>
            <p:cNvSpPr txBox="1">
              <a:spLocks noChangeArrowheads="1"/>
            </p:cNvSpPr>
            <p:nvPr/>
          </p:nvSpPr>
          <p:spPr bwMode="auto">
            <a:xfrm>
              <a:off x="3057" y="736"/>
              <a:ext cx="27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72" name="Text Box 76">
              <a:extLst>
                <a:ext uri="{FF2B5EF4-FFF2-40B4-BE49-F238E27FC236}">
                  <a16:creationId xmlns:a16="http://schemas.microsoft.com/office/drawing/2014/main" id="{AC6A2386-3484-4281-995D-CEE214C18EF6}"/>
                </a:ext>
              </a:extLst>
            </p:cNvPr>
            <p:cNvSpPr txBox="1">
              <a:spLocks noChangeArrowheads="1"/>
            </p:cNvSpPr>
            <p:nvPr/>
          </p:nvSpPr>
          <p:spPr bwMode="auto">
            <a:xfrm>
              <a:off x="3485" y="912"/>
              <a:ext cx="259"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311373" name="Text Box 77">
              <a:extLst>
                <a:ext uri="{FF2B5EF4-FFF2-40B4-BE49-F238E27FC236}">
                  <a16:creationId xmlns:a16="http://schemas.microsoft.com/office/drawing/2014/main" id="{83DB8064-15D8-4B66-8C0C-3ADEFA383BC7}"/>
                </a:ext>
              </a:extLst>
            </p:cNvPr>
            <p:cNvSpPr txBox="1">
              <a:spLocks noChangeArrowheads="1"/>
            </p:cNvSpPr>
            <p:nvPr/>
          </p:nvSpPr>
          <p:spPr bwMode="auto">
            <a:xfrm>
              <a:off x="3914" y="912"/>
              <a:ext cx="283"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311374" name="Text Box 78">
              <a:extLst>
                <a:ext uri="{FF2B5EF4-FFF2-40B4-BE49-F238E27FC236}">
                  <a16:creationId xmlns:a16="http://schemas.microsoft.com/office/drawing/2014/main" id="{E247A24A-32D7-47FC-8BEA-F2854E779474}"/>
                </a:ext>
              </a:extLst>
            </p:cNvPr>
            <p:cNvSpPr txBox="1">
              <a:spLocks noChangeArrowheads="1"/>
            </p:cNvSpPr>
            <p:nvPr/>
          </p:nvSpPr>
          <p:spPr bwMode="auto">
            <a:xfrm>
              <a:off x="3056" y="1080"/>
              <a:ext cx="27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75" name="Line 79">
              <a:extLst>
                <a:ext uri="{FF2B5EF4-FFF2-40B4-BE49-F238E27FC236}">
                  <a16:creationId xmlns:a16="http://schemas.microsoft.com/office/drawing/2014/main" id="{2FD47D11-C78D-4C2A-8D2E-FC1990ECCA4E}"/>
                </a:ext>
              </a:extLst>
            </p:cNvPr>
            <p:cNvSpPr>
              <a:spLocks noChangeShapeType="1"/>
            </p:cNvSpPr>
            <p:nvPr/>
          </p:nvSpPr>
          <p:spPr bwMode="auto">
            <a:xfrm>
              <a:off x="3705"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76" name="Line 80">
              <a:extLst>
                <a:ext uri="{FF2B5EF4-FFF2-40B4-BE49-F238E27FC236}">
                  <a16:creationId xmlns:a16="http://schemas.microsoft.com/office/drawing/2014/main" id="{EBE130C0-30A9-41F5-98AB-556B53A50238}"/>
                </a:ext>
              </a:extLst>
            </p:cNvPr>
            <p:cNvSpPr>
              <a:spLocks noChangeShapeType="1"/>
            </p:cNvSpPr>
            <p:nvPr/>
          </p:nvSpPr>
          <p:spPr bwMode="auto">
            <a:xfrm>
              <a:off x="3272" y="912"/>
              <a:ext cx="24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77" name="Line 81">
              <a:extLst>
                <a:ext uri="{FF2B5EF4-FFF2-40B4-BE49-F238E27FC236}">
                  <a16:creationId xmlns:a16="http://schemas.microsoft.com/office/drawing/2014/main" id="{B5F078DF-4D34-4DCC-BC56-FF7965E1ADDD}"/>
                </a:ext>
              </a:extLst>
            </p:cNvPr>
            <p:cNvSpPr>
              <a:spLocks noChangeShapeType="1"/>
            </p:cNvSpPr>
            <p:nvPr/>
          </p:nvSpPr>
          <p:spPr bwMode="auto">
            <a:xfrm flipV="1">
              <a:off x="3272" y="1112"/>
              <a:ext cx="24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311378" name="Text Box 82">
            <a:extLst>
              <a:ext uri="{FF2B5EF4-FFF2-40B4-BE49-F238E27FC236}">
                <a16:creationId xmlns:a16="http://schemas.microsoft.com/office/drawing/2014/main" id="{270C7DD9-9B5B-4617-824E-0B118F2A4C20}"/>
              </a:ext>
            </a:extLst>
          </p:cNvPr>
          <p:cNvSpPr txBox="1">
            <a:spLocks noChangeArrowheads="1"/>
          </p:cNvSpPr>
          <p:nvPr/>
        </p:nvSpPr>
        <p:spPr bwMode="auto">
          <a:xfrm>
            <a:off x="152400" y="381000"/>
            <a:ext cx="8839200" cy="75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10000"/>
              </a:lnSpc>
              <a:spcBef>
                <a:spcPct val="50000"/>
              </a:spcBef>
            </a:pPr>
            <a:r>
              <a:rPr lang="cs-CZ" altLang="en-US" sz="2000" b="1" dirty="0"/>
              <a:t>Příklad</a:t>
            </a:r>
            <a:r>
              <a:rPr lang="cs-CZ" altLang="en-US" sz="2000" dirty="0"/>
              <a:t>: Ze dvou možných struktur formaldehydu</a:t>
            </a:r>
            <a:r>
              <a:rPr lang="en-US" altLang="en-US" sz="2000" dirty="0"/>
              <a:t> (CH</a:t>
            </a:r>
            <a:r>
              <a:rPr lang="en-US" altLang="en-US" sz="2000" baseline="-25000" dirty="0"/>
              <a:t>2</a:t>
            </a:r>
            <a:r>
              <a:rPr lang="en-US" altLang="en-US" sz="2000" dirty="0"/>
              <a:t>O)</a:t>
            </a:r>
            <a:r>
              <a:rPr lang="cs-CZ" altLang="en-US" sz="2000" dirty="0"/>
              <a:t> vyberte pravděpodobnější z nich. Rozlišení proveďte pomocí formálního náboje jednotlivých atomů.</a:t>
            </a:r>
            <a:endParaRPr lang="en-US" altLang="en-US" sz="2000" dirty="0"/>
          </a:p>
        </p:txBody>
      </p:sp>
      <p:grpSp>
        <p:nvGrpSpPr>
          <p:cNvPr id="52" name="Group 20">
            <a:extLst>
              <a:ext uri="{FF2B5EF4-FFF2-40B4-BE49-F238E27FC236}">
                <a16:creationId xmlns:a16="http://schemas.microsoft.com/office/drawing/2014/main" id="{D41D072F-FD67-4564-B434-6ED29F70C47E}"/>
              </a:ext>
            </a:extLst>
          </p:cNvPr>
          <p:cNvGrpSpPr>
            <a:grpSpLocks/>
          </p:cNvGrpSpPr>
          <p:nvPr/>
        </p:nvGrpSpPr>
        <p:grpSpPr bwMode="auto">
          <a:xfrm>
            <a:off x="2090426" y="2514600"/>
            <a:ext cx="1103709" cy="1038226"/>
            <a:chOff x="2328" y="247"/>
            <a:chExt cx="927" cy="872"/>
          </a:xfrm>
        </p:grpSpPr>
        <p:sp>
          <p:nvSpPr>
            <p:cNvPr id="53" name="Text Box 21">
              <a:extLst>
                <a:ext uri="{FF2B5EF4-FFF2-40B4-BE49-F238E27FC236}">
                  <a16:creationId xmlns:a16="http://schemas.microsoft.com/office/drawing/2014/main" id="{1F578FA4-8924-4D00-938D-EB1672AEF347}"/>
                </a:ext>
              </a:extLst>
            </p:cNvPr>
            <p:cNvSpPr txBox="1">
              <a:spLocks noChangeArrowheads="1"/>
            </p:cNvSpPr>
            <p:nvPr/>
          </p:nvSpPr>
          <p:spPr bwMode="auto">
            <a:xfrm>
              <a:off x="2574" y="247"/>
              <a:ext cx="62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C – 4 e</a:t>
              </a:r>
              <a:r>
                <a:rPr lang="en-US" altLang="en-US" sz="1500" baseline="30000"/>
                <a:t>-</a:t>
              </a:r>
              <a:endParaRPr lang="en-US" altLang="en-US" sz="1500"/>
            </a:p>
          </p:txBody>
        </p:sp>
        <p:sp>
          <p:nvSpPr>
            <p:cNvPr id="54" name="Text Box 22">
              <a:extLst>
                <a:ext uri="{FF2B5EF4-FFF2-40B4-BE49-F238E27FC236}">
                  <a16:creationId xmlns:a16="http://schemas.microsoft.com/office/drawing/2014/main" id="{A98A8F6F-A641-4241-AF2C-CFF5A88CCB3E}"/>
                </a:ext>
              </a:extLst>
            </p:cNvPr>
            <p:cNvSpPr txBox="1">
              <a:spLocks noChangeArrowheads="1"/>
            </p:cNvSpPr>
            <p:nvPr/>
          </p:nvSpPr>
          <p:spPr bwMode="auto">
            <a:xfrm>
              <a:off x="2576" y="439"/>
              <a:ext cx="64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dirty="0"/>
                <a:t>O – 6 e</a:t>
              </a:r>
              <a:r>
                <a:rPr lang="en-US" altLang="en-US" sz="1500" baseline="30000" dirty="0"/>
                <a:t>-</a:t>
              </a:r>
              <a:endParaRPr lang="en-US" altLang="en-US" sz="1500" dirty="0"/>
            </a:p>
          </p:txBody>
        </p:sp>
        <p:grpSp>
          <p:nvGrpSpPr>
            <p:cNvPr id="55" name="Group 23">
              <a:extLst>
                <a:ext uri="{FF2B5EF4-FFF2-40B4-BE49-F238E27FC236}">
                  <a16:creationId xmlns:a16="http://schemas.microsoft.com/office/drawing/2014/main" id="{C9164066-601B-4895-A854-04E9DDBB1F4A}"/>
                </a:ext>
              </a:extLst>
            </p:cNvPr>
            <p:cNvGrpSpPr>
              <a:grpSpLocks/>
            </p:cNvGrpSpPr>
            <p:nvPr/>
          </p:nvGrpSpPr>
          <p:grpSpPr bwMode="auto">
            <a:xfrm>
              <a:off x="2328" y="646"/>
              <a:ext cx="912" cy="271"/>
              <a:chOff x="2000" y="646"/>
              <a:chExt cx="912" cy="271"/>
            </a:xfrm>
          </p:grpSpPr>
          <p:sp>
            <p:nvSpPr>
              <p:cNvPr id="57" name="Text Box 24">
                <a:extLst>
                  <a:ext uri="{FF2B5EF4-FFF2-40B4-BE49-F238E27FC236}">
                    <a16:creationId xmlns:a16="http://schemas.microsoft.com/office/drawing/2014/main" id="{8821BEA6-D285-4408-9B97-BE3E85CC41D8}"/>
                  </a:ext>
                </a:extLst>
              </p:cNvPr>
              <p:cNvSpPr txBox="1">
                <a:spLocks noChangeArrowheads="1"/>
              </p:cNvSpPr>
              <p:nvPr/>
            </p:nvSpPr>
            <p:spPr bwMode="auto">
              <a:xfrm>
                <a:off x="2012" y="646"/>
                <a:ext cx="87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2H – 2x1 e</a:t>
                </a:r>
                <a:r>
                  <a:rPr lang="en-US" altLang="en-US" sz="1500" baseline="30000"/>
                  <a:t>-</a:t>
                </a:r>
                <a:endParaRPr lang="en-US" altLang="en-US" sz="1500"/>
              </a:p>
            </p:txBody>
          </p:sp>
          <p:sp>
            <p:nvSpPr>
              <p:cNvPr id="58" name="Line 25">
                <a:extLst>
                  <a:ext uri="{FF2B5EF4-FFF2-40B4-BE49-F238E27FC236}">
                    <a16:creationId xmlns:a16="http://schemas.microsoft.com/office/drawing/2014/main" id="{20619773-D36A-475A-B4DA-1970713334EB}"/>
                  </a:ext>
                </a:extLst>
              </p:cNvPr>
              <p:cNvSpPr>
                <a:spLocks noChangeShapeType="1"/>
              </p:cNvSpPr>
              <p:nvPr/>
            </p:nvSpPr>
            <p:spPr bwMode="auto">
              <a:xfrm>
                <a:off x="2000" y="880"/>
                <a:ext cx="9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56" name="Text Box 26">
              <a:extLst>
                <a:ext uri="{FF2B5EF4-FFF2-40B4-BE49-F238E27FC236}">
                  <a16:creationId xmlns:a16="http://schemas.microsoft.com/office/drawing/2014/main" id="{BC427019-B3B7-4DDF-BBA3-F26C81B573D8}"/>
                </a:ext>
              </a:extLst>
            </p:cNvPr>
            <p:cNvSpPr txBox="1">
              <a:spLocks noChangeArrowheads="1"/>
            </p:cNvSpPr>
            <p:nvPr/>
          </p:nvSpPr>
          <p:spPr bwMode="auto">
            <a:xfrm>
              <a:off x="2750" y="848"/>
              <a:ext cx="50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solidFill>
                    <a:srgbClr val="FF0000"/>
                  </a:solidFill>
                </a:rPr>
                <a:t>12  e</a:t>
              </a:r>
              <a:r>
                <a:rPr lang="en-US" altLang="en-US" sz="1500" baseline="30000">
                  <a:solidFill>
                    <a:srgbClr val="FF0000"/>
                  </a:solidFill>
                </a:rPr>
                <a:t>-</a:t>
              </a:r>
              <a:endParaRPr lang="en-US" altLang="en-US" sz="1500">
                <a:solidFill>
                  <a:srgbClr val="FF0000"/>
                </a:solidFill>
              </a:endParaRPr>
            </a:p>
          </p:txBody>
        </p:sp>
      </p:grpSp>
      <p:grpSp>
        <p:nvGrpSpPr>
          <p:cNvPr id="59" name="Group 27">
            <a:extLst>
              <a:ext uri="{FF2B5EF4-FFF2-40B4-BE49-F238E27FC236}">
                <a16:creationId xmlns:a16="http://schemas.microsoft.com/office/drawing/2014/main" id="{99B0A409-85D9-4143-848B-B5491BDA03EE}"/>
              </a:ext>
            </a:extLst>
          </p:cNvPr>
          <p:cNvGrpSpPr>
            <a:grpSpLocks/>
          </p:cNvGrpSpPr>
          <p:nvPr/>
        </p:nvGrpSpPr>
        <p:grpSpPr bwMode="auto">
          <a:xfrm>
            <a:off x="3387018" y="2514603"/>
            <a:ext cx="2538413" cy="1034653"/>
            <a:chOff x="2400" y="3024"/>
            <a:chExt cx="1968" cy="869"/>
          </a:xfrm>
        </p:grpSpPr>
        <p:sp>
          <p:nvSpPr>
            <p:cNvPr id="60" name="Text Box 28">
              <a:extLst>
                <a:ext uri="{FF2B5EF4-FFF2-40B4-BE49-F238E27FC236}">
                  <a16:creationId xmlns:a16="http://schemas.microsoft.com/office/drawing/2014/main" id="{F06918AC-F862-421F-9468-7B1F2524A2CE}"/>
                </a:ext>
              </a:extLst>
            </p:cNvPr>
            <p:cNvSpPr txBox="1">
              <a:spLocks noChangeArrowheads="1"/>
            </p:cNvSpPr>
            <p:nvPr/>
          </p:nvSpPr>
          <p:spPr bwMode="auto">
            <a:xfrm>
              <a:off x="2400" y="3024"/>
              <a:ext cx="192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500"/>
                <a:t>2 </a:t>
              </a:r>
              <a:r>
                <a:rPr lang="cs-CZ" altLang="en-US" sz="1500"/>
                <a:t>jednoduché v.</a:t>
              </a:r>
              <a:r>
                <a:rPr lang="en-US" altLang="en-US" sz="1500"/>
                <a:t> (2x2) =   4</a:t>
              </a:r>
            </a:p>
          </p:txBody>
        </p:sp>
        <p:sp>
          <p:nvSpPr>
            <p:cNvPr id="61" name="Text Box 29">
              <a:extLst>
                <a:ext uri="{FF2B5EF4-FFF2-40B4-BE49-F238E27FC236}">
                  <a16:creationId xmlns:a16="http://schemas.microsoft.com/office/drawing/2014/main" id="{7600FC30-37A7-478D-B932-E815994C38B6}"/>
                </a:ext>
              </a:extLst>
            </p:cNvPr>
            <p:cNvSpPr txBox="1">
              <a:spLocks noChangeArrowheads="1"/>
            </p:cNvSpPr>
            <p:nvPr/>
          </p:nvSpPr>
          <p:spPr bwMode="auto">
            <a:xfrm>
              <a:off x="2832" y="3224"/>
              <a:ext cx="153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cs-CZ" altLang="en-US" sz="1500"/>
                <a:t>       </a:t>
              </a:r>
              <a:r>
                <a:rPr lang="en-US" altLang="en-US" sz="1500"/>
                <a:t>1 </a:t>
              </a:r>
              <a:r>
                <a:rPr lang="cs-CZ" altLang="en-US" sz="1500"/>
                <a:t>dvojná v.</a:t>
              </a:r>
              <a:r>
                <a:rPr lang="en-US" altLang="en-US" sz="1500"/>
                <a:t> =   4</a:t>
              </a:r>
            </a:p>
          </p:txBody>
        </p:sp>
        <p:grpSp>
          <p:nvGrpSpPr>
            <p:cNvPr id="62" name="Group 30">
              <a:extLst>
                <a:ext uri="{FF2B5EF4-FFF2-40B4-BE49-F238E27FC236}">
                  <a16:creationId xmlns:a16="http://schemas.microsoft.com/office/drawing/2014/main" id="{39AD981C-1D06-4963-B19B-6500EF3C06F2}"/>
                </a:ext>
              </a:extLst>
            </p:cNvPr>
            <p:cNvGrpSpPr>
              <a:grpSpLocks/>
            </p:cNvGrpSpPr>
            <p:nvPr/>
          </p:nvGrpSpPr>
          <p:grpSpPr bwMode="auto">
            <a:xfrm>
              <a:off x="2448" y="3423"/>
              <a:ext cx="1824" cy="271"/>
              <a:chOff x="2448" y="3398"/>
              <a:chExt cx="1824" cy="271"/>
            </a:xfrm>
          </p:grpSpPr>
          <p:sp>
            <p:nvSpPr>
              <p:cNvPr id="64" name="Text Box 31">
                <a:extLst>
                  <a:ext uri="{FF2B5EF4-FFF2-40B4-BE49-F238E27FC236}">
                    <a16:creationId xmlns:a16="http://schemas.microsoft.com/office/drawing/2014/main" id="{A05BB813-AA81-4B08-8774-714C770F5C44}"/>
                  </a:ext>
                </a:extLst>
              </p:cNvPr>
              <p:cNvSpPr txBox="1">
                <a:spLocks noChangeArrowheads="1"/>
              </p:cNvSpPr>
              <p:nvPr/>
            </p:nvSpPr>
            <p:spPr bwMode="auto">
              <a:xfrm>
                <a:off x="2608" y="3398"/>
                <a:ext cx="154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1500"/>
                  <a:t> </a:t>
                </a:r>
                <a:r>
                  <a:rPr lang="en-US" altLang="en-US" sz="1500"/>
                  <a:t>2 </a:t>
                </a:r>
                <a:r>
                  <a:rPr lang="cs-CZ" altLang="en-US" sz="1500"/>
                  <a:t>volné páry</a:t>
                </a:r>
                <a:r>
                  <a:rPr lang="en-US" altLang="en-US" sz="1500"/>
                  <a:t> (2x2) =   4</a:t>
                </a:r>
              </a:p>
            </p:txBody>
          </p:sp>
          <p:sp>
            <p:nvSpPr>
              <p:cNvPr id="65" name="Line 32">
                <a:extLst>
                  <a:ext uri="{FF2B5EF4-FFF2-40B4-BE49-F238E27FC236}">
                    <a16:creationId xmlns:a16="http://schemas.microsoft.com/office/drawing/2014/main" id="{32E8BA0E-0420-45DE-AAB0-D236D25E7461}"/>
                  </a:ext>
                </a:extLst>
              </p:cNvPr>
              <p:cNvSpPr>
                <a:spLocks noChangeShapeType="1"/>
              </p:cNvSpPr>
              <p:nvPr/>
            </p:nvSpPr>
            <p:spPr bwMode="auto">
              <a:xfrm>
                <a:off x="2448" y="3616"/>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63" name="Text Box 33">
              <a:extLst>
                <a:ext uri="{FF2B5EF4-FFF2-40B4-BE49-F238E27FC236}">
                  <a16:creationId xmlns:a16="http://schemas.microsoft.com/office/drawing/2014/main" id="{18A089F7-3870-47A2-BC1F-F6DF0B05E3A1}"/>
                </a:ext>
              </a:extLst>
            </p:cNvPr>
            <p:cNvSpPr txBox="1">
              <a:spLocks noChangeArrowheads="1"/>
            </p:cNvSpPr>
            <p:nvPr/>
          </p:nvSpPr>
          <p:spPr bwMode="auto">
            <a:xfrm>
              <a:off x="3472" y="3622"/>
              <a:ext cx="86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en-US" sz="1500">
                  <a:solidFill>
                    <a:srgbClr val="FF0000"/>
                  </a:solidFill>
                </a:rPr>
                <a:t>celkem</a:t>
              </a:r>
              <a:r>
                <a:rPr lang="en-US" altLang="en-US" sz="1500">
                  <a:solidFill>
                    <a:srgbClr val="FF0000"/>
                  </a:solidFill>
                </a:rPr>
                <a:t> = 12</a:t>
              </a:r>
            </a:p>
          </p:txBody>
        </p:sp>
      </p:grpSp>
      <p:grpSp>
        <p:nvGrpSpPr>
          <p:cNvPr id="2" name="Skupina 1">
            <a:extLst>
              <a:ext uri="{FF2B5EF4-FFF2-40B4-BE49-F238E27FC236}">
                <a16:creationId xmlns:a16="http://schemas.microsoft.com/office/drawing/2014/main" id="{08FA0818-DB4D-48DE-9E20-8ED21DA01FE7}"/>
              </a:ext>
            </a:extLst>
          </p:cNvPr>
          <p:cNvGrpSpPr/>
          <p:nvPr/>
        </p:nvGrpSpPr>
        <p:grpSpPr>
          <a:xfrm>
            <a:off x="185738" y="2362200"/>
            <a:ext cx="1871662" cy="739380"/>
            <a:chOff x="780567" y="2195721"/>
            <a:chExt cx="2495549" cy="985839"/>
          </a:xfrm>
        </p:grpSpPr>
        <p:grpSp>
          <p:nvGrpSpPr>
            <p:cNvPr id="36" name="Group 4">
              <a:extLst>
                <a:ext uri="{FF2B5EF4-FFF2-40B4-BE49-F238E27FC236}">
                  <a16:creationId xmlns:a16="http://schemas.microsoft.com/office/drawing/2014/main" id="{7E140927-83C9-4D5C-B962-995EA58A9BA1}"/>
                </a:ext>
              </a:extLst>
            </p:cNvPr>
            <p:cNvGrpSpPr>
              <a:grpSpLocks/>
            </p:cNvGrpSpPr>
            <p:nvPr/>
          </p:nvGrpSpPr>
          <p:grpSpPr bwMode="auto">
            <a:xfrm>
              <a:off x="780567" y="2689434"/>
              <a:ext cx="2495549" cy="492126"/>
              <a:chOff x="2104" y="192"/>
              <a:chExt cx="1572" cy="310"/>
            </a:xfrm>
          </p:grpSpPr>
          <p:sp>
            <p:nvSpPr>
              <p:cNvPr id="37" name="Text Box 5">
                <a:extLst>
                  <a:ext uri="{FF2B5EF4-FFF2-40B4-BE49-F238E27FC236}">
                    <a16:creationId xmlns:a16="http://schemas.microsoft.com/office/drawing/2014/main" id="{05B3B55A-B77C-479B-9866-98D15CAD871E}"/>
                  </a:ext>
                </a:extLst>
              </p:cNvPr>
              <p:cNvSpPr txBox="1">
                <a:spLocks noChangeArrowheads="1"/>
              </p:cNvSpPr>
              <p:nvPr/>
            </p:nvSpPr>
            <p:spPr bwMode="auto">
              <a:xfrm>
                <a:off x="2104" y="192"/>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8" name="Text Box 6">
                <a:extLst>
                  <a:ext uri="{FF2B5EF4-FFF2-40B4-BE49-F238E27FC236}">
                    <a16:creationId xmlns:a16="http://schemas.microsoft.com/office/drawing/2014/main" id="{BE40AF5C-AE2D-40E6-90D3-A5EAA0740B57}"/>
                  </a:ext>
                </a:extLst>
              </p:cNvPr>
              <p:cNvSpPr txBox="1">
                <a:spLocks noChangeArrowheads="1"/>
              </p:cNvSpPr>
              <p:nvPr/>
            </p:nvSpPr>
            <p:spPr bwMode="auto">
              <a:xfrm>
                <a:off x="2532" y="192"/>
                <a:ext cx="259"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39" name="Text Box 7">
                <a:extLst>
                  <a:ext uri="{FF2B5EF4-FFF2-40B4-BE49-F238E27FC236}">
                    <a16:creationId xmlns:a16="http://schemas.microsoft.com/office/drawing/2014/main" id="{3779DD80-4D89-448E-876A-69BA853E8A32}"/>
                  </a:ext>
                </a:extLst>
              </p:cNvPr>
              <p:cNvSpPr txBox="1">
                <a:spLocks noChangeArrowheads="1"/>
              </p:cNvSpPr>
              <p:nvPr/>
            </p:nvSpPr>
            <p:spPr bwMode="auto">
              <a:xfrm>
                <a:off x="2961" y="192"/>
                <a:ext cx="28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40" name="Text Box 8">
                <a:extLst>
                  <a:ext uri="{FF2B5EF4-FFF2-40B4-BE49-F238E27FC236}">
                    <a16:creationId xmlns:a16="http://schemas.microsoft.com/office/drawing/2014/main" id="{8F9C47A3-1A25-47F2-AE03-790C05F764BC}"/>
                  </a:ext>
                </a:extLst>
              </p:cNvPr>
              <p:cNvSpPr txBox="1">
                <a:spLocks noChangeArrowheads="1"/>
              </p:cNvSpPr>
              <p:nvPr/>
            </p:nvSpPr>
            <p:spPr bwMode="auto">
              <a:xfrm>
                <a:off x="3400" y="192"/>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41" name="Line 9">
                <a:extLst>
                  <a:ext uri="{FF2B5EF4-FFF2-40B4-BE49-F238E27FC236}">
                    <a16:creationId xmlns:a16="http://schemas.microsoft.com/office/drawing/2014/main" id="{E8C7E921-7365-4EEF-98B7-433D8355F206}"/>
                  </a:ext>
                </a:extLst>
              </p:cNvPr>
              <p:cNvSpPr>
                <a:spLocks noChangeShapeType="1"/>
              </p:cNvSpPr>
              <p:nvPr/>
            </p:nvSpPr>
            <p:spPr bwMode="auto">
              <a:xfrm>
                <a:off x="2312" y="33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42" name="Line 10">
                <a:extLst>
                  <a:ext uri="{FF2B5EF4-FFF2-40B4-BE49-F238E27FC236}">
                    <a16:creationId xmlns:a16="http://schemas.microsoft.com/office/drawing/2014/main" id="{B5548838-5566-4343-8640-26AC07FA9D8A}"/>
                  </a:ext>
                </a:extLst>
              </p:cNvPr>
              <p:cNvSpPr>
                <a:spLocks noChangeShapeType="1"/>
              </p:cNvSpPr>
              <p:nvPr/>
            </p:nvSpPr>
            <p:spPr bwMode="auto">
              <a:xfrm>
                <a:off x="3192" y="33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43" name="Group 11">
                <a:extLst>
                  <a:ext uri="{FF2B5EF4-FFF2-40B4-BE49-F238E27FC236}">
                    <a16:creationId xmlns:a16="http://schemas.microsoft.com/office/drawing/2014/main" id="{0DDEF13B-B484-4798-BC80-BFEE9028A5FB}"/>
                  </a:ext>
                </a:extLst>
              </p:cNvPr>
              <p:cNvGrpSpPr>
                <a:grpSpLocks/>
              </p:cNvGrpSpPr>
              <p:nvPr/>
            </p:nvGrpSpPr>
            <p:grpSpPr bwMode="auto">
              <a:xfrm rot="5400000">
                <a:off x="2632" y="144"/>
                <a:ext cx="48" cy="144"/>
                <a:chOff x="1440" y="2400"/>
                <a:chExt cx="48" cy="144"/>
              </a:xfrm>
            </p:grpSpPr>
            <p:sp>
              <p:nvSpPr>
                <p:cNvPr id="50" name="Oval 12">
                  <a:extLst>
                    <a:ext uri="{FF2B5EF4-FFF2-40B4-BE49-F238E27FC236}">
                      <a16:creationId xmlns:a16="http://schemas.microsoft.com/office/drawing/2014/main" id="{7C3177BD-BC8E-4D97-8E35-E45A71961F7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1" name="Oval 13">
                  <a:extLst>
                    <a:ext uri="{FF2B5EF4-FFF2-40B4-BE49-F238E27FC236}">
                      <a16:creationId xmlns:a16="http://schemas.microsoft.com/office/drawing/2014/main" id="{706B1ED8-55EF-4F69-BE79-58E0EAF5559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44" name="Group 14">
                <a:extLst>
                  <a:ext uri="{FF2B5EF4-FFF2-40B4-BE49-F238E27FC236}">
                    <a16:creationId xmlns:a16="http://schemas.microsoft.com/office/drawing/2014/main" id="{F38BEE86-DE03-4A81-A073-19B89DD6100E}"/>
                  </a:ext>
                </a:extLst>
              </p:cNvPr>
              <p:cNvGrpSpPr>
                <a:grpSpLocks/>
              </p:cNvGrpSpPr>
              <p:nvPr/>
            </p:nvGrpSpPr>
            <p:grpSpPr bwMode="auto">
              <a:xfrm rot="5400000">
                <a:off x="3064" y="144"/>
                <a:ext cx="48" cy="144"/>
                <a:chOff x="1440" y="2400"/>
                <a:chExt cx="48" cy="144"/>
              </a:xfrm>
            </p:grpSpPr>
            <p:sp>
              <p:nvSpPr>
                <p:cNvPr id="48" name="Oval 15">
                  <a:extLst>
                    <a:ext uri="{FF2B5EF4-FFF2-40B4-BE49-F238E27FC236}">
                      <a16:creationId xmlns:a16="http://schemas.microsoft.com/office/drawing/2014/main" id="{61843570-94EF-45DF-8242-16FFAE56C40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9" name="Oval 16">
                  <a:extLst>
                    <a:ext uri="{FF2B5EF4-FFF2-40B4-BE49-F238E27FC236}">
                      <a16:creationId xmlns:a16="http://schemas.microsoft.com/office/drawing/2014/main" id="{6A54F136-2F10-408C-ACD5-DE0BEC05DAF2}"/>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45" name="Group 17">
                <a:extLst>
                  <a:ext uri="{FF2B5EF4-FFF2-40B4-BE49-F238E27FC236}">
                    <a16:creationId xmlns:a16="http://schemas.microsoft.com/office/drawing/2014/main" id="{B3DF3DB3-E81F-406C-A60B-0F4347FB79F6}"/>
                  </a:ext>
                </a:extLst>
              </p:cNvPr>
              <p:cNvGrpSpPr>
                <a:grpSpLocks/>
              </p:cNvGrpSpPr>
              <p:nvPr/>
            </p:nvGrpSpPr>
            <p:grpSpPr bwMode="auto">
              <a:xfrm>
                <a:off x="2752" y="312"/>
                <a:ext cx="240" cy="48"/>
                <a:chOff x="2752" y="336"/>
                <a:chExt cx="240" cy="48"/>
              </a:xfrm>
            </p:grpSpPr>
            <p:sp>
              <p:nvSpPr>
                <p:cNvPr id="46" name="Line 18">
                  <a:extLst>
                    <a:ext uri="{FF2B5EF4-FFF2-40B4-BE49-F238E27FC236}">
                      <a16:creationId xmlns:a16="http://schemas.microsoft.com/office/drawing/2014/main" id="{F6EBABFE-CDDA-4C42-86DC-B66B24661E9F}"/>
                    </a:ext>
                  </a:extLst>
                </p:cNvPr>
                <p:cNvSpPr>
                  <a:spLocks noChangeShapeType="1"/>
                </p:cNvSpPr>
                <p:nvPr/>
              </p:nvSpPr>
              <p:spPr bwMode="auto">
                <a:xfrm>
                  <a:off x="2752" y="33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47" name="Line 19">
                  <a:extLst>
                    <a:ext uri="{FF2B5EF4-FFF2-40B4-BE49-F238E27FC236}">
                      <a16:creationId xmlns:a16="http://schemas.microsoft.com/office/drawing/2014/main" id="{0DAAADFA-A8AC-4D4F-A0BC-103D59C8209D}"/>
                    </a:ext>
                  </a:extLst>
                </p:cNvPr>
                <p:cNvSpPr>
                  <a:spLocks noChangeShapeType="1"/>
                </p:cNvSpPr>
                <p:nvPr/>
              </p:nvSpPr>
              <p:spPr bwMode="auto">
                <a:xfrm>
                  <a:off x="2752" y="384"/>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sp>
          <p:nvSpPr>
            <p:cNvPr id="66" name="Text Box 61">
              <a:extLst>
                <a:ext uri="{FF2B5EF4-FFF2-40B4-BE49-F238E27FC236}">
                  <a16:creationId xmlns:a16="http://schemas.microsoft.com/office/drawing/2014/main" id="{B3025317-AA61-44FF-A35F-E9E47CC1A6BD}"/>
                </a:ext>
              </a:extLst>
            </p:cNvPr>
            <p:cNvSpPr txBox="1">
              <a:spLocks noChangeArrowheads="1"/>
            </p:cNvSpPr>
            <p:nvPr/>
          </p:nvSpPr>
          <p:spPr bwMode="auto">
            <a:xfrm>
              <a:off x="1398104" y="2195721"/>
              <a:ext cx="496291" cy="49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dirty="0"/>
                <a:t>-1</a:t>
              </a:r>
            </a:p>
          </p:txBody>
        </p:sp>
        <p:sp>
          <p:nvSpPr>
            <p:cNvPr id="67" name="Text Box 62">
              <a:extLst>
                <a:ext uri="{FF2B5EF4-FFF2-40B4-BE49-F238E27FC236}">
                  <a16:creationId xmlns:a16="http://schemas.microsoft.com/office/drawing/2014/main" id="{80D80176-F722-4C82-88DD-00003E830564}"/>
                </a:ext>
              </a:extLst>
            </p:cNvPr>
            <p:cNvSpPr txBox="1">
              <a:spLocks noChangeArrowheads="1"/>
            </p:cNvSpPr>
            <p:nvPr/>
          </p:nvSpPr>
          <p:spPr bwMode="auto">
            <a:xfrm>
              <a:off x="2083904" y="2195721"/>
              <a:ext cx="556136" cy="49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dirty="0"/>
                <a:t>+1</a:t>
              </a:r>
            </a:p>
          </p:txBody>
        </p:sp>
      </p:grpSp>
      <p:grpSp>
        <p:nvGrpSpPr>
          <p:cNvPr id="68" name="Group 4">
            <a:extLst>
              <a:ext uri="{FF2B5EF4-FFF2-40B4-BE49-F238E27FC236}">
                <a16:creationId xmlns:a16="http://schemas.microsoft.com/office/drawing/2014/main" id="{2123072B-BF4C-492B-9959-E8BADFCF7628}"/>
              </a:ext>
            </a:extLst>
          </p:cNvPr>
          <p:cNvGrpSpPr>
            <a:grpSpLocks/>
          </p:cNvGrpSpPr>
          <p:nvPr/>
        </p:nvGrpSpPr>
        <p:grpSpPr bwMode="auto">
          <a:xfrm>
            <a:off x="1991035" y="3805705"/>
            <a:ext cx="1103709" cy="1038225"/>
            <a:chOff x="2328" y="247"/>
            <a:chExt cx="927" cy="872"/>
          </a:xfrm>
        </p:grpSpPr>
        <p:sp>
          <p:nvSpPr>
            <p:cNvPr id="69" name="Text Box 5">
              <a:extLst>
                <a:ext uri="{FF2B5EF4-FFF2-40B4-BE49-F238E27FC236}">
                  <a16:creationId xmlns:a16="http://schemas.microsoft.com/office/drawing/2014/main" id="{F2E7FDA0-C914-4F48-B4E4-5C3ACA8958BD}"/>
                </a:ext>
              </a:extLst>
            </p:cNvPr>
            <p:cNvSpPr txBox="1">
              <a:spLocks noChangeArrowheads="1"/>
            </p:cNvSpPr>
            <p:nvPr/>
          </p:nvSpPr>
          <p:spPr bwMode="auto">
            <a:xfrm>
              <a:off x="2574" y="247"/>
              <a:ext cx="62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C – 4 e</a:t>
              </a:r>
              <a:r>
                <a:rPr lang="en-US" altLang="en-US" sz="1500" baseline="30000"/>
                <a:t>-</a:t>
              </a:r>
              <a:endParaRPr lang="en-US" altLang="en-US" sz="1500"/>
            </a:p>
          </p:txBody>
        </p:sp>
        <p:sp>
          <p:nvSpPr>
            <p:cNvPr id="70" name="Text Box 6">
              <a:extLst>
                <a:ext uri="{FF2B5EF4-FFF2-40B4-BE49-F238E27FC236}">
                  <a16:creationId xmlns:a16="http://schemas.microsoft.com/office/drawing/2014/main" id="{24FA6897-001E-4F2A-99E8-9CDBD2B6281B}"/>
                </a:ext>
              </a:extLst>
            </p:cNvPr>
            <p:cNvSpPr txBox="1">
              <a:spLocks noChangeArrowheads="1"/>
            </p:cNvSpPr>
            <p:nvPr/>
          </p:nvSpPr>
          <p:spPr bwMode="auto">
            <a:xfrm>
              <a:off x="2576" y="439"/>
              <a:ext cx="64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O – 6 e</a:t>
              </a:r>
              <a:r>
                <a:rPr lang="en-US" altLang="en-US" sz="1500" baseline="30000"/>
                <a:t>-</a:t>
              </a:r>
              <a:endParaRPr lang="en-US" altLang="en-US" sz="1500"/>
            </a:p>
          </p:txBody>
        </p:sp>
        <p:grpSp>
          <p:nvGrpSpPr>
            <p:cNvPr id="71" name="Group 7">
              <a:extLst>
                <a:ext uri="{FF2B5EF4-FFF2-40B4-BE49-F238E27FC236}">
                  <a16:creationId xmlns:a16="http://schemas.microsoft.com/office/drawing/2014/main" id="{044C5EAD-AC95-485C-8C3F-F90AC47F383D}"/>
                </a:ext>
              </a:extLst>
            </p:cNvPr>
            <p:cNvGrpSpPr>
              <a:grpSpLocks/>
            </p:cNvGrpSpPr>
            <p:nvPr/>
          </p:nvGrpSpPr>
          <p:grpSpPr bwMode="auto">
            <a:xfrm>
              <a:off x="2328" y="646"/>
              <a:ext cx="912" cy="271"/>
              <a:chOff x="2000" y="646"/>
              <a:chExt cx="912" cy="271"/>
            </a:xfrm>
          </p:grpSpPr>
          <p:sp>
            <p:nvSpPr>
              <p:cNvPr id="73" name="Text Box 8">
                <a:extLst>
                  <a:ext uri="{FF2B5EF4-FFF2-40B4-BE49-F238E27FC236}">
                    <a16:creationId xmlns:a16="http://schemas.microsoft.com/office/drawing/2014/main" id="{264F6315-E5D9-4E19-96AC-E2D991368E65}"/>
                  </a:ext>
                </a:extLst>
              </p:cNvPr>
              <p:cNvSpPr txBox="1">
                <a:spLocks noChangeArrowheads="1"/>
              </p:cNvSpPr>
              <p:nvPr/>
            </p:nvSpPr>
            <p:spPr bwMode="auto">
              <a:xfrm>
                <a:off x="2012" y="646"/>
                <a:ext cx="87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dirty="0"/>
                  <a:t>2H – 2x1 e</a:t>
                </a:r>
                <a:r>
                  <a:rPr lang="en-US" altLang="en-US" sz="1500" baseline="30000" dirty="0"/>
                  <a:t>-</a:t>
                </a:r>
                <a:endParaRPr lang="en-US" altLang="en-US" sz="1500" dirty="0"/>
              </a:p>
            </p:txBody>
          </p:sp>
          <p:sp>
            <p:nvSpPr>
              <p:cNvPr id="74" name="Line 9">
                <a:extLst>
                  <a:ext uri="{FF2B5EF4-FFF2-40B4-BE49-F238E27FC236}">
                    <a16:creationId xmlns:a16="http://schemas.microsoft.com/office/drawing/2014/main" id="{E0A7BC64-245E-496D-80F3-06CABEB4F779}"/>
                  </a:ext>
                </a:extLst>
              </p:cNvPr>
              <p:cNvSpPr>
                <a:spLocks noChangeShapeType="1"/>
              </p:cNvSpPr>
              <p:nvPr/>
            </p:nvSpPr>
            <p:spPr bwMode="auto">
              <a:xfrm>
                <a:off x="2000" y="880"/>
                <a:ext cx="9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72" name="Text Box 10">
              <a:extLst>
                <a:ext uri="{FF2B5EF4-FFF2-40B4-BE49-F238E27FC236}">
                  <a16:creationId xmlns:a16="http://schemas.microsoft.com/office/drawing/2014/main" id="{B91E81A9-26E0-4793-9C28-9673E9E07543}"/>
                </a:ext>
              </a:extLst>
            </p:cNvPr>
            <p:cNvSpPr txBox="1">
              <a:spLocks noChangeArrowheads="1"/>
            </p:cNvSpPr>
            <p:nvPr/>
          </p:nvSpPr>
          <p:spPr bwMode="auto">
            <a:xfrm>
              <a:off x="2750" y="848"/>
              <a:ext cx="50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solidFill>
                    <a:srgbClr val="FF0000"/>
                  </a:solidFill>
                </a:rPr>
                <a:t>12  e</a:t>
              </a:r>
              <a:r>
                <a:rPr lang="en-US" altLang="en-US" sz="1500" baseline="30000">
                  <a:solidFill>
                    <a:srgbClr val="FF0000"/>
                  </a:solidFill>
                </a:rPr>
                <a:t>-</a:t>
              </a:r>
              <a:endParaRPr lang="en-US" altLang="en-US" sz="1500">
                <a:solidFill>
                  <a:srgbClr val="FF0000"/>
                </a:solidFill>
              </a:endParaRPr>
            </a:p>
          </p:txBody>
        </p:sp>
      </p:grpSp>
      <p:grpSp>
        <p:nvGrpSpPr>
          <p:cNvPr id="75" name="Skupina 74">
            <a:extLst>
              <a:ext uri="{FF2B5EF4-FFF2-40B4-BE49-F238E27FC236}">
                <a16:creationId xmlns:a16="http://schemas.microsoft.com/office/drawing/2014/main" id="{0CEDD387-289A-4D20-A414-CE88EE216E0D}"/>
              </a:ext>
            </a:extLst>
          </p:cNvPr>
          <p:cNvGrpSpPr/>
          <p:nvPr/>
        </p:nvGrpSpPr>
        <p:grpSpPr>
          <a:xfrm>
            <a:off x="274829" y="3859590"/>
            <a:ext cx="1358509" cy="883682"/>
            <a:chOff x="2251075" y="1038226"/>
            <a:chExt cx="1811344" cy="1178243"/>
          </a:xfrm>
        </p:grpSpPr>
        <p:grpSp>
          <p:nvGrpSpPr>
            <p:cNvPr id="76" name="Group 18">
              <a:extLst>
                <a:ext uri="{FF2B5EF4-FFF2-40B4-BE49-F238E27FC236}">
                  <a16:creationId xmlns:a16="http://schemas.microsoft.com/office/drawing/2014/main" id="{21377A6D-E64C-44C5-AE82-FF130656DACA}"/>
                </a:ext>
              </a:extLst>
            </p:cNvPr>
            <p:cNvGrpSpPr>
              <a:grpSpLocks/>
            </p:cNvGrpSpPr>
            <p:nvPr/>
          </p:nvGrpSpPr>
          <p:grpSpPr bwMode="auto">
            <a:xfrm rot="16200000">
              <a:off x="3787775" y="1381125"/>
              <a:ext cx="76200" cy="228600"/>
              <a:chOff x="1440" y="2400"/>
              <a:chExt cx="48" cy="144"/>
            </a:xfrm>
          </p:grpSpPr>
          <p:sp>
            <p:nvSpPr>
              <p:cNvPr id="90" name="Oval 19">
                <a:extLst>
                  <a:ext uri="{FF2B5EF4-FFF2-40B4-BE49-F238E27FC236}">
                    <a16:creationId xmlns:a16="http://schemas.microsoft.com/office/drawing/2014/main" id="{F86CD542-769B-491A-A253-B09CA685A89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91" name="Oval 20">
                <a:extLst>
                  <a:ext uri="{FF2B5EF4-FFF2-40B4-BE49-F238E27FC236}">
                    <a16:creationId xmlns:a16="http://schemas.microsoft.com/office/drawing/2014/main" id="{9DC7993E-1CBD-4731-9F1D-9A1D82AD7690}"/>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77" name="Text Box 21">
              <a:extLst>
                <a:ext uri="{FF2B5EF4-FFF2-40B4-BE49-F238E27FC236}">
                  <a16:creationId xmlns:a16="http://schemas.microsoft.com/office/drawing/2014/main" id="{63493F54-B680-4061-AC1C-0C46D23EA28D}"/>
                </a:ext>
              </a:extLst>
            </p:cNvPr>
            <p:cNvSpPr txBox="1">
              <a:spLocks noChangeArrowheads="1"/>
            </p:cNvSpPr>
            <p:nvPr/>
          </p:nvSpPr>
          <p:spPr bwMode="auto">
            <a:xfrm>
              <a:off x="2252663" y="1177926"/>
              <a:ext cx="43858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78" name="Text Box 22">
              <a:extLst>
                <a:ext uri="{FF2B5EF4-FFF2-40B4-BE49-F238E27FC236}">
                  <a16:creationId xmlns:a16="http://schemas.microsoft.com/office/drawing/2014/main" id="{7FBC90CF-03AD-4B0E-9553-EB77306EA630}"/>
                </a:ext>
              </a:extLst>
            </p:cNvPr>
            <p:cNvSpPr txBox="1">
              <a:spLocks noChangeArrowheads="1"/>
            </p:cNvSpPr>
            <p:nvPr/>
          </p:nvSpPr>
          <p:spPr bwMode="auto">
            <a:xfrm>
              <a:off x="2932113" y="1457326"/>
              <a:ext cx="41079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79" name="Text Box 23">
              <a:extLst>
                <a:ext uri="{FF2B5EF4-FFF2-40B4-BE49-F238E27FC236}">
                  <a16:creationId xmlns:a16="http://schemas.microsoft.com/office/drawing/2014/main" id="{ADC4B3BC-ABAF-460E-A3F5-44BF6D6ADDDD}"/>
                </a:ext>
              </a:extLst>
            </p:cNvPr>
            <p:cNvSpPr txBox="1">
              <a:spLocks noChangeArrowheads="1"/>
            </p:cNvSpPr>
            <p:nvPr/>
          </p:nvSpPr>
          <p:spPr bwMode="auto">
            <a:xfrm>
              <a:off x="3613150" y="1457326"/>
              <a:ext cx="44926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80" name="Text Box 24">
              <a:extLst>
                <a:ext uri="{FF2B5EF4-FFF2-40B4-BE49-F238E27FC236}">
                  <a16:creationId xmlns:a16="http://schemas.microsoft.com/office/drawing/2014/main" id="{31A9FADB-A25A-4C4F-AC5B-50EF0503D2C8}"/>
                </a:ext>
              </a:extLst>
            </p:cNvPr>
            <p:cNvSpPr txBox="1">
              <a:spLocks noChangeArrowheads="1"/>
            </p:cNvSpPr>
            <p:nvPr/>
          </p:nvSpPr>
          <p:spPr bwMode="auto">
            <a:xfrm>
              <a:off x="2251075" y="1724026"/>
              <a:ext cx="43858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81" name="Line 25">
              <a:extLst>
                <a:ext uri="{FF2B5EF4-FFF2-40B4-BE49-F238E27FC236}">
                  <a16:creationId xmlns:a16="http://schemas.microsoft.com/office/drawing/2014/main" id="{D5ADA44A-E8C0-4D8C-8613-4111FA94C122}"/>
                </a:ext>
              </a:extLst>
            </p:cNvPr>
            <p:cNvSpPr>
              <a:spLocks noChangeShapeType="1"/>
            </p:cNvSpPr>
            <p:nvPr/>
          </p:nvSpPr>
          <p:spPr bwMode="auto">
            <a:xfrm>
              <a:off x="3281363" y="1660525"/>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82" name="Line 26">
              <a:extLst>
                <a:ext uri="{FF2B5EF4-FFF2-40B4-BE49-F238E27FC236}">
                  <a16:creationId xmlns:a16="http://schemas.microsoft.com/office/drawing/2014/main" id="{50C77EFD-31F3-4CFF-9AC3-31324DF8395C}"/>
                </a:ext>
              </a:extLst>
            </p:cNvPr>
            <p:cNvSpPr>
              <a:spLocks noChangeShapeType="1"/>
            </p:cNvSpPr>
            <p:nvPr/>
          </p:nvSpPr>
          <p:spPr bwMode="auto">
            <a:xfrm>
              <a:off x="2593975" y="1457325"/>
              <a:ext cx="38100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83" name="Line 27">
              <a:extLst>
                <a:ext uri="{FF2B5EF4-FFF2-40B4-BE49-F238E27FC236}">
                  <a16:creationId xmlns:a16="http://schemas.microsoft.com/office/drawing/2014/main" id="{63808D66-EDFC-4773-8F15-F6D9BFF582B0}"/>
                </a:ext>
              </a:extLst>
            </p:cNvPr>
            <p:cNvSpPr>
              <a:spLocks noChangeShapeType="1"/>
            </p:cNvSpPr>
            <p:nvPr/>
          </p:nvSpPr>
          <p:spPr bwMode="auto">
            <a:xfrm flipV="1">
              <a:off x="2593975" y="1774825"/>
              <a:ext cx="38100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84" name="Line 28">
              <a:extLst>
                <a:ext uri="{FF2B5EF4-FFF2-40B4-BE49-F238E27FC236}">
                  <a16:creationId xmlns:a16="http://schemas.microsoft.com/office/drawing/2014/main" id="{E5ECF457-E333-4366-87D2-B908D92FF5DC}"/>
                </a:ext>
              </a:extLst>
            </p:cNvPr>
            <p:cNvSpPr>
              <a:spLocks noChangeShapeType="1"/>
            </p:cNvSpPr>
            <p:nvPr/>
          </p:nvSpPr>
          <p:spPr bwMode="auto">
            <a:xfrm>
              <a:off x="3279775" y="1724025"/>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85" name="Group 29">
              <a:extLst>
                <a:ext uri="{FF2B5EF4-FFF2-40B4-BE49-F238E27FC236}">
                  <a16:creationId xmlns:a16="http://schemas.microsoft.com/office/drawing/2014/main" id="{82821860-FCBC-4559-B31B-33C8D0B42CC5}"/>
                </a:ext>
              </a:extLst>
            </p:cNvPr>
            <p:cNvGrpSpPr>
              <a:grpSpLocks/>
            </p:cNvGrpSpPr>
            <p:nvPr/>
          </p:nvGrpSpPr>
          <p:grpSpPr bwMode="auto">
            <a:xfrm rot="16200000">
              <a:off x="3787775" y="1762125"/>
              <a:ext cx="76200" cy="228600"/>
              <a:chOff x="1440" y="2400"/>
              <a:chExt cx="48" cy="144"/>
            </a:xfrm>
          </p:grpSpPr>
          <p:sp>
            <p:nvSpPr>
              <p:cNvPr id="88" name="Oval 30">
                <a:extLst>
                  <a:ext uri="{FF2B5EF4-FFF2-40B4-BE49-F238E27FC236}">
                    <a16:creationId xmlns:a16="http://schemas.microsoft.com/office/drawing/2014/main" id="{D4256FB5-B186-45C3-B2E8-59AD5F39346C}"/>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9" name="Oval 31">
                <a:extLst>
                  <a:ext uri="{FF2B5EF4-FFF2-40B4-BE49-F238E27FC236}">
                    <a16:creationId xmlns:a16="http://schemas.microsoft.com/office/drawing/2014/main" id="{D22AF380-CC8A-4975-9D22-9386FF1DA79C}"/>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86" name="Text Box 65">
              <a:extLst>
                <a:ext uri="{FF2B5EF4-FFF2-40B4-BE49-F238E27FC236}">
                  <a16:creationId xmlns:a16="http://schemas.microsoft.com/office/drawing/2014/main" id="{00D619E0-5BC1-41AE-BE38-776E97E75470}"/>
                </a:ext>
              </a:extLst>
            </p:cNvPr>
            <p:cNvSpPr txBox="1">
              <a:spLocks noChangeArrowheads="1"/>
            </p:cNvSpPr>
            <p:nvPr/>
          </p:nvSpPr>
          <p:spPr bwMode="auto">
            <a:xfrm>
              <a:off x="2987674" y="1038226"/>
              <a:ext cx="40224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0</a:t>
              </a:r>
            </a:p>
          </p:txBody>
        </p:sp>
        <p:sp>
          <p:nvSpPr>
            <p:cNvPr id="87" name="Text Box 66">
              <a:extLst>
                <a:ext uri="{FF2B5EF4-FFF2-40B4-BE49-F238E27FC236}">
                  <a16:creationId xmlns:a16="http://schemas.microsoft.com/office/drawing/2014/main" id="{9278CF79-EEAD-4C4D-B807-E707783A424E}"/>
                </a:ext>
              </a:extLst>
            </p:cNvPr>
            <p:cNvSpPr txBox="1">
              <a:spLocks noChangeArrowheads="1"/>
            </p:cNvSpPr>
            <p:nvPr/>
          </p:nvSpPr>
          <p:spPr bwMode="auto">
            <a:xfrm>
              <a:off x="3649663" y="1038226"/>
              <a:ext cx="40224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0</a:t>
              </a:r>
            </a:p>
          </p:txBody>
        </p:sp>
      </p:grpSp>
      <p:grpSp>
        <p:nvGrpSpPr>
          <p:cNvPr id="92" name="Group 69">
            <a:extLst>
              <a:ext uri="{FF2B5EF4-FFF2-40B4-BE49-F238E27FC236}">
                <a16:creationId xmlns:a16="http://schemas.microsoft.com/office/drawing/2014/main" id="{5E370FE5-086C-4179-928E-75290C268016}"/>
              </a:ext>
            </a:extLst>
          </p:cNvPr>
          <p:cNvGrpSpPr>
            <a:grpSpLocks/>
          </p:cNvGrpSpPr>
          <p:nvPr/>
        </p:nvGrpSpPr>
        <p:grpSpPr bwMode="auto">
          <a:xfrm>
            <a:off x="3287626" y="3805706"/>
            <a:ext cx="2538413" cy="1034653"/>
            <a:chOff x="2400" y="3024"/>
            <a:chExt cx="1968" cy="869"/>
          </a:xfrm>
        </p:grpSpPr>
        <p:sp>
          <p:nvSpPr>
            <p:cNvPr id="93" name="Text Box 70">
              <a:extLst>
                <a:ext uri="{FF2B5EF4-FFF2-40B4-BE49-F238E27FC236}">
                  <a16:creationId xmlns:a16="http://schemas.microsoft.com/office/drawing/2014/main" id="{C1250EAE-84AC-4D21-9A87-3CE81F5CE79F}"/>
                </a:ext>
              </a:extLst>
            </p:cNvPr>
            <p:cNvSpPr txBox="1">
              <a:spLocks noChangeArrowheads="1"/>
            </p:cNvSpPr>
            <p:nvPr/>
          </p:nvSpPr>
          <p:spPr bwMode="auto">
            <a:xfrm>
              <a:off x="2400" y="3024"/>
              <a:ext cx="192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500"/>
                <a:t>2 </a:t>
              </a:r>
              <a:r>
                <a:rPr lang="cs-CZ" altLang="en-US" sz="1500"/>
                <a:t>jednoduché v.</a:t>
              </a:r>
              <a:r>
                <a:rPr lang="en-US" altLang="en-US" sz="1500"/>
                <a:t> (2x2) =   4</a:t>
              </a:r>
            </a:p>
          </p:txBody>
        </p:sp>
        <p:sp>
          <p:nvSpPr>
            <p:cNvPr id="94" name="Text Box 71">
              <a:extLst>
                <a:ext uri="{FF2B5EF4-FFF2-40B4-BE49-F238E27FC236}">
                  <a16:creationId xmlns:a16="http://schemas.microsoft.com/office/drawing/2014/main" id="{60A972D2-A29F-4E70-8B67-CFFF235F272B}"/>
                </a:ext>
              </a:extLst>
            </p:cNvPr>
            <p:cNvSpPr txBox="1">
              <a:spLocks noChangeArrowheads="1"/>
            </p:cNvSpPr>
            <p:nvPr/>
          </p:nvSpPr>
          <p:spPr bwMode="auto">
            <a:xfrm>
              <a:off x="2832" y="3224"/>
              <a:ext cx="153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cs-CZ" altLang="en-US" sz="1500" dirty="0"/>
                <a:t>       </a:t>
              </a:r>
              <a:r>
                <a:rPr lang="en-US" altLang="en-US" sz="1500" dirty="0"/>
                <a:t>1 </a:t>
              </a:r>
              <a:r>
                <a:rPr lang="cs-CZ" altLang="en-US" sz="1500" dirty="0"/>
                <a:t>dvojná v.</a:t>
              </a:r>
              <a:r>
                <a:rPr lang="en-US" altLang="en-US" sz="1500" dirty="0"/>
                <a:t> =   4</a:t>
              </a:r>
            </a:p>
          </p:txBody>
        </p:sp>
        <p:grpSp>
          <p:nvGrpSpPr>
            <p:cNvPr id="95" name="Group 72">
              <a:extLst>
                <a:ext uri="{FF2B5EF4-FFF2-40B4-BE49-F238E27FC236}">
                  <a16:creationId xmlns:a16="http://schemas.microsoft.com/office/drawing/2014/main" id="{3B95C853-E067-4665-87D6-CBDB9B29F905}"/>
                </a:ext>
              </a:extLst>
            </p:cNvPr>
            <p:cNvGrpSpPr>
              <a:grpSpLocks/>
            </p:cNvGrpSpPr>
            <p:nvPr/>
          </p:nvGrpSpPr>
          <p:grpSpPr bwMode="auto">
            <a:xfrm>
              <a:off x="2448" y="3423"/>
              <a:ext cx="1824" cy="271"/>
              <a:chOff x="2448" y="3398"/>
              <a:chExt cx="1824" cy="271"/>
            </a:xfrm>
          </p:grpSpPr>
          <p:sp>
            <p:nvSpPr>
              <p:cNvPr id="97" name="Text Box 73">
                <a:extLst>
                  <a:ext uri="{FF2B5EF4-FFF2-40B4-BE49-F238E27FC236}">
                    <a16:creationId xmlns:a16="http://schemas.microsoft.com/office/drawing/2014/main" id="{71C48C4E-DB9F-44EB-803A-A7EE129F94F4}"/>
                  </a:ext>
                </a:extLst>
              </p:cNvPr>
              <p:cNvSpPr txBox="1">
                <a:spLocks noChangeArrowheads="1"/>
              </p:cNvSpPr>
              <p:nvPr/>
            </p:nvSpPr>
            <p:spPr bwMode="auto">
              <a:xfrm>
                <a:off x="2608" y="3398"/>
                <a:ext cx="154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1500"/>
                  <a:t> </a:t>
                </a:r>
                <a:r>
                  <a:rPr lang="en-US" altLang="en-US" sz="1500"/>
                  <a:t>2 </a:t>
                </a:r>
                <a:r>
                  <a:rPr lang="cs-CZ" altLang="en-US" sz="1500"/>
                  <a:t>volné páry</a:t>
                </a:r>
                <a:r>
                  <a:rPr lang="en-US" altLang="en-US" sz="1500"/>
                  <a:t> (2x2) =   4</a:t>
                </a:r>
              </a:p>
            </p:txBody>
          </p:sp>
          <p:sp>
            <p:nvSpPr>
              <p:cNvPr id="98" name="Line 74">
                <a:extLst>
                  <a:ext uri="{FF2B5EF4-FFF2-40B4-BE49-F238E27FC236}">
                    <a16:creationId xmlns:a16="http://schemas.microsoft.com/office/drawing/2014/main" id="{65853DAB-B20C-496F-AECA-918F08E3F57C}"/>
                  </a:ext>
                </a:extLst>
              </p:cNvPr>
              <p:cNvSpPr>
                <a:spLocks noChangeShapeType="1"/>
              </p:cNvSpPr>
              <p:nvPr/>
            </p:nvSpPr>
            <p:spPr bwMode="auto">
              <a:xfrm>
                <a:off x="2448" y="3616"/>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96" name="Text Box 75">
              <a:extLst>
                <a:ext uri="{FF2B5EF4-FFF2-40B4-BE49-F238E27FC236}">
                  <a16:creationId xmlns:a16="http://schemas.microsoft.com/office/drawing/2014/main" id="{2402362B-0146-4D9D-9911-A0E32A29CF9B}"/>
                </a:ext>
              </a:extLst>
            </p:cNvPr>
            <p:cNvSpPr txBox="1">
              <a:spLocks noChangeArrowheads="1"/>
            </p:cNvSpPr>
            <p:nvPr/>
          </p:nvSpPr>
          <p:spPr bwMode="auto">
            <a:xfrm>
              <a:off x="3472" y="3622"/>
              <a:ext cx="86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en-US" sz="1500">
                  <a:solidFill>
                    <a:srgbClr val="FF0000"/>
                  </a:solidFill>
                </a:rPr>
                <a:t>celkem</a:t>
              </a:r>
              <a:r>
                <a:rPr lang="en-US" altLang="en-US" sz="1500">
                  <a:solidFill>
                    <a:srgbClr val="FF0000"/>
                  </a:solidFill>
                </a:rPr>
                <a:t> = 12</a:t>
              </a:r>
            </a:p>
          </p:txBody>
        </p:sp>
      </p:grpSp>
      <p:grpSp>
        <p:nvGrpSpPr>
          <p:cNvPr id="99" name="Skupina 98">
            <a:extLst>
              <a:ext uri="{FF2B5EF4-FFF2-40B4-BE49-F238E27FC236}">
                <a16:creationId xmlns:a16="http://schemas.microsoft.com/office/drawing/2014/main" id="{BC5D802A-C07E-4671-AB89-7C687144F689}"/>
              </a:ext>
            </a:extLst>
          </p:cNvPr>
          <p:cNvGrpSpPr/>
          <p:nvPr/>
        </p:nvGrpSpPr>
        <p:grpSpPr>
          <a:xfrm>
            <a:off x="5903844" y="2561451"/>
            <a:ext cx="2946663" cy="1136481"/>
            <a:chOff x="2266122" y="4687889"/>
            <a:chExt cx="4078417" cy="1515308"/>
          </a:xfrm>
        </p:grpSpPr>
        <p:sp>
          <p:nvSpPr>
            <p:cNvPr id="100" name="Text Box 34">
              <a:extLst>
                <a:ext uri="{FF2B5EF4-FFF2-40B4-BE49-F238E27FC236}">
                  <a16:creationId xmlns:a16="http://schemas.microsoft.com/office/drawing/2014/main" id="{C7102E8F-3ECA-4B10-ADF9-9C8DD54ED637}"/>
                </a:ext>
              </a:extLst>
            </p:cNvPr>
            <p:cNvSpPr txBox="1">
              <a:spLocks noChangeArrowheads="1"/>
            </p:cNvSpPr>
            <p:nvPr/>
          </p:nvSpPr>
          <p:spPr bwMode="auto">
            <a:xfrm>
              <a:off x="2266122" y="4687889"/>
              <a:ext cx="186455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cs-CZ" altLang="en-US" sz="1350" dirty="0"/>
                <a:t>f</a:t>
              </a:r>
              <a:r>
                <a:rPr lang="en-US" altLang="en-US" sz="1350" dirty="0" err="1"/>
                <a:t>orm</a:t>
              </a:r>
              <a:r>
                <a:rPr lang="cs-CZ" altLang="en-US" sz="1350" dirty="0" err="1"/>
                <a:t>ální</a:t>
              </a:r>
              <a:r>
                <a:rPr lang="cs-CZ" altLang="en-US" sz="1350" dirty="0"/>
                <a:t> náboj</a:t>
              </a:r>
              <a:r>
                <a:rPr lang="en-US" altLang="en-US" sz="1350" dirty="0"/>
                <a:t> </a:t>
              </a:r>
              <a:r>
                <a:rPr lang="cs-CZ" altLang="en-US" sz="1350" dirty="0"/>
                <a:t>na</a:t>
              </a:r>
              <a:r>
                <a:rPr lang="en-US" altLang="en-US" sz="1350" dirty="0"/>
                <a:t> C</a:t>
              </a:r>
            </a:p>
          </p:txBody>
        </p:sp>
        <p:sp>
          <p:nvSpPr>
            <p:cNvPr id="101" name="Text Box 35">
              <a:extLst>
                <a:ext uri="{FF2B5EF4-FFF2-40B4-BE49-F238E27FC236}">
                  <a16:creationId xmlns:a16="http://schemas.microsoft.com/office/drawing/2014/main" id="{C57146CF-45A1-48C8-AA93-A8B37E6107D8}"/>
                </a:ext>
              </a:extLst>
            </p:cNvPr>
            <p:cNvSpPr txBox="1">
              <a:spLocks noChangeArrowheads="1"/>
            </p:cNvSpPr>
            <p:nvPr/>
          </p:nvSpPr>
          <p:spPr bwMode="auto">
            <a:xfrm>
              <a:off x="4114801" y="4810126"/>
              <a:ext cx="677142"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dirty="0"/>
                <a:t>= 4 -</a:t>
              </a:r>
            </a:p>
          </p:txBody>
        </p:sp>
        <p:sp>
          <p:nvSpPr>
            <p:cNvPr id="102" name="Text Box 36">
              <a:extLst>
                <a:ext uri="{FF2B5EF4-FFF2-40B4-BE49-F238E27FC236}">
                  <a16:creationId xmlns:a16="http://schemas.microsoft.com/office/drawing/2014/main" id="{F1094F8A-DC09-4678-BF3B-02EC2AA44D0A}"/>
                </a:ext>
              </a:extLst>
            </p:cNvPr>
            <p:cNvSpPr txBox="1">
              <a:spLocks noChangeArrowheads="1"/>
            </p:cNvSpPr>
            <p:nvPr/>
          </p:nvSpPr>
          <p:spPr bwMode="auto">
            <a:xfrm>
              <a:off x="4756152" y="4810126"/>
              <a:ext cx="557333"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2</a:t>
              </a:r>
              <a:r>
                <a:rPr lang="en-US" altLang="en-US" sz="1350">
                  <a:solidFill>
                    <a:srgbClr val="FF0000"/>
                  </a:solidFill>
                </a:rPr>
                <a:t> </a:t>
              </a:r>
              <a:r>
                <a:rPr lang="en-US" altLang="en-US" sz="1350"/>
                <a:t>-</a:t>
              </a:r>
              <a:r>
                <a:rPr lang="en-US" altLang="en-US" sz="1350">
                  <a:solidFill>
                    <a:srgbClr val="FF0000"/>
                  </a:solidFill>
                </a:rPr>
                <a:t> </a:t>
              </a:r>
            </a:p>
          </p:txBody>
        </p:sp>
        <p:sp>
          <p:nvSpPr>
            <p:cNvPr id="103" name="Text Box 37">
              <a:extLst>
                <a:ext uri="{FF2B5EF4-FFF2-40B4-BE49-F238E27FC236}">
                  <a16:creationId xmlns:a16="http://schemas.microsoft.com/office/drawing/2014/main" id="{678F3DF7-6DD9-4ECB-8048-93A251C592AC}"/>
                </a:ext>
              </a:extLst>
            </p:cNvPr>
            <p:cNvSpPr txBox="1">
              <a:spLocks noChangeArrowheads="1"/>
            </p:cNvSpPr>
            <p:nvPr/>
          </p:nvSpPr>
          <p:spPr bwMode="auto">
            <a:xfrm>
              <a:off x="5126039" y="4810126"/>
              <a:ext cx="1171910"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cs typeface="Arial" panose="020B0604020202020204" pitchFamily="34" charset="0"/>
                </a:rPr>
                <a:t>½ x 6 = -1</a:t>
              </a:r>
              <a:endParaRPr lang="en-US" altLang="en-US" sz="1350"/>
            </a:p>
          </p:txBody>
        </p:sp>
        <p:sp>
          <p:nvSpPr>
            <p:cNvPr id="104" name="Text Box 38">
              <a:extLst>
                <a:ext uri="{FF2B5EF4-FFF2-40B4-BE49-F238E27FC236}">
                  <a16:creationId xmlns:a16="http://schemas.microsoft.com/office/drawing/2014/main" id="{AA65411B-B0D9-43C0-9EF5-B52EDEE39049}"/>
                </a:ext>
              </a:extLst>
            </p:cNvPr>
            <p:cNvSpPr txBox="1">
              <a:spLocks noChangeArrowheads="1"/>
            </p:cNvSpPr>
            <p:nvPr/>
          </p:nvSpPr>
          <p:spPr bwMode="auto">
            <a:xfrm>
              <a:off x="2301876" y="5526089"/>
              <a:ext cx="18288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cs-CZ" altLang="en-US" sz="1350" dirty="0"/>
                <a:t>f</a:t>
              </a:r>
              <a:r>
                <a:rPr lang="en-US" altLang="en-US" sz="1350" dirty="0" err="1"/>
                <a:t>orm</a:t>
              </a:r>
              <a:r>
                <a:rPr lang="cs-CZ" altLang="en-US" sz="1350" dirty="0" err="1"/>
                <a:t>ální</a:t>
              </a:r>
              <a:r>
                <a:rPr lang="cs-CZ" altLang="en-US" sz="1350" dirty="0"/>
                <a:t> náboj</a:t>
              </a:r>
              <a:r>
                <a:rPr lang="en-US" altLang="en-US" sz="1350" dirty="0"/>
                <a:t> </a:t>
              </a:r>
              <a:r>
                <a:rPr lang="cs-CZ" altLang="en-US" sz="1350" dirty="0"/>
                <a:t>na</a:t>
              </a:r>
              <a:r>
                <a:rPr lang="en-US" altLang="en-US" sz="1350" dirty="0"/>
                <a:t> O</a:t>
              </a:r>
            </a:p>
          </p:txBody>
        </p:sp>
        <p:sp>
          <p:nvSpPr>
            <p:cNvPr id="105" name="Text Box 39">
              <a:extLst>
                <a:ext uri="{FF2B5EF4-FFF2-40B4-BE49-F238E27FC236}">
                  <a16:creationId xmlns:a16="http://schemas.microsoft.com/office/drawing/2014/main" id="{1268525C-8679-460C-846F-7BE6C0656222}"/>
                </a:ext>
              </a:extLst>
            </p:cNvPr>
            <p:cNvSpPr txBox="1">
              <a:spLocks noChangeArrowheads="1"/>
            </p:cNvSpPr>
            <p:nvPr/>
          </p:nvSpPr>
          <p:spPr bwMode="auto">
            <a:xfrm>
              <a:off x="4114801" y="5648326"/>
              <a:ext cx="677142"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 6 -</a:t>
              </a:r>
            </a:p>
          </p:txBody>
        </p:sp>
        <p:sp>
          <p:nvSpPr>
            <p:cNvPr id="106" name="Text Box 40">
              <a:extLst>
                <a:ext uri="{FF2B5EF4-FFF2-40B4-BE49-F238E27FC236}">
                  <a16:creationId xmlns:a16="http://schemas.microsoft.com/office/drawing/2014/main" id="{F274EC27-3511-450E-BCB2-92106C768B19}"/>
                </a:ext>
              </a:extLst>
            </p:cNvPr>
            <p:cNvSpPr txBox="1">
              <a:spLocks noChangeArrowheads="1"/>
            </p:cNvSpPr>
            <p:nvPr/>
          </p:nvSpPr>
          <p:spPr bwMode="auto">
            <a:xfrm>
              <a:off x="4756151" y="5648326"/>
              <a:ext cx="557333"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2</a:t>
              </a:r>
              <a:r>
                <a:rPr lang="en-US" altLang="en-US" sz="1350">
                  <a:solidFill>
                    <a:srgbClr val="FF0000"/>
                  </a:solidFill>
                </a:rPr>
                <a:t> </a:t>
              </a:r>
              <a:r>
                <a:rPr lang="en-US" altLang="en-US" sz="1350"/>
                <a:t>-</a:t>
              </a:r>
              <a:r>
                <a:rPr lang="en-US" altLang="en-US" sz="1350">
                  <a:solidFill>
                    <a:srgbClr val="FF0000"/>
                  </a:solidFill>
                </a:rPr>
                <a:t> </a:t>
              </a:r>
            </a:p>
          </p:txBody>
        </p:sp>
        <p:sp>
          <p:nvSpPr>
            <p:cNvPr id="107" name="Text Box 41">
              <a:extLst>
                <a:ext uri="{FF2B5EF4-FFF2-40B4-BE49-F238E27FC236}">
                  <a16:creationId xmlns:a16="http://schemas.microsoft.com/office/drawing/2014/main" id="{0857B2B7-88D9-4F16-BD0E-1E1BD983E7BB}"/>
                </a:ext>
              </a:extLst>
            </p:cNvPr>
            <p:cNvSpPr txBox="1">
              <a:spLocks noChangeArrowheads="1"/>
            </p:cNvSpPr>
            <p:nvPr/>
          </p:nvSpPr>
          <p:spPr bwMode="auto">
            <a:xfrm>
              <a:off x="5126038" y="5648326"/>
              <a:ext cx="1218501"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dirty="0">
                  <a:cs typeface="Arial" panose="020B0604020202020204" pitchFamily="34" charset="0"/>
                </a:rPr>
                <a:t>½ x 6 = +1</a:t>
              </a:r>
              <a:endParaRPr lang="en-US" altLang="en-US" sz="1350" dirty="0"/>
            </a:p>
          </p:txBody>
        </p:sp>
      </p:grpSp>
      <p:grpSp>
        <p:nvGrpSpPr>
          <p:cNvPr id="109" name="Skupina 108">
            <a:extLst>
              <a:ext uri="{FF2B5EF4-FFF2-40B4-BE49-F238E27FC236}">
                <a16:creationId xmlns:a16="http://schemas.microsoft.com/office/drawing/2014/main" id="{57740D82-667E-44A3-BB3A-05DF67342528}"/>
              </a:ext>
            </a:extLst>
          </p:cNvPr>
          <p:cNvGrpSpPr/>
          <p:nvPr/>
        </p:nvGrpSpPr>
        <p:grpSpPr>
          <a:xfrm>
            <a:off x="5893904" y="3975450"/>
            <a:ext cx="2872014" cy="1136482"/>
            <a:chOff x="2279650" y="4797426"/>
            <a:chExt cx="3951166" cy="1515308"/>
          </a:xfrm>
        </p:grpSpPr>
        <p:sp>
          <p:nvSpPr>
            <p:cNvPr id="110" name="Text Box 33">
              <a:extLst>
                <a:ext uri="{FF2B5EF4-FFF2-40B4-BE49-F238E27FC236}">
                  <a16:creationId xmlns:a16="http://schemas.microsoft.com/office/drawing/2014/main" id="{D144BDB4-E318-40A5-AA1E-E1E8B96F8959}"/>
                </a:ext>
              </a:extLst>
            </p:cNvPr>
            <p:cNvSpPr txBox="1">
              <a:spLocks noChangeArrowheads="1"/>
            </p:cNvSpPr>
            <p:nvPr/>
          </p:nvSpPr>
          <p:spPr bwMode="auto">
            <a:xfrm>
              <a:off x="4114801" y="4954589"/>
              <a:ext cx="673065"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 4 -</a:t>
              </a:r>
            </a:p>
          </p:txBody>
        </p:sp>
        <p:sp>
          <p:nvSpPr>
            <p:cNvPr id="111" name="Text Box 34">
              <a:extLst>
                <a:ext uri="{FF2B5EF4-FFF2-40B4-BE49-F238E27FC236}">
                  <a16:creationId xmlns:a16="http://schemas.microsoft.com/office/drawing/2014/main" id="{3BC28C06-678B-4F16-BCE6-02AD30061445}"/>
                </a:ext>
              </a:extLst>
            </p:cNvPr>
            <p:cNvSpPr txBox="1">
              <a:spLocks noChangeArrowheads="1"/>
            </p:cNvSpPr>
            <p:nvPr/>
          </p:nvSpPr>
          <p:spPr bwMode="auto">
            <a:xfrm>
              <a:off x="4768851" y="4954589"/>
              <a:ext cx="5539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0</a:t>
              </a:r>
              <a:r>
                <a:rPr lang="en-US" altLang="en-US" sz="1350">
                  <a:solidFill>
                    <a:srgbClr val="FF0000"/>
                  </a:solidFill>
                </a:rPr>
                <a:t> </a:t>
              </a:r>
              <a:r>
                <a:rPr lang="en-US" altLang="en-US" sz="1350"/>
                <a:t>-</a:t>
              </a:r>
              <a:r>
                <a:rPr lang="en-US" altLang="en-US" sz="1350">
                  <a:solidFill>
                    <a:srgbClr val="FF0000"/>
                  </a:solidFill>
                </a:rPr>
                <a:t> </a:t>
              </a:r>
            </a:p>
          </p:txBody>
        </p:sp>
        <p:sp>
          <p:nvSpPr>
            <p:cNvPr id="112" name="Text Box 35">
              <a:extLst>
                <a:ext uri="{FF2B5EF4-FFF2-40B4-BE49-F238E27FC236}">
                  <a16:creationId xmlns:a16="http://schemas.microsoft.com/office/drawing/2014/main" id="{BDE036C0-4F7A-4457-B1A0-12F2D6A860DD}"/>
                </a:ext>
              </a:extLst>
            </p:cNvPr>
            <p:cNvSpPr txBox="1">
              <a:spLocks noChangeArrowheads="1"/>
            </p:cNvSpPr>
            <p:nvPr/>
          </p:nvSpPr>
          <p:spPr bwMode="auto">
            <a:xfrm>
              <a:off x="5138738" y="4954589"/>
              <a:ext cx="10920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cs typeface="Arial" panose="020B0604020202020204" pitchFamily="34" charset="0"/>
                </a:rPr>
                <a:t>½ x 8 = 0</a:t>
              </a:r>
              <a:endParaRPr lang="en-US" altLang="en-US" sz="1350"/>
            </a:p>
          </p:txBody>
        </p:sp>
        <p:sp>
          <p:nvSpPr>
            <p:cNvPr id="113" name="Text Box 37">
              <a:extLst>
                <a:ext uri="{FF2B5EF4-FFF2-40B4-BE49-F238E27FC236}">
                  <a16:creationId xmlns:a16="http://schemas.microsoft.com/office/drawing/2014/main" id="{B0944A13-7FBC-4669-8E37-056932D384CE}"/>
                </a:ext>
              </a:extLst>
            </p:cNvPr>
            <p:cNvSpPr txBox="1">
              <a:spLocks noChangeArrowheads="1"/>
            </p:cNvSpPr>
            <p:nvPr/>
          </p:nvSpPr>
          <p:spPr bwMode="auto">
            <a:xfrm>
              <a:off x="4114801" y="5792788"/>
              <a:ext cx="673065"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 6 -</a:t>
              </a:r>
            </a:p>
          </p:txBody>
        </p:sp>
        <p:sp>
          <p:nvSpPr>
            <p:cNvPr id="114" name="Text Box 38">
              <a:extLst>
                <a:ext uri="{FF2B5EF4-FFF2-40B4-BE49-F238E27FC236}">
                  <a16:creationId xmlns:a16="http://schemas.microsoft.com/office/drawing/2014/main" id="{1B8142BE-3CE3-40D2-9A0B-14009C560DF9}"/>
                </a:ext>
              </a:extLst>
            </p:cNvPr>
            <p:cNvSpPr txBox="1">
              <a:spLocks noChangeArrowheads="1"/>
            </p:cNvSpPr>
            <p:nvPr/>
          </p:nvSpPr>
          <p:spPr bwMode="auto">
            <a:xfrm>
              <a:off x="4756151" y="5792789"/>
              <a:ext cx="5539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4</a:t>
              </a:r>
              <a:r>
                <a:rPr lang="en-US" altLang="en-US" sz="1350">
                  <a:solidFill>
                    <a:srgbClr val="FF0000"/>
                  </a:solidFill>
                </a:rPr>
                <a:t> </a:t>
              </a:r>
              <a:r>
                <a:rPr lang="en-US" altLang="en-US" sz="1350"/>
                <a:t>-</a:t>
              </a:r>
              <a:r>
                <a:rPr lang="en-US" altLang="en-US" sz="1350">
                  <a:solidFill>
                    <a:srgbClr val="FF0000"/>
                  </a:solidFill>
                </a:rPr>
                <a:t> </a:t>
              </a:r>
            </a:p>
          </p:txBody>
        </p:sp>
        <p:sp>
          <p:nvSpPr>
            <p:cNvPr id="115" name="Text Box 39">
              <a:extLst>
                <a:ext uri="{FF2B5EF4-FFF2-40B4-BE49-F238E27FC236}">
                  <a16:creationId xmlns:a16="http://schemas.microsoft.com/office/drawing/2014/main" id="{821F0293-7DCD-41B9-B549-6B2EC7189DA5}"/>
                </a:ext>
              </a:extLst>
            </p:cNvPr>
            <p:cNvSpPr txBox="1">
              <a:spLocks noChangeArrowheads="1"/>
            </p:cNvSpPr>
            <p:nvPr/>
          </p:nvSpPr>
          <p:spPr bwMode="auto">
            <a:xfrm>
              <a:off x="5126039" y="5792789"/>
              <a:ext cx="10920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cs typeface="Arial" panose="020B0604020202020204" pitchFamily="34" charset="0"/>
                </a:rPr>
                <a:t>½ x 4 = 0</a:t>
              </a:r>
              <a:endParaRPr lang="en-US" altLang="en-US" sz="1350"/>
            </a:p>
          </p:txBody>
        </p:sp>
        <p:sp>
          <p:nvSpPr>
            <p:cNvPr id="116" name="Text Box 92">
              <a:extLst>
                <a:ext uri="{FF2B5EF4-FFF2-40B4-BE49-F238E27FC236}">
                  <a16:creationId xmlns:a16="http://schemas.microsoft.com/office/drawing/2014/main" id="{B682704D-21B8-4E31-8D87-DE2C2546F9C5}"/>
                </a:ext>
              </a:extLst>
            </p:cNvPr>
            <p:cNvSpPr txBox="1">
              <a:spLocks noChangeArrowheads="1"/>
            </p:cNvSpPr>
            <p:nvPr/>
          </p:nvSpPr>
          <p:spPr bwMode="auto">
            <a:xfrm>
              <a:off x="2279650" y="4797426"/>
              <a:ext cx="1828800" cy="67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cs-CZ" altLang="en-US" sz="1350" dirty="0"/>
                <a:t>f</a:t>
              </a:r>
              <a:r>
                <a:rPr lang="en-US" altLang="en-US" sz="1350" dirty="0" err="1"/>
                <a:t>orm</a:t>
              </a:r>
              <a:r>
                <a:rPr lang="cs-CZ" altLang="en-US" sz="1350" dirty="0" err="1"/>
                <a:t>ální</a:t>
              </a:r>
              <a:r>
                <a:rPr lang="cs-CZ" altLang="en-US" sz="1350" dirty="0"/>
                <a:t> náboj</a:t>
              </a:r>
              <a:r>
                <a:rPr lang="en-US" altLang="en-US" sz="1350" dirty="0"/>
                <a:t> </a:t>
              </a:r>
              <a:r>
                <a:rPr lang="cs-CZ" altLang="en-US" sz="1350" dirty="0"/>
                <a:t>na</a:t>
              </a:r>
              <a:r>
                <a:rPr lang="en-US" altLang="en-US" sz="1350" dirty="0"/>
                <a:t> C</a:t>
              </a:r>
            </a:p>
          </p:txBody>
        </p:sp>
        <p:sp>
          <p:nvSpPr>
            <p:cNvPr id="117" name="Text Box 93">
              <a:extLst>
                <a:ext uri="{FF2B5EF4-FFF2-40B4-BE49-F238E27FC236}">
                  <a16:creationId xmlns:a16="http://schemas.microsoft.com/office/drawing/2014/main" id="{6E5C760D-DB5E-4921-89D0-7D240C7D2F2F}"/>
                </a:ext>
              </a:extLst>
            </p:cNvPr>
            <p:cNvSpPr txBox="1">
              <a:spLocks noChangeArrowheads="1"/>
            </p:cNvSpPr>
            <p:nvPr/>
          </p:nvSpPr>
          <p:spPr bwMode="auto">
            <a:xfrm>
              <a:off x="2279650" y="5635627"/>
              <a:ext cx="1828800" cy="67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cs-CZ" altLang="en-US" sz="1350"/>
                <a:t>f</a:t>
              </a:r>
              <a:r>
                <a:rPr lang="en-US" altLang="en-US" sz="1350"/>
                <a:t>orm</a:t>
              </a:r>
              <a:r>
                <a:rPr lang="cs-CZ" altLang="en-US" sz="1350"/>
                <a:t>ální náboj</a:t>
              </a:r>
              <a:r>
                <a:rPr lang="en-US" altLang="en-US" sz="1350"/>
                <a:t> </a:t>
              </a:r>
              <a:r>
                <a:rPr lang="cs-CZ" altLang="en-US" sz="1350"/>
                <a:t>na</a:t>
              </a:r>
              <a:r>
                <a:rPr lang="en-US" altLang="en-US" sz="1350"/>
                <a:t> O</a:t>
              </a:r>
            </a:p>
          </p:txBody>
        </p:sp>
      </p:grpSp>
      <p:sp>
        <p:nvSpPr>
          <p:cNvPr id="3" name="TextovéPole 2">
            <a:extLst>
              <a:ext uri="{FF2B5EF4-FFF2-40B4-BE49-F238E27FC236}">
                <a16:creationId xmlns:a16="http://schemas.microsoft.com/office/drawing/2014/main" id="{621AEACD-ED02-48AE-BFC8-F7DD9B96F837}"/>
              </a:ext>
            </a:extLst>
          </p:cNvPr>
          <p:cNvSpPr txBox="1"/>
          <p:nvPr/>
        </p:nvSpPr>
        <p:spPr>
          <a:xfrm>
            <a:off x="381000" y="5867400"/>
            <a:ext cx="6280117" cy="369332"/>
          </a:xfrm>
          <a:prstGeom prst="rect">
            <a:avLst/>
          </a:prstGeom>
          <a:noFill/>
        </p:spPr>
        <p:txBody>
          <a:bodyPr wrap="none" rtlCol="0">
            <a:spAutoFit/>
          </a:bodyPr>
          <a:lstStyle/>
          <a:p>
            <a:r>
              <a:rPr lang="cs-CZ" dirty="0"/>
              <a:t>Z hlediska formálního náboje je pravděpodobnější druhá varianta.</a:t>
            </a:r>
            <a:endParaRPr lang="en-US" dirty="0"/>
          </a:p>
        </p:txBody>
      </p:sp>
    </p:spTree>
    <p:extLst>
      <p:ext uri="{BB962C8B-B14F-4D97-AF65-F5344CB8AC3E}">
        <p14:creationId xmlns:p14="http://schemas.microsoft.com/office/powerpoint/2010/main" val="1787500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rawing a Lewis structure for dinitrogen monoxide (Nitrous oxide, N2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240" y="387401"/>
            <a:ext cx="6940800" cy="447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descr="Drawing the Lewis structure for acetic acid H3C-CO-O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01" y="5371765"/>
            <a:ext cx="7446240" cy="11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479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94" y="3657600"/>
            <a:ext cx="8100136" cy="304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228600" y="1219200"/>
            <a:ext cx="8686800" cy="1323439"/>
          </a:xfrm>
          <a:prstGeom prst="rect">
            <a:avLst/>
          </a:prstGeom>
        </p:spPr>
        <p:txBody>
          <a:bodyPr wrap="square">
            <a:spAutoFit/>
          </a:bodyPr>
          <a:lstStyle/>
          <a:p>
            <a:pPr algn="just"/>
            <a:r>
              <a:rPr lang="cs-CZ" altLang="cs-CZ" sz="2000" dirty="0">
                <a:latin typeface="Arial" panose="020B0604020202020204" pitchFamily="34" charset="0"/>
                <a:cs typeface="Arial" panose="020B0604020202020204" pitchFamily="34" charset="0"/>
              </a:rPr>
              <a:t>= centrální atom </a:t>
            </a:r>
            <a:r>
              <a:rPr lang="cs-CZ" altLang="cs-CZ" sz="2000">
                <a:latin typeface="Arial" panose="020B0604020202020204" pitchFamily="34" charset="0"/>
                <a:cs typeface="Arial" panose="020B0604020202020204" pitchFamily="34" charset="0"/>
              </a:rPr>
              <a:t>má jiný </a:t>
            </a:r>
            <a:r>
              <a:rPr lang="cs-CZ" altLang="cs-CZ" sz="2000" dirty="0">
                <a:latin typeface="Arial" panose="020B0604020202020204" pitchFamily="34" charset="0"/>
                <a:cs typeface="Arial" panose="020B0604020202020204" pitchFamily="34" charset="0"/>
              </a:rPr>
              <a:t>počet elektronů než 8</a:t>
            </a:r>
            <a:r>
              <a:rPr lang="en-US"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cs typeface="Arial" panose="020B0604020202020204" pitchFamily="34" charset="0"/>
              </a:rPr>
              <a:t> Je-li centrální atom nekov ze třetí nebo vyšší periody, </a:t>
            </a:r>
            <a:r>
              <a:rPr lang="cs-CZ" altLang="cs-CZ" sz="2000">
                <a:latin typeface="Arial" panose="020B0604020202020204" pitchFamily="34" charset="0"/>
                <a:cs typeface="Arial" panose="020B0604020202020204" pitchFamily="34" charset="0"/>
              </a:rPr>
              <a:t>může být </a:t>
            </a:r>
            <a:r>
              <a:rPr lang="cs-CZ" altLang="cs-CZ" sz="2000" dirty="0">
                <a:latin typeface="Arial" panose="020B0604020202020204" pitchFamily="34" charset="0"/>
                <a:cs typeface="Arial" panose="020B0604020202020204" pitchFamily="34" charset="0"/>
              </a:rPr>
              <a:t>kolem shromážděno až 12 elektronů. Tyto prvky mají nezaplněnou </a:t>
            </a:r>
            <a:r>
              <a:rPr lang="cs-CZ" altLang="cs-CZ" sz="2000" dirty="0" err="1">
                <a:latin typeface="Arial" panose="020B0604020202020204" pitchFamily="34" charset="0"/>
                <a:cs typeface="Arial" panose="020B0604020202020204" pitchFamily="34" charset="0"/>
              </a:rPr>
              <a:t>podslupku</a:t>
            </a:r>
            <a:r>
              <a:rPr lang="cs-CZ" altLang="cs-CZ" sz="2000" dirty="0">
                <a:latin typeface="Arial" panose="020B0604020202020204" pitchFamily="34" charset="0"/>
                <a:cs typeface="Arial" panose="020B0604020202020204" pitchFamily="34" charset="0"/>
              </a:rPr>
              <a:t> </a:t>
            </a:r>
            <a:r>
              <a:rPr lang="en-US" altLang="cs-CZ" sz="2000" dirty="0">
                <a:latin typeface="Arial" panose="020B0604020202020204" pitchFamily="34" charset="0"/>
                <a:cs typeface="Arial" panose="020B0604020202020204" pitchFamily="34" charset="0"/>
              </a:rPr>
              <a:t>“d”</a:t>
            </a:r>
            <a:r>
              <a:rPr lang="cs-CZ" altLang="cs-CZ" sz="2000" dirty="0">
                <a:latin typeface="Arial" panose="020B0604020202020204" pitchFamily="34" charset="0"/>
                <a:cs typeface="Arial" panose="020B0604020202020204" pitchFamily="34" charset="0"/>
              </a:rPr>
              <a:t>, kterou mohou využít k vazbě (</a:t>
            </a:r>
            <a:r>
              <a:rPr lang="cs-CZ" altLang="cs-CZ" sz="2000" b="1" dirty="0" err="1">
                <a:latin typeface="Arial" panose="020B0604020202020204" pitchFamily="34" charset="0"/>
                <a:cs typeface="Arial" panose="020B0604020202020204" pitchFamily="34" charset="0"/>
              </a:rPr>
              <a:t>hypervalence</a:t>
            </a:r>
            <a:r>
              <a:rPr lang="cs-CZ" altLang="cs-CZ" sz="2000" dirty="0">
                <a:latin typeface="Arial" panose="020B0604020202020204" pitchFamily="34" charset="0"/>
                <a:cs typeface="Arial" panose="020B0604020202020204" pitchFamily="34" charset="0"/>
              </a:rPr>
              <a:t>)</a:t>
            </a:r>
            <a:r>
              <a:rPr lang="en-US" altLang="cs-CZ" sz="2000" dirty="0">
                <a:latin typeface="Arial" panose="020B0604020202020204" pitchFamily="34" charset="0"/>
                <a:cs typeface="Arial" panose="020B0604020202020204" pitchFamily="34" charset="0"/>
              </a:rPr>
              <a:t>.</a:t>
            </a:r>
          </a:p>
        </p:txBody>
      </p:sp>
      <p:pic>
        <p:nvPicPr>
          <p:cNvPr id="5" name="Picture 7" descr="http://www.mikeblaber.org/oldwine/chm1045/notes/Bonding/Except/IMG0002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8400"/>
            <a:ext cx="4202113" cy="99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dpis 1"/>
          <p:cNvSpPr>
            <a:spLocks noGrp="1"/>
          </p:cNvSpPr>
          <p:nvPr>
            <p:ph type="title"/>
          </p:nvPr>
        </p:nvSpPr>
        <p:spPr>
          <a:xfrm>
            <a:off x="457200" y="274638"/>
            <a:ext cx="8229600" cy="868362"/>
          </a:xfrm>
        </p:spPr>
        <p:txBody>
          <a:bodyPr/>
          <a:lstStyle/>
          <a:p>
            <a:pPr eaLnBrk="1"/>
            <a:r>
              <a:rPr lang="cs-CZ" altLang="cs-CZ" sz="2800" b="1"/>
              <a:t>Výjimky </a:t>
            </a:r>
            <a:r>
              <a:rPr lang="cs-CZ" altLang="cs-CZ" sz="2800" b="1" dirty="0"/>
              <a:t>z oktetového pravidla</a:t>
            </a:r>
          </a:p>
        </p:txBody>
      </p:sp>
    </p:spTree>
    <p:extLst>
      <p:ext uri="{BB962C8B-B14F-4D97-AF65-F5344CB8AC3E}">
        <p14:creationId xmlns:p14="http://schemas.microsoft.com/office/powerpoint/2010/main" val="4118279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faculty.concordia.ca/bird/c241/images/no3--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67256"/>
            <a:ext cx="5715360" cy="241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http://faculty.concordia.ca/bird/c241/images/clf3-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204" y="4343400"/>
            <a:ext cx="5960160" cy="216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81000" y="619999"/>
            <a:ext cx="2907912" cy="400110"/>
          </a:xfrm>
          <a:prstGeom prst="rect">
            <a:avLst/>
          </a:prstGeom>
          <a:noFill/>
        </p:spPr>
        <p:txBody>
          <a:bodyPr wrap="none" rtlCol="0">
            <a:spAutoFit/>
          </a:bodyPr>
          <a:lstStyle/>
          <a:p>
            <a:r>
              <a:rPr lang="cs-CZ" sz="2000" b="1" dirty="0"/>
              <a:t>Splňuje oktetové pravidlo</a:t>
            </a:r>
          </a:p>
        </p:txBody>
      </p:sp>
      <p:sp>
        <p:nvSpPr>
          <p:cNvPr id="5" name="TextovéPole 4"/>
          <p:cNvSpPr txBox="1"/>
          <p:nvPr/>
        </p:nvSpPr>
        <p:spPr>
          <a:xfrm>
            <a:off x="381000" y="3862552"/>
            <a:ext cx="3186834" cy="400110"/>
          </a:xfrm>
          <a:prstGeom prst="rect">
            <a:avLst/>
          </a:prstGeom>
          <a:noFill/>
        </p:spPr>
        <p:txBody>
          <a:bodyPr wrap="none" rtlCol="0">
            <a:spAutoFit/>
          </a:bodyPr>
          <a:lstStyle/>
          <a:p>
            <a:r>
              <a:rPr lang="cs-CZ" sz="2000" b="1" dirty="0"/>
              <a:t>Nesplňuje oktetové pravidlo</a:t>
            </a:r>
          </a:p>
        </p:txBody>
      </p:sp>
    </p:spTree>
    <p:extLst>
      <p:ext uri="{BB962C8B-B14F-4D97-AF65-F5344CB8AC3E}">
        <p14:creationId xmlns:p14="http://schemas.microsoft.com/office/powerpoint/2010/main" val="3584834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ext Box 2">
            <a:extLst>
              <a:ext uri="{FF2B5EF4-FFF2-40B4-BE49-F238E27FC236}">
                <a16:creationId xmlns:a16="http://schemas.microsoft.com/office/drawing/2014/main" id="{E50397E7-866E-4E6B-863D-43784DD227E5}"/>
              </a:ext>
            </a:extLst>
          </p:cNvPr>
          <p:cNvSpPr txBox="1">
            <a:spLocks noChangeArrowheads="1"/>
          </p:cNvSpPr>
          <p:nvPr/>
        </p:nvSpPr>
        <p:spPr bwMode="auto">
          <a:xfrm>
            <a:off x="457200" y="381000"/>
            <a:ext cx="6229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en-US" b="1" dirty="0">
                <a:latin typeface="Book Antiqua" panose="02040602050305030304" pitchFamily="18" charset="0"/>
              </a:rPr>
              <a:t>Příklad: </a:t>
            </a:r>
            <a:r>
              <a:rPr lang="cs-CZ" altLang="en-US" dirty="0">
                <a:latin typeface="Book Antiqua" panose="02040602050305030304" pitchFamily="18" charset="0"/>
              </a:rPr>
              <a:t>Výjimky z oktetového pravidla</a:t>
            </a:r>
            <a:endParaRPr lang="cs-CZ" altLang="en-US" dirty="0">
              <a:latin typeface="Times New Roman" panose="02020603050405020304" pitchFamily="18" charset="0"/>
            </a:endParaRPr>
          </a:p>
        </p:txBody>
      </p:sp>
      <p:grpSp>
        <p:nvGrpSpPr>
          <p:cNvPr id="305158" name="Group 6">
            <a:extLst>
              <a:ext uri="{FF2B5EF4-FFF2-40B4-BE49-F238E27FC236}">
                <a16:creationId xmlns:a16="http://schemas.microsoft.com/office/drawing/2014/main" id="{FBCF58EE-6E40-46A6-886C-1E1FD2FDE8A3}"/>
              </a:ext>
            </a:extLst>
          </p:cNvPr>
          <p:cNvGrpSpPr>
            <a:grpSpLocks/>
          </p:cNvGrpSpPr>
          <p:nvPr/>
        </p:nvGrpSpPr>
        <p:grpSpPr bwMode="auto">
          <a:xfrm>
            <a:off x="1447800" y="1066800"/>
            <a:ext cx="1152525" cy="920352"/>
            <a:chOff x="1056" y="1169"/>
            <a:chExt cx="968" cy="773"/>
          </a:xfrm>
        </p:grpSpPr>
        <p:sp>
          <p:nvSpPr>
            <p:cNvPr id="305159" name="Text Box 7">
              <a:extLst>
                <a:ext uri="{FF2B5EF4-FFF2-40B4-BE49-F238E27FC236}">
                  <a16:creationId xmlns:a16="http://schemas.microsoft.com/office/drawing/2014/main" id="{C2CBF64F-CCAB-4678-94C9-C44E6421A253}"/>
                </a:ext>
              </a:extLst>
            </p:cNvPr>
            <p:cNvSpPr txBox="1">
              <a:spLocks noChangeArrowheads="1"/>
            </p:cNvSpPr>
            <p:nvPr/>
          </p:nvSpPr>
          <p:spPr bwMode="auto">
            <a:xfrm>
              <a:off x="1291" y="1169"/>
              <a:ext cx="70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N – 5e</a:t>
              </a:r>
              <a:r>
                <a:rPr lang="en-US" altLang="en-US" baseline="30000"/>
                <a:t>-</a:t>
              </a:r>
              <a:endParaRPr lang="en-US" altLang="en-US"/>
            </a:p>
          </p:txBody>
        </p:sp>
        <p:sp>
          <p:nvSpPr>
            <p:cNvPr id="305160" name="Text Box 8">
              <a:extLst>
                <a:ext uri="{FF2B5EF4-FFF2-40B4-BE49-F238E27FC236}">
                  <a16:creationId xmlns:a16="http://schemas.microsoft.com/office/drawing/2014/main" id="{E41CBD56-36B6-4110-8BE9-BEE49621DBBE}"/>
                </a:ext>
              </a:extLst>
            </p:cNvPr>
            <p:cNvSpPr txBox="1">
              <a:spLocks noChangeArrowheads="1"/>
            </p:cNvSpPr>
            <p:nvPr/>
          </p:nvSpPr>
          <p:spPr bwMode="auto">
            <a:xfrm>
              <a:off x="1281" y="1384"/>
              <a:ext cx="70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 – 6e</a:t>
              </a:r>
              <a:r>
                <a:rPr lang="en-US" altLang="en-US" baseline="30000"/>
                <a:t>-</a:t>
              </a:r>
              <a:endParaRPr lang="en-US" altLang="en-US"/>
            </a:p>
          </p:txBody>
        </p:sp>
        <p:sp>
          <p:nvSpPr>
            <p:cNvPr id="305161" name="Line 9">
              <a:extLst>
                <a:ext uri="{FF2B5EF4-FFF2-40B4-BE49-F238E27FC236}">
                  <a16:creationId xmlns:a16="http://schemas.microsoft.com/office/drawing/2014/main" id="{3F6D3ACC-564A-4E26-97D6-0800DB6A1D96}"/>
                </a:ext>
              </a:extLst>
            </p:cNvPr>
            <p:cNvSpPr>
              <a:spLocks noChangeShapeType="1"/>
            </p:cNvSpPr>
            <p:nvPr/>
          </p:nvSpPr>
          <p:spPr bwMode="auto">
            <a:xfrm>
              <a:off x="1056" y="1648"/>
              <a:ext cx="9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162" name="Text Box 10">
              <a:extLst>
                <a:ext uri="{FF2B5EF4-FFF2-40B4-BE49-F238E27FC236}">
                  <a16:creationId xmlns:a16="http://schemas.microsoft.com/office/drawing/2014/main" id="{B2373798-D3C6-405D-BDC5-C2C4A1949F80}"/>
                </a:ext>
              </a:extLst>
            </p:cNvPr>
            <p:cNvSpPr txBox="1">
              <a:spLocks noChangeArrowheads="1"/>
            </p:cNvSpPr>
            <p:nvPr/>
          </p:nvSpPr>
          <p:spPr bwMode="auto">
            <a:xfrm>
              <a:off x="1536" y="1632"/>
              <a:ext cx="48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11e</a:t>
              </a:r>
              <a:r>
                <a:rPr lang="en-US" altLang="en-US" baseline="30000"/>
                <a:t>-</a:t>
              </a:r>
              <a:endParaRPr lang="en-US" altLang="en-US"/>
            </a:p>
          </p:txBody>
        </p:sp>
      </p:grpSp>
      <p:sp>
        <p:nvSpPr>
          <p:cNvPr id="305163" name="Text Box 11">
            <a:extLst>
              <a:ext uri="{FF2B5EF4-FFF2-40B4-BE49-F238E27FC236}">
                <a16:creationId xmlns:a16="http://schemas.microsoft.com/office/drawing/2014/main" id="{9870C509-D8B8-4659-827A-A9D1437BA082}"/>
              </a:ext>
            </a:extLst>
          </p:cNvPr>
          <p:cNvSpPr txBox="1">
            <a:spLocks noChangeArrowheads="1"/>
          </p:cNvSpPr>
          <p:nvPr/>
        </p:nvSpPr>
        <p:spPr bwMode="auto">
          <a:xfrm>
            <a:off x="590550" y="1322785"/>
            <a:ext cx="4860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NO</a:t>
            </a:r>
          </a:p>
        </p:txBody>
      </p:sp>
      <p:grpSp>
        <p:nvGrpSpPr>
          <p:cNvPr id="305164" name="Group 12">
            <a:extLst>
              <a:ext uri="{FF2B5EF4-FFF2-40B4-BE49-F238E27FC236}">
                <a16:creationId xmlns:a16="http://schemas.microsoft.com/office/drawing/2014/main" id="{681462AB-E19F-4BAC-8E2F-5EF69D670382}"/>
              </a:ext>
            </a:extLst>
          </p:cNvPr>
          <p:cNvGrpSpPr>
            <a:grpSpLocks/>
          </p:cNvGrpSpPr>
          <p:nvPr/>
        </p:nvGrpSpPr>
        <p:grpSpPr bwMode="auto">
          <a:xfrm>
            <a:off x="3120630" y="1325169"/>
            <a:ext cx="977503" cy="370285"/>
            <a:chOff x="2582" y="1290"/>
            <a:chExt cx="821" cy="311"/>
          </a:xfrm>
        </p:grpSpPr>
        <p:sp>
          <p:nvSpPr>
            <p:cNvPr id="305165" name="Text Box 13">
              <a:extLst>
                <a:ext uri="{FF2B5EF4-FFF2-40B4-BE49-F238E27FC236}">
                  <a16:creationId xmlns:a16="http://schemas.microsoft.com/office/drawing/2014/main" id="{3DFC9315-7D94-48CC-9153-637EC532E586}"/>
                </a:ext>
              </a:extLst>
            </p:cNvPr>
            <p:cNvSpPr txBox="1">
              <a:spLocks noChangeArrowheads="1"/>
            </p:cNvSpPr>
            <p:nvPr/>
          </p:nvSpPr>
          <p:spPr bwMode="auto">
            <a:xfrm>
              <a:off x="2582" y="1290"/>
              <a:ext cx="28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N</a:t>
              </a:r>
            </a:p>
          </p:txBody>
        </p:sp>
        <p:sp>
          <p:nvSpPr>
            <p:cNvPr id="305166" name="Text Box 14">
              <a:extLst>
                <a:ext uri="{FF2B5EF4-FFF2-40B4-BE49-F238E27FC236}">
                  <a16:creationId xmlns:a16="http://schemas.microsoft.com/office/drawing/2014/main" id="{3E4A4560-9117-4D59-95E3-16D81D198D17}"/>
                </a:ext>
              </a:extLst>
            </p:cNvPr>
            <p:cNvSpPr txBox="1">
              <a:spLocks noChangeArrowheads="1"/>
            </p:cNvSpPr>
            <p:nvPr/>
          </p:nvSpPr>
          <p:spPr bwMode="auto">
            <a:xfrm>
              <a:off x="3120" y="1291"/>
              <a:ext cx="28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grpSp>
          <p:nvGrpSpPr>
            <p:cNvPr id="305167" name="Group 15">
              <a:extLst>
                <a:ext uri="{FF2B5EF4-FFF2-40B4-BE49-F238E27FC236}">
                  <a16:creationId xmlns:a16="http://schemas.microsoft.com/office/drawing/2014/main" id="{6495DA6D-CE80-45D7-A8B5-C11E754018F2}"/>
                </a:ext>
              </a:extLst>
            </p:cNvPr>
            <p:cNvGrpSpPr>
              <a:grpSpLocks/>
            </p:cNvGrpSpPr>
            <p:nvPr/>
          </p:nvGrpSpPr>
          <p:grpSpPr bwMode="auto">
            <a:xfrm>
              <a:off x="2809" y="1407"/>
              <a:ext cx="340" cy="56"/>
              <a:chOff x="2752" y="1640"/>
              <a:chExt cx="340" cy="56"/>
            </a:xfrm>
          </p:grpSpPr>
          <p:sp>
            <p:nvSpPr>
              <p:cNvPr id="305168" name="Line 16">
                <a:extLst>
                  <a:ext uri="{FF2B5EF4-FFF2-40B4-BE49-F238E27FC236}">
                    <a16:creationId xmlns:a16="http://schemas.microsoft.com/office/drawing/2014/main" id="{6CDF0C13-D12F-45F6-8056-129C6EF6BC53}"/>
                  </a:ext>
                </a:extLst>
              </p:cNvPr>
              <p:cNvSpPr>
                <a:spLocks noChangeShapeType="1"/>
              </p:cNvSpPr>
              <p:nvPr/>
            </p:nvSpPr>
            <p:spPr bwMode="auto">
              <a:xfrm>
                <a:off x="2756" y="1640"/>
                <a:ext cx="3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169" name="Line 17">
                <a:extLst>
                  <a:ext uri="{FF2B5EF4-FFF2-40B4-BE49-F238E27FC236}">
                    <a16:creationId xmlns:a16="http://schemas.microsoft.com/office/drawing/2014/main" id="{B979BB24-7DF2-4AE8-B8A5-0AF8086871BE}"/>
                  </a:ext>
                </a:extLst>
              </p:cNvPr>
              <p:cNvSpPr>
                <a:spLocks noChangeShapeType="1"/>
              </p:cNvSpPr>
              <p:nvPr/>
            </p:nvSpPr>
            <p:spPr bwMode="auto">
              <a:xfrm>
                <a:off x="2752" y="1696"/>
                <a:ext cx="3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nvGrpSpPr>
            <p:cNvPr id="305170" name="Group 18">
              <a:extLst>
                <a:ext uri="{FF2B5EF4-FFF2-40B4-BE49-F238E27FC236}">
                  <a16:creationId xmlns:a16="http://schemas.microsoft.com/office/drawing/2014/main" id="{6978200E-E497-4A76-8D08-C9224473904F}"/>
                </a:ext>
              </a:extLst>
            </p:cNvPr>
            <p:cNvGrpSpPr>
              <a:grpSpLocks/>
            </p:cNvGrpSpPr>
            <p:nvPr/>
          </p:nvGrpSpPr>
          <p:grpSpPr bwMode="auto">
            <a:xfrm rot="5400000">
              <a:off x="3224" y="1248"/>
              <a:ext cx="48" cy="144"/>
              <a:chOff x="1440" y="2400"/>
              <a:chExt cx="48" cy="144"/>
            </a:xfrm>
          </p:grpSpPr>
          <p:sp>
            <p:nvSpPr>
              <p:cNvPr id="305171" name="Oval 19">
                <a:extLst>
                  <a:ext uri="{FF2B5EF4-FFF2-40B4-BE49-F238E27FC236}">
                    <a16:creationId xmlns:a16="http://schemas.microsoft.com/office/drawing/2014/main" id="{4F3A7601-05BB-43D6-87EA-C8751692982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72" name="Oval 20">
                <a:extLst>
                  <a:ext uri="{FF2B5EF4-FFF2-40B4-BE49-F238E27FC236}">
                    <a16:creationId xmlns:a16="http://schemas.microsoft.com/office/drawing/2014/main" id="{CB5B16F1-DF3A-4146-B7E9-62DF2B50D54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305173" name="Oval 21">
              <a:extLst>
                <a:ext uri="{FF2B5EF4-FFF2-40B4-BE49-F238E27FC236}">
                  <a16:creationId xmlns:a16="http://schemas.microsoft.com/office/drawing/2014/main" id="{CD7899A1-CF0F-43E5-8924-E6E53C114756}"/>
                </a:ext>
              </a:extLst>
            </p:cNvPr>
            <p:cNvSpPr>
              <a:spLocks noChangeArrowheads="1"/>
            </p:cNvSpPr>
            <p:nvPr/>
          </p:nvSpPr>
          <p:spPr bwMode="auto">
            <a:xfrm rot="5400000">
              <a:off x="270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nvGrpSpPr>
            <p:cNvPr id="305174" name="Group 22">
              <a:extLst>
                <a:ext uri="{FF2B5EF4-FFF2-40B4-BE49-F238E27FC236}">
                  <a16:creationId xmlns:a16="http://schemas.microsoft.com/office/drawing/2014/main" id="{D6AECD2E-DE19-456C-ABB3-BB3FB4E4074D}"/>
                </a:ext>
              </a:extLst>
            </p:cNvPr>
            <p:cNvGrpSpPr>
              <a:grpSpLocks/>
            </p:cNvGrpSpPr>
            <p:nvPr/>
          </p:nvGrpSpPr>
          <p:grpSpPr bwMode="auto">
            <a:xfrm rot="5400000">
              <a:off x="3224" y="1464"/>
              <a:ext cx="48" cy="144"/>
              <a:chOff x="1440" y="2400"/>
              <a:chExt cx="48" cy="144"/>
            </a:xfrm>
          </p:grpSpPr>
          <p:sp>
            <p:nvSpPr>
              <p:cNvPr id="305175" name="Oval 23">
                <a:extLst>
                  <a:ext uri="{FF2B5EF4-FFF2-40B4-BE49-F238E27FC236}">
                    <a16:creationId xmlns:a16="http://schemas.microsoft.com/office/drawing/2014/main" id="{4972B1CD-3503-4D27-AED0-05863D57BECD}"/>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76" name="Oval 24">
                <a:extLst>
                  <a:ext uri="{FF2B5EF4-FFF2-40B4-BE49-F238E27FC236}">
                    <a16:creationId xmlns:a16="http://schemas.microsoft.com/office/drawing/2014/main" id="{D74D7415-A23E-491B-AB2D-30DEE0B79C77}"/>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177" name="Group 25">
              <a:extLst>
                <a:ext uri="{FF2B5EF4-FFF2-40B4-BE49-F238E27FC236}">
                  <a16:creationId xmlns:a16="http://schemas.microsoft.com/office/drawing/2014/main" id="{4E2FCE68-FB68-4096-B241-E2BA12156916}"/>
                </a:ext>
              </a:extLst>
            </p:cNvPr>
            <p:cNvGrpSpPr>
              <a:grpSpLocks/>
            </p:cNvGrpSpPr>
            <p:nvPr/>
          </p:nvGrpSpPr>
          <p:grpSpPr bwMode="auto">
            <a:xfrm rot="5400000">
              <a:off x="2680" y="1248"/>
              <a:ext cx="48" cy="144"/>
              <a:chOff x="1440" y="2400"/>
              <a:chExt cx="48" cy="144"/>
            </a:xfrm>
          </p:grpSpPr>
          <p:sp>
            <p:nvSpPr>
              <p:cNvPr id="305178" name="Oval 26">
                <a:extLst>
                  <a:ext uri="{FF2B5EF4-FFF2-40B4-BE49-F238E27FC236}">
                    <a16:creationId xmlns:a16="http://schemas.microsoft.com/office/drawing/2014/main" id="{D79CDADC-4C49-46A4-A399-B97D4B9966C8}"/>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79" name="Oval 27">
                <a:extLst>
                  <a:ext uri="{FF2B5EF4-FFF2-40B4-BE49-F238E27FC236}">
                    <a16:creationId xmlns:a16="http://schemas.microsoft.com/office/drawing/2014/main" id="{494084C1-45E8-418B-A624-14C6E3E32CEC}"/>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sp>
        <p:nvSpPr>
          <p:cNvPr id="305180" name="Oval 28">
            <a:extLst>
              <a:ext uri="{FF2B5EF4-FFF2-40B4-BE49-F238E27FC236}">
                <a16:creationId xmlns:a16="http://schemas.microsoft.com/office/drawing/2014/main" id="{C01A53E1-FEDF-4720-A98C-047A1337983E}"/>
              </a:ext>
            </a:extLst>
          </p:cNvPr>
          <p:cNvSpPr>
            <a:spLocks noChangeArrowheads="1"/>
          </p:cNvSpPr>
          <p:nvPr/>
        </p:nvSpPr>
        <p:spPr bwMode="auto">
          <a:xfrm>
            <a:off x="3038475" y="1227535"/>
            <a:ext cx="457200" cy="5143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81" name="Text Box 29">
            <a:extLst>
              <a:ext uri="{FF2B5EF4-FFF2-40B4-BE49-F238E27FC236}">
                <a16:creationId xmlns:a16="http://schemas.microsoft.com/office/drawing/2014/main" id="{5C4FF4BF-613E-441E-A56B-23A43F668BE1}"/>
              </a:ext>
            </a:extLst>
          </p:cNvPr>
          <p:cNvSpPr txBox="1">
            <a:spLocks noChangeArrowheads="1"/>
          </p:cNvSpPr>
          <p:nvPr/>
        </p:nvSpPr>
        <p:spPr bwMode="auto">
          <a:xfrm>
            <a:off x="464344" y="3879058"/>
            <a:ext cx="4748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SF</a:t>
            </a:r>
            <a:r>
              <a:rPr lang="en-US" altLang="en-US" baseline="-25000"/>
              <a:t>6</a:t>
            </a:r>
            <a:endParaRPr lang="en-US" altLang="en-US"/>
          </a:p>
        </p:txBody>
      </p:sp>
      <p:grpSp>
        <p:nvGrpSpPr>
          <p:cNvPr id="305182" name="Group 30">
            <a:extLst>
              <a:ext uri="{FF2B5EF4-FFF2-40B4-BE49-F238E27FC236}">
                <a16:creationId xmlns:a16="http://schemas.microsoft.com/office/drawing/2014/main" id="{FBE3F08C-86AE-4E89-870B-4B5DACAC9D0D}"/>
              </a:ext>
            </a:extLst>
          </p:cNvPr>
          <p:cNvGrpSpPr>
            <a:grpSpLocks/>
          </p:cNvGrpSpPr>
          <p:nvPr/>
        </p:nvGrpSpPr>
        <p:grpSpPr bwMode="auto">
          <a:xfrm>
            <a:off x="1435894" y="3604023"/>
            <a:ext cx="1143000" cy="920354"/>
            <a:chOff x="1056" y="1169"/>
            <a:chExt cx="960" cy="773"/>
          </a:xfrm>
        </p:grpSpPr>
        <p:sp>
          <p:nvSpPr>
            <p:cNvPr id="305183" name="Text Box 31">
              <a:extLst>
                <a:ext uri="{FF2B5EF4-FFF2-40B4-BE49-F238E27FC236}">
                  <a16:creationId xmlns:a16="http://schemas.microsoft.com/office/drawing/2014/main" id="{2463D623-2C79-4D79-B5B0-50E743BB6EB6}"/>
                </a:ext>
              </a:extLst>
            </p:cNvPr>
            <p:cNvSpPr txBox="1">
              <a:spLocks noChangeArrowheads="1"/>
            </p:cNvSpPr>
            <p:nvPr/>
          </p:nvSpPr>
          <p:spPr bwMode="auto">
            <a:xfrm>
              <a:off x="1291" y="1169"/>
              <a:ext cx="66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S – 6e</a:t>
              </a:r>
              <a:r>
                <a:rPr lang="en-US" altLang="en-US" baseline="30000"/>
                <a:t>-</a:t>
              </a:r>
              <a:endParaRPr lang="en-US" altLang="en-US"/>
            </a:p>
          </p:txBody>
        </p:sp>
        <p:sp>
          <p:nvSpPr>
            <p:cNvPr id="305184" name="Text Box 32">
              <a:extLst>
                <a:ext uri="{FF2B5EF4-FFF2-40B4-BE49-F238E27FC236}">
                  <a16:creationId xmlns:a16="http://schemas.microsoft.com/office/drawing/2014/main" id="{02CDBBC5-00DC-49C0-9C92-B96D643FDF8B}"/>
                </a:ext>
              </a:extLst>
            </p:cNvPr>
            <p:cNvSpPr txBox="1">
              <a:spLocks noChangeArrowheads="1"/>
            </p:cNvSpPr>
            <p:nvPr/>
          </p:nvSpPr>
          <p:spPr bwMode="auto">
            <a:xfrm>
              <a:off x="1155" y="1384"/>
              <a:ext cx="86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en-US"/>
                <a:t>6F – 42e</a:t>
              </a:r>
              <a:r>
                <a:rPr lang="en-US" altLang="en-US" baseline="30000"/>
                <a:t>-</a:t>
              </a:r>
              <a:endParaRPr lang="en-US" altLang="en-US"/>
            </a:p>
          </p:txBody>
        </p:sp>
        <p:sp>
          <p:nvSpPr>
            <p:cNvPr id="305185" name="Line 33">
              <a:extLst>
                <a:ext uri="{FF2B5EF4-FFF2-40B4-BE49-F238E27FC236}">
                  <a16:creationId xmlns:a16="http://schemas.microsoft.com/office/drawing/2014/main" id="{AC4803E9-8BF6-4694-8F02-2CF3C505E829}"/>
                </a:ext>
              </a:extLst>
            </p:cNvPr>
            <p:cNvSpPr>
              <a:spLocks noChangeShapeType="1"/>
            </p:cNvSpPr>
            <p:nvPr/>
          </p:nvSpPr>
          <p:spPr bwMode="auto">
            <a:xfrm>
              <a:off x="1056" y="1648"/>
              <a:ext cx="9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186" name="Text Box 34">
              <a:extLst>
                <a:ext uri="{FF2B5EF4-FFF2-40B4-BE49-F238E27FC236}">
                  <a16:creationId xmlns:a16="http://schemas.microsoft.com/office/drawing/2014/main" id="{F294CED5-2B66-4564-8EFB-B678F6DD4F64}"/>
                </a:ext>
              </a:extLst>
            </p:cNvPr>
            <p:cNvSpPr txBox="1">
              <a:spLocks noChangeArrowheads="1"/>
            </p:cNvSpPr>
            <p:nvPr/>
          </p:nvSpPr>
          <p:spPr bwMode="auto">
            <a:xfrm>
              <a:off x="1528" y="1632"/>
              <a:ext cx="48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en-US">
                  <a:solidFill>
                    <a:srgbClr val="FF0000"/>
                  </a:solidFill>
                </a:rPr>
                <a:t>48e</a:t>
              </a:r>
              <a:r>
                <a:rPr lang="en-US" altLang="en-US" baseline="30000">
                  <a:solidFill>
                    <a:srgbClr val="FF0000"/>
                  </a:solidFill>
                </a:rPr>
                <a:t>-</a:t>
              </a:r>
              <a:endParaRPr lang="en-US" altLang="en-US">
                <a:solidFill>
                  <a:srgbClr val="FF0000"/>
                </a:solidFill>
              </a:endParaRPr>
            </a:p>
          </p:txBody>
        </p:sp>
      </p:grpSp>
      <p:grpSp>
        <p:nvGrpSpPr>
          <p:cNvPr id="305187" name="Group 35">
            <a:extLst>
              <a:ext uri="{FF2B5EF4-FFF2-40B4-BE49-F238E27FC236}">
                <a16:creationId xmlns:a16="http://schemas.microsoft.com/office/drawing/2014/main" id="{E0F93A77-14BE-4960-A784-7DDDBEFA01FD}"/>
              </a:ext>
            </a:extLst>
          </p:cNvPr>
          <p:cNvGrpSpPr>
            <a:grpSpLocks/>
          </p:cNvGrpSpPr>
          <p:nvPr/>
        </p:nvGrpSpPr>
        <p:grpSpPr bwMode="auto">
          <a:xfrm>
            <a:off x="3064669" y="3289699"/>
            <a:ext cx="1128713" cy="1540669"/>
            <a:chOff x="2504" y="2712"/>
            <a:chExt cx="948" cy="1294"/>
          </a:xfrm>
        </p:grpSpPr>
        <p:grpSp>
          <p:nvGrpSpPr>
            <p:cNvPr id="305188" name="Group 36">
              <a:extLst>
                <a:ext uri="{FF2B5EF4-FFF2-40B4-BE49-F238E27FC236}">
                  <a16:creationId xmlns:a16="http://schemas.microsoft.com/office/drawing/2014/main" id="{80425ECA-B445-41B2-8F01-273BD4868BBF}"/>
                </a:ext>
              </a:extLst>
            </p:cNvPr>
            <p:cNvGrpSpPr>
              <a:grpSpLocks/>
            </p:cNvGrpSpPr>
            <p:nvPr/>
          </p:nvGrpSpPr>
          <p:grpSpPr bwMode="auto">
            <a:xfrm>
              <a:off x="2528" y="2936"/>
              <a:ext cx="48" cy="144"/>
              <a:chOff x="1440" y="2400"/>
              <a:chExt cx="48" cy="144"/>
            </a:xfrm>
          </p:grpSpPr>
          <p:sp>
            <p:nvSpPr>
              <p:cNvPr id="305189" name="Oval 37">
                <a:extLst>
                  <a:ext uri="{FF2B5EF4-FFF2-40B4-BE49-F238E27FC236}">
                    <a16:creationId xmlns:a16="http://schemas.microsoft.com/office/drawing/2014/main" id="{CAD82A9F-0C12-446E-B62B-3CF8CD8026F8}"/>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90" name="Oval 38">
                <a:extLst>
                  <a:ext uri="{FF2B5EF4-FFF2-40B4-BE49-F238E27FC236}">
                    <a16:creationId xmlns:a16="http://schemas.microsoft.com/office/drawing/2014/main" id="{55AC8D07-2C61-4D79-BC5B-11BF5D5F0E5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191" name="Group 39">
              <a:extLst>
                <a:ext uri="{FF2B5EF4-FFF2-40B4-BE49-F238E27FC236}">
                  <a16:creationId xmlns:a16="http://schemas.microsoft.com/office/drawing/2014/main" id="{7461D45E-4472-42E7-B7BF-4B3522DE7A19}"/>
                </a:ext>
              </a:extLst>
            </p:cNvPr>
            <p:cNvGrpSpPr>
              <a:grpSpLocks/>
            </p:cNvGrpSpPr>
            <p:nvPr/>
          </p:nvGrpSpPr>
          <p:grpSpPr bwMode="auto">
            <a:xfrm rot="5400000">
              <a:off x="2640" y="2808"/>
              <a:ext cx="48" cy="144"/>
              <a:chOff x="1440" y="2400"/>
              <a:chExt cx="48" cy="144"/>
            </a:xfrm>
          </p:grpSpPr>
          <p:sp>
            <p:nvSpPr>
              <p:cNvPr id="305192" name="Oval 40">
                <a:extLst>
                  <a:ext uri="{FF2B5EF4-FFF2-40B4-BE49-F238E27FC236}">
                    <a16:creationId xmlns:a16="http://schemas.microsoft.com/office/drawing/2014/main" id="{B59363FC-5555-480C-AA57-720DA7A1C862}"/>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93" name="Oval 41">
                <a:extLst>
                  <a:ext uri="{FF2B5EF4-FFF2-40B4-BE49-F238E27FC236}">
                    <a16:creationId xmlns:a16="http://schemas.microsoft.com/office/drawing/2014/main" id="{AE6306D1-3681-4093-918D-C24A59B5CEC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305194" name="Text Box 42">
              <a:extLst>
                <a:ext uri="{FF2B5EF4-FFF2-40B4-BE49-F238E27FC236}">
                  <a16:creationId xmlns:a16="http://schemas.microsoft.com/office/drawing/2014/main" id="{BD932F77-EA1B-4B58-ADD1-AC568AFFDE42}"/>
                </a:ext>
              </a:extLst>
            </p:cNvPr>
            <p:cNvSpPr txBox="1">
              <a:spLocks noChangeArrowheads="1"/>
            </p:cNvSpPr>
            <p:nvPr/>
          </p:nvSpPr>
          <p:spPr bwMode="auto">
            <a:xfrm>
              <a:off x="2845" y="3216"/>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S</a:t>
              </a:r>
            </a:p>
          </p:txBody>
        </p:sp>
        <p:sp>
          <p:nvSpPr>
            <p:cNvPr id="305195" name="Text Box 43">
              <a:extLst>
                <a:ext uri="{FF2B5EF4-FFF2-40B4-BE49-F238E27FC236}">
                  <a16:creationId xmlns:a16="http://schemas.microsoft.com/office/drawing/2014/main" id="{5BE488FB-D78D-4F9D-AEDE-12E0B474AAB8}"/>
                </a:ext>
              </a:extLst>
            </p:cNvPr>
            <p:cNvSpPr txBox="1">
              <a:spLocks noChangeArrowheads="1"/>
            </p:cNvSpPr>
            <p:nvPr/>
          </p:nvSpPr>
          <p:spPr bwMode="auto">
            <a:xfrm>
              <a:off x="2527" y="355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196" name="Text Box 44">
              <a:extLst>
                <a:ext uri="{FF2B5EF4-FFF2-40B4-BE49-F238E27FC236}">
                  <a16:creationId xmlns:a16="http://schemas.microsoft.com/office/drawing/2014/main" id="{B535F6C0-1A65-4049-AD41-3D17A48DA607}"/>
                </a:ext>
              </a:extLst>
            </p:cNvPr>
            <p:cNvSpPr txBox="1">
              <a:spLocks noChangeArrowheads="1"/>
            </p:cNvSpPr>
            <p:nvPr/>
          </p:nvSpPr>
          <p:spPr bwMode="auto">
            <a:xfrm>
              <a:off x="2544" y="287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197" name="Text Box 45">
              <a:extLst>
                <a:ext uri="{FF2B5EF4-FFF2-40B4-BE49-F238E27FC236}">
                  <a16:creationId xmlns:a16="http://schemas.microsoft.com/office/drawing/2014/main" id="{5DC90E0E-7D1D-42A4-9210-3288E03280B6}"/>
                </a:ext>
              </a:extLst>
            </p:cNvPr>
            <p:cNvSpPr txBox="1">
              <a:spLocks noChangeArrowheads="1"/>
            </p:cNvSpPr>
            <p:nvPr/>
          </p:nvSpPr>
          <p:spPr bwMode="auto">
            <a:xfrm>
              <a:off x="3208" y="355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198" name="Text Box 46">
              <a:extLst>
                <a:ext uri="{FF2B5EF4-FFF2-40B4-BE49-F238E27FC236}">
                  <a16:creationId xmlns:a16="http://schemas.microsoft.com/office/drawing/2014/main" id="{39B61F5F-7860-42B8-905C-E77CEC67D082}"/>
                </a:ext>
              </a:extLst>
            </p:cNvPr>
            <p:cNvSpPr txBox="1">
              <a:spLocks noChangeArrowheads="1"/>
            </p:cNvSpPr>
            <p:nvPr/>
          </p:nvSpPr>
          <p:spPr bwMode="auto">
            <a:xfrm>
              <a:off x="2851" y="2736"/>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199" name="Text Box 47">
              <a:extLst>
                <a:ext uri="{FF2B5EF4-FFF2-40B4-BE49-F238E27FC236}">
                  <a16:creationId xmlns:a16="http://schemas.microsoft.com/office/drawing/2014/main" id="{D39C4306-C775-4275-B1E4-90E83AD8BDA7}"/>
                </a:ext>
              </a:extLst>
            </p:cNvPr>
            <p:cNvSpPr txBox="1">
              <a:spLocks noChangeArrowheads="1"/>
            </p:cNvSpPr>
            <p:nvPr/>
          </p:nvSpPr>
          <p:spPr bwMode="auto">
            <a:xfrm>
              <a:off x="3200" y="287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200" name="Text Box 48">
              <a:extLst>
                <a:ext uri="{FF2B5EF4-FFF2-40B4-BE49-F238E27FC236}">
                  <a16:creationId xmlns:a16="http://schemas.microsoft.com/office/drawing/2014/main" id="{0564708A-0CB5-4E7B-809F-B23CF4986C82}"/>
                </a:ext>
              </a:extLst>
            </p:cNvPr>
            <p:cNvSpPr txBox="1">
              <a:spLocks noChangeArrowheads="1"/>
            </p:cNvSpPr>
            <p:nvPr/>
          </p:nvSpPr>
          <p:spPr bwMode="auto">
            <a:xfrm>
              <a:off x="2851" y="3696"/>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201" name="Line 49">
              <a:extLst>
                <a:ext uri="{FF2B5EF4-FFF2-40B4-BE49-F238E27FC236}">
                  <a16:creationId xmlns:a16="http://schemas.microsoft.com/office/drawing/2014/main" id="{CBE3306D-3007-4F0E-A5A9-88ED04E806AB}"/>
                </a:ext>
              </a:extLst>
            </p:cNvPr>
            <p:cNvSpPr>
              <a:spLocks noChangeShapeType="1"/>
            </p:cNvSpPr>
            <p:nvPr/>
          </p:nvSpPr>
          <p:spPr bwMode="auto">
            <a:xfrm flipV="1">
              <a:off x="2960" y="2992"/>
              <a:ext cx="0"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2" name="Line 50">
              <a:extLst>
                <a:ext uri="{FF2B5EF4-FFF2-40B4-BE49-F238E27FC236}">
                  <a16:creationId xmlns:a16="http://schemas.microsoft.com/office/drawing/2014/main" id="{AB7D6BA1-0401-4E4A-9AE9-E0477A9D3679}"/>
                </a:ext>
              </a:extLst>
            </p:cNvPr>
            <p:cNvSpPr>
              <a:spLocks noChangeShapeType="1"/>
            </p:cNvSpPr>
            <p:nvPr/>
          </p:nvSpPr>
          <p:spPr bwMode="auto">
            <a:xfrm flipV="1">
              <a:off x="2960" y="3472"/>
              <a:ext cx="0"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3" name="Line 51">
              <a:extLst>
                <a:ext uri="{FF2B5EF4-FFF2-40B4-BE49-F238E27FC236}">
                  <a16:creationId xmlns:a16="http://schemas.microsoft.com/office/drawing/2014/main" id="{D30A765A-431C-46FC-91F7-7A87ED76A23A}"/>
                </a:ext>
              </a:extLst>
            </p:cNvPr>
            <p:cNvSpPr>
              <a:spLocks noChangeShapeType="1"/>
            </p:cNvSpPr>
            <p:nvPr/>
          </p:nvSpPr>
          <p:spPr bwMode="auto">
            <a:xfrm rot="2212194" flipV="1">
              <a:off x="3120" y="3072"/>
              <a:ext cx="1"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4" name="Line 52">
              <a:extLst>
                <a:ext uri="{FF2B5EF4-FFF2-40B4-BE49-F238E27FC236}">
                  <a16:creationId xmlns:a16="http://schemas.microsoft.com/office/drawing/2014/main" id="{51E1E31B-8949-4665-B073-288E571C823F}"/>
                </a:ext>
              </a:extLst>
            </p:cNvPr>
            <p:cNvSpPr>
              <a:spLocks noChangeShapeType="1"/>
            </p:cNvSpPr>
            <p:nvPr/>
          </p:nvSpPr>
          <p:spPr bwMode="auto">
            <a:xfrm rot="2212194" flipV="1">
              <a:off x="2800" y="3456"/>
              <a:ext cx="1"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5" name="Line 53">
              <a:extLst>
                <a:ext uri="{FF2B5EF4-FFF2-40B4-BE49-F238E27FC236}">
                  <a16:creationId xmlns:a16="http://schemas.microsoft.com/office/drawing/2014/main" id="{6D9CF8AD-E1C7-4BB5-B096-98C1AB4873DB}"/>
                </a:ext>
              </a:extLst>
            </p:cNvPr>
            <p:cNvSpPr>
              <a:spLocks noChangeShapeType="1"/>
            </p:cNvSpPr>
            <p:nvPr/>
          </p:nvSpPr>
          <p:spPr bwMode="auto">
            <a:xfrm rot="-2212194" flipH="1" flipV="1">
              <a:off x="2783" y="3072"/>
              <a:ext cx="1"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6" name="Line 54">
              <a:extLst>
                <a:ext uri="{FF2B5EF4-FFF2-40B4-BE49-F238E27FC236}">
                  <a16:creationId xmlns:a16="http://schemas.microsoft.com/office/drawing/2014/main" id="{18F1F397-7D53-4769-8330-64F8042A2848}"/>
                </a:ext>
              </a:extLst>
            </p:cNvPr>
            <p:cNvSpPr>
              <a:spLocks noChangeShapeType="1"/>
            </p:cNvSpPr>
            <p:nvPr/>
          </p:nvSpPr>
          <p:spPr bwMode="auto">
            <a:xfrm rot="-2212194" flipH="1" flipV="1">
              <a:off x="3135" y="3448"/>
              <a:ext cx="1"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305207" name="Group 55">
              <a:extLst>
                <a:ext uri="{FF2B5EF4-FFF2-40B4-BE49-F238E27FC236}">
                  <a16:creationId xmlns:a16="http://schemas.microsoft.com/office/drawing/2014/main" id="{7B908113-F2A4-43EF-B27C-F9A95BDE1DBD}"/>
                </a:ext>
              </a:extLst>
            </p:cNvPr>
            <p:cNvGrpSpPr>
              <a:grpSpLocks/>
            </p:cNvGrpSpPr>
            <p:nvPr/>
          </p:nvGrpSpPr>
          <p:grpSpPr bwMode="auto">
            <a:xfrm>
              <a:off x="2728" y="2936"/>
              <a:ext cx="48" cy="144"/>
              <a:chOff x="1440" y="2400"/>
              <a:chExt cx="48" cy="144"/>
            </a:xfrm>
          </p:grpSpPr>
          <p:sp>
            <p:nvSpPr>
              <p:cNvPr id="305208" name="Oval 56">
                <a:extLst>
                  <a:ext uri="{FF2B5EF4-FFF2-40B4-BE49-F238E27FC236}">
                    <a16:creationId xmlns:a16="http://schemas.microsoft.com/office/drawing/2014/main" id="{7DCDDE29-EC6E-4B52-A1A7-B1C53ECB9B2C}"/>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09" name="Oval 57">
                <a:extLst>
                  <a:ext uri="{FF2B5EF4-FFF2-40B4-BE49-F238E27FC236}">
                    <a16:creationId xmlns:a16="http://schemas.microsoft.com/office/drawing/2014/main" id="{2677A125-5989-41B4-9990-E850D8573FCD}"/>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10" name="Group 58">
              <a:extLst>
                <a:ext uri="{FF2B5EF4-FFF2-40B4-BE49-F238E27FC236}">
                  <a16:creationId xmlns:a16="http://schemas.microsoft.com/office/drawing/2014/main" id="{325E5F12-7143-49F5-8DAE-42BD9246532F}"/>
                </a:ext>
              </a:extLst>
            </p:cNvPr>
            <p:cNvGrpSpPr>
              <a:grpSpLocks/>
            </p:cNvGrpSpPr>
            <p:nvPr/>
          </p:nvGrpSpPr>
          <p:grpSpPr bwMode="auto">
            <a:xfrm>
              <a:off x="2840" y="2792"/>
              <a:ext cx="48" cy="144"/>
              <a:chOff x="1440" y="2400"/>
              <a:chExt cx="48" cy="144"/>
            </a:xfrm>
          </p:grpSpPr>
          <p:sp>
            <p:nvSpPr>
              <p:cNvPr id="305211" name="Oval 59">
                <a:extLst>
                  <a:ext uri="{FF2B5EF4-FFF2-40B4-BE49-F238E27FC236}">
                    <a16:creationId xmlns:a16="http://schemas.microsoft.com/office/drawing/2014/main" id="{CCEDEFFF-5502-493B-A4EF-C79DB3DF05FB}"/>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12" name="Oval 60">
                <a:extLst>
                  <a:ext uri="{FF2B5EF4-FFF2-40B4-BE49-F238E27FC236}">
                    <a16:creationId xmlns:a16="http://schemas.microsoft.com/office/drawing/2014/main" id="{F24E0915-BB52-4C7F-8D17-563D13B5A26F}"/>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13" name="Group 61">
              <a:extLst>
                <a:ext uri="{FF2B5EF4-FFF2-40B4-BE49-F238E27FC236}">
                  <a16:creationId xmlns:a16="http://schemas.microsoft.com/office/drawing/2014/main" id="{AFB4574D-B706-4416-8AA5-1DAD4CF0D6EB}"/>
                </a:ext>
              </a:extLst>
            </p:cNvPr>
            <p:cNvGrpSpPr>
              <a:grpSpLocks/>
            </p:cNvGrpSpPr>
            <p:nvPr/>
          </p:nvGrpSpPr>
          <p:grpSpPr bwMode="auto">
            <a:xfrm rot="5400000">
              <a:off x="2952" y="2664"/>
              <a:ext cx="48" cy="144"/>
              <a:chOff x="1440" y="2400"/>
              <a:chExt cx="48" cy="144"/>
            </a:xfrm>
          </p:grpSpPr>
          <p:sp>
            <p:nvSpPr>
              <p:cNvPr id="305214" name="Oval 62">
                <a:extLst>
                  <a:ext uri="{FF2B5EF4-FFF2-40B4-BE49-F238E27FC236}">
                    <a16:creationId xmlns:a16="http://schemas.microsoft.com/office/drawing/2014/main" id="{F34D6938-F435-4339-8169-47B656B36337}"/>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15" name="Oval 63">
                <a:extLst>
                  <a:ext uri="{FF2B5EF4-FFF2-40B4-BE49-F238E27FC236}">
                    <a16:creationId xmlns:a16="http://schemas.microsoft.com/office/drawing/2014/main" id="{CE2651AC-55AF-4FE1-B454-683CF095B45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16" name="Group 64">
              <a:extLst>
                <a:ext uri="{FF2B5EF4-FFF2-40B4-BE49-F238E27FC236}">
                  <a16:creationId xmlns:a16="http://schemas.microsoft.com/office/drawing/2014/main" id="{0F63CB74-AC2E-4EE6-AD58-98F8076D5635}"/>
                </a:ext>
              </a:extLst>
            </p:cNvPr>
            <p:cNvGrpSpPr>
              <a:grpSpLocks/>
            </p:cNvGrpSpPr>
            <p:nvPr/>
          </p:nvGrpSpPr>
          <p:grpSpPr bwMode="auto">
            <a:xfrm>
              <a:off x="3040" y="2792"/>
              <a:ext cx="48" cy="144"/>
              <a:chOff x="1440" y="2400"/>
              <a:chExt cx="48" cy="144"/>
            </a:xfrm>
          </p:grpSpPr>
          <p:sp>
            <p:nvSpPr>
              <p:cNvPr id="305217" name="Oval 65">
                <a:extLst>
                  <a:ext uri="{FF2B5EF4-FFF2-40B4-BE49-F238E27FC236}">
                    <a16:creationId xmlns:a16="http://schemas.microsoft.com/office/drawing/2014/main" id="{FF324196-CBD9-47B8-AB09-6D2881A0E4B3}"/>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18" name="Oval 66">
                <a:extLst>
                  <a:ext uri="{FF2B5EF4-FFF2-40B4-BE49-F238E27FC236}">
                    <a16:creationId xmlns:a16="http://schemas.microsoft.com/office/drawing/2014/main" id="{21ACE09D-2E84-4CDC-95FC-85A69D7F321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19" name="Group 67">
              <a:extLst>
                <a:ext uri="{FF2B5EF4-FFF2-40B4-BE49-F238E27FC236}">
                  <a16:creationId xmlns:a16="http://schemas.microsoft.com/office/drawing/2014/main" id="{FF0798FF-E751-4F17-83B5-BAD7577DB487}"/>
                </a:ext>
              </a:extLst>
            </p:cNvPr>
            <p:cNvGrpSpPr>
              <a:grpSpLocks/>
            </p:cNvGrpSpPr>
            <p:nvPr/>
          </p:nvGrpSpPr>
          <p:grpSpPr bwMode="auto">
            <a:xfrm>
              <a:off x="3184" y="2936"/>
              <a:ext cx="48" cy="144"/>
              <a:chOff x="1440" y="2400"/>
              <a:chExt cx="48" cy="144"/>
            </a:xfrm>
          </p:grpSpPr>
          <p:sp>
            <p:nvSpPr>
              <p:cNvPr id="305220" name="Oval 68">
                <a:extLst>
                  <a:ext uri="{FF2B5EF4-FFF2-40B4-BE49-F238E27FC236}">
                    <a16:creationId xmlns:a16="http://schemas.microsoft.com/office/drawing/2014/main" id="{E651B780-9839-499B-B298-CB32EA8965EC}"/>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21" name="Oval 69">
                <a:extLst>
                  <a:ext uri="{FF2B5EF4-FFF2-40B4-BE49-F238E27FC236}">
                    <a16:creationId xmlns:a16="http://schemas.microsoft.com/office/drawing/2014/main" id="{80DEFEEE-34C3-47F6-9D29-230027A2A067}"/>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22" name="Group 70">
              <a:extLst>
                <a:ext uri="{FF2B5EF4-FFF2-40B4-BE49-F238E27FC236}">
                  <a16:creationId xmlns:a16="http://schemas.microsoft.com/office/drawing/2014/main" id="{21DA79C5-F325-41B3-B364-77C30527F1B0}"/>
                </a:ext>
              </a:extLst>
            </p:cNvPr>
            <p:cNvGrpSpPr>
              <a:grpSpLocks/>
            </p:cNvGrpSpPr>
            <p:nvPr/>
          </p:nvGrpSpPr>
          <p:grpSpPr bwMode="auto">
            <a:xfrm rot="5400000">
              <a:off x="3296" y="2808"/>
              <a:ext cx="48" cy="144"/>
              <a:chOff x="1440" y="2400"/>
              <a:chExt cx="48" cy="144"/>
            </a:xfrm>
          </p:grpSpPr>
          <p:sp>
            <p:nvSpPr>
              <p:cNvPr id="305223" name="Oval 71">
                <a:extLst>
                  <a:ext uri="{FF2B5EF4-FFF2-40B4-BE49-F238E27FC236}">
                    <a16:creationId xmlns:a16="http://schemas.microsoft.com/office/drawing/2014/main" id="{441BDFE0-4B4B-4BC2-878D-7D1BC555F36D}"/>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24" name="Oval 72">
                <a:extLst>
                  <a:ext uri="{FF2B5EF4-FFF2-40B4-BE49-F238E27FC236}">
                    <a16:creationId xmlns:a16="http://schemas.microsoft.com/office/drawing/2014/main" id="{15A91661-6415-434D-B0A7-1268BB6BE1D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25" name="Group 73">
              <a:extLst>
                <a:ext uri="{FF2B5EF4-FFF2-40B4-BE49-F238E27FC236}">
                  <a16:creationId xmlns:a16="http://schemas.microsoft.com/office/drawing/2014/main" id="{42DF1002-0374-47AC-925E-D29BCCDFC1D0}"/>
                </a:ext>
              </a:extLst>
            </p:cNvPr>
            <p:cNvGrpSpPr>
              <a:grpSpLocks/>
            </p:cNvGrpSpPr>
            <p:nvPr/>
          </p:nvGrpSpPr>
          <p:grpSpPr bwMode="auto">
            <a:xfrm>
              <a:off x="3384" y="2936"/>
              <a:ext cx="48" cy="144"/>
              <a:chOff x="1440" y="2400"/>
              <a:chExt cx="48" cy="144"/>
            </a:xfrm>
          </p:grpSpPr>
          <p:sp>
            <p:nvSpPr>
              <p:cNvPr id="305226" name="Oval 74">
                <a:extLst>
                  <a:ext uri="{FF2B5EF4-FFF2-40B4-BE49-F238E27FC236}">
                    <a16:creationId xmlns:a16="http://schemas.microsoft.com/office/drawing/2014/main" id="{E661087A-9153-4922-A042-B016286481D8}"/>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27" name="Oval 75">
                <a:extLst>
                  <a:ext uri="{FF2B5EF4-FFF2-40B4-BE49-F238E27FC236}">
                    <a16:creationId xmlns:a16="http://schemas.microsoft.com/office/drawing/2014/main" id="{A54A1CF3-5E44-42AA-ACB1-18B26DEB9ABA}"/>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28" name="Group 76">
              <a:extLst>
                <a:ext uri="{FF2B5EF4-FFF2-40B4-BE49-F238E27FC236}">
                  <a16:creationId xmlns:a16="http://schemas.microsoft.com/office/drawing/2014/main" id="{86711F32-2825-4D99-85A7-AB5F8C3413F7}"/>
                </a:ext>
              </a:extLst>
            </p:cNvPr>
            <p:cNvGrpSpPr>
              <a:grpSpLocks/>
            </p:cNvGrpSpPr>
            <p:nvPr/>
          </p:nvGrpSpPr>
          <p:grpSpPr bwMode="auto">
            <a:xfrm flipV="1">
              <a:off x="2504" y="3624"/>
              <a:ext cx="248" cy="224"/>
              <a:chOff x="3784" y="3328"/>
              <a:chExt cx="248" cy="224"/>
            </a:xfrm>
          </p:grpSpPr>
          <p:grpSp>
            <p:nvGrpSpPr>
              <p:cNvPr id="305229" name="Group 77">
                <a:extLst>
                  <a:ext uri="{FF2B5EF4-FFF2-40B4-BE49-F238E27FC236}">
                    <a16:creationId xmlns:a16="http://schemas.microsoft.com/office/drawing/2014/main" id="{073196BC-4348-465F-BF34-B3A153144EEF}"/>
                  </a:ext>
                </a:extLst>
              </p:cNvPr>
              <p:cNvGrpSpPr>
                <a:grpSpLocks/>
              </p:cNvGrpSpPr>
              <p:nvPr/>
            </p:nvGrpSpPr>
            <p:grpSpPr bwMode="auto">
              <a:xfrm>
                <a:off x="3784" y="3408"/>
                <a:ext cx="48" cy="144"/>
                <a:chOff x="1440" y="2400"/>
                <a:chExt cx="48" cy="144"/>
              </a:xfrm>
            </p:grpSpPr>
            <p:sp>
              <p:nvSpPr>
                <p:cNvPr id="305230" name="Oval 78">
                  <a:extLst>
                    <a:ext uri="{FF2B5EF4-FFF2-40B4-BE49-F238E27FC236}">
                      <a16:creationId xmlns:a16="http://schemas.microsoft.com/office/drawing/2014/main" id="{840C841C-687A-42D6-8EC2-4D89C36A0B3F}"/>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31" name="Oval 79">
                  <a:extLst>
                    <a:ext uri="{FF2B5EF4-FFF2-40B4-BE49-F238E27FC236}">
                      <a16:creationId xmlns:a16="http://schemas.microsoft.com/office/drawing/2014/main" id="{5C82CC8A-82E6-4976-9D9D-A266289C2D0F}"/>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32" name="Group 80">
                <a:extLst>
                  <a:ext uri="{FF2B5EF4-FFF2-40B4-BE49-F238E27FC236}">
                    <a16:creationId xmlns:a16="http://schemas.microsoft.com/office/drawing/2014/main" id="{18174A78-4E33-4363-B780-8552A8829E33}"/>
                  </a:ext>
                </a:extLst>
              </p:cNvPr>
              <p:cNvGrpSpPr>
                <a:grpSpLocks/>
              </p:cNvGrpSpPr>
              <p:nvPr/>
            </p:nvGrpSpPr>
            <p:grpSpPr bwMode="auto">
              <a:xfrm rot="5400000">
                <a:off x="3896" y="3280"/>
                <a:ext cx="48" cy="144"/>
                <a:chOff x="1440" y="2400"/>
                <a:chExt cx="48" cy="144"/>
              </a:xfrm>
            </p:grpSpPr>
            <p:sp>
              <p:nvSpPr>
                <p:cNvPr id="305233" name="Oval 81">
                  <a:extLst>
                    <a:ext uri="{FF2B5EF4-FFF2-40B4-BE49-F238E27FC236}">
                      <a16:creationId xmlns:a16="http://schemas.microsoft.com/office/drawing/2014/main" id="{A7401CCB-8C3E-4584-842E-B3566344DEA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34" name="Oval 82">
                  <a:extLst>
                    <a:ext uri="{FF2B5EF4-FFF2-40B4-BE49-F238E27FC236}">
                      <a16:creationId xmlns:a16="http://schemas.microsoft.com/office/drawing/2014/main" id="{E7B549AD-5BC4-48B0-9664-8CA97BDDABD4}"/>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35" name="Group 83">
                <a:extLst>
                  <a:ext uri="{FF2B5EF4-FFF2-40B4-BE49-F238E27FC236}">
                    <a16:creationId xmlns:a16="http://schemas.microsoft.com/office/drawing/2014/main" id="{D204E6E5-A7C9-4414-8AD8-CD24ADDE72E4}"/>
                  </a:ext>
                </a:extLst>
              </p:cNvPr>
              <p:cNvGrpSpPr>
                <a:grpSpLocks/>
              </p:cNvGrpSpPr>
              <p:nvPr/>
            </p:nvGrpSpPr>
            <p:grpSpPr bwMode="auto">
              <a:xfrm>
                <a:off x="3984" y="3408"/>
                <a:ext cx="48" cy="144"/>
                <a:chOff x="1440" y="2400"/>
                <a:chExt cx="48" cy="144"/>
              </a:xfrm>
            </p:grpSpPr>
            <p:sp>
              <p:nvSpPr>
                <p:cNvPr id="305236" name="Oval 84">
                  <a:extLst>
                    <a:ext uri="{FF2B5EF4-FFF2-40B4-BE49-F238E27FC236}">
                      <a16:creationId xmlns:a16="http://schemas.microsoft.com/office/drawing/2014/main" id="{61741E43-14A1-4F20-A981-3549D3E9AC94}"/>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37" name="Oval 85">
                  <a:extLst>
                    <a:ext uri="{FF2B5EF4-FFF2-40B4-BE49-F238E27FC236}">
                      <a16:creationId xmlns:a16="http://schemas.microsoft.com/office/drawing/2014/main" id="{1190A5EA-9D92-4AAE-A66B-C8614E2D736E}"/>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grpSp>
          <p:nvGrpSpPr>
            <p:cNvPr id="305238" name="Group 86">
              <a:extLst>
                <a:ext uri="{FF2B5EF4-FFF2-40B4-BE49-F238E27FC236}">
                  <a16:creationId xmlns:a16="http://schemas.microsoft.com/office/drawing/2014/main" id="{51EBC4C5-7B5E-47FC-8F33-E52F98AF7EF1}"/>
                </a:ext>
              </a:extLst>
            </p:cNvPr>
            <p:cNvGrpSpPr>
              <a:grpSpLocks/>
            </p:cNvGrpSpPr>
            <p:nvPr/>
          </p:nvGrpSpPr>
          <p:grpSpPr bwMode="auto">
            <a:xfrm flipV="1">
              <a:off x="3192" y="3616"/>
              <a:ext cx="248" cy="224"/>
              <a:chOff x="3784" y="3328"/>
              <a:chExt cx="248" cy="224"/>
            </a:xfrm>
          </p:grpSpPr>
          <p:grpSp>
            <p:nvGrpSpPr>
              <p:cNvPr id="305239" name="Group 87">
                <a:extLst>
                  <a:ext uri="{FF2B5EF4-FFF2-40B4-BE49-F238E27FC236}">
                    <a16:creationId xmlns:a16="http://schemas.microsoft.com/office/drawing/2014/main" id="{D07D7B0B-62D8-4E18-98FC-9710B5CC6DD9}"/>
                  </a:ext>
                </a:extLst>
              </p:cNvPr>
              <p:cNvGrpSpPr>
                <a:grpSpLocks/>
              </p:cNvGrpSpPr>
              <p:nvPr/>
            </p:nvGrpSpPr>
            <p:grpSpPr bwMode="auto">
              <a:xfrm>
                <a:off x="3784" y="3408"/>
                <a:ext cx="48" cy="144"/>
                <a:chOff x="1440" y="2400"/>
                <a:chExt cx="48" cy="144"/>
              </a:xfrm>
            </p:grpSpPr>
            <p:sp>
              <p:nvSpPr>
                <p:cNvPr id="305240" name="Oval 88">
                  <a:extLst>
                    <a:ext uri="{FF2B5EF4-FFF2-40B4-BE49-F238E27FC236}">
                      <a16:creationId xmlns:a16="http://schemas.microsoft.com/office/drawing/2014/main" id="{9761B155-5833-4EC3-B62F-E9E6560A04A8}"/>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41" name="Oval 89">
                  <a:extLst>
                    <a:ext uri="{FF2B5EF4-FFF2-40B4-BE49-F238E27FC236}">
                      <a16:creationId xmlns:a16="http://schemas.microsoft.com/office/drawing/2014/main" id="{9CB2A768-37F6-4083-B5C5-4542CB1E05F8}"/>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42" name="Group 90">
                <a:extLst>
                  <a:ext uri="{FF2B5EF4-FFF2-40B4-BE49-F238E27FC236}">
                    <a16:creationId xmlns:a16="http://schemas.microsoft.com/office/drawing/2014/main" id="{F748977B-A09D-42E2-9D3E-6AF796B73EEB}"/>
                  </a:ext>
                </a:extLst>
              </p:cNvPr>
              <p:cNvGrpSpPr>
                <a:grpSpLocks/>
              </p:cNvGrpSpPr>
              <p:nvPr/>
            </p:nvGrpSpPr>
            <p:grpSpPr bwMode="auto">
              <a:xfrm rot="5400000">
                <a:off x="3896" y="3280"/>
                <a:ext cx="48" cy="144"/>
                <a:chOff x="1440" y="2400"/>
                <a:chExt cx="48" cy="144"/>
              </a:xfrm>
            </p:grpSpPr>
            <p:sp>
              <p:nvSpPr>
                <p:cNvPr id="305243" name="Oval 91">
                  <a:extLst>
                    <a:ext uri="{FF2B5EF4-FFF2-40B4-BE49-F238E27FC236}">
                      <a16:creationId xmlns:a16="http://schemas.microsoft.com/office/drawing/2014/main" id="{97507AFD-4C66-45D6-8354-A2BC75F50C3D}"/>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44" name="Oval 92">
                  <a:extLst>
                    <a:ext uri="{FF2B5EF4-FFF2-40B4-BE49-F238E27FC236}">
                      <a16:creationId xmlns:a16="http://schemas.microsoft.com/office/drawing/2014/main" id="{C78E3257-2E95-4188-9C40-AF376662C38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45" name="Group 93">
                <a:extLst>
                  <a:ext uri="{FF2B5EF4-FFF2-40B4-BE49-F238E27FC236}">
                    <a16:creationId xmlns:a16="http://schemas.microsoft.com/office/drawing/2014/main" id="{8EA87BC6-6DEA-4965-97B8-1D045583E000}"/>
                  </a:ext>
                </a:extLst>
              </p:cNvPr>
              <p:cNvGrpSpPr>
                <a:grpSpLocks/>
              </p:cNvGrpSpPr>
              <p:nvPr/>
            </p:nvGrpSpPr>
            <p:grpSpPr bwMode="auto">
              <a:xfrm>
                <a:off x="3984" y="3408"/>
                <a:ext cx="48" cy="144"/>
                <a:chOff x="1440" y="2400"/>
                <a:chExt cx="48" cy="144"/>
              </a:xfrm>
            </p:grpSpPr>
            <p:sp>
              <p:nvSpPr>
                <p:cNvPr id="305246" name="Oval 94">
                  <a:extLst>
                    <a:ext uri="{FF2B5EF4-FFF2-40B4-BE49-F238E27FC236}">
                      <a16:creationId xmlns:a16="http://schemas.microsoft.com/office/drawing/2014/main" id="{EBDB46BC-D6B4-4CFD-B918-1C5D2002E88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47" name="Oval 95">
                  <a:extLst>
                    <a:ext uri="{FF2B5EF4-FFF2-40B4-BE49-F238E27FC236}">
                      <a16:creationId xmlns:a16="http://schemas.microsoft.com/office/drawing/2014/main" id="{870C6F24-C47C-4A8F-A7B6-FFDD50C175D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grpSp>
          <p:nvGrpSpPr>
            <p:cNvPr id="305248" name="Group 96">
              <a:extLst>
                <a:ext uri="{FF2B5EF4-FFF2-40B4-BE49-F238E27FC236}">
                  <a16:creationId xmlns:a16="http://schemas.microsoft.com/office/drawing/2014/main" id="{4A9E33BE-850B-4783-815A-DBEDAAB2F2ED}"/>
                </a:ext>
              </a:extLst>
            </p:cNvPr>
            <p:cNvGrpSpPr>
              <a:grpSpLocks/>
            </p:cNvGrpSpPr>
            <p:nvPr/>
          </p:nvGrpSpPr>
          <p:grpSpPr bwMode="auto">
            <a:xfrm flipV="1">
              <a:off x="2840" y="3752"/>
              <a:ext cx="248" cy="224"/>
              <a:chOff x="3784" y="3328"/>
              <a:chExt cx="248" cy="224"/>
            </a:xfrm>
          </p:grpSpPr>
          <p:grpSp>
            <p:nvGrpSpPr>
              <p:cNvPr id="305249" name="Group 97">
                <a:extLst>
                  <a:ext uri="{FF2B5EF4-FFF2-40B4-BE49-F238E27FC236}">
                    <a16:creationId xmlns:a16="http://schemas.microsoft.com/office/drawing/2014/main" id="{D9CCE02B-4DEF-47B9-9EB2-DBF109F5C4FF}"/>
                  </a:ext>
                </a:extLst>
              </p:cNvPr>
              <p:cNvGrpSpPr>
                <a:grpSpLocks/>
              </p:cNvGrpSpPr>
              <p:nvPr/>
            </p:nvGrpSpPr>
            <p:grpSpPr bwMode="auto">
              <a:xfrm>
                <a:off x="3784" y="3408"/>
                <a:ext cx="48" cy="144"/>
                <a:chOff x="1440" y="2400"/>
                <a:chExt cx="48" cy="144"/>
              </a:xfrm>
            </p:grpSpPr>
            <p:sp>
              <p:nvSpPr>
                <p:cNvPr id="305250" name="Oval 98">
                  <a:extLst>
                    <a:ext uri="{FF2B5EF4-FFF2-40B4-BE49-F238E27FC236}">
                      <a16:creationId xmlns:a16="http://schemas.microsoft.com/office/drawing/2014/main" id="{6BF31FC5-FE45-47DD-BA37-429768D5AB0E}"/>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51" name="Oval 99">
                  <a:extLst>
                    <a:ext uri="{FF2B5EF4-FFF2-40B4-BE49-F238E27FC236}">
                      <a16:creationId xmlns:a16="http://schemas.microsoft.com/office/drawing/2014/main" id="{D8F2739B-FF57-4907-954C-E099D56D673A}"/>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52" name="Group 100">
                <a:extLst>
                  <a:ext uri="{FF2B5EF4-FFF2-40B4-BE49-F238E27FC236}">
                    <a16:creationId xmlns:a16="http://schemas.microsoft.com/office/drawing/2014/main" id="{E281A132-1413-48D5-B936-4CC166BE29D0}"/>
                  </a:ext>
                </a:extLst>
              </p:cNvPr>
              <p:cNvGrpSpPr>
                <a:grpSpLocks/>
              </p:cNvGrpSpPr>
              <p:nvPr/>
            </p:nvGrpSpPr>
            <p:grpSpPr bwMode="auto">
              <a:xfrm rot="5400000">
                <a:off x="3896" y="3280"/>
                <a:ext cx="48" cy="144"/>
                <a:chOff x="1440" y="2400"/>
                <a:chExt cx="48" cy="144"/>
              </a:xfrm>
            </p:grpSpPr>
            <p:sp>
              <p:nvSpPr>
                <p:cNvPr id="305253" name="Oval 101">
                  <a:extLst>
                    <a:ext uri="{FF2B5EF4-FFF2-40B4-BE49-F238E27FC236}">
                      <a16:creationId xmlns:a16="http://schemas.microsoft.com/office/drawing/2014/main" id="{F5566ED5-240E-4E7A-90A0-2CD087B5F71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54" name="Oval 102">
                  <a:extLst>
                    <a:ext uri="{FF2B5EF4-FFF2-40B4-BE49-F238E27FC236}">
                      <a16:creationId xmlns:a16="http://schemas.microsoft.com/office/drawing/2014/main" id="{9E0832C0-6231-48D5-A6F4-24937B59FB0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55" name="Group 103">
                <a:extLst>
                  <a:ext uri="{FF2B5EF4-FFF2-40B4-BE49-F238E27FC236}">
                    <a16:creationId xmlns:a16="http://schemas.microsoft.com/office/drawing/2014/main" id="{70D061C8-C969-4B0C-BEDD-2C4082B873A1}"/>
                  </a:ext>
                </a:extLst>
              </p:cNvPr>
              <p:cNvGrpSpPr>
                <a:grpSpLocks/>
              </p:cNvGrpSpPr>
              <p:nvPr/>
            </p:nvGrpSpPr>
            <p:grpSpPr bwMode="auto">
              <a:xfrm>
                <a:off x="3984" y="3408"/>
                <a:ext cx="48" cy="144"/>
                <a:chOff x="1440" y="2400"/>
                <a:chExt cx="48" cy="144"/>
              </a:xfrm>
            </p:grpSpPr>
            <p:sp>
              <p:nvSpPr>
                <p:cNvPr id="305256" name="Oval 104">
                  <a:extLst>
                    <a:ext uri="{FF2B5EF4-FFF2-40B4-BE49-F238E27FC236}">
                      <a16:creationId xmlns:a16="http://schemas.microsoft.com/office/drawing/2014/main" id="{17A74EE1-377A-4569-92C7-B48B5107F4D6}"/>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57" name="Oval 105">
                  <a:extLst>
                    <a:ext uri="{FF2B5EF4-FFF2-40B4-BE49-F238E27FC236}">
                      <a16:creationId xmlns:a16="http://schemas.microsoft.com/office/drawing/2014/main" id="{92B1FFF1-E602-4508-8219-8AC90D2B311D}"/>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grpSp>
      <p:grpSp>
        <p:nvGrpSpPr>
          <p:cNvPr id="305258" name="Group 106">
            <a:extLst>
              <a:ext uri="{FF2B5EF4-FFF2-40B4-BE49-F238E27FC236}">
                <a16:creationId xmlns:a16="http://schemas.microsoft.com/office/drawing/2014/main" id="{FF8D7572-27F4-4602-B928-E9BC1B72D153}"/>
              </a:ext>
            </a:extLst>
          </p:cNvPr>
          <p:cNvGrpSpPr>
            <a:grpSpLocks/>
          </p:cNvGrpSpPr>
          <p:nvPr/>
        </p:nvGrpSpPr>
        <p:grpSpPr bwMode="auto">
          <a:xfrm>
            <a:off x="4236244" y="3661174"/>
            <a:ext cx="2694384" cy="806053"/>
            <a:chOff x="3456" y="2736"/>
            <a:chExt cx="2263" cy="677"/>
          </a:xfrm>
        </p:grpSpPr>
        <p:sp>
          <p:nvSpPr>
            <p:cNvPr id="305259" name="Text Box 107">
              <a:extLst>
                <a:ext uri="{FF2B5EF4-FFF2-40B4-BE49-F238E27FC236}">
                  <a16:creationId xmlns:a16="http://schemas.microsoft.com/office/drawing/2014/main" id="{C3156421-D32B-4583-BFA9-26C4486CF974}"/>
                </a:ext>
              </a:extLst>
            </p:cNvPr>
            <p:cNvSpPr txBox="1">
              <a:spLocks noChangeArrowheads="1"/>
            </p:cNvSpPr>
            <p:nvPr/>
          </p:nvSpPr>
          <p:spPr bwMode="auto">
            <a:xfrm>
              <a:off x="3456" y="2736"/>
              <a:ext cx="220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en-US" altLang="en-US" sz="1500"/>
                <a:t>6 </a:t>
              </a:r>
              <a:r>
                <a:rPr lang="cs-CZ" altLang="en-US" sz="1500"/>
                <a:t>jednoduchých v.</a:t>
              </a:r>
              <a:r>
                <a:rPr lang="en-US" altLang="en-US" sz="1500"/>
                <a:t> (6x2) = 12</a:t>
              </a:r>
            </a:p>
          </p:txBody>
        </p:sp>
        <p:grpSp>
          <p:nvGrpSpPr>
            <p:cNvPr id="305260" name="Group 108">
              <a:extLst>
                <a:ext uri="{FF2B5EF4-FFF2-40B4-BE49-F238E27FC236}">
                  <a16:creationId xmlns:a16="http://schemas.microsoft.com/office/drawing/2014/main" id="{F8DC8FBC-6B01-4657-AC64-CD9F394E9B2D}"/>
                </a:ext>
              </a:extLst>
            </p:cNvPr>
            <p:cNvGrpSpPr>
              <a:grpSpLocks/>
            </p:cNvGrpSpPr>
            <p:nvPr/>
          </p:nvGrpSpPr>
          <p:grpSpPr bwMode="auto">
            <a:xfrm>
              <a:off x="3700" y="2943"/>
              <a:ext cx="1962" cy="271"/>
              <a:chOff x="2356" y="3398"/>
              <a:chExt cx="1962" cy="271"/>
            </a:xfrm>
          </p:grpSpPr>
          <p:sp>
            <p:nvSpPr>
              <p:cNvPr id="305261" name="Text Box 109">
                <a:extLst>
                  <a:ext uri="{FF2B5EF4-FFF2-40B4-BE49-F238E27FC236}">
                    <a16:creationId xmlns:a16="http://schemas.microsoft.com/office/drawing/2014/main" id="{31F45278-DF09-418B-891E-C7B1D74D6261}"/>
                  </a:ext>
                </a:extLst>
              </p:cNvPr>
              <p:cNvSpPr txBox="1">
                <a:spLocks noChangeArrowheads="1"/>
              </p:cNvSpPr>
              <p:nvPr/>
            </p:nvSpPr>
            <p:spPr bwMode="auto">
              <a:xfrm>
                <a:off x="2356" y="3398"/>
                <a:ext cx="196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en-US" sz="1500"/>
                  <a:t>18 </a:t>
                </a:r>
                <a:r>
                  <a:rPr lang="cs-CZ" altLang="en-US" sz="1500"/>
                  <a:t>volných párů</a:t>
                </a:r>
                <a:r>
                  <a:rPr lang="en-US" altLang="en-US" sz="1500"/>
                  <a:t> (18x2) = 36</a:t>
                </a:r>
              </a:p>
            </p:txBody>
          </p:sp>
          <p:sp>
            <p:nvSpPr>
              <p:cNvPr id="305262" name="Line 110">
                <a:extLst>
                  <a:ext uri="{FF2B5EF4-FFF2-40B4-BE49-F238E27FC236}">
                    <a16:creationId xmlns:a16="http://schemas.microsoft.com/office/drawing/2014/main" id="{3658265F-2384-4B21-ABD4-658094AC7338}"/>
                  </a:ext>
                </a:extLst>
              </p:cNvPr>
              <p:cNvSpPr>
                <a:spLocks noChangeShapeType="1"/>
              </p:cNvSpPr>
              <p:nvPr/>
            </p:nvSpPr>
            <p:spPr bwMode="auto">
              <a:xfrm>
                <a:off x="2448" y="3616"/>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305263" name="Text Box 111">
              <a:extLst>
                <a:ext uri="{FF2B5EF4-FFF2-40B4-BE49-F238E27FC236}">
                  <a16:creationId xmlns:a16="http://schemas.microsoft.com/office/drawing/2014/main" id="{632DCEA6-DAC3-483B-872A-C3F9493374DF}"/>
                </a:ext>
              </a:extLst>
            </p:cNvPr>
            <p:cNvSpPr txBox="1">
              <a:spLocks noChangeArrowheads="1"/>
            </p:cNvSpPr>
            <p:nvPr/>
          </p:nvSpPr>
          <p:spPr bwMode="auto">
            <a:xfrm>
              <a:off x="4780" y="3142"/>
              <a:ext cx="93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en-US" sz="1500">
                  <a:solidFill>
                    <a:srgbClr val="FF0000"/>
                  </a:solidFill>
                </a:rPr>
                <a:t>celkem</a:t>
              </a:r>
              <a:r>
                <a:rPr lang="en-US" altLang="en-US" sz="1500">
                  <a:solidFill>
                    <a:srgbClr val="FF0000"/>
                  </a:solidFill>
                </a:rPr>
                <a:t> = 48</a:t>
              </a:r>
            </a:p>
          </p:txBody>
        </p:sp>
      </p:grpSp>
      <p:sp>
        <p:nvSpPr>
          <p:cNvPr id="305264" name="Oval 112">
            <a:extLst>
              <a:ext uri="{FF2B5EF4-FFF2-40B4-BE49-F238E27FC236}">
                <a16:creationId xmlns:a16="http://schemas.microsoft.com/office/drawing/2014/main" id="{A5E45E5A-663A-4EA7-9640-F6A3A3DFAE3A}"/>
              </a:ext>
            </a:extLst>
          </p:cNvPr>
          <p:cNvSpPr>
            <a:spLocks noChangeArrowheads="1"/>
          </p:cNvSpPr>
          <p:nvPr/>
        </p:nvSpPr>
        <p:spPr bwMode="auto">
          <a:xfrm>
            <a:off x="3207544" y="3661172"/>
            <a:ext cx="800100" cy="8001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nvGrpSpPr>
          <p:cNvPr id="305374" name="Group 222">
            <a:extLst>
              <a:ext uri="{FF2B5EF4-FFF2-40B4-BE49-F238E27FC236}">
                <a16:creationId xmlns:a16="http://schemas.microsoft.com/office/drawing/2014/main" id="{446EE45D-53D8-4931-A5BD-19B28F6120E8}"/>
              </a:ext>
            </a:extLst>
          </p:cNvPr>
          <p:cNvGrpSpPr>
            <a:grpSpLocks/>
          </p:cNvGrpSpPr>
          <p:nvPr/>
        </p:nvGrpSpPr>
        <p:grpSpPr bwMode="auto">
          <a:xfrm>
            <a:off x="3273029" y="2456262"/>
            <a:ext cx="1546622" cy="369094"/>
            <a:chOff x="753" y="1296"/>
            <a:chExt cx="1299" cy="310"/>
          </a:xfrm>
        </p:grpSpPr>
        <p:sp>
          <p:nvSpPr>
            <p:cNvPr id="305375" name="Text Box 223">
              <a:extLst>
                <a:ext uri="{FF2B5EF4-FFF2-40B4-BE49-F238E27FC236}">
                  <a16:creationId xmlns:a16="http://schemas.microsoft.com/office/drawing/2014/main" id="{4861BA1A-580A-4551-A9C2-A61F1C987C88}"/>
                </a:ext>
              </a:extLst>
            </p:cNvPr>
            <p:cNvSpPr txBox="1">
              <a:spLocks noChangeArrowheads="1"/>
            </p:cNvSpPr>
            <p:nvPr/>
          </p:nvSpPr>
          <p:spPr bwMode="auto">
            <a:xfrm>
              <a:off x="753" y="1296"/>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05376" name="Text Box 224">
              <a:extLst>
                <a:ext uri="{FF2B5EF4-FFF2-40B4-BE49-F238E27FC236}">
                  <a16:creationId xmlns:a16="http://schemas.microsoft.com/office/drawing/2014/main" id="{4E2EE3AC-6711-4360-8BC2-864B70662BF2}"/>
                </a:ext>
              </a:extLst>
            </p:cNvPr>
            <p:cNvSpPr txBox="1">
              <a:spLocks noChangeArrowheads="1"/>
            </p:cNvSpPr>
            <p:nvPr/>
          </p:nvSpPr>
          <p:spPr bwMode="auto">
            <a:xfrm>
              <a:off x="1776" y="1296"/>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05377" name="Text Box 225">
              <a:extLst>
                <a:ext uri="{FF2B5EF4-FFF2-40B4-BE49-F238E27FC236}">
                  <a16:creationId xmlns:a16="http://schemas.microsoft.com/office/drawing/2014/main" id="{4B2D96B4-CFE0-4D4A-839F-8F347E2E9BF0}"/>
                </a:ext>
              </a:extLst>
            </p:cNvPr>
            <p:cNvSpPr txBox="1">
              <a:spLocks noChangeArrowheads="1"/>
            </p:cNvSpPr>
            <p:nvPr/>
          </p:nvSpPr>
          <p:spPr bwMode="auto">
            <a:xfrm>
              <a:off x="1217" y="1296"/>
              <a:ext cx="35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Be</a:t>
              </a:r>
            </a:p>
          </p:txBody>
        </p:sp>
        <p:sp>
          <p:nvSpPr>
            <p:cNvPr id="305378" name="Line 226">
              <a:extLst>
                <a:ext uri="{FF2B5EF4-FFF2-40B4-BE49-F238E27FC236}">
                  <a16:creationId xmlns:a16="http://schemas.microsoft.com/office/drawing/2014/main" id="{529AC5C0-0F74-4968-9A0B-C8EC8EA43AA8}"/>
                </a:ext>
              </a:extLst>
            </p:cNvPr>
            <p:cNvSpPr>
              <a:spLocks noChangeShapeType="1"/>
            </p:cNvSpPr>
            <p:nvPr/>
          </p:nvSpPr>
          <p:spPr bwMode="auto">
            <a:xfrm>
              <a:off x="969" y="1440"/>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379" name="Line 227">
              <a:extLst>
                <a:ext uri="{FF2B5EF4-FFF2-40B4-BE49-F238E27FC236}">
                  <a16:creationId xmlns:a16="http://schemas.microsoft.com/office/drawing/2014/main" id="{62A1DB32-EC3D-4AC7-ACD0-219A61977279}"/>
                </a:ext>
              </a:extLst>
            </p:cNvPr>
            <p:cNvSpPr>
              <a:spLocks noChangeShapeType="1"/>
            </p:cNvSpPr>
            <p:nvPr/>
          </p:nvSpPr>
          <p:spPr bwMode="auto">
            <a:xfrm>
              <a:off x="1528" y="1440"/>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nvGrpSpPr>
          <p:cNvPr id="305380" name="Group 228">
            <a:extLst>
              <a:ext uri="{FF2B5EF4-FFF2-40B4-BE49-F238E27FC236}">
                <a16:creationId xmlns:a16="http://schemas.microsoft.com/office/drawing/2014/main" id="{BCA0E770-A44D-4043-A21C-0BD28F650A3F}"/>
              </a:ext>
            </a:extLst>
          </p:cNvPr>
          <p:cNvGrpSpPr>
            <a:grpSpLocks/>
          </p:cNvGrpSpPr>
          <p:nvPr/>
        </p:nvGrpSpPr>
        <p:grpSpPr bwMode="auto">
          <a:xfrm>
            <a:off x="1663304" y="2200275"/>
            <a:ext cx="1251347" cy="920352"/>
            <a:chOff x="1402" y="1025"/>
            <a:chExt cx="1051" cy="773"/>
          </a:xfrm>
        </p:grpSpPr>
        <p:sp>
          <p:nvSpPr>
            <p:cNvPr id="305381" name="Text Box 229">
              <a:extLst>
                <a:ext uri="{FF2B5EF4-FFF2-40B4-BE49-F238E27FC236}">
                  <a16:creationId xmlns:a16="http://schemas.microsoft.com/office/drawing/2014/main" id="{9A6C657A-D9AF-498B-8D8E-1A2DB2CF5790}"/>
                </a:ext>
              </a:extLst>
            </p:cNvPr>
            <p:cNvSpPr txBox="1">
              <a:spLocks noChangeArrowheads="1"/>
            </p:cNvSpPr>
            <p:nvPr/>
          </p:nvSpPr>
          <p:spPr bwMode="auto">
            <a:xfrm>
              <a:off x="1611" y="1025"/>
              <a:ext cx="77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Be – 2e</a:t>
              </a:r>
              <a:r>
                <a:rPr lang="en-US" altLang="en-US" baseline="30000"/>
                <a:t>-</a:t>
              </a:r>
              <a:endParaRPr lang="en-US" altLang="en-US"/>
            </a:p>
          </p:txBody>
        </p:sp>
        <p:sp>
          <p:nvSpPr>
            <p:cNvPr id="305382" name="Text Box 230">
              <a:extLst>
                <a:ext uri="{FF2B5EF4-FFF2-40B4-BE49-F238E27FC236}">
                  <a16:creationId xmlns:a16="http://schemas.microsoft.com/office/drawing/2014/main" id="{75BF7F29-9057-420F-A0FE-643CD5431111}"/>
                </a:ext>
              </a:extLst>
            </p:cNvPr>
            <p:cNvSpPr txBox="1">
              <a:spLocks noChangeArrowheads="1"/>
            </p:cNvSpPr>
            <p:nvPr/>
          </p:nvSpPr>
          <p:spPr bwMode="auto">
            <a:xfrm>
              <a:off x="1402" y="1240"/>
              <a:ext cx="9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2H – 2x1e</a:t>
              </a:r>
              <a:r>
                <a:rPr lang="en-US" altLang="en-US" baseline="30000"/>
                <a:t>-</a:t>
              </a:r>
              <a:endParaRPr lang="en-US" altLang="en-US"/>
            </a:p>
          </p:txBody>
        </p:sp>
        <p:sp>
          <p:nvSpPr>
            <p:cNvPr id="305383" name="Line 231">
              <a:extLst>
                <a:ext uri="{FF2B5EF4-FFF2-40B4-BE49-F238E27FC236}">
                  <a16:creationId xmlns:a16="http://schemas.microsoft.com/office/drawing/2014/main" id="{6DE5CE4D-A89A-4C09-8468-BE910DE08AC5}"/>
                </a:ext>
              </a:extLst>
            </p:cNvPr>
            <p:cNvSpPr>
              <a:spLocks noChangeShapeType="1"/>
            </p:cNvSpPr>
            <p:nvPr/>
          </p:nvSpPr>
          <p:spPr bwMode="auto">
            <a:xfrm>
              <a:off x="1429" y="1504"/>
              <a:ext cx="9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384" name="Text Box 232">
              <a:extLst>
                <a:ext uri="{FF2B5EF4-FFF2-40B4-BE49-F238E27FC236}">
                  <a16:creationId xmlns:a16="http://schemas.microsoft.com/office/drawing/2014/main" id="{AC3DE587-B9AD-48B2-8BFD-AB7CC63B04DC}"/>
                </a:ext>
              </a:extLst>
            </p:cNvPr>
            <p:cNvSpPr txBox="1">
              <a:spLocks noChangeArrowheads="1"/>
            </p:cNvSpPr>
            <p:nvPr/>
          </p:nvSpPr>
          <p:spPr bwMode="auto">
            <a:xfrm>
              <a:off x="2064" y="1488"/>
              <a:ext cx="389"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4e</a:t>
              </a:r>
              <a:r>
                <a:rPr lang="en-US" altLang="en-US" baseline="30000"/>
                <a:t>-</a:t>
              </a:r>
              <a:endParaRPr lang="en-US" altLang="en-US"/>
            </a:p>
          </p:txBody>
        </p:sp>
      </p:grpSp>
      <p:sp>
        <p:nvSpPr>
          <p:cNvPr id="305385" name="Text Box 233">
            <a:extLst>
              <a:ext uri="{FF2B5EF4-FFF2-40B4-BE49-F238E27FC236}">
                <a16:creationId xmlns:a16="http://schemas.microsoft.com/office/drawing/2014/main" id="{A1E109AF-EB21-4365-91A0-F23DEF335909}"/>
              </a:ext>
            </a:extLst>
          </p:cNvPr>
          <p:cNvSpPr txBox="1">
            <a:spLocks noChangeArrowheads="1"/>
          </p:cNvSpPr>
          <p:nvPr/>
        </p:nvSpPr>
        <p:spPr bwMode="auto">
          <a:xfrm>
            <a:off x="565548" y="2456260"/>
            <a:ext cx="6479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BeH</a:t>
            </a:r>
            <a:r>
              <a:rPr lang="en-US" altLang="en-US" baseline="-25000"/>
              <a:t>2</a:t>
            </a:r>
            <a:endParaRPr lang="en-US" altLang="en-US"/>
          </a:p>
        </p:txBody>
      </p:sp>
      <p:sp>
        <p:nvSpPr>
          <p:cNvPr id="305389" name="Oval 237">
            <a:extLst>
              <a:ext uri="{FF2B5EF4-FFF2-40B4-BE49-F238E27FC236}">
                <a16:creationId xmlns:a16="http://schemas.microsoft.com/office/drawing/2014/main" id="{FE35FAE5-0BDC-422E-AD33-987F1E91CB15}"/>
              </a:ext>
            </a:extLst>
          </p:cNvPr>
          <p:cNvSpPr>
            <a:spLocks noChangeArrowheads="1"/>
          </p:cNvSpPr>
          <p:nvPr/>
        </p:nvSpPr>
        <p:spPr bwMode="auto">
          <a:xfrm>
            <a:off x="3823098" y="2416971"/>
            <a:ext cx="457200" cy="459581"/>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4081008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5B4B0-F747-472F-8012-83B007F58025}"/>
              </a:ext>
            </a:extLst>
          </p:cNvPr>
          <p:cNvSpPr>
            <a:spLocks noGrp="1"/>
          </p:cNvSpPr>
          <p:nvPr>
            <p:ph type="title"/>
          </p:nvPr>
        </p:nvSpPr>
        <p:spPr>
          <a:xfrm>
            <a:off x="3048000" y="228600"/>
            <a:ext cx="2667000" cy="441774"/>
          </a:xfrm>
        </p:spPr>
        <p:txBody>
          <a:bodyPr>
            <a:noAutofit/>
          </a:bodyPr>
          <a:lstStyle/>
          <a:p>
            <a:r>
              <a:rPr lang="cs-CZ" sz="2800" b="1" dirty="0">
                <a:latin typeface="+mn-lt"/>
              </a:rPr>
              <a:t>Pravidlo 8 – N</a:t>
            </a:r>
            <a:endParaRPr lang="en-US" sz="2800" b="1" dirty="0">
              <a:latin typeface="+mn-lt"/>
            </a:endParaRPr>
          </a:p>
        </p:txBody>
      </p:sp>
      <p:sp>
        <p:nvSpPr>
          <p:cNvPr id="4" name="Obdélník 3">
            <a:extLst>
              <a:ext uri="{FF2B5EF4-FFF2-40B4-BE49-F238E27FC236}">
                <a16:creationId xmlns:a16="http://schemas.microsoft.com/office/drawing/2014/main" id="{7406E0C7-873A-4802-849D-2C2F137C5F30}"/>
              </a:ext>
            </a:extLst>
          </p:cNvPr>
          <p:cNvSpPr/>
          <p:nvPr/>
        </p:nvSpPr>
        <p:spPr>
          <a:xfrm>
            <a:off x="152400" y="831043"/>
            <a:ext cx="8656983" cy="1938992"/>
          </a:xfrm>
          <a:prstGeom prst="rect">
            <a:avLst/>
          </a:prstGeom>
        </p:spPr>
        <p:txBody>
          <a:bodyPr wrap="square">
            <a:spAutoFit/>
          </a:bodyPr>
          <a:lstStyle/>
          <a:p>
            <a:r>
              <a:rPr lang="cs-CZ" sz="2000" b="1" dirty="0"/>
              <a:t>Pravidlo </a:t>
            </a:r>
            <a:r>
              <a:rPr lang="en-US" sz="2000" b="1" dirty="0"/>
              <a:t>8-N </a:t>
            </a:r>
            <a:r>
              <a:rPr lang="cs-CZ" sz="2000" dirty="0"/>
              <a:t>(</a:t>
            </a:r>
            <a:r>
              <a:rPr lang="cs-CZ" sz="2000" dirty="0" err="1"/>
              <a:t>Hume</a:t>
            </a:r>
            <a:r>
              <a:rPr lang="cs-CZ" sz="2000" dirty="0"/>
              <a:t> </a:t>
            </a:r>
            <a:r>
              <a:rPr lang="cs-CZ" sz="2000" dirty="0" err="1"/>
              <a:t>Rothery</a:t>
            </a:r>
            <a:r>
              <a:rPr lang="cs-CZ" sz="2000" dirty="0"/>
              <a:t> 1931)</a:t>
            </a:r>
            <a:r>
              <a:rPr lang="en-US" sz="2000" dirty="0"/>
              <a:t>: </a:t>
            </a:r>
            <a:r>
              <a:rPr lang="cs-CZ" sz="2000" dirty="0"/>
              <a:t>V k</a:t>
            </a:r>
            <a:r>
              <a:rPr lang="en-US" sz="2000" dirty="0" err="1"/>
              <a:t>rystal</a:t>
            </a:r>
            <a:r>
              <a:rPr lang="cs-CZ" sz="2000" dirty="0"/>
              <a:t>ech, resp. v molekulách, </a:t>
            </a:r>
            <a:r>
              <a:rPr lang="en-US" sz="2000" dirty="0"/>
              <a:t> </a:t>
            </a:r>
            <a:r>
              <a:rPr lang="cs-CZ" sz="2000" dirty="0"/>
              <a:t>prvků </a:t>
            </a:r>
            <a:r>
              <a:rPr lang="en-US" sz="2000" dirty="0"/>
              <a:t>V</a:t>
            </a:r>
            <a:r>
              <a:rPr lang="cs-CZ" sz="2000" dirty="0"/>
              <a:t>.</a:t>
            </a:r>
            <a:r>
              <a:rPr lang="en-US" sz="2000" dirty="0"/>
              <a:t> – VII</a:t>
            </a:r>
            <a:r>
              <a:rPr lang="cs-CZ" sz="2000" dirty="0"/>
              <a:t>.</a:t>
            </a:r>
            <a:r>
              <a:rPr lang="en-US" sz="2000" dirty="0"/>
              <a:t> </a:t>
            </a:r>
            <a:r>
              <a:rPr lang="cs-CZ" sz="2000" dirty="0"/>
              <a:t>skupiny je počet nejbližších sousedních atomů </a:t>
            </a:r>
            <a:r>
              <a:rPr lang="en-US" sz="2000" dirty="0"/>
              <a:t>8</a:t>
            </a:r>
            <a:r>
              <a:rPr lang="cs-CZ" sz="2000" dirty="0"/>
              <a:t> </a:t>
            </a:r>
            <a:r>
              <a:rPr lang="en-US" sz="2000" dirty="0"/>
              <a:t>-</a:t>
            </a:r>
            <a:r>
              <a:rPr lang="cs-CZ" sz="2000" dirty="0"/>
              <a:t> </a:t>
            </a:r>
            <a:r>
              <a:rPr lang="en-US" sz="2000" dirty="0"/>
              <a:t>N, </a:t>
            </a:r>
            <a:r>
              <a:rPr lang="cs-CZ" sz="2000" dirty="0" err="1"/>
              <a:t>kd</a:t>
            </a:r>
            <a:r>
              <a:rPr lang="en-US" sz="2000" dirty="0"/>
              <a:t>e N </a:t>
            </a:r>
            <a:r>
              <a:rPr lang="cs-CZ" sz="2000" dirty="0"/>
              <a:t>j</a:t>
            </a:r>
            <a:r>
              <a:rPr lang="en-US" sz="2000" dirty="0"/>
              <a:t>e </a:t>
            </a:r>
            <a:r>
              <a:rPr lang="cs-CZ" sz="2000" dirty="0"/>
              <a:t>číslo skupiny </a:t>
            </a:r>
            <a:r>
              <a:rPr lang="en-US" sz="2000" dirty="0"/>
              <a:t>dan</a:t>
            </a:r>
            <a:r>
              <a:rPr lang="cs-CZ" sz="2000" dirty="0"/>
              <a:t>é</a:t>
            </a:r>
            <a:r>
              <a:rPr lang="en-US" sz="2000" dirty="0"/>
              <a:t>ho </a:t>
            </a:r>
            <a:r>
              <a:rPr lang="en-US" sz="2000" dirty="0" err="1"/>
              <a:t>prvku</a:t>
            </a:r>
            <a:r>
              <a:rPr lang="en-US" sz="2000" dirty="0"/>
              <a:t> </a:t>
            </a:r>
            <a:r>
              <a:rPr lang="cs-CZ" sz="2000" dirty="0"/>
              <a:t>v p</a:t>
            </a:r>
            <a:r>
              <a:rPr lang="en-US" sz="2000" dirty="0" err="1"/>
              <a:t>eriodic</a:t>
            </a:r>
            <a:r>
              <a:rPr lang="cs-CZ" sz="2000" dirty="0" err="1"/>
              <a:t>ké</a:t>
            </a:r>
            <a:r>
              <a:rPr lang="en-US" sz="2000" dirty="0"/>
              <a:t> </a:t>
            </a:r>
            <a:r>
              <a:rPr lang="cs-CZ" sz="2000" dirty="0"/>
              <a:t>soustavě (atomy si tak doplňují oktet)</a:t>
            </a:r>
            <a:r>
              <a:rPr lang="en-US" sz="2000" dirty="0"/>
              <a:t>. </a:t>
            </a:r>
            <a:r>
              <a:rPr lang="cs-CZ" sz="2000" dirty="0"/>
              <a:t>Rozdíl</a:t>
            </a:r>
            <a:r>
              <a:rPr lang="en-US" sz="2000" dirty="0"/>
              <a:t> 8</a:t>
            </a:r>
            <a:r>
              <a:rPr lang="cs-CZ" sz="2000" dirty="0"/>
              <a:t> </a:t>
            </a:r>
            <a:r>
              <a:rPr lang="en-US" sz="2000" dirty="0"/>
              <a:t>-</a:t>
            </a:r>
            <a:r>
              <a:rPr lang="cs-CZ" sz="2000" dirty="0"/>
              <a:t> </a:t>
            </a:r>
            <a:r>
              <a:rPr lang="en-US" sz="2000" dirty="0"/>
              <a:t>N </a:t>
            </a:r>
            <a:r>
              <a:rPr lang="en-US" sz="2000" dirty="0" err="1"/>
              <a:t>repre</a:t>
            </a:r>
            <a:r>
              <a:rPr lang="cs-CZ" sz="2000" dirty="0" err="1"/>
              <a:t>zentuje</a:t>
            </a:r>
            <a:r>
              <a:rPr lang="en-US" sz="2000" dirty="0"/>
              <a:t> </a:t>
            </a:r>
            <a:r>
              <a:rPr lang="cs-CZ" sz="2000" dirty="0"/>
              <a:t>počet nepárových valenčních elektronů a tudíž udává počet možných k</a:t>
            </a:r>
            <a:r>
              <a:rPr lang="en-US" sz="2000" dirty="0" err="1"/>
              <a:t>ovalent</a:t>
            </a:r>
            <a:r>
              <a:rPr lang="cs-CZ" sz="2000" dirty="0" err="1"/>
              <a:t>ních</a:t>
            </a:r>
            <a:r>
              <a:rPr lang="cs-CZ" sz="2000" dirty="0"/>
              <a:t> vazeb</a:t>
            </a:r>
            <a:r>
              <a:rPr lang="en-US" sz="2000" dirty="0"/>
              <a:t>. </a:t>
            </a:r>
            <a:endParaRPr lang="cs-CZ" sz="2000" dirty="0"/>
          </a:p>
          <a:p>
            <a:r>
              <a:rPr lang="cs-CZ" sz="2000" dirty="0"/>
              <a:t>Platí pouze tehdy, je-li splněno oktetové pravidlo.</a:t>
            </a:r>
            <a:endParaRPr lang="en-US" sz="2000" dirty="0"/>
          </a:p>
        </p:txBody>
      </p:sp>
      <p:sp>
        <p:nvSpPr>
          <p:cNvPr id="3" name="TextovéPole 2">
            <a:extLst>
              <a:ext uri="{FF2B5EF4-FFF2-40B4-BE49-F238E27FC236}">
                <a16:creationId xmlns:a16="http://schemas.microsoft.com/office/drawing/2014/main" id="{4AB1BE23-8C3F-4568-BB2E-F7E581F8F162}"/>
              </a:ext>
            </a:extLst>
          </p:cNvPr>
          <p:cNvSpPr txBox="1"/>
          <p:nvPr/>
        </p:nvSpPr>
        <p:spPr>
          <a:xfrm>
            <a:off x="258313" y="2959154"/>
            <a:ext cx="8551070" cy="3662541"/>
          </a:xfrm>
          <a:prstGeom prst="rect">
            <a:avLst/>
          </a:prstGeom>
          <a:noFill/>
        </p:spPr>
        <p:txBody>
          <a:bodyPr wrap="square" rtlCol="0">
            <a:spAutoFit/>
          </a:bodyPr>
          <a:lstStyle/>
          <a:p>
            <a:r>
              <a:rPr lang="cs-CZ" sz="2000" b="1" i="1" dirty="0"/>
              <a:t>Vzácné plyny:</a:t>
            </a:r>
            <a:r>
              <a:rPr lang="cs-CZ" sz="2000" dirty="0"/>
              <a:t> existují pouze v atomární formě (8 – N = 8 – 8 = 0).</a:t>
            </a:r>
          </a:p>
          <a:p>
            <a:endParaRPr lang="cs-CZ" sz="800" b="1" i="1" dirty="0"/>
          </a:p>
          <a:p>
            <a:r>
              <a:rPr lang="cs-CZ" sz="2000" b="1" i="1" dirty="0"/>
              <a:t>Halogeny:</a:t>
            </a:r>
            <a:r>
              <a:rPr lang="cs-CZ" sz="2000" dirty="0"/>
              <a:t> tvoří jednu jednoduchou vazbu (8 – N = 8 – 7 = 1), existují tedy ve formě molekul X</a:t>
            </a:r>
            <a:r>
              <a:rPr lang="cs-CZ" sz="2000" baseline="-25000" dirty="0"/>
              <a:t>2</a:t>
            </a:r>
            <a:r>
              <a:rPr lang="cs-CZ" sz="2000" dirty="0"/>
              <a:t>.</a:t>
            </a:r>
          </a:p>
          <a:p>
            <a:endParaRPr lang="cs-CZ" sz="800" dirty="0"/>
          </a:p>
          <a:p>
            <a:r>
              <a:rPr lang="cs-CZ" sz="2000" b="1" i="1" dirty="0"/>
              <a:t>Chalkogeny</a:t>
            </a:r>
            <a:r>
              <a:rPr lang="cs-CZ" sz="2000" dirty="0"/>
              <a:t>: v molekule kyslíku O</a:t>
            </a:r>
            <a:r>
              <a:rPr lang="cs-CZ" sz="2000" baseline="-25000" dirty="0"/>
              <a:t>2</a:t>
            </a:r>
            <a:r>
              <a:rPr lang="cs-CZ" sz="2000" dirty="0"/>
              <a:t> je jedna dvojná vazba, zatímco atom síry je v molekule S</a:t>
            </a:r>
            <a:r>
              <a:rPr lang="cs-CZ" sz="2000" baseline="-25000" dirty="0"/>
              <a:t>8</a:t>
            </a:r>
            <a:r>
              <a:rPr lang="cs-CZ" sz="2000" dirty="0"/>
              <a:t>, resp. v řetězcích –S-S-S-S- , vázána dvěma jednoduchými vazbami (8 – N = 8 – 6 = 2).   </a:t>
            </a:r>
          </a:p>
          <a:p>
            <a:r>
              <a:rPr lang="cs-CZ" sz="800" dirty="0"/>
              <a:t> </a:t>
            </a:r>
          </a:p>
          <a:p>
            <a:r>
              <a:rPr lang="cs-CZ" sz="2000" b="1" i="1" dirty="0" err="1"/>
              <a:t>Pentely</a:t>
            </a:r>
            <a:r>
              <a:rPr lang="cs-CZ" sz="2000" dirty="0"/>
              <a:t>: v molekule dusíku N</a:t>
            </a:r>
            <a:r>
              <a:rPr lang="cs-CZ" sz="2000" baseline="-25000" dirty="0"/>
              <a:t>2</a:t>
            </a:r>
            <a:r>
              <a:rPr lang="cs-CZ" sz="2000" dirty="0"/>
              <a:t> je jedna trojná vazba, fosfor je v molekule P</a:t>
            </a:r>
            <a:r>
              <a:rPr lang="cs-CZ" sz="2000" baseline="-25000" dirty="0"/>
              <a:t>4</a:t>
            </a:r>
            <a:r>
              <a:rPr lang="cs-CZ" sz="2000" dirty="0"/>
              <a:t> vázán třemi jednoduchými vazbami  (8 – N = 8 – 5 = 3).   </a:t>
            </a:r>
          </a:p>
          <a:p>
            <a:endParaRPr lang="cs-CZ" sz="800" dirty="0"/>
          </a:p>
          <a:p>
            <a:r>
              <a:rPr lang="cs-CZ" sz="2000" b="1" i="1" dirty="0" err="1"/>
              <a:t>Tetrely</a:t>
            </a:r>
            <a:r>
              <a:rPr lang="cs-CZ" sz="2000" dirty="0"/>
              <a:t>: </a:t>
            </a:r>
            <a:r>
              <a:rPr lang="en-US" sz="2000" dirty="0"/>
              <a:t>atomy t</a:t>
            </a:r>
            <a:r>
              <a:rPr lang="cs-CZ" sz="2000" dirty="0"/>
              <a:t>ě</a:t>
            </a:r>
            <a:r>
              <a:rPr lang="en-US" sz="2000" dirty="0" err="1"/>
              <a:t>chto</a:t>
            </a:r>
            <a:r>
              <a:rPr lang="en-US" sz="2000" dirty="0"/>
              <a:t> </a:t>
            </a:r>
            <a:r>
              <a:rPr lang="en-US" sz="2000" dirty="0" err="1"/>
              <a:t>prvk</a:t>
            </a:r>
            <a:r>
              <a:rPr lang="cs-CZ" sz="2000" dirty="0"/>
              <a:t>ů (např. C, Si) jsou vázány čtyřmi vazbami (8 – N = 8 – 4 = 4).   </a:t>
            </a:r>
            <a:r>
              <a:rPr lang="en-US" sz="2000" dirty="0"/>
              <a:t> </a:t>
            </a:r>
          </a:p>
        </p:txBody>
      </p:sp>
    </p:spTree>
    <p:extLst>
      <p:ext uri="{BB962C8B-B14F-4D97-AF65-F5344CB8AC3E}">
        <p14:creationId xmlns:p14="http://schemas.microsoft.com/office/powerpoint/2010/main" val="3500869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156265-C4F3-4DAD-9320-F7D38153D539}"/>
              </a:ext>
            </a:extLst>
          </p:cNvPr>
          <p:cNvSpPr>
            <a:spLocks noGrp="1"/>
          </p:cNvSpPr>
          <p:nvPr>
            <p:ph type="title"/>
          </p:nvPr>
        </p:nvSpPr>
        <p:spPr>
          <a:xfrm>
            <a:off x="457200" y="274638"/>
            <a:ext cx="8229600" cy="639762"/>
          </a:xfrm>
        </p:spPr>
        <p:txBody>
          <a:bodyPr>
            <a:normAutofit/>
          </a:bodyPr>
          <a:lstStyle/>
          <a:p>
            <a:r>
              <a:rPr lang="cs-CZ" sz="2800" b="1" dirty="0" err="1">
                <a:latin typeface="+mn-lt"/>
              </a:rPr>
              <a:t>Izoelektronové</a:t>
            </a:r>
            <a:r>
              <a:rPr lang="cs-CZ" sz="2800" b="1" dirty="0">
                <a:latin typeface="+mn-lt"/>
              </a:rPr>
              <a:t> částice</a:t>
            </a:r>
            <a:endParaRPr lang="en-US" sz="2800" b="1" dirty="0">
              <a:latin typeface="+mn-lt"/>
            </a:endParaRPr>
          </a:p>
        </p:txBody>
      </p:sp>
      <p:pic>
        <p:nvPicPr>
          <p:cNvPr id="3" name="Obrázek 2">
            <a:extLst>
              <a:ext uri="{FF2B5EF4-FFF2-40B4-BE49-F238E27FC236}">
                <a16:creationId xmlns:a16="http://schemas.microsoft.com/office/drawing/2014/main" id="{1A4BEA13-CBEB-487C-BF66-DFC2E7153063}"/>
              </a:ext>
            </a:extLst>
          </p:cNvPr>
          <p:cNvPicPr>
            <a:picLocks noChangeAspect="1"/>
          </p:cNvPicPr>
          <p:nvPr/>
        </p:nvPicPr>
        <p:blipFill>
          <a:blip r:embed="rId2"/>
          <a:stretch>
            <a:fillRect/>
          </a:stretch>
        </p:blipFill>
        <p:spPr>
          <a:xfrm>
            <a:off x="2743200" y="2209800"/>
            <a:ext cx="3733800" cy="1826181"/>
          </a:xfrm>
          <a:prstGeom prst="rect">
            <a:avLst/>
          </a:prstGeom>
        </p:spPr>
      </p:pic>
      <p:sp>
        <p:nvSpPr>
          <p:cNvPr id="4" name="Obdélník 3">
            <a:extLst>
              <a:ext uri="{FF2B5EF4-FFF2-40B4-BE49-F238E27FC236}">
                <a16:creationId xmlns:a16="http://schemas.microsoft.com/office/drawing/2014/main" id="{710651E0-9049-414D-8F4B-3FC2E37974DC}"/>
              </a:ext>
            </a:extLst>
          </p:cNvPr>
          <p:cNvSpPr/>
          <p:nvPr/>
        </p:nvSpPr>
        <p:spPr>
          <a:xfrm>
            <a:off x="228600" y="1295400"/>
            <a:ext cx="8763000" cy="707886"/>
          </a:xfrm>
          <a:prstGeom prst="rect">
            <a:avLst/>
          </a:prstGeom>
        </p:spPr>
        <p:txBody>
          <a:bodyPr wrap="square">
            <a:spAutoFit/>
          </a:bodyPr>
          <a:lstStyle/>
          <a:p>
            <a:r>
              <a:rPr lang="en-US" sz="2000" b="1" dirty="0">
                <a:solidFill>
                  <a:srgbClr val="333333"/>
                </a:solidFill>
              </a:rPr>
              <a:t>I</a:t>
            </a:r>
            <a:r>
              <a:rPr lang="cs-CZ" sz="2000" b="1" dirty="0">
                <a:solidFill>
                  <a:srgbClr val="333333"/>
                </a:solidFill>
              </a:rPr>
              <a:t>z</a:t>
            </a:r>
            <a:r>
              <a:rPr lang="en-US" sz="2000" b="1" dirty="0" err="1">
                <a:solidFill>
                  <a:srgbClr val="333333"/>
                </a:solidFill>
              </a:rPr>
              <a:t>oele</a:t>
            </a:r>
            <a:r>
              <a:rPr lang="cs-CZ" sz="2000" b="1" dirty="0">
                <a:solidFill>
                  <a:srgbClr val="333333"/>
                </a:solidFill>
              </a:rPr>
              <a:t>k</a:t>
            </a:r>
            <a:r>
              <a:rPr lang="en-US" sz="2000" b="1" dirty="0" err="1">
                <a:solidFill>
                  <a:srgbClr val="333333"/>
                </a:solidFill>
              </a:rPr>
              <a:t>tron</a:t>
            </a:r>
            <a:r>
              <a:rPr lang="cs-CZ" sz="2000" b="1" dirty="0" err="1">
                <a:solidFill>
                  <a:srgbClr val="333333"/>
                </a:solidFill>
              </a:rPr>
              <a:t>ové</a:t>
            </a:r>
            <a:r>
              <a:rPr lang="en-US" sz="2000" b="1" dirty="0">
                <a:solidFill>
                  <a:srgbClr val="333333"/>
                </a:solidFill>
              </a:rPr>
              <a:t> </a:t>
            </a:r>
            <a:r>
              <a:rPr lang="cs-CZ" sz="2000" b="1" dirty="0">
                <a:solidFill>
                  <a:srgbClr val="333333"/>
                </a:solidFill>
              </a:rPr>
              <a:t>částice </a:t>
            </a:r>
            <a:r>
              <a:rPr lang="cs-CZ" sz="2000" dirty="0">
                <a:solidFill>
                  <a:srgbClr val="333333"/>
                </a:solidFill>
              </a:rPr>
              <a:t>mají stejnou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err="1">
                <a:solidFill>
                  <a:srgbClr val="333333"/>
                </a:solidFill>
              </a:rPr>
              <a:t>ovou</a:t>
            </a:r>
            <a:r>
              <a:rPr lang="cs-CZ" sz="2000" dirty="0">
                <a:solidFill>
                  <a:srgbClr val="333333"/>
                </a:solidFill>
              </a:rPr>
              <a:t> </a:t>
            </a:r>
            <a:r>
              <a:rPr lang="en-US" sz="2000" dirty="0" err="1">
                <a:solidFill>
                  <a:srgbClr val="333333"/>
                </a:solidFill>
              </a:rPr>
              <a:t>stru</a:t>
            </a:r>
            <a:r>
              <a:rPr lang="cs-CZ" sz="2000" dirty="0">
                <a:solidFill>
                  <a:srgbClr val="333333"/>
                </a:solidFill>
              </a:rPr>
              <a:t>k</a:t>
            </a:r>
            <a:r>
              <a:rPr lang="en-US" sz="2000" dirty="0">
                <a:solidFill>
                  <a:srgbClr val="333333"/>
                </a:solidFill>
              </a:rPr>
              <a:t>tur</a:t>
            </a:r>
            <a:r>
              <a:rPr lang="cs-CZ" sz="2000" dirty="0">
                <a:solidFill>
                  <a:srgbClr val="333333"/>
                </a:solidFill>
              </a:rPr>
              <a:t>u a stejný počet </a:t>
            </a:r>
            <a:r>
              <a:rPr lang="en-US" sz="2000" dirty="0" err="1">
                <a:solidFill>
                  <a:srgbClr val="333333"/>
                </a:solidFill>
              </a:rPr>
              <a:t>valen</a:t>
            </a:r>
            <a:r>
              <a:rPr lang="cs-CZ" sz="2000" dirty="0" err="1">
                <a:solidFill>
                  <a:srgbClr val="333333"/>
                </a:solidFill>
              </a:rPr>
              <a:t>čních</a:t>
            </a:r>
            <a:r>
              <a:rPr lang="cs-CZ" sz="2000" dirty="0">
                <a:solidFill>
                  <a:srgbClr val="333333"/>
                </a:solidFill>
              </a:rPr>
              <a:t>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a:t>
            </a:r>
            <a:r>
              <a:rPr lang="en-US" sz="2000" dirty="0">
                <a:solidFill>
                  <a:srgbClr val="333333"/>
                </a:solidFill>
              </a:rPr>
              <a:t>.</a:t>
            </a:r>
            <a:endParaRPr lang="en-US" sz="2000" dirty="0"/>
          </a:p>
        </p:txBody>
      </p:sp>
      <p:sp>
        <p:nvSpPr>
          <p:cNvPr id="5" name="Obdélník 4">
            <a:extLst>
              <a:ext uri="{FF2B5EF4-FFF2-40B4-BE49-F238E27FC236}">
                <a16:creationId xmlns:a16="http://schemas.microsoft.com/office/drawing/2014/main" id="{8E1A63CA-C97C-4B14-B4D9-ACE83CABE134}"/>
              </a:ext>
            </a:extLst>
          </p:cNvPr>
          <p:cNvSpPr/>
          <p:nvPr/>
        </p:nvSpPr>
        <p:spPr>
          <a:xfrm>
            <a:off x="147263" y="4408438"/>
            <a:ext cx="8839200" cy="2308324"/>
          </a:xfrm>
          <a:prstGeom prst="rect">
            <a:avLst/>
          </a:prstGeom>
        </p:spPr>
        <p:txBody>
          <a:bodyPr wrap="square">
            <a:spAutoFit/>
          </a:bodyPr>
          <a:lstStyle/>
          <a:p>
            <a:pPr algn="just"/>
            <a:r>
              <a:rPr lang="cs-CZ" sz="2000" b="1" dirty="0">
                <a:solidFill>
                  <a:srgbClr val="333333"/>
                </a:solidFill>
              </a:rPr>
              <a:t>Příklad:</a:t>
            </a:r>
          </a:p>
          <a:p>
            <a:pPr algn="just"/>
            <a:endParaRPr lang="cs-CZ" sz="800" dirty="0">
              <a:solidFill>
                <a:srgbClr val="333333"/>
              </a:solidFill>
            </a:endParaRPr>
          </a:p>
          <a:p>
            <a:pPr algn="just"/>
            <a:r>
              <a:rPr lang="cs-CZ" sz="2000" dirty="0">
                <a:solidFill>
                  <a:srgbClr val="333333"/>
                </a:solidFill>
              </a:rPr>
              <a:t>1) </a:t>
            </a:r>
            <a:r>
              <a:rPr lang="en-US" sz="2000" dirty="0">
                <a:solidFill>
                  <a:srgbClr val="333333"/>
                </a:solidFill>
              </a:rPr>
              <a:t>Na</a:t>
            </a:r>
            <a:r>
              <a:rPr lang="en-US" sz="2000" baseline="30000" dirty="0">
                <a:solidFill>
                  <a:srgbClr val="333333"/>
                </a:solidFill>
              </a:rPr>
              <a:t>+</a:t>
            </a:r>
            <a:r>
              <a:rPr lang="en-US" sz="2000" dirty="0">
                <a:solidFill>
                  <a:srgbClr val="333333"/>
                </a:solidFill>
              </a:rPr>
              <a:t> </a:t>
            </a:r>
            <a:r>
              <a:rPr lang="cs-CZ" sz="2000" dirty="0">
                <a:solidFill>
                  <a:srgbClr val="333333"/>
                </a:solidFill>
              </a:rPr>
              <a:t>má</a:t>
            </a:r>
            <a:r>
              <a:rPr lang="en-US" sz="2000" dirty="0">
                <a:solidFill>
                  <a:srgbClr val="333333"/>
                </a:solidFill>
              </a:rPr>
              <a:t> 10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 </a:t>
            </a:r>
            <a:r>
              <a:rPr lang="en-US" sz="2000" dirty="0">
                <a:solidFill>
                  <a:srgbClr val="333333"/>
                </a:solidFill>
              </a:rPr>
              <a:t>Ca</a:t>
            </a:r>
            <a:r>
              <a:rPr lang="en-US" sz="2000" baseline="30000" dirty="0">
                <a:solidFill>
                  <a:srgbClr val="333333"/>
                </a:solidFill>
              </a:rPr>
              <a:t>2+</a:t>
            </a:r>
            <a:r>
              <a:rPr lang="en-US" sz="2000" dirty="0">
                <a:solidFill>
                  <a:srgbClr val="333333"/>
                </a:solidFill>
              </a:rPr>
              <a:t> </a:t>
            </a:r>
            <a:r>
              <a:rPr lang="cs-CZ" sz="2000" dirty="0">
                <a:solidFill>
                  <a:srgbClr val="333333"/>
                </a:solidFill>
              </a:rPr>
              <a:t>má také</a:t>
            </a:r>
            <a:r>
              <a:rPr lang="en-US" sz="2000" dirty="0">
                <a:solidFill>
                  <a:srgbClr val="333333"/>
                </a:solidFill>
              </a:rPr>
              <a:t> 10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 Jsou tedy </a:t>
            </a:r>
            <a:r>
              <a:rPr lang="en-US" sz="2000" dirty="0" err="1">
                <a:solidFill>
                  <a:srgbClr val="333333"/>
                </a:solidFill>
              </a:rPr>
              <a:t>i</a:t>
            </a:r>
            <a:r>
              <a:rPr lang="cs-CZ" sz="2000" dirty="0">
                <a:solidFill>
                  <a:srgbClr val="333333"/>
                </a:solidFill>
              </a:rPr>
              <a:t>z</a:t>
            </a:r>
            <a:r>
              <a:rPr lang="en-US" sz="2000" dirty="0" err="1">
                <a:solidFill>
                  <a:srgbClr val="333333"/>
                </a:solidFill>
              </a:rPr>
              <a:t>oele</a:t>
            </a:r>
            <a:r>
              <a:rPr lang="cs-CZ" sz="2000" dirty="0">
                <a:solidFill>
                  <a:srgbClr val="333333"/>
                </a:solidFill>
              </a:rPr>
              <a:t>k</a:t>
            </a:r>
            <a:r>
              <a:rPr lang="en-US" sz="2000" dirty="0" err="1">
                <a:solidFill>
                  <a:srgbClr val="333333"/>
                </a:solidFill>
              </a:rPr>
              <a:t>tron</a:t>
            </a:r>
            <a:r>
              <a:rPr lang="cs-CZ" sz="2000" dirty="0" err="1">
                <a:solidFill>
                  <a:srgbClr val="333333"/>
                </a:solidFill>
              </a:rPr>
              <a:t>ové</a:t>
            </a:r>
            <a:r>
              <a:rPr lang="en-US" sz="2000" dirty="0">
                <a:solidFill>
                  <a:srgbClr val="333333"/>
                </a:solidFill>
              </a:rPr>
              <a:t>.</a:t>
            </a:r>
          </a:p>
          <a:p>
            <a:pPr algn="just"/>
            <a:endParaRPr lang="cs-CZ" sz="800" dirty="0">
              <a:solidFill>
                <a:srgbClr val="333333"/>
              </a:solidFill>
            </a:endParaRPr>
          </a:p>
          <a:p>
            <a:pPr algn="just"/>
            <a:r>
              <a:rPr lang="cs-CZ" sz="2000" dirty="0">
                <a:solidFill>
                  <a:srgbClr val="333333"/>
                </a:solidFill>
              </a:rPr>
              <a:t>2) </a:t>
            </a:r>
            <a:r>
              <a:rPr lang="en-US" sz="2000" dirty="0">
                <a:solidFill>
                  <a:srgbClr val="333333"/>
                </a:solidFill>
              </a:rPr>
              <a:t>CO</a:t>
            </a:r>
            <a:r>
              <a:rPr lang="cs-CZ" sz="2000" dirty="0">
                <a:solidFill>
                  <a:srgbClr val="333333"/>
                </a:solidFill>
              </a:rPr>
              <a:t> (oxid uhelnatý) má</a:t>
            </a:r>
            <a:r>
              <a:rPr lang="en-US" sz="2000" dirty="0">
                <a:solidFill>
                  <a:srgbClr val="333333"/>
                </a:solidFill>
              </a:rPr>
              <a:t> 6</a:t>
            </a:r>
            <a:r>
              <a:rPr lang="cs-CZ" sz="2000" dirty="0">
                <a:solidFill>
                  <a:srgbClr val="333333"/>
                </a:solidFill>
              </a:rPr>
              <a:t> </a:t>
            </a:r>
            <a:r>
              <a:rPr lang="en-US" sz="2000" dirty="0">
                <a:solidFill>
                  <a:srgbClr val="333333"/>
                </a:solidFill>
              </a:rPr>
              <a:t>+</a:t>
            </a:r>
            <a:r>
              <a:rPr lang="cs-CZ" sz="2000" dirty="0">
                <a:solidFill>
                  <a:srgbClr val="333333"/>
                </a:solidFill>
              </a:rPr>
              <a:t> </a:t>
            </a:r>
            <a:r>
              <a:rPr lang="en-US" sz="2000" dirty="0">
                <a:solidFill>
                  <a:srgbClr val="333333"/>
                </a:solidFill>
              </a:rPr>
              <a:t>8</a:t>
            </a:r>
            <a:r>
              <a:rPr lang="cs-CZ" sz="2000" dirty="0">
                <a:solidFill>
                  <a:srgbClr val="333333"/>
                </a:solidFill>
              </a:rPr>
              <a:t> </a:t>
            </a:r>
            <a:r>
              <a:rPr lang="en-US" sz="2000" dirty="0">
                <a:solidFill>
                  <a:srgbClr val="333333"/>
                </a:solidFill>
              </a:rPr>
              <a:t>=</a:t>
            </a:r>
            <a:r>
              <a:rPr lang="cs-CZ" sz="2000" dirty="0">
                <a:solidFill>
                  <a:srgbClr val="333333"/>
                </a:solidFill>
              </a:rPr>
              <a:t> </a:t>
            </a:r>
            <a:r>
              <a:rPr lang="en-US" sz="2000" dirty="0">
                <a:solidFill>
                  <a:srgbClr val="333333"/>
                </a:solidFill>
              </a:rPr>
              <a:t>14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 </a:t>
            </a:r>
            <a:r>
              <a:rPr lang="en-US" sz="2000" dirty="0">
                <a:solidFill>
                  <a:srgbClr val="333333"/>
                </a:solidFill>
              </a:rPr>
              <a:t>N</a:t>
            </a:r>
            <a:r>
              <a:rPr lang="en-US" sz="2000" baseline="-25000" dirty="0">
                <a:solidFill>
                  <a:srgbClr val="333333"/>
                </a:solidFill>
              </a:rPr>
              <a:t>2</a:t>
            </a:r>
            <a:r>
              <a:rPr lang="en-US" sz="2000" dirty="0">
                <a:solidFill>
                  <a:srgbClr val="333333"/>
                </a:solidFill>
              </a:rPr>
              <a:t> (</a:t>
            </a:r>
            <a:r>
              <a:rPr lang="cs-CZ" sz="2000" dirty="0">
                <a:solidFill>
                  <a:srgbClr val="333333"/>
                </a:solidFill>
              </a:rPr>
              <a:t>dusík</a:t>
            </a:r>
            <a:r>
              <a:rPr lang="en-US" sz="2000" dirty="0">
                <a:solidFill>
                  <a:srgbClr val="333333"/>
                </a:solidFill>
              </a:rPr>
              <a:t>) has 2</a:t>
            </a:r>
            <a:r>
              <a:rPr lang="cs-CZ" sz="2000" dirty="0">
                <a:solidFill>
                  <a:srgbClr val="333333"/>
                </a:solidFill>
              </a:rPr>
              <a:t> </a:t>
            </a:r>
            <a:r>
              <a:rPr lang="en-US" sz="2000" dirty="0">
                <a:solidFill>
                  <a:srgbClr val="333333"/>
                </a:solidFill>
              </a:rPr>
              <a:t>x</a:t>
            </a:r>
            <a:r>
              <a:rPr lang="cs-CZ" sz="2000" dirty="0">
                <a:solidFill>
                  <a:srgbClr val="333333"/>
                </a:solidFill>
              </a:rPr>
              <a:t> </a:t>
            </a:r>
            <a:r>
              <a:rPr lang="en-US" sz="2000" dirty="0">
                <a:solidFill>
                  <a:srgbClr val="333333"/>
                </a:solidFill>
              </a:rPr>
              <a:t>7</a:t>
            </a:r>
            <a:r>
              <a:rPr lang="cs-CZ" sz="2000" dirty="0">
                <a:solidFill>
                  <a:srgbClr val="333333"/>
                </a:solidFill>
              </a:rPr>
              <a:t> </a:t>
            </a:r>
            <a:r>
              <a:rPr lang="en-US" sz="2000" dirty="0">
                <a:solidFill>
                  <a:srgbClr val="333333"/>
                </a:solidFill>
              </a:rPr>
              <a:t>=</a:t>
            </a:r>
            <a:r>
              <a:rPr lang="cs-CZ" sz="2000" dirty="0">
                <a:solidFill>
                  <a:srgbClr val="333333"/>
                </a:solidFill>
              </a:rPr>
              <a:t> </a:t>
            </a:r>
            <a:r>
              <a:rPr lang="en-US" sz="2000" dirty="0">
                <a:solidFill>
                  <a:srgbClr val="333333"/>
                </a:solidFill>
              </a:rPr>
              <a:t>14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a:t>
            </a:r>
            <a:r>
              <a:rPr lang="en-US" sz="2000" dirty="0">
                <a:solidFill>
                  <a:srgbClr val="333333"/>
                </a:solidFill>
              </a:rPr>
              <a:t>. </a:t>
            </a:r>
            <a:r>
              <a:rPr lang="cs-CZ" sz="2000" dirty="0">
                <a:solidFill>
                  <a:srgbClr val="333333"/>
                </a:solidFill>
              </a:rPr>
              <a:t>jsou</a:t>
            </a:r>
            <a:r>
              <a:rPr lang="en-US" sz="2000" dirty="0">
                <a:solidFill>
                  <a:srgbClr val="333333"/>
                </a:solidFill>
              </a:rPr>
              <a:t> </a:t>
            </a:r>
            <a:r>
              <a:rPr lang="en-US" sz="2000" dirty="0" err="1">
                <a:solidFill>
                  <a:srgbClr val="333333"/>
                </a:solidFill>
              </a:rPr>
              <a:t>te</a:t>
            </a:r>
            <a:r>
              <a:rPr lang="cs-CZ" sz="2000" dirty="0" err="1">
                <a:solidFill>
                  <a:srgbClr val="333333"/>
                </a:solidFill>
              </a:rPr>
              <a:t>dy</a:t>
            </a:r>
            <a:r>
              <a:rPr lang="en-US" sz="2000" dirty="0">
                <a:solidFill>
                  <a:srgbClr val="333333"/>
                </a:solidFill>
              </a:rPr>
              <a:t> </a:t>
            </a:r>
            <a:r>
              <a:rPr lang="en-US" sz="2000" dirty="0" err="1">
                <a:solidFill>
                  <a:srgbClr val="333333"/>
                </a:solidFill>
              </a:rPr>
              <a:t>i</a:t>
            </a:r>
            <a:r>
              <a:rPr lang="cs-CZ" sz="2000" dirty="0">
                <a:solidFill>
                  <a:srgbClr val="333333"/>
                </a:solidFill>
              </a:rPr>
              <a:t>z</a:t>
            </a:r>
            <a:r>
              <a:rPr lang="en-US" sz="2000" dirty="0" err="1">
                <a:solidFill>
                  <a:srgbClr val="333333"/>
                </a:solidFill>
              </a:rPr>
              <a:t>oele</a:t>
            </a:r>
            <a:r>
              <a:rPr lang="cs-CZ" sz="2000" dirty="0">
                <a:solidFill>
                  <a:srgbClr val="333333"/>
                </a:solidFill>
              </a:rPr>
              <a:t>k</a:t>
            </a:r>
            <a:r>
              <a:rPr lang="en-US" sz="2000" dirty="0" err="1">
                <a:solidFill>
                  <a:srgbClr val="333333"/>
                </a:solidFill>
              </a:rPr>
              <a:t>tron</a:t>
            </a:r>
            <a:r>
              <a:rPr lang="cs-CZ" sz="2000" dirty="0" err="1">
                <a:solidFill>
                  <a:srgbClr val="333333"/>
                </a:solidFill>
              </a:rPr>
              <a:t>ové</a:t>
            </a:r>
            <a:r>
              <a:rPr lang="en-US" sz="2000" dirty="0">
                <a:solidFill>
                  <a:srgbClr val="333333"/>
                </a:solidFill>
              </a:rPr>
              <a:t>.</a:t>
            </a:r>
            <a:endParaRPr lang="cs-CZ" sz="2000" dirty="0">
              <a:solidFill>
                <a:srgbClr val="333333"/>
              </a:solidFill>
            </a:endParaRPr>
          </a:p>
          <a:p>
            <a:pPr algn="just"/>
            <a:endParaRPr lang="cs-CZ" sz="800" b="0" i="0" dirty="0">
              <a:solidFill>
                <a:srgbClr val="333333"/>
              </a:solidFill>
              <a:effectLst/>
            </a:endParaRPr>
          </a:p>
          <a:p>
            <a:pPr algn="just"/>
            <a:r>
              <a:rPr lang="cs-CZ" sz="2000" dirty="0">
                <a:solidFill>
                  <a:srgbClr val="333333"/>
                </a:solidFill>
              </a:rPr>
              <a:t>3) </a:t>
            </a:r>
            <a:r>
              <a:rPr lang="en-US" sz="2000" dirty="0"/>
              <a:t>CH</a:t>
            </a:r>
            <a:r>
              <a:rPr lang="en-US" sz="2000" baseline="-25000" dirty="0"/>
              <a:t>3</a:t>
            </a:r>
            <a:r>
              <a:rPr lang="en-US" sz="2000" dirty="0"/>
              <a:t>COCH</a:t>
            </a:r>
            <a:r>
              <a:rPr lang="en-US" sz="2000" baseline="-25000" dirty="0"/>
              <a:t>3</a:t>
            </a:r>
            <a:r>
              <a:rPr lang="en-US" sz="2000" dirty="0"/>
              <a:t> a H</a:t>
            </a:r>
            <a:r>
              <a:rPr lang="en-US" sz="2000" baseline="-25000" dirty="0"/>
              <a:t>3</a:t>
            </a:r>
            <a:r>
              <a:rPr lang="en-US" sz="2000" dirty="0"/>
              <a:t>CN=NCH</a:t>
            </a:r>
            <a:r>
              <a:rPr lang="en-US" sz="2000" baseline="-25000" dirty="0"/>
              <a:t>3</a:t>
            </a:r>
            <a:r>
              <a:rPr lang="en-US" sz="2000" dirty="0"/>
              <a:t> ma</a:t>
            </a:r>
            <a:r>
              <a:rPr lang="cs-CZ" sz="2000" dirty="0"/>
              <a:t>jí</a:t>
            </a:r>
            <a:r>
              <a:rPr lang="en-US" sz="2000" dirty="0"/>
              <a:t> </a:t>
            </a:r>
            <a:r>
              <a:rPr lang="cs-CZ" sz="2000" dirty="0"/>
              <a:t>tentýž počet elektronů, ale různou elektronovou </a:t>
            </a:r>
            <a:r>
              <a:rPr lang="en-US" sz="2000" dirty="0" err="1"/>
              <a:t>stru</a:t>
            </a:r>
            <a:r>
              <a:rPr lang="cs-CZ" sz="2000" dirty="0"/>
              <a:t>k</a:t>
            </a:r>
            <a:r>
              <a:rPr lang="en-US" sz="2000" dirty="0"/>
              <a:t>tur</a:t>
            </a:r>
            <a:r>
              <a:rPr lang="cs-CZ" sz="2000" dirty="0"/>
              <a:t>u</a:t>
            </a:r>
            <a:r>
              <a:rPr lang="en-US" sz="2000" dirty="0"/>
              <a:t>.</a:t>
            </a:r>
            <a:r>
              <a:rPr lang="cs-CZ" sz="2000" dirty="0"/>
              <a:t> Tudíž nejsou</a:t>
            </a:r>
            <a:r>
              <a:rPr lang="en-US" sz="2000" dirty="0"/>
              <a:t> </a:t>
            </a:r>
            <a:r>
              <a:rPr lang="en-US" sz="2000" dirty="0" err="1">
                <a:solidFill>
                  <a:srgbClr val="333333"/>
                </a:solidFill>
              </a:rPr>
              <a:t>i</a:t>
            </a:r>
            <a:r>
              <a:rPr lang="cs-CZ" sz="2000" dirty="0">
                <a:solidFill>
                  <a:srgbClr val="333333"/>
                </a:solidFill>
              </a:rPr>
              <a:t>z</a:t>
            </a:r>
            <a:r>
              <a:rPr lang="en-US" sz="2000" dirty="0" err="1">
                <a:solidFill>
                  <a:srgbClr val="333333"/>
                </a:solidFill>
              </a:rPr>
              <a:t>oele</a:t>
            </a:r>
            <a:r>
              <a:rPr lang="cs-CZ" sz="2000" dirty="0">
                <a:solidFill>
                  <a:srgbClr val="333333"/>
                </a:solidFill>
              </a:rPr>
              <a:t>k</a:t>
            </a:r>
            <a:r>
              <a:rPr lang="en-US" sz="2000" dirty="0" err="1">
                <a:solidFill>
                  <a:srgbClr val="333333"/>
                </a:solidFill>
              </a:rPr>
              <a:t>tron</a:t>
            </a:r>
            <a:r>
              <a:rPr lang="cs-CZ" sz="2000" dirty="0" err="1">
                <a:solidFill>
                  <a:srgbClr val="333333"/>
                </a:solidFill>
              </a:rPr>
              <a:t>ové</a:t>
            </a:r>
            <a:r>
              <a:rPr lang="en-US" sz="2000" dirty="0">
                <a:solidFill>
                  <a:srgbClr val="333333"/>
                </a:solidFill>
              </a:rPr>
              <a:t>.</a:t>
            </a:r>
            <a:endParaRPr lang="cs-CZ" sz="2000" dirty="0">
              <a:solidFill>
                <a:srgbClr val="333333"/>
              </a:solidFill>
            </a:endParaRPr>
          </a:p>
        </p:txBody>
      </p:sp>
    </p:spTree>
    <p:extLst>
      <p:ext uri="{BB962C8B-B14F-4D97-AF65-F5344CB8AC3E}">
        <p14:creationId xmlns:p14="http://schemas.microsoft.com/office/powerpoint/2010/main" val="2545137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ntroduction to Oxidation and Reduction - Chemgapedia">
            <a:extLst>
              <a:ext uri="{FF2B5EF4-FFF2-40B4-BE49-F238E27FC236}">
                <a16:creationId xmlns:a16="http://schemas.microsoft.com/office/drawing/2014/main" id="{F4F435D4-3CAC-4BCE-8042-A91892CE2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6200"/>
            <a:ext cx="4011436" cy="23214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Oxidation numbers">
            <a:extLst>
              <a:ext uri="{FF2B5EF4-FFF2-40B4-BE49-F238E27FC236}">
                <a16:creationId xmlns:a16="http://schemas.microsoft.com/office/drawing/2014/main" id="{A039DA3C-B04B-40DF-976A-3AD7CA2AB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759652"/>
            <a:ext cx="4876800" cy="168165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60468F09-B4A4-4572-9F99-9C154568836E}"/>
              </a:ext>
            </a:extLst>
          </p:cNvPr>
          <p:cNvPicPr>
            <a:picLocks noChangeAspect="1"/>
          </p:cNvPicPr>
          <p:nvPr/>
        </p:nvPicPr>
        <p:blipFill>
          <a:blip r:embed="rId4"/>
          <a:stretch>
            <a:fillRect/>
          </a:stretch>
        </p:blipFill>
        <p:spPr>
          <a:xfrm>
            <a:off x="2381250" y="4572000"/>
            <a:ext cx="4991100" cy="2047917"/>
          </a:xfrm>
          <a:prstGeom prst="rect">
            <a:avLst/>
          </a:prstGeom>
        </p:spPr>
      </p:pic>
      <p:sp>
        <p:nvSpPr>
          <p:cNvPr id="4" name="TextovéPole 3">
            <a:extLst>
              <a:ext uri="{FF2B5EF4-FFF2-40B4-BE49-F238E27FC236}">
                <a16:creationId xmlns:a16="http://schemas.microsoft.com/office/drawing/2014/main" id="{8CE6DEFB-E813-408F-A0B8-8B6C48E82B24}"/>
              </a:ext>
            </a:extLst>
          </p:cNvPr>
          <p:cNvSpPr txBox="1"/>
          <p:nvPr/>
        </p:nvSpPr>
        <p:spPr>
          <a:xfrm>
            <a:off x="381000" y="2559597"/>
            <a:ext cx="925253" cy="400110"/>
          </a:xfrm>
          <a:prstGeom prst="rect">
            <a:avLst/>
          </a:prstGeom>
          <a:noFill/>
        </p:spPr>
        <p:txBody>
          <a:bodyPr wrap="none" rtlCol="0">
            <a:spAutoFit/>
          </a:bodyPr>
          <a:lstStyle/>
          <a:p>
            <a:r>
              <a:rPr lang="en-US" sz="2000" b="1" dirty="0"/>
              <a:t>P</a:t>
            </a:r>
            <a:r>
              <a:rPr lang="cs-CZ" sz="2000" b="1" dirty="0"/>
              <a:t>ří</a:t>
            </a:r>
            <a:r>
              <a:rPr lang="en-US" sz="2000" b="1" dirty="0" err="1"/>
              <a:t>klad</a:t>
            </a:r>
            <a:endParaRPr lang="cs-CZ" sz="2000" b="1" dirty="0"/>
          </a:p>
        </p:txBody>
      </p:sp>
      <p:sp>
        <p:nvSpPr>
          <p:cNvPr id="11" name="TextovéPole 10">
            <a:extLst>
              <a:ext uri="{FF2B5EF4-FFF2-40B4-BE49-F238E27FC236}">
                <a16:creationId xmlns:a16="http://schemas.microsoft.com/office/drawing/2014/main" id="{A7CB5CA4-3625-4257-B91C-398E372EE7BC}"/>
              </a:ext>
            </a:extLst>
          </p:cNvPr>
          <p:cNvSpPr txBox="1"/>
          <p:nvPr/>
        </p:nvSpPr>
        <p:spPr>
          <a:xfrm>
            <a:off x="380999" y="4572000"/>
            <a:ext cx="925253" cy="400110"/>
          </a:xfrm>
          <a:prstGeom prst="rect">
            <a:avLst/>
          </a:prstGeom>
          <a:noFill/>
        </p:spPr>
        <p:txBody>
          <a:bodyPr wrap="none" rtlCol="0">
            <a:spAutoFit/>
          </a:bodyPr>
          <a:lstStyle/>
          <a:p>
            <a:r>
              <a:rPr lang="en-US" sz="2000" b="1" dirty="0"/>
              <a:t>P</a:t>
            </a:r>
            <a:r>
              <a:rPr lang="cs-CZ" sz="2000" b="1" dirty="0"/>
              <a:t>ří</a:t>
            </a:r>
            <a:r>
              <a:rPr lang="en-US" sz="2000" b="1" dirty="0" err="1"/>
              <a:t>klad</a:t>
            </a:r>
            <a:endParaRPr lang="cs-CZ" sz="2000" b="1" dirty="0"/>
          </a:p>
        </p:txBody>
      </p:sp>
      <p:sp>
        <p:nvSpPr>
          <p:cNvPr id="6" name="TextovéPole 5">
            <a:extLst>
              <a:ext uri="{FF2B5EF4-FFF2-40B4-BE49-F238E27FC236}">
                <a16:creationId xmlns:a16="http://schemas.microsoft.com/office/drawing/2014/main" id="{6DB028E0-5835-4063-9218-8F764E480C01}"/>
              </a:ext>
            </a:extLst>
          </p:cNvPr>
          <p:cNvSpPr txBox="1"/>
          <p:nvPr/>
        </p:nvSpPr>
        <p:spPr>
          <a:xfrm>
            <a:off x="228600" y="480517"/>
            <a:ext cx="4011436" cy="1323439"/>
          </a:xfrm>
          <a:prstGeom prst="rect">
            <a:avLst/>
          </a:prstGeom>
          <a:noFill/>
        </p:spPr>
        <p:txBody>
          <a:bodyPr wrap="square" rtlCol="0">
            <a:spAutoFit/>
          </a:bodyPr>
          <a:lstStyle/>
          <a:p>
            <a:r>
              <a:rPr lang="cs-CZ" dirty="0"/>
              <a:t>Zvyšování oxidačního čísla během reakce odpovídá </a:t>
            </a:r>
            <a:r>
              <a:rPr lang="cs-CZ" b="1" dirty="0"/>
              <a:t>oxidaci</a:t>
            </a:r>
            <a:r>
              <a:rPr lang="cs-CZ" dirty="0"/>
              <a:t>. </a:t>
            </a:r>
          </a:p>
          <a:p>
            <a:endParaRPr lang="cs-CZ" sz="800" dirty="0"/>
          </a:p>
          <a:p>
            <a:r>
              <a:rPr lang="cs-CZ" dirty="0"/>
              <a:t>Snižování oxidačního čísla během reakce odpovídá </a:t>
            </a:r>
            <a:r>
              <a:rPr lang="cs-CZ" b="1" dirty="0"/>
              <a:t>redukci</a:t>
            </a:r>
            <a:r>
              <a:rPr lang="cs-CZ" dirty="0"/>
              <a:t>. </a:t>
            </a:r>
          </a:p>
        </p:txBody>
      </p:sp>
    </p:spTree>
    <p:extLst>
      <p:ext uri="{BB962C8B-B14F-4D97-AF65-F5344CB8AC3E}">
        <p14:creationId xmlns:p14="http://schemas.microsoft.com/office/powerpoint/2010/main" val="2715544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479181-6137-4475-BA5B-E2263A496DC8}"/>
              </a:ext>
            </a:extLst>
          </p:cNvPr>
          <p:cNvSpPr>
            <a:spLocks noGrp="1"/>
          </p:cNvSpPr>
          <p:nvPr>
            <p:ph type="title"/>
          </p:nvPr>
        </p:nvSpPr>
        <p:spPr>
          <a:xfrm>
            <a:off x="457200" y="304800"/>
            <a:ext cx="7886700" cy="411956"/>
          </a:xfrm>
        </p:spPr>
        <p:txBody>
          <a:bodyPr>
            <a:noAutofit/>
          </a:bodyPr>
          <a:lstStyle/>
          <a:p>
            <a:r>
              <a:rPr lang="cs-CZ" sz="2800" b="1" dirty="0" err="1"/>
              <a:t>Grimmovo</a:t>
            </a:r>
            <a:r>
              <a:rPr lang="cs-CZ" sz="2800" b="1" dirty="0"/>
              <a:t> pravidlo posuvu</a:t>
            </a:r>
            <a:endParaRPr lang="en-US" sz="2800" b="1" dirty="0"/>
          </a:p>
        </p:txBody>
      </p:sp>
      <p:pic>
        <p:nvPicPr>
          <p:cNvPr id="4" name="Obrázek 3">
            <a:extLst>
              <a:ext uri="{FF2B5EF4-FFF2-40B4-BE49-F238E27FC236}">
                <a16:creationId xmlns:a16="http://schemas.microsoft.com/office/drawing/2014/main" id="{C0B774B1-263A-4373-B545-8DCFA32C518F}"/>
              </a:ext>
            </a:extLst>
          </p:cNvPr>
          <p:cNvPicPr>
            <a:picLocks noChangeAspect="1"/>
          </p:cNvPicPr>
          <p:nvPr/>
        </p:nvPicPr>
        <p:blipFill>
          <a:blip r:embed="rId2"/>
          <a:stretch>
            <a:fillRect/>
          </a:stretch>
        </p:blipFill>
        <p:spPr>
          <a:xfrm>
            <a:off x="152400" y="3429000"/>
            <a:ext cx="5182050" cy="2536209"/>
          </a:xfrm>
          <a:prstGeom prst="rect">
            <a:avLst/>
          </a:prstGeom>
        </p:spPr>
      </p:pic>
      <p:sp>
        <p:nvSpPr>
          <p:cNvPr id="7" name="TextovéPole 6">
            <a:extLst>
              <a:ext uri="{FF2B5EF4-FFF2-40B4-BE49-F238E27FC236}">
                <a16:creationId xmlns:a16="http://schemas.microsoft.com/office/drawing/2014/main" id="{1536ECCC-146F-4337-BB10-CCF21C5E51B8}"/>
              </a:ext>
            </a:extLst>
          </p:cNvPr>
          <p:cNvSpPr txBox="1"/>
          <p:nvPr/>
        </p:nvSpPr>
        <p:spPr>
          <a:xfrm>
            <a:off x="152850" y="1127837"/>
            <a:ext cx="5181600" cy="1938992"/>
          </a:xfrm>
          <a:prstGeom prst="rect">
            <a:avLst/>
          </a:prstGeom>
          <a:noFill/>
        </p:spPr>
        <p:txBody>
          <a:bodyPr wrap="square" rtlCol="0">
            <a:spAutoFit/>
          </a:bodyPr>
          <a:lstStyle/>
          <a:p>
            <a:r>
              <a:rPr lang="cs-CZ" sz="2000" u="sng" dirty="0"/>
              <a:t>Grimm (1925)</a:t>
            </a:r>
            <a:r>
              <a:rPr lang="cs-CZ" sz="2000" dirty="0"/>
              <a:t>:  Atom prvku, který stojí před vzácným plynem o 1-4 místa (skupiny IV.A – VII.A), mění své vlastnosti sloučením s atomy vodíku v počtu </a:t>
            </a:r>
            <a:r>
              <a:rPr lang="cs-CZ" sz="2000" i="1" dirty="0"/>
              <a:t>n</a:t>
            </a:r>
            <a:r>
              <a:rPr lang="cs-CZ" sz="2000" dirty="0"/>
              <a:t> ≤ 4 tak, že vzniklý komplex se chová jako </a:t>
            </a:r>
            <a:r>
              <a:rPr lang="cs-CZ" sz="2000" b="1" dirty="0" err="1"/>
              <a:t>pseudoatom</a:t>
            </a:r>
            <a:r>
              <a:rPr lang="cs-CZ" sz="2000" dirty="0"/>
              <a:t>, analogický prvku, jenž stojí v periodické soustavě o </a:t>
            </a:r>
            <a:r>
              <a:rPr lang="cs-CZ" sz="2000" i="1" dirty="0"/>
              <a:t>n</a:t>
            </a:r>
            <a:r>
              <a:rPr lang="cs-CZ" sz="2000" dirty="0"/>
              <a:t> míst napravo.</a:t>
            </a:r>
          </a:p>
        </p:txBody>
      </p:sp>
      <p:pic>
        <p:nvPicPr>
          <p:cNvPr id="10" name="Obrázek 9">
            <a:extLst>
              <a:ext uri="{FF2B5EF4-FFF2-40B4-BE49-F238E27FC236}">
                <a16:creationId xmlns:a16="http://schemas.microsoft.com/office/drawing/2014/main" id="{060AF0C6-091F-47FC-A694-E43025D1EAF1}"/>
              </a:ext>
            </a:extLst>
          </p:cNvPr>
          <p:cNvPicPr>
            <a:picLocks noChangeAspect="1"/>
          </p:cNvPicPr>
          <p:nvPr/>
        </p:nvPicPr>
        <p:blipFill>
          <a:blip r:embed="rId3"/>
          <a:stretch>
            <a:fillRect/>
          </a:stretch>
        </p:blipFill>
        <p:spPr>
          <a:xfrm>
            <a:off x="5625186" y="3524736"/>
            <a:ext cx="3389606" cy="2342664"/>
          </a:xfrm>
          <a:prstGeom prst="rect">
            <a:avLst/>
          </a:prstGeom>
        </p:spPr>
      </p:pic>
      <p:pic>
        <p:nvPicPr>
          <p:cNvPr id="11" name="Obrázek 10">
            <a:extLst>
              <a:ext uri="{FF2B5EF4-FFF2-40B4-BE49-F238E27FC236}">
                <a16:creationId xmlns:a16="http://schemas.microsoft.com/office/drawing/2014/main" id="{14263E40-E1F8-4192-8001-F5F1E5307E10}"/>
              </a:ext>
            </a:extLst>
          </p:cNvPr>
          <p:cNvPicPr>
            <a:picLocks noChangeAspect="1"/>
          </p:cNvPicPr>
          <p:nvPr/>
        </p:nvPicPr>
        <p:blipFill>
          <a:blip r:embed="rId4"/>
          <a:stretch>
            <a:fillRect/>
          </a:stretch>
        </p:blipFill>
        <p:spPr>
          <a:xfrm>
            <a:off x="5562600" y="1219200"/>
            <a:ext cx="3273287" cy="1832218"/>
          </a:xfrm>
          <a:prstGeom prst="rect">
            <a:avLst/>
          </a:prstGeom>
        </p:spPr>
      </p:pic>
    </p:spTree>
    <p:extLst>
      <p:ext uri="{BB962C8B-B14F-4D97-AF65-F5344CB8AC3E}">
        <p14:creationId xmlns:p14="http://schemas.microsoft.com/office/powerpoint/2010/main" val="38516556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583A5A2-F096-40F4-AC3B-6EB1A7A004DD}"/>
              </a:ext>
            </a:extLst>
          </p:cNvPr>
          <p:cNvPicPr>
            <a:picLocks noChangeAspect="1"/>
          </p:cNvPicPr>
          <p:nvPr/>
        </p:nvPicPr>
        <p:blipFill>
          <a:blip r:embed="rId2"/>
          <a:stretch>
            <a:fillRect/>
          </a:stretch>
        </p:blipFill>
        <p:spPr>
          <a:xfrm>
            <a:off x="152400" y="4572000"/>
            <a:ext cx="5339166" cy="1759837"/>
          </a:xfrm>
          <a:prstGeom prst="rect">
            <a:avLst/>
          </a:prstGeom>
        </p:spPr>
      </p:pic>
      <p:pic>
        <p:nvPicPr>
          <p:cNvPr id="7" name="Obrázek 6">
            <a:extLst>
              <a:ext uri="{FF2B5EF4-FFF2-40B4-BE49-F238E27FC236}">
                <a16:creationId xmlns:a16="http://schemas.microsoft.com/office/drawing/2014/main" id="{CD2801A0-F8D8-4881-A9AD-F0D55A53D312}"/>
              </a:ext>
            </a:extLst>
          </p:cNvPr>
          <p:cNvPicPr>
            <a:picLocks noChangeAspect="1"/>
          </p:cNvPicPr>
          <p:nvPr/>
        </p:nvPicPr>
        <p:blipFill>
          <a:blip r:embed="rId3"/>
          <a:stretch>
            <a:fillRect/>
          </a:stretch>
        </p:blipFill>
        <p:spPr>
          <a:xfrm>
            <a:off x="5638800" y="990600"/>
            <a:ext cx="3266662" cy="5354726"/>
          </a:xfrm>
          <a:prstGeom prst="rect">
            <a:avLst/>
          </a:prstGeom>
        </p:spPr>
      </p:pic>
      <p:sp>
        <p:nvSpPr>
          <p:cNvPr id="8" name="Obdélník 7">
            <a:extLst>
              <a:ext uri="{FF2B5EF4-FFF2-40B4-BE49-F238E27FC236}">
                <a16:creationId xmlns:a16="http://schemas.microsoft.com/office/drawing/2014/main" id="{56C4B44F-D0E8-4E46-9843-68E96B9C3DD4}"/>
              </a:ext>
            </a:extLst>
          </p:cNvPr>
          <p:cNvSpPr/>
          <p:nvPr/>
        </p:nvSpPr>
        <p:spPr>
          <a:xfrm>
            <a:off x="228600" y="381000"/>
            <a:ext cx="8763000" cy="707886"/>
          </a:xfrm>
          <a:prstGeom prst="rect">
            <a:avLst/>
          </a:prstGeom>
        </p:spPr>
        <p:txBody>
          <a:bodyPr wrap="square">
            <a:spAutoFit/>
          </a:bodyPr>
          <a:lstStyle/>
          <a:p>
            <a:r>
              <a:rPr lang="cs-CZ" sz="2000" b="1" i="1" dirty="0" err="1"/>
              <a:t>Bioisostery</a:t>
            </a:r>
            <a:r>
              <a:rPr lang="cs-CZ" sz="2000" dirty="0"/>
              <a:t>: různé</a:t>
            </a:r>
            <a:r>
              <a:rPr lang="en-US" sz="2000" dirty="0"/>
              <a:t> atom</a:t>
            </a:r>
            <a:r>
              <a:rPr lang="cs-CZ" sz="2000" dirty="0"/>
              <a:t>y</a:t>
            </a:r>
            <a:r>
              <a:rPr lang="en-US" sz="2000" dirty="0"/>
              <a:t> </a:t>
            </a:r>
            <a:r>
              <a:rPr lang="cs-CZ" sz="2000" dirty="0"/>
              <a:t>se stejnou strukturou</a:t>
            </a:r>
            <a:r>
              <a:rPr lang="en-US" sz="2000" dirty="0"/>
              <a:t> </a:t>
            </a:r>
            <a:r>
              <a:rPr lang="en-US" sz="2000" dirty="0" err="1"/>
              <a:t>valen</a:t>
            </a:r>
            <a:r>
              <a:rPr lang="cs-CZ" sz="2000" dirty="0" err="1"/>
              <a:t>čních</a:t>
            </a:r>
            <a:r>
              <a:rPr lang="en-US" sz="2000" dirty="0"/>
              <a:t> </a:t>
            </a:r>
            <a:r>
              <a:rPr lang="en-US" sz="2000" dirty="0" err="1"/>
              <a:t>ele</a:t>
            </a:r>
            <a:r>
              <a:rPr lang="cs-CZ" sz="2000" dirty="0"/>
              <a:t>k</a:t>
            </a:r>
            <a:r>
              <a:rPr lang="en-US" sz="2000" dirty="0" err="1"/>
              <a:t>tron</a:t>
            </a:r>
            <a:r>
              <a:rPr lang="cs-CZ" sz="2000" dirty="0"/>
              <a:t>ů</a:t>
            </a:r>
            <a:r>
              <a:rPr lang="en-US" sz="2000" dirty="0"/>
              <a:t> structure </a:t>
            </a:r>
            <a:r>
              <a:rPr lang="cs-CZ" sz="2000" dirty="0"/>
              <a:t> mají podobné </a:t>
            </a:r>
            <a:r>
              <a:rPr lang="en-US" sz="2000" dirty="0"/>
              <a:t>biologic</a:t>
            </a:r>
            <a:r>
              <a:rPr lang="cs-CZ" sz="2000" dirty="0" err="1"/>
              <a:t>ké</a:t>
            </a:r>
            <a:r>
              <a:rPr lang="cs-CZ" sz="2000" dirty="0"/>
              <a:t> vlastnosti</a:t>
            </a:r>
            <a:r>
              <a:rPr lang="en-US" sz="2000" dirty="0"/>
              <a:t>.</a:t>
            </a:r>
            <a:r>
              <a:rPr lang="cs-CZ" sz="2000" dirty="0"/>
              <a:t>      </a:t>
            </a:r>
            <a:endParaRPr lang="en-US" sz="2000" dirty="0"/>
          </a:p>
        </p:txBody>
      </p:sp>
      <p:pic>
        <p:nvPicPr>
          <p:cNvPr id="13" name="Obrázek 12" descr="Obsah obrázku text&#10;&#10;Popis byl vytvořen automaticky">
            <a:extLst>
              <a:ext uri="{FF2B5EF4-FFF2-40B4-BE49-F238E27FC236}">
                <a16:creationId xmlns:a16="http://schemas.microsoft.com/office/drawing/2014/main" id="{6B3BCD66-1186-4CE8-9BA5-8EC2D6A32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600200"/>
            <a:ext cx="2803165" cy="2457441"/>
          </a:xfrm>
          <a:prstGeom prst="rect">
            <a:avLst/>
          </a:prstGeom>
        </p:spPr>
      </p:pic>
    </p:spTree>
    <p:extLst>
      <p:ext uri="{BB962C8B-B14F-4D97-AF65-F5344CB8AC3E}">
        <p14:creationId xmlns:p14="http://schemas.microsoft.com/office/powerpoint/2010/main" val="4046649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152400" y="1219200"/>
            <a:ext cx="8686800" cy="5334000"/>
          </a:xfrm>
        </p:spPr>
        <p:txBody>
          <a:bodyPr>
            <a:normAutofit/>
          </a:bodyPr>
          <a:lstStyle/>
          <a:p>
            <a:pPr marL="0" indent="0" algn="just">
              <a:lnSpc>
                <a:spcPct val="90000"/>
              </a:lnSpc>
              <a:buNone/>
            </a:pPr>
            <a:r>
              <a:rPr lang="cs-CZ" altLang="en-US" sz="2000" dirty="0">
                <a:cs typeface="Arial" panose="020B0604020202020204" pitchFamily="34" charset="0"/>
              </a:rPr>
              <a:t>= založena na představě hybridizace (směšování AO) - opět vychází z teorie superpozice stavů </a:t>
            </a:r>
            <a:r>
              <a:rPr lang="cs-CZ" altLang="en-US" sz="2000" dirty="0">
                <a:cs typeface="Arial" panose="020B0604020202020204" pitchFamily="34" charset="0"/>
                <a:sym typeface="Symbol" pitchFamily="18" charset="2"/>
              </a:rPr>
              <a:t> lineární kombinace AO nalezených řešením </a:t>
            </a:r>
            <a:r>
              <a:rPr lang="en-GB" altLang="en-US" sz="2000" dirty="0">
                <a:cs typeface="Arial" panose="020B0604020202020204" pitchFamily="34" charset="0"/>
              </a:rPr>
              <a:t>Schrödinger</a:t>
            </a:r>
            <a:r>
              <a:rPr lang="cs-CZ" altLang="en-US" sz="2000" dirty="0">
                <a:cs typeface="Arial" panose="020B0604020202020204" pitchFamily="34" charset="0"/>
              </a:rPr>
              <a:t>ovy</a:t>
            </a:r>
            <a:r>
              <a:rPr lang="en-GB" altLang="en-US" sz="2000" dirty="0">
                <a:cs typeface="Arial" panose="020B0604020202020204" pitchFamily="34" charset="0"/>
              </a:rPr>
              <a:t> </a:t>
            </a:r>
            <a:r>
              <a:rPr lang="en-GB" altLang="en-US" sz="2000" dirty="0" err="1">
                <a:cs typeface="Arial" panose="020B0604020202020204" pitchFamily="34" charset="0"/>
              </a:rPr>
              <a:t>rovnice</a:t>
            </a:r>
            <a:r>
              <a:rPr lang="cs-CZ" altLang="en-US" sz="2000" dirty="0">
                <a:cs typeface="Arial" panose="020B0604020202020204" pitchFamily="34" charset="0"/>
              </a:rPr>
              <a:t> jsou pro umístění elektronů právě tak vhodnými orbitaly jako původní AO. Umožňuje vysvětlit i případy, geometrie AO atomů jež vytvářejí molekulu nedovoluje vysvětlit vznik těchto vazeb jednoduchým překryvem AO</a:t>
            </a:r>
          </a:p>
          <a:p>
            <a:pPr marL="0" indent="0" algn="just" eaLnBrk="1" hangingPunct="1">
              <a:lnSpc>
                <a:spcPct val="90000"/>
              </a:lnSpc>
              <a:buFont typeface="Wingdings" pitchFamily="2" charset="2"/>
              <a:buNone/>
            </a:pPr>
            <a:endParaRPr lang="cs-CZ" altLang="en-US" sz="2000" dirty="0">
              <a:cs typeface="Arial" panose="020B0604020202020204" pitchFamily="34" charset="0"/>
            </a:endParaRPr>
          </a:p>
          <a:p>
            <a:pPr marL="0" indent="0" algn="just" eaLnBrk="1" hangingPunct="1">
              <a:lnSpc>
                <a:spcPct val="90000"/>
              </a:lnSpc>
              <a:buFont typeface="Wingdings" pitchFamily="2" charset="2"/>
              <a:buNone/>
            </a:pPr>
            <a:r>
              <a:rPr lang="cs-CZ" altLang="en-US" sz="2000" dirty="0">
                <a:cs typeface="Arial" panose="020B0604020202020204" pitchFamily="34" charset="0"/>
              </a:rPr>
              <a:t>např. ze 2 energeticky a geometricky rozdílných AO vznikají 2 energeticky degenerované orbitaly, mající stejný tvar, liší se pouze orientací v prostoru</a:t>
            </a:r>
          </a:p>
          <a:p>
            <a:pPr algn="just" eaLnBrk="1" hangingPunct="1">
              <a:lnSpc>
                <a:spcPct val="90000"/>
              </a:lnSpc>
              <a:buFont typeface="Wingdings" pitchFamily="2" charset="2"/>
              <a:buNone/>
            </a:pPr>
            <a:endParaRPr lang="cs-CZ" altLang="en-US" sz="2000" dirty="0">
              <a:cs typeface="Arial" panose="020B0604020202020204" pitchFamily="34" charset="0"/>
            </a:endParaRPr>
          </a:p>
          <a:p>
            <a:pPr algn="just" eaLnBrk="1" hangingPunct="1">
              <a:lnSpc>
                <a:spcPct val="90000"/>
              </a:lnSpc>
              <a:buFont typeface="Wingdings" pitchFamily="2" charset="2"/>
              <a:buNone/>
            </a:pPr>
            <a:r>
              <a:rPr lang="cs-CZ" altLang="en-US" sz="2000" dirty="0">
                <a:cs typeface="Arial" panose="020B0604020202020204" pitchFamily="34" charset="0"/>
              </a:rPr>
              <a:t>Podmínky:</a:t>
            </a:r>
          </a:p>
          <a:p>
            <a:pPr algn="just" eaLnBrk="1" hangingPunct="1">
              <a:lnSpc>
                <a:spcPct val="90000"/>
              </a:lnSpc>
            </a:pPr>
            <a:r>
              <a:rPr lang="cs-CZ" altLang="en-US" sz="2000" dirty="0">
                <a:cs typeface="Arial" panose="020B0604020202020204" pitchFamily="34" charset="0"/>
              </a:rPr>
              <a:t>energie </a:t>
            </a:r>
            <a:r>
              <a:rPr lang="cs-CZ" altLang="en-US" sz="2000" dirty="0" err="1">
                <a:cs typeface="Arial" panose="020B0604020202020204" pitchFamily="34" charset="0"/>
              </a:rPr>
              <a:t>hybridizujících</a:t>
            </a:r>
            <a:r>
              <a:rPr lang="cs-CZ" altLang="en-US" sz="2000" dirty="0">
                <a:cs typeface="Arial" panose="020B0604020202020204" pitchFamily="34" charset="0"/>
              </a:rPr>
              <a:t> se AO nesmí být příliš rozdílná</a:t>
            </a:r>
          </a:p>
          <a:p>
            <a:pPr algn="just" eaLnBrk="1" hangingPunct="1">
              <a:lnSpc>
                <a:spcPct val="90000"/>
              </a:lnSpc>
            </a:pPr>
            <a:r>
              <a:rPr lang="cs-CZ" altLang="en-US" sz="2000" dirty="0">
                <a:cs typeface="Arial" panose="020B0604020202020204" pitchFamily="34" charset="0"/>
              </a:rPr>
              <a:t>vhodná symetrie </a:t>
            </a:r>
          </a:p>
          <a:p>
            <a:pPr algn="just" eaLnBrk="1" hangingPunct="1">
              <a:lnSpc>
                <a:spcPct val="90000"/>
              </a:lnSpc>
            </a:pPr>
            <a:r>
              <a:rPr lang="cs-CZ" altLang="en-US" sz="2000" dirty="0">
                <a:cs typeface="Arial" panose="020B0604020202020204" pitchFamily="34" charset="0"/>
              </a:rPr>
              <a:t>vzniká tolik HAO, kolik se AO hybridizace účastní</a:t>
            </a:r>
          </a:p>
          <a:p>
            <a:pPr algn="just">
              <a:lnSpc>
                <a:spcPct val="90000"/>
              </a:lnSpc>
            </a:pPr>
            <a:r>
              <a:rPr lang="cs-CZ" altLang="en-US" sz="2000" dirty="0">
                <a:cs typeface="Arial" panose="020B0604020202020204" pitchFamily="34" charset="0"/>
              </a:rPr>
              <a:t>odvození tvaru jednoduché molekuly vychází z předpokladu, že tvar molekuly je určován tvarem HAO na středovém atomu. Vazby středového atomu s ostatními vazeb. partnery jsou realizovány překryvem HAO s AO vazebných partnerů.</a:t>
            </a:r>
          </a:p>
        </p:txBody>
      </p:sp>
      <p:sp>
        <p:nvSpPr>
          <p:cNvPr id="5" name="Rectangle 2"/>
          <p:cNvSpPr>
            <a:spLocks noGrp="1" noChangeArrowheads="1"/>
          </p:cNvSpPr>
          <p:nvPr>
            <p:ph type="title"/>
          </p:nvPr>
        </p:nvSpPr>
        <p:spPr>
          <a:xfrm>
            <a:off x="1295400" y="152400"/>
            <a:ext cx="6096000" cy="715962"/>
          </a:xfrm>
        </p:spPr>
        <p:txBody>
          <a:bodyPr>
            <a:normAutofit/>
          </a:bodyPr>
          <a:lstStyle/>
          <a:p>
            <a:r>
              <a:rPr lang="cs-CZ" altLang="en-US" sz="3200" b="1" dirty="0">
                <a:latin typeface="+mn-lt"/>
              </a:rPr>
              <a:t>Teorie hybridizace</a:t>
            </a:r>
          </a:p>
        </p:txBody>
      </p:sp>
    </p:spTree>
    <p:extLst>
      <p:ext uri="{BB962C8B-B14F-4D97-AF65-F5344CB8AC3E}">
        <p14:creationId xmlns:p14="http://schemas.microsoft.com/office/powerpoint/2010/main" val="4012224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93F272-287C-40C0-B1FD-39100D1CFFB1}"/>
              </a:ext>
            </a:extLst>
          </p:cNvPr>
          <p:cNvSpPr>
            <a:spLocks noGrp="1"/>
          </p:cNvSpPr>
          <p:nvPr>
            <p:ph type="title"/>
          </p:nvPr>
        </p:nvSpPr>
        <p:spPr>
          <a:xfrm>
            <a:off x="342900" y="158998"/>
            <a:ext cx="2667000" cy="715962"/>
          </a:xfrm>
        </p:spPr>
        <p:txBody>
          <a:bodyPr>
            <a:normAutofit/>
          </a:bodyPr>
          <a:lstStyle/>
          <a:p>
            <a:r>
              <a:rPr lang="cs-CZ" sz="2800" b="1" dirty="0">
                <a:latin typeface="+mn-lt"/>
              </a:rPr>
              <a:t>Hybridizace</a:t>
            </a:r>
            <a:endParaRPr lang="en-US" sz="2800" b="1" dirty="0">
              <a:latin typeface="+mn-lt"/>
            </a:endParaRPr>
          </a:p>
        </p:txBody>
      </p:sp>
      <p:pic>
        <p:nvPicPr>
          <p:cNvPr id="7170" name="Picture 2" descr="Výsledek obrázku pro oktetove">
            <a:extLst>
              <a:ext uri="{FF2B5EF4-FFF2-40B4-BE49-F238E27FC236}">
                <a16:creationId xmlns:a16="http://schemas.microsoft.com/office/drawing/2014/main" id="{6B2A559C-0E4C-4041-9BA7-55A58D1BD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14" y="1327936"/>
            <a:ext cx="3521869" cy="167163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A28DB358-8B49-47CC-AA60-4D076761EFE0}"/>
              </a:ext>
            </a:extLst>
          </p:cNvPr>
          <p:cNvPicPr>
            <a:picLocks noChangeAspect="1"/>
          </p:cNvPicPr>
          <p:nvPr/>
        </p:nvPicPr>
        <p:blipFill>
          <a:blip r:embed="rId3"/>
          <a:stretch>
            <a:fillRect/>
          </a:stretch>
        </p:blipFill>
        <p:spPr>
          <a:xfrm>
            <a:off x="1066800" y="3436902"/>
            <a:ext cx="2541298" cy="898650"/>
          </a:xfrm>
          <a:prstGeom prst="rect">
            <a:avLst/>
          </a:prstGeom>
        </p:spPr>
      </p:pic>
      <p:pic>
        <p:nvPicPr>
          <p:cNvPr id="7" name="Picture 4" descr="Výsledek obrázku pro hybridization orbitals">
            <a:extLst>
              <a:ext uri="{FF2B5EF4-FFF2-40B4-BE49-F238E27FC236}">
                <a16:creationId xmlns:a16="http://schemas.microsoft.com/office/drawing/2014/main" id="{BD4B5CCF-1BD4-45F8-B71E-AAB26ADF4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1000"/>
            <a:ext cx="3810000" cy="395455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AF46F52-A1F5-46F6-B5ED-AB7C87BA231F}"/>
              </a:ext>
            </a:extLst>
          </p:cNvPr>
          <p:cNvPicPr>
            <a:picLocks noChangeAspect="1"/>
          </p:cNvPicPr>
          <p:nvPr/>
        </p:nvPicPr>
        <p:blipFill>
          <a:blip r:embed="rId5"/>
          <a:stretch>
            <a:fillRect/>
          </a:stretch>
        </p:blipFill>
        <p:spPr>
          <a:xfrm>
            <a:off x="685800" y="4772880"/>
            <a:ext cx="3678250" cy="1926122"/>
          </a:xfrm>
          <a:prstGeom prst="rect">
            <a:avLst/>
          </a:prstGeom>
        </p:spPr>
      </p:pic>
      <p:pic>
        <p:nvPicPr>
          <p:cNvPr id="9" name="Picture 2" descr="VÃ½sledek obrÃ¡zku pro diagram state carbon">
            <a:extLst>
              <a:ext uri="{FF2B5EF4-FFF2-40B4-BE49-F238E27FC236}">
                <a16:creationId xmlns:a16="http://schemas.microsoft.com/office/drawing/2014/main" id="{092F2CFC-0AAE-4945-8C5E-5EE3418694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9105" y="4712604"/>
            <a:ext cx="3483073" cy="192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651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3" name="Object 3"/>
          <p:cNvGraphicFramePr>
            <a:graphicFrameLocks noGrp="1" noChangeAspect="1"/>
          </p:cNvGraphicFramePr>
          <p:nvPr>
            <p:ph idx="1"/>
          </p:nvPr>
        </p:nvGraphicFramePr>
        <p:xfrm>
          <a:off x="457200" y="152400"/>
          <a:ext cx="3881841" cy="6560769"/>
        </p:xfrm>
        <a:graphic>
          <a:graphicData uri="http://schemas.openxmlformats.org/presentationml/2006/ole">
            <mc:AlternateContent xmlns:mc="http://schemas.openxmlformats.org/markup-compatibility/2006">
              <mc:Choice xmlns:v="urn:schemas-microsoft-com:vml" Requires="v">
                <p:oleObj spid="_x0000_s8203" name="CorelPhotoPaint.Image.8" r:id="rId3" imgW="16177778" imgH="27339683" progId="CorelPhotoPaint.Image.8">
                  <p:embed/>
                </p:oleObj>
              </mc:Choice>
              <mc:Fallback>
                <p:oleObj name="CorelPhotoPaint.Image.8" r:id="rId3" imgW="16177778" imgH="27339683" progId="CorelPhotoPaint.Image.8">
                  <p:embed/>
                  <p:pic>
                    <p:nvPicPr>
                      <p:cNvPr id="3072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2400"/>
                        <a:ext cx="3881841" cy="6560769"/>
                      </a:xfrm>
                      <a:prstGeom prst="rect">
                        <a:avLst/>
                      </a:prstGeom>
                      <a:noFill/>
                      <a:ln>
                        <a:noFill/>
                      </a:ln>
                      <a:effectLst/>
                    </p:spPr>
                  </p:pic>
                </p:oleObj>
              </mc:Fallback>
            </mc:AlternateContent>
          </a:graphicData>
        </a:graphic>
      </p:graphicFrame>
      <p:pic>
        <p:nvPicPr>
          <p:cNvPr id="6" name="Obrázek 5" descr="Obsah obrázku text&#10;&#10;Popis byl vytvořen automaticky">
            <a:extLst>
              <a:ext uri="{FF2B5EF4-FFF2-40B4-BE49-F238E27FC236}">
                <a16:creationId xmlns:a16="http://schemas.microsoft.com/office/drawing/2014/main" id="{D2A99A0B-5556-4464-A336-9D6A44D09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150055"/>
            <a:ext cx="4232911" cy="6705600"/>
          </a:xfrm>
          <a:prstGeom prst="rect">
            <a:avLst/>
          </a:prstGeom>
        </p:spPr>
      </p:pic>
    </p:spTree>
    <p:extLst>
      <p:ext uri="{BB962C8B-B14F-4D97-AF65-F5344CB8AC3E}">
        <p14:creationId xmlns:p14="http://schemas.microsoft.com/office/powerpoint/2010/main" val="33154862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Výsledek obrázku pro hybridization orbitals">
            <a:extLst>
              <a:ext uri="{FF2B5EF4-FFF2-40B4-BE49-F238E27FC236}">
                <a16:creationId xmlns:a16="http://schemas.microsoft.com/office/drawing/2014/main" id="{1A808E74-492F-4763-94D3-1195007323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9616" y="2209800"/>
            <a:ext cx="4859215" cy="454860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5CE94CC-D765-4937-9AEB-080FB744313E}"/>
              </a:ext>
            </a:extLst>
          </p:cNvPr>
          <p:cNvSpPr txBox="1"/>
          <p:nvPr/>
        </p:nvSpPr>
        <p:spPr>
          <a:xfrm>
            <a:off x="152400" y="6172200"/>
            <a:ext cx="3810000" cy="523220"/>
          </a:xfrm>
          <a:prstGeom prst="rect">
            <a:avLst/>
          </a:prstGeom>
          <a:noFill/>
        </p:spPr>
        <p:txBody>
          <a:bodyPr wrap="square" rtlCol="0">
            <a:spAutoFit/>
          </a:bodyPr>
          <a:lstStyle/>
          <a:p>
            <a:r>
              <a:rPr lang="cs-CZ" sz="1400" dirty="0" err="1"/>
              <a:t>Jain</a:t>
            </a:r>
            <a:r>
              <a:rPr lang="cs-CZ" sz="1400" dirty="0"/>
              <a:t>, V. K.: </a:t>
            </a:r>
            <a:r>
              <a:rPr lang="cs-CZ" sz="1400" i="1" dirty="0"/>
              <a:t>Indian </a:t>
            </a:r>
            <a:r>
              <a:rPr lang="cs-CZ" sz="1400" i="1" dirty="0" err="1"/>
              <a:t>Journal</a:t>
            </a:r>
            <a:r>
              <a:rPr lang="cs-CZ" sz="1400" i="1" dirty="0"/>
              <a:t> </a:t>
            </a:r>
            <a:r>
              <a:rPr lang="cs-CZ" sz="1400" i="1" dirty="0" err="1"/>
              <a:t>of</a:t>
            </a:r>
            <a:r>
              <a:rPr lang="cs-CZ" sz="1400" i="1" dirty="0"/>
              <a:t> </a:t>
            </a:r>
            <a:r>
              <a:rPr lang="cs-CZ" sz="1400" i="1" dirty="0" err="1"/>
              <a:t>Applied</a:t>
            </a:r>
            <a:r>
              <a:rPr lang="cs-CZ" sz="1400" i="1" dirty="0"/>
              <a:t> </a:t>
            </a:r>
            <a:r>
              <a:rPr lang="cs-CZ" sz="1400" i="1" dirty="0" err="1"/>
              <a:t>Research</a:t>
            </a:r>
            <a:r>
              <a:rPr lang="cs-CZ" sz="1400" i="1" dirty="0"/>
              <a:t> </a:t>
            </a:r>
            <a:r>
              <a:rPr lang="cs-CZ" sz="1400" dirty="0"/>
              <a:t>4, 2014, 53-55</a:t>
            </a:r>
            <a:endParaRPr lang="en-US" sz="1400" dirty="0"/>
          </a:p>
        </p:txBody>
      </p:sp>
      <p:sp>
        <p:nvSpPr>
          <p:cNvPr id="7" name="TextovéPole 6">
            <a:extLst>
              <a:ext uri="{FF2B5EF4-FFF2-40B4-BE49-F238E27FC236}">
                <a16:creationId xmlns:a16="http://schemas.microsoft.com/office/drawing/2014/main" id="{B4B4050E-AD6D-4984-AD87-B14CBA87F97B}"/>
              </a:ext>
            </a:extLst>
          </p:cNvPr>
          <p:cNvSpPr txBox="1"/>
          <p:nvPr/>
        </p:nvSpPr>
        <p:spPr>
          <a:xfrm>
            <a:off x="228600" y="914400"/>
            <a:ext cx="8801100" cy="3785652"/>
          </a:xfrm>
          <a:prstGeom prst="rect">
            <a:avLst/>
          </a:prstGeom>
          <a:noFill/>
        </p:spPr>
        <p:txBody>
          <a:bodyPr wrap="square" rtlCol="0">
            <a:spAutoFit/>
          </a:bodyPr>
          <a:lstStyle/>
          <a:p>
            <a:r>
              <a:rPr lang="cs-CZ" sz="2000" dirty="0"/>
              <a:t>Počet orbitalů zahrnutých do hybridizace (H):</a:t>
            </a:r>
          </a:p>
          <a:p>
            <a:r>
              <a:rPr lang="cs-CZ" sz="2000" dirty="0"/>
              <a:t>	H = (V + M – C + A)/2</a:t>
            </a:r>
          </a:p>
          <a:p>
            <a:r>
              <a:rPr lang="cs-CZ" sz="2000" dirty="0"/>
              <a:t>kde V = počet elektronů ve valenční vrstvě centrálního atomu, M = počet jednovazných atomů, C = náboj kationtu, A = náboj aniontu.</a:t>
            </a:r>
          </a:p>
          <a:p>
            <a:endParaRPr lang="cs-CZ" sz="2000" dirty="0"/>
          </a:p>
          <a:p>
            <a:pPr lvl="0"/>
            <a:r>
              <a:rPr lang="pt-BR" sz="2000" i="1" dirty="0"/>
              <a:t>H</a:t>
            </a:r>
            <a:r>
              <a:rPr lang="cs-CZ" sz="2000" i="1" dirty="0"/>
              <a:t> </a:t>
            </a:r>
            <a:r>
              <a:rPr lang="pt-BR" sz="2000" dirty="0"/>
              <a:t>=</a:t>
            </a:r>
            <a:r>
              <a:rPr lang="cs-CZ" sz="2000" dirty="0"/>
              <a:t> </a:t>
            </a:r>
            <a:r>
              <a:rPr lang="pt-BR" sz="2000" dirty="0"/>
              <a:t>2</a:t>
            </a:r>
            <a:r>
              <a:rPr lang="cs-CZ" sz="2000" dirty="0"/>
              <a:t>  </a:t>
            </a:r>
            <a:r>
              <a:rPr lang="pt-BR" sz="2000" dirty="0"/>
              <a:t>→</a:t>
            </a:r>
            <a:r>
              <a:rPr lang="cs-CZ" sz="2000" dirty="0"/>
              <a:t>  </a:t>
            </a:r>
            <a:r>
              <a:rPr lang="pt-BR" sz="2000" dirty="0"/>
              <a:t>sp</a:t>
            </a:r>
            <a:r>
              <a:rPr lang="cs-CZ" sz="2000" dirty="0"/>
              <a:t>	(1s + 1p = 2)</a:t>
            </a:r>
          </a:p>
          <a:p>
            <a:r>
              <a:rPr lang="pt-BR" sz="2000" i="1" dirty="0"/>
              <a:t>H</a:t>
            </a:r>
            <a:r>
              <a:rPr lang="cs-CZ" sz="2000" i="1" dirty="0"/>
              <a:t> </a:t>
            </a:r>
            <a:r>
              <a:rPr lang="pt-BR" sz="2000" dirty="0"/>
              <a:t>= 3</a:t>
            </a:r>
            <a:r>
              <a:rPr lang="cs-CZ" sz="2000" dirty="0"/>
              <a:t>  </a:t>
            </a:r>
            <a:r>
              <a:rPr lang="pt-BR" sz="2000" dirty="0"/>
              <a:t>→</a:t>
            </a:r>
            <a:r>
              <a:rPr lang="cs-CZ" sz="2000" dirty="0"/>
              <a:t>  </a:t>
            </a:r>
            <a:r>
              <a:rPr lang="pt-BR" sz="2000" dirty="0"/>
              <a:t>sp</a:t>
            </a:r>
            <a:r>
              <a:rPr lang="cs-CZ" sz="2000" baseline="30000" dirty="0"/>
              <a:t>2	</a:t>
            </a:r>
            <a:r>
              <a:rPr lang="cs-CZ" sz="2000" dirty="0"/>
              <a:t>(1s + 2p = 3)</a:t>
            </a:r>
          </a:p>
          <a:p>
            <a:r>
              <a:rPr lang="pt-BR" sz="2000" i="1" dirty="0"/>
              <a:t>H</a:t>
            </a:r>
            <a:r>
              <a:rPr lang="cs-CZ" sz="2000" i="1" dirty="0"/>
              <a:t> </a:t>
            </a:r>
            <a:r>
              <a:rPr lang="pt-BR" sz="2000" dirty="0"/>
              <a:t>= 4</a:t>
            </a:r>
            <a:r>
              <a:rPr lang="cs-CZ" sz="2000" dirty="0"/>
              <a:t>  </a:t>
            </a:r>
            <a:r>
              <a:rPr lang="pt-BR" sz="2000" dirty="0"/>
              <a:t>→</a:t>
            </a:r>
            <a:r>
              <a:rPr lang="cs-CZ" sz="2000" dirty="0"/>
              <a:t>  </a:t>
            </a:r>
            <a:r>
              <a:rPr lang="pt-BR" sz="2000" dirty="0"/>
              <a:t>sp</a:t>
            </a:r>
            <a:r>
              <a:rPr lang="pt-BR" sz="2000" baseline="30000" dirty="0"/>
              <a:t>3</a:t>
            </a:r>
            <a:r>
              <a:rPr lang="cs-CZ" sz="2000" baseline="30000" dirty="0"/>
              <a:t>	</a:t>
            </a:r>
            <a:r>
              <a:rPr lang="cs-CZ" sz="2000" dirty="0"/>
              <a:t>(1s + 3p = 4)</a:t>
            </a:r>
          </a:p>
          <a:p>
            <a:endParaRPr lang="cs-CZ" sz="2000" dirty="0"/>
          </a:p>
          <a:p>
            <a:r>
              <a:rPr lang="cs-CZ" sz="2000" dirty="0"/>
              <a:t>Hodnota H je číselně rovna </a:t>
            </a:r>
          </a:p>
          <a:p>
            <a:r>
              <a:rPr lang="cs-CZ" sz="2000" dirty="0"/>
              <a:t>Sterickému  číslu  (</a:t>
            </a:r>
            <a:r>
              <a:rPr lang="cs-CZ" sz="2000" dirty="0" err="1"/>
              <a:t>steric</a:t>
            </a:r>
            <a:r>
              <a:rPr lang="cs-CZ" sz="2000" dirty="0"/>
              <a:t> </a:t>
            </a:r>
            <a:r>
              <a:rPr lang="cs-CZ" sz="2000" dirty="0" err="1"/>
              <a:t>number</a:t>
            </a:r>
            <a:r>
              <a:rPr lang="cs-CZ" sz="2000" dirty="0"/>
              <a:t>,</a:t>
            </a:r>
          </a:p>
          <a:p>
            <a:r>
              <a:rPr lang="cs-CZ" sz="2000" dirty="0"/>
              <a:t> SN)</a:t>
            </a:r>
            <a:endParaRPr lang="en-US" sz="2000" dirty="0"/>
          </a:p>
        </p:txBody>
      </p:sp>
      <p:sp>
        <p:nvSpPr>
          <p:cNvPr id="2" name="Obdélník 1">
            <a:extLst>
              <a:ext uri="{FF2B5EF4-FFF2-40B4-BE49-F238E27FC236}">
                <a16:creationId xmlns:a16="http://schemas.microsoft.com/office/drawing/2014/main" id="{666B39D0-420E-42CC-BCAC-4C77EC48E6B6}"/>
              </a:ext>
            </a:extLst>
          </p:cNvPr>
          <p:cNvSpPr/>
          <p:nvPr/>
        </p:nvSpPr>
        <p:spPr>
          <a:xfrm>
            <a:off x="381000" y="304800"/>
            <a:ext cx="5450403" cy="461665"/>
          </a:xfrm>
          <a:prstGeom prst="rect">
            <a:avLst/>
          </a:prstGeom>
        </p:spPr>
        <p:txBody>
          <a:bodyPr wrap="none">
            <a:spAutoFit/>
          </a:bodyPr>
          <a:lstStyle/>
          <a:p>
            <a:r>
              <a:rPr lang="cs-CZ" sz="2400" b="1" dirty="0"/>
              <a:t>Počet orbitalů zahrnutých do hybridizace </a:t>
            </a:r>
            <a:endParaRPr lang="en-US" sz="2400" b="1" dirty="0"/>
          </a:p>
        </p:txBody>
      </p:sp>
    </p:spTree>
    <p:extLst>
      <p:ext uri="{BB962C8B-B14F-4D97-AF65-F5344CB8AC3E}">
        <p14:creationId xmlns:p14="http://schemas.microsoft.com/office/powerpoint/2010/main" val="3620161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5BC590B0-70B1-4ADF-B9A1-8C98F499A9C4}"/>
              </a:ext>
            </a:extLst>
          </p:cNvPr>
          <p:cNvSpPr txBox="1"/>
          <p:nvPr/>
        </p:nvSpPr>
        <p:spPr>
          <a:xfrm>
            <a:off x="898989" y="1361610"/>
            <a:ext cx="6781800" cy="400110"/>
          </a:xfrm>
          <a:prstGeom prst="rect">
            <a:avLst/>
          </a:prstGeom>
          <a:noFill/>
        </p:spPr>
        <p:txBody>
          <a:bodyPr wrap="square" rtlCol="0">
            <a:spAutoFit/>
          </a:bodyPr>
          <a:lstStyle/>
          <a:p>
            <a:r>
              <a:rPr lang="en-US" sz="2000" b="1" dirty="0"/>
              <a:t>HP = po</a:t>
            </a:r>
            <a:r>
              <a:rPr lang="cs-CZ" sz="2000" b="1" dirty="0"/>
              <a:t>č</a:t>
            </a:r>
            <a:r>
              <a:rPr lang="en-US" sz="2000" b="1" dirty="0"/>
              <a:t>et </a:t>
            </a:r>
            <a:r>
              <a:rPr lang="cs-CZ" sz="2000" b="1" dirty="0"/>
              <a:t> </a:t>
            </a:r>
            <a:r>
              <a:rPr lang="el-GR" sz="2000" b="1" dirty="0"/>
              <a:t>σ</a:t>
            </a:r>
            <a:r>
              <a:rPr lang="cs-CZ" sz="2000" b="1" dirty="0"/>
              <a:t>-vazeb </a:t>
            </a:r>
            <a:r>
              <a:rPr lang="en-US" sz="2000" b="1" dirty="0"/>
              <a:t>+ </a:t>
            </a:r>
            <a:r>
              <a:rPr lang="en-US" sz="2000" b="1" dirty="0" err="1"/>
              <a:t>po</a:t>
            </a:r>
            <a:r>
              <a:rPr lang="cs-CZ" sz="2000" b="1" dirty="0"/>
              <a:t>č</a:t>
            </a:r>
            <a:r>
              <a:rPr lang="en-US" sz="2000" b="1" dirty="0"/>
              <a:t>et </a:t>
            </a:r>
            <a:r>
              <a:rPr lang="cs-CZ" sz="2000" b="1" dirty="0"/>
              <a:t> volných elektronových párů </a:t>
            </a:r>
            <a:r>
              <a:rPr lang="en-US" sz="2000" b="1" dirty="0"/>
              <a:t> - 1</a:t>
            </a:r>
          </a:p>
        </p:txBody>
      </p:sp>
      <p:graphicFrame>
        <p:nvGraphicFramePr>
          <p:cNvPr id="8" name="Tabulka 7">
            <a:extLst>
              <a:ext uri="{FF2B5EF4-FFF2-40B4-BE49-F238E27FC236}">
                <a16:creationId xmlns:a16="http://schemas.microsoft.com/office/drawing/2014/main" id="{1EC3AC6E-034C-4A2E-AE10-FFBBAC834045}"/>
              </a:ext>
            </a:extLst>
          </p:cNvPr>
          <p:cNvGraphicFramePr>
            <a:graphicFrameLocks noGrp="1"/>
          </p:cNvGraphicFramePr>
          <p:nvPr/>
        </p:nvGraphicFramePr>
        <p:xfrm>
          <a:off x="543553" y="2300357"/>
          <a:ext cx="5125295" cy="2834640"/>
        </p:xfrm>
        <a:graphic>
          <a:graphicData uri="http://schemas.openxmlformats.org/drawingml/2006/table">
            <a:tbl>
              <a:tblPr firstRow="1" bandRow="1">
                <a:tableStyleId>{5940675A-B579-460E-94D1-54222C63F5DA}</a:tableStyleId>
              </a:tblPr>
              <a:tblGrid>
                <a:gridCol w="858096">
                  <a:extLst>
                    <a:ext uri="{9D8B030D-6E8A-4147-A177-3AD203B41FA5}">
                      <a16:colId xmlns:a16="http://schemas.microsoft.com/office/drawing/2014/main" val="20000"/>
                    </a:ext>
                  </a:extLst>
                </a:gridCol>
                <a:gridCol w="2761765">
                  <a:extLst>
                    <a:ext uri="{9D8B030D-6E8A-4147-A177-3AD203B41FA5}">
                      <a16:colId xmlns:a16="http://schemas.microsoft.com/office/drawing/2014/main" val="1626860979"/>
                    </a:ext>
                  </a:extLst>
                </a:gridCol>
                <a:gridCol w="1505434">
                  <a:extLst>
                    <a:ext uri="{9D8B030D-6E8A-4147-A177-3AD203B41FA5}">
                      <a16:colId xmlns:a16="http://schemas.microsoft.com/office/drawing/2014/main" val="20001"/>
                    </a:ext>
                  </a:extLst>
                </a:gridCol>
              </a:tblGrid>
              <a:tr h="350266">
                <a:tc>
                  <a:txBody>
                    <a:bodyPr/>
                    <a:lstStyle/>
                    <a:p>
                      <a:pPr algn="ctr"/>
                      <a:r>
                        <a:rPr lang="en-US" b="1" dirty="0"/>
                        <a:t>HP</a:t>
                      </a:r>
                      <a:endParaRPr lang="cs-CZ" b="1" dirty="0">
                        <a:solidFill>
                          <a:schemeClr val="tx1"/>
                        </a:solidFill>
                      </a:endParaRPr>
                    </a:p>
                  </a:txBody>
                  <a:tcPr/>
                </a:tc>
                <a:tc>
                  <a:txBody>
                    <a:bodyPr/>
                    <a:lstStyle/>
                    <a:p>
                      <a:pPr algn="ctr"/>
                      <a:r>
                        <a:rPr lang="en-US" sz="1800" b="1" dirty="0"/>
                        <a:t>po</a:t>
                      </a:r>
                      <a:r>
                        <a:rPr lang="cs-CZ" sz="1800" b="1" dirty="0"/>
                        <a:t>č</a:t>
                      </a:r>
                      <a:r>
                        <a:rPr lang="en-US" sz="1800" b="1" dirty="0"/>
                        <a:t>et </a:t>
                      </a:r>
                      <a:r>
                        <a:rPr lang="cs-CZ" sz="1800" b="1" dirty="0"/>
                        <a:t> </a:t>
                      </a:r>
                      <a:r>
                        <a:rPr lang="el-GR" sz="1800" b="1" dirty="0"/>
                        <a:t>σ</a:t>
                      </a:r>
                      <a:r>
                        <a:rPr lang="cs-CZ" sz="1800" b="1" dirty="0"/>
                        <a:t>-vazeb </a:t>
                      </a:r>
                      <a:r>
                        <a:rPr lang="en-US" sz="1800" b="1" dirty="0"/>
                        <a:t>a </a:t>
                      </a:r>
                      <a:r>
                        <a:rPr lang="cs-CZ" sz="1800" b="1" dirty="0"/>
                        <a:t>volných elektronových párů</a:t>
                      </a:r>
                      <a:endParaRPr lang="cs-CZ" b="1" dirty="0">
                        <a:solidFill>
                          <a:schemeClr val="tx1"/>
                        </a:solidFill>
                      </a:endParaRPr>
                    </a:p>
                  </a:txBody>
                  <a:tcPr/>
                </a:tc>
                <a:tc>
                  <a:txBody>
                    <a:bodyPr/>
                    <a:lstStyle/>
                    <a:p>
                      <a:pPr algn="ctr"/>
                      <a:r>
                        <a:rPr lang="en-US" b="1" dirty="0" err="1"/>
                        <a:t>hybridizace</a:t>
                      </a:r>
                      <a:endParaRPr lang="cs-CZ" b="1" dirty="0">
                        <a:solidFill>
                          <a:schemeClr val="tx1"/>
                        </a:solidFill>
                      </a:endParaRPr>
                    </a:p>
                  </a:txBody>
                  <a:tcPr/>
                </a:tc>
                <a:extLst>
                  <a:ext uri="{0D108BD9-81ED-4DB2-BD59-A6C34878D82A}">
                    <a16:rowId xmlns:a16="http://schemas.microsoft.com/office/drawing/2014/main" val="10000"/>
                  </a:ext>
                </a:extLst>
              </a:tr>
              <a:tr h="350266">
                <a:tc>
                  <a:txBody>
                    <a:bodyPr/>
                    <a:lstStyle/>
                    <a:p>
                      <a:pPr algn="ctr"/>
                      <a:r>
                        <a:rPr lang="en-US" dirty="0"/>
                        <a:t>1</a:t>
                      </a:r>
                      <a:endParaRPr lang="cs-CZ" dirty="0"/>
                    </a:p>
                  </a:txBody>
                  <a:tcPr/>
                </a:tc>
                <a:tc>
                  <a:txBody>
                    <a:bodyPr/>
                    <a:lstStyle/>
                    <a:p>
                      <a:pPr algn="ctr"/>
                      <a:r>
                        <a:rPr lang="en-US" baseline="0" dirty="0"/>
                        <a:t>2</a:t>
                      </a:r>
                      <a:endParaRPr lang="cs-CZ" baseline="0" dirty="0"/>
                    </a:p>
                  </a:txBody>
                  <a:tcPr/>
                </a:tc>
                <a:tc>
                  <a:txBody>
                    <a:bodyPr/>
                    <a:lstStyle/>
                    <a:p>
                      <a:pPr algn="ctr"/>
                      <a:r>
                        <a:rPr lang="en-US" dirty="0" err="1"/>
                        <a:t>sp</a:t>
                      </a:r>
                      <a:endParaRPr lang="cs-CZ" baseline="30000" dirty="0"/>
                    </a:p>
                  </a:txBody>
                  <a:tcPr/>
                </a:tc>
                <a:extLst>
                  <a:ext uri="{0D108BD9-81ED-4DB2-BD59-A6C34878D82A}">
                    <a16:rowId xmlns:a16="http://schemas.microsoft.com/office/drawing/2014/main" val="10001"/>
                  </a:ext>
                </a:extLst>
              </a:tr>
              <a:tr h="350266">
                <a:tc>
                  <a:txBody>
                    <a:bodyPr/>
                    <a:lstStyle/>
                    <a:p>
                      <a:pPr algn="ctr"/>
                      <a:r>
                        <a:rPr lang="en-US" dirty="0"/>
                        <a:t>2</a:t>
                      </a:r>
                      <a:endParaRPr lang="cs-CZ" dirty="0"/>
                    </a:p>
                  </a:txBody>
                  <a:tcPr/>
                </a:tc>
                <a:tc>
                  <a:txBody>
                    <a:bodyPr/>
                    <a:lstStyle/>
                    <a:p>
                      <a:pPr algn="ctr"/>
                      <a:r>
                        <a:rPr lang="en-US" baseline="0" dirty="0"/>
                        <a:t>3</a:t>
                      </a:r>
                      <a:endParaRPr lang="cs-CZ" baseline="0" dirty="0"/>
                    </a:p>
                  </a:txBody>
                  <a:tcPr/>
                </a:tc>
                <a:tc>
                  <a:txBody>
                    <a:bodyPr/>
                    <a:lstStyle/>
                    <a:p>
                      <a:pPr algn="ctr"/>
                      <a:r>
                        <a:rPr lang="en-US" dirty="0"/>
                        <a:t>sp</a:t>
                      </a:r>
                      <a:r>
                        <a:rPr lang="en-US" baseline="30000" dirty="0"/>
                        <a:t>2</a:t>
                      </a:r>
                      <a:endParaRPr lang="cs-CZ" baseline="30000" dirty="0"/>
                    </a:p>
                  </a:txBody>
                  <a:tcPr/>
                </a:tc>
                <a:extLst>
                  <a:ext uri="{0D108BD9-81ED-4DB2-BD59-A6C34878D82A}">
                    <a16:rowId xmlns:a16="http://schemas.microsoft.com/office/drawing/2014/main" val="10002"/>
                  </a:ext>
                </a:extLst>
              </a:tr>
              <a:tr h="350266">
                <a:tc>
                  <a:txBody>
                    <a:bodyPr/>
                    <a:lstStyle/>
                    <a:p>
                      <a:pPr algn="ctr"/>
                      <a:r>
                        <a:rPr lang="en-US" dirty="0"/>
                        <a:t>3</a:t>
                      </a:r>
                      <a:endParaRPr lang="cs-CZ" dirty="0"/>
                    </a:p>
                  </a:txBody>
                  <a:tcPr/>
                </a:tc>
                <a:tc>
                  <a:txBody>
                    <a:bodyPr/>
                    <a:lstStyle/>
                    <a:p>
                      <a:pPr algn="ctr"/>
                      <a:r>
                        <a:rPr lang="en-US" baseline="0" dirty="0"/>
                        <a:t>4</a:t>
                      </a:r>
                      <a:endParaRPr lang="cs-CZ" baseline="0" dirty="0"/>
                    </a:p>
                  </a:txBody>
                  <a:tcPr/>
                </a:tc>
                <a:tc>
                  <a:txBody>
                    <a:bodyPr/>
                    <a:lstStyle/>
                    <a:p>
                      <a:pPr algn="ctr"/>
                      <a:r>
                        <a:rPr lang="en-US" dirty="0"/>
                        <a:t>sp</a:t>
                      </a:r>
                      <a:r>
                        <a:rPr lang="en-US" baseline="30000" dirty="0"/>
                        <a:t>3</a:t>
                      </a:r>
                      <a:endParaRPr lang="cs-CZ" baseline="30000" dirty="0"/>
                    </a:p>
                  </a:txBody>
                  <a:tcPr/>
                </a:tc>
                <a:extLst>
                  <a:ext uri="{0D108BD9-81ED-4DB2-BD59-A6C34878D82A}">
                    <a16:rowId xmlns:a16="http://schemas.microsoft.com/office/drawing/2014/main" val="10003"/>
                  </a:ext>
                </a:extLst>
              </a:tr>
              <a:tr h="350266">
                <a:tc>
                  <a:txBody>
                    <a:bodyPr/>
                    <a:lstStyle/>
                    <a:p>
                      <a:pPr algn="ctr"/>
                      <a:r>
                        <a:rPr lang="en-US" dirty="0"/>
                        <a:t>4</a:t>
                      </a:r>
                      <a:endParaRPr lang="cs-CZ" dirty="0"/>
                    </a:p>
                  </a:txBody>
                  <a:tcPr/>
                </a:tc>
                <a:tc>
                  <a:txBody>
                    <a:bodyPr/>
                    <a:lstStyle/>
                    <a:p>
                      <a:pPr algn="ctr"/>
                      <a:r>
                        <a:rPr lang="en-US" baseline="0" dirty="0"/>
                        <a:t>5</a:t>
                      </a:r>
                      <a:endParaRPr lang="cs-CZ" baseline="0" dirty="0"/>
                    </a:p>
                  </a:txBody>
                  <a:tcPr/>
                </a:tc>
                <a:tc>
                  <a:txBody>
                    <a:bodyPr/>
                    <a:lstStyle/>
                    <a:p>
                      <a:pPr algn="ctr"/>
                      <a:r>
                        <a:rPr lang="en-US" dirty="0"/>
                        <a:t>sp</a:t>
                      </a:r>
                      <a:r>
                        <a:rPr lang="en-US" baseline="30000" dirty="0"/>
                        <a:t>3</a:t>
                      </a:r>
                      <a:r>
                        <a:rPr lang="en-US" baseline="0" dirty="0"/>
                        <a:t>d</a:t>
                      </a:r>
                      <a:endParaRPr lang="cs-CZ" baseline="30000" dirty="0"/>
                    </a:p>
                  </a:txBody>
                  <a:tcPr/>
                </a:tc>
                <a:extLst>
                  <a:ext uri="{0D108BD9-81ED-4DB2-BD59-A6C34878D82A}">
                    <a16:rowId xmlns:a16="http://schemas.microsoft.com/office/drawing/2014/main" val="10004"/>
                  </a:ext>
                </a:extLst>
              </a:tr>
              <a:tr h="350266">
                <a:tc>
                  <a:txBody>
                    <a:bodyPr/>
                    <a:lstStyle/>
                    <a:p>
                      <a:pPr algn="ctr"/>
                      <a:r>
                        <a:rPr lang="en-US" dirty="0"/>
                        <a:t>5</a:t>
                      </a:r>
                      <a:endParaRPr lang="cs-CZ" dirty="0"/>
                    </a:p>
                  </a:txBody>
                  <a:tcPr/>
                </a:tc>
                <a:tc>
                  <a:txBody>
                    <a:bodyPr/>
                    <a:lstStyle/>
                    <a:p>
                      <a:pPr algn="ctr"/>
                      <a:r>
                        <a:rPr lang="en-US" baseline="0" dirty="0"/>
                        <a:t>6</a:t>
                      </a:r>
                      <a:endParaRPr lang="cs-CZ" baseline="0" dirty="0"/>
                    </a:p>
                  </a:txBody>
                  <a:tcPr/>
                </a:tc>
                <a:tc>
                  <a:txBody>
                    <a:bodyPr/>
                    <a:lstStyle/>
                    <a:p>
                      <a:pPr algn="ctr"/>
                      <a:r>
                        <a:rPr lang="en-US" dirty="0"/>
                        <a:t>sp</a:t>
                      </a:r>
                      <a:r>
                        <a:rPr lang="en-US" baseline="30000" dirty="0"/>
                        <a:t>3</a:t>
                      </a:r>
                      <a:r>
                        <a:rPr lang="en-US" baseline="0" dirty="0"/>
                        <a:t>d</a:t>
                      </a:r>
                      <a:r>
                        <a:rPr lang="en-US" baseline="30000" dirty="0"/>
                        <a:t>2</a:t>
                      </a:r>
                      <a:endParaRPr lang="cs-CZ" baseline="30000" dirty="0"/>
                    </a:p>
                  </a:txBody>
                  <a:tcPr/>
                </a:tc>
                <a:extLst>
                  <a:ext uri="{0D108BD9-81ED-4DB2-BD59-A6C34878D82A}">
                    <a16:rowId xmlns:a16="http://schemas.microsoft.com/office/drawing/2014/main" val="10005"/>
                  </a:ext>
                </a:extLst>
              </a:tr>
              <a:tr h="350266">
                <a:tc>
                  <a:txBody>
                    <a:bodyPr/>
                    <a:lstStyle/>
                    <a:p>
                      <a:pPr algn="ctr"/>
                      <a:r>
                        <a:rPr lang="en-US" dirty="0"/>
                        <a:t>6</a:t>
                      </a:r>
                      <a:endParaRPr lang="cs-CZ" dirty="0"/>
                    </a:p>
                  </a:txBody>
                  <a:tcPr/>
                </a:tc>
                <a:tc>
                  <a:txBody>
                    <a:bodyPr/>
                    <a:lstStyle/>
                    <a:p>
                      <a:pPr algn="ctr"/>
                      <a:r>
                        <a:rPr lang="en-US" baseline="0" dirty="0"/>
                        <a:t>7</a:t>
                      </a:r>
                      <a:endParaRPr lang="cs-CZ" baseline="0" dirty="0"/>
                    </a:p>
                  </a:txBody>
                  <a:tcPr/>
                </a:tc>
                <a:tc>
                  <a:txBody>
                    <a:bodyPr/>
                    <a:lstStyle/>
                    <a:p>
                      <a:pPr algn="ctr"/>
                      <a:r>
                        <a:rPr lang="en-US" dirty="0"/>
                        <a:t>sp</a:t>
                      </a:r>
                      <a:r>
                        <a:rPr lang="en-US" baseline="30000" dirty="0"/>
                        <a:t>3</a:t>
                      </a:r>
                      <a:r>
                        <a:rPr lang="en-US" baseline="0" dirty="0"/>
                        <a:t>d</a:t>
                      </a:r>
                      <a:r>
                        <a:rPr lang="en-US" baseline="30000" dirty="0"/>
                        <a:t>3</a:t>
                      </a:r>
                      <a:endParaRPr lang="cs-CZ" baseline="30000" dirty="0"/>
                    </a:p>
                  </a:txBody>
                  <a:tcPr/>
                </a:tc>
                <a:extLst>
                  <a:ext uri="{0D108BD9-81ED-4DB2-BD59-A6C34878D82A}">
                    <a16:rowId xmlns:a16="http://schemas.microsoft.com/office/drawing/2014/main" val="10006"/>
                  </a:ext>
                </a:extLst>
              </a:tr>
            </a:tbl>
          </a:graphicData>
        </a:graphic>
      </p:graphicFrame>
      <p:sp>
        <p:nvSpPr>
          <p:cNvPr id="9" name="TextovéPole 8">
            <a:extLst>
              <a:ext uri="{FF2B5EF4-FFF2-40B4-BE49-F238E27FC236}">
                <a16:creationId xmlns:a16="http://schemas.microsoft.com/office/drawing/2014/main" id="{78736B8F-724E-4864-8244-803A266093F6}"/>
              </a:ext>
            </a:extLst>
          </p:cNvPr>
          <p:cNvSpPr txBox="1"/>
          <p:nvPr/>
        </p:nvSpPr>
        <p:spPr>
          <a:xfrm>
            <a:off x="5494246" y="6372935"/>
            <a:ext cx="3481531" cy="307777"/>
          </a:xfrm>
          <a:prstGeom prst="rect">
            <a:avLst/>
          </a:prstGeom>
          <a:noFill/>
        </p:spPr>
        <p:txBody>
          <a:bodyPr wrap="none" rtlCol="0">
            <a:spAutoFit/>
          </a:bodyPr>
          <a:lstStyle/>
          <a:p>
            <a:r>
              <a:rPr lang="en-US" sz="1400" dirty="0"/>
              <a:t>Das</a:t>
            </a:r>
            <a:r>
              <a:rPr lang="cs-CZ" sz="1400" dirty="0"/>
              <a:t> A.:</a:t>
            </a:r>
            <a:r>
              <a:rPr lang="en-US" sz="1400" dirty="0"/>
              <a:t> </a:t>
            </a:r>
            <a:r>
              <a:rPr lang="en-US" sz="1400" i="1" dirty="0"/>
              <a:t>Indian</a:t>
            </a:r>
            <a:r>
              <a:rPr lang="cs-CZ" sz="1400" dirty="0"/>
              <a:t> </a:t>
            </a:r>
            <a:r>
              <a:rPr lang="cs-CZ" sz="1400" i="1" dirty="0"/>
              <a:t>J. </a:t>
            </a:r>
            <a:r>
              <a:rPr lang="en-US" sz="1400" i="1" dirty="0"/>
              <a:t>Appl</a:t>
            </a:r>
            <a:r>
              <a:rPr lang="cs-CZ" sz="1400" i="1" dirty="0"/>
              <a:t>. </a:t>
            </a:r>
            <a:r>
              <a:rPr lang="en-US" sz="1400" i="1" dirty="0"/>
              <a:t>Res</a:t>
            </a:r>
            <a:r>
              <a:rPr lang="cs-CZ" sz="1400" i="1" dirty="0"/>
              <a:t>. </a:t>
            </a:r>
            <a:r>
              <a:rPr lang="cs-CZ" sz="1400" dirty="0"/>
              <a:t>87, 201</a:t>
            </a:r>
            <a:r>
              <a:rPr lang="en-US" sz="1400" dirty="0"/>
              <a:t>3</a:t>
            </a:r>
            <a:r>
              <a:rPr lang="cs-CZ" sz="1400" dirty="0"/>
              <a:t>, </a:t>
            </a:r>
            <a:r>
              <a:rPr lang="en-US" sz="1400" dirty="0"/>
              <a:t>594</a:t>
            </a:r>
            <a:r>
              <a:rPr lang="cs-CZ" sz="1400" dirty="0"/>
              <a:t>-</a:t>
            </a:r>
            <a:r>
              <a:rPr lang="en-US" sz="1400" dirty="0"/>
              <a:t>595</a:t>
            </a:r>
            <a:r>
              <a:rPr lang="cs-CZ" sz="1400" dirty="0"/>
              <a:t> </a:t>
            </a:r>
          </a:p>
        </p:txBody>
      </p:sp>
      <p:sp>
        <p:nvSpPr>
          <p:cNvPr id="10" name="TextovéPole 9">
            <a:extLst>
              <a:ext uri="{FF2B5EF4-FFF2-40B4-BE49-F238E27FC236}">
                <a16:creationId xmlns:a16="http://schemas.microsoft.com/office/drawing/2014/main" id="{3BA87238-5DF6-490C-A28F-208C5ED63F51}"/>
              </a:ext>
            </a:extLst>
          </p:cNvPr>
          <p:cNvSpPr txBox="1"/>
          <p:nvPr/>
        </p:nvSpPr>
        <p:spPr>
          <a:xfrm>
            <a:off x="5943600" y="2356865"/>
            <a:ext cx="2819400" cy="1477328"/>
          </a:xfrm>
          <a:prstGeom prst="rect">
            <a:avLst/>
          </a:prstGeom>
          <a:noFill/>
        </p:spPr>
        <p:txBody>
          <a:bodyPr wrap="square">
            <a:spAutoFit/>
          </a:bodyPr>
          <a:lstStyle/>
          <a:p>
            <a:r>
              <a:rPr lang="en-US" sz="1800" dirty="0"/>
              <a:t>HP</a:t>
            </a:r>
            <a:r>
              <a:rPr lang="en-US" sz="1800" b="1" dirty="0"/>
              <a:t> </a:t>
            </a:r>
            <a:r>
              <a:rPr lang="en-US" sz="1800" dirty="0"/>
              <a:t>= </a:t>
            </a:r>
            <a:r>
              <a:rPr lang="en-US" sz="1800" dirty="0" err="1"/>
              <a:t>hybridisation</a:t>
            </a:r>
            <a:r>
              <a:rPr lang="en-US" sz="1800" dirty="0"/>
              <a:t> power</a:t>
            </a:r>
            <a:endParaRPr lang="cs-CZ" sz="1800" dirty="0"/>
          </a:p>
          <a:p>
            <a:endParaRPr lang="cs-CZ" dirty="0"/>
          </a:p>
          <a:p>
            <a:r>
              <a:rPr lang="en-US" sz="1800" dirty="0"/>
              <a:t>po</a:t>
            </a:r>
            <a:r>
              <a:rPr lang="cs-CZ" sz="1800" dirty="0"/>
              <a:t>č</a:t>
            </a:r>
            <a:r>
              <a:rPr lang="en-US" sz="1800" dirty="0"/>
              <a:t>et </a:t>
            </a:r>
            <a:r>
              <a:rPr lang="cs-CZ" sz="1800" dirty="0"/>
              <a:t> </a:t>
            </a:r>
            <a:r>
              <a:rPr lang="el-GR" sz="1800" dirty="0"/>
              <a:t>σ</a:t>
            </a:r>
            <a:r>
              <a:rPr lang="cs-CZ" sz="1800" dirty="0"/>
              <a:t>-vazeb </a:t>
            </a:r>
            <a:r>
              <a:rPr lang="en-US" sz="1800" dirty="0"/>
              <a:t>a </a:t>
            </a:r>
            <a:r>
              <a:rPr lang="cs-CZ" sz="1800" dirty="0"/>
              <a:t>volných elektronových párů =</a:t>
            </a:r>
            <a:endParaRPr lang="cs-CZ" dirty="0">
              <a:solidFill>
                <a:schemeClr val="tx1"/>
              </a:solidFill>
            </a:endParaRPr>
          </a:p>
          <a:p>
            <a:r>
              <a:rPr lang="en-US" sz="1800" b="1" dirty="0" err="1"/>
              <a:t>sterick</a:t>
            </a:r>
            <a:r>
              <a:rPr lang="cs-CZ" sz="1800" b="1" dirty="0"/>
              <a:t>é číslo </a:t>
            </a:r>
            <a:r>
              <a:rPr lang="cs-CZ" sz="1800" dirty="0"/>
              <a:t>(viz VSEPR)</a:t>
            </a:r>
            <a:endParaRPr lang="cs-CZ" dirty="0"/>
          </a:p>
        </p:txBody>
      </p:sp>
      <p:sp>
        <p:nvSpPr>
          <p:cNvPr id="11" name="Obdélník 10">
            <a:extLst>
              <a:ext uri="{FF2B5EF4-FFF2-40B4-BE49-F238E27FC236}">
                <a16:creationId xmlns:a16="http://schemas.microsoft.com/office/drawing/2014/main" id="{EF4CCA22-25B9-4763-A833-D29EE5538562}"/>
              </a:ext>
            </a:extLst>
          </p:cNvPr>
          <p:cNvSpPr/>
          <p:nvPr/>
        </p:nvSpPr>
        <p:spPr>
          <a:xfrm>
            <a:off x="381000" y="304800"/>
            <a:ext cx="5450403" cy="461665"/>
          </a:xfrm>
          <a:prstGeom prst="rect">
            <a:avLst/>
          </a:prstGeom>
        </p:spPr>
        <p:txBody>
          <a:bodyPr wrap="none">
            <a:spAutoFit/>
          </a:bodyPr>
          <a:lstStyle/>
          <a:p>
            <a:r>
              <a:rPr lang="cs-CZ" sz="2400" b="1" dirty="0"/>
              <a:t>Počet orbitalů zahrnutých do hybridizace </a:t>
            </a:r>
            <a:endParaRPr lang="en-US" sz="2400" b="1" dirty="0"/>
          </a:p>
        </p:txBody>
      </p:sp>
    </p:spTree>
    <p:extLst>
      <p:ext uri="{BB962C8B-B14F-4D97-AF65-F5344CB8AC3E}">
        <p14:creationId xmlns:p14="http://schemas.microsoft.com/office/powerpoint/2010/main" val="18040129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F47D80D-A005-4D43-B172-79D25987B923}"/>
              </a:ext>
            </a:extLst>
          </p:cNvPr>
          <p:cNvSpPr txBox="1"/>
          <p:nvPr/>
        </p:nvSpPr>
        <p:spPr>
          <a:xfrm>
            <a:off x="152400" y="3862218"/>
            <a:ext cx="8839200" cy="1631216"/>
          </a:xfrm>
          <a:prstGeom prst="rect">
            <a:avLst/>
          </a:prstGeom>
          <a:noFill/>
        </p:spPr>
        <p:txBody>
          <a:bodyPr wrap="square">
            <a:spAutoFit/>
          </a:bodyPr>
          <a:lstStyle/>
          <a:p>
            <a:pPr algn="just"/>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mají nižší</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ii</a:t>
            </a:r>
            <a:r>
              <a:rPr lang="cs-CZ" sz="2000" b="0" i="0" dirty="0">
                <a:solidFill>
                  <a:srgbClr val="000000"/>
                </a:solidFill>
                <a:effectLst/>
              </a:rPr>
              <a:t> než </a:t>
            </a:r>
            <a:r>
              <a:rPr lang="en-US" sz="2000" b="0" i="0" dirty="0">
                <a:solidFill>
                  <a:srgbClr val="000000"/>
                </a:solidFill>
                <a:effectLst/>
              </a:rPr>
              <a:t>p</a:t>
            </a:r>
            <a:r>
              <a:rPr lang="cs-CZ" sz="2000" b="0" i="0" dirty="0">
                <a:solidFill>
                  <a:srgbClr val="000000"/>
                </a:solidFill>
                <a:effectLst/>
              </a:rPr>
              <a:t>-</a:t>
            </a:r>
            <a:r>
              <a:rPr lang="en-US" sz="2000" b="0" i="0" dirty="0">
                <a:solidFill>
                  <a:srgbClr val="000000"/>
                </a:solidFill>
                <a:effectLst/>
              </a:rPr>
              <a:t>orbital</a:t>
            </a:r>
            <a:r>
              <a:rPr lang="cs-CZ" sz="2000" dirty="0">
                <a:solidFill>
                  <a:srgbClr val="000000"/>
                </a:solidFill>
              </a:rPr>
              <a:t>y</a:t>
            </a:r>
            <a:r>
              <a:rPr lang="en-US" sz="2000" b="0" i="0" dirty="0">
                <a:solidFill>
                  <a:srgbClr val="000000"/>
                </a:solidFill>
                <a:effectLst/>
              </a:rPr>
              <a:t>.</a:t>
            </a:r>
            <a:r>
              <a:rPr lang="cs-CZ" sz="2000" b="0" i="0" dirty="0">
                <a:solidFill>
                  <a:srgbClr val="000000"/>
                </a:solidFill>
                <a:effectLst/>
              </a:rPr>
              <a:t> Větší </a:t>
            </a:r>
            <a:r>
              <a:rPr lang="en-US" sz="2000" b="0" i="0" dirty="0">
                <a:solidFill>
                  <a:srgbClr val="000000"/>
                </a:solidFill>
                <a:effectLst/>
              </a:rPr>
              <a:t>s</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 hybridního orbitalu</a:t>
            </a:r>
            <a:r>
              <a:rPr lang="en-US" sz="2000" b="0" i="0" dirty="0">
                <a:solidFill>
                  <a:srgbClr val="000000"/>
                </a:solidFill>
                <a:effectLst/>
              </a:rPr>
              <a:t> </a:t>
            </a:r>
            <a:r>
              <a:rPr lang="cs-CZ" sz="2000" b="0" i="0" dirty="0">
                <a:solidFill>
                  <a:srgbClr val="000000"/>
                </a:solidFill>
                <a:effectLst/>
              </a:rPr>
              <a:t>snižuje</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ii</a:t>
            </a:r>
            <a:r>
              <a:rPr lang="en-US" sz="2000" b="0" i="0" dirty="0">
                <a:solidFill>
                  <a:srgbClr val="000000"/>
                </a:solidFill>
                <a:effectLst/>
              </a:rPr>
              <a:t> </a:t>
            </a:r>
            <a:r>
              <a:rPr lang="cs-CZ" sz="2000" b="0" i="0" dirty="0" err="1">
                <a:solidFill>
                  <a:srgbClr val="000000"/>
                </a:solidFill>
                <a:effectLst/>
              </a:rPr>
              <a:t>hybridnch</a:t>
            </a:r>
            <a:r>
              <a:rPr lang="cs-CZ" sz="2000" b="0" i="0" dirty="0">
                <a:solidFill>
                  <a:srgbClr val="000000"/>
                </a:solidFill>
                <a:effectLst/>
              </a:rPr>
              <a:t> </a:t>
            </a:r>
            <a:r>
              <a:rPr lang="en-US" sz="2000" b="0" i="0" dirty="0">
                <a:solidFill>
                  <a:srgbClr val="000000"/>
                </a:solidFill>
                <a:effectLst/>
              </a:rPr>
              <a:t>orbital</a:t>
            </a:r>
            <a:r>
              <a:rPr lang="cs-CZ" sz="2000" b="0" i="0" dirty="0">
                <a:solidFill>
                  <a:srgbClr val="000000"/>
                </a:solidFill>
                <a:effectLst/>
              </a:rPr>
              <a:t>ů</a:t>
            </a:r>
            <a:r>
              <a:rPr lang="en-US" sz="2000" b="0" i="0" dirty="0">
                <a:solidFill>
                  <a:srgbClr val="000000"/>
                </a:solidFill>
                <a:effectLst/>
              </a:rPr>
              <a:t> a</a:t>
            </a:r>
            <a:r>
              <a:rPr lang="cs-CZ" sz="2000" b="0" i="0" dirty="0">
                <a:solidFill>
                  <a:srgbClr val="000000"/>
                </a:solidFill>
                <a:effectLst/>
              </a:rPr>
              <a:t> proto se více podobají </a:t>
            </a:r>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b="0" i="0" dirty="0" err="1">
                <a:solidFill>
                  <a:srgbClr val="000000"/>
                </a:solidFill>
                <a:effectLst/>
              </a:rPr>
              <a:t>ům</a:t>
            </a:r>
            <a:r>
              <a:rPr lang="en-US" sz="2000" b="0" i="0" dirty="0">
                <a:solidFill>
                  <a:srgbClr val="000000"/>
                </a:solidFill>
                <a:effectLst/>
              </a:rPr>
              <a:t>. </a:t>
            </a:r>
            <a:r>
              <a:rPr lang="cs-CZ" sz="2000" b="0" i="0" dirty="0">
                <a:solidFill>
                  <a:srgbClr val="000000"/>
                </a:solidFill>
                <a:effectLst/>
              </a:rPr>
              <a:t>Větší</a:t>
            </a:r>
            <a:r>
              <a:rPr lang="en-US" sz="2000" b="0" i="0" dirty="0">
                <a:solidFill>
                  <a:srgbClr val="000000"/>
                </a:solidFill>
                <a:effectLst/>
              </a:rPr>
              <a:t> p</a:t>
            </a:r>
            <a:r>
              <a:rPr lang="cs-CZ" sz="2000" b="0" i="0" dirty="0">
                <a:solidFill>
                  <a:srgbClr val="000000"/>
                </a:solidFill>
                <a:effectLst/>
              </a:rPr>
              <a:t>-c</a:t>
            </a:r>
            <a:r>
              <a:rPr lang="en-US" sz="2000" b="0" i="0" dirty="0">
                <a:solidFill>
                  <a:srgbClr val="000000"/>
                </a:solidFill>
                <a:effectLst/>
              </a:rPr>
              <a:t>hara</a:t>
            </a:r>
            <a:r>
              <a:rPr lang="cs-CZ" sz="2000" b="0" i="0" dirty="0">
                <a:solidFill>
                  <a:srgbClr val="000000"/>
                </a:solidFill>
                <a:effectLst/>
              </a:rPr>
              <a:t>k</a:t>
            </a:r>
            <a:r>
              <a:rPr lang="en-US" sz="2000" b="0" i="0" dirty="0" err="1">
                <a:solidFill>
                  <a:srgbClr val="000000"/>
                </a:solidFill>
                <a:effectLst/>
              </a:rPr>
              <a:t>ter</a:t>
            </a:r>
            <a:r>
              <a:rPr lang="en-US" sz="2000" b="0" i="0" dirty="0">
                <a:solidFill>
                  <a:srgbClr val="000000"/>
                </a:solidFill>
                <a:effectLst/>
              </a:rPr>
              <a:t> </a:t>
            </a:r>
            <a:r>
              <a:rPr lang="cs-CZ" sz="2000" b="0" i="0" dirty="0">
                <a:solidFill>
                  <a:srgbClr val="000000"/>
                </a:solidFill>
                <a:effectLst/>
              </a:rPr>
              <a:t>zvyšuje energii</a:t>
            </a:r>
            <a:r>
              <a:rPr lang="en-US" sz="2000" b="0" i="0" dirty="0">
                <a:solidFill>
                  <a:srgbClr val="000000"/>
                </a:solidFill>
                <a:effectLst/>
              </a:rPr>
              <a:t> </a:t>
            </a:r>
            <a:r>
              <a:rPr lang="cs-CZ" sz="2000" b="0" i="0" dirty="0">
                <a:solidFill>
                  <a:srgbClr val="000000"/>
                </a:solidFill>
                <a:effectLst/>
              </a:rPr>
              <a:t>hybridních</a:t>
            </a:r>
            <a:r>
              <a:rPr lang="en-US" sz="2000" b="0" i="0" dirty="0">
                <a:solidFill>
                  <a:srgbClr val="000000"/>
                </a:solidFill>
                <a:effectLst/>
              </a:rPr>
              <a:t> orbital</a:t>
            </a:r>
            <a:r>
              <a:rPr lang="cs-CZ" sz="2000" b="0" i="0" dirty="0">
                <a:solidFill>
                  <a:srgbClr val="000000"/>
                </a:solidFill>
                <a:effectLst/>
              </a:rPr>
              <a:t>ů</a:t>
            </a:r>
            <a:r>
              <a:rPr lang="en-US" sz="2000" b="0" i="0" dirty="0">
                <a:solidFill>
                  <a:srgbClr val="000000"/>
                </a:solidFill>
                <a:effectLst/>
              </a:rPr>
              <a:t> a</a:t>
            </a:r>
            <a:r>
              <a:rPr lang="cs-CZ" sz="2000" b="0" i="0" dirty="0">
                <a:solidFill>
                  <a:srgbClr val="000000"/>
                </a:solidFill>
                <a:effectLst/>
              </a:rPr>
              <a:t> proto se tyto více podobají p-</a:t>
            </a:r>
            <a:r>
              <a:rPr lang="en-US" sz="2000" b="0" i="0" dirty="0">
                <a:solidFill>
                  <a:srgbClr val="000000"/>
                </a:solidFill>
                <a:effectLst/>
              </a:rPr>
              <a:t>orbital</a:t>
            </a:r>
            <a:r>
              <a:rPr lang="cs-CZ" sz="2000" b="0" i="0" dirty="0" err="1">
                <a:solidFill>
                  <a:srgbClr val="000000"/>
                </a:solidFill>
                <a:effectLst/>
              </a:rPr>
              <a:t>ům</a:t>
            </a:r>
            <a:r>
              <a:rPr lang="en-US" sz="2000" b="0" i="0" dirty="0">
                <a:solidFill>
                  <a:srgbClr val="000000"/>
                </a:solidFill>
                <a:effectLst/>
              </a:rPr>
              <a:t>.</a:t>
            </a:r>
            <a:endParaRPr lang="cs-CZ" sz="2000" b="0" i="0" dirty="0">
              <a:solidFill>
                <a:srgbClr val="000000"/>
              </a:solidFill>
              <a:effectLst/>
            </a:endParaRPr>
          </a:p>
          <a:p>
            <a:pPr algn="just"/>
            <a:endParaRPr lang="en-US" sz="2000" b="0" i="0" dirty="0">
              <a:solidFill>
                <a:srgbClr val="000000"/>
              </a:solidFill>
              <a:effectLst/>
            </a:endParaRPr>
          </a:p>
        </p:txBody>
      </p:sp>
      <p:sp>
        <p:nvSpPr>
          <p:cNvPr id="6" name="TextovéPole 5">
            <a:extLst>
              <a:ext uri="{FF2B5EF4-FFF2-40B4-BE49-F238E27FC236}">
                <a16:creationId xmlns:a16="http://schemas.microsoft.com/office/drawing/2014/main" id="{7C8810ED-363F-49E8-989A-70C4784464EC}"/>
              </a:ext>
            </a:extLst>
          </p:cNvPr>
          <p:cNvSpPr txBox="1"/>
          <p:nvPr/>
        </p:nvSpPr>
        <p:spPr>
          <a:xfrm>
            <a:off x="152400" y="914400"/>
            <a:ext cx="8839200" cy="1754326"/>
          </a:xfrm>
          <a:prstGeom prst="rect">
            <a:avLst/>
          </a:prstGeom>
          <a:noFill/>
        </p:spPr>
        <p:txBody>
          <a:bodyPr wrap="square">
            <a:spAutoFit/>
          </a:bodyPr>
          <a:lstStyle/>
          <a:p>
            <a:pPr algn="just"/>
            <a:r>
              <a:rPr lang="en-US" sz="2000" b="1" i="1" dirty="0">
                <a:solidFill>
                  <a:srgbClr val="000000"/>
                </a:solidFill>
                <a:effectLst/>
              </a:rPr>
              <a:t>s</a:t>
            </a:r>
            <a:r>
              <a:rPr lang="cs-CZ" sz="2000" b="1" i="1" dirty="0">
                <a:solidFill>
                  <a:srgbClr val="000000"/>
                </a:solidFill>
                <a:effectLst/>
              </a:rPr>
              <a:t>-</a:t>
            </a:r>
            <a:r>
              <a:rPr lang="en-US" sz="2000" b="1" i="1" dirty="0" err="1">
                <a:solidFill>
                  <a:srgbClr val="000000"/>
                </a:solidFill>
                <a:effectLst/>
              </a:rPr>
              <a:t>chara</a:t>
            </a:r>
            <a:r>
              <a:rPr lang="cs-CZ" sz="2000" b="1" i="1" dirty="0">
                <a:solidFill>
                  <a:srgbClr val="000000"/>
                </a:solidFill>
                <a:effectLst/>
              </a:rPr>
              <a:t>k</a:t>
            </a:r>
            <a:r>
              <a:rPr lang="en-US" sz="2000" b="1" i="1" dirty="0" err="1">
                <a:solidFill>
                  <a:srgbClr val="000000"/>
                </a:solidFill>
                <a:effectLst/>
              </a:rPr>
              <a:t>ter</a:t>
            </a:r>
            <a:r>
              <a:rPr lang="cs-CZ" sz="2000" b="1" i="1" dirty="0">
                <a:solidFill>
                  <a:srgbClr val="000000"/>
                </a:solidFill>
                <a:effectLst/>
              </a:rPr>
              <a:t> hybridního orbitalu</a:t>
            </a:r>
            <a:r>
              <a:rPr lang="cs-CZ" sz="2000" b="1" i="0" dirty="0">
                <a:solidFill>
                  <a:srgbClr val="000000"/>
                </a:solidFill>
                <a:effectLst/>
              </a:rPr>
              <a:t> - </a:t>
            </a:r>
            <a:r>
              <a:rPr lang="cs-CZ" sz="2000" b="0" i="0" dirty="0">
                <a:solidFill>
                  <a:srgbClr val="000000"/>
                </a:solidFill>
                <a:effectLst/>
              </a:rPr>
              <a:t>hybridní orbital má vyšší podíl původního s</a:t>
            </a:r>
            <a:r>
              <a:rPr lang="en-US" sz="2000" b="0" i="0" dirty="0">
                <a:solidFill>
                  <a:srgbClr val="000000"/>
                </a:solidFill>
                <a:effectLst/>
              </a:rPr>
              <a:t>-</a:t>
            </a:r>
            <a:r>
              <a:rPr lang="cs-CZ" sz="2000" b="0" i="0" dirty="0">
                <a:solidFill>
                  <a:srgbClr val="000000"/>
                </a:solidFill>
                <a:effectLst/>
              </a:rPr>
              <a:t>orbitalu</a:t>
            </a:r>
            <a:r>
              <a:rPr lang="en-US" sz="2000" b="0" i="0" dirty="0">
                <a:solidFill>
                  <a:srgbClr val="000000"/>
                </a:solidFill>
                <a:effectLst/>
              </a:rPr>
              <a:t> </a:t>
            </a:r>
            <a:r>
              <a:rPr lang="cs-CZ" sz="2000" b="0" i="0" dirty="0">
                <a:solidFill>
                  <a:srgbClr val="000000"/>
                </a:solidFill>
                <a:effectLst/>
              </a:rPr>
              <a:t>a nižší podíl</a:t>
            </a:r>
            <a:r>
              <a:rPr lang="en-US" sz="2000" b="0" i="0" dirty="0">
                <a:solidFill>
                  <a:srgbClr val="000000"/>
                </a:solidFill>
                <a:effectLst/>
              </a:rPr>
              <a:t> </a:t>
            </a:r>
            <a:r>
              <a:rPr lang="cs-CZ" sz="2000" b="0" i="0" dirty="0">
                <a:solidFill>
                  <a:srgbClr val="000000"/>
                </a:solidFill>
                <a:effectLst/>
              </a:rPr>
              <a:t>původního</a:t>
            </a:r>
            <a:r>
              <a:rPr lang="en-US" sz="2000" b="0" i="0" dirty="0">
                <a:solidFill>
                  <a:srgbClr val="000000"/>
                </a:solidFill>
                <a:effectLst/>
              </a:rPr>
              <a:t> p-</a:t>
            </a:r>
            <a:r>
              <a:rPr lang="cs-CZ" sz="2000" b="0" i="0" dirty="0">
                <a:solidFill>
                  <a:srgbClr val="000000"/>
                </a:solidFill>
                <a:effectLst/>
              </a:rPr>
              <a:t>orbitalu.</a:t>
            </a:r>
          </a:p>
          <a:p>
            <a:pPr algn="just"/>
            <a:endParaRPr lang="cs-CZ" sz="800" dirty="0">
              <a:solidFill>
                <a:srgbClr val="000000"/>
              </a:solidFill>
            </a:endParaRPr>
          </a:p>
          <a:p>
            <a:pPr algn="just"/>
            <a:r>
              <a:rPr lang="cs-CZ" sz="2000" b="1" i="1" dirty="0">
                <a:solidFill>
                  <a:srgbClr val="000000"/>
                </a:solidFill>
                <a:effectLst/>
              </a:rPr>
              <a:t>p-</a:t>
            </a:r>
            <a:r>
              <a:rPr lang="en-US" sz="2000" b="1" i="1" dirty="0" err="1">
                <a:solidFill>
                  <a:srgbClr val="000000"/>
                </a:solidFill>
                <a:effectLst/>
              </a:rPr>
              <a:t>chara</a:t>
            </a:r>
            <a:r>
              <a:rPr lang="cs-CZ" sz="2000" b="1" i="1" dirty="0">
                <a:solidFill>
                  <a:srgbClr val="000000"/>
                </a:solidFill>
                <a:effectLst/>
              </a:rPr>
              <a:t>k</a:t>
            </a:r>
            <a:r>
              <a:rPr lang="en-US" sz="2000" b="1" i="1" dirty="0" err="1">
                <a:solidFill>
                  <a:srgbClr val="000000"/>
                </a:solidFill>
                <a:effectLst/>
              </a:rPr>
              <a:t>ter</a:t>
            </a:r>
            <a:r>
              <a:rPr lang="cs-CZ" sz="2000" b="1" i="1" dirty="0">
                <a:solidFill>
                  <a:srgbClr val="000000"/>
                </a:solidFill>
                <a:effectLst/>
              </a:rPr>
              <a:t> hybridního orbitalu </a:t>
            </a:r>
            <a:r>
              <a:rPr lang="cs-CZ" sz="2000" b="1" i="0" dirty="0">
                <a:solidFill>
                  <a:srgbClr val="000000"/>
                </a:solidFill>
                <a:effectLst/>
              </a:rPr>
              <a:t>- </a:t>
            </a:r>
            <a:r>
              <a:rPr lang="cs-CZ" sz="2000" b="0" i="0" dirty="0">
                <a:solidFill>
                  <a:srgbClr val="000000"/>
                </a:solidFill>
                <a:effectLst/>
              </a:rPr>
              <a:t>hybridní orbital má vyšší podíl původního p</a:t>
            </a:r>
            <a:r>
              <a:rPr lang="en-US" sz="2000" b="0" i="0" dirty="0">
                <a:solidFill>
                  <a:srgbClr val="000000"/>
                </a:solidFill>
                <a:effectLst/>
              </a:rPr>
              <a:t>-</a:t>
            </a:r>
            <a:r>
              <a:rPr lang="cs-CZ" sz="2000" b="0" i="0" dirty="0">
                <a:solidFill>
                  <a:srgbClr val="000000"/>
                </a:solidFill>
                <a:effectLst/>
              </a:rPr>
              <a:t>orbitalu</a:t>
            </a:r>
            <a:r>
              <a:rPr lang="en-US" sz="2000" b="0" i="0" dirty="0">
                <a:solidFill>
                  <a:srgbClr val="000000"/>
                </a:solidFill>
                <a:effectLst/>
              </a:rPr>
              <a:t> </a:t>
            </a:r>
            <a:r>
              <a:rPr lang="cs-CZ" sz="2000" b="0" i="0" dirty="0">
                <a:solidFill>
                  <a:srgbClr val="000000"/>
                </a:solidFill>
                <a:effectLst/>
              </a:rPr>
              <a:t>a nižší podíl</a:t>
            </a:r>
            <a:r>
              <a:rPr lang="en-US" sz="2000" b="0" i="0" dirty="0">
                <a:solidFill>
                  <a:srgbClr val="000000"/>
                </a:solidFill>
                <a:effectLst/>
              </a:rPr>
              <a:t> </a:t>
            </a:r>
            <a:r>
              <a:rPr lang="cs-CZ" sz="2000" b="0" i="0" dirty="0">
                <a:solidFill>
                  <a:srgbClr val="000000"/>
                </a:solidFill>
                <a:effectLst/>
              </a:rPr>
              <a:t>původního</a:t>
            </a:r>
            <a:r>
              <a:rPr lang="en-US" sz="2000" b="0" i="0" dirty="0">
                <a:solidFill>
                  <a:srgbClr val="000000"/>
                </a:solidFill>
                <a:effectLst/>
              </a:rPr>
              <a:t> </a:t>
            </a:r>
            <a:r>
              <a:rPr lang="cs-CZ" sz="2000" b="0" i="0" dirty="0">
                <a:solidFill>
                  <a:srgbClr val="000000"/>
                </a:solidFill>
                <a:effectLst/>
              </a:rPr>
              <a:t>s</a:t>
            </a:r>
            <a:r>
              <a:rPr lang="en-US" sz="2000" b="0" i="0" dirty="0">
                <a:solidFill>
                  <a:srgbClr val="000000"/>
                </a:solidFill>
                <a:effectLst/>
              </a:rPr>
              <a:t>-</a:t>
            </a:r>
            <a:r>
              <a:rPr lang="cs-CZ" sz="2000" b="0" i="0" dirty="0">
                <a:solidFill>
                  <a:srgbClr val="000000"/>
                </a:solidFill>
                <a:effectLst/>
              </a:rPr>
              <a:t>orbitalu.</a:t>
            </a:r>
            <a:endParaRPr lang="cs-CZ" sz="2000" dirty="0"/>
          </a:p>
          <a:p>
            <a:pPr algn="just"/>
            <a:endParaRPr lang="cs-CZ" sz="2000" dirty="0"/>
          </a:p>
        </p:txBody>
      </p:sp>
      <p:sp>
        <p:nvSpPr>
          <p:cNvPr id="7" name="TextovéPole 6">
            <a:extLst>
              <a:ext uri="{FF2B5EF4-FFF2-40B4-BE49-F238E27FC236}">
                <a16:creationId xmlns:a16="http://schemas.microsoft.com/office/drawing/2014/main" id="{298F369E-DD3E-46B4-8DA0-C85EDF2DE296}"/>
              </a:ext>
            </a:extLst>
          </p:cNvPr>
          <p:cNvSpPr txBox="1"/>
          <p:nvPr/>
        </p:nvSpPr>
        <p:spPr>
          <a:xfrm>
            <a:off x="1828800" y="171074"/>
            <a:ext cx="6400800" cy="461665"/>
          </a:xfrm>
          <a:prstGeom prst="rect">
            <a:avLst/>
          </a:prstGeom>
          <a:noFill/>
        </p:spPr>
        <p:txBody>
          <a:bodyPr wrap="square">
            <a:spAutoFit/>
          </a:bodyPr>
          <a:lstStyle/>
          <a:p>
            <a:r>
              <a:rPr lang="en-US" sz="2400" b="1" i="0" dirty="0">
                <a:solidFill>
                  <a:srgbClr val="000000"/>
                </a:solidFill>
                <a:effectLst/>
                <a:latin typeface="Open Sans"/>
              </a:rPr>
              <a:t>s</a:t>
            </a:r>
            <a:r>
              <a:rPr lang="cs-CZ" sz="2400" b="1" i="0" dirty="0">
                <a:solidFill>
                  <a:srgbClr val="000000"/>
                </a:solidFill>
                <a:effectLst/>
                <a:latin typeface="Open Sans"/>
              </a:rPr>
              <a:t>- a p-</a:t>
            </a:r>
            <a:r>
              <a:rPr lang="en-US" sz="2400" b="1" i="0" dirty="0" err="1">
                <a:solidFill>
                  <a:srgbClr val="000000"/>
                </a:solidFill>
                <a:effectLst/>
                <a:latin typeface="Open Sans"/>
              </a:rPr>
              <a:t>chara</a:t>
            </a:r>
            <a:r>
              <a:rPr lang="cs-CZ" sz="2400" b="1" i="0" dirty="0">
                <a:solidFill>
                  <a:srgbClr val="000000"/>
                </a:solidFill>
                <a:effectLst/>
                <a:latin typeface="Open Sans"/>
              </a:rPr>
              <a:t>k</a:t>
            </a:r>
            <a:r>
              <a:rPr lang="en-US" sz="2400" b="1" i="0" dirty="0" err="1">
                <a:solidFill>
                  <a:srgbClr val="000000"/>
                </a:solidFill>
                <a:effectLst/>
                <a:latin typeface="Open Sans"/>
              </a:rPr>
              <a:t>ter</a:t>
            </a:r>
            <a:r>
              <a:rPr lang="cs-CZ" sz="2400" b="1" i="0" dirty="0">
                <a:solidFill>
                  <a:srgbClr val="000000"/>
                </a:solidFill>
                <a:effectLst/>
                <a:latin typeface="Open Sans"/>
              </a:rPr>
              <a:t> hybridních orbitalů </a:t>
            </a:r>
            <a:endParaRPr lang="cs-CZ" sz="2400" dirty="0"/>
          </a:p>
        </p:txBody>
      </p:sp>
      <p:pic>
        <p:nvPicPr>
          <p:cNvPr id="8" name="Obrázek 7">
            <a:extLst>
              <a:ext uri="{FF2B5EF4-FFF2-40B4-BE49-F238E27FC236}">
                <a16:creationId xmlns:a16="http://schemas.microsoft.com/office/drawing/2014/main" id="{9A187BC6-1BC3-451D-9C24-21DB3E51A0E1}"/>
              </a:ext>
            </a:extLst>
          </p:cNvPr>
          <p:cNvPicPr>
            <a:picLocks noChangeAspect="1"/>
          </p:cNvPicPr>
          <p:nvPr/>
        </p:nvPicPr>
        <p:blipFill>
          <a:blip r:embed="rId2"/>
          <a:stretch>
            <a:fillRect/>
          </a:stretch>
        </p:blipFill>
        <p:spPr>
          <a:xfrm>
            <a:off x="2895600" y="2390807"/>
            <a:ext cx="2895600" cy="1315014"/>
          </a:xfrm>
          <a:prstGeom prst="rect">
            <a:avLst/>
          </a:prstGeom>
        </p:spPr>
      </p:pic>
      <p:pic>
        <p:nvPicPr>
          <p:cNvPr id="11" name="Obrázek 10">
            <a:extLst>
              <a:ext uri="{FF2B5EF4-FFF2-40B4-BE49-F238E27FC236}">
                <a16:creationId xmlns:a16="http://schemas.microsoft.com/office/drawing/2014/main" id="{97C87268-6FB3-4ACE-B0FA-2BFEE1E1209A}"/>
              </a:ext>
            </a:extLst>
          </p:cNvPr>
          <p:cNvPicPr>
            <a:picLocks noChangeAspect="1"/>
          </p:cNvPicPr>
          <p:nvPr/>
        </p:nvPicPr>
        <p:blipFill>
          <a:blip r:embed="rId3"/>
          <a:stretch>
            <a:fillRect/>
          </a:stretch>
        </p:blipFill>
        <p:spPr>
          <a:xfrm>
            <a:off x="2133600" y="4999283"/>
            <a:ext cx="5486400" cy="1687643"/>
          </a:xfrm>
          <a:prstGeom prst="rect">
            <a:avLst/>
          </a:prstGeom>
        </p:spPr>
      </p:pic>
    </p:spTree>
    <p:extLst>
      <p:ext uri="{BB962C8B-B14F-4D97-AF65-F5344CB8AC3E}">
        <p14:creationId xmlns:p14="http://schemas.microsoft.com/office/powerpoint/2010/main" val="22256722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D293C29-D9DB-4786-9C43-481EF3203153}"/>
              </a:ext>
            </a:extLst>
          </p:cNvPr>
          <p:cNvSpPr txBox="1"/>
          <p:nvPr/>
        </p:nvSpPr>
        <p:spPr>
          <a:xfrm>
            <a:off x="266700" y="228600"/>
            <a:ext cx="8610600" cy="1938992"/>
          </a:xfrm>
          <a:prstGeom prst="rect">
            <a:avLst/>
          </a:prstGeom>
          <a:noFill/>
        </p:spPr>
        <p:txBody>
          <a:bodyPr wrap="square">
            <a:spAutoFit/>
          </a:bodyPr>
          <a:lstStyle/>
          <a:p>
            <a:pPr algn="just"/>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dirty="0">
                <a:solidFill>
                  <a:srgbClr val="000000"/>
                </a:solidFill>
              </a:rPr>
              <a:t>y</a:t>
            </a:r>
            <a:r>
              <a:rPr lang="en-US" sz="2000" b="0" i="0" dirty="0">
                <a:solidFill>
                  <a:srgbClr val="000000"/>
                </a:solidFill>
                <a:effectLst/>
              </a:rPr>
              <a:t> </a:t>
            </a:r>
            <a:r>
              <a:rPr lang="cs-CZ" sz="2000" b="0" i="0" dirty="0">
                <a:solidFill>
                  <a:srgbClr val="000000"/>
                </a:solidFill>
                <a:effectLst/>
              </a:rPr>
              <a:t>jsou blíže jádru, </a:t>
            </a:r>
            <a:r>
              <a:rPr lang="cs-CZ" sz="2000" dirty="0">
                <a:solidFill>
                  <a:srgbClr val="000000"/>
                </a:solidFill>
              </a:rPr>
              <a:t>jsou</a:t>
            </a:r>
            <a:r>
              <a:rPr lang="en-US" sz="2000" b="0" i="0" dirty="0">
                <a:solidFill>
                  <a:srgbClr val="000000"/>
                </a:solidFill>
                <a:effectLst/>
              </a:rPr>
              <a:t> </a:t>
            </a:r>
            <a:r>
              <a:rPr lang="cs-CZ" sz="2000" b="0" i="0" dirty="0">
                <a:solidFill>
                  <a:srgbClr val="000000"/>
                </a:solidFill>
                <a:effectLst/>
              </a:rPr>
              <a:t>víc</a:t>
            </a:r>
            <a:r>
              <a:rPr lang="en-US" sz="2000" b="0" i="0" dirty="0">
                <a:solidFill>
                  <a:srgbClr val="000000"/>
                </a:solidFill>
                <a:effectLst/>
              </a:rPr>
              <a:t>e </a:t>
            </a:r>
            <a:r>
              <a:rPr lang="en-US" sz="2000" b="0" i="0" dirty="0" err="1">
                <a:solidFill>
                  <a:srgbClr val="000000"/>
                </a:solidFill>
                <a:effectLst/>
              </a:rPr>
              <a:t>penetr</a:t>
            </a:r>
            <a:r>
              <a:rPr lang="cs-CZ" sz="2000" b="0" i="0" dirty="0" err="1">
                <a:solidFill>
                  <a:srgbClr val="000000"/>
                </a:solidFill>
                <a:effectLst/>
              </a:rPr>
              <a:t>ující</a:t>
            </a:r>
            <a:r>
              <a:rPr lang="en-US" sz="2000" b="0" i="0" dirty="0">
                <a:solidFill>
                  <a:srgbClr val="000000"/>
                </a:solidFill>
                <a:effectLst/>
              </a:rPr>
              <a:t> a </a:t>
            </a:r>
            <a:r>
              <a:rPr lang="en-US" sz="2000" b="0" i="0" dirty="0" err="1">
                <a:solidFill>
                  <a:srgbClr val="000000"/>
                </a:solidFill>
                <a:effectLst/>
              </a:rPr>
              <a:t>ele</a:t>
            </a:r>
            <a:r>
              <a:rPr lang="cs-CZ" sz="2000" b="0" i="0" dirty="0">
                <a:solidFill>
                  <a:srgbClr val="000000"/>
                </a:solidFill>
                <a:effectLst/>
              </a:rPr>
              <a:t>k</a:t>
            </a:r>
            <a:r>
              <a:rPr lang="en-US" sz="2000" b="0" i="0" dirty="0" err="1">
                <a:solidFill>
                  <a:srgbClr val="000000"/>
                </a:solidFill>
                <a:effectLst/>
              </a:rPr>
              <a:t>tron</a:t>
            </a:r>
            <a:r>
              <a:rPr lang="cs-CZ" sz="2000" b="0" i="0" dirty="0" err="1">
                <a:solidFill>
                  <a:srgbClr val="000000"/>
                </a:solidFill>
                <a:effectLst/>
              </a:rPr>
              <a:t>ová</a:t>
            </a:r>
            <a:r>
              <a:rPr lang="cs-CZ" sz="2000" b="0" i="0" dirty="0">
                <a:solidFill>
                  <a:srgbClr val="000000"/>
                </a:solidFill>
                <a:effectLst/>
              </a:rPr>
              <a:t> hustota</a:t>
            </a:r>
            <a:r>
              <a:rPr lang="en-US" sz="2000" b="0" i="0" dirty="0">
                <a:solidFill>
                  <a:srgbClr val="000000"/>
                </a:solidFill>
                <a:effectLst/>
              </a:rPr>
              <a:t> </a:t>
            </a:r>
            <a:r>
              <a:rPr lang="cs-CZ" sz="2000" b="0" i="0" dirty="0">
                <a:solidFill>
                  <a:srgbClr val="000000"/>
                </a:solidFill>
                <a:effectLst/>
              </a:rPr>
              <a:t>je</a:t>
            </a:r>
            <a:r>
              <a:rPr lang="en-US" sz="2000" b="0" i="0" dirty="0">
                <a:solidFill>
                  <a:srgbClr val="000000"/>
                </a:solidFill>
                <a:effectLst/>
              </a:rPr>
              <a:t> </a:t>
            </a:r>
            <a:r>
              <a:rPr lang="cs-CZ" sz="2000" b="0" i="0" dirty="0">
                <a:solidFill>
                  <a:srgbClr val="000000"/>
                </a:solidFill>
                <a:effectLst/>
              </a:rPr>
              <a:t>méně</a:t>
            </a:r>
            <a:r>
              <a:rPr lang="en-US" sz="2000" b="0" i="0" dirty="0">
                <a:solidFill>
                  <a:srgbClr val="000000"/>
                </a:solidFill>
                <a:effectLst/>
              </a:rPr>
              <a:t> </a:t>
            </a:r>
            <a:r>
              <a:rPr lang="cs-CZ" sz="2000" b="0" i="0" dirty="0">
                <a:solidFill>
                  <a:srgbClr val="000000"/>
                </a:solidFill>
                <a:effectLst/>
              </a:rPr>
              <a:t>dostupná pro vazbu - proto s</a:t>
            </a:r>
            <a:r>
              <a:rPr lang="en-US" sz="2000" b="0" i="0" dirty="0" err="1">
                <a:solidFill>
                  <a:srgbClr val="000000"/>
                </a:solidFill>
                <a:effectLst/>
              </a:rPr>
              <a:t>tabiliz</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volný elektronový pár</a:t>
            </a:r>
            <a:r>
              <a:rPr lang="en-US" sz="2000" b="0" i="0" dirty="0">
                <a:solidFill>
                  <a:srgbClr val="000000"/>
                </a:solidFill>
                <a:effectLst/>
              </a:rPr>
              <a:t>. </a:t>
            </a:r>
            <a:r>
              <a:rPr lang="cs-CZ" sz="2000" b="0" i="0" dirty="0">
                <a:solidFill>
                  <a:srgbClr val="000000"/>
                </a:solidFill>
                <a:effectLst/>
              </a:rPr>
              <a:t>Důsledkem většího</a:t>
            </a:r>
            <a:r>
              <a:rPr lang="en-US" sz="2000" b="0" i="0" dirty="0">
                <a:solidFill>
                  <a:srgbClr val="000000"/>
                </a:solidFill>
                <a:effectLst/>
              </a:rPr>
              <a:t> s</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u</a:t>
            </a:r>
            <a:r>
              <a:rPr lang="en-US" sz="2000" b="0" i="0" dirty="0">
                <a:solidFill>
                  <a:srgbClr val="000000"/>
                </a:solidFill>
                <a:effectLst/>
              </a:rPr>
              <a:t> </a:t>
            </a:r>
            <a:r>
              <a:rPr lang="cs-CZ" sz="2000" b="0" i="0" dirty="0">
                <a:solidFill>
                  <a:srgbClr val="000000"/>
                </a:solidFill>
                <a:effectLst/>
              </a:rPr>
              <a:t>je menší </a:t>
            </a:r>
            <a:r>
              <a:rPr lang="en-US" sz="2000" b="0" i="0" dirty="0" err="1">
                <a:solidFill>
                  <a:srgbClr val="000000"/>
                </a:solidFill>
                <a:effectLst/>
              </a:rPr>
              <a:t>repuls</a:t>
            </a:r>
            <a:r>
              <a:rPr lang="cs-CZ" sz="2000" b="0" i="0" dirty="0">
                <a:solidFill>
                  <a:srgbClr val="000000"/>
                </a:solidFill>
                <a:effectLst/>
              </a:rPr>
              <a:t>e, menší</a:t>
            </a:r>
            <a:r>
              <a:rPr lang="en-US" sz="2000" b="0" i="0" dirty="0">
                <a:solidFill>
                  <a:srgbClr val="000000"/>
                </a:solidFill>
                <a:effectLst/>
              </a:rPr>
              <a:t> </a:t>
            </a:r>
            <a:r>
              <a:rPr lang="en-US" sz="2000" b="0" i="0" dirty="0" err="1">
                <a:solidFill>
                  <a:srgbClr val="000000"/>
                </a:solidFill>
                <a:effectLst/>
              </a:rPr>
              <a:t>hybridi</a:t>
            </a:r>
            <a:r>
              <a:rPr lang="cs-CZ" sz="2000" dirty="0">
                <a:solidFill>
                  <a:srgbClr val="000000"/>
                </a:solidFill>
              </a:rPr>
              <a:t>z</a:t>
            </a:r>
            <a:r>
              <a:rPr lang="en-US" sz="2000" b="0" i="0" dirty="0">
                <a:solidFill>
                  <a:srgbClr val="000000"/>
                </a:solidFill>
                <a:effectLst/>
              </a:rPr>
              <a:t>a</a:t>
            </a:r>
            <a:r>
              <a:rPr lang="cs-CZ" sz="2000" b="0" i="0" dirty="0">
                <a:solidFill>
                  <a:srgbClr val="000000"/>
                </a:solidFill>
                <a:effectLst/>
              </a:rPr>
              <a:t>č</a:t>
            </a:r>
            <a:r>
              <a:rPr lang="en-US" sz="2000" b="0" i="0" dirty="0">
                <a:solidFill>
                  <a:srgbClr val="000000"/>
                </a:solidFill>
                <a:effectLst/>
              </a:rPr>
              <a:t>n</a:t>
            </a:r>
            <a:r>
              <a:rPr lang="cs-CZ" sz="2000" b="0" i="0" dirty="0">
                <a:solidFill>
                  <a:srgbClr val="000000"/>
                </a:solidFill>
                <a:effectLst/>
              </a:rPr>
              <a:t>í</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ie</a:t>
            </a:r>
            <a:r>
              <a:rPr lang="en-US" sz="2000" b="0" i="0" dirty="0">
                <a:solidFill>
                  <a:srgbClr val="000000"/>
                </a:solidFill>
                <a:effectLst/>
              </a:rPr>
              <a:t> a </a:t>
            </a:r>
            <a:r>
              <a:rPr lang="cs-CZ" sz="2000" b="0" i="0" dirty="0">
                <a:solidFill>
                  <a:srgbClr val="000000"/>
                </a:solidFill>
                <a:effectLst/>
              </a:rPr>
              <a:t>menší vazebný úhel</a:t>
            </a:r>
            <a:r>
              <a:rPr lang="en-US" sz="2000" b="0" i="0" dirty="0">
                <a:solidFill>
                  <a:srgbClr val="000000"/>
                </a:solidFill>
                <a:effectLst/>
              </a:rPr>
              <a:t>.</a:t>
            </a:r>
            <a:r>
              <a:rPr lang="cs-CZ" sz="2000" b="0" i="0" dirty="0">
                <a:solidFill>
                  <a:srgbClr val="000000"/>
                </a:solidFill>
                <a:effectLst/>
              </a:rPr>
              <a:t> Totéž platí v</a:t>
            </a:r>
            <a:r>
              <a:rPr lang="en-US" sz="2000" b="0" i="0" dirty="0">
                <a:solidFill>
                  <a:srgbClr val="000000"/>
                </a:solidFill>
                <a:effectLst/>
              </a:rPr>
              <a:t>ice versa </a:t>
            </a:r>
            <a:r>
              <a:rPr lang="cs-CZ" sz="2000" b="0" i="0" dirty="0">
                <a:solidFill>
                  <a:srgbClr val="000000"/>
                </a:solidFill>
                <a:effectLst/>
              </a:rPr>
              <a:t>o vyšším</a:t>
            </a:r>
            <a:r>
              <a:rPr lang="en-US" sz="2000" b="0" i="0" dirty="0">
                <a:solidFill>
                  <a:srgbClr val="000000"/>
                </a:solidFill>
                <a:effectLst/>
              </a:rPr>
              <a:t> p</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u hybridních orbitalů</a:t>
            </a:r>
            <a:r>
              <a:rPr lang="en-US" sz="2000" b="0" i="0" dirty="0">
                <a:solidFill>
                  <a:srgbClr val="000000"/>
                </a:solidFill>
                <a:effectLst/>
              </a:rPr>
              <a:t>.</a:t>
            </a:r>
            <a:r>
              <a:rPr lang="cs-CZ" sz="2000" b="0" i="0" dirty="0">
                <a:solidFill>
                  <a:srgbClr val="000000"/>
                </a:solidFill>
                <a:effectLst/>
              </a:rPr>
              <a:t> Nej</a:t>
            </a:r>
            <a:r>
              <a:rPr lang="en-US" sz="2000" b="0" i="0" dirty="0">
                <a:solidFill>
                  <a:srgbClr val="000000"/>
                </a:solidFill>
                <a:effectLst/>
              </a:rPr>
              <a:t>stab</a:t>
            </a:r>
            <a:r>
              <a:rPr lang="cs-CZ" sz="2000" b="0" i="0" dirty="0">
                <a:solidFill>
                  <a:srgbClr val="000000"/>
                </a:solidFill>
                <a:effectLst/>
              </a:rPr>
              <a:t>i</a:t>
            </a:r>
            <a:r>
              <a:rPr lang="en-US" sz="2000" b="0" i="0" dirty="0">
                <a:solidFill>
                  <a:srgbClr val="000000"/>
                </a:solidFill>
                <a:effectLst/>
              </a:rPr>
              <a:t>l</a:t>
            </a:r>
            <a:r>
              <a:rPr lang="cs-CZ" sz="2000" b="0" i="0" dirty="0" err="1">
                <a:solidFill>
                  <a:srgbClr val="000000"/>
                </a:solidFill>
                <a:effectLst/>
              </a:rPr>
              <a:t>nější</a:t>
            </a:r>
            <a:r>
              <a:rPr lang="cs-CZ" sz="2000" b="0" i="0" dirty="0">
                <a:solidFill>
                  <a:srgbClr val="000000"/>
                </a:solidFill>
                <a:effectLst/>
              </a:rPr>
              <a:t> uspořádání je tudíž využití </a:t>
            </a:r>
            <a:r>
              <a:rPr lang="en-US" sz="2000" b="0" i="0" dirty="0">
                <a:solidFill>
                  <a:srgbClr val="000000"/>
                </a:solidFill>
                <a:effectLst/>
              </a:rPr>
              <a:t>p</a:t>
            </a:r>
            <a:r>
              <a:rPr lang="cs-CZ" sz="2000" b="0" i="0" dirty="0">
                <a:solidFill>
                  <a:srgbClr val="000000"/>
                </a:solidFill>
                <a:effectLst/>
              </a:rPr>
              <a:t>-</a:t>
            </a:r>
            <a:r>
              <a:rPr lang="en-US" sz="2000" b="0" i="0" dirty="0">
                <a:solidFill>
                  <a:srgbClr val="000000"/>
                </a:solidFill>
                <a:effectLst/>
              </a:rPr>
              <a:t>orbital</a:t>
            </a:r>
            <a:r>
              <a:rPr lang="cs-CZ" sz="2000" b="0" i="0" dirty="0">
                <a:solidFill>
                  <a:srgbClr val="000000"/>
                </a:solidFill>
                <a:effectLst/>
              </a:rPr>
              <a:t>ů</a:t>
            </a:r>
            <a:r>
              <a:rPr lang="en-US" sz="2000" b="0" i="0" dirty="0">
                <a:solidFill>
                  <a:srgbClr val="000000"/>
                </a:solidFill>
                <a:effectLst/>
              </a:rPr>
              <a:t> </a:t>
            </a:r>
            <a:r>
              <a:rPr lang="cs-CZ" sz="2000" b="0" i="0" dirty="0">
                <a:solidFill>
                  <a:srgbClr val="000000"/>
                </a:solidFill>
                <a:effectLst/>
              </a:rPr>
              <a:t>pro vazbu a</a:t>
            </a:r>
            <a:r>
              <a:rPr lang="en-US" sz="2000" b="0" i="0" dirty="0">
                <a:solidFill>
                  <a:srgbClr val="000000"/>
                </a:solidFill>
                <a:effectLst/>
              </a:rPr>
              <a:t> </a:t>
            </a:r>
            <a:r>
              <a:rPr lang="cs-CZ" sz="2000" b="0" i="0" dirty="0">
                <a:solidFill>
                  <a:srgbClr val="000000"/>
                </a:solidFill>
                <a:effectLst/>
              </a:rPr>
              <a:t>s-</a:t>
            </a:r>
            <a:r>
              <a:rPr lang="en-US" sz="2000" b="0" i="0" dirty="0">
                <a:solidFill>
                  <a:srgbClr val="000000"/>
                </a:solidFill>
                <a:effectLst/>
              </a:rPr>
              <a:t>orbital</a:t>
            </a:r>
            <a:r>
              <a:rPr lang="cs-CZ" sz="2000" b="0" i="0" dirty="0">
                <a:solidFill>
                  <a:srgbClr val="000000"/>
                </a:solidFill>
                <a:effectLst/>
              </a:rPr>
              <a:t>ů pro tvorbu volných elektronových párů</a:t>
            </a:r>
            <a:r>
              <a:rPr lang="en-US" sz="2000" b="0" i="0" dirty="0">
                <a:solidFill>
                  <a:srgbClr val="000000"/>
                </a:solidFill>
                <a:effectLst/>
              </a:rPr>
              <a:t>.</a:t>
            </a:r>
            <a:endParaRPr lang="cs-CZ" sz="2000" b="0" i="0" dirty="0">
              <a:solidFill>
                <a:srgbClr val="000000"/>
              </a:solidFill>
              <a:effectLst/>
            </a:endParaRPr>
          </a:p>
        </p:txBody>
      </p:sp>
      <p:pic>
        <p:nvPicPr>
          <p:cNvPr id="10" name="Obrázek 9">
            <a:extLst>
              <a:ext uri="{FF2B5EF4-FFF2-40B4-BE49-F238E27FC236}">
                <a16:creationId xmlns:a16="http://schemas.microsoft.com/office/drawing/2014/main" id="{F6A9A8C5-474F-4F1B-8BC4-8F9863FA76DF}"/>
              </a:ext>
            </a:extLst>
          </p:cNvPr>
          <p:cNvPicPr>
            <a:picLocks noChangeAspect="1"/>
          </p:cNvPicPr>
          <p:nvPr/>
        </p:nvPicPr>
        <p:blipFill>
          <a:blip r:embed="rId2"/>
          <a:stretch>
            <a:fillRect/>
          </a:stretch>
        </p:blipFill>
        <p:spPr>
          <a:xfrm>
            <a:off x="2109244" y="4495800"/>
            <a:ext cx="4925512" cy="1976103"/>
          </a:xfrm>
          <a:prstGeom prst="rect">
            <a:avLst/>
          </a:prstGeom>
        </p:spPr>
      </p:pic>
      <p:sp>
        <p:nvSpPr>
          <p:cNvPr id="11" name="Obdélník 10">
            <a:extLst>
              <a:ext uri="{FF2B5EF4-FFF2-40B4-BE49-F238E27FC236}">
                <a16:creationId xmlns:a16="http://schemas.microsoft.com/office/drawing/2014/main" id="{21885075-C60B-46B9-8BD4-8190AB886998}"/>
              </a:ext>
            </a:extLst>
          </p:cNvPr>
          <p:cNvSpPr/>
          <p:nvPr/>
        </p:nvSpPr>
        <p:spPr>
          <a:xfrm>
            <a:off x="266700" y="3317042"/>
            <a:ext cx="8610600" cy="1323439"/>
          </a:xfrm>
          <a:prstGeom prst="rect">
            <a:avLst/>
          </a:prstGeom>
        </p:spPr>
        <p:txBody>
          <a:bodyPr wrap="square">
            <a:spAutoFit/>
          </a:bodyPr>
          <a:lstStyle/>
          <a:p>
            <a:pPr algn="just"/>
            <a:r>
              <a:rPr lang="en-US" sz="2000" i="1" dirty="0">
                <a:solidFill>
                  <a:srgbClr val="333333"/>
                </a:solidFill>
              </a:rPr>
              <a:t>s</a:t>
            </a:r>
            <a:r>
              <a:rPr lang="en-US" sz="2000" dirty="0">
                <a:solidFill>
                  <a:srgbClr val="333333"/>
                </a:solidFill>
              </a:rPr>
              <a:t>-orbital je </a:t>
            </a:r>
            <a:r>
              <a:rPr lang="en-US" sz="2000" dirty="0" err="1">
                <a:solidFill>
                  <a:srgbClr val="333333"/>
                </a:solidFill>
              </a:rPr>
              <a:t>nejbl</a:t>
            </a:r>
            <a:r>
              <a:rPr lang="cs-CZ" sz="2000" dirty="0" err="1">
                <a:solidFill>
                  <a:srgbClr val="333333"/>
                </a:solidFill>
              </a:rPr>
              <a:t>íž</a:t>
            </a:r>
            <a:r>
              <a:rPr lang="en-US" sz="2000" dirty="0">
                <a:solidFill>
                  <a:srgbClr val="333333"/>
                </a:solidFill>
              </a:rPr>
              <a:t>e </a:t>
            </a:r>
            <a:r>
              <a:rPr lang="cs-CZ" sz="2000" dirty="0">
                <a:solidFill>
                  <a:srgbClr val="333333"/>
                </a:solidFill>
              </a:rPr>
              <a:t>atomovému jádru,</a:t>
            </a:r>
            <a:r>
              <a:rPr lang="en-US" sz="2000" dirty="0">
                <a:solidFill>
                  <a:srgbClr val="333333"/>
                </a:solidFill>
              </a:rPr>
              <a:t> </a:t>
            </a:r>
            <a:r>
              <a:rPr lang="cs-CZ" sz="2000" dirty="0">
                <a:solidFill>
                  <a:srgbClr val="333333"/>
                </a:solidFill>
              </a:rPr>
              <a:t>vazebný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err="1">
                <a:solidFill>
                  <a:srgbClr val="333333"/>
                </a:solidFill>
              </a:rPr>
              <a:t>ový</a:t>
            </a:r>
            <a:r>
              <a:rPr lang="cs-CZ" sz="2000" dirty="0">
                <a:solidFill>
                  <a:srgbClr val="333333"/>
                </a:solidFill>
              </a:rPr>
              <a:t> pár</a:t>
            </a:r>
            <a:r>
              <a:rPr lang="en-US" sz="2000" dirty="0">
                <a:solidFill>
                  <a:srgbClr val="333333"/>
                </a:solidFill>
              </a:rPr>
              <a:t> </a:t>
            </a:r>
            <a:r>
              <a:rPr lang="cs-CZ" sz="2000" dirty="0">
                <a:solidFill>
                  <a:srgbClr val="333333"/>
                </a:solidFill>
              </a:rPr>
              <a:t>tvořený </a:t>
            </a:r>
            <a:r>
              <a:rPr lang="cs-CZ" sz="2000" i="1" dirty="0">
                <a:solidFill>
                  <a:srgbClr val="333333"/>
                </a:solidFill>
              </a:rPr>
              <a:t>s</a:t>
            </a:r>
            <a:r>
              <a:rPr lang="cs-CZ" sz="2000" dirty="0">
                <a:solidFill>
                  <a:srgbClr val="333333"/>
                </a:solidFill>
              </a:rPr>
              <a:t>-orbitalem</a:t>
            </a:r>
            <a:r>
              <a:rPr lang="en-US" sz="2000" dirty="0">
                <a:solidFill>
                  <a:srgbClr val="333333"/>
                </a:solidFill>
              </a:rPr>
              <a:t> </a:t>
            </a:r>
            <a:r>
              <a:rPr lang="cs-CZ" sz="2000" dirty="0">
                <a:solidFill>
                  <a:srgbClr val="333333"/>
                </a:solidFill>
              </a:rPr>
              <a:t>(má větší </a:t>
            </a:r>
            <a:r>
              <a:rPr lang="en-US" sz="2000" i="1" dirty="0">
                <a:solidFill>
                  <a:srgbClr val="333333"/>
                </a:solidFill>
              </a:rPr>
              <a:t>s</a:t>
            </a:r>
            <a:r>
              <a:rPr lang="cs-CZ" sz="2000" dirty="0">
                <a:solidFill>
                  <a:srgbClr val="333333"/>
                </a:solidFill>
              </a:rPr>
              <a:t>-</a:t>
            </a:r>
            <a:r>
              <a:rPr lang="en-US" sz="2000" dirty="0" err="1">
                <a:solidFill>
                  <a:srgbClr val="333333"/>
                </a:solidFill>
              </a:rPr>
              <a:t>chara</a:t>
            </a:r>
            <a:r>
              <a:rPr lang="cs-CZ" sz="2000" dirty="0">
                <a:solidFill>
                  <a:srgbClr val="333333"/>
                </a:solidFill>
              </a:rPr>
              <a:t>k</a:t>
            </a:r>
            <a:r>
              <a:rPr lang="en-US" sz="2000" dirty="0" err="1">
                <a:solidFill>
                  <a:srgbClr val="333333"/>
                </a:solidFill>
              </a:rPr>
              <a:t>ter</a:t>
            </a:r>
            <a:r>
              <a:rPr lang="cs-CZ" sz="2000" dirty="0">
                <a:solidFill>
                  <a:srgbClr val="333333"/>
                </a:solidFill>
              </a:rPr>
              <a:t>)</a:t>
            </a:r>
            <a:r>
              <a:rPr lang="en-US" sz="2000" dirty="0">
                <a:solidFill>
                  <a:srgbClr val="333333"/>
                </a:solidFill>
              </a:rPr>
              <a:t> </a:t>
            </a:r>
            <a:r>
              <a:rPr lang="cs-CZ" sz="2000" dirty="0">
                <a:solidFill>
                  <a:srgbClr val="333333"/>
                </a:solidFill>
              </a:rPr>
              <a:t>je více přitahován k jádru </a:t>
            </a:r>
            <a:r>
              <a:rPr lang="en-US" sz="2000" dirty="0">
                <a:solidFill>
                  <a:srgbClr val="333333"/>
                </a:solidFill>
              </a:rPr>
              <a:t>-</a:t>
            </a:r>
            <a:r>
              <a:rPr lang="cs-CZ" sz="2000" dirty="0">
                <a:solidFill>
                  <a:srgbClr val="333333"/>
                </a:solidFill>
              </a:rPr>
              <a:t> </a:t>
            </a:r>
            <a:r>
              <a:rPr lang="en-US" sz="2000" dirty="0">
                <a:solidFill>
                  <a:srgbClr val="333333"/>
                </a:solidFill>
              </a:rPr>
              <a:t>atom </a:t>
            </a:r>
            <a:r>
              <a:rPr lang="cs-CZ" sz="2000" dirty="0">
                <a:solidFill>
                  <a:srgbClr val="333333"/>
                </a:solidFill>
              </a:rPr>
              <a:t>vykazuje vyšší </a:t>
            </a:r>
            <a:r>
              <a:rPr lang="en-US" sz="2000" dirty="0" err="1">
                <a:solidFill>
                  <a:srgbClr val="333333"/>
                </a:solidFill>
              </a:rPr>
              <a:t>ele</a:t>
            </a:r>
            <a:r>
              <a:rPr lang="cs-CZ" sz="2000" dirty="0">
                <a:solidFill>
                  <a:srgbClr val="333333"/>
                </a:solidFill>
              </a:rPr>
              <a:t>k</a:t>
            </a:r>
            <a:r>
              <a:rPr lang="en-US" sz="2000" dirty="0" err="1">
                <a:solidFill>
                  <a:srgbClr val="333333"/>
                </a:solidFill>
              </a:rPr>
              <a:t>tronegativit</a:t>
            </a:r>
            <a:r>
              <a:rPr lang="cs-CZ" sz="2000" dirty="0">
                <a:solidFill>
                  <a:srgbClr val="333333"/>
                </a:solidFill>
              </a:rPr>
              <a:t>u</a:t>
            </a:r>
            <a:r>
              <a:rPr lang="en-US" sz="2000" dirty="0">
                <a:solidFill>
                  <a:srgbClr val="333333"/>
                </a:solidFill>
              </a:rPr>
              <a:t>. </a:t>
            </a:r>
            <a:r>
              <a:rPr lang="cs-CZ" sz="2000" dirty="0"/>
              <a:t>Čí</a:t>
            </a:r>
            <a:r>
              <a:rPr lang="en-US" sz="2000" dirty="0"/>
              <a:t>m je v</a:t>
            </a:r>
            <a:r>
              <a:rPr lang="cs-CZ" sz="2000" dirty="0" err="1"/>
              <a:t>yšší</a:t>
            </a:r>
            <a:r>
              <a:rPr lang="en-US" sz="2000" dirty="0"/>
              <a:t> s-</a:t>
            </a:r>
            <a:r>
              <a:rPr lang="en-US" sz="2000" dirty="0" err="1"/>
              <a:t>chara</a:t>
            </a:r>
            <a:r>
              <a:rPr lang="cs-CZ" sz="2000" dirty="0"/>
              <a:t>k</a:t>
            </a:r>
            <a:r>
              <a:rPr lang="en-US" sz="2000" dirty="0" err="1"/>
              <a:t>ter</a:t>
            </a:r>
            <a:r>
              <a:rPr lang="en-US" sz="2000" dirty="0"/>
              <a:t>, hybrid</a:t>
            </a:r>
            <a:r>
              <a:rPr lang="cs-CZ" sz="2000" dirty="0" err="1"/>
              <a:t>ního</a:t>
            </a:r>
            <a:r>
              <a:rPr lang="en-US" sz="2000" dirty="0"/>
              <a:t> orbital</a:t>
            </a:r>
            <a:r>
              <a:rPr lang="cs-CZ" sz="2000" dirty="0"/>
              <a:t>u, tím pevnější je vazba.</a:t>
            </a:r>
            <a:r>
              <a:rPr lang="en-US" sz="2000" dirty="0"/>
              <a:t> </a:t>
            </a:r>
          </a:p>
        </p:txBody>
      </p:sp>
      <p:sp>
        <p:nvSpPr>
          <p:cNvPr id="12" name="Nadpis 1">
            <a:extLst>
              <a:ext uri="{FF2B5EF4-FFF2-40B4-BE49-F238E27FC236}">
                <a16:creationId xmlns:a16="http://schemas.microsoft.com/office/drawing/2014/main" id="{6F9D27E3-050C-4934-B69C-8CD71A13074E}"/>
              </a:ext>
            </a:extLst>
          </p:cNvPr>
          <p:cNvSpPr>
            <a:spLocks noGrp="1"/>
          </p:cNvSpPr>
          <p:nvPr>
            <p:ph type="title"/>
          </p:nvPr>
        </p:nvSpPr>
        <p:spPr>
          <a:xfrm>
            <a:off x="252174" y="2756938"/>
            <a:ext cx="4402477" cy="428625"/>
          </a:xfrm>
        </p:spPr>
        <p:txBody>
          <a:bodyPr>
            <a:normAutofit fontScale="90000"/>
          </a:bodyPr>
          <a:lstStyle/>
          <a:p>
            <a:r>
              <a:rPr lang="cs-CZ" sz="2800" b="1" dirty="0"/>
              <a:t>Elektronegativita a hybridizace</a:t>
            </a:r>
            <a:endParaRPr lang="en-US" sz="2800" b="1" dirty="0"/>
          </a:p>
        </p:txBody>
      </p:sp>
    </p:spTree>
    <p:extLst>
      <p:ext uri="{BB962C8B-B14F-4D97-AF65-F5344CB8AC3E}">
        <p14:creationId xmlns:p14="http://schemas.microsoft.com/office/powerpoint/2010/main" val="3322136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B2728257-E3DA-425B-92E0-84BBD435F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96584"/>
            <a:ext cx="3217585" cy="21144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723">
            <a:extLst>
              <a:ext uri="{FF2B5EF4-FFF2-40B4-BE49-F238E27FC236}">
                <a16:creationId xmlns:a16="http://schemas.microsoft.com/office/drawing/2014/main" id="{7F799587-300D-4C17-AB6D-576A9801C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596583"/>
            <a:ext cx="3217350" cy="21144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3CE05F8-276A-4710-A1E3-5AC4A9C4E353}"/>
              </a:ext>
            </a:extLst>
          </p:cNvPr>
          <p:cNvSpPr txBox="1"/>
          <p:nvPr/>
        </p:nvSpPr>
        <p:spPr>
          <a:xfrm>
            <a:off x="152400" y="2806081"/>
            <a:ext cx="2432141" cy="461665"/>
          </a:xfrm>
          <a:prstGeom prst="rect">
            <a:avLst/>
          </a:prstGeom>
          <a:noFill/>
        </p:spPr>
        <p:txBody>
          <a:bodyPr wrap="none" rtlCol="0">
            <a:spAutoFit/>
          </a:bodyPr>
          <a:lstStyle/>
          <a:p>
            <a:r>
              <a:rPr lang="cs-CZ" sz="2400" b="1" dirty="0" err="1"/>
              <a:t>Bentovo</a:t>
            </a:r>
            <a:r>
              <a:rPr lang="cs-CZ" sz="2400" b="1" dirty="0"/>
              <a:t> pravidlo </a:t>
            </a:r>
          </a:p>
        </p:txBody>
      </p:sp>
      <p:sp>
        <p:nvSpPr>
          <p:cNvPr id="12" name="TextovéPole 11">
            <a:extLst>
              <a:ext uri="{FF2B5EF4-FFF2-40B4-BE49-F238E27FC236}">
                <a16:creationId xmlns:a16="http://schemas.microsoft.com/office/drawing/2014/main" id="{FE0C75A8-3FE8-46BA-AFF0-C4F42B08CDD5}"/>
              </a:ext>
            </a:extLst>
          </p:cNvPr>
          <p:cNvSpPr txBox="1"/>
          <p:nvPr/>
        </p:nvSpPr>
        <p:spPr>
          <a:xfrm>
            <a:off x="152400" y="3313739"/>
            <a:ext cx="8734318" cy="1446550"/>
          </a:xfrm>
          <a:prstGeom prst="rect">
            <a:avLst/>
          </a:prstGeom>
          <a:noFill/>
        </p:spPr>
        <p:txBody>
          <a:bodyPr wrap="square">
            <a:spAutoFit/>
          </a:bodyPr>
          <a:lstStyle/>
          <a:p>
            <a:pPr algn="just"/>
            <a:r>
              <a:rPr lang="cs-CZ" sz="2000" b="0" i="0" u="sng" dirty="0">
                <a:solidFill>
                  <a:srgbClr val="000000"/>
                </a:solidFill>
                <a:effectLst/>
              </a:rPr>
              <a:t>E</a:t>
            </a:r>
            <a:r>
              <a:rPr lang="en-US" sz="2000" b="0" i="0" u="sng" dirty="0">
                <a:solidFill>
                  <a:srgbClr val="000000"/>
                </a:solidFill>
                <a:effectLst/>
              </a:rPr>
              <a:t>le</a:t>
            </a:r>
            <a:r>
              <a:rPr lang="cs-CZ" sz="2000" b="0" i="0" u="sng" dirty="0">
                <a:solidFill>
                  <a:srgbClr val="000000"/>
                </a:solidFill>
                <a:effectLst/>
              </a:rPr>
              <a:t>k</a:t>
            </a:r>
            <a:r>
              <a:rPr lang="en-US" sz="2000" b="0" i="0" u="sng" dirty="0" err="1">
                <a:solidFill>
                  <a:srgbClr val="000000"/>
                </a:solidFill>
                <a:effectLst/>
              </a:rPr>
              <a:t>tronegativ</a:t>
            </a:r>
            <a:r>
              <a:rPr lang="cs-CZ" sz="2000" b="0" i="0" u="sng" dirty="0" err="1">
                <a:solidFill>
                  <a:srgbClr val="000000"/>
                </a:solidFill>
                <a:effectLst/>
              </a:rPr>
              <a:t>nější</a:t>
            </a:r>
            <a:r>
              <a:rPr lang="en-US" sz="2000" b="0" i="0" u="sng" dirty="0">
                <a:solidFill>
                  <a:srgbClr val="000000"/>
                </a:solidFill>
                <a:effectLst/>
              </a:rPr>
              <a:t> atom</a:t>
            </a:r>
            <a:r>
              <a:rPr lang="cs-CZ" sz="2000" b="0" i="0" u="sng" dirty="0">
                <a:solidFill>
                  <a:srgbClr val="000000"/>
                </a:solidFill>
                <a:effectLst/>
              </a:rPr>
              <a:t>y</a:t>
            </a:r>
            <a:r>
              <a:rPr lang="en-US" sz="2000" b="0" i="0" dirty="0">
                <a:solidFill>
                  <a:srgbClr val="000000"/>
                </a:solidFill>
                <a:effectLst/>
              </a:rPr>
              <a:t> prefer</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vazbu s </a:t>
            </a:r>
            <a:r>
              <a:rPr lang="en-US" sz="2000" b="0" i="0" dirty="0">
                <a:solidFill>
                  <a:srgbClr val="000000"/>
                </a:solidFill>
                <a:effectLst/>
              </a:rPr>
              <a:t>hybrid</a:t>
            </a:r>
            <a:r>
              <a:rPr lang="cs-CZ" sz="2000" b="0" i="0" dirty="0" err="1">
                <a:solidFill>
                  <a:srgbClr val="000000"/>
                </a:solidFill>
                <a:effectLst/>
              </a:rPr>
              <a:t>ními</a:t>
            </a:r>
            <a:r>
              <a:rPr lang="en-US" sz="2000" b="0" i="0" dirty="0">
                <a:solidFill>
                  <a:srgbClr val="000000"/>
                </a:solidFill>
                <a:effectLst/>
              </a:rPr>
              <a:t> 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s menším s</a:t>
            </a:r>
            <a:r>
              <a:rPr lang="en-US"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a větším</a:t>
            </a:r>
            <a:r>
              <a:rPr lang="en-US" sz="2000" b="0" i="0" dirty="0">
                <a:solidFill>
                  <a:srgbClr val="000000"/>
                </a:solidFill>
                <a:effectLst/>
              </a:rPr>
              <a:t> p-</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které jsou elektropozitivnější. </a:t>
            </a:r>
          </a:p>
          <a:p>
            <a:pPr algn="just"/>
            <a:endParaRPr lang="cs-CZ" sz="800" b="0" i="0" dirty="0">
              <a:solidFill>
                <a:srgbClr val="000000"/>
              </a:solidFill>
              <a:effectLst/>
            </a:endParaRPr>
          </a:p>
          <a:p>
            <a:pPr algn="just"/>
            <a:r>
              <a:rPr lang="cs-CZ" sz="2000" b="0" i="0" u="sng" dirty="0">
                <a:solidFill>
                  <a:srgbClr val="000000"/>
                </a:solidFill>
                <a:effectLst/>
              </a:rPr>
              <a:t>Elektropozitivnější</a:t>
            </a:r>
            <a:r>
              <a:rPr lang="en-US" sz="2000" b="0" i="0" u="sng" dirty="0">
                <a:solidFill>
                  <a:srgbClr val="000000"/>
                </a:solidFill>
                <a:effectLst/>
              </a:rPr>
              <a:t> atom</a:t>
            </a:r>
            <a:r>
              <a:rPr lang="cs-CZ" sz="2000" u="sng" dirty="0">
                <a:solidFill>
                  <a:srgbClr val="000000"/>
                </a:solidFill>
              </a:rPr>
              <a:t>y</a:t>
            </a:r>
            <a:r>
              <a:rPr lang="en-US" sz="2000" b="0" i="0" dirty="0">
                <a:solidFill>
                  <a:srgbClr val="000000"/>
                </a:solidFill>
                <a:effectLst/>
              </a:rPr>
              <a:t> prefer</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vazbu s </a:t>
            </a:r>
            <a:r>
              <a:rPr lang="en-US" sz="2000" b="0" i="0" dirty="0">
                <a:solidFill>
                  <a:srgbClr val="000000"/>
                </a:solidFill>
                <a:effectLst/>
              </a:rPr>
              <a:t>hybrid</a:t>
            </a:r>
            <a:r>
              <a:rPr lang="cs-CZ" sz="2000" b="0" i="0" dirty="0" err="1">
                <a:solidFill>
                  <a:srgbClr val="000000"/>
                </a:solidFill>
                <a:effectLst/>
              </a:rPr>
              <a:t>ními</a:t>
            </a:r>
            <a:r>
              <a:rPr lang="en-US" sz="2000" b="0" i="0" dirty="0">
                <a:solidFill>
                  <a:srgbClr val="000000"/>
                </a:solidFill>
                <a:effectLst/>
              </a:rPr>
              <a:t> 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s větším s</a:t>
            </a:r>
            <a:r>
              <a:rPr lang="en-US"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a menším</a:t>
            </a:r>
            <a:r>
              <a:rPr lang="en-US" sz="2000" b="0" i="0" dirty="0">
                <a:solidFill>
                  <a:srgbClr val="000000"/>
                </a:solidFill>
                <a:effectLst/>
              </a:rPr>
              <a:t> p-</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které jsou </a:t>
            </a:r>
            <a:r>
              <a:rPr lang="cs-CZ" sz="2000" b="0" i="0" dirty="0" err="1">
                <a:solidFill>
                  <a:srgbClr val="000000"/>
                </a:solidFill>
                <a:effectLst/>
              </a:rPr>
              <a:t>elektronegativnější</a:t>
            </a:r>
            <a:r>
              <a:rPr lang="en-US" sz="2000" b="0" i="0" dirty="0">
                <a:solidFill>
                  <a:srgbClr val="000000"/>
                </a:solidFill>
                <a:effectLst/>
              </a:rPr>
              <a:t>.</a:t>
            </a:r>
            <a:endParaRPr lang="cs-CZ" sz="2000" dirty="0"/>
          </a:p>
        </p:txBody>
      </p:sp>
      <p:pic>
        <p:nvPicPr>
          <p:cNvPr id="11268" name="Picture 4" descr="Which, among the following hybridized orbitals, has the ...">
            <a:extLst>
              <a:ext uri="{FF2B5EF4-FFF2-40B4-BE49-F238E27FC236}">
                <a16:creationId xmlns:a16="http://schemas.microsoft.com/office/drawing/2014/main" id="{0865D6CA-E19E-46B6-A60A-7D6CCB9E6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47003"/>
            <a:ext cx="4382184" cy="288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559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CA7855-4FF0-4DA2-BA97-DE23FCA4249F}"/>
              </a:ext>
            </a:extLst>
          </p:cNvPr>
          <p:cNvSpPr>
            <a:spLocks noGrp="1"/>
          </p:cNvSpPr>
          <p:nvPr>
            <p:ph type="title"/>
          </p:nvPr>
        </p:nvSpPr>
        <p:spPr>
          <a:xfrm>
            <a:off x="457200" y="274638"/>
            <a:ext cx="3505200" cy="487362"/>
          </a:xfrm>
        </p:spPr>
        <p:txBody>
          <a:bodyPr>
            <a:normAutofit fontScale="90000"/>
          </a:bodyPr>
          <a:lstStyle/>
          <a:p>
            <a:r>
              <a:rPr lang="cs-CZ" sz="2800" b="1" dirty="0"/>
              <a:t>Sekundární periodicita</a:t>
            </a:r>
            <a:endParaRPr lang="en-US" sz="2800" b="1" dirty="0"/>
          </a:p>
        </p:txBody>
      </p:sp>
      <p:sp>
        <p:nvSpPr>
          <p:cNvPr id="4" name="Obdélník 3">
            <a:extLst>
              <a:ext uri="{FF2B5EF4-FFF2-40B4-BE49-F238E27FC236}">
                <a16:creationId xmlns:a16="http://schemas.microsoft.com/office/drawing/2014/main" id="{7B78FE8D-8F69-49DD-B5BD-4BAE18F9C422}"/>
              </a:ext>
            </a:extLst>
          </p:cNvPr>
          <p:cNvSpPr/>
          <p:nvPr/>
        </p:nvSpPr>
        <p:spPr>
          <a:xfrm>
            <a:off x="228600" y="1066800"/>
            <a:ext cx="8686800" cy="3477875"/>
          </a:xfrm>
          <a:prstGeom prst="rect">
            <a:avLst/>
          </a:prstGeom>
        </p:spPr>
        <p:txBody>
          <a:bodyPr wrap="square">
            <a:spAutoFit/>
          </a:bodyPr>
          <a:lstStyle/>
          <a:p>
            <a:pPr algn="just"/>
            <a:r>
              <a:rPr lang="cs-CZ" sz="2000" b="1" dirty="0"/>
              <a:t>Sekundární periodicita: </a:t>
            </a:r>
          </a:p>
          <a:p>
            <a:pPr algn="just"/>
            <a:r>
              <a:rPr lang="cs-CZ" sz="2000" b="1" dirty="0"/>
              <a:t>			</a:t>
            </a:r>
            <a:r>
              <a:rPr lang="cs-CZ" sz="2000" dirty="0"/>
              <a:t>prvky periody </a:t>
            </a:r>
            <a:r>
              <a:rPr lang="cs-CZ" sz="2000" i="1" dirty="0"/>
              <a:t>n+2</a:t>
            </a:r>
            <a:r>
              <a:rPr lang="cs-CZ" sz="2000" dirty="0"/>
              <a:t> jsou obdobou prvků periody </a:t>
            </a:r>
            <a:r>
              <a:rPr lang="cs-CZ" sz="2000" i="1" dirty="0"/>
              <a:t>n</a:t>
            </a:r>
            <a:r>
              <a:rPr lang="cs-CZ" sz="2000" dirty="0"/>
              <a:t>.</a:t>
            </a:r>
          </a:p>
          <a:p>
            <a:pPr algn="just"/>
            <a:endParaRPr lang="cs-CZ" sz="2000" dirty="0"/>
          </a:p>
          <a:p>
            <a:pPr algn="just"/>
            <a:endParaRPr lang="cs-CZ" sz="2000" dirty="0"/>
          </a:p>
          <a:p>
            <a:pPr algn="just"/>
            <a:r>
              <a:rPr lang="cs-CZ" sz="2000" b="1" dirty="0"/>
              <a:t>Příklad</a:t>
            </a:r>
            <a:r>
              <a:rPr lang="cs-CZ" sz="2000" dirty="0"/>
              <a:t>:</a:t>
            </a:r>
          </a:p>
          <a:p>
            <a:pPr algn="just"/>
            <a:endParaRPr lang="cs-CZ" sz="2000" dirty="0"/>
          </a:p>
          <a:p>
            <a:pPr algn="just"/>
            <a:r>
              <a:rPr lang="cs-CZ" sz="2000" dirty="0"/>
              <a:t>      1. běžně existují anionty Cl</a:t>
            </a:r>
            <a:r>
              <a:rPr lang="cs-CZ" sz="2000" baseline="30000" dirty="0"/>
              <a:t>VIII</a:t>
            </a:r>
            <a:r>
              <a:rPr lang="cs-CZ" sz="2000" dirty="0"/>
              <a:t>O</a:t>
            </a:r>
            <a:r>
              <a:rPr lang="cs-CZ" sz="2000" baseline="-25000" dirty="0"/>
              <a:t>4</a:t>
            </a:r>
            <a:r>
              <a:rPr lang="cs-CZ" sz="2000" baseline="30000" dirty="0"/>
              <a:t>-</a:t>
            </a:r>
            <a:r>
              <a:rPr lang="cs-CZ" sz="2000" dirty="0"/>
              <a:t> a l</a:t>
            </a:r>
            <a:r>
              <a:rPr lang="cs-CZ" sz="2000" baseline="30000" dirty="0"/>
              <a:t>VIII</a:t>
            </a:r>
            <a:r>
              <a:rPr lang="cs-CZ" sz="2000" dirty="0"/>
              <a:t>O</a:t>
            </a:r>
            <a:r>
              <a:rPr lang="cs-CZ" sz="2000" baseline="-25000" dirty="0"/>
              <a:t>4</a:t>
            </a:r>
            <a:r>
              <a:rPr lang="cs-CZ" sz="2000" baseline="30000" dirty="0"/>
              <a:t>-</a:t>
            </a:r>
            <a:r>
              <a:rPr lang="cs-CZ" sz="2000" dirty="0"/>
              <a:t>, naopak Br</a:t>
            </a:r>
            <a:r>
              <a:rPr lang="cs-CZ" sz="2000" baseline="30000" dirty="0"/>
              <a:t>VIII</a:t>
            </a:r>
            <a:r>
              <a:rPr lang="cs-CZ" sz="2000" dirty="0"/>
              <a:t>O</a:t>
            </a:r>
            <a:r>
              <a:rPr lang="cs-CZ" sz="2000" baseline="-25000" dirty="0"/>
              <a:t>4</a:t>
            </a:r>
            <a:r>
              <a:rPr lang="cs-CZ" sz="2000" baseline="30000" dirty="0"/>
              <a:t>-</a:t>
            </a:r>
            <a:r>
              <a:rPr lang="cs-CZ" sz="2000" dirty="0"/>
              <a:t> je velmi nestálý.</a:t>
            </a:r>
          </a:p>
          <a:p>
            <a:pPr algn="just"/>
            <a:endParaRPr lang="cs-CZ" sz="2000" dirty="0"/>
          </a:p>
          <a:p>
            <a:pPr algn="just"/>
            <a:r>
              <a:rPr lang="cs-CZ" sz="2000" dirty="0"/>
              <a:t>      2. běžně existují PCl</a:t>
            </a:r>
            <a:r>
              <a:rPr lang="cs-CZ" sz="2000" baseline="-25000" dirty="0"/>
              <a:t>5</a:t>
            </a:r>
            <a:r>
              <a:rPr lang="cs-CZ" sz="2000" dirty="0"/>
              <a:t> a SbCl</a:t>
            </a:r>
            <a:r>
              <a:rPr lang="cs-CZ" sz="2000" baseline="-25000" dirty="0"/>
              <a:t>5</a:t>
            </a:r>
            <a:r>
              <a:rPr lang="cs-CZ" sz="2000" dirty="0"/>
              <a:t>, AsCl</a:t>
            </a:r>
            <a:r>
              <a:rPr lang="cs-CZ" sz="2000" baseline="-25000" dirty="0"/>
              <a:t>5</a:t>
            </a:r>
            <a:r>
              <a:rPr lang="cs-CZ" sz="2000" dirty="0"/>
              <a:t> je nestabilní, NCl</a:t>
            </a:r>
            <a:r>
              <a:rPr lang="cs-CZ" sz="2000" baseline="-25000" dirty="0"/>
              <a:t>5</a:t>
            </a:r>
            <a:r>
              <a:rPr lang="cs-CZ" sz="2000" dirty="0"/>
              <a:t> a BiCl</a:t>
            </a:r>
            <a:r>
              <a:rPr lang="cs-CZ" sz="2000" baseline="-25000" dirty="0"/>
              <a:t>5</a:t>
            </a:r>
            <a:r>
              <a:rPr lang="cs-CZ" sz="2000" dirty="0"/>
              <a:t> neexistují.</a:t>
            </a:r>
          </a:p>
          <a:p>
            <a:pPr algn="just"/>
            <a:endParaRPr lang="cs-CZ" sz="2000" dirty="0"/>
          </a:p>
          <a:p>
            <a:pPr algn="just"/>
            <a:r>
              <a:rPr lang="cs-CZ" sz="2000" dirty="0"/>
              <a:t>      3. N</a:t>
            </a:r>
            <a:r>
              <a:rPr lang="cs-CZ" sz="2000" baseline="30000" dirty="0"/>
              <a:t>V</a:t>
            </a:r>
            <a:r>
              <a:rPr lang="cs-CZ" sz="2000" dirty="0"/>
              <a:t> a </a:t>
            </a:r>
            <a:r>
              <a:rPr lang="cs-CZ" sz="2000" dirty="0" err="1"/>
              <a:t>As</a:t>
            </a:r>
            <a:r>
              <a:rPr lang="cs-CZ" sz="2000" baseline="30000" dirty="0" err="1"/>
              <a:t>V</a:t>
            </a:r>
            <a:r>
              <a:rPr lang="cs-CZ" sz="2000" dirty="0"/>
              <a:t> mají oxidační vlastnosti, to neplatí pro P</a:t>
            </a:r>
            <a:r>
              <a:rPr lang="cs-CZ" sz="2000" baseline="30000" dirty="0"/>
              <a:t>V</a:t>
            </a:r>
            <a:r>
              <a:rPr lang="cs-CZ" sz="2000" dirty="0"/>
              <a:t>.</a:t>
            </a:r>
            <a:endParaRPr lang="en-US" sz="2000" dirty="0"/>
          </a:p>
        </p:txBody>
      </p:sp>
    </p:spTree>
    <p:extLst>
      <p:ext uri="{BB962C8B-B14F-4D97-AF65-F5344CB8AC3E}">
        <p14:creationId xmlns:p14="http://schemas.microsoft.com/office/powerpoint/2010/main" val="1595080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E03B8125-43CC-4E08-A96A-E96628920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62" y="3053715"/>
            <a:ext cx="8539537" cy="2085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C0A07E1-9869-4B9F-BF80-B0075FBD3CBB}"/>
              </a:ext>
            </a:extLst>
          </p:cNvPr>
          <p:cNvSpPr txBox="1"/>
          <p:nvPr/>
        </p:nvSpPr>
        <p:spPr>
          <a:xfrm>
            <a:off x="214900" y="196065"/>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62280FA5-4741-4B5C-80FC-50581C0AA3AA}"/>
              </a:ext>
            </a:extLst>
          </p:cNvPr>
          <p:cNvSpPr txBox="1"/>
          <p:nvPr/>
        </p:nvSpPr>
        <p:spPr>
          <a:xfrm>
            <a:off x="228600" y="726225"/>
            <a:ext cx="4572000" cy="369332"/>
          </a:xfrm>
          <a:prstGeom prst="rect">
            <a:avLst/>
          </a:prstGeom>
          <a:noFill/>
        </p:spPr>
        <p:txBody>
          <a:bodyPr wrap="square">
            <a:spAutoFit/>
          </a:bodyPr>
          <a:lstStyle/>
          <a:p>
            <a:r>
              <a:rPr lang="cs-CZ" b="1" i="1" dirty="0">
                <a:effectLst/>
                <a:latin typeface="Open Sans"/>
              </a:rPr>
              <a:t>Fluorid siřičitý (SF</a:t>
            </a:r>
            <a:r>
              <a:rPr lang="cs-CZ" b="1" i="1" baseline="-25000" dirty="0">
                <a:effectLst/>
                <a:latin typeface="Open Sans"/>
              </a:rPr>
              <a:t>4</a:t>
            </a:r>
            <a:r>
              <a:rPr lang="cs-CZ" b="1" i="1" dirty="0">
                <a:effectLst/>
                <a:latin typeface="Open Sans"/>
              </a:rPr>
              <a:t>)</a:t>
            </a:r>
            <a:endParaRPr lang="cs-CZ" i="1" dirty="0"/>
          </a:p>
        </p:txBody>
      </p:sp>
      <p:sp>
        <p:nvSpPr>
          <p:cNvPr id="8" name="TextovéPole 7">
            <a:extLst>
              <a:ext uri="{FF2B5EF4-FFF2-40B4-BE49-F238E27FC236}">
                <a16:creationId xmlns:a16="http://schemas.microsoft.com/office/drawing/2014/main" id="{D1B91040-7517-4223-81E7-ECAA8EDF8EBE}"/>
              </a:ext>
            </a:extLst>
          </p:cNvPr>
          <p:cNvSpPr txBox="1"/>
          <p:nvPr/>
        </p:nvSpPr>
        <p:spPr>
          <a:xfrm>
            <a:off x="223463" y="1131517"/>
            <a:ext cx="5034337" cy="1015663"/>
          </a:xfrm>
          <a:prstGeom prst="rect">
            <a:avLst/>
          </a:prstGeom>
          <a:noFill/>
        </p:spPr>
        <p:txBody>
          <a:bodyPr wrap="square">
            <a:spAutoFit/>
          </a:bodyPr>
          <a:lstStyle/>
          <a:p>
            <a:r>
              <a:rPr lang="cs-CZ" sz="2000" b="0" i="0" dirty="0">
                <a:solidFill>
                  <a:srgbClr val="303030"/>
                </a:solidFill>
                <a:effectLst/>
              </a:rPr>
              <a:t>Molekula </a:t>
            </a:r>
            <a:r>
              <a:rPr lang="en-US" sz="2000" b="0" i="0" dirty="0">
                <a:solidFill>
                  <a:srgbClr val="303030"/>
                </a:solidFill>
                <a:effectLst/>
              </a:rPr>
              <a:t>SF</a:t>
            </a:r>
            <a:r>
              <a:rPr lang="en-US" sz="2000" b="0" i="0" baseline="-25000" dirty="0">
                <a:solidFill>
                  <a:srgbClr val="303030"/>
                </a:solidFill>
                <a:effectLst/>
              </a:rPr>
              <a:t>4</a:t>
            </a:r>
            <a:r>
              <a:rPr lang="en-US" sz="2000" b="0" i="0" dirty="0">
                <a:solidFill>
                  <a:srgbClr val="303030"/>
                </a:solidFill>
                <a:effectLst/>
              </a:rPr>
              <a:t>  </a:t>
            </a:r>
            <a:r>
              <a:rPr lang="cs-CZ" sz="2000" b="0" i="0" dirty="0">
                <a:solidFill>
                  <a:srgbClr val="303030"/>
                </a:solidFill>
                <a:effectLst/>
              </a:rPr>
              <a:t>má</a:t>
            </a:r>
            <a:r>
              <a:rPr lang="en-US" sz="2000" b="0" i="0" dirty="0">
                <a:solidFill>
                  <a:srgbClr val="303030"/>
                </a:solidFill>
                <a:effectLst/>
              </a:rPr>
              <a:t> </a:t>
            </a:r>
            <a:r>
              <a:rPr lang="cs-CZ" sz="2000" b="0" i="0" dirty="0">
                <a:solidFill>
                  <a:srgbClr val="303030"/>
                </a:solidFill>
                <a:effectLst/>
              </a:rPr>
              <a:t> obsahuje 4 atomy fluoru a volný elektronový pár, </a:t>
            </a:r>
            <a:r>
              <a:rPr lang="en-US" sz="2000" b="0" i="0" dirty="0" err="1">
                <a:solidFill>
                  <a:srgbClr val="303030"/>
                </a:solidFill>
                <a:effectLst/>
              </a:rPr>
              <a:t>hybridiz</a:t>
            </a:r>
            <a:r>
              <a:rPr lang="cs-CZ" sz="2000" b="0" i="0" dirty="0" err="1">
                <a:solidFill>
                  <a:srgbClr val="303030"/>
                </a:solidFill>
                <a:effectLst/>
              </a:rPr>
              <a:t>aci</a:t>
            </a:r>
            <a:r>
              <a:rPr lang="en-US" sz="2000" b="0" i="0" dirty="0">
                <a:solidFill>
                  <a:srgbClr val="303030"/>
                </a:solidFill>
                <a:effectLst/>
              </a:rPr>
              <a:t> sp</a:t>
            </a:r>
            <a:r>
              <a:rPr lang="en-US" sz="2000" b="0" i="0" baseline="30000" dirty="0">
                <a:solidFill>
                  <a:srgbClr val="303030"/>
                </a:solidFill>
                <a:effectLst/>
              </a:rPr>
              <a:t>3</a:t>
            </a:r>
            <a:r>
              <a:rPr lang="en-US" sz="2000" b="0" i="0" dirty="0">
                <a:solidFill>
                  <a:srgbClr val="303030"/>
                </a:solidFill>
                <a:effectLst/>
              </a:rPr>
              <a:t>d a </a:t>
            </a:r>
            <a:r>
              <a:rPr lang="cs-CZ" sz="2000" b="0" i="0" dirty="0">
                <a:solidFill>
                  <a:srgbClr val="303030"/>
                </a:solidFill>
                <a:effectLst/>
              </a:rPr>
              <a:t>tvar trigonální </a:t>
            </a:r>
            <a:r>
              <a:rPr lang="cs-CZ" sz="2000" b="0" i="0" dirty="0" err="1">
                <a:solidFill>
                  <a:srgbClr val="303030"/>
                </a:solidFill>
                <a:effectLst/>
              </a:rPr>
              <a:t>bipyramidy</a:t>
            </a:r>
            <a:r>
              <a:rPr lang="cs-CZ" sz="2000" b="0" i="0" dirty="0">
                <a:solidFill>
                  <a:srgbClr val="303030"/>
                </a:solidFill>
                <a:effectLst/>
              </a:rPr>
              <a:t> (TBP)</a:t>
            </a:r>
            <a:r>
              <a:rPr lang="cs-CZ" sz="2000" dirty="0">
                <a:solidFill>
                  <a:srgbClr val="303030"/>
                </a:solidFill>
              </a:rPr>
              <a:t>.</a:t>
            </a:r>
            <a:endParaRPr lang="cs-CZ" sz="2000" dirty="0"/>
          </a:p>
        </p:txBody>
      </p:sp>
      <p:pic>
        <p:nvPicPr>
          <p:cNvPr id="10" name="Obrázek 9">
            <a:extLst>
              <a:ext uri="{FF2B5EF4-FFF2-40B4-BE49-F238E27FC236}">
                <a16:creationId xmlns:a16="http://schemas.microsoft.com/office/drawing/2014/main" id="{42750433-1780-4D30-A88E-DC2270EE8F86}"/>
              </a:ext>
            </a:extLst>
          </p:cNvPr>
          <p:cNvPicPr>
            <a:picLocks noChangeAspect="1"/>
          </p:cNvPicPr>
          <p:nvPr/>
        </p:nvPicPr>
        <p:blipFill>
          <a:blip r:embed="rId3"/>
          <a:stretch>
            <a:fillRect/>
          </a:stretch>
        </p:blipFill>
        <p:spPr>
          <a:xfrm>
            <a:off x="5640513" y="476265"/>
            <a:ext cx="3250914" cy="2363210"/>
          </a:xfrm>
          <a:prstGeom prst="rect">
            <a:avLst/>
          </a:prstGeom>
        </p:spPr>
      </p:pic>
      <p:sp>
        <p:nvSpPr>
          <p:cNvPr id="15" name="TextovéPole 14">
            <a:extLst>
              <a:ext uri="{FF2B5EF4-FFF2-40B4-BE49-F238E27FC236}">
                <a16:creationId xmlns:a16="http://schemas.microsoft.com/office/drawing/2014/main" id="{315F6B64-3CA6-48C5-B3E6-C18B024DA17B}"/>
              </a:ext>
            </a:extLst>
          </p:cNvPr>
          <p:cNvSpPr txBox="1"/>
          <p:nvPr/>
        </p:nvSpPr>
        <p:spPr>
          <a:xfrm>
            <a:off x="214900" y="2131589"/>
            <a:ext cx="5652500" cy="707886"/>
          </a:xfrm>
          <a:prstGeom prst="rect">
            <a:avLst/>
          </a:prstGeom>
          <a:noFill/>
        </p:spPr>
        <p:txBody>
          <a:bodyPr wrap="square">
            <a:spAutoFit/>
          </a:bodyPr>
          <a:lstStyle/>
          <a:p>
            <a:pPr algn="just"/>
            <a:r>
              <a:rPr lang="en-US" sz="2000" b="0" i="0" dirty="0">
                <a:solidFill>
                  <a:srgbClr val="303030"/>
                </a:solidFill>
                <a:effectLst/>
              </a:rPr>
              <a:t>TBP </a:t>
            </a:r>
            <a:r>
              <a:rPr lang="en-US" sz="2000" b="0" i="0" dirty="0" err="1">
                <a:solidFill>
                  <a:srgbClr val="303030"/>
                </a:solidFill>
                <a:effectLst/>
              </a:rPr>
              <a:t>geometr</a:t>
            </a:r>
            <a:r>
              <a:rPr lang="cs-CZ" sz="2000" b="0" i="0" dirty="0" err="1">
                <a:solidFill>
                  <a:srgbClr val="303030"/>
                </a:solidFill>
                <a:effectLst/>
              </a:rPr>
              <a:t>ie</a:t>
            </a:r>
            <a:r>
              <a:rPr lang="cs-CZ" sz="2000" b="0" i="0" dirty="0">
                <a:solidFill>
                  <a:srgbClr val="303030"/>
                </a:solidFill>
                <a:effectLst/>
              </a:rPr>
              <a:t> zahrnuje 3</a:t>
            </a:r>
            <a:r>
              <a:rPr lang="en-US" sz="2000" b="0" i="0" dirty="0">
                <a:solidFill>
                  <a:srgbClr val="303030"/>
                </a:solidFill>
                <a:effectLst/>
              </a:rPr>
              <a:t> </a:t>
            </a:r>
            <a:r>
              <a:rPr lang="en-US" sz="2000" b="0" i="1" dirty="0" err="1">
                <a:solidFill>
                  <a:srgbClr val="303030"/>
                </a:solidFill>
                <a:effectLst/>
              </a:rPr>
              <a:t>sp</a:t>
            </a:r>
            <a:r>
              <a:rPr lang="cs-CZ" sz="2000" b="0" i="1" baseline="30000" dirty="0">
                <a:solidFill>
                  <a:srgbClr val="303030"/>
                </a:solidFill>
                <a:effectLst/>
              </a:rPr>
              <a:t>2</a:t>
            </a:r>
            <a:r>
              <a:rPr lang="cs-CZ" sz="2000" b="0" i="0" baseline="30000" dirty="0">
                <a:solidFill>
                  <a:srgbClr val="303030"/>
                </a:solidFill>
                <a:effectLst/>
              </a:rPr>
              <a:t> </a:t>
            </a:r>
            <a:r>
              <a:rPr lang="cs-CZ" sz="2000" b="0" i="0" dirty="0">
                <a:solidFill>
                  <a:srgbClr val="303030"/>
                </a:solidFill>
                <a:effectLst/>
              </a:rPr>
              <a:t>orbitaly v </a:t>
            </a:r>
            <a:r>
              <a:rPr lang="en-US" sz="2000" b="0" i="0" dirty="0">
                <a:solidFill>
                  <a:srgbClr val="303030"/>
                </a:solidFill>
                <a:effectLst/>
              </a:rPr>
              <a:t>e</a:t>
            </a:r>
            <a:r>
              <a:rPr lang="cs-CZ" sz="2000" b="0" i="0" dirty="0" err="1">
                <a:solidFill>
                  <a:srgbClr val="303030"/>
                </a:solidFill>
                <a:effectLst/>
              </a:rPr>
              <a:t>kvatoriální</a:t>
            </a:r>
            <a:r>
              <a:rPr lang="en-US" sz="2000" b="0" i="0" dirty="0">
                <a:solidFill>
                  <a:srgbClr val="303030"/>
                </a:solidFill>
                <a:effectLst/>
              </a:rPr>
              <a:t> po</a:t>
            </a:r>
            <a:r>
              <a:rPr lang="cs-CZ" sz="2000" b="0" i="0" dirty="0">
                <a:solidFill>
                  <a:srgbClr val="303030"/>
                </a:solidFill>
                <a:effectLst/>
              </a:rPr>
              <a:t>z</a:t>
            </a:r>
            <a:r>
              <a:rPr lang="en-US" sz="2000" b="0" i="0" dirty="0" err="1">
                <a:solidFill>
                  <a:srgbClr val="303030"/>
                </a:solidFill>
                <a:effectLst/>
              </a:rPr>
              <a:t>i</a:t>
            </a:r>
            <a:r>
              <a:rPr lang="cs-CZ" sz="2000" b="0" i="0" dirty="0" err="1">
                <a:solidFill>
                  <a:srgbClr val="303030"/>
                </a:solidFill>
                <a:effectLst/>
              </a:rPr>
              <a:t>ci</a:t>
            </a:r>
            <a:r>
              <a:rPr lang="en-US" sz="2000" b="0" i="0" dirty="0">
                <a:solidFill>
                  <a:srgbClr val="303030"/>
                </a:solidFill>
                <a:effectLst/>
              </a:rPr>
              <a:t> a</a:t>
            </a:r>
            <a:r>
              <a:rPr lang="cs-CZ" sz="2000" b="0" i="0" dirty="0">
                <a:solidFill>
                  <a:srgbClr val="303030"/>
                </a:solidFill>
                <a:effectLst/>
              </a:rPr>
              <a:t> 2</a:t>
            </a:r>
            <a:r>
              <a:rPr lang="en-US" sz="2000" b="0" i="0" dirty="0">
                <a:solidFill>
                  <a:srgbClr val="303030"/>
                </a:solidFill>
                <a:effectLst/>
              </a:rPr>
              <a:t> </a:t>
            </a:r>
            <a:r>
              <a:rPr lang="cs-CZ" sz="2000" b="0" i="1" dirty="0" err="1">
                <a:solidFill>
                  <a:srgbClr val="303030"/>
                </a:solidFill>
                <a:effectLst/>
              </a:rPr>
              <a:t>pd</a:t>
            </a:r>
            <a:r>
              <a:rPr lang="cs-CZ" sz="2000" b="0" i="0" dirty="0">
                <a:solidFill>
                  <a:srgbClr val="303030"/>
                </a:solidFill>
                <a:effectLst/>
              </a:rPr>
              <a:t> orbitaly v</a:t>
            </a:r>
            <a:r>
              <a:rPr lang="en-US" sz="2000" b="0" i="0" dirty="0">
                <a:solidFill>
                  <a:srgbClr val="303030"/>
                </a:solidFill>
                <a:effectLst/>
              </a:rPr>
              <a:t> </a:t>
            </a:r>
            <a:r>
              <a:rPr lang="en-US" sz="2000" b="0" i="0" dirty="0" err="1">
                <a:solidFill>
                  <a:srgbClr val="303030"/>
                </a:solidFill>
                <a:effectLst/>
              </a:rPr>
              <a:t>axi</a:t>
            </a:r>
            <a:r>
              <a:rPr lang="cs-CZ" sz="2000" b="0" i="0" dirty="0">
                <a:solidFill>
                  <a:srgbClr val="303030"/>
                </a:solidFill>
                <a:effectLst/>
              </a:rPr>
              <a:t>á</a:t>
            </a:r>
            <a:r>
              <a:rPr lang="en-US" sz="2000" b="0" i="0" dirty="0">
                <a:solidFill>
                  <a:srgbClr val="303030"/>
                </a:solidFill>
                <a:effectLst/>
              </a:rPr>
              <a:t>l</a:t>
            </a:r>
            <a:r>
              <a:rPr lang="cs-CZ" sz="2000" b="0" i="0" dirty="0">
                <a:solidFill>
                  <a:srgbClr val="303030"/>
                </a:solidFill>
                <a:effectLst/>
              </a:rPr>
              <a:t>ní</a:t>
            </a:r>
            <a:r>
              <a:rPr lang="en-US" sz="2000" b="0" i="0" dirty="0">
                <a:solidFill>
                  <a:srgbClr val="303030"/>
                </a:solidFill>
                <a:effectLst/>
              </a:rPr>
              <a:t> po</a:t>
            </a:r>
            <a:r>
              <a:rPr lang="cs-CZ" sz="2000" dirty="0">
                <a:solidFill>
                  <a:srgbClr val="303030"/>
                </a:solidFill>
              </a:rPr>
              <a:t>z</a:t>
            </a:r>
            <a:r>
              <a:rPr lang="en-US" sz="2000" b="0" i="0" dirty="0" err="1">
                <a:solidFill>
                  <a:srgbClr val="303030"/>
                </a:solidFill>
                <a:effectLst/>
              </a:rPr>
              <a:t>i</a:t>
            </a:r>
            <a:r>
              <a:rPr lang="cs-CZ" sz="2000" b="0" i="0" dirty="0">
                <a:solidFill>
                  <a:srgbClr val="303030"/>
                </a:solidFill>
                <a:effectLst/>
              </a:rPr>
              <a:t>c</a:t>
            </a:r>
            <a:r>
              <a:rPr lang="en-US" sz="2000" b="0" i="0" dirty="0" err="1">
                <a:solidFill>
                  <a:srgbClr val="303030"/>
                </a:solidFill>
                <a:effectLst/>
              </a:rPr>
              <a:t>i</a:t>
            </a:r>
            <a:r>
              <a:rPr lang="cs-CZ" sz="2000" b="0" i="0" dirty="0">
                <a:solidFill>
                  <a:srgbClr val="303030"/>
                </a:solidFill>
                <a:effectLst/>
              </a:rPr>
              <a:t>.</a:t>
            </a:r>
            <a:endParaRPr lang="cs-CZ" sz="2000" dirty="0"/>
          </a:p>
        </p:txBody>
      </p:sp>
      <p:pic>
        <p:nvPicPr>
          <p:cNvPr id="7174" name="Picture 6">
            <a:extLst>
              <a:ext uri="{FF2B5EF4-FFF2-40B4-BE49-F238E27FC236}">
                <a16:creationId xmlns:a16="http://schemas.microsoft.com/office/drawing/2014/main" id="{AC3BE756-4228-49AF-971D-1AB8D3A24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903" y="4797633"/>
            <a:ext cx="1667802" cy="18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647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EE1FC554-F89A-458A-A902-29266E89CD5A}"/>
              </a:ext>
            </a:extLst>
          </p:cNvPr>
          <p:cNvSpPr txBox="1"/>
          <p:nvPr/>
        </p:nvSpPr>
        <p:spPr>
          <a:xfrm>
            <a:off x="310793" y="208908"/>
            <a:ext cx="1072730" cy="461665"/>
          </a:xfrm>
          <a:prstGeom prst="rect">
            <a:avLst/>
          </a:prstGeom>
          <a:noFill/>
        </p:spPr>
        <p:txBody>
          <a:bodyPr wrap="none" rtlCol="0">
            <a:spAutoFit/>
          </a:bodyPr>
          <a:lstStyle/>
          <a:p>
            <a:r>
              <a:rPr lang="cs-CZ" sz="2400" b="1" dirty="0"/>
              <a:t>Příklad</a:t>
            </a:r>
          </a:p>
        </p:txBody>
      </p:sp>
      <p:sp>
        <p:nvSpPr>
          <p:cNvPr id="18" name="TextovéPole 17">
            <a:extLst>
              <a:ext uri="{FF2B5EF4-FFF2-40B4-BE49-F238E27FC236}">
                <a16:creationId xmlns:a16="http://schemas.microsoft.com/office/drawing/2014/main" id="{30A219B9-1555-460E-A9EF-48380AC249D0}"/>
              </a:ext>
            </a:extLst>
          </p:cNvPr>
          <p:cNvSpPr txBox="1"/>
          <p:nvPr/>
        </p:nvSpPr>
        <p:spPr>
          <a:xfrm>
            <a:off x="245751" y="812932"/>
            <a:ext cx="5188451" cy="369332"/>
          </a:xfrm>
          <a:prstGeom prst="rect">
            <a:avLst/>
          </a:prstGeom>
          <a:noFill/>
        </p:spPr>
        <p:txBody>
          <a:bodyPr wrap="square">
            <a:spAutoFit/>
          </a:bodyPr>
          <a:lstStyle/>
          <a:p>
            <a:r>
              <a:rPr lang="cs-CZ" b="1" i="1" dirty="0">
                <a:effectLst/>
                <a:latin typeface="Open Sans"/>
              </a:rPr>
              <a:t>Difluorid trichlorid fosforečný (PCl</a:t>
            </a:r>
            <a:r>
              <a:rPr lang="cs-CZ" b="1" i="1" baseline="-25000" dirty="0">
                <a:effectLst/>
                <a:latin typeface="Open Sans"/>
              </a:rPr>
              <a:t>3</a:t>
            </a:r>
            <a:r>
              <a:rPr lang="cs-CZ" b="1" i="1" dirty="0">
                <a:effectLst/>
                <a:latin typeface="Open Sans"/>
              </a:rPr>
              <a:t>F</a:t>
            </a:r>
            <a:r>
              <a:rPr lang="cs-CZ" b="1" i="1" baseline="-25000" dirty="0">
                <a:effectLst/>
                <a:latin typeface="Open Sans"/>
              </a:rPr>
              <a:t>2</a:t>
            </a:r>
            <a:r>
              <a:rPr lang="cs-CZ" b="1" i="1" dirty="0">
                <a:effectLst/>
                <a:latin typeface="Open Sans"/>
              </a:rPr>
              <a:t>)</a:t>
            </a:r>
            <a:endParaRPr lang="cs-CZ" i="1" dirty="0"/>
          </a:p>
        </p:txBody>
      </p:sp>
      <p:pic>
        <p:nvPicPr>
          <p:cNvPr id="19" name="Picture 4">
            <a:extLst>
              <a:ext uri="{FF2B5EF4-FFF2-40B4-BE49-F238E27FC236}">
                <a16:creationId xmlns:a16="http://schemas.microsoft.com/office/drawing/2014/main" id="{2D6BED50-31D7-489E-9C4C-1CA2D41BB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704168"/>
            <a:ext cx="8610600" cy="20859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a:extLst>
              <a:ext uri="{FF2B5EF4-FFF2-40B4-BE49-F238E27FC236}">
                <a16:creationId xmlns:a16="http://schemas.microsoft.com/office/drawing/2014/main" id="{7A2ECFA3-8EE9-4FF3-AA47-2D6EDE088CA7}"/>
              </a:ext>
            </a:extLst>
          </p:cNvPr>
          <p:cNvSpPr txBox="1"/>
          <p:nvPr/>
        </p:nvSpPr>
        <p:spPr>
          <a:xfrm>
            <a:off x="222634" y="1390007"/>
            <a:ext cx="6254366" cy="1015663"/>
          </a:xfrm>
          <a:prstGeom prst="rect">
            <a:avLst/>
          </a:prstGeom>
          <a:noFill/>
        </p:spPr>
        <p:txBody>
          <a:bodyPr wrap="square">
            <a:spAutoFit/>
          </a:bodyPr>
          <a:lstStyle/>
          <a:p>
            <a:r>
              <a:rPr lang="cs-CZ" sz="2000" b="0" i="0" dirty="0">
                <a:solidFill>
                  <a:srgbClr val="303030"/>
                </a:solidFill>
                <a:effectLst/>
              </a:rPr>
              <a:t>Molekula PCl</a:t>
            </a:r>
            <a:r>
              <a:rPr lang="cs-CZ" sz="2000" b="0" i="0" baseline="-25000" dirty="0">
                <a:solidFill>
                  <a:srgbClr val="303030"/>
                </a:solidFill>
                <a:effectLst/>
              </a:rPr>
              <a:t>3</a:t>
            </a:r>
            <a:r>
              <a:rPr lang="en-US" sz="2000" b="0" i="0" dirty="0">
                <a:solidFill>
                  <a:srgbClr val="303030"/>
                </a:solidFill>
                <a:effectLst/>
              </a:rPr>
              <a:t>F</a:t>
            </a:r>
            <a:r>
              <a:rPr lang="cs-CZ" sz="2000" b="0" i="0" baseline="-25000" dirty="0">
                <a:solidFill>
                  <a:srgbClr val="303030"/>
                </a:solidFill>
                <a:effectLst/>
              </a:rPr>
              <a:t>2</a:t>
            </a:r>
            <a:r>
              <a:rPr lang="en-US" sz="2000" b="0" i="0" dirty="0">
                <a:solidFill>
                  <a:srgbClr val="303030"/>
                </a:solidFill>
                <a:effectLst/>
              </a:rPr>
              <a:t>  </a:t>
            </a:r>
            <a:r>
              <a:rPr lang="cs-CZ" sz="2000" b="0" i="0" dirty="0">
                <a:solidFill>
                  <a:srgbClr val="303030"/>
                </a:solidFill>
                <a:effectLst/>
              </a:rPr>
              <a:t>má</a:t>
            </a:r>
            <a:r>
              <a:rPr lang="en-US" sz="2000" b="0" i="0" dirty="0">
                <a:solidFill>
                  <a:srgbClr val="303030"/>
                </a:solidFill>
                <a:effectLst/>
              </a:rPr>
              <a:t> </a:t>
            </a:r>
            <a:r>
              <a:rPr lang="cs-CZ" sz="2000" b="0" i="0" dirty="0">
                <a:solidFill>
                  <a:srgbClr val="303030"/>
                </a:solidFill>
                <a:effectLst/>
              </a:rPr>
              <a:t> obsahuje 3 atomy chloru a 2 atomy fluoru, </a:t>
            </a:r>
            <a:r>
              <a:rPr lang="en-US" sz="2000" b="0" i="0" dirty="0" err="1">
                <a:solidFill>
                  <a:srgbClr val="303030"/>
                </a:solidFill>
                <a:effectLst/>
              </a:rPr>
              <a:t>hybridiz</a:t>
            </a:r>
            <a:r>
              <a:rPr lang="cs-CZ" sz="2000" b="0" i="0" dirty="0" err="1">
                <a:solidFill>
                  <a:srgbClr val="303030"/>
                </a:solidFill>
                <a:effectLst/>
              </a:rPr>
              <a:t>aci</a:t>
            </a:r>
            <a:r>
              <a:rPr lang="en-US" sz="2000" b="0" i="0" dirty="0">
                <a:solidFill>
                  <a:srgbClr val="303030"/>
                </a:solidFill>
                <a:effectLst/>
              </a:rPr>
              <a:t> sp</a:t>
            </a:r>
            <a:r>
              <a:rPr lang="en-US" sz="2000" b="0" i="0" baseline="30000" dirty="0">
                <a:solidFill>
                  <a:srgbClr val="303030"/>
                </a:solidFill>
                <a:effectLst/>
              </a:rPr>
              <a:t>3</a:t>
            </a:r>
            <a:r>
              <a:rPr lang="en-US" sz="2000" b="0" i="0" dirty="0">
                <a:solidFill>
                  <a:srgbClr val="303030"/>
                </a:solidFill>
                <a:effectLst/>
              </a:rPr>
              <a:t>d a </a:t>
            </a:r>
            <a:r>
              <a:rPr lang="cs-CZ" sz="2000" b="0" i="0" dirty="0">
                <a:solidFill>
                  <a:srgbClr val="303030"/>
                </a:solidFill>
                <a:effectLst/>
              </a:rPr>
              <a:t>geometrii trigonální </a:t>
            </a:r>
            <a:r>
              <a:rPr lang="cs-CZ" sz="2000" b="0" i="0" dirty="0" err="1">
                <a:solidFill>
                  <a:srgbClr val="303030"/>
                </a:solidFill>
                <a:effectLst/>
              </a:rPr>
              <a:t>bipyramidy</a:t>
            </a:r>
            <a:r>
              <a:rPr lang="cs-CZ" sz="2000" b="0" i="0" dirty="0">
                <a:solidFill>
                  <a:srgbClr val="303030"/>
                </a:solidFill>
                <a:effectLst/>
              </a:rPr>
              <a:t> (TBP)</a:t>
            </a:r>
            <a:r>
              <a:rPr lang="cs-CZ" sz="2000" dirty="0">
                <a:solidFill>
                  <a:srgbClr val="303030"/>
                </a:solidFill>
              </a:rPr>
              <a:t>.</a:t>
            </a:r>
            <a:endParaRPr lang="cs-CZ" sz="2000" dirty="0"/>
          </a:p>
        </p:txBody>
      </p:sp>
      <p:sp>
        <p:nvSpPr>
          <p:cNvPr id="21" name="TextovéPole 20">
            <a:extLst>
              <a:ext uri="{FF2B5EF4-FFF2-40B4-BE49-F238E27FC236}">
                <a16:creationId xmlns:a16="http://schemas.microsoft.com/office/drawing/2014/main" id="{8DB28A0A-CCB8-4806-BB48-B091EB74B9DF}"/>
              </a:ext>
            </a:extLst>
          </p:cNvPr>
          <p:cNvSpPr txBox="1"/>
          <p:nvPr/>
        </p:nvSpPr>
        <p:spPr>
          <a:xfrm>
            <a:off x="232908" y="2700976"/>
            <a:ext cx="6244092" cy="707886"/>
          </a:xfrm>
          <a:prstGeom prst="rect">
            <a:avLst/>
          </a:prstGeom>
          <a:noFill/>
        </p:spPr>
        <p:txBody>
          <a:bodyPr wrap="square">
            <a:spAutoFit/>
          </a:bodyPr>
          <a:lstStyle/>
          <a:p>
            <a:pPr algn="just"/>
            <a:r>
              <a:rPr lang="en-US" sz="2000" b="0" i="0" dirty="0">
                <a:solidFill>
                  <a:srgbClr val="303030"/>
                </a:solidFill>
                <a:effectLst/>
              </a:rPr>
              <a:t>TBP </a:t>
            </a:r>
            <a:r>
              <a:rPr lang="en-US" sz="2000" b="0" i="0" dirty="0" err="1">
                <a:solidFill>
                  <a:srgbClr val="303030"/>
                </a:solidFill>
                <a:effectLst/>
              </a:rPr>
              <a:t>geometr</a:t>
            </a:r>
            <a:r>
              <a:rPr lang="cs-CZ" sz="2000" b="0" i="0" dirty="0" err="1">
                <a:solidFill>
                  <a:srgbClr val="303030"/>
                </a:solidFill>
                <a:effectLst/>
              </a:rPr>
              <a:t>ie</a:t>
            </a:r>
            <a:r>
              <a:rPr lang="cs-CZ" sz="2000" b="0" i="0" dirty="0">
                <a:solidFill>
                  <a:srgbClr val="303030"/>
                </a:solidFill>
                <a:effectLst/>
              </a:rPr>
              <a:t> zahrnuje 3</a:t>
            </a:r>
            <a:r>
              <a:rPr lang="en-US" sz="2000" b="0" i="0" dirty="0">
                <a:solidFill>
                  <a:srgbClr val="303030"/>
                </a:solidFill>
                <a:effectLst/>
              </a:rPr>
              <a:t> </a:t>
            </a:r>
            <a:r>
              <a:rPr lang="en-US" sz="2000" b="0" i="1" dirty="0" err="1">
                <a:solidFill>
                  <a:srgbClr val="303030"/>
                </a:solidFill>
                <a:effectLst/>
              </a:rPr>
              <a:t>sp</a:t>
            </a:r>
            <a:r>
              <a:rPr lang="cs-CZ" sz="2000" b="0" i="1" baseline="30000" dirty="0">
                <a:solidFill>
                  <a:srgbClr val="303030"/>
                </a:solidFill>
                <a:effectLst/>
              </a:rPr>
              <a:t>2</a:t>
            </a:r>
            <a:r>
              <a:rPr lang="cs-CZ" sz="2000" b="0" i="0" baseline="30000" dirty="0">
                <a:solidFill>
                  <a:srgbClr val="303030"/>
                </a:solidFill>
                <a:effectLst/>
              </a:rPr>
              <a:t> </a:t>
            </a:r>
            <a:r>
              <a:rPr lang="cs-CZ" sz="2000" b="0" i="0" dirty="0">
                <a:solidFill>
                  <a:srgbClr val="303030"/>
                </a:solidFill>
                <a:effectLst/>
              </a:rPr>
              <a:t>orbitaly v </a:t>
            </a:r>
            <a:r>
              <a:rPr lang="en-US" sz="2000" b="0" i="0" dirty="0">
                <a:solidFill>
                  <a:srgbClr val="303030"/>
                </a:solidFill>
                <a:effectLst/>
              </a:rPr>
              <a:t>e</a:t>
            </a:r>
            <a:r>
              <a:rPr lang="cs-CZ" sz="2000" b="0" i="0" dirty="0" err="1">
                <a:solidFill>
                  <a:srgbClr val="303030"/>
                </a:solidFill>
                <a:effectLst/>
              </a:rPr>
              <a:t>kvatoriální</a:t>
            </a:r>
            <a:r>
              <a:rPr lang="en-US" sz="2000" b="0" i="0" dirty="0">
                <a:solidFill>
                  <a:srgbClr val="303030"/>
                </a:solidFill>
                <a:effectLst/>
              </a:rPr>
              <a:t> po</a:t>
            </a:r>
            <a:r>
              <a:rPr lang="cs-CZ" sz="2000" b="0" i="0" dirty="0">
                <a:solidFill>
                  <a:srgbClr val="303030"/>
                </a:solidFill>
                <a:effectLst/>
              </a:rPr>
              <a:t>z</a:t>
            </a:r>
            <a:r>
              <a:rPr lang="en-US" sz="2000" b="0" i="0" dirty="0" err="1">
                <a:solidFill>
                  <a:srgbClr val="303030"/>
                </a:solidFill>
                <a:effectLst/>
              </a:rPr>
              <a:t>i</a:t>
            </a:r>
            <a:r>
              <a:rPr lang="cs-CZ" sz="2000" b="0" i="0" dirty="0" err="1">
                <a:solidFill>
                  <a:srgbClr val="303030"/>
                </a:solidFill>
                <a:effectLst/>
              </a:rPr>
              <a:t>ci</a:t>
            </a:r>
            <a:r>
              <a:rPr lang="en-US" sz="2000" b="0" i="0" dirty="0">
                <a:solidFill>
                  <a:srgbClr val="303030"/>
                </a:solidFill>
                <a:effectLst/>
              </a:rPr>
              <a:t> a</a:t>
            </a:r>
            <a:r>
              <a:rPr lang="cs-CZ" sz="2000" b="0" i="0" dirty="0">
                <a:solidFill>
                  <a:srgbClr val="303030"/>
                </a:solidFill>
                <a:effectLst/>
              </a:rPr>
              <a:t> 2</a:t>
            </a:r>
            <a:r>
              <a:rPr lang="en-US" sz="2000" b="0" i="0" dirty="0">
                <a:solidFill>
                  <a:srgbClr val="303030"/>
                </a:solidFill>
                <a:effectLst/>
              </a:rPr>
              <a:t> </a:t>
            </a:r>
            <a:r>
              <a:rPr lang="cs-CZ" sz="2000" b="0" i="1" dirty="0" err="1">
                <a:solidFill>
                  <a:srgbClr val="303030"/>
                </a:solidFill>
                <a:effectLst/>
              </a:rPr>
              <a:t>pd</a:t>
            </a:r>
            <a:r>
              <a:rPr lang="cs-CZ" sz="2000" b="0" i="0" dirty="0">
                <a:solidFill>
                  <a:srgbClr val="303030"/>
                </a:solidFill>
                <a:effectLst/>
              </a:rPr>
              <a:t> orbitaly v</a:t>
            </a:r>
            <a:r>
              <a:rPr lang="en-US" sz="2000" b="0" i="0" dirty="0">
                <a:solidFill>
                  <a:srgbClr val="303030"/>
                </a:solidFill>
                <a:effectLst/>
              </a:rPr>
              <a:t> </a:t>
            </a:r>
            <a:r>
              <a:rPr lang="en-US" sz="2000" b="0" i="0" dirty="0" err="1">
                <a:solidFill>
                  <a:srgbClr val="303030"/>
                </a:solidFill>
                <a:effectLst/>
              </a:rPr>
              <a:t>axi</a:t>
            </a:r>
            <a:r>
              <a:rPr lang="cs-CZ" sz="2000" b="0" i="0" dirty="0">
                <a:solidFill>
                  <a:srgbClr val="303030"/>
                </a:solidFill>
                <a:effectLst/>
              </a:rPr>
              <a:t>á</a:t>
            </a:r>
            <a:r>
              <a:rPr lang="en-US" sz="2000" b="0" i="0" dirty="0">
                <a:solidFill>
                  <a:srgbClr val="303030"/>
                </a:solidFill>
                <a:effectLst/>
              </a:rPr>
              <a:t>l</a:t>
            </a:r>
            <a:r>
              <a:rPr lang="cs-CZ" sz="2000" b="0" i="0" dirty="0">
                <a:solidFill>
                  <a:srgbClr val="303030"/>
                </a:solidFill>
                <a:effectLst/>
              </a:rPr>
              <a:t>ní</a:t>
            </a:r>
            <a:r>
              <a:rPr lang="en-US" sz="2000" b="0" i="0" dirty="0">
                <a:solidFill>
                  <a:srgbClr val="303030"/>
                </a:solidFill>
                <a:effectLst/>
              </a:rPr>
              <a:t> po</a:t>
            </a:r>
            <a:r>
              <a:rPr lang="cs-CZ" sz="2000" dirty="0">
                <a:solidFill>
                  <a:srgbClr val="303030"/>
                </a:solidFill>
              </a:rPr>
              <a:t>z</a:t>
            </a:r>
            <a:r>
              <a:rPr lang="en-US" sz="2000" b="0" i="0" dirty="0" err="1">
                <a:solidFill>
                  <a:srgbClr val="303030"/>
                </a:solidFill>
                <a:effectLst/>
              </a:rPr>
              <a:t>i</a:t>
            </a:r>
            <a:r>
              <a:rPr lang="cs-CZ" sz="2000" b="0" i="0" dirty="0">
                <a:solidFill>
                  <a:srgbClr val="303030"/>
                </a:solidFill>
                <a:effectLst/>
              </a:rPr>
              <a:t>c</a:t>
            </a:r>
            <a:r>
              <a:rPr lang="en-US" sz="2000" b="0" i="0" dirty="0" err="1">
                <a:solidFill>
                  <a:srgbClr val="303030"/>
                </a:solidFill>
                <a:effectLst/>
              </a:rPr>
              <a:t>i</a:t>
            </a:r>
            <a:r>
              <a:rPr lang="cs-CZ" sz="2000" b="0" i="0" dirty="0">
                <a:solidFill>
                  <a:srgbClr val="303030"/>
                </a:solidFill>
                <a:effectLst/>
              </a:rPr>
              <a:t>.</a:t>
            </a:r>
            <a:endParaRPr lang="cs-CZ" sz="2000" dirty="0"/>
          </a:p>
        </p:txBody>
      </p:sp>
      <p:pic>
        <p:nvPicPr>
          <p:cNvPr id="7" name="Obrázek 6">
            <a:extLst>
              <a:ext uri="{FF2B5EF4-FFF2-40B4-BE49-F238E27FC236}">
                <a16:creationId xmlns:a16="http://schemas.microsoft.com/office/drawing/2014/main" id="{C63FB6E7-9049-4E6E-A96A-9EF405EABC67}"/>
              </a:ext>
            </a:extLst>
          </p:cNvPr>
          <p:cNvPicPr>
            <a:picLocks noChangeAspect="1"/>
          </p:cNvPicPr>
          <p:nvPr/>
        </p:nvPicPr>
        <p:blipFill>
          <a:blip r:embed="rId3"/>
          <a:stretch>
            <a:fillRect/>
          </a:stretch>
        </p:blipFill>
        <p:spPr>
          <a:xfrm>
            <a:off x="6412759" y="812932"/>
            <a:ext cx="2508607" cy="2508607"/>
          </a:xfrm>
          <a:prstGeom prst="rect">
            <a:avLst/>
          </a:prstGeom>
        </p:spPr>
      </p:pic>
    </p:spTree>
    <p:extLst>
      <p:ext uri="{BB962C8B-B14F-4D97-AF65-F5344CB8AC3E}">
        <p14:creationId xmlns:p14="http://schemas.microsoft.com/office/powerpoint/2010/main" val="22280039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ABB7183-F64F-49F0-8928-71B218EE6703}"/>
              </a:ext>
            </a:extLst>
          </p:cNvPr>
          <p:cNvSpPr txBox="1"/>
          <p:nvPr/>
        </p:nvSpPr>
        <p:spPr>
          <a:xfrm>
            <a:off x="1828800" y="4529693"/>
            <a:ext cx="5867400"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 </a:t>
            </a:r>
            <a:r>
              <a:rPr lang="cs-CZ" b="0" i="0" dirty="0">
                <a:solidFill>
                  <a:srgbClr val="202122"/>
                </a:solidFill>
                <a:effectLst/>
                <a:latin typeface="Arial" panose="020B0604020202020204" pitchFamily="34" charset="0"/>
              </a:rPr>
              <a:t>sp</a:t>
            </a:r>
            <a:r>
              <a:rPr lang="cs-CZ" b="0" i="0" baseline="30000" dirty="0">
                <a:solidFill>
                  <a:srgbClr val="202122"/>
                </a:solidFill>
                <a:effectLst/>
                <a:latin typeface="Arial" panose="020B0604020202020204" pitchFamily="34" charset="0"/>
              </a:rPr>
              <a:t>3</a:t>
            </a:r>
            <a:r>
              <a:rPr lang="cs-CZ" b="0" i="0" dirty="0">
                <a:solidFill>
                  <a:srgbClr val="202122"/>
                </a:solidFill>
                <a:effectLst/>
                <a:latin typeface="Arial" panose="020B0604020202020204" pitchFamily="34" charset="0"/>
              </a:rPr>
              <a:t>                              sp</a:t>
            </a:r>
            <a:r>
              <a:rPr lang="cs-CZ" b="0" i="0" baseline="30000" dirty="0">
                <a:solidFill>
                  <a:srgbClr val="202122"/>
                </a:solidFill>
                <a:effectLst/>
                <a:latin typeface="Arial" panose="020B0604020202020204" pitchFamily="34" charset="0"/>
              </a:rPr>
              <a:t>2</a:t>
            </a:r>
            <a:r>
              <a:rPr lang="cs-CZ" b="0" i="0" dirty="0">
                <a:solidFill>
                  <a:srgbClr val="202122"/>
                </a:solidFill>
                <a:effectLst/>
                <a:latin typeface="Arial" panose="020B0604020202020204" pitchFamily="34" charset="0"/>
              </a:rPr>
              <a:t>                                </a:t>
            </a:r>
            <a:r>
              <a:rPr lang="cs-CZ" b="0" i="0" dirty="0" err="1">
                <a:solidFill>
                  <a:srgbClr val="202122"/>
                </a:solidFill>
                <a:effectLst/>
                <a:latin typeface="Arial" panose="020B0604020202020204" pitchFamily="34" charset="0"/>
              </a:rPr>
              <a:t>sp</a:t>
            </a:r>
            <a:endParaRPr lang="cs-CZ" dirty="0"/>
          </a:p>
        </p:txBody>
      </p:sp>
      <p:sp>
        <p:nvSpPr>
          <p:cNvPr id="6" name="TextovéPole 5">
            <a:extLst>
              <a:ext uri="{FF2B5EF4-FFF2-40B4-BE49-F238E27FC236}">
                <a16:creationId xmlns:a16="http://schemas.microsoft.com/office/drawing/2014/main" id="{9124125F-BC52-44DA-8B14-108C257C94AC}"/>
              </a:ext>
            </a:extLst>
          </p:cNvPr>
          <p:cNvSpPr txBox="1"/>
          <p:nvPr/>
        </p:nvSpPr>
        <p:spPr>
          <a:xfrm>
            <a:off x="177368" y="2643388"/>
            <a:ext cx="3692036" cy="400110"/>
          </a:xfrm>
          <a:prstGeom prst="rect">
            <a:avLst/>
          </a:prstGeom>
          <a:noFill/>
        </p:spPr>
        <p:txBody>
          <a:bodyPr wrap="none" rtlCol="0">
            <a:spAutoFit/>
          </a:bodyPr>
          <a:lstStyle/>
          <a:p>
            <a:r>
              <a:rPr lang="cs-CZ" sz="2000" b="1" dirty="0" err="1"/>
              <a:t>Bentovo</a:t>
            </a:r>
            <a:r>
              <a:rPr lang="cs-CZ" sz="2000" b="1" dirty="0"/>
              <a:t> pravidlo a vazebný úhel </a:t>
            </a:r>
          </a:p>
        </p:txBody>
      </p:sp>
      <p:pic>
        <p:nvPicPr>
          <p:cNvPr id="7" name="Obrázek 6">
            <a:extLst>
              <a:ext uri="{FF2B5EF4-FFF2-40B4-BE49-F238E27FC236}">
                <a16:creationId xmlns:a16="http://schemas.microsoft.com/office/drawing/2014/main" id="{AE785140-D1FF-4AAA-8D3A-90DCCB081E7B}"/>
              </a:ext>
            </a:extLst>
          </p:cNvPr>
          <p:cNvPicPr>
            <a:picLocks noChangeAspect="1"/>
          </p:cNvPicPr>
          <p:nvPr/>
        </p:nvPicPr>
        <p:blipFill>
          <a:blip r:embed="rId2"/>
          <a:stretch>
            <a:fillRect/>
          </a:stretch>
        </p:blipFill>
        <p:spPr>
          <a:xfrm>
            <a:off x="183939" y="3367790"/>
            <a:ext cx="8860296" cy="467242"/>
          </a:xfrm>
          <a:prstGeom prst="rect">
            <a:avLst/>
          </a:prstGeom>
        </p:spPr>
      </p:pic>
      <p:pic>
        <p:nvPicPr>
          <p:cNvPr id="8" name="Obrázek 7">
            <a:extLst>
              <a:ext uri="{FF2B5EF4-FFF2-40B4-BE49-F238E27FC236}">
                <a16:creationId xmlns:a16="http://schemas.microsoft.com/office/drawing/2014/main" id="{66E9C1CF-235C-4E9F-AC94-3DC23ED78F93}"/>
              </a:ext>
            </a:extLst>
          </p:cNvPr>
          <p:cNvPicPr>
            <a:picLocks noChangeAspect="1"/>
          </p:cNvPicPr>
          <p:nvPr/>
        </p:nvPicPr>
        <p:blipFill>
          <a:blip r:embed="rId3"/>
          <a:stretch>
            <a:fillRect/>
          </a:stretch>
        </p:blipFill>
        <p:spPr>
          <a:xfrm>
            <a:off x="183939" y="3928364"/>
            <a:ext cx="8808378" cy="467242"/>
          </a:xfrm>
          <a:prstGeom prst="rect">
            <a:avLst/>
          </a:prstGeom>
        </p:spPr>
      </p:pic>
      <p:pic>
        <p:nvPicPr>
          <p:cNvPr id="10242" name="Picture 2" descr="Bent's rule - Wikipedia">
            <a:extLst>
              <a:ext uri="{FF2B5EF4-FFF2-40B4-BE49-F238E27FC236}">
                <a16:creationId xmlns:a16="http://schemas.microsoft.com/office/drawing/2014/main" id="{B9F4EE70-4B77-4BBD-8F88-33391D06F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552" y="5010337"/>
            <a:ext cx="57150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9F8F5861-77B3-4FD9-B3A0-601D23B738D4}"/>
              </a:ext>
            </a:extLst>
          </p:cNvPr>
          <p:cNvPicPr>
            <a:picLocks noChangeAspect="1"/>
          </p:cNvPicPr>
          <p:nvPr/>
        </p:nvPicPr>
        <p:blipFill>
          <a:blip r:embed="rId5"/>
          <a:stretch>
            <a:fillRect/>
          </a:stretch>
        </p:blipFill>
        <p:spPr>
          <a:xfrm>
            <a:off x="4699432" y="139489"/>
            <a:ext cx="4267200" cy="3000375"/>
          </a:xfrm>
          <a:prstGeom prst="rect">
            <a:avLst/>
          </a:prstGeom>
        </p:spPr>
      </p:pic>
      <p:sp>
        <p:nvSpPr>
          <p:cNvPr id="15" name="TextovéPole 14">
            <a:extLst>
              <a:ext uri="{FF2B5EF4-FFF2-40B4-BE49-F238E27FC236}">
                <a16:creationId xmlns:a16="http://schemas.microsoft.com/office/drawing/2014/main" id="{DD8AB990-677A-4F5C-81A0-47025AFCE350}"/>
              </a:ext>
            </a:extLst>
          </p:cNvPr>
          <p:cNvSpPr txBox="1"/>
          <p:nvPr/>
        </p:nvSpPr>
        <p:spPr>
          <a:xfrm>
            <a:off x="218465" y="447488"/>
            <a:ext cx="3762120" cy="461665"/>
          </a:xfrm>
          <a:prstGeom prst="rect">
            <a:avLst/>
          </a:prstGeom>
          <a:noFill/>
        </p:spPr>
        <p:txBody>
          <a:bodyPr wrap="none" rtlCol="0">
            <a:spAutoFit/>
          </a:bodyPr>
          <a:lstStyle/>
          <a:p>
            <a:r>
              <a:rPr lang="cs-CZ" sz="2400" b="1" dirty="0"/>
              <a:t>Hybridizace a vazebný úhel </a:t>
            </a:r>
          </a:p>
        </p:txBody>
      </p:sp>
    </p:spTree>
    <p:extLst>
      <p:ext uri="{BB962C8B-B14F-4D97-AF65-F5344CB8AC3E}">
        <p14:creationId xmlns:p14="http://schemas.microsoft.com/office/powerpoint/2010/main" val="672432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a:extLst>
              <a:ext uri="{FF2B5EF4-FFF2-40B4-BE49-F238E27FC236}">
                <a16:creationId xmlns:a16="http://schemas.microsoft.com/office/drawing/2014/main" id="{F92512CD-7068-406D-808B-4B7530E65003}"/>
              </a:ext>
            </a:extLst>
          </p:cNvPr>
          <p:cNvSpPr txBox="1"/>
          <p:nvPr/>
        </p:nvSpPr>
        <p:spPr>
          <a:xfrm>
            <a:off x="219182" y="911260"/>
            <a:ext cx="2667000" cy="381000"/>
          </a:xfrm>
          <a:prstGeom prst="rect">
            <a:avLst/>
          </a:prstGeom>
          <a:noFill/>
        </p:spPr>
        <p:txBody>
          <a:bodyPr wrap="square">
            <a:spAutoFit/>
          </a:bodyPr>
          <a:lstStyle/>
          <a:p>
            <a:r>
              <a:rPr lang="cs-CZ" b="1" i="1" dirty="0">
                <a:effectLst/>
                <a:latin typeface="Open Sans"/>
              </a:rPr>
              <a:t>Methyl fluorid (CH</a:t>
            </a:r>
            <a:r>
              <a:rPr lang="cs-CZ" b="1" i="1" baseline="-25000" dirty="0">
                <a:effectLst/>
                <a:latin typeface="Open Sans"/>
              </a:rPr>
              <a:t>3</a:t>
            </a:r>
            <a:r>
              <a:rPr lang="cs-CZ" b="1" i="1" dirty="0">
                <a:effectLst/>
                <a:latin typeface="Open Sans"/>
              </a:rPr>
              <a:t>F) </a:t>
            </a:r>
            <a:endParaRPr lang="cs-CZ" b="1" i="1" dirty="0"/>
          </a:p>
        </p:txBody>
      </p:sp>
      <p:sp>
        <p:nvSpPr>
          <p:cNvPr id="15" name="TextovéPole 14">
            <a:extLst>
              <a:ext uri="{FF2B5EF4-FFF2-40B4-BE49-F238E27FC236}">
                <a16:creationId xmlns:a16="http://schemas.microsoft.com/office/drawing/2014/main" id="{863CC1C1-851B-4F31-B0DF-967E2BD27B6A}"/>
              </a:ext>
            </a:extLst>
          </p:cNvPr>
          <p:cNvSpPr txBox="1"/>
          <p:nvPr/>
        </p:nvSpPr>
        <p:spPr>
          <a:xfrm>
            <a:off x="219182" y="1380552"/>
            <a:ext cx="8645703" cy="3170099"/>
          </a:xfrm>
          <a:prstGeom prst="rect">
            <a:avLst/>
          </a:prstGeom>
          <a:noFill/>
        </p:spPr>
        <p:txBody>
          <a:bodyPr wrap="square">
            <a:spAutoFit/>
          </a:bodyPr>
          <a:lstStyle/>
          <a:p>
            <a:pPr algn="just"/>
            <a:r>
              <a:rPr lang="cs-CZ" sz="2000" dirty="0"/>
              <a:t>Molekula má sp</a:t>
            </a:r>
            <a:r>
              <a:rPr lang="cs-CZ" sz="2000" baseline="30000" dirty="0"/>
              <a:t>3</a:t>
            </a:r>
            <a:r>
              <a:rPr lang="cs-CZ" sz="2000" dirty="0"/>
              <a:t> hybridizaci jako methan. Protože však rozdělení s-charakteru není, v důsledku přítomnosti elektronegativního atomu F u všech hybridních orbitalů stejnoměrné, změní se i vazebné úhly. </a:t>
            </a:r>
          </a:p>
          <a:p>
            <a:pPr algn="just"/>
            <a:r>
              <a:rPr lang="cs-CZ" sz="2000" dirty="0"/>
              <a:t>   Podle </a:t>
            </a:r>
            <a:r>
              <a:rPr lang="cs-CZ" sz="2000" dirty="0" err="1"/>
              <a:t>Bentova</a:t>
            </a:r>
            <a:r>
              <a:rPr lang="cs-CZ" sz="2000" dirty="0"/>
              <a:t> pravidla </a:t>
            </a:r>
            <a:r>
              <a:rPr lang="en-US" sz="2000" b="0" i="0" dirty="0">
                <a:solidFill>
                  <a:srgbClr val="303030"/>
                </a:solidFill>
                <a:effectLst/>
              </a:rPr>
              <a:t>orbital </a:t>
            </a:r>
            <a:r>
              <a:rPr lang="cs-CZ" sz="2000" b="0" i="0" dirty="0">
                <a:solidFill>
                  <a:srgbClr val="303030"/>
                </a:solidFill>
                <a:effectLst/>
              </a:rPr>
              <a:t>s menším</a:t>
            </a:r>
            <a:r>
              <a:rPr lang="en-US" sz="2000" b="0" i="0" dirty="0">
                <a:solidFill>
                  <a:srgbClr val="303030"/>
                </a:solidFill>
                <a:effectLst/>
              </a:rPr>
              <a:t> s</a:t>
            </a:r>
            <a:r>
              <a:rPr lang="cs-CZ" sz="2000" b="0" i="0" dirty="0">
                <a:solidFill>
                  <a:srgbClr val="303030"/>
                </a:solidFill>
                <a:effectLst/>
              </a:rPr>
              <a:t>-</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cs-CZ" sz="2000" b="0" i="0" dirty="0" err="1">
                <a:solidFill>
                  <a:srgbClr val="303030"/>
                </a:solidFill>
                <a:effectLst/>
              </a:rPr>
              <a:t>em</a:t>
            </a:r>
            <a:r>
              <a:rPr lang="en-US" sz="2000" b="0" i="0" dirty="0">
                <a:solidFill>
                  <a:srgbClr val="303030"/>
                </a:solidFill>
                <a:effectLst/>
              </a:rPr>
              <a:t> </a:t>
            </a:r>
            <a:r>
              <a:rPr lang="cs-CZ" sz="2000" b="0" i="0" dirty="0">
                <a:solidFill>
                  <a:srgbClr val="303030"/>
                </a:solidFill>
                <a:effectLst/>
              </a:rPr>
              <a:t>bude orientován</a:t>
            </a:r>
            <a:r>
              <a:rPr lang="en-US" sz="2000" b="0" i="0" dirty="0">
                <a:solidFill>
                  <a:srgbClr val="303030"/>
                </a:solidFill>
                <a:effectLst/>
              </a:rPr>
              <a:t> </a:t>
            </a:r>
            <a:r>
              <a:rPr lang="cs-CZ" sz="2000" b="0" i="0" dirty="0">
                <a:solidFill>
                  <a:srgbClr val="303030"/>
                </a:solidFill>
                <a:effectLst/>
              </a:rPr>
              <a:t>směrem k</a:t>
            </a:r>
            <a:r>
              <a:rPr lang="en-US" sz="2000" b="0" i="0" dirty="0">
                <a:solidFill>
                  <a:srgbClr val="303030"/>
                </a:solidFill>
                <a:effectLst/>
              </a:rPr>
              <a:t> </a:t>
            </a:r>
            <a:r>
              <a:rPr lang="cs-CZ" sz="2000" b="0" i="0" dirty="0">
                <a:solidFill>
                  <a:srgbClr val="303030"/>
                </a:solidFill>
                <a:effectLst/>
              </a:rPr>
              <a:t>víc</a:t>
            </a:r>
            <a:r>
              <a:rPr lang="en-US" sz="2000" b="0" i="0" dirty="0">
                <a:solidFill>
                  <a:srgbClr val="303030"/>
                </a:solidFill>
                <a:effectLst/>
              </a:rPr>
              <a:t>e </a:t>
            </a:r>
            <a:r>
              <a:rPr lang="en-US" sz="2000" b="0" i="0" dirty="0" err="1">
                <a:solidFill>
                  <a:srgbClr val="303030"/>
                </a:solidFill>
                <a:effectLst/>
              </a:rPr>
              <a:t>ele</a:t>
            </a:r>
            <a:r>
              <a:rPr lang="cs-CZ" sz="2000" b="0" i="0" dirty="0">
                <a:solidFill>
                  <a:srgbClr val="303030"/>
                </a:solidFill>
                <a:effectLst/>
              </a:rPr>
              <a:t>k</a:t>
            </a:r>
            <a:r>
              <a:rPr lang="en-US" sz="2000" b="0" i="0" dirty="0" err="1">
                <a:solidFill>
                  <a:srgbClr val="303030"/>
                </a:solidFill>
                <a:effectLst/>
              </a:rPr>
              <a:t>tronegativ</a:t>
            </a:r>
            <a:r>
              <a:rPr lang="cs-CZ" sz="2000" b="0" i="0" dirty="0" err="1">
                <a:solidFill>
                  <a:srgbClr val="303030"/>
                </a:solidFill>
                <a:effectLst/>
              </a:rPr>
              <a:t>nímu</a:t>
            </a:r>
            <a:r>
              <a:rPr lang="en-US" sz="2000" b="0" i="0" dirty="0">
                <a:solidFill>
                  <a:srgbClr val="303030"/>
                </a:solidFill>
                <a:effectLst/>
              </a:rPr>
              <a:t> </a:t>
            </a:r>
            <a:r>
              <a:rPr lang="cs-CZ" sz="2000" b="0" i="0" dirty="0">
                <a:solidFill>
                  <a:srgbClr val="303030"/>
                </a:solidFill>
                <a:effectLst/>
              </a:rPr>
              <a:t>prvku – tudíž </a:t>
            </a:r>
            <a:r>
              <a:rPr lang="cs-CZ" sz="2000" b="0" i="0" u="sng" dirty="0">
                <a:solidFill>
                  <a:srgbClr val="303030"/>
                </a:solidFill>
                <a:effectLst/>
              </a:rPr>
              <a:t>vazba </a:t>
            </a:r>
            <a:r>
              <a:rPr lang="en-US" sz="2000" b="0" i="0" u="sng" dirty="0">
                <a:solidFill>
                  <a:srgbClr val="303030"/>
                </a:solidFill>
                <a:effectLst/>
              </a:rPr>
              <a:t>C-F </a:t>
            </a:r>
            <a:r>
              <a:rPr lang="cs-CZ" sz="2000" b="0" i="0" u="sng" dirty="0">
                <a:solidFill>
                  <a:srgbClr val="303030"/>
                </a:solidFill>
                <a:effectLst/>
              </a:rPr>
              <a:t>má</a:t>
            </a:r>
            <a:r>
              <a:rPr lang="en-US" sz="2000" b="1" i="0" u="sng" dirty="0">
                <a:solidFill>
                  <a:srgbClr val="0000FF"/>
                </a:solidFill>
                <a:effectLst/>
              </a:rPr>
              <a:t> </a:t>
            </a:r>
            <a:r>
              <a:rPr lang="cs-CZ" sz="2000" u="sng" dirty="0">
                <a:effectLst/>
              </a:rPr>
              <a:t>menší</a:t>
            </a:r>
            <a:r>
              <a:rPr lang="en-US" sz="2000" u="sng" dirty="0">
                <a:effectLst/>
              </a:rPr>
              <a:t> s-</a:t>
            </a:r>
            <a:r>
              <a:rPr lang="en-US" sz="2000" u="sng" dirty="0" err="1">
                <a:effectLst/>
              </a:rPr>
              <a:t>chara</a:t>
            </a:r>
            <a:r>
              <a:rPr lang="cs-CZ" sz="2000" u="sng" dirty="0">
                <a:effectLst/>
              </a:rPr>
              <a:t>k</a:t>
            </a:r>
            <a:r>
              <a:rPr lang="en-US" sz="2000" u="sng" dirty="0" err="1">
                <a:effectLst/>
              </a:rPr>
              <a:t>ter</a:t>
            </a:r>
            <a:r>
              <a:rPr lang="en-US" sz="2000" b="0" i="0" dirty="0">
                <a:solidFill>
                  <a:srgbClr val="303030"/>
                </a:solidFill>
                <a:effectLst/>
              </a:rPr>
              <a:t> </a:t>
            </a:r>
            <a:r>
              <a:rPr lang="cs-CZ" sz="2000" b="0" i="0" dirty="0">
                <a:solidFill>
                  <a:srgbClr val="303030"/>
                </a:solidFill>
                <a:effectLst/>
              </a:rPr>
              <a:t>ve srovnání s </a:t>
            </a:r>
            <a:r>
              <a:rPr lang="en-US" sz="2000" b="0" i="0" dirty="0">
                <a:solidFill>
                  <a:srgbClr val="303030"/>
                </a:solidFill>
                <a:effectLst/>
              </a:rPr>
              <a:t>C-H </a:t>
            </a:r>
            <a:r>
              <a:rPr lang="cs-CZ" sz="2000" b="0" i="0" dirty="0">
                <a:solidFill>
                  <a:srgbClr val="303030"/>
                </a:solidFill>
                <a:effectLst/>
              </a:rPr>
              <a:t>vazbami a vazebný úhel</a:t>
            </a:r>
            <a:r>
              <a:rPr lang="en-US" sz="2000" b="0" i="0" dirty="0">
                <a:solidFill>
                  <a:srgbClr val="303030"/>
                </a:solidFill>
                <a:effectLst/>
              </a:rPr>
              <a:t> </a:t>
            </a:r>
            <a:r>
              <a:rPr lang="cs-CZ" sz="2000" b="0" i="0" dirty="0">
                <a:solidFill>
                  <a:srgbClr val="303030"/>
                </a:solidFill>
                <a:effectLst/>
              </a:rPr>
              <a:t>se zmenší (experimentálně je </a:t>
            </a:r>
            <a:r>
              <a:rPr lang="en-US" sz="2000" b="0" i="0" dirty="0">
                <a:solidFill>
                  <a:srgbClr val="303030"/>
                </a:solidFill>
                <a:effectLst/>
              </a:rPr>
              <a:t>H-C-F 108.2</a:t>
            </a:r>
            <a:r>
              <a:rPr lang="cs-CZ" sz="2000" b="0" i="0" dirty="0">
                <a:solidFill>
                  <a:srgbClr val="303030"/>
                </a:solidFill>
                <a:effectLst/>
              </a:rPr>
              <a:t>°) </a:t>
            </a:r>
            <a:r>
              <a:rPr lang="cs-CZ" sz="2000" dirty="0">
                <a:solidFill>
                  <a:srgbClr val="303030"/>
                </a:solidFill>
              </a:rPr>
              <a:t>oproti</a:t>
            </a:r>
            <a:r>
              <a:rPr lang="en-US" sz="2000" b="0" i="0" dirty="0">
                <a:solidFill>
                  <a:srgbClr val="303030"/>
                </a:solidFill>
                <a:effectLst/>
              </a:rPr>
              <a:t> </a:t>
            </a:r>
            <a:r>
              <a:rPr lang="cs-CZ" sz="2000" b="0" i="0" dirty="0">
                <a:solidFill>
                  <a:srgbClr val="303030"/>
                </a:solidFill>
                <a:effectLst/>
              </a:rPr>
              <a:t>vazebnému úhlu v methanu (</a:t>
            </a:r>
            <a:r>
              <a:rPr lang="en-US" sz="2000" b="0" i="0" dirty="0">
                <a:solidFill>
                  <a:srgbClr val="303030"/>
                </a:solidFill>
                <a:effectLst/>
              </a:rPr>
              <a:t>109.5</a:t>
            </a:r>
            <a:r>
              <a:rPr lang="cs-CZ" sz="2000" b="0" i="0" dirty="0">
                <a:solidFill>
                  <a:srgbClr val="303030"/>
                </a:solidFill>
                <a:effectLst/>
              </a:rPr>
              <a:t>°)</a:t>
            </a:r>
            <a:r>
              <a:rPr lang="en-US" sz="2000" b="0" i="0" dirty="0">
                <a:solidFill>
                  <a:srgbClr val="303030"/>
                </a:solidFill>
                <a:effectLst/>
              </a:rPr>
              <a:t>.</a:t>
            </a:r>
            <a:endParaRPr lang="cs-CZ" sz="2000" b="0" i="0" dirty="0">
              <a:solidFill>
                <a:srgbClr val="303030"/>
              </a:solidFill>
              <a:effectLst/>
            </a:endParaRPr>
          </a:p>
          <a:p>
            <a:pPr algn="just"/>
            <a:r>
              <a:rPr lang="cs-CZ" sz="2000" b="0" i="0" dirty="0">
                <a:solidFill>
                  <a:srgbClr val="303030"/>
                </a:solidFill>
                <a:effectLst/>
              </a:rPr>
              <a:t>  Protože </a:t>
            </a:r>
            <a:r>
              <a:rPr lang="en-US" sz="2000" b="0" i="0" dirty="0">
                <a:solidFill>
                  <a:srgbClr val="303030"/>
                </a:solidFill>
                <a:effectLst/>
              </a:rPr>
              <a:t>s</a:t>
            </a:r>
            <a:r>
              <a:rPr lang="cs-CZ" sz="2000" b="0" i="0" dirty="0">
                <a:solidFill>
                  <a:srgbClr val="303030"/>
                </a:solidFill>
                <a:effectLst/>
              </a:rPr>
              <a:t>-</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en-US" sz="2000" b="0" i="0" dirty="0">
                <a:solidFill>
                  <a:srgbClr val="303030"/>
                </a:solidFill>
                <a:effectLst/>
              </a:rPr>
              <a:t> C-F </a:t>
            </a:r>
            <a:r>
              <a:rPr lang="cs-CZ" sz="2000" b="0" i="0" dirty="0">
                <a:solidFill>
                  <a:srgbClr val="303030"/>
                </a:solidFill>
                <a:effectLst/>
              </a:rPr>
              <a:t>vazby</a:t>
            </a:r>
            <a:r>
              <a:rPr lang="en-US" sz="2000" b="0" i="0" dirty="0">
                <a:solidFill>
                  <a:srgbClr val="303030"/>
                </a:solidFill>
                <a:effectLst/>
              </a:rPr>
              <a:t> </a:t>
            </a:r>
            <a:r>
              <a:rPr lang="cs-CZ" sz="2000" b="0" i="0" dirty="0">
                <a:solidFill>
                  <a:srgbClr val="303030"/>
                </a:solidFill>
                <a:effectLst/>
              </a:rPr>
              <a:t>poklesl</a:t>
            </a:r>
            <a:r>
              <a:rPr lang="en-US" sz="2000" b="0" i="0" dirty="0">
                <a:solidFill>
                  <a:srgbClr val="303030"/>
                </a:solidFill>
                <a:effectLst/>
              </a:rPr>
              <a:t>, </a:t>
            </a:r>
            <a:r>
              <a:rPr lang="cs-CZ" sz="2000" b="0" i="0" dirty="0">
                <a:solidFill>
                  <a:srgbClr val="303030"/>
                </a:solidFill>
                <a:effectLst/>
              </a:rPr>
              <a:t>dochází k nárůstu</a:t>
            </a:r>
            <a:r>
              <a:rPr lang="en-US" sz="2000" b="0" i="0" dirty="0">
                <a:solidFill>
                  <a:srgbClr val="303030"/>
                </a:solidFill>
                <a:effectLst/>
              </a:rPr>
              <a:t> s-</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cs-CZ" sz="2000" b="0" i="0" dirty="0">
                <a:solidFill>
                  <a:srgbClr val="303030"/>
                </a:solidFill>
                <a:effectLst/>
              </a:rPr>
              <a:t>u</a:t>
            </a:r>
            <a:r>
              <a:rPr lang="en-US" sz="2000" b="0" i="0" dirty="0">
                <a:solidFill>
                  <a:srgbClr val="303030"/>
                </a:solidFill>
                <a:effectLst/>
              </a:rPr>
              <a:t> </a:t>
            </a:r>
            <a:r>
              <a:rPr lang="cs-CZ" sz="2000" b="0" i="0" dirty="0">
                <a:solidFill>
                  <a:srgbClr val="303030"/>
                </a:solidFill>
                <a:effectLst/>
              </a:rPr>
              <a:t>u ostatních tří </a:t>
            </a:r>
            <a:r>
              <a:rPr lang="en-US" sz="2000" b="0" i="0" dirty="0">
                <a:solidFill>
                  <a:srgbClr val="303030"/>
                </a:solidFill>
                <a:effectLst/>
              </a:rPr>
              <a:t>C-H </a:t>
            </a:r>
            <a:r>
              <a:rPr lang="cs-CZ" sz="2000" b="0" i="0" dirty="0">
                <a:solidFill>
                  <a:srgbClr val="303030"/>
                </a:solidFill>
                <a:effectLst/>
              </a:rPr>
              <a:t>vazeb, což vede ke zvětšení vazebných úhlů mezi nimi (e</a:t>
            </a:r>
            <a:r>
              <a:rPr lang="en-US" sz="2000" b="0" i="0" dirty="0" err="1">
                <a:solidFill>
                  <a:srgbClr val="303030"/>
                </a:solidFill>
                <a:effectLst/>
              </a:rPr>
              <a:t>xperiment</a:t>
            </a:r>
            <a:r>
              <a:rPr lang="cs-CZ" sz="2000" b="0" i="0" dirty="0" err="1">
                <a:solidFill>
                  <a:srgbClr val="303030"/>
                </a:solidFill>
                <a:effectLst/>
              </a:rPr>
              <a:t>álně</a:t>
            </a:r>
            <a:r>
              <a:rPr lang="cs-CZ" sz="2000" b="0" i="0" dirty="0">
                <a:solidFill>
                  <a:srgbClr val="303030"/>
                </a:solidFill>
                <a:effectLst/>
              </a:rPr>
              <a:t> j</a:t>
            </a:r>
            <a:r>
              <a:rPr lang="en-US" sz="2000" b="0" i="0" dirty="0">
                <a:solidFill>
                  <a:srgbClr val="303030"/>
                </a:solidFill>
                <a:effectLst/>
              </a:rPr>
              <a:t>e H-C-H 110.2</a:t>
            </a:r>
            <a:r>
              <a:rPr lang="cs-CZ" sz="2000" b="0" i="0" dirty="0">
                <a:solidFill>
                  <a:srgbClr val="303030"/>
                </a:solidFill>
                <a:effectLst/>
              </a:rPr>
              <a:t>°) </a:t>
            </a:r>
            <a:r>
              <a:rPr lang="cs-CZ" sz="2000" dirty="0">
                <a:solidFill>
                  <a:srgbClr val="303030"/>
                </a:solidFill>
              </a:rPr>
              <a:t>oproti</a:t>
            </a:r>
            <a:r>
              <a:rPr lang="en-US" sz="2000" b="0" i="0" dirty="0">
                <a:solidFill>
                  <a:srgbClr val="303030"/>
                </a:solidFill>
                <a:effectLst/>
              </a:rPr>
              <a:t> </a:t>
            </a:r>
            <a:r>
              <a:rPr lang="cs-CZ" sz="2000" b="0" i="0" dirty="0">
                <a:solidFill>
                  <a:srgbClr val="303030"/>
                </a:solidFill>
                <a:effectLst/>
              </a:rPr>
              <a:t>vazebnému úhlu v methanu (</a:t>
            </a:r>
            <a:r>
              <a:rPr lang="en-US" sz="2000" b="0" i="0" dirty="0">
                <a:solidFill>
                  <a:srgbClr val="303030"/>
                </a:solidFill>
                <a:effectLst/>
              </a:rPr>
              <a:t>109.5</a:t>
            </a:r>
            <a:r>
              <a:rPr lang="cs-CZ" sz="2000" b="0" i="0" dirty="0">
                <a:solidFill>
                  <a:srgbClr val="303030"/>
                </a:solidFill>
                <a:effectLst/>
              </a:rPr>
              <a:t>°)</a:t>
            </a:r>
            <a:r>
              <a:rPr lang="en-US" sz="2000" b="0" i="0" dirty="0">
                <a:solidFill>
                  <a:srgbClr val="303030"/>
                </a:solidFill>
                <a:effectLst/>
              </a:rPr>
              <a:t>.</a:t>
            </a:r>
            <a:endParaRPr lang="cs-CZ" sz="2000" dirty="0"/>
          </a:p>
        </p:txBody>
      </p:sp>
      <p:sp>
        <p:nvSpPr>
          <p:cNvPr id="14" name="TextovéPole 13">
            <a:extLst>
              <a:ext uri="{FF2B5EF4-FFF2-40B4-BE49-F238E27FC236}">
                <a16:creationId xmlns:a16="http://schemas.microsoft.com/office/drawing/2014/main" id="{DB71498E-50F0-497E-8DEC-D98C16FC0AA4}"/>
              </a:ext>
            </a:extLst>
          </p:cNvPr>
          <p:cNvSpPr txBox="1"/>
          <p:nvPr/>
        </p:nvSpPr>
        <p:spPr>
          <a:xfrm>
            <a:off x="192641" y="298010"/>
            <a:ext cx="1072730" cy="461665"/>
          </a:xfrm>
          <a:prstGeom prst="rect">
            <a:avLst/>
          </a:prstGeom>
          <a:noFill/>
        </p:spPr>
        <p:txBody>
          <a:bodyPr wrap="none" rtlCol="0">
            <a:spAutoFit/>
          </a:bodyPr>
          <a:lstStyle/>
          <a:p>
            <a:r>
              <a:rPr lang="cs-CZ" sz="2400" b="1" dirty="0"/>
              <a:t>Příklad</a:t>
            </a:r>
          </a:p>
        </p:txBody>
      </p:sp>
      <p:pic>
        <p:nvPicPr>
          <p:cNvPr id="17" name="Obrázek 16">
            <a:extLst>
              <a:ext uri="{FF2B5EF4-FFF2-40B4-BE49-F238E27FC236}">
                <a16:creationId xmlns:a16="http://schemas.microsoft.com/office/drawing/2014/main" id="{9959CDDB-AE75-4B74-8056-446A8BCB0FFF}"/>
              </a:ext>
            </a:extLst>
          </p:cNvPr>
          <p:cNvPicPr>
            <a:picLocks noChangeAspect="1"/>
          </p:cNvPicPr>
          <p:nvPr/>
        </p:nvPicPr>
        <p:blipFill>
          <a:blip r:embed="rId3"/>
          <a:stretch>
            <a:fillRect/>
          </a:stretch>
        </p:blipFill>
        <p:spPr>
          <a:xfrm>
            <a:off x="5181600" y="4641976"/>
            <a:ext cx="2676525" cy="1581150"/>
          </a:xfrm>
          <a:prstGeom prst="rect">
            <a:avLst/>
          </a:prstGeom>
        </p:spPr>
      </p:pic>
      <p:pic>
        <p:nvPicPr>
          <p:cNvPr id="5128" name="Picture 8" descr="Fluormethaan - Wikipedia">
            <a:extLst>
              <a:ext uri="{FF2B5EF4-FFF2-40B4-BE49-F238E27FC236}">
                <a16:creationId xmlns:a16="http://schemas.microsoft.com/office/drawing/2014/main" id="{A6727FDA-47D1-4342-9623-EB17ACC89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807956"/>
            <a:ext cx="1168953" cy="133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8383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Sigma bonds come in six varieties: Pi bonds come in one ...">
            <a:extLst>
              <a:ext uri="{FF2B5EF4-FFF2-40B4-BE49-F238E27FC236}">
                <a16:creationId xmlns:a16="http://schemas.microsoft.com/office/drawing/2014/main" id="{79205F7B-7211-4B3F-9ED8-44055BDBB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27" y="2118929"/>
            <a:ext cx="4810484" cy="28967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0C483703-9549-4280-BABB-6852F7EEB014}"/>
              </a:ext>
            </a:extLst>
          </p:cNvPr>
          <p:cNvSpPr>
            <a:spLocks noChangeArrowheads="1"/>
          </p:cNvSpPr>
          <p:nvPr/>
        </p:nvSpPr>
        <p:spPr bwMode="auto">
          <a:xfrm>
            <a:off x="312987" y="386208"/>
            <a:ext cx="7704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2400" b="1" dirty="0">
                <a:latin typeface="Calibri" panose="020F0502020204030204" pitchFamily="34" charset="0"/>
                <a:cs typeface="Calibri" panose="020F0502020204030204" pitchFamily="34" charset="0"/>
              </a:rPr>
              <a:t>Hybridizace a</a:t>
            </a:r>
            <a:r>
              <a:rPr lang="en-US" altLang="cs-CZ" sz="2400" b="1" dirty="0">
                <a:latin typeface="Calibri" panose="020F0502020204030204" pitchFamily="34" charset="0"/>
                <a:cs typeface="Calibri" panose="020F0502020204030204" pitchFamily="34" charset="0"/>
              </a:rPr>
              <a:t> d</a:t>
            </a:r>
            <a:r>
              <a:rPr lang="cs-CZ" altLang="cs-CZ" sz="2400" b="1" dirty="0">
                <a:latin typeface="Calibri" panose="020F0502020204030204" pitchFamily="34" charset="0"/>
                <a:cs typeface="Calibri" panose="020F0502020204030204" pitchFamily="34" charset="0"/>
              </a:rPr>
              <a:t>é</a:t>
            </a:r>
            <a:r>
              <a:rPr lang="en-US" altLang="cs-CZ" sz="2400" b="1" dirty="0" err="1">
                <a:latin typeface="Calibri" panose="020F0502020204030204" pitchFamily="34" charset="0"/>
                <a:cs typeface="Calibri" panose="020F0502020204030204" pitchFamily="34" charset="0"/>
              </a:rPr>
              <a:t>lka</a:t>
            </a:r>
            <a:r>
              <a:rPr lang="cs-CZ" altLang="cs-CZ" sz="2400" b="1" dirty="0">
                <a:latin typeface="Calibri" panose="020F0502020204030204" pitchFamily="34" charset="0"/>
                <a:cs typeface="Calibri" panose="020F0502020204030204" pitchFamily="34" charset="0"/>
              </a:rPr>
              <a:t> vazby</a:t>
            </a:r>
          </a:p>
        </p:txBody>
      </p:sp>
      <p:sp>
        <p:nvSpPr>
          <p:cNvPr id="5" name="Rectangle 8">
            <a:extLst>
              <a:ext uri="{FF2B5EF4-FFF2-40B4-BE49-F238E27FC236}">
                <a16:creationId xmlns:a16="http://schemas.microsoft.com/office/drawing/2014/main" id="{458BF7D6-2DE9-4FAD-A3D6-BECB1D081133}"/>
              </a:ext>
            </a:extLst>
          </p:cNvPr>
          <p:cNvSpPr>
            <a:spLocks noChangeArrowheads="1"/>
          </p:cNvSpPr>
          <p:nvPr/>
        </p:nvSpPr>
        <p:spPr bwMode="auto">
          <a:xfrm>
            <a:off x="277027" y="1190466"/>
            <a:ext cx="45723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altLang="cs-CZ" sz="2000" b="1" dirty="0">
                <a:latin typeface="Calibri" panose="020F0502020204030204" pitchFamily="34" charset="0"/>
                <a:cs typeface="Calibri" panose="020F0502020204030204" pitchFamily="34" charset="0"/>
              </a:rPr>
              <a:t>Délka vazby </a:t>
            </a:r>
            <a:r>
              <a:rPr lang="cs-CZ" altLang="cs-CZ" sz="2000" dirty="0">
                <a:latin typeface="Calibri" panose="020F0502020204030204" pitchFamily="34" charset="0"/>
                <a:cs typeface="Calibri" panose="020F0502020204030204" pitchFamily="34" charset="0"/>
              </a:rPr>
              <a:t>– závisí na podílu </a:t>
            </a:r>
            <a:r>
              <a:rPr lang="cs-CZ" altLang="cs-CZ" sz="2000" i="1" dirty="0">
                <a:latin typeface="Calibri" panose="020F0502020204030204" pitchFamily="34" charset="0"/>
                <a:cs typeface="Calibri" panose="020F0502020204030204" pitchFamily="34" charset="0"/>
              </a:rPr>
              <a:t>s</a:t>
            </a:r>
            <a:r>
              <a:rPr lang="cs-CZ" altLang="cs-CZ" sz="2000" dirty="0">
                <a:latin typeface="Calibri" panose="020F0502020204030204" pitchFamily="34" charset="0"/>
                <a:cs typeface="Calibri" panose="020F0502020204030204" pitchFamily="34" charset="0"/>
              </a:rPr>
              <a:t> orbitalů tj. klesá v řadě p</a:t>
            </a:r>
            <a:r>
              <a:rPr lang="en-US" altLang="cs-CZ" sz="2000" dirty="0">
                <a:latin typeface="Calibri" panose="020F0502020204030204" pitchFamily="34" charset="0"/>
                <a:cs typeface="Calibri" panose="020F0502020204030204" pitchFamily="34" charset="0"/>
              </a:rPr>
              <a:t> &gt; sp</a:t>
            </a:r>
            <a:r>
              <a:rPr lang="en-US" altLang="cs-CZ" sz="2000" baseline="30000" dirty="0">
                <a:latin typeface="Calibri" panose="020F0502020204030204" pitchFamily="34" charset="0"/>
                <a:cs typeface="Calibri" panose="020F0502020204030204" pitchFamily="34" charset="0"/>
              </a:rPr>
              <a:t>3</a:t>
            </a:r>
            <a:r>
              <a:rPr lang="en-US" altLang="cs-CZ" sz="2000" dirty="0">
                <a:latin typeface="Calibri" panose="020F0502020204030204" pitchFamily="34" charset="0"/>
                <a:cs typeface="Calibri" panose="020F0502020204030204" pitchFamily="34" charset="0"/>
              </a:rPr>
              <a:t> &gt; sp</a:t>
            </a:r>
            <a:r>
              <a:rPr lang="en-US" altLang="cs-CZ" sz="2000" baseline="30000" dirty="0">
                <a:latin typeface="Calibri" panose="020F0502020204030204" pitchFamily="34" charset="0"/>
                <a:cs typeface="Calibri" panose="020F0502020204030204" pitchFamily="34" charset="0"/>
              </a:rPr>
              <a:t>2</a:t>
            </a:r>
            <a:r>
              <a:rPr lang="en-US" altLang="cs-CZ" sz="2000" dirty="0">
                <a:latin typeface="Calibri" panose="020F0502020204030204" pitchFamily="34" charset="0"/>
                <a:cs typeface="Calibri" panose="020F0502020204030204" pitchFamily="34" charset="0"/>
              </a:rPr>
              <a:t> &gt; </a:t>
            </a:r>
            <a:r>
              <a:rPr lang="en-US" altLang="cs-CZ" sz="2000" dirty="0" err="1">
                <a:latin typeface="Calibri" panose="020F0502020204030204" pitchFamily="34" charset="0"/>
                <a:cs typeface="Calibri" panose="020F0502020204030204" pitchFamily="34" charset="0"/>
              </a:rPr>
              <a:t>sp</a:t>
            </a:r>
            <a:r>
              <a:rPr lang="cs-CZ" altLang="cs-CZ" sz="2000" dirty="0">
                <a:latin typeface="Calibri" panose="020F0502020204030204" pitchFamily="34" charset="0"/>
                <a:cs typeface="Calibri" panose="020F0502020204030204" pitchFamily="34" charset="0"/>
              </a:rPr>
              <a:t>   </a:t>
            </a:r>
            <a:endParaRPr lang="cs-CZ" altLang="cs-CZ" sz="2000" i="1" dirty="0">
              <a:latin typeface="Calibri" panose="020F0502020204030204" pitchFamily="34" charset="0"/>
              <a:cs typeface="Calibri" panose="020F0502020204030204" pitchFamily="34" charset="0"/>
            </a:endParaRPr>
          </a:p>
        </p:txBody>
      </p:sp>
      <p:pic>
        <p:nvPicPr>
          <p:cNvPr id="1030" name="Picture 6" descr="Which hybrid orbitals have different bond lengths? - Quora">
            <a:extLst>
              <a:ext uri="{FF2B5EF4-FFF2-40B4-BE49-F238E27FC236}">
                <a16:creationId xmlns:a16="http://schemas.microsoft.com/office/drawing/2014/main" id="{DDE3CE8F-5733-4720-B1D6-4572A8BE9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697" y="2092387"/>
            <a:ext cx="2368427" cy="2082788"/>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46447CA-E803-4EBB-BB4F-F458F52B5316}"/>
              </a:ext>
            </a:extLst>
          </p:cNvPr>
          <p:cNvPicPr>
            <a:picLocks noChangeAspect="1"/>
          </p:cNvPicPr>
          <p:nvPr/>
        </p:nvPicPr>
        <p:blipFill>
          <a:blip r:embed="rId4"/>
          <a:stretch>
            <a:fillRect/>
          </a:stretch>
        </p:blipFill>
        <p:spPr>
          <a:xfrm>
            <a:off x="5010907" y="452907"/>
            <a:ext cx="3828668" cy="1166893"/>
          </a:xfrm>
          <a:prstGeom prst="rect">
            <a:avLst/>
          </a:prstGeom>
        </p:spPr>
      </p:pic>
      <p:pic>
        <p:nvPicPr>
          <p:cNvPr id="9" name="Picture 2">
            <a:extLst>
              <a:ext uri="{FF2B5EF4-FFF2-40B4-BE49-F238E27FC236}">
                <a16:creationId xmlns:a16="http://schemas.microsoft.com/office/drawing/2014/main" id="{EF090759-226C-4A36-9AD6-E8F84E37D9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411" y="5452526"/>
            <a:ext cx="2899606" cy="10166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uka Chemistry: Differences between Single, Double and ...">
            <a:extLst>
              <a:ext uri="{FF2B5EF4-FFF2-40B4-BE49-F238E27FC236}">
                <a16:creationId xmlns:a16="http://schemas.microsoft.com/office/drawing/2014/main" id="{D61D0D78-182D-45B2-9E5C-3615F35ABF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3488" y="4572000"/>
            <a:ext cx="3778846" cy="1983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209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oretical chemistry - Utility of Bent's Rule - What can ...">
            <a:extLst>
              <a:ext uri="{FF2B5EF4-FFF2-40B4-BE49-F238E27FC236}">
                <a16:creationId xmlns:a16="http://schemas.microsoft.com/office/drawing/2014/main" id="{300F1BF5-2291-46A8-8BAB-2926F6616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514600"/>
            <a:ext cx="4238625" cy="419676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D43AB82-174F-46FC-9355-950C303BBDA8}"/>
              </a:ext>
            </a:extLst>
          </p:cNvPr>
          <p:cNvSpPr txBox="1"/>
          <p:nvPr/>
        </p:nvSpPr>
        <p:spPr>
          <a:xfrm>
            <a:off x="228600" y="381000"/>
            <a:ext cx="4139018" cy="461665"/>
          </a:xfrm>
          <a:prstGeom prst="rect">
            <a:avLst/>
          </a:prstGeom>
          <a:noFill/>
        </p:spPr>
        <p:txBody>
          <a:bodyPr wrap="none" rtlCol="0">
            <a:spAutoFit/>
          </a:bodyPr>
          <a:lstStyle/>
          <a:p>
            <a:r>
              <a:rPr lang="cs-CZ" sz="2400" b="1" dirty="0" err="1"/>
              <a:t>Bentovo</a:t>
            </a:r>
            <a:r>
              <a:rPr lang="cs-CZ" sz="2400" b="1" dirty="0"/>
              <a:t> pravidlo a délka vazby</a:t>
            </a:r>
          </a:p>
        </p:txBody>
      </p:sp>
      <p:pic>
        <p:nvPicPr>
          <p:cNvPr id="6" name="Obrázek 5">
            <a:extLst>
              <a:ext uri="{FF2B5EF4-FFF2-40B4-BE49-F238E27FC236}">
                <a16:creationId xmlns:a16="http://schemas.microsoft.com/office/drawing/2014/main" id="{5611CF83-A801-49E0-AAA6-CE65BDA1DB7E}"/>
              </a:ext>
            </a:extLst>
          </p:cNvPr>
          <p:cNvPicPr>
            <a:picLocks noChangeAspect="1"/>
          </p:cNvPicPr>
          <p:nvPr/>
        </p:nvPicPr>
        <p:blipFill>
          <a:blip r:embed="rId3"/>
          <a:stretch>
            <a:fillRect/>
          </a:stretch>
        </p:blipFill>
        <p:spPr>
          <a:xfrm>
            <a:off x="5077640" y="402404"/>
            <a:ext cx="3804369" cy="1911419"/>
          </a:xfrm>
          <a:prstGeom prst="rect">
            <a:avLst/>
          </a:prstGeom>
        </p:spPr>
      </p:pic>
      <p:sp>
        <p:nvSpPr>
          <p:cNvPr id="10" name="TextovéPole 9">
            <a:extLst>
              <a:ext uri="{FF2B5EF4-FFF2-40B4-BE49-F238E27FC236}">
                <a16:creationId xmlns:a16="http://schemas.microsoft.com/office/drawing/2014/main" id="{30C65EC2-8BF0-4AAA-8B48-746F70B5488C}"/>
              </a:ext>
            </a:extLst>
          </p:cNvPr>
          <p:cNvSpPr txBox="1"/>
          <p:nvPr/>
        </p:nvSpPr>
        <p:spPr>
          <a:xfrm>
            <a:off x="261991" y="1097395"/>
            <a:ext cx="4572000" cy="707886"/>
          </a:xfrm>
          <a:prstGeom prst="rect">
            <a:avLst/>
          </a:prstGeom>
          <a:noFill/>
        </p:spPr>
        <p:txBody>
          <a:bodyPr wrap="square">
            <a:spAutoFit/>
          </a:bodyPr>
          <a:lstStyle/>
          <a:p>
            <a:r>
              <a:rPr lang="cs-CZ" sz="2000" b="0" i="0" dirty="0">
                <a:solidFill>
                  <a:srgbClr val="242729"/>
                </a:solidFill>
                <a:effectLst/>
              </a:rPr>
              <a:t>Vazby s větším</a:t>
            </a:r>
            <a:r>
              <a:rPr lang="en-US" sz="2000" b="0" i="0" dirty="0">
                <a:solidFill>
                  <a:srgbClr val="242729"/>
                </a:solidFill>
                <a:effectLst/>
              </a:rPr>
              <a:t> s-</a:t>
            </a:r>
            <a:r>
              <a:rPr lang="en-US" sz="2000" b="0" i="0" dirty="0" err="1">
                <a:solidFill>
                  <a:srgbClr val="242729"/>
                </a:solidFill>
                <a:effectLst/>
              </a:rPr>
              <a:t>chara</a:t>
            </a:r>
            <a:r>
              <a:rPr lang="cs-CZ" sz="2000" b="0" i="0" dirty="0">
                <a:solidFill>
                  <a:srgbClr val="242729"/>
                </a:solidFill>
                <a:effectLst/>
              </a:rPr>
              <a:t>k</a:t>
            </a:r>
            <a:r>
              <a:rPr lang="en-US" sz="2000" b="0" i="0" dirty="0" err="1">
                <a:solidFill>
                  <a:srgbClr val="242729"/>
                </a:solidFill>
                <a:effectLst/>
              </a:rPr>
              <a:t>ter</a:t>
            </a:r>
            <a:r>
              <a:rPr lang="cs-CZ" sz="2000" b="0" i="0" dirty="0" err="1">
                <a:solidFill>
                  <a:srgbClr val="242729"/>
                </a:solidFill>
                <a:effectLst/>
              </a:rPr>
              <a:t>em</a:t>
            </a:r>
            <a:r>
              <a:rPr lang="en-US" sz="2000" b="0" i="0" dirty="0">
                <a:solidFill>
                  <a:srgbClr val="242729"/>
                </a:solidFill>
                <a:effectLst/>
              </a:rPr>
              <a:t> </a:t>
            </a:r>
            <a:r>
              <a:rPr lang="cs-CZ" sz="2000" b="0" i="0" dirty="0">
                <a:solidFill>
                  <a:srgbClr val="242729"/>
                </a:solidFill>
                <a:effectLst/>
              </a:rPr>
              <a:t>jsou obecně kratší</a:t>
            </a:r>
            <a:r>
              <a:rPr lang="en-US" sz="2000" b="0" i="0" dirty="0">
                <a:solidFill>
                  <a:srgbClr val="242729"/>
                </a:solidFill>
                <a:effectLst/>
              </a:rPr>
              <a:t>. </a:t>
            </a:r>
            <a:endParaRPr lang="cs-CZ" sz="2000" dirty="0"/>
          </a:p>
        </p:txBody>
      </p:sp>
      <p:sp>
        <p:nvSpPr>
          <p:cNvPr id="11" name="TextovéPole 10">
            <a:extLst>
              <a:ext uri="{FF2B5EF4-FFF2-40B4-BE49-F238E27FC236}">
                <a16:creationId xmlns:a16="http://schemas.microsoft.com/office/drawing/2014/main" id="{BBE5FC2D-2657-4353-8C3F-5C71F14FE998}"/>
              </a:ext>
            </a:extLst>
          </p:cNvPr>
          <p:cNvSpPr txBox="1"/>
          <p:nvPr/>
        </p:nvSpPr>
        <p:spPr>
          <a:xfrm>
            <a:off x="228600" y="4156817"/>
            <a:ext cx="4427306" cy="2554545"/>
          </a:xfrm>
          <a:prstGeom prst="rect">
            <a:avLst/>
          </a:prstGeom>
          <a:noFill/>
        </p:spPr>
        <p:txBody>
          <a:bodyPr wrap="square">
            <a:spAutoFit/>
          </a:bodyPr>
          <a:lstStyle/>
          <a:p>
            <a:pPr algn="just"/>
            <a:r>
              <a:rPr lang="cs-CZ" sz="2000" b="0" i="0" dirty="0">
                <a:solidFill>
                  <a:srgbClr val="202122"/>
                </a:solidFill>
                <a:effectLst/>
              </a:rPr>
              <a:t>Délky vazeb se mohou měnit přítomností e</a:t>
            </a:r>
            <a:r>
              <a:rPr lang="en-US" sz="2000" b="0" i="0" dirty="0">
                <a:solidFill>
                  <a:srgbClr val="202122"/>
                </a:solidFill>
                <a:effectLst/>
              </a:rPr>
              <a:t>le</a:t>
            </a:r>
            <a:r>
              <a:rPr lang="cs-CZ" sz="2000" b="0" i="0" dirty="0">
                <a:solidFill>
                  <a:srgbClr val="202122"/>
                </a:solidFill>
                <a:effectLst/>
              </a:rPr>
              <a:t>k</a:t>
            </a:r>
            <a:r>
              <a:rPr lang="en-US" sz="2000" b="0" i="0" dirty="0" err="1">
                <a:solidFill>
                  <a:srgbClr val="202122"/>
                </a:solidFill>
                <a:effectLst/>
              </a:rPr>
              <a:t>tronegativ</a:t>
            </a:r>
            <a:r>
              <a:rPr lang="cs-CZ" sz="2000" b="0" i="0" dirty="0" err="1">
                <a:solidFill>
                  <a:srgbClr val="202122"/>
                </a:solidFill>
                <a:effectLst/>
              </a:rPr>
              <a:t>ních</a:t>
            </a:r>
            <a:r>
              <a:rPr lang="en-US" sz="2000" b="0" i="0" dirty="0">
                <a:solidFill>
                  <a:srgbClr val="202122"/>
                </a:solidFill>
                <a:effectLst/>
              </a:rPr>
              <a:t> substituent</a:t>
            </a:r>
            <a:r>
              <a:rPr lang="cs-CZ" sz="2000" b="0" i="0" dirty="0">
                <a:solidFill>
                  <a:srgbClr val="202122"/>
                </a:solidFill>
                <a:effectLst/>
              </a:rPr>
              <a:t>ů</a:t>
            </a:r>
            <a:r>
              <a:rPr lang="en-US" sz="2000" b="0" i="0" dirty="0">
                <a:solidFill>
                  <a:srgbClr val="202122"/>
                </a:solidFill>
                <a:effectLst/>
              </a:rPr>
              <a:t> a </a:t>
            </a:r>
            <a:r>
              <a:rPr lang="cs-CZ" sz="2000" b="0" i="0" dirty="0">
                <a:solidFill>
                  <a:srgbClr val="202122"/>
                </a:solidFill>
                <a:effectLst/>
              </a:rPr>
              <a:t>změnou</a:t>
            </a:r>
            <a:r>
              <a:rPr lang="en-US" sz="2000" b="0" i="0" dirty="0">
                <a:solidFill>
                  <a:srgbClr val="202122"/>
                </a:solidFill>
                <a:effectLst/>
              </a:rPr>
              <a:t> </a:t>
            </a:r>
            <a:r>
              <a:rPr lang="en-US" sz="2000" b="0" i="0" dirty="0" err="1">
                <a:solidFill>
                  <a:srgbClr val="202122"/>
                </a:solidFill>
                <a:effectLst/>
              </a:rPr>
              <a:t>hybridi</a:t>
            </a:r>
            <a:r>
              <a:rPr lang="cs-CZ" sz="2000" b="0" i="0" dirty="0">
                <a:solidFill>
                  <a:srgbClr val="202122"/>
                </a:solidFill>
                <a:effectLst/>
              </a:rPr>
              <a:t>z</a:t>
            </a:r>
            <a:r>
              <a:rPr lang="en-US" sz="2000" b="0" i="0" dirty="0">
                <a:solidFill>
                  <a:srgbClr val="202122"/>
                </a:solidFill>
                <a:effectLst/>
              </a:rPr>
              <a:t>a</a:t>
            </a:r>
            <a:r>
              <a:rPr lang="cs-CZ" sz="2000" b="0" i="0" dirty="0" err="1">
                <a:solidFill>
                  <a:srgbClr val="202122"/>
                </a:solidFill>
                <a:effectLst/>
              </a:rPr>
              <a:t>ce</a:t>
            </a:r>
            <a:r>
              <a:rPr lang="en-US" sz="2000" b="0" i="0" dirty="0">
                <a:solidFill>
                  <a:srgbClr val="202122"/>
                </a:solidFill>
                <a:effectLst/>
              </a:rPr>
              <a:t> </a:t>
            </a:r>
            <a:r>
              <a:rPr lang="en-US" sz="2000" b="0" i="0" dirty="0" err="1">
                <a:solidFill>
                  <a:srgbClr val="202122"/>
                </a:solidFill>
                <a:effectLst/>
              </a:rPr>
              <a:t>centr</a:t>
            </a:r>
            <a:r>
              <a:rPr lang="cs-CZ" sz="2000" b="0" i="0" dirty="0">
                <a:solidFill>
                  <a:srgbClr val="202122"/>
                </a:solidFill>
                <a:effectLst/>
              </a:rPr>
              <a:t>á</a:t>
            </a:r>
            <a:r>
              <a:rPr lang="en-US" sz="2000" b="0" i="0" dirty="0">
                <a:solidFill>
                  <a:srgbClr val="202122"/>
                </a:solidFill>
                <a:effectLst/>
              </a:rPr>
              <a:t>l</a:t>
            </a:r>
            <a:r>
              <a:rPr lang="cs-CZ" sz="2000" b="0" i="0" dirty="0" err="1">
                <a:solidFill>
                  <a:srgbClr val="202122"/>
                </a:solidFill>
                <a:effectLst/>
              </a:rPr>
              <a:t>ních</a:t>
            </a:r>
            <a:r>
              <a:rPr lang="en-US" sz="2000" b="0" i="0" dirty="0">
                <a:solidFill>
                  <a:srgbClr val="202122"/>
                </a:solidFill>
                <a:effectLst/>
              </a:rPr>
              <a:t> atom</a:t>
            </a:r>
            <a:r>
              <a:rPr lang="cs-CZ" sz="2000" b="0" i="0" dirty="0">
                <a:solidFill>
                  <a:srgbClr val="202122"/>
                </a:solidFill>
                <a:effectLst/>
              </a:rPr>
              <a:t>ů</a:t>
            </a:r>
            <a:r>
              <a:rPr lang="en-US" sz="2000" b="0" i="0" dirty="0">
                <a:solidFill>
                  <a:srgbClr val="202122"/>
                </a:solidFill>
                <a:effectLst/>
              </a:rPr>
              <a:t>. </a:t>
            </a:r>
            <a:r>
              <a:rPr lang="cs-CZ" sz="2000" b="0" i="0" dirty="0">
                <a:solidFill>
                  <a:srgbClr val="202122"/>
                </a:solidFill>
                <a:effectLst/>
              </a:rPr>
              <a:t>Pokud</a:t>
            </a:r>
            <a:r>
              <a:rPr lang="en-US" sz="2000" b="0" i="0" dirty="0">
                <a:solidFill>
                  <a:srgbClr val="202122"/>
                </a:solidFill>
                <a:effectLst/>
              </a:rPr>
              <a:t> mole</a:t>
            </a:r>
            <a:r>
              <a:rPr lang="cs-CZ" sz="2000" b="0" i="0" dirty="0">
                <a:solidFill>
                  <a:srgbClr val="202122"/>
                </a:solidFill>
                <a:effectLst/>
              </a:rPr>
              <a:t>k</a:t>
            </a:r>
            <a:r>
              <a:rPr lang="en-US" sz="2000" b="0" i="0" dirty="0">
                <a:solidFill>
                  <a:srgbClr val="202122"/>
                </a:solidFill>
                <a:effectLst/>
              </a:rPr>
              <a:t>ul</a:t>
            </a:r>
            <a:r>
              <a:rPr lang="cs-CZ" sz="2000" b="0" i="0" dirty="0">
                <a:solidFill>
                  <a:srgbClr val="202122"/>
                </a:solidFill>
                <a:effectLst/>
              </a:rPr>
              <a:t>a</a:t>
            </a:r>
            <a:r>
              <a:rPr lang="en-US" sz="2000" b="0" i="0" dirty="0">
                <a:solidFill>
                  <a:srgbClr val="202122"/>
                </a:solidFill>
                <a:effectLst/>
              </a:rPr>
              <a:t> </a:t>
            </a:r>
            <a:r>
              <a:rPr lang="cs-CZ" sz="2000" b="0" i="0" dirty="0">
                <a:solidFill>
                  <a:srgbClr val="202122"/>
                </a:solidFill>
                <a:effectLst/>
              </a:rPr>
              <a:t>obsahuje</a:t>
            </a:r>
            <a:r>
              <a:rPr lang="en-US" sz="2000" b="0" i="0" dirty="0">
                <a:solidFill>
                  <a:srgbClr val="202122"/>
                </a:solidFill>
                <a:effectLst/>
              </a:rPr>
              <a:t> </a:t>
            </a:r>
            <a:r>
              <a:rPr lang="en-US" sz="2000" b="0" i="0" dirty="0" err="1">
                <a:solidFill>
                  <a:srgbClr val="202122"/>
                </a:solidFill>
                <a:effectLst/>
              </a:rPr>
              <a:t>stru</a:t>
            </a:r>
            <a:r>
              <a:rPr lang="cs-CZ" sz="2000" b="0" i="0" dirty="0">
                <a:solidFill>
                  <a:srgbClr val="202122"/>
                </a:solidFill>
                <a:effectLst/>
              </a:rPr>
              <a:t>k</a:t>
            </a:r>
            <a:r>
              <a:rPr lang="en-US" sz="2000" b="0" i="0" dirty="0">
                <a:solidFill>
                  <a:srgbClr val="202122"/>
                </a:solidFill>
                <a:effectLst/>
              </a:rPr>
              <a:t>tur</a:t>
            </a:r>
            <a:r>
              <a:rPr lang="cs-CZ" sz="2000" b="0" i="0" dirty="0">
                <a:solidFill>
                  <a:srgbClr val="202122"/>
                </a:solidFill>
                <a:effectLst/>
              </a:rPr>
              <a:t>u</a:t>
            </a:r>
            <a:r>
              <a:rPr lang="en-US" sz="2000" b="0" i="0" dirty="0">
                <a:solidFill>
                  <a:srgbClr val="202122"/>
                </a:solidFill>
                <a:effectLst/>
              </a:rPr>
              <a:t> X-A--Y, </a:t>
            </a:r>
            <a:r>
              <a:rPr lang="cs-CZ" sz="2000" b="0" i="0" dirty="0">
                <a:solidFill>
                  <a:srgbClr val="202122"/>
                </a:solidFill>
                <a:effectLst/>
              </a:rPr>
              <a:t>záměna</a:t>
            </a:r>
            <a:r>
              <a:rPr lang="en-US" sz="2000" b="0" i="0" dirty="0">
                <a:solidFill>
                  <a:srgbClr val="202122"/>
                </a:solidFill>
                <a:effectLst/>
              </a:rPr>
              <a:t> substituent</a:t>
            </a:r>
            <a:r>
              <a:rPr lang="cs-CZ" sz="2000" b="0" i="0" dirty="0">
                <a:solidFill>
                  <a:srgbClr val="202122"/>
                </a:solidFill>
                <a:effectLst/>
              </a:rPr>
              <a:t>u</a:t>
            </a:r>
            <a:r>
              <a:rPr lang="en-US" sz="2000" b="0" i="0" dirty="0">
                <a:solidFill>
                  <a:srgbClr val="202122"/>
                </a:solidFill>
                <a:effectLst/>
              </a:rPr>
              <a:t> X </a:t>
            </a:r>
            <a:r>
              <a:rPr lang="cs-CZ" sz="2000" b="0" i="0" dirty="0">
                <a:solidFill>
                  <a:srgbClr val="202122"/>
                </a:solidFill>
                <a:effectLst/>
              </a:rPr>
              <a:t>víc</a:t>
            </a:r>
            <a:r>
              <a:rPr lang="en-US" sz="2000" b="0" i="0" dirty="0">
                <a:solidFill>
                  <a:srgbClr val="202122"/>
                </a:solidFill>
                <a:effectLst/>
              </a:rPr>
              <a:t>e </a:t>
            </a:r>
            <a:r>
              <a:rPr lang="en-US" sz="2000" b="0" i="0" dirty="0" err="1">
                <a:solidFill>
                  <a:srgbClr val="202122"/>
                </a:solidFill>
                <a:effectLst/>
              </a:rPr>
              <a:t>elektronegativ</a:t>
            </a:r>
            <a:r>
              <a:rPr lang="cs-CZ" sz="2000" b="0" i="0" dirty="0">
                <a:solidFill>
                  <a:srgbClr val="202122"/>
                </a:solidFill>
                <a:effectLst/>
              </a:rPr>
              <a:t>ním substituentem, dojde ke</a:t>
            </a:r>
            <a:r>
              <a:rPr lang="en-US" sz="2000" b="0" i="0" dirty="0">
                <a:solidFill>
                  <a:srgbClr val="202122"/>
                </a:solidFill>
                <a:effectLst/>
              </a:rPr>
              <a:t> </a:t>
            </a:r>
            <a:r>
              <a:rPr lang="cs-CZ" sz="2000" b="0" i="0" dirty="0">
                <a:solidFill>
                  <a:srgbClr val="202122"/>
                </a:solidFill>
                <a:effectLst/>
              </a:rPr>
              <a:t>změně</a:t>
            </a:r>
            <a:r>
              <a:rPr lang="en-US" sz="2000" b="0" i="0" dirty="0">
                <a:solidFill>
                  <a:srgbClr val="202122"/>
                </a:solidFill>
                <a:effectLst/>
              </a:rPr>
              <a:t> </a:t>
            </a:r>
            <a:r>
              <a:rPr lang="en-US" sz="2000" b="0" i="0" dirty="0" err="1">
                <a:solidFill>
                  <a:srgbClr val="202122"/>
                </a:solidFill>
                <a:effectLst/>
              </a:rPr>
              <a:t>hybridiza</a:t>
            </a:r>
            <a:r>
              <a:rPr lang="cs-CZ" sz="2000" b="0" i="0" dirty="0" err="1">
                <a:solidFill>
                  <a:srgbClr val="202122"/>
                </a:solidFill>
                <a:effectLst/>
              </a:rPr>
              <a:t>ce</a:t>
            </a:r>
            <a:r>
              <a:rPr lang="en-US" sz="2000" b="0" i="0" dirty="0">
                <a:solidFill>
                  <a:srgbClr val="202122"/>
                </a:solidFill>
                <a:effectLst/>
              </a:rPr>
              <a:t> central</a:t>
            </a:r>
            <a:r>
              <a:rPr lang="cs-CZ" sz="2000" b="0" i="0" dirty="0" err="1">
                <a:solidFill>
                  <a:srgbClr val="202122"/>
                </a:solidFill>
                <a:effectLst/>
              </a:rPr>
              <a:t>ního</a:t>
            </a:r>
            <a:r>
              <a:rPr lang="en-US" sz="2000" b="0" i="0" dirty="0">
                <a:solidFill>
                  <a:srgbClr val="202122"/>
                </a:solidFill>
                <a:effectLst/>
              </a:rPr>
              <a:t> atom</a:t>
            </a:r>
            <a:r>
              <a:rPr lang="cs-CZ" sz="2000" b="0" i="0" dirty="0">
                <a:solidFill>
                  <a:srgbClr val="202122"/>
                </a:solidFill>
                <a:effectLst/>
              </a:rPr>
              <a:t>u</a:t>
            </a:r>
            <a:r>
              <a:rPr lang="en-US" sz="2000" b="0" i="0" dirty="0">
                <a:solidFill>
                  <a:srgbClr val="202122"/>
                </a:solidFill>
                <a:effectLst/>
              </a:rPr>
              <a:t> A </a:t>
            </a:r>
            <a:r>
              <a:rPr lang="en-US" sz="2000" b="0" i="0" dirty="0" err="1">
                <a:solidFill>
                  <a:srgbClr val="202122"/>
                </a:solidFill>
                <a:effectLst/>
              </a:rPr>
              <a:t>a</a:t>
            </a:r>
            <a:r>
              <a:rPr lang="en-US" sz="2000" b="0" i="0" dirty="0">
                <a:solidFill>
                  <a:srgbClr val="202122"/>
                </a:solidFill>
                <a:effectLst/>
              </a:rPr>
              <a:t> </a:t>
            </a:r>
            <a:r>
              <a:rPr lang="cs-CZ" sz="2000" b="0" i="0" dirty="0">
                <a:solidFill>
                  <a:srgbClr val="202122"/>
                </a:solidFill>
                <a:effectLst/>
              </a:rPr>
              <a:t>zkracuje se</a:t>
            </a:r>
            <a:r>
              <a:rPr lang="en-US" sz="2000" b="0" i="0" dirty="0">
                <a:solidFill>
                  <a:srgbClr val="202122"/>
                </a:solidFill>
                <a:effectLst/>
              </a:rPr>
              <a:t> </a:t>
            </a:r>
            <a:r>
              <a:rPr lang="cs-CZ" sz="2000" b="0" i="0" dirty="0">
                <a:solidFill>
                  <a:srgbClr val="202122"/>
                </a:solidFill>
                <a:effectLst/>
              </a:rPr>
              <a:t>sousední</a:t>
            </a:r>
            <a:r>
              <a:rPr lang="en-US" sz="2000" b="0" i="0" dirty="0">
                <a:solidFill>
                  <a:srgbClr val="202122"/>
                </a:solidFill>
                <a:effectLst/>
              </a:rPr>
              <a:t> A--Y </a:t>
            </a:r>
            <a:r>
              <a:rPr lang="cs-CZ" sz="2000" b="0" i="0" dirty="0">
                <a:solidFill>
                  <a:srgbClr val="202122"/>
                </a:solidFill>
                <a:effectLst/>
              </a:rPr>
              <a:t>vazba</a:t>
            </a:r>
            <a:r>
              <a:rPr lang="en-US" sz="2000" b="0" i="0" dirty="0">
                <a:solidFill>
                  <a:srgbClr val="202122"/>
                </a:solidFill>
                <a:effectLst/>
              </a:rPr>
              <a:t>.</a:t>
            </a:r>
            <a:endParaRPr lang="cs-CZ" sz="2000" dirty="0"/>
          </a:p>
        </p:txBody>
      </p:sp>
      <p:pic>
        <p:nvPicPr>
          <p:cNvPr id="4102" name="Picture 6" descr="Hybridization influences bond length and bond strength in ...">
            <a:extLst>
              <a:ext uri="{FF2B5EF4-FFF2-40B4-BE49-F238E27FC236}">
                <a16:creationId xmlns:a16="http://schemas.microsoft.com/office/drawing/2014/main" id="{9F01FD72-1D0F-4EFC-8244-FE06BFA5A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220" y="1805281"/>
            <a:ext cx="4080065" cy="206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4154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7E33725-4EE4-4CB3-B0E7-DB11E8E2A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2" y="2133600"/>
            <a:ext cx="5934075" cy="39560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a:extLst>
              <a:ext uri="{FF2B5EF4-FFF2-40B4-BE49-F238E27FC236}">
                <a16:creationId xmlns:a16="http://schemas.microsoft.com/office/drawing/2014/main" id="{9795F3F2-1745-4026-BA02-772FAFEFCD30}"/>
              </a:ext>
            </a:extLst>
          </p:cNvPr>
          <p:cNvSpPr>
            <a:spLocks noChangeArrowheads="1"/>
          </p:cNvSpPr>
          <p:nvPr/>
        </p:nvSpPr>
        <p:spPr bwMode="auto">
          <a:xfrm>
            <a:off x="170737" y="1205884"/>
            <a:ext cx="87683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altLang="cs-CZ" sz="2000" b="1" dirty="0">
                <a:latin typeface="Calibri" panose="020F0502020204030204" pitchFamily="34" charset="0"/>
                <a:cs typeface="Calibri" panose="020F0502020204030204" pitchFamily="34" charset="0"/>
              </a:rPr>
              <a:t>Energie vazby </a:t>
            </a:r>
            <a:r>
              <a:rPr lang="cs-CZ" altLang="cs-CZ" sz="2000" dirty="0">
                <a:latin typeface="Calibri" panose="020F0502020204030204" pitchFamily="34" charset="0"/>
                <a:cs typeface="Calibri" panose="020F0502020204030204" pitchFamily="34" charset="0"/>
              </a:rPr>
              <a:t>– závisí na podílu </a:t>
            </a:r>
            <a:r>
              <a:rPr lang="cs-CZ" altLang="cs-CZ" sz="2000" i="1" dirty="0">
                <a:latin typeface="Calibri" panose="020F0502020204030204" pitchFamily="34" charset="0"/>
                <a:cs typeface="Calibri" panose="020F0502020204030204" pitchFamily="34" charset="0"/>
              </a:rPr>
              <a:t>s</a:t>
            </a:r>
            <a:r>
              <a:rPr lang="cs-CZ" altLang="cs-CZ" sz="2000" dirty="0">
                <a:latin typeface="Calibri" panose="020F0502020204030204" pitchFamily="34" charset="0"/>
                <a:cs typeface="Calibri" panose="020F0502020204030204" pitchFamily="34" charset="0"/>
              </a:rPr>
              <a:t> orbitalů tj. roste v řadě    p</a:t>
            </a:r>
            <a:r>
              <a:rPr lang="en-US" altLang="cs-CZ" sz="2000" dirty="0">
                <a:latin typeface="Calibri" panose="020F0502020204030204" pitchFamily="34" charset="0"/>
                <a:cs typeface="Calibri" panose="020F0502020204030204" pitchFamily="34" charset="0"/>
              </a:rPr>
              <a:t> &lt; sp</a:t>
            </a:r>
            <a:r>
              <a:rPr lang="en-US" altLang="cs-CZ" sz="2000" baseline="30000" dirty="0">
                <a:latin typeface="Calibri" panose="020F0502020204030204" pitchFamily="34" charset="0"/>
                <a:cs typeface="Calibri" panose="020F0502020204030204" pitchFamily="34" charset="0"/>
              </a:rPr>
              <a:t>3</a:t>
            </a:r>
            <a:r>
              <a:rPr lang="en-US" altLang="cs-CZ" sz="2000" dirty="0">
                <a:latin typeface="Calibri" panose="020F0502020204030204" pitchFamily="34" charset="0"/>
                <a:cs typeface="Calibri" panose="020F0502020204030204" pitchFamily="34" charset="0"/>
              </a:rPr>
              <a:t> &lt; sp</a:t>
            </a:r>
            <a:r>
              <a:rPr lang="en-US" altLang="cs-CZ" sz="2000" baseline="30000" dirty="0">
                <a:latin typeface="Calibri" panose="020F0502020204030204" pitchFamily="34" charset="0"/>
                <a:cs typeface="Calibri" panose="020F0502020204030204" pitchFamily="34" charset="0"/>
              </a:rPr>
              <a:t>2</a:t>
            </a:r>
            <a:r>
              <a:rPr lang="en-US" altLang="cs-CZ" sz="2000" dirty="0">
                <a:latin typeface="Calibri" panose="020F0502020204030204" pitchFamily="34" charset="0"/>
                <a:cs typeface="Calibri" panose="020F0502020204030204" pitchFamily="34" charset="0"/>
              </a:rPr>
              <a:t> &lt; </a:t>
            </a:r>
            <a:r>
              <a:rPr lang="en-US" altLang="cs-CZ" sz="2000" dirty="0" err="1">
                <a:latin typeface="Calibri" panose="020F0502020204030204" pitchFamily="34" charset="0"/>
                <a:cs typeface="Calibri" panose="020F0502020204030204" pitchFamily="34" charset="0"/>
              </a:rPr>
              <a:t>sp</a:t>
            </a:r>
            <a:r>
              <a:rPr lang="cs-CZ" altLang="cs-CZ" sz="2000" dirty="0">
                <a:latin typeface="Calibri" panose="020F0502020204030204" pitchFamily="34" charset="0"/>
                <a:cs typeface="Calibri" panose="020F0502020204030204" pitchFamily="34" charset="0"/>
              </a:rPr>
              <a:t>   </a:t>
            </a:r>
            <a:endParaRPr lang="cs-CZ" altLang="cs-CZ" sz="2000" i="1" dirty="0">
              <a:latin typeface="Calibri" panose="020F0502020204030204" pitchFamily="34" charset="0"/>
              <a:cs typeface="Calibri" panose="020F0502020204030204" pitchFamily="34" charset="0"/>
            </a:endParaRPr>
          </a:p>
        </p:txBody>
      </p:sp>
      <p:sp>
        <p:nvSpPr>
          <p:cNvPr id="9" name="Rectangle 7">
            <a:extLst>
              <a:ext uri="{FF2B5EF4-FFF2-40B4-BE49-F238E27FC236}">
                <a16:creationId xmlns:a16="http://schemas.microsoft.com/office/drawing/2014/main" id="{55AF0A86-7178-4242-AF6A-1C0679E62ED1}"/>
              </a:ext>
            </a:extLst>
          </p:cNvPr>
          <p:cNvSpPr>
            <a:spLocks noChangeArrowheads="1"/>
          </p:cNvSpPr>
          <p:nvPr/>
        </p:nvSpPr>
        <p:spPr bwMode="auto">
          <a:xfrm>
            <a:off x="170737" y="228600"/>
            <a:ext cx="7704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2400" b="1" dirty="0">
                <a:latin typeface="Calibri" panose="020F0502020204030204" pitchFamily="34" charset="0"/>
                <a:cs typeface="Calibri" panose="020F0502020204030204" pitchFamily="34" charset="0"/>
              </a:rPr>
              <a:t>Hybridizace a energie vazby</a:t>
            </a:r>
          </a:p>
        </p:txBody>
      </p:sp>
    </p:spTree>
    <p:extLst>
      <p:ext uri="{BB962C8B-B14F-4D97-AF65-F5344CB8AC3E}">
        <p14:creationId xmlns:p14="http://schemas.microsoft.com/office/powerpoint/2010/main" val="31384303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57200" y="304800"/>
            <a:ext cx="8229600" cy="1143000"/>
          </a:xfrm>
        </p:spPr>
        <p:txBody>
          <a:bodyPr>
            <a:noAutofit/>
          </a:bodyPr>
          <a:lstStyle/>
          <a:p>
            <a:r>
              <a:rPr lang="cs-CZ" altLang="en-US" sz="3200" b="1" dirty="0">
                <a:latin typeface="+mn-lt"/>
                <a:cs typeface="Arial" panose="020B0604020202020204" pitchFamily="34" charset="0"/>
              </a:rPr>
              <a:t>Model VSEPR </a:t>
            </a:r>
            <a:br>
              <a:rPr lang="cs-CZ" altLang="en-US" sz="3200" b="1" dirty="0">
                <a:latin typeface="+mn-lt"/>
                <a:cs typeface="Arial" panose="020B0604020202020204" pitchFamily="34" charset="0"/>
              </a:rPr>
            </a:br>
            <a:r>
              <a:rPr lang="cs-CZ" altLang="en-US" sz="3200" b="1" dirty="0">
                <a:latin typeface="+mn-lt"/>
                <a:cs typeface="Arial" panose="020B0604020202020204" pitchFamily="34" charset="0"/>
              </a:rPr>
              <a:t>(</a:t>
            </a:r>
            <a:r>
              <a:rPr lang="cs-CZ" altLang="en-US" sz="3200" b="1" u="sng" dirty="0">
                <a:latin typeface="+mn-lt"/>
                <a:cs typeface="Arial" panose="020B0604020202020204" pitchFamily="34" charset="0"/>
              </a:rPr>
              <a:t>V</a:t>
            </a:r>
            <a:r>
              <a:rPr lang="cs-CZ" altLang="en-US" sz="3200" b="1" dirty="0">
                <a:latin typeface="+mn-lt"/>
                <a:cs typeface="Arial" panose="020B0604020202020204" pitchFamily="34" charset="0"/>
              </a:rPr>
              <a:t>alence </a:t>
            </a:r>
            <a:r>
              <a:rPr lang="cs-CZ" altLang="en-US" sz="3200" b="1" u="sng" dirty="0">
                <a:latin typeface="+mn-lt"/>
                <a:cs typeface="Arial" panose="020B0604020202020204" pitchFamily="34" charset="0"/>
              </a:rPr>
              <a:t>S</a:t>
            </a:r>
            <a:r>
              <a:rPr lang="cs-CZ" altLang="en-US" sz="3200" b="1" dirty="0">
                <a:latin typeface="+mn-lt"/>
                <a:cs typeface="Arial" panose="020B0604020202020204" pitchFamily="34" charset="0"/>
              </a:rPr>
              <a:t>hell </a:t>
            </a:r>
            <a:r>
              <a:rPr lang="cs-CZ" altLang="en-US" sz="3200" b="1" u="sng" dirty="0" err="1">
                <a:latin typeface="+mn-lt"/>
                <a:cs typeface="Arial" panose="020B0604020202020204" pitchFamily="34" charset="0"/>
              </a:rPr>
              <a:t>E</a:t>
            </a:r>
            <a:r>
              <a:rPr lang="cs-CZ" altLang="en-US" sz="3200" b="1" dirty="0" err="1">
                <a:latin typeface="+mn-lt"/>
                <a:cs typeface="Arial" panose="020B0604020202020204" pitchFamily="34" charset="0"/>
              </a:rPr>
              <a:t>lectron</a:t>
            </a:r>
            <a:r>
              <a:rPr lang="cs-CZ" altLang="en-US" sz="3200" b="1" dirty="0">
                <a:latin typeface="+mn-lt"/>
                <a:cs typeface="Arial" panose="020B0604020202020204" pitchFamily="34" charset="0"/>
              </a:rPr>
              <a:t> </a:t>
            </a:r>
            <a:r>
              <a:rPr lang="cs-CZ" altLang="en-US" sz="3200" b="1" u="sng" dirty="0">
                <a:latin typeface="+mn-lt"/>
                <a:cs typeface="Arial" panose="020B0604020202020204" pitchFamily="34" charset="0"/>
              </a:rPr>
              <a:t>P</a:t>
            </a:r>
            <a:r>
              <a:rPr lang="cs-CZ" altLang="en-US" sz="3200" b="1" dirty="0">
                <a:latin typeface="+mn-lt"/>
                <a:cs typeface="Arial" panose="020B0604020202020204" pitchFamily="34" charset="0"/>
              </a:rPr>
              <a:t>air </a:t>
            </a:r>
            <a:r>
              <a:rPr lang="cs-CZ" altLang="en-US" sz="3200" b="1" u="sng" dirty="0" err="1">
                <a:latin typeface="+mn-lt"/>
                <a:cs typeface="Arial" panose="020B0604020202020204" pitchFamily="34" charset="0"/>
              </a:rPr>
              <a:t>R</a:t>
            </a:r>
            <a:r>
              <a:rPr lang="cs-CZ" altLang="en-US" sz="3200" b="1" dirty="0" err="1">
                <a:latin typeface="+mn-lt"/>
                <a:cs typeface="Arial" panose="020B0604020202020204" pitchFamily="34" charset="0"/>
              </a:rPr>
              <a:t>epulsion</a:t>
            </a:r>
            <a:r>
              <a:rPr lang="cs-CZ" altLang="en-US" sz="3200" b="1" dirty="0">
                <a:latin typeface="+mn-lt"/>
                <a:cs typeface="Arial" panose="020B0604020202020204" pitchFamily="34" charset="0"/>
              </a:rPr>
              <a:t>) </a:t>
            </a:r>
          </a:p>
        </p:txBody>
      </p:sp>
      <p:sp>
        <p:nvSpPr>
          <p:cNvPr id="31748" name="Rectangle 3"/>
          <p:cNvSpPr>
            <a:spLocks noGrp="1" noChangeArrowheads="1"/>
          </p:cNvSpPr>
          <p:nvPr>
            <p:ph type="body" idx="1"/>
          </p:nvPr>
        </p:nvSpPr>
        <p:spPr>
          <a:xfrm>
            <a:off x="152400" y="1752600"/>
            <a:ext cx="8839200" cy="4800600"/>
          </a:xfrm>
        </p:spPr>
        <p:txBody>
          <a:bodyPr>
            <a:normAutofit/>
          </a:bodyPr>
          <a:lstStyle/>
          <a:p>
            <a:pPr marL="0" indent="0" algn="just">
              <a:buNone/>
            </a:pPr>
            <a:r>
              <a:rPr lang="cs-CZ" altLang="en-US" sz="2000" dirty="0">
                <a:cs typeface="Arial" panose="020B0604020202020204" pitchFamily="34" charset="0"/>
              </a:rPr>
              <a:t>= model odpuzování elektronových párů valenční sféry. Model VSEPR lze aplikovat pouze u molekul se středovým atomem </a:t>
            </a:r>
            <a:r>
              <a:rPr lang="cs-CZ" altLang="en-US" sz="2000" b="1" dirty="0">
                <a:cs typeface="Arial" panose="020B0604020202020204" pitchFamily="34" charset="0"/>
              </a:rPr>
              <a:t>nepřechodného</a:t>
            </a:r>
            <a:r>
              <a:rPr lang="cs-CZ" altLang="en-US" sz="2000" dirty="0">
                <a:cs typeface="Arial" panose="020B0604020202020204" pitchFamily="34" charset="0"/>
              </a:rPr>
              <a:t> prvku. Založen na 4 postulátech:</a:t>
            </a:r>
          </a:p>
          <a:p>
            <a:pPr marL="381000" indent="-381000" algn="just" eaLnBrk="1" hangingPunct="1">
              <a:buFontTx/>
              <a:buNone/>
            </a:pPr>
            <a:endParaRPr lang="cs-CZ" altLang="en-US" sz="800" dirty="0">
              <a:cs typeface="Arial" panose="020B0604020202020204" pitchFamily="34" charset="0"/>
            </a:endParaRPr>
          </a:p>
          <a:p>
            <a:pPr marL="457200" indent="-457200" algn="just" eaLnBrk="1" hangingPunct="1">
              <a:buFontTx/>
              <a:buAutoNum type="arabicParenR"/>
            </a:pPr>
            <a:r>
              <a:rPr lang="cs-CZ" altLang="en-US" sz="2000" dirty="0">
                <a:cs typeface="Arial" panose="020B0604020202020204" pitchFamily="34" charset="0"/>
              </a:rPr>
              <a:t>Každý z daného počtu el. párů (</a:t>
            </a:r>
            <a:r>
              <a:rPr lang="el-GR" altLang="en-US" sz="2000" dirty="0">
                <a:cs typeface="Arial" panose="020B0604020202020204" pitchFamily="34" charset="0"/>
              </a:rPr>
              <a:t>σ</a:t>
            </a:r>
            <a:r>
              <a:rPr lang="cs-CZ" altLang="en-US" sz="2000" dirty="0">
                <a:cs typeface="Arial" panose="020B0604020202020204" pitchFamily="34" charset="0"/>
              </a:rPr>
              <a:t> a n) se snaží zaujmout takovou polohu, aby </a:t>
            </a:r>
            <a:r>
              <a:rPr lang="en-US" altLang="en-US" sz="2000" dirty="0" err="1">
                <a:cs typeface="Arial" panose="020B0604020202020204" pitchFamily="34" charset="0"/>
              </a:rPr>
              <a:t>jeho</a:t>
            </a:r>
            <a:r>
              <a:rPr lang="en-US" altLang="en-US" sz="2000" dirty="0">
                <a:cs typeface="Arial" panose="020B0604020202020204" pitchFamily="34" charset="0"/>
              </a:rPr>
              <a:t> </a:t>
            </a:r>
            <a:r>
              <a:rPr lang="cs-CZ" altLang="en-US" sz="2000" dirty="0">
                <a:cs typeface="Arial" panose="020B0604020202020204" pitchFamily="34" charset="0"/>
              </a:rPr>
              <a:t>vzdálenost od ostatních byla co největší. Elektronové páry středového atomu molekuly vazebné (označené např. jako s) i nevazebné (označené jako n) se rozmísťují tak, aby byly co nejdál od sebe a měly tedy minimální energii v důsledku slabé repulze.</a:t>
            </a:r>
            <a:endParaRPr lang="en-US" altLang="en-US" sz="2000" dirty="0">
              <a:cs typeface="Arial" panose="020B0604020202020204" pitchFamily="34" charset="0"/>
            </a:endParaRPr>
          </a:p>
          <a:p>
            <a:pPr marL="0" indent="0" algn="just">
              <a:buNone/>
            </a:pPr>
            <a:r>
              <a:rPr lang="cs-CZ" altLang="en-US" sz="800" dirty="0">
                <a:cs typeface="Arial" panose="020B0604020202020204" pitchFamily="34" charset="0"/>
              </a:rPr>
              <a:t>       </a:t>
            </a:r>
          </a:p>
          <a:p>
            <a:pPr marL="0" indent="0" algn="just">
              <a:buNone/>
            </a:pPr>
            <a:r>
              <a:rPr lang="cs-CZ" altLang="en-US" sz="2000" dirty="0">
                <a:cs typeface="Arial" panose="020B0604020202020204" pitchFamily="34" charset="0"/>
              </a:rPr>
              <a:t>Vzájemná</a:t>
            </a:r>
            <a:r>
              <a:rPr lang="en-US" altLang="en-US" sz="2000" dirty="0">
                <a:cs typeface="Arial" panose="020B0604020202020204" pitchFamily="34" charset="0"/>
              </a:rPr>
              <a:t> </a:t>
            </a:r>
            <a:r>
              <a:rPr lang="en-US" altLang="en-US" sz="2000" dirty="0" err="1">
                <a:cs typeface="Arial" panose="020B0604020202020204" pitchFamily="34" charset="0"/>
              </a:rPr>
              <a:t>poloha</a:t>
            </a:r>
            <a:r>
              <a:rPr lang="en-US" altLang="en-US" sz="2000" dirty="0">
                <a:cs typeface="Arial" panose="020B0604020202020204" pitchFamily="34" charset="0"/>
              </a:rPr>
              <a:t> </a:t>
            </a:r>
            <a:r>
              <a:rPr lang="el-GR" altLang="en-US" sz="2000" dirty="0">
                <a:cs typeface="Arial" panose="020B0604020202020204" pitchFamily="34" charset="0"/>
              </a:rPr>
              <a:t>σ</a:t>
            </a:r>
            <a:r>
              <a:rPr lang="cs-CZ" altLang="en-US" sz="2000" dirty="0">
                <a:cs typeface="Arial" panose="020B0604020202020204" pitchFamily="34" charset="0"/>
              </a:rPr>
              <a:t> a n elektronových párů </a:t>
            </a:r>
            <a:r>
              <a:rPr lang="en-US" altLang="en-US" sz="2000" dirty="0" err="1">
                <a:cs typeface="Arial" panose="020B0604020202020204" pitchFamily="34" charset="0"/>
              </a:rPr>
              <a:t>ur</a:t>
            </a:r>
            <a:r>
              <a:rPr lang="cs-CZ" altLang="en-US" sz="2000" dirty="0">
                <a:cs typeface="Arial" panose="020B0604020202020204" pitchFamily="34" charset="0"/>
              </a:rPr>
              <a:t>č</a:t>
            </a:r>
            <a:r>
              <a:rPr lang="en-US" altLang="en-US" sz="2000" dirty="0" err="1">
                <a:cs typeface="Arial" panose="020B0604020202020204" pitchFamily="34" charset="0"/>
              </a:rPr>
              <a:t>uje</a:t>
            </a:r>
            <a:r>
              <a:rPr lang="en-US" altLang="en-US" sz="2000" dirty="0">
                <a:cs typeface="Arial" panose="020B0604020202020204" pitchFamily="34" charset="0"/>
              </a:rPr>
              <a:t> </a:t>
            </a:r>
            <a:r>
              <a:rPr lang="cs-CZ" altLang="en-US" sz="2000" dirty="0">
                <a:cs typeface="Arial" panose="020B0604020202020204" pitchFamily="34" charset="0"/>
              </a:rPr>
              <a:t>samotný tvar molekuly. Přítomnost </a:t>
            </a:r>
            <a:r>
              <a:rPr lang="el-GR" altLang="en-US" sz="2000" dirty="0">
                <a:cs typeface="Arial" panose="020B0604020202020204" pitchFamily="34" charset="0"/>
              </a:rPr>
              <a:t>π</a:t>
            </a:r>
            <a:r>
              <a:rPr lang="cs-CZ" altLang="en-US" sz="2000" dirty="0">
                <a:cs typeface="Arial" panose="020B0604020202020204" pitchFamily="34" charset="0"/>
              </a:rPr>
              <a:t> elektronových párů je pro určení tvaru molekuly bezvýznamná.</a:t>
            </a:r>
          </a:p>
          <a:p>
            <a:pPr marL="0" indent="0" algn="just">
              <a:buNone/>
            </a:pPr>
            <a:endParaRPr lang="cs-CZ" altLang="en-US" sz="1800" dirty="0">
              <a:cs typeface="Arial" panose="020B0604020202020204" pitchFamily="34" charset="0"/>
            </a:endParaRPr>
          </a:p>
          <a:p>
            <a:pPr marL="0" indent="0" algn="just">
              <a:buNone/>
            </a:pPr>
            <a:endParaRPr lang="cs-CZ" altLang="en-US" sz="800" dirty="0">
              <a:cs typeface="Arial" panose="020B0604020202020204" pitchFamily="34" charset="0"/>
            </a:endParaRPr>
          </a:p>
          <a:p>
            <a:pPr marL="381000" indent="-381000" algn="just" eaLnBrk="1" hangingPunct="1">
              <a:buFontTx/>
              <a:buNone/>
            </a:pPr>
            <a:r>
              <a:rPr lang="cs-CZ" altLang="en-US" sz="2000" dirty="0">
                <a:cs typeface="Arial" panose="020B0604020202020204" pitchFamily="34" charset="0"/>
              </a:rPr>
              <a:t>2)	Vazebný elektronový pár soustředěný u více elektronegativního vazebného partnera zaujímá menší prostor než u méně elektronegativního.</a:t>
            </a:r>
          </a:p>
        </p:txBody>
      </p:sp>
    </p:spTree>
    <p:extLst>
      <p:ext uri="{BB962C8B-B14F-4D97-AF65-F5344CB8AC3E}">
        <p14:creationId xmlns:p14="http://schemas.microsoft.com/office/powerpoint/2010/main" val="32897703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246580" y="304800"/>
            <a:ext cx="8668820" cy="4525963"/>
          </a:xfrm>
        </p:spPr>
        <p:txBody>
          <a:bodyPr>
            <a:normAutofit/>
          </a:bodyPr>
          <a:lstStyle/>
          <a:p>
            <a:pPr marL="381000" indent="-381000" algn="just" eaLnBrk="1" hangingPunct="1">
              <a:buFont typeface="Wingdings" pitchFamily="2" charset="2"/>
              <a:buNone/>
            </a:pPr>
            <a:r>
              <a:rPr lang="cs-CZ" altLang="en-US" sz="2000" dirty="0">
                <a:cs typeface="Arial" panose="020B0604020202020204" pitchFamily="34" charset="0"/>
              </a:rPr>
              <a:t>3) Nevazebný el. pár zaujímá větší prostor než vazebný, protože odpuzuje ostatní el. páry více než vazebný pár - jde o extrémní případ bodu 2)</a:t>
            </a:r>
          </a:p>
          <a:p>
            <a:pPr marL="381000" indent="-381000" algn="just" eaLnBrk="1" hangingPunct="1">
              <a:buFont typeface="Wingdings" pitchFamily="2" charset="2"/>
              <a:buNone/>
            </a:pPr>
            <a:endParaRPr lang="cs-CZ" altLang="en-US" sz="800" dirty="0">
              <a:cs typeface="Arial" panose="020B0604020202020204" pitchFamily="34" charset="0"/>
            </a:endParaRPr>
          </a:p>
          <a:p>
            <a:pPr marL="381000" indent="-381000" algn="just">
              <a:buNone/>
            </a:pPr>
            <a:r>
              <a:rPr lang="cs-CZ" altLang="en-US" sz="2000" dirty="0">
                <a:cs typeface="Arial" panose="020B0604020202020204" pitchFamily="34" charset="0"/>
              </a:rPr>
              <a:t>4) Elektronové páry v násobných vazbách zaujímají dohromady větší prostor než elektronový pár v jednoduché vazbě. U dvojné a trojné vazby jsou elektronové páry typu s doprovázeny elektronovými páry typu p. Vzniklé dvojice (</a:t>
            </a:r>
            <a:r>
              <a:rPr lang="cs-CZ" altLang="en-US" sz="2000" dirty="0" err="1">
                <a:cs typeface="Arial" panose="020B0604020202020204" pitchFamily="34" charset="0"/>
              </a:rPr>
              <a:t>s+p</a:t>
            </a:r>
            <a:r>
              <a:rPr lang="cs-CZ" altLang="en-US" sz="2000" dirty="0">
                <a:cs typeface="Arial" panose="020B0604020202020204" pitchFamily="34" charset="0"/>
              </a:rPr>
              <a:t>) nebo trojice (</a:t>
            </a:r>
            <a:r>
              <a:rPr lang="cs-CZ" altLang="en-US" sz="2000" dirty="0" err="1">
                <a:cs typeface="Arial" panose="020B0604020202020204" pitchFamily="34" charset="0"/>
              </a:rPr>
              <a:t>s+p+p</a:t>
            </a:r>
            <a:r>
              <a:rPr lang="cs-CZ" altLang="en-US" sz="2000" dirty="0">
                <a:cs typeface="Arial" panose="020B0604020202020204" pitchFamily="34" charset="0"/>
              </a:rPr>
              <a:t>) odpuzují el. páry více než samotný pár s.</a:t>
            </a:r>
          </a:p>
          <a:p>
            <a:pPr marL="381000" indent="-381000" algn="just" eaLnBrk="1" hangingPunct="1">
              <a:buFont typeface="Wingdings" pitchFamily="2" charset="2"/>
              <a:buNone/>
            </a:pPr>
            <a:r>
              <a:rPr lang="cs-CZ" altLang="en-US" sz="2000" dirty="0">
                <a:cs typeface="Arial" panose="020B0604020202020204" pitchFamily="34" charset="0"/>
              </a:rPr>
              <a:t>	</a:t>
            </a:r>
          </a:p>
        </p:txBody>
      </p:sp>
      <p:sp>
        <p:nvSpPr>
          <p:cNvPr id="5" name="TextovéPole 4">
            <a:extLst>
              <a:ext uri="{FF2B5EF4-FFF2-40B4-BE49-F238E27FC236}">
                <a16:creationId xmlns:a16="http://schemas.microsoft.com/office/drawing/2014/main" id="{D7A10D80-4F8B-4CFD-AB48-034A131B4B58}"/>
              </a:ext>
            </a:extLst>
          </p:cNvPr>
          <p:cNvSpPr txBox="1"/>
          <p:nvPr/>
        </p:nvSpPr>
        <p:spPr>
          <a:xfrm>
            <a:off x="371582" y="2895600"/>
            <a:ext cx="8610600" cy="1508105"/>
          </a:xfrm>
          <a:prstGeom prst="rect">
            <a:avLst/>
          </a:prstGeom>
          <a:noFill/>
        </p:spPr>
        <p:txBody>
          <a:bodyPr wrap="square" rtlCol="0">
            <a:spAutoFit/>
          </a:bodyPr>
          <a:lstStyle/>
          <a:p>
            <a:r>
              <a:rPr lang="cs-CZ" sz="2000" b="1" dirty="0"/>
              <a:t>Sterické číslo</a:t>
            </a:r>
          </a:p>
          <a:p>
            <a:endParaRPr lang="cs-CZ" sz="800" dirty="0"/>
          </a:p>
          <a:p>
            <a:r>
              <a:rPr lang="cs-CZ" dirty="0"/>
              <a:t>   </a:t>
            </a:r>
            <a:r>
              <a:rPr lang="cs-CZ" sz="2000" dirty="0"/>
              <a:t>Stanoví se z </a:t>
            </a:r>
            <a:r>
              <a:rPr lang="cs-CZ" sz="2000" dirty="0" err="1"/>
              <a:t>Lewisova</a:t>
            </a:r>
            <a:r>
              <a:rPr lang="cs-CZ" sz="2000" dirty="0"/>
              <a:t> vzorce nebo výpočtem</a:t>
            </a:r>
            <a:endParaRPr lang="en-US" sz="2000" dirty="0"/>
          </a:p>
          <a:p>
            <a:endParaRPr lang="cs-CZ" sz="800" dirty="0"/>
          </a:p>
          <a:p>
            <a:r>
              <a:rPr lang="cs-CZ" dirty="0"/>
              <a:t>	</a:t>
            </a:r>
            <a:r>
              <a:rPr lang="en-US" dirty="0"/>
              <a:t>Steric number = no. of σ-bonds + no. of lone pairs</a:t>
            </a:r>
            <a:endParaRPr lang="cs-CZ" dirty="0"/>
          </a:p>
          <a:p>
            <a:endParaRPr lang="cs-CZ" dirty="0"/>
          </a:p>
        </p:txBody>
      </p:sp>
      <p:pic>
        <p:nvPicPr>
          <p:cNvPr id="6" name="Obrázek 5">
            <a:extLst>
              <a:ext uri="{FF2B5EF4-FFF2-40B4-BE49-F238E27FC236}">
                <a16:creationId xmlns:a16="http://schemas.microsoft.com/office/drawing/2014/main" id="{F7CC2E97-5501-4B2F-B6DB-842D0AC7D914}"/>
              </a:ext>
            </a:extLst>
          </p:cNvPr>
          <p:cNvPicPr>
            <a:picLocks noChangeAspect="1"/>
          </p:cNvPicPr>
          <p:nvPr/>
        </p:nvPicPr>
        <p:blipFill>
          <a:blip r:embed="rId2"/>
          <a:stretch>
            <a:fillRect/>
          </a:stretch>
        </p:blipFill>
        <p:spPr>
          <a:xfrm>
            <a:off x="397305" y="4459530"/>
            <a:ext cx="4174695" cy="2160104"/>
          </a:xfrm>
          <a:prstGeom prst="rect">
            <a:avLst/>
          </a:prstGeom>
        </p:spPr>
      </p:pic>
      <p:sp>
        <p:nvSpPr>
          <p:cNvPr id="7" name="TextovéPole 6">
            <a:extLst>
              <a:ext uri="{FF2B5EF4-FFF2-40B4-BE49-F238E27FC236}">
                <a16:creationId xmlns:a16="http://schemas.microsoft.com/office/drawing/2014/main" id="{DDA5DC00-7575-4A3A-80B7-95F5C9F3331A}"/>
              </a:ext>
            </a:extLst>
          </p:cNvPr>
          <p:cNvSpPr txBox="1"/>
          <p:nvPr/>
        </p:nvSpPr>
        <p:spPr>
          <a:xfrm>
            <a:off x="4876800" y="6248400"/>
            <a:ext cx="4114800" cy="523220"/>
          </a:xfrm>
          <a:prstGeom prst="rect">
            <a:avLst/>
          </a:prstGeom>
          <a:noFill/>
        </p:spPr>
        <p:txBody>
          <a:bodyPr wrap="square" rtlCol="0">
            <a:spAutoFit/>
          </a:bodyPr>
          <a:lstStyle/>
          <a:p>
            <a:r>
              <a:rPr lang="cs-CZ" sz="1400" dirty="0" err="1"/>
              <a:t>Das</a:t>
            </a:r>
            <a:r>
              <a:rPr lang="cs-CZ" sz="1400" dirty="0"/>
              <a:t>, A.: </a:t>
            </a:r>
            <a:r>
              <a:rPr lang="cs-CZ" sz="1400" i="1" dirty="0"/>
              <a:t>Indian </a:t>
            </a:r>
            <a:r>
              <a:rPr lang="cs-CZ" sz="1400" i="1" dirty="0" err="1"/>
              <a:t>Journal</a:t>
            </a:r>
            <a:r>
              <a:rPr lang="cs-CZ" sz="1400" i="1" dirty="0"/>
              <a:t> </a:t>
            </a:r>
            <a:r>
              <a:rPr lang="cs-CZ" sz="1400" i="1" dirty="0" err="1"/>
              <a:t>of</a:t>
            </a:r>
            <a:r>
              <a:rPr lang="cs-CZ" sz="1400" i="1" dirty="0"/>
              <a:t> </a:t>
            </a:r>
            <a:r>
              <a:rPr lang="cs-CZ" sz="1400" i="1" dirty="0" err="1"/>
              <a:t>Applied</a:t>
            </a:r>
            <a:r>
              <a:rPr lang="cs-CZ" sz="1400" i="1" dirty="0"/>
              <a:t> </a:t>
            </a:r>
            <a:r>
              <a:rPr lang="cs-CZ" sz="1400" i="1" dirty="0" err="1"/>
              <a:t>Research</a:t>
            </a:r>
            <a:r>
              <a:rPr lang="cs-CZ" sz="1400" i="1" dirty="0"/>
              <a:t> </a:t>
            </a:r>
            <a:r>
              <a:rPr lang="cs-CZ" sz="1400" dirty="0"/>
              <a:t>3, 2013, 594-595</a:t>
            </a:r>
            <a:endParaRPr lang="en-US" sz="1400" dirty="0"/>
          </a:p>
        </p:txBody>
      </p:sp>
    </p:spTree>
    <p:extLst>
      <p:ext uri="{BB962C8B-B14F-4D97-AF65-F5344CB8AC3E}">
        <p14:creationId xmlns:p14="http://schemas.microsoft.com/office/powerpoint/2010/main" val="16211090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3CF4923-7DB3-45FC-8AC7-2F14CF5CFE58}"/>
              </a:ext>
            </a:extLst>
          </p:cNvPr>
          <p:cNvSpPr txBox="1"/>
          <p:nvPr/>
        </p:nvSpPr>
        <p:spPr>
          <a:xfrm>
            <a:off x="609600" y="1676400"/>
            <a:ext cx="3731021" cy="3785652"/>
          </a:xfrm>
          <a:prstGeom prst="rect">
            <a:avLst/>
          </a:prstGeom>
          <a:noFill/>
        </p:spPr>
        <p:txBody>
          <a:bodyPr wrap="none" rtlCol="0">
            <a:spAutoFit/>
          </a:bodyPr>
          <a:lstStyle/>
          <a:p>
            <a:endParaRPr lang="cs-CZ" sz="2000" dirty="0"/>
          </a:p>
          <a:p>
            <a:endParaRPr lang="cs-CZ" sz="2000" dirty="0"/>
          </a:p>
          <a:p>
            <a:r>
              <a:rPr lang="cs-CZ" sz="2000" dirty="0"/>
              <a:t>CO</a:t>
            </a:r>
            <a:r>
              <a:rPr lang="cs-CZ" sz="2000" baseline="-25000" dirty="0"/>
              <a:t>2</a:t>
            </a:r>
            <a:r>
              <a:rPr lang="cs-CZ" sz="2000" dirty="0"/>
              <a:t>		sterické číslo = 2</a:t>
            </a:r>
          </a:p>
          <a:p>
            <a:endParaRPr lang="cs-CZ" sz="2000" dirty="0"/>
          </a:p>
          <a:p>
            <a:endParaRPr lang="cs-CZ" sz="2000" dirty="0"/>
          </a:p>
          <a:p>
            <a:r>
              <a:rPr lang="cs-CZ" sz="2000" dirty="0"/>
              <a:t>NH</a:t>
            </a:r>
            <a:r>
              <a:rPr lang="cs-CZ" sz="2000" baseline="-25000" dirty="0"/>
              <a:t>3</a:t>
            </a:r>
            <a:r>
              <a:rPr lang="cs-CZ" sz="2000" dirty="0"/>
              <a:t>		sterické číslo = 4</a:t>
            </a:r>
          </a:p>
          <a:p>
            <a:endParaRPr lang="cs-CZ" sz="2000" dirty="0"/>
          </a:p>
          <a:p>
            <a:endParaRPr lang="cs-CZ" sz="2000" dirty="0"/>
          </a:p>
          <a:p>
            <a:r>
              <a:rPr lang="cs-CZ" sz="2000" dirty="0"/>
              <a:t>NH</a:t>
            </a:r>
            <a:r>
              <a:rPr lang="cs-CZ" sz="2000" baseline="-25000" dirty="0"/>
              <a:t>4</a:t>
            </a:r>
            <a:r>
              <a:rPr lang="cs-CZ" sz="2000" baseline="30000" dirty="0"/>
              <a:t>+</a:t>
            </a:r>
            <a:r>
              <a:rPr lang="cs-CZ" sz="2000" dirty="0"/>
              <a:t>		sterické číslo = 4</a:t>
            </a:r>
          </a:p>
          <a:p>
            <a:endParaRPr lang="cs-CZ" sz="2000" dirty="0"/>
          </a:p>
          <a:p>
            <a:r>
              <a:rPr lang="cs-CZ" sz="2000" dirty="0"/>
              <a:t>H</a:t>
            </a:r>
            <a:r>
              <a:rPr lang="cs-CZ" sz="2000" baseline="-25000" dirty="0"/>
              <a:t>2</a:t>
            </a:r>
            <a:r>
              <a:rPr lang="cs-CZ" sz="2000" dirty="0"/>
              <a:t>CO		sterické číslo = 3</a:t>
            </a:r>
          </a:p>
          <a:p>
            <a:endParaRPr lang="en-US" sz="2000" dirty="0"/>
          </a:p>
        </p:txBody>
      </p:sp>
      <p:pic>
        <p:nvPicPr>
          <p:cNvPr id="5" name="Obrázek 4" descr="Obsah obrázku kreslení&#10;&#10;Popis byl vytvořen automaticky">
            <a:extLst>
              <a:ext uri="{FF2B5EF4-FFF2-40B4-BE49-F238E27FC236}">
                <a16:creationId xmlns:a16="http://schemas.microsoft.com/office/drawing/2014/main" id="{91E66B26-76B5-4F32-9E62-F0A91F74E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33600"/>
            <a:ext cx="1177396" cy="338188"/>
          </a:xfrm>
          <a:prstGeom prst="rect">
            <a:avLst/>
          </a:prstGeom>
        </p:spPr>
      </p:pic>
      <p:pic>
        <p:nvPicPr>
          <p:cNvPr id="7" name="Obrázek 6" descr="Obsah obrázku kreslení, hodiny&#10;&#10;Popis byl vytvořen automaticky">
            <a:extLst>
              <a:ext uri="{FF2B5EF4-FFF2-40B4-BE49-F238E27FC236}">
                <a16:creationId xmlns:a16="http://schemas.microsoft.com/office/drawing/2014/main" id="{B470785F-8BCD-4B2C-9777-7D538F902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590800"/>
            <a:ext cx="1114425" cy="709180"/>
          </a:xfrm>
          <a:prstGeom prst="rect">
            <a:avLst/>
          </a:prstGeom>
        </p:spPr>
      </p:pic>
      <p:pic>
        <p:nvPicPr>
          <p:cNvPr id="9" name="Obrázek 8">
            <a:extLst>
              <a:ext uri="{FF2B5EF4-FFF2-40B4-BE49-F238E27FC236}">
                <a16:creationId xmlns:a16="http://schemas.microsoft.com/office/drawing/2014/main" id="{85AC892F-201E-4715-9C74-582C03B68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352800"/>
            <a:ext cx="1039883" cy="990600"/>
          </a:xfrm>
          <a:prstGeom prst="rect">
            <a:avLst/>
          </a:prstGeom>
        </p:spPr>
      </p:pic>
      <p:pic>
        <p:nvPicPr>
          <p:cNvPr id="11" name="Obrázek 10" descr="Obsah obrázku objekt, hodiny&#10;&#10;Popis byl vytvořen automaticky">
            <a:extLst>
              <a:ext uri="{FF2B5EF4-FFF2-40B4-BE49-F238E27FC236}">
                <a16:creationId xmlns:a16="http://schemas.microsoft.com/office/drawing/2014/main" id="{920D9FF5-B478-4D34-B92B-7374E497B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4419600"/>
            <a:ext cx="1143000" cy="1070919"/>
          </a:xfrm>
          <a:prstGeom prst="rect">
            <a:avLst/>
          </a:prstGeom>
        </p:spPr>
      </p:pic>
      <p:sp>
        <p:nvSpPr>
          <p:cNvPr id="2" name="Obdélník 1">
            <a:extLst>
              <a:ext uri="{FF2B5EF4-FFF2-40B4-BE49-F238E27FC236}">
                <a16:creationId xmlns:a16="http://schemas.microsoft.com/office/drawing/2014/main" id="{71289AA6-6E17-4189-8F84-2A1556F4267B}"/>
              </a:ext>
            </a:extLst>
          </p:cNvPr>
          <p:cNvSpPr/>
          <p:nvPr/>
        </p:nvSpPr>
        <p:spPr>
          <a:xfrm>
            <a:off x="345317" y="556780"/>
            <a:ext cx="6460295" cy="461665"/>
          </a:xfrm>
          <a:prstGeom prst="rect">
            <a:avLst/>
          </a:prstGeom>
        </p:spPr>
        <p:txBody>
          <a:bodyPr wrap="none">
            <a:spAutoFit/>
          </a:bodyPr>
          <a:lstStyle/>
          <a:p>
            <a:r>
              <a:rPr lang="cs-CZ" sz="2400" b="1" dirty="0"/>
              <a:t>Odhad sterického čísla molekul z </a:t>
            </a:r>
            <a:r>
              <a:rPr lang="cs-CZ" sz="2400" b="1" dirty="0" err="1"/>
              <a:t>Lewisova</a:t>
            </a:r>
            <a:r>
              <a:rPr lang="cs-CZ" sz="2400" b="1" dirty="0"/>
              <a:t> vzorce</a:t>
            </a:r>
          </a:p>
        </p:txBody>
      </p:sp>
    </p:spTree>
    <p:extLst>
      <p:ext uri="{BB962C8B-B14F-4D97-AF65-F5344CB8AC3E}">
        <p14:creationId xmlns:p14="http://schemas.microsoft.com/office/powerpoint/2010/main" val="1050135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9DABCE2-CC7B-47EB-9A30-D064CDF92077}"/>
              </a:ext>
            </a:extLst>
          </p:cNvPr>
          <p:cNvSpPr txBox="1"/>
          <p:nvPr/>
        </p:nvSpPr>
        <p:spPr>
          <a:xfrm>
            <a:off x="228600" y="304800"/>
            <a:ext cx="2278060" cy="523220"/>
          </a:xfrm>
          <a:prstGeom prst="rect">
            <a:avLst/>
          </a:prstGeom>
          <a:noFill/>
        </p:spPr>
        <p:txBody>
          <a:bodyPr wrap="none" rtlCol="0">
            <a:spAutoFit/>
          </a:bodyPr>
          <a:lstStyle/>
          <a:p>
            <a:r>
              <a:rPr lang="en-US" sz="2800" b="1" dirty="0" err="1"/>
              <a:t>Pravidlo</a:t>
            </a:r>
            <a:r>
              <a:rPr lang="en-US" sz="2800" b="1" dirty="0"/>
              <a:t> </a:t>
            </a:r>
            <a:r>
              <a:rPr lang="en-US" sz="2800" b="1" dirty="0" err="1"/>
              <a:t>osmi</a:t>
            </a:r>
            <a:r>
              <a:rPr lang="en-US" sz="2800" b="1" dirty="0"/>
              <a:t> </a:t>
            </a:r>
          </a:p>
        </p:txBody>
      </p:sp>
      <p:sp>
        <p:nvSpPr>
          <p:cNvPr id="7" name="TextovéPole 6">
            <a:extLst>
              <a:ext uri="{FF2B5EF4-FFF2-40B4-BE49-F238E27FC236}">
                <a16:creationId xmlns:a16="http://schemas.microsoft.com/office/drawing/2014/main" id="{84FEA855-465C-4228-A2CB-228874D94B14}"/>
              </a:ext>
            </a:extLst>
          </p:cNvPr>
          <p:cNvSpPr txBox="1"/>
          <p:nvPr/>
        </p:nvSpPr>
        <p:spPr>
          <a:xfrm>
            <a:off x="308793" y="990600"/>
            <a:ext cx="8682807" cy="2185214"/>
          </a:xfrm>
          <a:prstGeom prst="rect">
            <a:avLst/>
          </a:prstGeom>
          <a:noFill/>
        </p:spPr>
        <p:txBody>
          <a:bodyPr wrap="square" rtlCol="0">
            <a:spAutoFit/>
          </a:bodyPr>
          <a:lstStyle/>
          <a:p>
            <a:r>
              <a:rPr lang="en-US" sz="2000" i="1" dirty="0" err="1"/>
              <a:t>Pravidlo</a:t>
            </a:r>
            <a:r>
              <a:rPr lang="en-US" sz="2000" i="1" dirty="0"/>
              <a:t> </a:t>
            </a:r>
            <a:r>
              <a:rPr lang="en-US" sz="2000" i="1" dirty="0" err="1"/>
              <a:t>osmi</a:t>
            </a:r>
            <a:r>
              <a:rPr lang="en-US" sz="2000" i="1" dirty="0"/>
              <a:t> </a:t>
            </a:r>
            <a:r>
              <a:rPr lang="en-US" sz="2000" dirty="0"/>
              <a:t>(</a:t>
            </a:r>
            <a:r>
              <a:rPr lang="en-US" sz="2000" dirty="0" err="1"/>
              <a:t>Abegg</a:t>
            </a:r>
            <a:r>
              <a:rPr lang="en-US" sz="2000" dirty="0"/>
              <a:t> 1904) plat</a:t>
            </a:r>
            <a:r>
              <a:rPr lang="cs-CZ" sz="2000" dirty="0"/>
              <a:t>í pro prvky IV. A - VII. A skupiny: </a:t>
            </a:r>
          </a:p>
          <a:p>
            <a:r>
              <a:rPr lang="cs-CZ" sz="800" dirty="0"/>
              <a:t>      </a:t>
            </a:r>
          </a:p>
          <a:p>
            <a:r>
              <a:rPr lang="cs-CZ" sz="2000" dirty="0"/>
              <a:t>Suma absolutních hodnot nejvyššího kladného mocenství a nejvyššího záporného mocenství je roven číslu 8.</a:t>
            </a:r>
          </a:p>
          <a:p>
            <a:endParaRPr lang="cs-CZ" sz="800" u="sng" dirty="0"/>
          </a:p>
          <a:p>
            <a:r>
              <a:rPr lang="cs-CZ" sz="2000" dirty="0"/>
              <a:t>Příklad:</a:t>
            </a:r>
          </a:p>
          <a:p>
            <a:r>
              <a:rPr lang="cs-CZ" sz="2000" dirty="0"/>
              <a:t>		Cl:     |-1| + |7| = 8 		S:      |-2| + |6| = 8</a:t>
            </a:r>
          </a:p>
          <a:p>
            <a:r>
              <a:rPr lang="cs-CZ" sz="2000" dirty="0"/>
              <a:t>		P:      |-3| + |5| = 8		Si:     |-4| + |4| = 8</a:t>
            </a:r>
            <a:endParaRPr lang="en-US" sz="2000" dirty="0"/>
          </a:p>
        </p:txBody>
      </p:sp>
      <p:pic>
        <p:nvPicPr>
          <p:cNvPr id="5" name="Picture 2" descr="Image result for oxidation number nonmetals">
            <a:hlinkClick r:id="rId2"/>
            <a:extLst>
              <a:ext uri="{FF2B5EF4-FFF2-40B4-BE49-F238E27FC236}">
                <a16:creationId xmlns:a16="http://schemas.microsoft.com/office/drawing/2014/main" id="{FC7F3011-940F-4753-9790-76CE14091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33800"/>
            <a:ext cx="7239000" cy="276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501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007" name="Picture 4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4855130" cy="567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77C705ED-CE8F-4745-9C2B-247443800E2C}"/>
              </a:ext>
            </a:extLst>
          </p:cNvPr>
          <p:cNvSpPr txBox="1"/>
          <p:nvPr/>
        </p:nvSpPr>
        <p:spPr>
          <a:xfrm>
            <a:off x="1752600" y="228600"/>
            <a:ext cx="998158" cy="461665"/>
          </a:xfrm>
          <a:prstGeom prst="rect">
            <a:avLst/>
          </a:prstGeom>
          <a:noFill/>
        </p:spPr>
        <p:txBody>
          <a:bodyPr wrap="none" rtlCol="0">
            <a:spAutoFit/>
          </a:bodyPr>
          <a:lstStyle/>
          <a:p>
            <a:r>
              <a:rPr lang="cs-CZ" sz="2400" b="1" dirty="0"/>
              <a:t>VSEPR</a:t>
            </a:r>
            <a:endParaRPr lang="en-US" sz="2400" b="1" dirty="0"/>
          </a:p>
        </p:txBody>
      </p:sp>
      <p:pic>
        <p:nvPicPr>
          <p:cNvPr id="5" name="Picture 11" descr="SouvisejÃ­cÃ­ obrÃ¡zek">
            <a:extLst>
              <a:ext uri="{FF2B5EF4-FFF2-40B4-BE49-F238E27FC236}">
                <a16:creationId xmlns:a16="http://schemas.microsoft.com/office/drawing/2014/main" id="{2361AE2B-B8DD-4D43-BB13-35768823E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
            <a:ext cx="3581400" cy="663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78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23E5FEC-8B39-457E-B04B-F68F0BDC107A}"/>
              </a:ext>
            </a:extLst>
          </p:cNvPr>
          <p:cNvSpPr txBox="1"/>
          <p:nvPr/>
        </p:nvSpPr>
        <p:spPr>
          <a:xfrm>
            <a:off x="4114800" y="6400800"/>
            <a:ext cx="4885633" cy="307777"/>
          </a:xfrm>
          <a:prstGeom prst="rect">
            <a:avLst/>
          </a:prstGeom>
          <a:noFill/>
        </p:spPr>
        <p:txBody>
          <a:bodyPr wrap="none" rtlCol="0">
            <a:spAutoFit/>
          </a:bodyPr>
          <a:lstStyle/>
          <a:p>
            <a:r>
              <a:rPr lang="cs-CZ" sz="1400" dirty="0" err="1"/>
              <a:t>Lindmark</a:t>
            </a:r>
            <a:r>
              <a:rPr lang="cs-CZ" sz="1400" dirty="0"/>
              <a:t>, A. F.: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i="1" dirty="0"/>
              <a:t> </a:t>
            </a:r>
            <a:r>
              <a:rPr lang="cs-CZ" sz="1400" dirty="0"/>
              <a:t>87, 2010, 487-491</a:t>
            </a:r>
            <a:endParaRPr lang="en-US" sz="1400" dirty="0"/>
          </a:p>
        </p:txBody>
      </p:sp>
      <p:sp>
        <p:nvSpPr>
          <p:cNvPr id="5" name="TextovéPole 4">
            <a:extLst>
              <a:ext uri="{FF2B5EF4-FFF2-40B4-BE49-F238E27FC236}">
                <a16:creationId xmlns:a16="http://schemas.microsoft.com/office/drawing/2014/main" id="{41338CC4-3ED5-4499-A594-77B7AD92F51B}"/>
              </a:ext>
            </a:extLst>
          </p:cNvPr>
          <p:cNvSpPr txBox="1"/>
          <p:nvPr/>
        </p:nvSpPr>
        <p:spPr>
          <a:xfrm>
            <a:off x="228600" y="1066800"/>
            <a:ext cx="8156864" cy="5078313"/>
          </a:xfrm>
          <a:prstGeom prst="rect">
            <a:avLst/>
          </a:prstGeom>
          <a:noFill/>
        </p:spPr>
        <p:txBody>
          <a:bodyPr wrap="square" rtlCol="0">
            <a:spAutoFit/>
          </a:bodyPr>
          <a:lstStyle/>
          <a:p>
            <a:r>
              <a:rPr lang="cs-CZ" sz="2000" dirty="0"/>
              <a:t> Pro skupinu resp. molekulu (</a:t>
            </a:r>
            <a:r>
              <a:rPr lang="cs-CZ" sz="2000" dirty="0" err="1"/>
              <a:t>AX</a:t>
            </a:r>
            <a:r>
              <a:rPr lang="cs-CZ" sz="2000" baseline="-25000" dirty="0" err="1"/>
              <a:t>n</a:t>
            </a:r>
            <a:r>
              <a:rPr lang="cs-CZ" sz="2000" dirty="0"/>
              <a:t>)</a:t>
            </a:r>
            <a:r>
              <a:rPr lang="cs-CZ" sz="2000" baseline="30000" dirty="0"/>
              <a:t>m- </a:t>
            </a:r>
            <a:r>
              <a:rPr lang="cs-CZ" sz="2000" dirty="0"/>
              <a:t>platí</a:t>
            </a:r>
          </a:p>
          <a:p>
            <a:endParaRPr lang="cs-CZ" sz="800" dirty="0"/>
          </a:p>
          <a:p>
            <a:r>
              <a:rPr lang="cs-CZ" sz="2000" dirty="0"/>
              <a:t>  		</a:t>
            </a:r>
            <a:r>
              <a:rPr lang="cs-CZ" sz="2400" dirty="0"/>
              <a:t>CN = (</a:t>
            </a:r>
            <a:r>
              <a:rPr lang="cs-CZ" sz="2400" i="1" dirty="0"/>
              <a:t>v</a:t>
            </a:r>
            <a:r>
              <a:rPr lang="cs-CZ" sz="2400" dirty="0"/>
              <a:t>/2) – 3</a:t>
            </a:r>
            <a:r>
              <a:rPr lang="cs-CZ" sz="2400" i="1" dirty="0"/>
              <a:t>n</a:t>
            </a:r>
          </a:p>
          <a:p>
            <a:endParaRPr lang="cs-CZ" sz="800" i="1" dirty="0"/>
          </a:p>
          <a:p>
            <a:r>
              <a:rPr lang="cs-CZ" dirty="0"/>
              <a:t>kde </a:t>
            </a:r>
            <a:r>
              <a:rPr lang="cs-CZ" i="1" dirty="0"/>
              <a:t>v</a:t>
            </a:r>
            <a:r>
              <a:rPr lang="cs-CZ" dirty="0"/>
              <a:t> = počet valenčních elektronů ve sloučenině, </a:t>
            </a:r>
            <a:r>
              <a:rPr lang="cs-CZ" i="1" dirty="0"/>
              <a:t>n</a:t>
            </a:r>
            <a:r>
              <a:rPr lang="cs-CZ" dirty="0"/>
              <a:t> = počet atomů X (</a:t>
            </a:r>
            <a:r>
              <a:rPr lang="cs-CZ" u="sng" dirty="0"/>
              <a:t>kromě vodíku)</a:t>
            </a:r>
            <a:r>
              <a:rPr lang="cs-CZ" dirty="0"/>
              <a:t>. CN = koordinační číslo (odpovídá sterickému číslu SN a hybridizaci H).</a:t>
            </a:r>
          </a:p>
          <a:p>
            <a:endParaRPr lang="cs-CZ" sz="800" dirty="0"/>
          </a:p>
          <a:p>
            <a:r>
              <a:rPr lang="cs-CZ" sz="2000" dirty="0"/>
              <a:t>CN = 2</a:t>
            </a:r>
            <a:r>
              <a:rPr lang="en-US" sz="2000" dirty="0"/>
              <a:t>	</a:t>
            </a:r>
            <a:r>
              <a:rPr lang="cs-CZ" sz="2000" dirty="0"/>
              <a:t> </a:t>
            </a:r>
            <a:r>
              <a:rPr lang="en-US" sz="2000" dirty="0"/>
              <a:t>AX</a:t>
            </a:r>
            <a:r>
              <a:rPr lang="en-US" sz="2000" baseline="-25000" dirty="0"/>
              <a:t>2</a:t>
            </a:r>
            <a:r>
              <a:rPr lang="en-US" sz="2000" dirty="0"/>
              <a:t>	</a:t>
            </a:r>
            <a:endParaRPr lang="cs-CZ" sz="2000" dirty="0"/>
          </a:p>
          <a:p>
            <a:r>
              <a:rPr lang="cs-CZ" sz="2000" dirty="0"/>
              <a:t>CN = 3 	 AX</a:t>
            </a:r>
            <a:r>
              <a:rPr lang="cs-CZ" sz="2000" baseline="-25000" dirty="0"/>
              <a:t>3</a:t>
            </a:r>
            <a:r>
              <a:rPr lang="cs-CZ" sz="2000" dirty="0"/>
              <a:t>	</a:t>
            </a:r>
          </a:p>
          <a:p>
            <a:r>
              <a:rPr lang="cs-CZ" sz="2000" dirty="0"/>
              <a:t>	 AX</a:t>
            </a:r>
            <a:r>
              <a:rPr lang="cs-CZ" sz="2000" baseline="-25000" dirty="0"/>
              <a:t>2</a:t>
            </a:r>
            <a:r>
              <a:rPr lang="cs-CZ" sz="2000" dirty="0"/>
              <a:t>E	</a:t>
            </a:r>
          </a:p>
          <a:p>
            <a:r>
              <a:rPr lang="cs-CZ" sz="2000" dirty="0"/>
              <a:t>CN = 4 	 AX</a:t>
            </a:r>
            <a:r>
              <a:rPr lang="cs-CZ" sz="2000" baseline="-25000" dirty="0"/>
              <a:t>4</a:t>
            </a:r>
          </a:p>
          <a:p>
            <a:pPr lvl="1"/>
            <a:r>
              <a:rPr lang="cs-CZ" sz="2000" dirty="0"/>
              <a:t> 	 AX</a:t>
            </a:r>
            <a:r>
              <a:rPr lang="cs-CZ" sz="2000" baseline="-25000" dirty="0"/>
              <a:t>3</a:t>
            </a:r>
            <a:r>
              <a:rPr lang="cs-CZ" sz="2000" dirty="0"/>
              <a:t>E</a:t>
            </a:r>
          </a:p>
          <a:p>
            <a:pPr lvl="1"/>
            <a:r>
              <a:rPr lang="cs-CZ" sz="2000" dirty="0"/>
              <a:t>	 AX</a:t>
            </a:r>
            <a:r>
              <a:rPr lang="cs-CZ" sz="2000" baseline="-25000" dirty="0"/>
              <a:t>3</a:t>
            </a:r>
            <a:r>
              <a:rPr lang="cs-CZ" sz="2000" dirty="0"/>
              <a:t>E</a:t>
            </a:r>
          </a:p>
          <a:p>
            <a:pPr marL="0" lvl="1"/>
            <a:r>
              <a:rPr lang="cs-CZ" sz="2000" dirty="0"/>
              <a:t>CN = 4 	 (čtvercově planární tvar u komplexních sloučenin)</a:t>
            </a:r>
          </a:p>
          <a:p>
            <a:pPr marL="0" lvl="1"/>
            <a:r>
              <a:rPr lang="cs-CZ" sz="2000" dirty="0"/>
              <a:t>CN = 5 	 AX</a:t>
            </a:r>
            <a:r>
              <a:rPr lang="cs-CZ" sz="2000" baseline="-25000" dirty="0"/>
              <a:t>5</a:t>
            </a:r>
          </a:p>
          <a:p>
            <a:pPr marL="0" lvl="1"/>
            <a:r>
              <a:rPr lang="cs-CZ" sz="2000" baseline="-25000" dirty="0"/>
              <a:t>	</a:t>
            </a:r>
            <a:r>
              <a:rPr lang="cs-CZ" sz="2000" dirty="0"/>
              <a:t> AX</a:t>
            </a:r>
            <a:r>
              <a:rPr lang="cs-CZ" sz="2000" baseline="-25000" dirty="0"/>
              <a:t>4</a:t>
            </a:r>
            <a:r>
              <a:rPr lang="cs-CZ" sz="2000" dirty="0"/>
              <a:t>E</a:t>
            </a:r>
          </a:p>
          <a:p>
            <a:pPr marL="0" lvl="1"/>
            <a:r>
              <a:rPr lang="cs-CZ" sz="2000" dirty="0"/>
              <a:t>	 AX</a:t>
            </a:r>
            <a:r>
              <a:rPr lang="cs-CZ" sz="2000" baseline="-25000" dirty="0"/>
              <a:t>3</a:t>
            </a:r>
            <a:r>
              <a:rPr lang="cs-CZ" sz="2000" dirty="0"/>
              <a:t>E</a:t>
            </a:r>
            <a:r>
              <a:rPr lang="cs-CZ" sz="2000" baseline="-25000" dirty="0"/>
              <a:t>2</a:t>
            </a:r>
          </a:p>
          <a:p>
            <a:pPr marL="0" lvl="1"/>
            <a:r>
              <a:rPr lang="cs-CZ" sz="2000" dirty="0"/>
              <a:t>	 AX</a:t>
            </a:r>
            <a:r>
              <a:rPr lang="cs-CZ" sz="2000" baseline="-25000" dirty="0"/>
              <a:t>2</a:t>
            </a:r>
            <a:r>
              <a:rPr lang="cs-CZ" sz="2000" dirty="0"/>
              <a:t>E</a:t>
            </a:r>
            <a:r>
              <a:rPr lang="cs-CZ" sz="2000" baseline="-25000" dirty="0"/>
              <a:t>3</a:t>
            </a:r>
          </a:p>
        </p:txBody>
      </p:sp>
      <p:sp>
        <p:nvSpPr>
          <p:cNvPr id="2" name="TextovéPole 1">
            <a:extLst>
              <a:ext uri="{FF2B5EF4-FFF2-40B4-BE49-F238E27FC236}">
                <a16:creationId xmlns:a16="http://schemas.microsoft.com/office/drawing/2014/main" id="{C3E37178-F2B1-4B00-BBD2-6E99FDE7F5CF}"/>
              </a:ext>
            </a:extLst>
          </p:cNvPr>
          <p:cNvSpPr txBox="1"/>
          <p:nvPr/>
        </p:nvSpPr>
        <p:spPr>
          <a:xfrm>
            <a:off x="914400" y="304800"/>
            <a:ext cx="7738144" cy="523220"/>
          </a:xfrm>
          <a:prstGeom prst="rect">
            <a:avLst/>
          </a:prstGeom>
          <a:noFill/>
        </p:spPr>
        <p:txBody>
          <a:bodyPr wrap="none" rtlCol="0">
            <a:spAutoFit/>
          </a:bodyPr>
          <a:lstStyle/>
          <a:p>
            <a:r>
              <a:rPr lang="cs-CZ" sz="2800" b="1" dirty="0"/>
              <a:t>VSEPR: odhad tvaru molekuly bez </a:t>
            </a:r>
            <a:r>
              <a:rPr lang="cs-CZ" sz="2800" b="1" dirty="0" err="1"/>
              <a:t>Lewisova</a:t>
            </a:r>
            <a:r>
              <a:rPr lang="cs-CZ" sz="2800" b="1" dirty="0"/>
              <a:t> vzorce </a:t>
            </a:r>
            <a:endParaRPr lang="en-US" sz="2800" b="1" dirty="0"/>
          </a:p>
        </p:txBody>
      </p:sp>
    </p:spTree>
    <p:extLst>
      <p:ext uri="{BB962C8B-B14F-4D97-AF65-F5344CB8AC3E}">
        <p14:creationId xmlns:p14="http://schemas.microsoft.com/office/powerpoint/2010/main" val="18351326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vseprx">
            <a:extLst>
              <a:ext uri="{FF2B5EF4-FFF2-40B4-BE49-F238E27FC236}">
                <a16:creationId xmlns:a16="http://schemas.microsoft.com/office/drawing/2014/main" id="{232BF0A6-2BA2-4BAF-843D-C0DAF10C5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0" y="304800"/>
            <a:ext cx="4282907" cy="58241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ovéPole 7">
            <a:extLst>
              <a:ext uri="{FF2B5EF4-FFF2-40B4-BE49-F238E27FC236}">
                <a16:creationId xmlns:a16="http://schemas.microsoft.com/office/drawing/2014/main" id="{74046AC1-D224-4B58-AB5C-67E8CA914219}"/>
              </a:ext>
            </a:extLst>
          </p:cNvPr>
          <p:cNvSpPr txBox="1"/>
          <p:nvPr/>
        </p:nvSpPr>
        <p:spPr>
          <a:xfrm>
            <a:off x="4114800" y="6400800"/>
            <a:ext cx="4885633" cy="307777"/>
          </a:xfrm>
          <a:prstGeom prst="rect">
            <a:avLst/>
          </a:prstGeom>
          <a:noFill/>
        </p:spPr>
        <p:txBody>
          <a:bodyPr wrap="none" rtlCol="0">
            <a:spAutoFit/>
          </a:bodyPr>
          <a:lstStyle/>
          <a:p>
            <a:r>
              <a:rPr lang="cs-CZ" sz="1400" dirty="0" err="1"/>
              <a:t>Lindmark</a:t>
            </a:r>
            <a:r>
              <a:rPr lang="cs-CZ" sz="1400" dirty="0"/>
              <a:t>, A. F.: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i="1" dirty="0"/>
              <a:t> </a:t>
            </a:r>
            <a:r>
              <a:rPr lang="cs-CZ" sz="1400" dirty="0"/>
              <a:t>87, 2010, 487-491</a:t>
            </a:r>
            <a:endParaRPr lang="en-US" sz="1400" dirty="0"/>
          </a:p>
        </p:txBody>
      </p:sp>
      <p:sp>
        <p:nvSpPr>
          <p:cNvPr id="4" name="Obdélník 3">
            <a:extLst>
              <a:ext uri="{FF2B5EF4-FFF2-40B4-BE49-F238E27FC236}">
                <a16:creationId xmlns:a16="http://schemas.microsoft.com/office/drawing/2014/main" id="{E37EAF23-666A-49CA-85E7-D9DE0CB4DCD0}"/>
              </a:ext>
            </a:extLst>
          </p:cNvPr>
          <p:cNvSpPr/>
          <p:nvPr/>
        </p:nvSpPr>
        <p:spPr>
          <a:xfrm>
            <a:off x="228600" y="381000"/>
            <a:ext cx="4572000" cy="1877437"/>
          </a:xfrm>
          <a:prstGeom prst="rect">
            <a:avLst/>
          </a:prstGeom>
        </p:spPr>
        <p:txBody>
          <a:bodyPr>
            <a:spAutoFit/>
          </a:bodyPr>
          <a:lstStyle/>
          <a:p>
            <a:pPr marL="0" lvl="1"/>
            <a:r>
              <a:rPr lang="cs-CZ" sz="2000" dirty="0"/>
              <a:t>CN = 6 	 AX</a:t>
            </a:r>
            <a:r>
              <a:rPr lang="cs-CZ" sz="2000" baseline="-25000" dirty="0"/>
              <a:t>6</a:t>
            </a:r>
          </a:p>
          <a:p>
            <a:pPr marL="0" lvl="1"/>
            <a:r>
              <a:rPr lang="cs-CZ" sz="2000" baseline="-25000" dirty="0"/>
              <a:t>	</a:t>
            </a:r>
            <a:r>
              <a:rPr lang="cs-CZ" sz="2000" dirty="0"/>
              <a:t> AX</a:t>
            </a:r>
            <a:r>
              <a:rPr lang="cs-CZ" sz="2000" baseline="-25000" dirty="0"/>
              <a:t>5</a:t>
            </a:r>
            <a:r>
              <a:rPr lang="cs-CZ" sz="2000" dirty="0"/>
              <a:t>E</a:t>
            </a:r>
          </a:p>
          <a:p>
            <a:pPr marL="0" lvl="1"/>
            <a:r>
              <a:rPr lang="cs-CZ" sz="2000" dirty="0"/>
              <a:t>	 AX</a:t>
            </a:r>
            <a:r>
              <a:rPr lang="cs-CZ" sz="2000" baseline="-25000" dirty="0"/>
              <a:t>4</a:t>
            </a:r>
            <a:r>
              <a:rPr lang="cs-CZ" sz="2000" dirty="0"/>
              <a:t>E</a:t>
            </a:r>
            <a:r>
              <a:rPr lang="cs-CZ" sz="2000" baseline="-25000" dirty="0"/>
              <a:t>2</a:t>
            </a:r>
          </a:p>
          <a:p>
            <a:pPr marL="0" lvl="1"/>
            <a:r>
              <a:rPr lang="cs-CZ" sz="2000" dirty="0"/>
              <a:t>	 AX</a:t>
            </a:r>
            <a:r>
              <a:rPr lang="cs-CZ" sz="2000" baseline="-25000" dirty="0"/>
              <a:t>3</a:t>
            </a:r>
            <a:r>
              <a:rPr lang="cs-CZ" sz="2000" dirty="0"/>
              <a:t>E</a:t>
            </a:r>
            <a:r>
              <a:rPr lang="cs-CZ" sz="2000" baseline="-25000" dirty="0"/>
              <a:t>3</a:t>
            </a:r>
          </a:p>
          <a:p>
            <a:pPr marL="0" lvl="1"/>
            <a:r>
              <a:rPr lang="cs-CZ" sz="2000" baseline="-25000" dirty="0"/>
              <a:t>	</a:t>
            </a:r>
            <a:r>
              <a:rPr lang="cs-CZ" dirty="0"/>
              <a:t>  AX</a:t>
            </a:r>
            <a:r>
              <a:rPr lang="cs-CZ" baseline="-25000" dirty="0"/>
              <a:t>2</a:t>
            </a:r>
            <a:r>
              <a:rPr lang="cs-CZ" dirty="0"/>
              <a:t>E</a:t>
            </a:r>
            <a:r>
              <a:rPr lang="cs-CZ" baseline="-25000" dirty="0"/>
              <a:t>4</a:t>
            </a:r>
          </a:p>
          <a:p>
            <a:pPr marL="0" lvl="1"/>
            <a:r>
              <a:rPr lang="cs-CZ" dirty="0"/>
              <a:t>CN = 7 	  AX</a:t>
            </a:r>
            <a:r>
              <a:rPr lang="cs-CZ" baseline="-25000" dirty="0"/>
              <a:t>7 </a:t>
            </a:r>
            <a:r>
              <a:rPr lang="cs-CZ" dirty="0"/>
              <a:t>     (např. IF</a:t>
            </a:r>
            <a:r>
              <a:rPr lang="cs-CZ" baseline="-25000" dirty="0"/>
              <a:t>7</a:t>
            </a:r>
            <a:r>
              <a:rPr lang="cs-CZ" dirty="0"/>
              <a:t>)</a:t>
            </a:r>
            <a:endParaRPr lang="en-US" dirty="0"/>
          </a:p>
        </p:txBody>
      </p:sp>
      <p:pic>
        <p:nvPicPr>
          <p:cNvPr id="6" name="Picture 2" descr="Compare the shapes and bond angles of these oxynitrogen ...">
            <a:extLst>
              <a:ext uri="{FF2B5EF4-FFF2-40B4-BE49-F238E27FC236}">
                <a16:creationId xmlns:a16="http://schemas.microsoft.com/office/drawing/2014/main" id="{972E281A-98EB-434E-A638-C51042DDA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17" y="3225416"/>
            <a:ext cx="3514725"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0983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9FCEE4-00EC-4395-90CA-5CCEE9DF4B4A}"/>
              </a:ext>
            </a:extLst>
          </p:cNvPr>
          <p:cNvSpPr>
            <a:spLocks noGrp="1"/>
          </p:cNvSpPr>
          <p:nvPr>
            <p:ph type="title"/>
          </p:nvPr>
        </p:nvSpPr>
        <p:spPr>
          <a:xfrm>
            <a:off x="304800" y="304800"/>
            <a:ext cx="2209800" cy="411162"/>
          </a:xfrm>
        </p:spPr>
        <p:txBody>
          <a:bodyPr>
            <a:noAutofit/>
          </a:bodyPr>
          <a:lstStyle/>
          <a:p>
            <a:r>
              <a:rPr lang="cs-CZ" sz="2400" b="1" dirty="0"/>
              <a:t>Vazebné úhly</a:t>
            </a:r>
          </a:p>
        </p:txBody>
      </p:sp>
      <p:pic>
        <p:nvPicPr>
          <p:cNvPr id="17410" name="Picture 2">
            <a:extLst>
              <a:ext uri="{FF2B5EF4-FFF2-40B4-BE49-F238E27FC236}">
                <a16:creationId xmlns:a16="http://schemas.microsoft.com/office/drawing/2014/main" id="{AEA4BEAE-BA38-4B15-A63F-85C88C511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1863"/>
            <a:ext cx="6699250" cy="559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805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077200" cy="715962"/>
          </a:xfrm>
        </p:spPr>
        <p:txBody>
          <a:bodyPr>
            <a:normAutofit/>
          </a:bodyPr>
          <a:lstStyle/>
          <a:p>
            <a:r>
              <a:rPr lang="cs-CZ" sz="3200" b="1" dirty="0"/>
              <a:t>Polarita molekuly, dipólový moment</a:t>
            </a:r>
          </a:p>
        </p:txBody>
      </p:sp>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869" y="1600200"/>
            <a:ext cx="383979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VÃ½sledek obrÃ¡zku pro bond length defin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Ã½sledek obrÃ¡zku pro bond length defin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1" descr="VÃ½sledek obrÃ¡zku pro bond length defini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Obdélník 8"/>
          <p:cNvSpPr/>
          <p:nvPr/>
        </p:nvSpPr>
        <p:spPr>
          <a:xfrm>
            <a:off x="307974" y="1376464"/>
            <a:ext cx="4544912" cy="1631216"/>
          </a:xfrm>
          <a:prstGeom prst="rect">
            <a:avLst/>
          </a:prstGeom>
        </p:spPr>
        <p:txBody>
          <a:bodyPr wrap="square">
            <a:spAutoFit/>
          </a:bodyPr>
          <a:lstStyle/>
          <a:p>
            <a:r>
              <a:rPr lang="cs-CZ" sz="2000" b="1" dirty="0" err="1">
                <a:cs typeface="Arial" panose="020B0604020202020204" pitchFamily="34" charset="0"/>
              </a:rPr>
              <a:t>Dipolový</a:t>
            </a:r>
            <a:r>
              <a:rPr lang="cs-CZ" sz="2000" b="1" dirty="0">
                <a:cs typeface="Arial" panose="020B0604020202020204" pitchFamily="34" charset="0"/>
              </a:rPr>
              <a:t> moment </a:t>
            </a:r>
            <a:r>
              <a:rPr lang="cs-CZ" sz="2000" dirty="0">
                <a:cs typeface="Arial" panose="020B0604020202020204" pitchFamily="34" charset="0"/>
              </a:rPr>
              <a:t>molekuly =  vektorový součet všech vazebných </a:t>
            </a:r>
            <a:r>
              <a:rPr lang="cs-CZ" sz="2000" dirty="0" err="1">
                <a:cs typeface="Arial" panose="020B0604020202020204" pitchFamily="34" charset="0"/>
              </a:rPr>
              <a:t>dipolů</a:t>
            </a:r>
            <a:r>
              <a:rPr lang="cs-CZ" sz="2000" dirty="0">
                <a:cs typeface="Arial" panose="020B0604020202020204" pitchFamily="34" charset="0"/>
              </a:rPr>
              <a:t>.  Může být nulový, i v případě nenulových vazebných </a:t>
            </a:r>
            <a:r>
              <a:rPr lang="cs-CZ" sz="2000" dirty="0" err="1">
                <a:cs typeface="Arial" panose="020B0604020202020204" pitchFamily="34" charset="0"/>
              </a:rPr>
              <a:t>dipolů</a:t>
            </a:r>
            <a:r>
              <a:rPr lang="cs-CZ" sz="2000" dirty="0">
                <a:cs typeface="Arial" panose="020B0604020202020204" pitchFamily="34" charset="0"/>
              </a:rPr>
              <a:t> které se navzájem kompenzují</a:t>
            </a:r>
          </a:p>
          <a:p>
            <a:r>
              <a:rPr lang="cs-CZ" sz="2000" dirty="0">
                <a:cs typeface="Arial" panose="020B0604020202020204" pitchFamily="34" charset="0"/>
              </a:rPr>
              <a:t>(např. SF</a:t>
            </a:r>
            <a:r>
              <a:rPr lang="cs-CZ" sz="2000" baseline="-25000" dirty="0">
                <a:cs typeface="Arial" panose="020B0604020202020204" pitchFamily="34" charset="0"/>
              </a:rPr>
              <a:t>6</a:t>
            </a:r>
            <a:r>
              <a:rPr lang="cs-CZ" sz="2000" dirty="0">
                <a:cs typeface="Arial" panose="020B0604020202020204" pitchFamily="34" charset="0"/>
              </a:rPr>
              <a:t>, SiF</a:t>
            </a:r>
            <a:r>
              <a:rPr lang="cs-CZ" sz="2000" baseline="-25000" dirty="0">
                <a:cs typeface="Arial" panose="020B0604020202020204" pitchFamily="34" charset="0"/>
              </a:rPr>
              <a:t>4</a:t>
            </a:r>
            <a:r>
              <a:rPr lang="cs-CZ" sz="2000" dirty="0">
                <a:cs typeface="Arial" panose="020B0604020202020204" pitchFamily="34" charset="0"/>
              </a:rPr>
              <a:t>, CF</a:t>
            </a:r>
            <a:r>
              <a:rPr lang="cs-CZ" sz="2000" baseline="-25000" dirty="0">
                <a:cs typeface="Arial" panose="020B0604020202020204" pitchFamily="34" charset="0"/>
              </a:rPr>
              <a:t>4</a:t>
            </a:r>
            <a:r>
              <a:rPr lang="cs-CZ" sz="2000" dirty="0">
                <a:cs typeface="Arial" panose="020B0604020202020204" pitchFamily="34" charset="0"/>
              </a:rPr>
              <a:t>, …) </a:t>
            </a:r>
          </a:p>
        </p:txBody>
      </p:sp>
      <p:pic>
        <p:nvPicPr>
          <p:cNvPr id="19252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294" y="3836751"/>
            <a:ext cx="333375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52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294" y="5486400"/>
            <a:ext cx="38671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886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F46FA8-E5AE-49BA-99CB-90ADEF13B349}"/>
              </a:ext>
            </a:extLst>
          </p:cNvPr>
          <p:cNvSpPr>
            <a:spLocks noGrp="1"/>
          </p:cNvSpPr>
          <p:nvPr>
            <p:ph type="title"/>
          </p:nvPr>
        </p:nvSpPr>
        <p:spPr>
          <a:xfrm>
            <a:off x="457200" y="274638"/>
            <a:ext cx="1905000" cy="487362"/>
          </a:xfrm>
        </p:spPr>
        <p:txBody>
          <a:bodyPr>
            <a:normAutofit fontScale="90000"/>
          </a:bodyPr>
          <a:lstStyle/>
          <a:p>
            <a:r>
              <a:rPr lang="cs-CZ" sz="2800" b="1" dirty="0"/>
              <a:t>Izomorfie</a:t>
            </a:r>
            <a:endParaRPr lang="en-US" sz="2800" b="1" dirty="0"/>
          </a:p>
        </p:txBody>
      </p:sp>
      <p:sp>
        <p:nvSpPr>
          <p:cNvPr id="3" name="TextovéPole 2">
            <a:extLst>
              <a:ext uri="{FF2B5EF4-FFF2-40B4-BE49-F238E27FC236}">
                <a16:creationId xmlns:a16="http://schemas.microsoft.com/office/drawing/2014/main" id="{398C20BC-1D27-432A-A683-D7DE999FA5CF}"/>
              </a:ext>
            </a:extLst>
          </p:cNvPr>
          <p:cNvSpPr txBox="1"/>
          <p:nvPr/>
        </p:nvSpPr>
        <p:spPr>
          <a:xfrm>
            <a:off x="381000" y="990600"/>
            <a:ext cx="8534400" cy="5293757"/>
          </a:xfrm>
          <a:prstGeom prst="rect">
            <a:avLst/>
          </a:prstGeom>
          <a:noFill/>
        </p:spPr>
        <p:txBody>
          <a:bodyPr wrap="square" rtlCol="0">
            <a:spAutoFit/>
          </a:bodyPr>
          <a:lstStyle/>
          <a:p>
            <a:pPr algn="just"/>
            <a:r>
              <a:rPr lang="cs-CZ" b="1" dirty="0"/>
              <a:t>Izomorfie</a:t>
            </a:r>
            <a:r>
              <a:rPr lang="cs-CZ" dirty="0"/>
              <a:t> = schopnost látek vytvářet při krystalizaci ze společného roztoku nebo taveniny směsné krystaly (krystaly obsahující obě látky).</a:t>
            </a:r>
          </a:p>
          <a:p>
            <a:pPr algn="just"/>
            <a:r>
              <a:rPr lang="cs-CZ" dirty="0"/>
              <a:t>Podmínkou je příbuzná stechiometrie: mezi částicemi existují analogické síly, částice jsou přibližně stejně velké (viz. </a:t>
            </a:r>
            <a:r>
              <a:rPr lang="cs-CZ" b="1" dirty="0" err="1"/>
              <a:t>Goldschmidtova</a:t>
            </a:r>
            <a:r>
              <a:rPr lang="cs-CZ" b="1" dirty="0"/>
              <a:t> pravidla</a:t>
            </a:r>
            <a:r>
              <a:rPr lang="cs-CZ" dirty="0"/>
              <a:t>), nebo mají alespoň podobnou krystalovou strukturu.</a:t>
            </a:r>
          </a:p>
          <a:p>
            <a:pPr algn="just"/>
            <a:endParaRPr lang="cs-CZ" dirty="0"/>
          </a:p>
          <a:p>
            <a:pPr algn="just"/>
            <a:r>
              <a:rPr lang="cs-CZ" b="1" dirty="0"/>
              <a:t>Příklady</a:t>
            </a:r>
            <a:r>
              <a:rPr lang="cs-CZ" dirty="0"/>
              <a:t>:</a:t>
            </a:r>
          </a:p>
          <a:p>
            <a:pPr algn="just"/>
            <a:endParaRPr lang="cs-CZ" sz="800" dirty="0"/>
          </a:p>
          <a:p>
            <a:pPr algn="just"/>
            <a:r>
              <a:rPr lang="cs-CZ" dirty="0"/>
              <a:t>1. Síran draselný a síran amonný jsou izomorfní. Oba krystalují v kosočtverečné soustavě.</a:t>
            </a:r>
          </a:p>
          <a:p>
            <a:pPr algn="just"/>
            <a:endParaRPr lang="cs-CZ" sz="800" dirty="0"/>
          </a:p>
          <a:p>
            <a:pPr algn="just"/>
            <a:r>
              <a:rPr lang="cs-CZ" dirty="0"/>
              <a:t>2. K</a:t>
            </a:r>
            <a:r>
              <a:rPr lang="cs-CZ" baseline="-25000" dirty="0"/>
              <a:t>2</a:t>
            </a:r>
            <a:r>
              <a:rPr lang="cs-CZ" dirty="0"/>
              <a:t>SO</a:t>
            </a:r>
            <a:r>
              <a:rPr lang="cs-CZ" baseline="-25000" dirty="0"/>
              <a:t>4</a:t>
            </a:r>
            <a:r>
              <a:rPr lang="cs-CZ" dirty="0"/>
              <a:t>, K</a:t>
            </a:r>
            <a:r>
              <a:rPr lang="cs-CZ" baseline="-25000" dirty="0"/>
              <a:t>2</a:t>
            </a:r>
            <a:r>
              <a:rPr lang="cs-CZ" dirty="0"/>
              <a:t>SeO</a:t>
            </a:r>
            <a:r>
              <a:rPr lang="cs-CZ" baseline="-25000" dirty="0"/>
              <a:t>4</a:t>
            </a:r>
            <a:r>
              <a:rPr lang="cs-CZ" dirty="0"/>
              <a:t>, K</a:t>
            </a:r>
            <a:r>
              <a:rPr lang="cs-CZ" baseline="-25000" dirty="0"/>
              <a:t>2</a:t>
            </a:r>
            <a:r>
              <a:rPr lang="cs-CZ" dirty="0"/>
              <a:t>CrO</a:t>
            </a:r>
            <a:r>
              <a:rPr lang="cs-CZ" baseline="-25000" dirty="0"/>
              <a:t>4</a:t>
            </a:r>
            <a:r>
              <a:rPr lang="cs-CZ" dirty="0"/>
              <a:t> a K</a:t>
            </a:r>
            <a:r>
              <a:rPr lang="cs-CZ" baseline="-25000" dirty="0"/>
              <a:t>2</a:t>
            </a:r>
            <a:r>
              <a:rPr lang="cs-CZ" dirty="0"/>
              <a:t>MnO</a:t>
            </a:r>
            <a:r>
              <a:rPr lang="cs-CZ" baseline="-25000" dirty="0"/>
              <a:t>4</a:t>
            </a:r>
            <a:r>
              <a:rPr lang="cs-CZ" dirty="0"/>
              <a:t> jsou izomorfní. Mají stejný typ aniontu XO</a:t>
            </a:r>
            <a:r>
              <a:rPr lang="cs-CZ" baseline="-25000" dirty="0"/>
              <a:t>4</a:t>
            </a:r>
            <a:r>
              <a:rPr lang="cs-CZ" baseline="30000" dirty="0"/>
              <a:t>2-</a:t>
            </a:r>
            <a:r>
              <a:rPr lang="cs-CZ" dirty="0"/>
              <a:t>.</a:t>
            </a:r>
          </a:p>
          <a:p>
            <a:pPr algn="just"/>
            <a:endParaRPr lang="cs-CZ" sz="800" dirty="0"/>
          </a:p>
          <a:p>
            <a:pPr algn="just"/>
            <a:r>
              <a:rPr lang="cs-CZ" dirty="0"/>
              <a:t>3. </a:t>
            </a:r>
            <a:r>
              <a:rPr lang="cs-CZ" dirty="0" err="1"/>
              <a:t>LiCl</a:t>
            </a:r>
            <a:r>
              <a:rPr lang="cs-CZ" dirty="0"/>
              <a:t> a </a:t>
            </a:r>
            <a:r>
              <a:rPr lang="cs-CZ" dirty="0" err="1"/>
              <a:t>KCl</a:t>
            </a:r>
            <a:r>
              <a:rPr lang="cs-CZ" dirty="0"/>
              <a:t> nejsou izomorfní, netvoří směsné krystaly. Délka hrany elementární buňky je u </a:t>
            </a:r>
            <a:r>
              <a:rPr lang="cs-CZ" dirty="0" err="1"/>
              <a:t>KCl</a:t>
            </a:r>
            <a:r>
              <a:rPr lang="cs-CZ" dirty="0"/>
              <a:t> 0.626 </a:t>
            </a:r>
            <a:r>
              <a:rPr lang="cs-CZ" dirty="0" err="1"/>
              <a:t>nm</a:t>
            </a:r>
            <a:r>
              <a:rPr lang="cs-CZ" dirty="0"/>
              <a:t>, u </a:t>
            </a:r>
            <a:r>
              <a:rPr lang="cs-CZ" dirty="0" err="1"/>
              <a:t>LiCl</a:t>
            </a:r>
            <a:r>
              <a:rPr lang="cs-CZ" dirty="0"/>
              <a:t> 0.515 </a:t>
            </a:r>
            <a:r>
              <a:rPr lang="cs-CZ" dirty="0" err="1"/>
              <a:t>nm</a:t>
            </a:r>
            <a:r>
              <a:rPr lang="cs-CZ" dirty="0"/>
              <a:t>.</a:t>
            </a:r>
          </a:p>
          <a:p>
            <a:pPr algn="just"/>
            <a:endParaRPr lang="cs-CZ" sz="800" dirty="0"/>
          </a:p>
          <a:p>
            <a:pPr algn="just"/>
            <a:r>
              <a:rPr lang="cs-CZ" dirty="0"/>
              <a:t>4. Olivín </a:t>
            </a:r>
            <a:r>
              <a:rPr lang="en-US" dirty="0"/>
              <a:t>je </a:t>
            </a:r>
            <a:r>
              <a:rPr lang="en-US" dirty="0" err="1"/>
              <a:t>kosočtverečný</a:t>
            </a:r>
            <a:r>
              <a:rPr lang="en-US" dirty="0"/>
              <a:t> </a:t>
            </a:r>
            <a:r>
              <a:rPr lang="en-US" dirty="0" err="1"/>
              <a:t>minerál</a:t>
            </a:r>
            <a:r>
              <a:rPr lang="en-US" dirty="0"/>
              <a:t> s </a:t>
            </a:r>
            <a:r>
              <a:rPr lang="en-US" dirty="0" err="1"/>
              <a:t>proměnlivým</a:t>
            </a:r>
            <a:r>
              <a:rPr lang="en-US" dirty="0"/>
              <a:t> </a:t>
            </a:r>
            <a:r>
              <a:rPr lang="en-US" dirty="0" err="1"/>
              <a:t>podílem</a:t>
            </a:r>
            <a:r>
              <a:rPr lang="en-US" dirty="0"/>
              <a:t> </a:t>
            </a:r>
            <a:r>
              <a:rPr lang="en-US" dirty="0" err="1"/>
              <a:t>železa</a:t>
            </a:r>
            <a:r>
              <a:rPr lang="en-US" dirty="0"/>
              <a:t> (</a:t>
            </a:r>
            <a:r>
              <a:rPr lang="cs-CZ" dirty="0"/>
              <a:t>iontový poloměr</a:t>
            </a:r>
            <a:r>
              <a:rPr lang="en-US" dirty="0"/>
              <a:t> 0,86 Å) </a:t>
            </a:r>
            <a:r>
              <a:rPr lang="cs-CZ" dirty="0"/>
              <a:t>a hořčíku </a:t>
            </a:r>
            <a:r>
              <a:rPr lang="en-US" dirty="0"/>
              <a:t>(</a:t>
            </a:r>
            <a:r>
              <a:rPr lang="cs-CZ" dirty="0"/>
              <a:t>iontový poloměr </a:t>
            </a:r>
            <a:r>
              <a:rPr lang="en-US" dirty="0"/>
              <a:t>0,80 Å). </a:t>
            </a:r>
            <a:r>
              <a:rPr lang="cs-CZ" dirty="0"/>
              <a:t>Podobně existuje řada směsných krystalů také mezi </a:t>
            </a:r>
            <a:r>
              <a:rPr lang="cs-CZ" dirty="0" err="1"/>
              <a:t>fayalitem</a:t>
            </a:r>
            <a:r>
              <a:rPr lang="cs-CZ" dirty="0"/>
              <a:t> </a:t>
            </a:r>
            <a:r>
              <a:rPr lang="en-US" dirty="0"/>
              <a:t>Fe</a:t>
            </a:r>
            <a:r>
              <a:rPr lang="en-US" baseline="-25000" dirty="0"/>
              <a:t>2</a:t>
            </a:r>
            <a:r>
              <a:rPr lang="en-US" dirty="0"/>
              <a:t>SiO</a:t>
            </a:r>
            <a:r>
              <a:rPr lang="en-US" baseline="-25000" dirty="0"/>
              <a:t>4</a:t>
            </a:r>
            <a:r>
              <a:rPr lang="en-US" dirty="0"/>
              <a:t> </a:t>
            </a:r>
            <a:r>
              <a:rPr lang="cs-CZ" dirty="0"/>
              <a:t>a </a:t>
            </a:r>
            <a:r>
              <a:rPr lang="cs-CZ" dirty="0" err="1"/>
              <a:t>forsterit</a:t>
            </a:r>
            <a:r>
              <a:rPr lang="en-US" dirty="0"/>
              <a:t>e</a:t>
            </a:r>
            <a:r>
              <a:rPr lang="cs-CZ" dirty="0"/>
              <a:t>m</a:t>
            </a:r>
            <a:r>
              <a:rPr lang="en-US" dirty="0"/>
              <a:t> Mg</a:t>
            </a:r>
            <a:r>
              <a:rPr lang="en-US" baseline="-25000" dirty="0"/>
              <a:t>2</a:t>
            </a:r>
            <a:r>
              <a:rPr lang="en-US" dirty="0"/>
              <a:t>SiO</a:t>
            </a:r>
            <a:r>
              <a:rPr lang="en-US" baseline="-25000" dirty="0"/>
              <a:t>4</a:t>
            </a:r>
            <a:r>
              <a:rPr lang="en-US" dirty="0"/>
              <a:t>.</a:t>
            </a:r>
            <a:endParaRPr lang="cs-CZ" dirty="0"/>
          </a:p>
          <a:p>
            <a:pPr algn="just"/>
            <a:endParaRPr lang="cs-CZ" dirty="0"/>
          </a:p>
          <a:p>
            <a:pPr algn="just"/>
            <a:endParaRPr lang="cs-CZ" dirty="0"/>
          </a:p>
          <a:p>
            <a:pPr algn="just"/>
            <a:r>
              <a:rPr lang="cs-CZ" dirty="0"/>
              <a:t>Izomorfní krystaly tvoří skalice, kamence, </a:t>
            </a:r>
            <a:r>
              <a:rPr lang="cs-CZ" dirty="0" err="1"/>
              <a:t>schoenity</a:t>
            </a:r>
            <a:r>
              <a:rPr lang="cs-CZ" dirty="0"/>
              <a:t> a spinely.</a:t>
            </a:r>
            <a:endParaRPr lang="en-US" dirty="0"/>
          </a:p>
        </p:txBody>
      </p:sp>
    </p:spTree>
    <p:extLst>
      <p:ext uri="{BB962C8B-B14F-4D97-AF65-F5344CB8AC3E}">
        <p14:creationId xmlns:p14="http://schemas.microsoft.com/office/powerpoint/2010/main" val="37913048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072104-A789-4FD4-AC90-D485917D8EF7}"/>
              </a:ext>
            </a:extLst>
          </p:cNvPr>
          <p:cNvSpPr>
            <a:spLocks noGrp="1"/>
          </p:cNvSpPr>
          <p:nvPr>
            <p:ph type="title"/>
          </p:nvPr>
        </p:nvSpPr>
        <p:spPr>
          <a:xfrm>
            <a:off x="457200" y="333375"/>
            <a:ext cx="8229600" cy="637296"/>
          </a:xfrm>
        </p:spPr>
        <p:txBody>
          <a:bodyPr>
            <a:normAutofit/>
          </a:bodyPr>
          <a:lstStyle/>
          <a:p>
            <a:r>
              <a:rPr lang="cs-CZ" sz="2800" b="1" dirty="0"/>
              <a:t>Atomové kovalentní (valenční) krystaly</a:t>
            </a:r>
            <a:endParaRPr lang="en-US" sz="2800" b="1" dirty="0"/>
          </a:p>
        </p:txBody>
      </p:sp>
      <p:sp>
        <p:nvSpPr>
          <p:cNvPr id="5" name="TextovéPole 4">
            <a:extLst>
              <a:ext uri="{FF2B5EF4-FFF2-40B4-BE49-F238E27FC236}">
                <a16:creationId xmlns:a16="http://schemas.microsoft.com/office/drawing/2014/main" id="{DDC69C05-5551-4F23-90AE-24D344B6F51A}"/>
              </a:ext>
            </a:extLst>
          </p:cNvPr>
          <p:cNvSpPr txBox="1"/>
          <p:nvPr/>
        </p:nvSpPr>
        <p:spPr>
          <a:xfrm>
            <a:off x="228600" y="1190416"/>
            <a:ext cx="8686800" cy="2923877"/>
          </a:xfrm>
          <a:prstGeom prst="rect">
            <a:avLst/>
          </a:prstGeom>
          <a:noFill/>
        </p:spPr>
        <p:txBody>
          <a:bodyPr wrap="square" rtlCol="0">
            <a:spAutoFit/>
          </a:bodyPr>
          <a:lstStyle/>
          <a:p>
            <a:pPr algn="just"/>
            <a:r>
              <a:rPr lang="cs-CZ" sz="2000" dirty="0"/>
              <a:t>Částice v krystalu jsou navzájem poutány kovalentními vazbami. Kovalentní vazby jsou velmi pevné, je obtížné je rozrušit. Krystal je proto tvrdý, netavitelný a netěkavý (body tání a varu jsou velmi vysoké).</a:t>
            </a:r>
          </a:p>
          <a:p>
            <a:endParaRPr lang="cs-CZ" sz="800" dirty="0"/>
          </a:p>
          <a:p>
            <a:endParaRPr lang="cs-CZ" sz="800" dirty="0"/>
          </a:p>
          <a:p>
            <a:r>
              <a:rPr lang="cs-CZ" i="1" dirty="0"/>
              <a:t>Diamant</a:t>
            </a:r>
            <a:r>
              <a:rPr lang="cs-CZ" dirty="0"/>
              <a:t>:  b.t. &gt; 3500 °C, </a:t>
            </a:r>
            <a:r>
              <a:rPr lang="cs-CZ" dirty="0" err="1"/>
              <a:t>b.v</a:t>
            </a:r>
            <a:r>
              <a:rPr lang="cs-CZ" dirty="0"/>
              <a:t>. = 4200 °C</a:t>
            </a:r>
          </a:p>
          <a:p>
            <a:r>
              <a:rPr lang="cs-CZ" i="1" dirty="0"/>
              <a:t>Karbid křemíku</a:t>
            </a:r>
            <a:r>
              <a:rPr lang="cs-CZ" dirty="0"/>
              <a:t>, </a:t>
            </a:r>
            <a:r>
              <a:rPr lang="cs-CZ" dirty="0" err="1"/>
              <a:t>SiC</a:t>
            </a:r>
            <a:r>
              <a:rPr lang="cs-CZ" dirty="0"/>
              <a:t>: sublimuje za současného</a:t>
            </a:r>
          </a:p>
          <a:p>
            <a:r>
              <a:rPr lang="cs-CZ" dirty="0"/>
              <a:t> rozkladu při 2600 °C</a:t>
            </a:r>
          </a:p>
          <a:p>
            <a:r>
              <a:rPr lang="cs-CZ" i="1" dirty="0"/>
              <a:t>Nitrid hliníku</a:t>
            </a:r>
            <a:r>
              <a:rPr lang="cs-CZ" dirty="0"/>
              <a:t>, </a:t>
            </a:r>
            <a:r>
              <a:rPr lang="cs-CZ" dirty="0" err="1"/>
              <a:t>AlN</a:t>
            </a:r>
            <a:r>
              <a:rPr lang="cs-CZ" dirty="0"/>
              <a:t>: sublimuje kolem 2000 °C</a:t>
            </a:r>
          </a:p>
          <a:p>
            <a:r>
              <a:rPr lang="cs-CZ" i="1" dirty="0" err="1"/>
              <a:t>Cristobalit</a:t>
            </a:r>
            <a:r>
              <a:rPr lang="cs-CZ" dirty="0"/>
              <a:t>, SiO</a:t>
            </a:r>
            <a:r>
              <a:rPr lang="cs-CZ" baseline="-25000" dirty="0"/>
              <a:t>2</a:t>
            </a:r>
            <a:r>
              <a:rPr lang="cs-CZ" dirty="0"/>
              <a:t>: b.t. = 1710 °C, </a:t>
            </a:r>
            <a:r>
              <a:rPr lang="cs-CZ" dirty="0" err="1"/>
              <a:t>b.v</a:t>
            </a:r>
            <a:r>
              <a:rPr lang="cs-CZ" dirty="0"/>
              <a:t>. = 2230 °C</a:t>
            </a:r>
          </a:p>
          <a:p>
            <a:r>
              <a:rPr lang="cs-CZ" i="1" dirty="0" err="1"/>
              <a:t>Wurtzit</a:t>
            </a:r>
            <a:r>
              <a:rPr lang="cs-CZ" dirty="0"/>
              <a:t>, </a:t>
            </a:r>
            <a:r>
              <a:rPr lang="cs-CZ" dirty="0" err="1"/>
              <a:t>ZnS</a:t>
            </a:r>
            <a:r>
              <a:rPr lang="cs-CZ" dirty="0"/>
              <a:t>: b.t. 1850 °C (</a:t>
            </a:r>
            <a:r>
              <a:rPr lang="en-US" dirty="0"/>
              <a:t>pro </a:t>
            </a:r>
            <a:r>
              <a:rPr lang="cs-CZ" dirty="0"/>
              <a:t>tlak 152 bar)</a:t>
            </a:r>
          </a:p>
        </p:txBody>
      </p:sp>
      <p:pic>
        <p:nvPicPr>
          <p:cNvPr id="4" name="Obrázek 3" descr="Obsah obrázku interiér, malé, vsedě, vyrobeno&#10;&#10;Popis byl vytvořen automaticky">
            <a:extLst>
              <a:ext uri="{FF2B5EF4-FFF2-40B4-BE49-F238E27FC236}">
                <a16:creationId xmlns:a16="http://schemas.microsoft.com/office/drawing/2014/main" id="{5E0AFECD-90C0-4BDE-A65C-5E4DB8123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2362200"/>
            <a:ext cx="3360579" cy="1631349"/>
          </a:xfrm>
          <a:prstGeom prst="rect">
            <a:avLst/>
          </a:prstGeom>
        </p:spPr>
      </p:pic>
      <p:pic>
        <p:nvPicPr>
          <p:cNvPr id="6" name="Obrázek 5" descr="Obsah obrázku interiér, stůl, velké, vsedě&#10;&#10;Popis byl vytvořen automaticky">
            <a:extLst>
              <a:ext uri="{FF2B5EF4-FFF2-40B4-BE49-F238E27FC236}">
                <a16:creationId xmlns:a16="http://schemas.microsoft.com/office/drawing/2014/main" id="{424914EF-A0CA-466B-802B-BAE2906DB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450" y="4267200"/>
            <a:ext cx="3782874" cy="1826419"/>
          </a:xfrm>
          <a:prstGeom prst="rect">
            <a:avLst/>
          </a:prstGeom>
        </p:spPr>
      </p:pic>
      <p:sp>
        <p:nvSpPr>
          <p:cNvPr id="8" name="Obdélník 7">
            <a:extLst>
              <a:ext uri="{FF2B5EF4-FFF2-40B4-BE49-F238E27FC236}">
                <a16:creationId xmlns:a16="http://schemas.microsoft.com/office/drawing/2014/main" id="{844BE18C-F048-4AD8-82AA-111688E65CF2}"/>
              </a:ext>
            </a:extLst>
          </p:cNvPr>
          <p:cNvSpPr/>
          <p:nvPr/>
        </p:nvSpPr>
        <p:spPr>
          <a:xfrm>
            <a:off x="5257800" y="6096000"/>
            <a:ext cx="3200400" cy="584775"/>
          </a:xfrm>
          <a:prstGeom prst="rect">
            <a:avLst/>
          </a:prstGeom>
        </p:spPr>
        <p:txBody>
          <a:bodyPr wrap="square">
            <a:spAutoFit/>
          </a:bodyPr>
          <a:lstStyle/>
          <a:p>
            <a:pPr marL="342900" indent="-342900">
              <a:buAutoNum type="alphaUcPeriod"/>
            </a:pPr>
            <a:r>
              <a:rPr lang="cs-CZ" sz="1600" dirty="0">
                <a:solidFill>
                  <a:srgbClr val="333333"/>
                </a:solidFill>
              </a:rPr>
              <a:t>k</a:t>
            </a:r>
            <a:r>
              <a:rPr lang="en-US" sz="1600" dirty="0" err="1">
                <a:solidFill>
                  <a:srgbClr val="333333"/>
                </a:solidFill>
              </a:rPr>
              <a:t>ubic</a:t>
            </a:r>
            <a:r>
              <a:rPr lang="cs-CZ" sz="1600" dirty="0" err="1">
                <a:solidFill>
                  <a:srgbClr val="333333"/>
                </a:solidFill>
              </a:rPr>
              <a:t>ká</a:t>
            </a:r>
            <a:r>
              <a:rPr lang="en-US" sz="1600" dirty="0">
                <a:solidFill>
                  <a:srgbClr val="333333"/>
                </a:solidFill>
              </a:rPr>
              <a:t> </a:t>
            </a:r>
            <a:r>
              <a:rPr lang="en-US" sz="1600" dirty="0" err="1">
                <a:solidFill>
                  <a:srgbClr val="333333"/>
                </a:solidFill>
              </a:rPr>
              <a:t>stru</a:t>
            </a:r>
            <a:r>
              <a:rPr lang="cs-CZ" sz="1600" dirty="0">
                <a:solidFill>
                  <a:srgbClr val="333333"/>
                </a:solidFill>
              </a:rPr>
              <a:t>k</a:t>
            </a:r>
            <a:r>
              <a:rPr lang="en-US" sz="1600" dirty="0">
                <a:solidFill>
                  <a:srgbClr val="333333"/>
                </a:solidFill>
              </a:rPr>
              <a:t>tur</a:t>
            </a:r>
            <a:r>
              <a:rPr lang="cs-CZ" sz="1600" dirty="0">
                <a:solidFill>
                  <a:srgbClr val="333333"/>
                </a:solidFill>
              </a:rPr>
              <a:t>a </a:t>
            </a:r>
            <a:r>
              <a:rPr lang="en-US" sz="1600" dirty="0">
                <a:solidFill>
                  <a:srgbClr val="333333"/>
                </a:solidFill>
              </a:rPr>
              <a:t>s</a:t>
            </a:r>
            <a:r>
              <a:rPr lang="cs-CZ" sz="1600" dirty="0">
                <a:solidFill>
                  <a:srgbClr val="333333"/>
                </a:solidFill>
              </a:rPr>
              <a:t>f</a:t>
            </a:r>
            <a:r>
              <a:rPr lang="en-US" sz="1600" dirty="0" err="1">
                <a:solidFill>
                  <a:srgbClr val="333333"/>
                </a:solidFill>
              </a:rPr>
              <a:t>alerit</a:t>
            </a:r>
            <a:r>
              <a:rPr lang="cs-CZ" sz="1600" dirty="0">
                <a:solidFill>
                  <a:srgbClr val="333333"/>
                </a:solidFill>
              </a:rPr>
              <a:t>u</a:t>
            </a:r>
            <a:r>
              <a:rPr lang="en-US" sz="1600" dirty="0">
                <a:solidFill>
                  <a:srgbClr val="333333"/>
                </a:solidFill>
              </a:rPr>
              <a:t>. </a:t>
            </a:r>
            <a:endParaRPr lang="cs-CZ" sz="1600" dirty="0">
              <a:solidFill>
                <a:srgbClr val="333333"/>
              </a:solidFill>
            </a:endParaRPr>
          </a:p>
          <a:p>
            <a:pPr marL="342900" indent="-342900">
              <a:buAutoNum type="alphaUcPeriod"/>
            </a:pPr>
            <a:r>
              <a:rPr lang="cs-CZ" sz="1600" dirty="0">
                <a:solidFill>
                  <a:srgbClr val="333333"/>
                </a:solidFill>
              </a:rPr>
              <a:t>h</a:t>
            </a:r>
            <a:r>
              <a:rPr lang="en-US" sz="1600" dirty="0" err="1">
                <a:solidFill>
                  <a:srgbClr val="333333"/>
                </a:solidFill>
              </a:rPr>
              <a:t>exagon</a:t>
            </a:r>
            <a:r>
              <a:rPr lang="cs-CZ" sz="1600" dirty="0">
                <a:solidFill>
                  <a:srgbClr val="333333"/>
                </a:solidFill>
              </a:rPr>
              <a:t>á</a:t>
            </a:r>
            <a:r>
              <a:rPr lang="en-US" sz="1600" dirty="0">
                <a:solidFill>
                  <a:srgbClr val="333333"/>
                </a:solidFill>
              </a:rPr>
              <a:t>l</a:t>
            </a:r>
            <a:r>
              <a:rPr lang="cs-CZ" sz="1600" dirty="0">
                <a:solidFill>
                  <a:srgbClr val="333333"/>
                </a:solidFill>
              </a:rPr>
              <a:t>ní</a:t>
            </a:r>
            <a:r>
              <a:rPr lang="en-US" sz="1600" dirty="0">
                <a:solidFill>
                  <a:srgbClr val="333333"/>
                </a:solidFill>
              </a:rPr>
              <a:t> </a:t>
            </a:r>
            <a:r>
              <a:rPr lang="en-US" sz="1600" dirty="0" err="1">
                <a:solidFill>
                  <a:srgbClr val="333333"/>
                </a:solidFill>
              </a:rPr>
              <a:t>stru</a:t>
            </a:r>
            <a:r>
              <a:rPr lang="cs-CZ" sz="1600" dirty="0">
                <a:solidFill>
                  <a:srgbClr val="333333"/>
                </a:solidFill>
              </a:rPr>
              <a:t>k</a:t>
            </a:r>
            <a:r>
              <a:rPr lang="en-US" sz="1600" dirty="0">
                <a:solidFill>
                  <a:srgbClr val="333333"/>
                </a:solidFill>
              </a:rPr>
              <a:t>tur</a:t>
            </a:r>
            <a:r>
              <a:rPr lang="cs-CZ" sz="1600" dirty="0">
                <a:solidFill>
                  <a:srgbClr val="333333"/>
                </a:solidFill>
              </a:rPr>
              <a:t>a </a:t>
            </a:r>
            <a:r>
              <a:rPr lang="en-US" sz="1600" dirty="0" err="1">
                <a:solidFill>
                  <a:srgbClr val="333333"/>
                </a:solidFill>
              </a:rPr>
              <a:t>wurtzit</a:t>
            </a:r>
            <a:r>
              <a:rPr lang="cs-CZ" sz="1600" dirty="0">
                <a:solidFill>
                  <a:srgbClr val="333333"/>
                </a:solidFill>
              </a:rPr>
              <a:t>u</a:t>
            </a:r>
            <a:r>
              <a:rPr lang="en-US" sz="1600" dirty="0">
                <a:solidFill>
                  <a:srgbClr val="333333"/>
                </a:solidFill>
              </a:rPr>
              <a:t> </a:t>
            </a:r>
            <a:endParaRPr lang="en-US" sz="1600" dirty="0"/>
          </a:p>
        </p:txBody>
      </p:sp>
      <p:sp>
        <p:nvSpPr>
          <p:cNvPr id="3" name="TextovéPole 2">
            <a:extLst>
              <a:ext uri="{FF2B5EF4-FFF2-40B4-BE49-F238E27FC236}">
                <a16:creationId xmlns:a16="http://schemas.microsoft.com/office/drawing/2014/main" id="{EA6D76E8-BCA0-4C60-A558-072FB0C81328}"/>
              </a:ext>
            </a:extLst>
          </p:cNvPr>
          <p:cNvSpPr txBox="1"/>
          <p:nvPr/>
        </p:nvSpPr>
        <p:spPr>
          <a:xfrm>
            <a:off x="209550" y="4495800"/>
            <a:ext cx="4038600" cy="1015663"/>
          </a:xfrm>
          <a:prstGeom prst="rect">
            <a:avLst/>
          </a:prstGeom>
          <a:noFill/>
        </p:spPr>
        <p:txBody>
          <a:bodyPr wrap="square" rtlCol="0">
            <a:spAutoFit/>
          </a:bodyPr>
          <a:lstStyle/>
          <a:p>
            <a:pPr algn="just"/>
            <a:r>
              <a:rPr lang="cs-CZ" sz="2000" dirty="0"/>
              <a:t>Typickými krystalovými strukturami jsou struktury s koordinačním číslem 4: sfalerit (diamant) a </a:t>
            </a:r>
            <a:r>
              <a:rPr lang="cs-CZ" sz="2000" dirty="0" err="1"/>
              <a:t>wurtzit</a:t>
            </a:r>
            <a:r>
              <a:rPr lang="cs-CZ" sz="2000" dirty="0"/>
              <a:t>.</a:t>
            </a:r>
            <a:endParaRPr lang="en-US" sz="2000" dirty="0"/>
          </a:p>
        </p:txBody>
      </p:sp>
    </p:spTree>
    <p:extLst>
      <p:ext uri="{BB962C8B-B14F-4D97-AF65-F5344CB8AC3E}">
        <p14:creationId xmlns:p14="http://schemas.microsoft.com/office/powerpoint/2010/main" val="38677873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5B4B0-F747-472F-8012-83B007F58025}"/>
              </a:ext>
            </a:extLst>
          </p:cNvPr>
          <p:cNvSpPr>
            <a:spLocks noGrp="1"/>
          </p:cNvSpPr>
          <p:nvPr>
            <p:ph type="title"/>
          </p:nvPr>
        </p:nvSpPr>
        <p:spPr>
          <a:xfrm>
            <a:off x="228600" y="304800"/>
            <a:ext cx="3438524" cy="441774"/>
          </a:xfrm>
        </p:spPr>
        <p:txBody>
          <a:bodyPr>
            <a:noAutofit/>
          </a:bodyPr>
          <a:lstStyle/>
          <a:p>
            <a:r>
              <a:rPr lang="cs-CZ" sz="2800" b="1" dirty="0">
                <a:latin typeface="+mn-lt"/>
              </a:rPr>
              <a:t>Pravidlo 8 – N</a:t>
            </a:r>
            <a:endParaRPr lang="en-US" sz="2800" b="1" dirty="0">
              <a:latin typeface="+mn-lt"/>
            </a:endParaRPr>
          </a:p>
        </p:txBody>
      </p:sp>
      <p:sp>
        <p:nvSpPr>
          <p:cNvPr id="4" name="Obdélník 3">
            <a:extLst>
              <a:ext uri="{FF2B5EF4-FFF2-40B4-BE49-F238E27FC236}">
                <a16:creationId xmlns:a16="http://schemas.microsoft.com/office/drawing/2014/main" id="{7406E0C7-873A-4802-849D-2C2F137C5F30}"/>
              </a:ext>
            </a:extLst>
          </p:cNvPr>
          <p:cNvSpPr/>
          <p:nvPr/>
        </p:nvSpPr>
        <p:spPr>
          <a:xfrm>
            <a:off x="304800" y="990600"/>
            <a:ext cx="8656983" cy="1938992"/>
          </a:xfrm>
          <a:prstGeom prst="rect">
            <a:avLst/>
          </a:prstGeom>
        </p:spPr>
        <p:txBody>
          <a:bodyPr wrap="square">
            <a:spAutoFit/>
          </a:bodyPr>
          <a:lstStyle/>
          <a:p>
            <a:r>
              <a:rPr lang="cs-CZ" sz="2000" b="1" dirty="0"/>
              <a:t>Pravidlo </a:t>
            </a:r>
            <a:r>
              <a:rPr lang="en-US" sz="2000" b="1" dirty="0"/>
              <a:t>8-N </a:t>
            </a:r>
            <a:r>
              <a:rPr lang="cs-CZ" sz="2000" dirty="0"/>
              <a:t>(</a:t>
            </a:r>
            <a:r>
              <a:rPr lang="cs-CZ" sz="2000" dirty="0" err="1"/>
              <a:t>Hume</a:t>
            </a:r>
            <a:r>
              <a:rPr lang="cs-CZ" sz="2000" dirty="0"/>
              <a:t> </a:t>
            </a:r>
            <a:r>
              <a:rPr lang="cs-CZ" sz="2000" dirty="0" err="1"/>
              <a:t>Rothery</a:t>
            </a:r>
            <a:r>
              <a:rPr lang="cs-CZ" sz="2000" dirty="0"/>
              <a:t> 1931)</a:t>
            </a:r>
            <a:r>
              <a:rPr lang="en-US" sz="2000" dirty="0"/>
              <a:t>: </a:t>
            </a:r>
            <a:r>
              <a:rPr lang="cs-CZ" sz="2000" dirty="0"/>
              <a:t>V k</a:t>
            </a:r>
            <a:r>
              <a:rPr lang="en-US" sz="2000" dirty="0" err="1"/>
              <a:t>rystal</a:t>
            </a:r>
            <a:r>
              <a:rPr lang="cs-CZ" sz="2000" dirty="0"/>
              <a:t>ech, resp. v molekulách, </a:t>
            </a:r>
            <a:r>
              <a:rPr lang="en-US" sz="2000" dirty="0"/>
              <a:t> </a:t>
            </a:r>
            <a:r>
              <a:rPr lang="cs-CZ" sz="2000" dirty="0"/>
              <a:t>prvků </a:t>
            </a:r>
            <a:r>
              <a:rPr lang="en-US" sz="2000" dirty="0"/>
              <a:t>V</a:t>
            </a:r>
            <a:r>
              <a:rPr lang="cs-CZ" sz="2000" dirty="0"/>
              <a:t>.</a:t>
            </a:r>
            <a:r>
              <a:rPr lang="en-US" sz="2000" dirty="0"/>
              <a:t> – VII</a:t>
            </a:r>
            <a:r>
              <a:rPr lang="cs-CZ" sz="2000" dirty="0"/>
              <a:t>.</a:t>
            </a:r>
            <a:r>
              <a:rPr lang="en-US" sz="2000" dirty="0"/>
              <a:t> </a:t>
            </a:r>
            <a:r>
              <a:rPr lang="cs-CZ" sz="2000" dirty="0"/>
              <a:t>skupiny je počet nejbližších sousedních atomů </a:t>
            </a:r>
            <a:r>
              <a:rPr lang="en-US" sz="2000" dirty="0"/>
              <a:t>8</a:t>
            </a:r>
            <a:r>
              <a:rPr lang="cs-CZ" sz="2000" dirty="0"/>
              <a:t> </a:t>
            </a:r>
            <a:r>
              <a:rPr lang="en-US" sz="2000" dirty="0"/>
              <a:t>-</a:t>
            </a:r>
            <a:r>
              <a:rPr lang="cs-CZ" sz="2000" dirty="0"/>
              <a:t> </a:t>
            </a:r>
            <a:r>
              <a:rPr lang="en-US" sz="2000" dirty="0"/>
              <a:t>N, </a:t>
            </a:r>
            <a:r>
              <a:rPr lang="cs-CZ" sz="2000" dirty="0" err="1"/>
              <a:t>kd</a:t>
            </a:r>
            <a:r>
              <a:rPr lang="en-US" sz="2000" dirty="0"/>
              <a:t>e N </a:t>
            </a:r>
            <a:r>
              <a:rPr lang="cs-CZ" sz="2000" dirty="0"/>
              <a:t>j</a:t>
            </a:r>
            <a:r>
              <a:rPr lang="en-US" sz="2000" dirty="0"/>
              <a:t>e </a:t>
            </a:r>
            <a:r>
              <a:rPr lang="cs-CZ" sz="2000" dirty="0"/>
              <a:t>číslo skupiny </a:t>
            </a:r>
            <a:r>
              <a:rPr lang="en-US" sz="2000" dirty="0"/>
              <a:t>dan</a:t>
            </a:r>
            <a:r>
              <a:rPr lang="cs-CZ" sz="2000" dirty="0"/>
              <a:t>é</a:t>
            </a:r>
            <a:r>
              <a:rPr lang="en-US" sz="2000" dirty="0"/>
              <a:t>ho </a:t>
            </a:r>
            <a:r>
              <a:rPr lang="en-US" sz="2000" dirty="0" err="1"/>
              <a:t>prvku</a:t>
            </a:r>
            <a:r>
              <a:rPr lang="en-US" sz="2000" dirty="0"/>
              <a:t> </a:t>
            </a:r>
            <a:r>
              <a:rPr lang="cs-CZ" sz="2000" dirty="0"/>
              <a:t>v p</a:t>
            </a:r>
            <a:r>
              <a:rPr lang="en-US" sz="2000" dirty="0" err="1"/>
              <a:t>eriodic</a:t>
            </a:r>
            <a:r>
              <a:rPr lang="cs-CZ" sz="2000" dirty="0" err="1"/>
              <a:t>ké</a:t>
            </a:r>
            <a:r>
              <a:rPr lang="en-US" sz="2000" dirty="0"/>
              <a:t> </a:t>
            </a:r>
            <a:r>
              <a:rPr lang="cs-CZ" sz="2000" dirty="0"/>
              <a:t>soustavě (atomy si tak doplňují oktet)</a:t>
            </a:r>
            <a:r>
              <a:rPr lang="en-US" sz="2000" dirty="0"/>
              <a:t>. </a:t>
            </a:r>
            <a:r>
              <a:rPr lang="cs-CZ" sz="2000" dirty="0"/>
              <a:t>Rozdíl</a:t>
            </a:r>
            <a:r>
              <a:rPr lang="en-US" sz="2000" dirty="0"/>
              <a:t> 8</a:t>
            </a:r>
            <a:r>
              <a:rPr lang="cs-CZ" sz="2000" dirty="0"/>
              <a:t> </a:t>
            </a:r>
            <a:r>
              <a:rPr lang="en-US" sz="2000" dirty="0"/>
              <a:t>-</a:t>
            </a:r>
            <a:r>
              <a:rPr lang="cs-CZ" sz="2000" dirty="0"/>
              <a:t> </a:t>
            </a:r>
            <a:r>
              <a:rPr lang="en-US" sz="2000" dirty="0"/>
              <a:t>N </a:t>
            </a:r>
            <a:r>
              <a:rPr lang="en-US" sz="2000" dirty="0" err="1"/>
              <a:t>repre</a:t>
            </a:r>
            <a:r>
              <a:rPr lang="cs-CZ" sz="2000" dirty="0" err="1"/>
              <a:t>zentuje</a:t>
            </a:r>
            <a:r>
              <a:rPr lang="en-US" sz="2000" dirty="0"/>
              <a:t> </a:t>
            </a:r>
            <a:r>
              <a:rPr lang="cs-CZ" sz="2000" dirty="0"/>
              <a:t>počet nepárových valenčních elektronů a tudíž udává počet možných k</a:t>
            </a:r>
            <a:r>
              <a:rPr lang="en-US" sz="2000" dirty="0" err="1"/>
              <a:t>ovalent</a:t>
            </a:r>
            <a:r>
              <a:rPr lang="cs-CZ" sz="2000" dirty="0" err="1"/>
              <a:t>ních</a:t>
            </a:r>
            <a:r>
              <a:rPr lang="cs-CZ" sz="2000" dirty="0"/>
              <a:t> vazeb</a:t>
            </a:r>
            <a:r>
              <a:rPr lang="en-US" sz="2000" dirty="0"/>
              <a:t>. </a:t>
            </a:r>
            <a:endParaRPr lang="cs-CZ" sz="2000" dirty="0"/>
          </a:p>
          <a:p>
            <a:r>
              <a:rPr lang="cs-CZ" sz="2000" dirty="0"/>
              <a:t>Platí pouze tehdy, je-li splněno oktetové pravidlo.</a:t>
            </a:r>
            <a:endParaRPr lang="en-US" sz="2000" dirty="0"/>
          </a:p>
        </p:txBody>
      </p:sp>
      <p:sp>
        <p:nvSpPr>
          <p:cNvPr id="3" name="TextovéPole 2">
            <a:extLst>
              <a:ext uri="{FF2B5EF4-FFF2-40B4-BE49-F238E27FC236}">
                <a16:creationId xmlns:a16="http://schemas.microsoft.com/office/drawing/2014/main" id="{4AB1BE23-8C3F-4568-BB2E-F7E581F8F162}"/>
              </a:ext>
            </a:extLst>
          </p:cNvPr>
          <p:cNvSpPr txBox="1"/>
          <p:nvPr/>
        </p:nvSpPr>
        <p:spPr>
          <a:xfrm>
            <a:off x="304800" y="3200400"/>
            <a:ext cx="8551070" cy="3416320"/>
          </a:xfrm>
          <a:prstGeom prst="rect">
            <a:avLst/>
          </a:prstGeom>
          <a:noFill/>
        </p:spPr>
        <p:txBody>
          <a:bodyPr wrap="square" rtlCol="0">
            <a:spAutoFit/>
          </a:bodyPr>
          <a:lstStyle/>
          <a:p>
            <a:r>
              <a:rPr lang="cs-CZ" b="1" i="1" dirty="0"/>
              <a:t>Vzácné plyny:</a:t>
            </a:r>
            <a:r>
              <a:rPr lang="cs-CZ" dirty="0"/>
              <a:t> existují pouze v atomární formě (8 – N = 8 – 8 = 0).</a:t>
            </a:r>
          </a:p>
          <a:p>
            <a:endParaRPr lang="cs-CZ" b="1" i="1" dirty="0"/>
          </a:p>
          <a:p>
            <a:r>
              <a:rPr lang="cs-CZ" b="1" i="1" dirty="0"/>
              <a:t>Halogeny:</a:t>
            </a:r>
            <a:r>
              <a:rPr lang="cs-CZ" dirty="0"/>
              <a:t> tvoří jednu jednoduchou vazbu (8 – N = 8 – 7 = 1), existují tedy ve formě molekul X</a:t>
            </a:r>
            <a:r>
              <a:rPr lang="cs-CZ" baseline="-25000" dirty="0"/>
              <a:t>2</a:t>
            </a:r>
            <a:r>
              <a:rPr lang="cs-CZ" dirty="0"/>
              <a:t>.</a:t>
            </a:r>
          </a:p>
          <a:p>
            <a:endParaRPr lang="cs-CZ" dirty="0"/>
          </a:p>
          <a:p>
            <a:r>
              <a:rPr lang="cs-CZ" b="1" i="1" dirty="0"/>
              <a:t>Chalkogeny</a:t>
            </a:r>
            <a:r>
              <a:rPr lang="cs-CZ" dirty="0"/>
              <a:t>: v molekule kyslíku O</a:t>
            </a:r>
            <a:r>
              <a:rPr lang="cs-CZ" baseline="-25000" dirty="0"/>
              <a:t>2</a:t>
            </a:r>
            <a:r>
              <a:rPr lang="cs-CZ" dirty="0"/>
              <a:t> je jedna dvojná vazba, zatímco atom síry je v molekule S</a:t>
            </a:r>
            <a:r>
              <a:rPr lang="cs-CZ" baseline="-25000" dirty="0"/>
              <a:t>8</a:t>
            </a:r>
            <a:r>
              <a:rPr lang="cs-CZ" dirty="0"/>
              <a:t>, resp. v řetězcích –S-S-S-S- , vázána dvěma jednoduchými vazbami (8 – N = 8 – 6 = 2).   </a:t>
            </a:r>
          </a:p>
          <a:p>
            <a:r>
              <a:rPr lang="cs-CZ" dirty="0"/>
              <a:t> </a:t>
            </a:r>
          </a:p>
          <a:p>
            <a:r>
              <a:rPr lang="cs-CZ" b="1" i="1" dirty="0" err="1"/>
              <a:t>Pentely</a:t>
            </a:r>
            <a:r>
              <a:rPr lang="cs-CZ" dirty="0"/>
              <a:t>: v molekule dusíku N</a:t>
            </a:r>
            <a:r>
              <a:rPr lang="cs-CZ" baseline="-25000" dirty="0"/>
              <a:t>2</a:t>
            </a:r>
            <a:r>
              <a:rPr lang="cs-CZ" dirty="0"/>
              <a:t> je jedna trojná vazba, fosfor je v molekule P</a:t>
            </a:r>
            <a:r>
              <a:rPr lang="cs-CZ" baseline="-25000" dirty="0"/>
              <a:t>4</a:t>
            </a:r>
            <a:r>
              <a:rPr lang="cs-CZ" dirty="0"/>
              <a:t> vázán třemi jednoduchými vazbami  (8 – N = 8 – 5 = 3).   </a:t>
            </a:r>
          </a:p>
          <a:p>
            <a:endParaRPr lang="cs-CZ" dirty="0"/>
          </a:p>
          <a:p>
            <a:r>
              <a:rPr lang="cs-CZ" b="1" i="1" dirty="0" err="1"/>
              <a:t>Tetrely</a:t>
            </a:r>
            <a:r>
              <a:rPr lang="cs-CZ" dirty="0"/>
              <a:t>: </a:t>
            </a:r>
            <a:r>
              <a:rPr lang="en-US" dirty="0"/>
              <a:t>atomy t</a:t>
            </a:r>
            <a:r>
              <a:rPr lang="cs-CZ" dirty="0"/>
              <a:t>ě</a:t>
            </a:r>
            <a:r>
              <a:rPr lang="en-US" dirty="0" err="1"/>
              <a:t>chto</a:t>
            </a:r>
            <a:r>
              <a:rPr lang="en-US" dirty="0"/>
              <a:t> </a:t>
            </a:r>
            <a:r>
              <a:rPr lang="en-US" dirty="0" err="1"/>
              <a:t>prvk</a:t>
            </a:r>
            <a:r>
              <a:rPr lang="cs-CZ" dirty="0"/>
              <a:t>ů (např. C, Si) jsou vázány čtyřmi vazbami (8 – N = 8 – 4 = 4).   </a:t>
            </a:r>
            <a:r>
              <a:rPr lang="en-US" dirty="0"/>
              <a:t> </a:t>
            </a:r>
          </a:p>
        </p:txBody>
      </p:sp>
    </p:spTree>
    <p:extLst>
      <p:ext uri="{BB962C8B-B14F-4D97-AF65-F5344CB8AC3E}">
        <p14:creationId xmlns:p14="http://schemas.microsoft.com/office/powerpoint/2010/main" val="16389644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malé, kreslení&#10;&#10;Popis byl vytvořen automaticky">
            <a:extLst>
              <a:ext uri="{FF2B5EF4-FFF2-40B4-BE49-F238E27FC236}">
                <a16:creationId xmlns:a16="http://schemas.microsoft.com/office/drawing/2014/main" id="{943F2665-E6D5-4312-A80D-256F46A16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4038600"/>
            <a:ext cx="3941789" cy="2433793"/>
          </a:xfrm>
          <a:prstGeom prst="rect">
            <a:avLst/>
          </a:prstGeom>
        </p:spPr>
      </p:pic>
      <p:pic>
        <p:nvPicPr>
          <p:cNvPr id="12" name="Obrázek 11" descr="Obsah obrázku stůl, vsedě, box, černá&#10;&#10;Popis byl vytvořen automaticky">
            <a:extLst>
              <a:ext uri="{FF2B5EF4-FFF2-40B4-BE49-F238E27FC236}">
                <a16:creationId xmlns:a16="http://schemas.microsoft.com/office/drawing/2014/main" id="{81DDB3CB-56C6-4D62-8A2F-55D20003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810000"/>
            <a:ext cx="2353234" cy="2133600"/>
          </a:xfrm>
          <a:prstGeom prst="rect">
            <a:avLst/>
          </a:prstGeom>
        </p:spPr>
      </p:pic>
      <p:pic>
        <p:nvPicPr>
          <p:cNvPr id="8" name="Obrázek 7" descr="Obsah obrázku stůl&#10;&#10;Popis byl vytvořen automaticky">
            <a:extLst>
              <a:ext uri="{FF2B5EF4-FFF2-40B4-BE49-F238E27FC236}">
                <a16:creationId xmlns:a16="http://schemas.microsoft.com/office/drawing/2014/main" id="{D000578B-3D77-4B0C-9081-3243ED7D6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385607"/>
            <a:ext cx="5702424" cy="2933700"/>
          </a:xfrm>
          <a:prstGeom prst="rect">
            <a:avLst/>
          </a:prstGeom>
        </p:spPr>
      </p:pic>
      <p:sp>
        <p:nvSpPr>
          <p:cNvPr id="16" name="TextovéPole 15">
            <a:extLst>
              <a:ext uri="{FF2B5EF4-FFF2-40B4-BE49-F238E27FC236}">
                <a16:creationId xmlns:a16="http://schemas.microsoft.com/office/drawing/2014/main" id="{D8039848-8ECF-40AC-A299-0F42317B05E0}"/>
              </a:ext>
            </a:extLst>
          </p:cNvPr>
          <p:cNvSpPr txBox="1"/>
          <p:nvPr/>
        </p:nvSpPr>
        <p:spPr>
          <a:xfrm>
            <a:off x="2514600" y="5867400"/>
            <a:ext cx="961610" cy="369332"/>
          </a:xfrm>
          <a:prstGeom prst="rect">
            <a:avLst/>
          </a:prstGeom>
          <a:noFill/>
        </p:spPr>
        <p:txBody>
          <a:bodyPr wrap="none" rtlCol="0">
            <a:spAutoFit/>
          </a:bodyPr>
          <a:lstStyle/>
          <a:p>
            <a:r>
              <a:rPr lang="cs-CZ" dirty="0"/>
              <a:t>diamant</a:t>
            </a:r>
            <a:endParaRPr lang="en-US" dirty="0"/>
          </a:p>
        </p:txBody>
      </p:sp>
    </p:spTree>
    <p:extLst>
      <p:ext uri="{BB962C8B-B14F-4D97-AF65-F5344CB8AC3E}">
        <p14:creationId xmlns:p14="http://schemas.microsoft.com/office/powerpoint/2010/main" val="4485264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B35F96A-6E44-4126-91A4-387CCF7BEFB4}"/>
              </a:ext>
            </a:extLst>
          </p:cNvPr>
          <p:cNvSpPr txBox="1"/>
          <p:nvPr/>
        </p:nvSpPr>
        <p:spPr>
          <a:xfrm>
            <a:off x="6019800" y="5867400"/>
            <a:ext cx="1755224" cy="369332"/>
          </a:xfrm>
          <a:prstGeom prst="rect">
            <a:avLst/>
          </a:prstGeom>
          <a:noFill/>
        </p:spPr>
        <p:txBody>
          <a:bodyPr wrap="none" rtlCol="0">
            <a:spAutoFit/>
          </a:bodyPr>
          <a:lstStyle/>
          <a:p>
            <a:r>
              <a:rPr lang="cs-CZ" dirty="0" err="1"/>
              <a:t>Kristobalit</a:t>
            </a:r>
            <a:r>
              <a:rPr lang="cs-CZ" dirty="0"/>
              <a:t> (SiO</a:t>
            </a:r>
            <a:r>
              <a:rPr lang="cs-CZ" baseline="-25000" dirty="0"/>
              <a:t>2</a:t>
            </a:r>
            <a:r>
              <a:rPr lang="cs-CZ" dirty="0"/>
              <a:t>)</a:t>
            </a:r>
            <a:endParaRPr lang="en-US" dirty="0"/>
          </a:p>
        </p:txBody>
      </p:sp>
      <p:pic>
        <p:nvPicPr>
          <p:cNvPr id="6" name="Obrázek 5">
            <a:extLst>
              <a:ext uri="{FF2B5EF4-FFF2-40B4-BE49-F238E27FC236}">
                <a16:creationId xmlns:a16="http://schemas.microsoft.com/office/drawing/2014/main" id="{6F4F4F49-864B-4B84-B051-EC86E88C92D2}"/>
              </a:ext>
            </a:extLst>
          </p:cNvPr>
          <p:cNvPicPr>
            <a:picLocks noChangeAspect="1"/>
          </p:cNvPicPr>
          <p:nvPr/>
        </p:nvPicPr>
        <p:blipFill>
          <a:blip r:embed="rId2"/>
          <a:stretch>
            <a:fillRect/>
          </a:stretch>
        </p:blipFill>
        <p:spPr>
          <a:xfrm>
            <a:off x="4543424" y="533400"/>
            <a:ext cx="4333875" cy="4953000"/>
          </a:xfrm>
          <a:prstGeom prst="rect">
            <a:avLst/>
          </a:prstGeom>
        </p:spPr>
      </p:pic>
      <p:pic>
        <p:nvPicPr>
          <p:cNvPr id="7" name="Obrázek 6">
            <a:extLst>
              <a:ext uri="{FF2B5EF4-FFF2-40B4-BE49-F238E27FC236}">
                <a16:creationId xmlns:a16="http://schemas.microsoft.com/office/drawing/2014/main" id="{1F4777E6-6888-494F-AC94-B42C560D21C6}"/>
              </a:ext>
            </a:extLst>
          </p:cNvPr>
          <p:cNvPicPr>
            <a:picLocks noChangeAspect="1"/>
          </p:cNvPicPr>
          <p:nvPr/>
        </p:nvPicPr>
        <p:blipFill>
          <a:blip r:embed="rId3"/>
          <a:stretch>
            <a:fillRect/>
          </a:stretch>
        </p:blipFill>
        <p:spPr>
          <a:xfrm>
            <a:off x="304800" y="609600"/>
            <a:ext cx="4306843" cy="5038725"/>
          </a:xfrm>
          <a:prstGeom prst="rect">
            <a:avLst/>
          </a:prstGeom>
        </p:spPr>
      </p:pic>
      <p:sp>
        <p:nvSpPr>
          <p:cNvPr id="8" name="TextovéPole 7">
            <a:extLst>
              <a:ext uri="{FF2B5EF4-FFF2-40B4-BE49-F238E27FC236}">
                <a16:creationId xmlns:a16="http://schemas.microsoft.com/office/drawing/2014/main" id="{3505ECE4-5AAA-4A9B-BBDD-5482456093F2}"/>
              </a:ext>
            </a:extLst>
          </p:cNvPr>
          <p:cNvSpPr txBox="1"/>
          <p:nvPr/>
        </p:nvSpPr>
        <p:spPr>
          <a:xfrm>
            <a:off x="685800" y="5791200"/>
            <a:ext cx="1187954" cy="369332"/>
          </a:xfrm>
          <a:prstGeom prst="rect">
            <a:avLst/>
          </a:prstGeom>
          <a:noFill/>
        </p:spPr>
        <p:txBody>
          <a:bodyPr wrap="none" rtlCol="0">
            <a:spAutoFit/>
          </a:bodyPr>
          <a:lstStyle/>
          <a:p>
            <a:r>
              <a:rPr lang="cs-CZ" dirty="0"/>
              <a:t>Křemík (Si)</a:t>
            </a:r>
            <a:endParaRPr lang="en-US" dirty="0"/>
          </a:p>
        </p:txBody>
      </p:sp>
    </p:spTree>
    <p:extLst>
      <p:ext uri="{BB962C8B-B14F-4D97-AF65-F5344CB8AC3E}">
        <p14:creationId xmlns:p14="http://schemas.microsoft.com/office/powerpoint/2010/main" val="2963720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5091DB8-9AAB-42A4-8EF4-2ABED36F23DF}"/>
              </a:ext>
            </a:extLst>
          </p:cNvPr>
          <p:cNvSpPr txBox="1"/>
          <p:nvPr/>
        </p:nvSpPr>
        <p:spPr>
          <a:xfrm>
            <a:off x="228600" y="3657600"/>
            <a:ext cx="8763000" cy="2985433"/>
          </a:xfrm>
          <a:prstGeom prst="rect">
            <a:avLst/>
          </a:prstGeom>
          <a:noFill/>
        </p:spPr>
        <p:txBody>
          <a:bodyPr wrap="square" rtlCol="0">
            <a:spAutoFit/>
          </a:bodyPr>
          <a:lstStyle/>
          <a:p>
            <a:pPr algn="just"/>
            <a:r>
              <a:rPr lang="en-US" sz="2000" dirty="0" err="1"/>
              <a:t>Tvo</a:t>
            </a:r>
            <a:r>
              <a:rPr lang="cs-CZ" sz="2000" dirty="0"/>
              <a:t>ří-</a:t>
            </a:r>
            <a:r>
              <a:rPr lang="cs-CZ" sz="2000" dirty="0" err="1"/>
              <a:t>li</a:t>
            </a:r>
            <a:r>
              <a:rPr lang="cs-CZ" sz="2000" dirty="0"/>
              <a:t> prvek sloučeninu </a:t>
            </a:r>
            <a:r>
              <a:rPr lang="cs-CZ" sz="2000" b="1" dirty="0" err="1"/>
              <a:t>RH</a:t>
            </a:r>
            <a:r>
              <a:rPr lang="cs-CZ" sz="2000" b="1" i="1" baseline="-25000" dirty="0" err="1"/>
              <a:t>n</a:t>
            </a:r>
            <a:r>
              <a:rPr lang="cs-CZ" sz="2000" dirty="0"/>
              <a:t>, potom oxid s nejvyšším oxidačním číslem odpovídá </a:t>
            </a:r>
            <a:r>
              <a:rPr lang="cs-CZ" sz="2000" b="1" dirty="0"/>
              <a:t>R</a:t>
            </a:r>
            <a:r>
              <a:rPr lang="cs-CZ" sz="2000" b="1" baseline="-25000" dirty="0"/>
              <a:t>2</a:t>
            </a:r>
            <a:r>
              <a:rPr lang="cs-CZ" sz="2000" b="1" dirty="0"/>
              <a:t>O</a:t>
            </a:r>
            <a:r>
              <a:rPr lang="cs-CZ" sz="2000" b="1" baseline="-25000" dirty="0"/>
              <a:t>8-</a:t>
            </a:r>
            <a:r>
              <a:rPr lang="cs-CZ" sz="2000" b="1" i="1" baseline="-25000" dirty="0"/>
              <a:t>n</a:t>
            </a:r>
            <a:r>
              <a:rPr lang="en-US" sz="2000" dirty="0"/>
              <a:t> </a:t>
            </a:r>
            <a:endParaRPr lang="cs-CZ" sz="2000" dirty="0"/>
          </a:p>
          <a:p>
            <a:pPr algn="just"/>
            <a:endParaRPr lang="cs-CZ" sz="800" dirty="0"/>
          </a:p>
          <a:p>
            <a:pPr algn="just"/>
            <a:r>
              <a:rPr lang="cs-CZ" sz="2000" dirty="0"/>
              <a:t>Příklad:</a:t>
            </a:r>
          </a:p>
          <a:p>
            <a:pPr algn="just"/>
            <a:r>
              <a:rPr lang="cs-CZ" sz="2000" dirty="0"/>
              <a:t>		</a:t>
            </a:r>
            <a:r>
              <a:rPr lang="cs-CZ" sz="2000" dirty="0" err="1"/>
              <a:t>HCl</a:t>
            </a:r>
            <a:r>
              <a:rPr lang="cs-CZ" sz="2000" baseline="-25000" dirty="0"/>
              <a:t>	</a:t>
            </a:r>
            <a:r>
              <a:rPr lang="cs-CZ" sz="2000" dirty="0"/>
              <a:t> Cl</a:t>
            </a:r>
            <a:r>
              <a:rPr lang="cs-CZ" sz="2000" baseline="-25000" dirty="0"/>
              <a:t>2</a:t>
            </a:r>
            <a:r>
              <a:rPr lang="cs-CZ" sz="2000" dirty="0"/>
              <a:t>O</a:t>
            </a:r>
            <a:r>
              <a:rPr lang="cs-CZ" sz="2000" baseline="-25000" dirty="0"/>
              <a:t>7 	 	</a:t>
            </a:r>
            <a:r>
              <a:rPr lang="cs-CZ" sz="2000" dirty="0"/>
              <a:t>H</a:t>
            </a:r>
            <a:r>
              <a:rPr lang="cs-CZ" sz="2000" baseline="-25000" dirty="0"/>
              <a:t>2</a:t>
            </a:r>
            <a:r>
              <a:rPr lang="cs-CZ" sz="2000" dirty="0"/>
              <a:t>Cl</a:t>
            </a:r>
            <a:r>
              <a:rPr lang="cs-CZ" sz="2000" baseline="-25000" dirty="0"/>
              <a:t>2</a:t>
            </a:r>
            <a:r>
              <a:rPr lang="cs-CZ" sz="2000" dirty="0"/>
              <a:t>O</a:t>
            </a:r>
            <a:r>
              <a:rPr lang="cs-CZ" sz="2000" baseline="-25000" dirty="0"/>
              <a:t>8 </a:t>
            </a:r>
            <a:r>
              <a:rPr lang="cs-CZ" sz="2000" dirty="0"/>
              <a:t>= HClO</a:t>
            </a:r>
            <a:r>
              <a:rPr lang="cs-CZ" sz="2000" baseline="-25000" dirty="0"/>
              <a:t>4 </a:t>
            </a:r>
          </a:p>
          <a:p>
            <a:pPr algn="just"/>
            <a:r>
              <a:rPr lang="cs-CZ" sz="2000" baseline="-25000" dirty="0"/>
              <a:t>		</a:t>
            </a:r>
            <a:r>
              <a:rPr lang="cs-CZ" sz="2000" dirty="0"/>
              <a:t>H</a:t>
            </a:r>
            <a:r>
              <a:rPr lang="cs-CZ" sz="2000" baseline="-25000" dirty="0"/>
              <a:t>2</a:t>
            </a:r>
            <a:r>
              <a:rPr lang="cs-CZ" sz="2000" dirty="0"/>
              <a:t>S</a:t>
            </a:r>
            <a:r>
              <a:rPr lang="cs-CZ" sz="2000" baseline="-25000" dirty="0"/>
              <a:t>	 </a:t>
            </a:r>
            <a:r>
              <a:rPr lang="cs-CZ" sz="2000" dirty="0"/>
              <a:t>S</a:t>
            </a:r>
            <a:r>
              <a:rPr lang="cs-CZ" sz="2000" baseline="-25000" dirty="0"/>
              <a:t>2</a:t>
            </a:r>
            <a:r>
              <a:rPr lang="cs-CZ" sz="2000" dirty="0"/>
              <a:t>O</a:t>
            </a:r>
            <a:r>
              <a:rPr lang="cs-CZ" sz="2000" baseline="-25000" dirty="0"/>
              <a:t>6 </a:t>
            </a:r>
            <a:r>
              <a:rPr lang="cs-CZ" sz="2000" dirty="0"/>
              <a:t>=</a:t>
            </a:r>
            <a:r>
              <a:rPr lang="cs-CZ" sz="2000" baseline="-25000" dirty="0"/>
              <a:t> </a:t>
            </a:r>
            <a:r>
              <a:rPr lang="cs-CZ" sz="2000" dirty="0"/>
              <a:t>SO</a:t>
            </a:r>
            <a:r>
              <a:rPr lang="cs-CZ" sz="2000" baseline="-25000" dirty="0"/>
              <a:t>3	 </a:t>
            </a:r>
            <a:r>
              <a:rPr lang="cs-CZ" sz="2000" dirty="0"/>
              <a:t>H</a:t>
            </a:r>
            <a:r>
              <a:rPr lang="cs-CZ" sz="2000" baseline="-25000" dirty="0"/>
              <a:t>2</a:t>
            </a:r>
            <a:r>
              <a:rPr lang="cs-CZ" sz="2000" dirty="0"/>
              <a:t>SO</a:t>
            </a:r>
            <a:r>
              <a:rPr lang="cs-CZ" sz="2000" baseline="-25000" dirty="0"/>
              <a:t>4</a:t>
            </a:r>
          </a:p>
          <a:p>
            <a:pPr algn="just"/>
            <a:r>
              <a:rPr lang="cs-CZ" sz="2000" dirty="0"/>
              <a:t>		NH</a:t>
            </a:r>
            <a:r>
              <a:rPr lang="cs-CZ" sz="2000" baseline="-25000" dirty="0"/>
              <a:t>3	 </a:t>
            </a:r>
            <a:r>
              <a:rPr lang="cs-CZ" sz="2000" dirty="0"/>
              <a:t>N</a:t>
            </a:r>
            <a:r>
              <a:rPr lang="cs-CZ" sz="2000" baseline="-25000" dirty="0"/>
              <a:t>2</a:t>
            </a:r>
            <a:r>
              <a:rPr lang="cs-CZ" sz="2000" dirty="0"/>
              <a:t>O</a:t>
            </a:r>
            <a:r>
              <a:rPr lang="cs-CZ" sz="2000" baseline="-25000" dirty="0"/>
              <a:t>5	</a:t>
            </a:r>
            <a:r>
              <a:rPr lang="cs-CZ" sz="2000" dirty="0"/>
              <a:t> 	HNO</a:t>
            </a:r>
            <a:r>
              <a:rPr lang="cs-CZ" sz="2000" baseline="-25000" dirty="0"/>
              <a:t>3</a:t>
            </a:r>
            <a:endParaRPr lang="cs-CZ" sz="2000" dirty="0"/>
          </a:p>
          <a:p>
            <a:pPr algn="just"/>
            <a:r>
              <a:rPr lang="cs-CZ" sz="2000" dirty="0"/>
              <a:t>		PH</a:t>
            </a:r>
            <a:r>
              <a:rPr lang="cs-CZ" sz="2000" baseline="-25000" dirty="0"/>
              <a:t>3	 </a:t>
            </a:r>
            <a:r>
              <a:rPr lang="cs-CZ" sz="2000" dirty="0"/>
              <a:t>P</a:t>
            </a:r>
            <a:r>
              <a:rPr lang="cs-CZ" sz="2000" baseline="-25000" dirty="0"/>
              <a:t>2</a:t>
            </a:r>
            <a:r>
              <a:rPr lang="cs-CZ" sz="2000" dirty="0"/>
              <a:t>O</a:t>
            </a:r>
            <a:r>
              <a:rPr lang="cs-CZ" sz="2000" baseline="-25000" dirty="0"/>
              <a:t>5 		</a:t>
            </a:r>
            <a:r>
              <a:rPr lang="cs-CZ" sz="2000" dirty="0"/>
              <a:t> H</a:t>
            </a:r>
            <a:r>
              <a:rPr lang="cs-CZ" sz="2000" baseline="-25000" dirty="0"/>
              <a:t>2</a:t>
            </a:r>
            <a:r>
              <a:rPr lang="cs-CZ" sz="2000" dirty="0"/>
              <a:t>P</a:t>
            </a:r>
            <a:r>
              <a:rPr lang="cs-CZ" sz="2000" baseline="-25000" dirty="0"/>
              <a:t>2</a:t>
            </a:r>
            <a:r>
              <a:rPr lang="cs-CZ" sz="2000" dirty="0"/>
              <a:t>O</a:t>
            </a:r>
            <a:r>
              <a:rPr lang="cs-CZ" sz="2000" baseline="-25000" dirty="0"/>
              <a:t>6 </a:t>
            </a:r>
            <a:r>
              <a:rPr lang="cs-CZ" sz="2000" dirty="0"/>
              <a:t>= HPO</a:t>
            </a:r>
            <a:r>
              <a:rPr lang="cs-CZ" sz="2000" baseline="-25000" dirty="0"/>
              <a:t>3</a:t>
            </a:r>
            <a:r>
              <a:rPr lang="cs-CZ" sz="2000" dirty="0"/>
              <a:t> = H</a:t>
            </a:r>
            <a:r>
              <a:rPr lang="cs-CZ" sz="2000" baseline="-25000" dirty="0"/>
              <a:t>3</a:t>
            </a:r>
            <a:r>
              <a:rPr lang="cs-CZ" sz="2000" dirty="0"/>
              <a:t>PO</a:t>
            </a:r>
            <a:r>
              <a:rPr lang="cs-CZ" sz="2000" baseline="-25000" dirty="0"/>
              <a:t>4</a:t>
            </a:r>
          </a:p>
          <a:p>
            <a:pPr algn="just"/>
            <a:r>
              <a:rPr lang="cs-CZ" sz="2000" baseline="-25000" dirty="0"/>
              <a:t>		</a:t>
            </a:r>
            <a:r>
              <a:rPr lang="cs-CZ" sz="2000" dirty="0"/>
              <a:t>CH</a:t>
            </a:r>
            <a:r>
              <a:rPr lang="cs-CZ" sz="2000" baseline="-25000" dirty="0"/>
              <a:t>4	</a:t>
            </a:r>
            <a:r>
              <a:rPr lang="cs-CZ" sz="2000" dirty="0"/>
              <a:t> C</a:t>
            </a:r>
            <a:r>
              <a:rPr lang="cs-CZ" sz="2000" baseline="-25000" dirty="0"/>
              <a:t>2</a:t>
            </a:r>
            <a:r>
              <a:rPr lang="cs-CZ" sz="2000" dirty="0"/>
              <a:t>O</a:t>
            </a:r>
            <a:r>
              <a:rPr lang="cs-CZ" sz="2000" baseline="-25000" dirty="0"/>
              <a:t>4 </a:t>
            </a:r>
            <a:r>
              <a:rPr lang="cs-CZ" sz="2000" dirty="0"/>
              <a:t>=</a:t>
            </a:r>
            <a:r>
              <a:rPr lang="cs-CZ" sz="2000" baseline="-25000" dirty="0"/>
              <a:t> </a:t>
            </a:r>
            <a:r>
              <a:rPr lang="cs-CZ" sz="2000" dirty="0"/>
              <a:t>CO</a:t>
            </a:r>
            <a:r>
              <a:rPr lang="cs-CZ" sz="2000" baseline="-25000" dirty="0"/>
              <a:t>2	 </a:t>
            </a:r>
            <a:r>
              <a:rPr lang="cs-CZ" sz="2000" dirty="0"/>
              <a:t>H</a:t>
            </a:r>
            <a:r>
              <a:rPr lang="cs-CZ" sz="2000" baseline="-25000" dirty="0"/>
              <a:t>2</a:t>
            </a:r>
            <a:r>
              <a:rPr lang="cs-CZ" sz="2000" dirty="0"/>
              <a:t>CO</a:t>
            </a:r>
            <a:r>
              <a:rPr lang="cs-CZ" sz="2000" baseline="-25000" dirty="0"/>
              <a:t>3</a:t>
            </a:r>
          </a:p>
          <a:p>
            <a:pPr algn="just"/>
            <a:r>
              <a:rPr lang="cs-CZ" sz="2000" dirty="0"/>
              <a:t>		SiH</a:t>
            </a:r>
            <a:r>
              <a:rPr lang="cs-CZ" sz="2000" baseline="-25000" dirty="0"/>
              <a:t>4	</a:t>
            </a:r>
            <a:r>
              <a:rPr lang="cs-CZ" sz="2000" dirty="0"/>
              <a:t> Si</a:t>
            </a:r>
            <a:r>
              <a:rPr lang="cs-CZ" sz="2000" baseline="-25000" dirty="0"/>
              <a:t>2</a:t>
            </a:r>
            <a:r>
              <a:rPr lang="cs-CZ" sz="2000" dirty="0"/>
              <a:t>O</a:t>
            </a:r>
            <a:r>
              <a:rPr lang="cs-CZ" sz="2000" baseline="-25000" dirty="0"/>
              <a:t>4 </a:t>
            </a:r>
            <a:r>
              <a:rPr lang="cs-CZ" sz="2000" dirty="0"/>
              <a:t>=</a:t>
            </a:r>
            <a:r>
              <a:rPr lang="cs-CZ" sz="2000" baseline="-25000" dirty="0"/>
              <a:t> </a:t>
            </a:r>
            <a:r>
              <a:rPr lang="cs-CZ" sz="2000" dirty="0"/>
              <a:t>SiO</a:t>
            </a:r>
            <a:r>
              <a:rPr lang="cs-CZ" sz="2000" baseline="-25000" dirty="0"/>
              <a:t>2	 </a:t>
            </a:r>
            <a:r>
              <a:rPr lang="cs-CZ" sz="2000" dirty="0"/>
              <a:t>H</a:t>
            </a:r>
            <a:r>
              <a:rPr lang="cs-CZ" sz="2000" baseline="-25000" dirty="0"/>
              <a:t>2</a:t>
            </a:r>
            <a:r>
              <a:rPr lang="cs-CZ" sz="2000" dirty="0"/>
              <a:t>SiO</a:t>
            </a:r>
            <a:r>
              <a:rPr lang="cs-CZ" sz="2000" baseline="-25000" dirty="0"/>
              <a:t>3</a:t>
            </a:r>
          </a:p>
        </p:txBody>
      </p:sp>
      <p:sp>
        <p:nvSpPr>
          <p:cNvPr id="6" name="TextovéPole 5">
            <a:extLst>
              <a:ext uri="{FF2B5EF4-FFF2-40B4-BE49-F238E27FC236}">
                <a16:creationId xmlns:a16="http://schemas.microsoft.com/office/drawing/2014/main" id="{AC41B10C-C2BC-4BD8-AC93-7A6335D37F1B}"/>
              </a:ext>
            </a:extLst>
          </p:cNvPr>
          <p:cNvSpPr txBox="1"/>
          <p:nvPr/>
        </p:nvSpPr>
        <p:spPr>
          <a:xfrm>
            <a:off x="219075" y="807989"/>
            <a:ext cx="5562600" cy="1938992"/>
          </a:xfrm>
          <a:prstGeom prst="rect">
            <a:avLst/>
          </a:prstGeom>
          <a:noFill/>
        </p:spPr>
        <p:txBody>
          <a:bodyPr wrap="square" rtlCol="0">
            <a:spAutoFit/>
          </a:bodyPr>
          <a:lstStyle/>
          <a:p>
            <a:r>
              <a:rPr lang="en-US" sz="2000" b="1" dirty="0"/>
              <a:t>Maxim</a:t>
            </a:r>
            <a:r>
              <a:rPr lang="cs-CZ" sz="2000" b="1" dirty="0"/>
              <a:t>á</a:t>
            </a:r>
            <a:r>
              <a:rPr lang="en-US" sz="2000" b="1" dirty="0"/>
              <a:t>ln</a:t>
            </a:r>
            <a:r>
              <a:rPr lang="cs-CZ" sz="2000" b="1" dirty="0"/>
              <a:t>í oxidační číslo </a:t>
            </a:r>
            <a:r>
              <a:rPr lang="cs-CZ" sz="2000" dirty="0"/>
              <a:t>je u nekovů rovno číslu skupiny. </a:t>
            </a:r>
          </a:p>
          <a:p>
            <a:endParaRPr lang="en-US" sz="2000" dirty="0"/>
          </a:p>
          <a:p>
            <a:endParaRPr lang="cs-CZ" sz="2000" dirty="0"/>
          </a:p>
          <a:p>
            <a:r>
              <a:rPr lang="cs-CZ" sz="2000" b="1" dirty="0"/>
              <a:t>Minimální oxidační číslo </a:t>
            </a:r>
            <a:r>
              <a:rPr lang="cs-CZ" sz="2000" dirty="0"/>
              <a:t>je u nekovů rovno číslu skupiny - 8. </a:t>
            </a:r>
            <a:endParaRPr lang="en-US" sz="2000" dirty="0"/>
          </a:p>
        </p:txBody>
      </p:sp>
      <p:pic>
        <p:nvPicPr>
          <p:cNvPr id="7" name="Obrázek 6">
            <a:extLst>
              <a:ext uri="{FF2B5EF4-FFF2-40B4-BE49-F238E27FC236}">
                <a16:creationId xmlns:a16="http://schemas.microsoft.com/office/drawing/2014/main" id="{FE613BDE-1AE2-4C37-BDD6-CB4360165766}"/>
              </a:ext>
            </a:extLst>
          </p:cNvPr>
          <p:cNvPicPr>
            <a:picLocks noChangeAspect="1"/>
          </p:cNvPicPr>
          <p:nvPr/>
        </p:nvPicPr>
        <p:blipFill>
          <a:blip r:embed="rId2"/>
          <a:stretch>
            <a:fillRect/>
          </a:stretch>
        </p:blipFill>
        <p:spPr>
          <a:xfrm>
            <a:off x="5943600" y="152400"/>
            <a:ext cx="2971800" cy="3250171"/>
          </a:xfrm>
          <a:prstGeom prst="rect">
            <a:avLst/>
          </a:prstGeom>
        </p:spPr>
      </p:pic>
    </p:spTree>
    <p:extLst>
      <p:ext uri="{BB962C8B-B14F-4D97-AF65-F5344CB8AC3E}">
        <p14:creationId xmlns:p14="http://schemas.microsoft.com/office/powerpoint/2010/main" val="34387963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F695569-EE2F-4F63-B546-6952DD5A0261}"/>
              </a:ext>
            </a:extLst>
          </p:cNvPr>
          <p:cNvSpPr/>
          <p:nvPr/>
        </p:nvSpPr>
        <p:spPr>
          <a:xfrm>
            <a:off x="113108" y="228600"/>
            <a:ext cx="8797529" cy="4801314"/>
          </a:xfrm>
          <a:prstGeom prst="rect">
            <a:avLst/>
          </a:prstGeom>
        </p:spPr>
        <p:txBody>
          <a:bodyPr wrap="square">
            <a:spAutoFit/>
          </a:bodyPr>
          <a:lstStyle/>
          <a:p>
            <a:pPr algn="just"/>
            <a:r>
              <a:rPr lang="en-US" sz="2800" dirty="0"/>
              <a:t> </a:t>
            </a:r>
            <a:r>
              <a:rPr lang="en-US" sz="2800" b="1" dirty="0"/>
              <a:t>Grimm–Sommerfeld</a:t>
            </a:r>
            <a:r>
              <a:rPr lang="cs-CZ" sz="2800" b="1" dirty="0" err="1"/>
              <a:t>ovo</a:t>
            </a:r>
            <a:r>
              <a:rPr lang="cs-CZ" sz="2800" b="1" dirty="0"/>
              <a:t> pravidlo</a:t>
            </a:r>
          </a:p>
          <a:p>
            <a:pPr algn="just"/>
            <a:endParaRPr lang="cs-CZ" b="1" dirty="0"/>
          </a:p>
          <a:p>
            <a:pPr algn="just"/>
            <a:r>
              <a:rPr lang="en-US" sz="2000" b="1" dirty="0"/>
              <a:t>Grimm–Sommerfeld</a:t>
            </a:r>
            <a:r>
              <a:rPr lang="cs-CZ" sz="2000" b="1" dirty="0" err="1"/>
              <a:t>ovo</a:t>
            </a:r>
            <a:r>
              <a:rPr lang="cs-CZ" sz="2000" b="1" dirty="0"/>
              <a:t> pravidlo: </a:t>
            </a:r>
            <a:r>
              <a:rPr lang="cs-CZ" sz="2000" dirty="0"/>
              <a:t>B</a:t>
            </a:r>
            <a:r>
              <a:rPr lang="de-DE" sz="2000" dirty="0"/>
              <a:t>in</a:t>
            </a:r>
            <a:r>
              <a:rPr lang="cs-CZ" sz="2000" dirty="0" err="1"/>
              <a:t>ární</a:t>
            </a:r>
            <a:r>
              <a:rPr lang="de-DE" sz="2000" dirty="0"/>
              <a:t> </a:t>
            </a:r>
            <a:r>
              <a:rPr lang="cs-CZ" sz="2000" dirty="0"/>
              <a:t>sloučeniny prvků (</a:t>
            </a:r>
            <a:r>
              <a:rPr lang="de-DE" sz="2000" i="1" dirty="0"/>
              <a:t>N-k</a:t>
            </a:r>
            <a:r>
              <a:rPr lang="cs-CZ" sz="2000" dirty="0"/>
              <a:t>)-té</a:t>
            </a:r>
            <a:r>
              <a:rPr lang="de-DE" sz="2000" dirty="0"/>
              <a:t> </a:t>
            </a:r>
            <a:r>
              <a:rPr lang="cs-CZ" sz="2000" dirty="0"/>
              <a:t>a</a:t>
            </a:r>
            <a:r>
              <a:rPr lang="de-DE" sz="2000" dirty="0"/>
              <a:t> </a:t>
            </a:r>
            <a:r>
              <a:rPr lang="cs-CZ" sz="2000" dirty="0"/>
              <a:t>(</a:t>
            </a:r>
            <a:r>
              <a:rPr lang="de-DE" sz="2000" i="1" dirty="0" err="1"/>
              <a:t>N+k</a:t>
            </a:r>
            <a:r>
              <a:rPr lang="cs-CZ" sz="2000" dirty="0"/>
              <a:t>)-té skupiny mají vlastnosti prvků</a:t>
            </a:r>
            <a:r>
              <a:rPr lang="de-DE" sz="2000" dirty="0"/>
              <a:t> </a:t>
            </a:r>
            <a:r>
              <a:rPr lang="de-DE" sz="2000" i="1" dirty="0"/>
              <a:t>N</a:t>
            </a:r>
            <a:r>
              <a:rPr lang="cs-CZ" sz="2000" i="1" dirty="0"/>
              <a:t>-</a:t>
            </a:r>
            <a:r>
              <a:rPr lang="cs-CZ" sz="2000" dirty="0"/>
              <a:t>té</a:t>
            </a:r>
            <a:r>
              <a:rPr lang="de-DE" sz="2000" dirty="0"/>
              <a:t> </a:t>
            </a:r>
            <a:r>
              <a:rPr lang="cs-CZ" sz="2000" dirty="0"/>
              <a:t>skupiny</a:t>
            </a:r>
            <a:r>
              <a:rPr lang="de-DE" sz="2000" dirty="0"/>
              <a:t>.</a:t>
            </a:r>
            <a:r>
              <a:rPr lang="cs-CZ" sz="2000" dirty="0"/>
              <a:t> Binární kovalentní sloučeniny, mající v průměru </a:t>
            </a:r>
            <a:r>
              <a:rPr lang="en-US" sz="2000" dirty="0"/>
              <a:t>4 </a:t>
            </a:r>
            <a:r>
              <a:rPr lang="en-US" sz="2000" dirty="0" err="1"/>
              <a:t>elektron</a:t>
            </a:r>
            <a:r>
              <a:rPr lang="cs-CZ" sz="2000" dirty="0"/>
              <a:t>y na 1 atom,</a:t>
            </a:r>
            <a:r>
              <a:rPr lang="en-US" sz="2000" dirty="0"/>
              <a:t> </a:t>
            </a:r>
            <a:r>
              <a:rPr lang="cs-CZ" sz="2000" dirty="0"/>
              <a:t>budou mít strukturu s</a:t>
            </a:r>
            <a:r>
              <a:rPr lang="en-US" sz="2000" dirty="0"/>
              <a:t> </a:t>
            </a:r>
            <a:r>
              <a:rPr lang="en-US" sz="2000" dirty="0" err="1"/>
              <a:t>tetraedr</a:t>
            </a:r>
            <a:r>
              <a:rPr lang="cs-CZ" sz="2000" dirty="0" err="1"/>
              <a:t>ickou</a:t>
            </a:r>
            <a:r>
              <a:rPr lang="en-US" sz="2000" dirty="0"/>
              <a:t> </a:t>
            </a:r>
            <a:r>
              <a:rPr lang="cs-CZ" sz="2000" dirty="0"/>
              <a:t>k</a:t>
            </a:r>
            <a:r>
              <a:rPr lang="en-US" sz="2000" dirty="0" err="1"/>
              <a:t>oordina</a:t>
            </a:r>
            <a:r>
              <a:rPr lang="cs-CZ" sz="2000" dirty="0" err="1"/>
              <a:t>cí</a:t>
            </a:r>
            <a:r>
              <a:rPr lang="cs-CZ" sz="2000" dirty="0"/>
              <a:t> atomů</a:t>
            </a:r>
            <a:r>
              <a:rPr lang="en-US" sz="2000" dirty="0"/>
              <a:t> (</a:t>
            </a:r>
            <a:r>
              <a:rPr lang="cs-CZ" sz="2000" dirty="0"/>
              <a:t>t</a:t>
            </a:r>
            <a:r>
              <a:rPr lang="en-US" sz="2000" dirty="0"/>
              <a:t>.</a:t>
            </a:r>
            <a:r>
              <a:rPr lang="cs-CZ" sz="2000" dirty="0"/>
              <a:t>j</a:t>
            </a:r>
            <a:r>
              <a:rPr lang="en-US" sz="2000" dirty="0"/>
              <a:t>. </a:t>
            </a:r>
            <a:r>
              <a:rPr lang="en-US" sz="2000" dirty="0" err="1"/>
              <a:t>wurtzit</a:t>
            </a:r>
            <a:r>
              <a:rPr lang="cs-CZ" sz="2000" dirty="0" err="1"/>
              <a:t>ovou</a:t>
            </a:r>
            <a:r>
              <a:rPr lang="en-US" sz="2000" dirty="0"/>
              <a:t> </a:t>
            </a:r>
            <a:r>
              <a:rPr lang="en-US" sz="2000" dirty="0" err="1"/>
              <a:t>stru</a:t>
            </a:r>
            <a:r>
              <a:rPr lang="cs-CZ" sz="2000" dirty="0"/>
              <a:t>k</a:t>
            </a:r>
            <a:r>
              <a:rPr lang="en-US" sz="2000" dirty="0"/>
              <a:t>tur</a:t>
            </a:r>
            <a:r>
              <a:rPr lang="cs-CZ" sz="2000" dirty="0"/>
              <a:t>u</a:t>
            </a:r>
            <a:r>
              <a:rPr lang="en-US" sz="2000" dirty="0"/>
              <a:t>). </a:t>
            </a:r>
            <a:endParaRPr lang="cs-CZ" sz="2000" dirty="0"/>
          </a:p>
          <a:p>
            <a:pPr algn="just"/>
            <a:endParaRPr lang="cs-CZ" dirty="0"/>
          </a:p>
          <a:p>
            <a:pPr algn="just"/>
            <a:r>
              <a:rPr lang="cs-CZ" dirty="0"/>
              <a:t>Příklady: </a:t>
            </a:r>
          </a:p>
          <a:p>
            <a:pPr algn="just"/>
            <a:r>
              <a:rPr lang="cs-CZ" dirty="0"/>
              <a:t>IV. skupina:	</a:t>
            </a:r>
            <a:r>
              <a:rPr lang="cs-CZ" dirty="0" err="1"/>
              <a:t>SiC</a:t>
            </a:r>
            <a:r>
              <a:rPr lang="en-US" dirty="0"/>
              <a:t>, </a:t>
            </a:r>
            <a:endParaRPr lang="cs-CZ" dirty="0"/>
          </a:p>
          <a:p>
            <a:pPr algn="just"/>
            <a:r>
              <a:rPr lang="en-US" dirty="0"/>
              <a:t>III</a:t>
            </a:r>
            <a:r>
              <a:rPr lang="cs-CZ" dirty="0"/>
              <a:t>.</a:t>
            </a:r>
            <a:r>
              <a:rPr lang="en-US" dirty="0"/>
              <a:t>-V</a:t>
            </a:r>
            <a:r>
              <a:rPr lang="cs-CZ" dirty="0"/>
              <a:t>.</a:t>
            </a:r>
            <a:r>
              <a:rPr lang="en-US" dirty="0"/>
              <a:t> </a:t>
            </a:r>
            <a:r>
              <a:rPr lang="cs-CZ" dirty="0"/>
              <a:t>skupina:</a:t>
            </a:r>
            <a:r>
              <a:rPr lang="en-US" dirty="0"/>
              <a:t> </a:t>
            </a:r>
            <a:r>
              <a:rPr lang="cs-CZ" dirty="0"/>
              <a:t>	</a:t>
            </a:r>
            <a:r>
              <a:rPr lang="cs-CZ" dirty="0" err="1"/>
              <a:t>InP</a:t>
            </a:r>
            <a:r>
              <a:rPr lang="cs-CZ" dirty="0"/>
              <a:t>, </a:t>
            </a:r>
            <a:r>
              <a:rPr lang="cs-CZ" dirty="0" err="1"/>
              <a:t>GaAs</a:t>
            </a:r>
            <a:endParaRPr lang="cs-CZ" dirty="0"/>
          </a:p>
          <a:p>
            <a:pPr algn="just"/>
            <a:r>
              <a:rPr lang="en-US" dirty="0"/>
              <a:t>II</a:t>
            </a:r>
            <a:r>
              <a:rPr lang="cs-CZ" dirty="0"/>
              <a:t>.</a:t>
            </a:r>
            <a:r>
              <a:rPr lang="en-US" dirty="0"/>
              <a:t>-VI</a:t>
            </a:r>
            <a:r>
              <a:rPr lang="cs-CZ" dirty="0"/>
              <a:t>.</a:t>
            </a:r>
            <a:r>
              <a:rPr lang="en-US" dirty="0"/>
              <a:t> </a:t>
            </a:r>
            <a:r>
              <a:rPr lang="cs-CZ" dirty="0"/>
              <a:t>skupina:</a:t>
            </a:r>
            <a:r>
              <a:rPr lang="en-US" dirty="0"/>
              <a:t> </a:t>
            </a:r>
            <a:r>
              <a:rPr lang="cs-CZ" dirty="0"/>
              <a:t>	</a:t>
            </a:r>
            <a:r>
              <a:rPr lang="cs-CZ" dirty="0" err="1"/>
              <a:t>CdS</a:t>
            </a:r>
            <a:r>
              <a:rPr lang="en-US" dirty="0"/>
              <a:t>, </a:t>
            </a:r>
            <a:r>
              <a:rPr lang="cs-CZ" dirty="0" err="1"/>
              <a:t>CdSe</a:t>
            </a:r>
            <a:endParaRPr lang="en-US" dirty="0"/>
          </a:p>
          <a:p>
            <a:pPr algn="just"/>
            <a:endParaRPr lang="cs-CZ" dirty="0"/>
          </a:p>
          <a:p>
            <a:pPr algn="just"/>
            <a:r>
              <a:rPr lang="cs-CZ" dirty="0"/>
              <a:t>Pravidlo může být rozšířeno i na predikci délky vazeb</a:t>
            </a:r>
            <a:r>
              <a:rPr lang="en-US" dirty="0"/>
              <a:t> predict </a:t>
            </a:r>
            <a:r>
              <a:rPr lang="cs-CZ" dirty="0"/>
              <a:t>v látkách splňujících </a:t>
            </a:r>
            <a:r>
              <a:rPr lang="en-US" dirty="0"/>
              <a:t>Grimm–Sommerfeld</a:t>
            </a:r>
            <a:r>
              <a:rPr lang="cs-CZ" dirty="0" err="1"/>
              <a:t>ovo</a:t>
            </a:r>
            <a:r>
              <a:rPr lang="en-US" dirty="0"/>
              <a:t> </a:t>
            </a:r>
            <a:r>
              <a:rPr lang="cs-CZ" dirty="0"/>
              <a:t>pravidlo – když je stejná suma atomových čísel, je stejná i délka vazby:</a:t>
            </a:r>
          </a:p>
          <a:p>
            <a:pPr algn="just"/>
            <a:r>
              <a:rPr lang="cs-CZ" dirty="0"/>
              <a:t>   Např. vazba</a:t>
            </a:r>
            <a:r>
              <a:rPr lang="en-US" dirty="0"/>
              <a:t> Ge–Ge </a:t>
            </a:r>
            <a:r>
              <a:rPr lang="cs-CZ" dirty="0"/>
              <a:t>v </a:t>
            </a:r>
            <a:r>
              <a:rPr lang="en-US" dirty="0" err="1"/>
              <a:t>germaniu</a:t>
            </a:r>
            <a:r>
              <a:rPr lang="en-US" dirty="0"/>
              <a:t>, </a:t>
            </a:r>
            <a:r>
              <a:rPr lang="cs-CZ" dirty="0"/>
              <a:t>vazba</a:t>
            </a:r>
            <a:r>
              <a:rPr lang="en-US" dirty="0"/>
              <a:t> Ga–As </a:t>
            </a:r>
            <a:r>
              <a:rPr lang="cs-CZ" dirty="0"/>
              <a:t>v</a:t>
            </a:r>
            <a:r>
              <a:rPr lang="en-US" dirty="0"/>
              <a:t> </a:t>
            </a:r>
            <a:r>
              <a:rPr lang="en-US" dirty="0" err="1"/>
              <a:t>galium</a:t>
            </a:r>
            <a:r>
              <a:rPr lang="en-US" dirty="0"/>
              <a:t> </a:t>
            </a:r>
            <a:r>
              <a:rPr lang="en-US" dirty="0" err="1"/>
              <a:t>arsenid</a:t>
            </a:r>
            <a:r>
              <a:rPr lang="cs-CZ" dirty="0"/>
              <a:t>u</a:t>
            </a:r>
            <a:r>
              <a:rPr lang="en-US" dirty="0"/>
              <a:t>, </a:t>
            </a:r>
            <a:r>
              <a:rPr lang="cs-CZ" dirty="0"/>
              <a:t>vazba</a:t>
            </a:r>
            <a:r>
              <a:rPr lang="en-US" dirty="0"/>
              <a:t> Zn–Se </a:t>
            </a:r>
            <a:r>
              <a:rPr lang="cs-CZ" dirty="0"/>
              <a:t>v </a:t>
            </a:r>
            <a:r>
              <a:rPr lang="cs-CZ" dirty="0" err="1"/>
              <a:t>ZnSe</a:t>
            </a:r>
            <a:r>
              <a:rPr lang="en-US" dirty="0"/>
              <a:t> </a:t>
            </a:r>
            <a:r>
              <a:rPr lang="cs-CZ" dirty="0"/>
              <a:t>a vazba </a:t>
            </a:r>
            <a:r>
              <a:rPr lang="en-US" dirty="0"/>
              <a:t>Cu–Br </a:t>
            </a:r>
            <a:r>
              <a:rPr lang="cs-CZ" dirty="0"/>
              <a:t>v </a:t>
            </a:r>
            <a:r>
              <a:rPr lang="cs-CZ" dirty="0" err="1"/>
              <a:t>CuBr</a:t>
            </a:r>
            <a:r>
              <a:rPr lang="cs-CZ" dirty="0"/>
              <a:t> mají délky skoro stejné (v rozmezí </a:t>
            </a:r>
            <a:r>
              <a:rPr lang="en-US" dirty="0"/>
              <a:t>244.7 pm to 246 pm</a:t>
            </a:r>
            <a:r>
              <a:rPr lang="cs-CZ" dirty="0"/>
              <a:t>).</a:t>
            </a:r>
            <a:endParaRPr lang="en-US" dirty="0"/>
          </a:p>
        </p:txBody>
      </p:sp>
      <p:sp>
        <p:nvSpPr>
          <p:cNvPr id="5" name="Obdélník 4">
            <a:extLst>
              <a:ext uri="{FF2B5EF4-FFF2-40B4-BE49-F238E27FC236}">
                <a16:creationId xmlns:a16="http://schemas.microsoft.com/office/drawing/2014/main" id="{9058129D-C4E6-4AF7-AAFC-C555B37EE2E9}"/>
              </a:ext>
            </a:extLst>
          </p:cNvPr>
          <p:cNvSpPr/>
          <p:nvPr/>
        </p:nvSpPr>
        <p:spPr>
          <a:xfrm>
            <a:off x="152398" y="5334000"/>
            <a:ext cx="8718947" cy="1200329"/>
          </a:xfrm>
          <a:prstGeom prst="rect">
            <a:avLst/>
          </a:prstGeom>
        </p:spPr>
        <p:txBody>
          <a:bodyPr wrap="square">
            <a:spAutoFit/>
          </a:bodyPr>
          <a:lstStyle/>
          <a:p>
            <a:pPr algn="just"/>
            <a:r>
              <a:rPr lang="en-US" dirty="0" err="1">
                <a:solidFill>
                  <a:srgbClr val="222222"/>
                </a:solidFill>
              </a:rPr>
              <a:t>Pravidlo</a:t>
            </a:r>
            <a:r>
              <a:rPr lang="en-US" dirty="0">
                <a:solidFill>
                  <a:srgbClr val="222222"/>
                </a:solidFill>
              </a:rPr>
              <a:t> plat</a:t>
            </a:r>
            <a:r>
              <a:rPr lang="cs-CZ" dirty="0">
                <a:solidFill>
                  <a:srgbClr val="222222"/>
                </a:solidFill>
              </a:rPr>
              <a:t>í </a:t>
            </a:r>
            <a:r>
              <a:rPr lang="cs-CZ" b="1" dirty="0">
                <a:solidFill>
                  <a:srgbClr val="222222"/>
                </a:solidFill>
              </a:rPr>
              <a:t>i pro </a:t>
            </a:r>
            <a:r>
              <a:rPr lang="en-US" b="1" dirty="0">
                <a:solidFill>
                  <a:srgbClr val="222222"/>
                </a:solidFill>
              </a:rPr>
              <a:t>tern</a:t>
            </a:r>
            <a:r>
              <a:rPr lang="cs-CZ" b="1" dirty="0">
                <a:solidFill>
                  <a:srgbClr val="222222"/>
                </a:solidFill>
              </a:rPr>
              <a:t>á</a:t>
            </a:r>
            <a:r>
              <a:rPr lang="en-US" b="1" dirty="0">
                <a:solidFill>
                  <a:srgbClr val="222222"/>
                </a:solidFill>
              </a:rPr>
              <a:t>r</a:t>
            </a:r>
            <a:r>
              <a:rPr lang="cs-CZ" b="1" dirty="0">
                <a:solidFill>
                  <a:srgbClr val="222222"/>
                </a:solidFill>
              </a:rPr>
              <a:t>ní</a:t>
            </a:r>
            <a:r>
              <a:rPr lang="en-US" b="1" dirty="0">
                <a:solidFill>
                  <a:srgbClr val="222222"/>
                </a:solidFill>
              </a:rPr>
              <a:t> </a:t>
            </a:r>
            <a:r>
              <a:rPr lang="cs-CZ" b="1" dirty="0">
                <a:solidFill>
                  <a:srgbClr val="222222"/>
                </a:solidFill>
              </a:rPr>
              <a:t>sloučeniny</a:t>
            </a:r>
            <a:r>
              <a:rPr lang="cs-CZ" dirty="0">
                <a:solidFill>
                  <a:srgbClr val="222222"/>
                </a:solidFill>
              </a:rPr>
              <a:t>, jejichž průměrný počet valenčních elektronů na atom je 4.</a:t>
            </a:r>
            <a:r>
              <a:rPr lang="en-US" dirty="0">
                <a:solidFill>
                  <a:srgbClr val="222222"/>
                </a:solidFill>
              </a:rPr>
              <a:t> </a:t>
            </a:r>
            <a:endParaRPr lang="cs-CZ" dirty="0">
              <a:solidFill>
                <a:srgbClr val="222222"/>
              </a:solidFill>
            </a:endParaRPr>
          </a:p>
          <a:p>
            <a:pPr algn="just"/>
            <a:endParaRPr lang="cs-CZ" dirty="0">
              <a:solidFill>
                <a:srgbClr val="222222"/>
              </a:solidFill>
            </a:endParaRPr>
          </a:p>
          <a:p>
            <a:pPr algn="just"/>
            <a:r>
              <a:rPr lang="cs-CZ" dirty="0">
                <a:solidFill>
                  <a:srgbClr val="222222"/>
                </a:solidFill>
              </a:rPr>
              <a:t>Např. </a:t>
            </a:r>
            <a:r>
              <a:rPr lang="en-US" dirty="0">
                <a:solidFill>
                  <a:srgbClr val="222222"/>
                </a:solidFill>
              </a:rPr>
              <a:t>CuGe</a:t>
            </a:r>
            <a:r>
              <a:rPr lang="en-US" baseline="-25000" dirty="0">
                <a:solidFill>
                  <a:srgbClr val="222222"/>
                </a:solidFill>
              </a:rPr>
              <a:t>2</a:t>
            </a:r>
            <a:r>
              <a:rPr lang="en-US" dirty="0">
                <a:solidFill>
                  <a:srgbClr val="222222"/>
                </a:solidFill>
              </a:rPr>
              <a:t>P</a:t>
            </a:r>
            <a:r>
              <a:rPr lang="en-US" baseline="-25000" dirty="0">
                <a:solidFill>
                  <a:srgbClr val="222222"/>
                </a:solidFill>
              </a:rPr>
              <a:t>3</a:t>
            </a:r>
            <a:r>
              <a:rPr lang="en-US" dirty="0">
                <a:solidFill>
                  <a:srgbClr val="222222"/>
                </a:solidFill>
              </a:rPr>
              <a:t> </a:t>
            </a:r>
            <a:r>
              <a:rPr lang="cs-CZ" dirty="0">
                <a:solidFill>
                  <a:srgbClr val="222222"/>
                </a:solidFill>
              </a:rPr>
              <a:t>má sfaleritovou</a:t>
            </a:r>
            <a:r>
              <a:rPr lang="en-US" dirty="0">
                <a:solidFill>
                  <a:srgbClr val="222222"/>
                </a:solidFill>
              </a:rPr>
              <a:t> </a:t>
            </a:r>
            <a:r>
              <a:rPr lang="en-US" dirty="0" err="1">
                <a:solidFill>
                  <a:srgbClr val="222222"/>
                </a:solidFill>
              </a:rPr>
              <a:t>stru</a:t>
            </a:r>
            <a:r>
              <a:rPr lang="cs-CZ" dirty="0">
                <a:solidFill>
                  <a:srgbClr val="222222"/>
                </a:solidFill>
              </a:rPr>
              <a:t>k</a:t>
            </a:r>
            <a:r>
              <a:rPr lang="en-US" dirty="0">
                <a:solidFill>
                  <a:srgbClr val="222222"/>
                </a:solidFill>
              </a:rPr>
              <a:t>tur</a:t>
            </a:r>
            <a:r>
              <a:rPr lang="cs-CZ" dirty="0">
                <a:solidFill>
                  <a:srgbClr val="222222"/>
                </a:solidFill>
              </a:rPr>
              <a:t>u</a:t>
            </a:r>
            <a:r>
              <a:rPr lang="en-US" dirty="0">
                <a:solidFill>
                  <a:srgbClr val="222222"/>
                </a:solidFill>
              </a:rPr>
              <a:t>.</a:t>
            </a:r>
          </a:p>
        </p:txBody>
      </p:sp>
    </p:spTree>
    <p:extLst>
      <p:ext uri="{BB962C8B-B14F-4D97-AF65-F5344CB8AC3E}">
        <p14:creationId xmlns:p14="http://schemas.microsoft.com/office/powerpoint/2010/main" val="915125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dřevěné, stůl, vsedě, fotka&#10;&#10;Popis byl vytvořen automaticky">
            <a:extLst>
              <a:ext uri="{FF2B5EF4-FFF2-40B4-BE49-F238E27FC236}">
                <a16:creationId xmlns:a16="http://schemas.microsoft.com/office/drawing/2014/main" id="{E41304F9-6687-40B9-B06B-73146EE13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2538412" cy="1903809"/>
          </a:xfrm>
          <a:prstGeom prst="rect">
            <a:avLst/>
          </a:prstGeom>
        </p:spPr>
      </p:pic>
      <p:pic>
        <p:nvPicPr>
          <p:cNvPr id="5" name="Obrázek 4" descr="Obsah obrázku interiér, stůl, vsedě, počítač&#10;&#10;Popis byl vytvořen automaticky">
            <a:extLst>
              <a:ext uri="{FF2B5EF4-FFF2-40B4-BE49-F238E27FC236}">
                <a16:creationId xmlns:a16="http://schemas.microsoft.com/office/drawing/2014/main" id="{C40BC639-FBBA-4251-9B13-654845C02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685800"/>
            <a:ext cx="2153002" cy="1752196"/>
          </a:xfrm>
          <a:prstGeom prst="rect">
            <a:avLst/>
          </a:prstGeom>
        </p:spPr>
      </p:pic>
      <p:pic>
        <p:nvPicPr>
          <p:cNvPr id="6" name="Obrázek 5" descr="Obsah obrázku tráva, vsedě, jablko, fotka&#10;&#10;Popis byl vytvořen automaticky">
            <a:extLst>
              <a:ext uri="{FF2B5EF4-FFF2-40B4-BE49-F238E27FC236}">
                <a16:creationId xmlns:a16="http://schemas.microsoft.com/office/drawing/2014/main" id="{70ADFDDE-C736-4772-A6B4-D35736E00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685800"/>
            <a:ext cx="2031353" cy="2099064"/>
          </a:xfrm>
          <a:prstGeom prst="rect">
            <a:avLst/>
          </a:prstGeom>
        </p:spPr>
      </p:pic>
      <p:pic>
        <p:nvPicPr>
          <p:cNvPr id="9" name="Obrázek 8">
            <a:extLst>
              <a:ext uri="{FF2B5EF4-FFF2-40B4-BE49-F238E27FC236}">
                <a16:creationId xmlns:a16="http://schemas.microsoft.com/office/drawing/2014/main" id="{8907F81F-829D-4F88-B08C-78DA98B68364}"/>
              </a:ext>
            </a:extLst>
          </p:cNvPr>
          <p:cNvPicPr>
            <a:picLocks noChangeAspect="1"/>
          </p:cNvPicPr>
          <p:nvPr/>
        </p:nvPicPr>
        <p:blipFill>
          <a:blip r:embed="rId5"/>
          <a:stretch>
            <a:fillRect/>
          </a:stretch>
        </p:blipFill>
        <p:spPr>
          <a:xfrm>
            <a:off x="4953000" y="609600"/>
            <a:ext cx="2015912" cy="1807369"/>
          </a:xfrm>
          <a:prstGeom prst="rect">
            <a:avLst/>
          </a:prstGeom>
        </p:spPr>
      </p:pic>
      <p:pic>
        <p:nvPicPr>
          <p:cNvPr id="10" name="Obrázek 9" descr="Obsah obrázku hvězda, déšť&#10;&#10;Popis byl vytvořen automaticky">
            <a:extLst>
              <a:ext uri="{FF2B5EF4-FFF2-40B4-BE49-F238E27FC236}">
                <a16:creationId xmlns:a16="http://schemas.microsoft.com/office/drawing/2014/main" id="{1FA3D305-5965-4153-BE18-9E81572EDD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3124200"/>
            <a:ext cx="2160187" cy="1981200"/>
          </a:xfrm>
          <a:prstGeom prst="rect">
            <a:avLst/>
          </a:prstGeom>
        </p:spPr>
      </p:pic>
      <p:sp>
        <p:nvSpPr>
          <p:cNvPr id="2" name="TextovéPole 1">
            <a:extLst>
              <a:ext uri="{FF2B5EF4-FFF2-40B4-BE49-F238E27FC236}">
                <a16:creationId xmlns:a16="http://schemas.microsoft.com/office/drawing/2014/main" id="{91EFA84B-6F04-4594-B03C-0790CDA15720}"/>
              </a:ext>
            </a:extLst>
          </p:cNvPr>
          <p:cNvSpPr txBox="1"/>
          <p:nvPr/>
        </p:nvSpPr>
        <p:spPr>
          <a:xfrm>
            <a:off x="3100178" y="2514600"/>
            <a:ext cx="481222" cy="369332"/>
          </a:xfrm>
          <a:prstGeom prst="rect">
            <a:avLst/>
          </a:prstGeom>
          <a:noFill/>
        </p:spPr>
        <p:txBody>
          <a:bodyPr wrap="none" rtlCol="0">
            <a:spAutoFit/>
          </a:bodyPr>
          <a:lstStyle/>
          <a:p>
            <a:r>
              <a:rPr lang="cs-CZ" dirty="0"/>
              <a:t>4:4</a:t>
            </a:r>
            <a:endParaRPr lang="en-US" dirty="0"/>
          </a:p>
        </p:txBody>
      </p:sp>
      <p:sp>
        <p:nvSpPr>
          <p:cNvPr id="11" name="TextovéPole 10">
            <a:extLst>
              <a:ext uri="{FF2B5EF4-FFF2-40B4-BE49-F238E27FC236}">
                <a16:creationId xmlns:a16="http://schemas.microsoft.com/office/drawing/2014/main" id="{34C466C1-4DCE-406F-9679-84ECF934C99B}"/>
              </a:ext>
            </a:extLst>
          </p:cNvPr>
          <p:cNvSpPr txBox="1"/>
          <p:nvPr/>
        </p:nvSpPr>
        <p:spPr>
          <a:xfrm>
            <a:off x="914400" y="2362200"/>
            <a:ext cx="481222" cy="369332"/>
          </a:xfrm>
          <a:prstGeom prst="rect">
            <a:avLst/>
          </a:prstGeom>
          <a:noFill/>
        </p:spPr>
        <p:txBody>
          <a:bodyPr wrap="none" rtlCol="0">
            <a:spAutoFit/>
          </a:bodyPr>
          <a:lstStyle/>
          <a:p>
            <a:r>
              <a:rPr lang="cs-CZ" dirty="0"/>
              <a:t>3:5</a:t>
            </a:r>
            <a:endParaRPr lang="en-US" dirty="0"/>
          </a:p>
        </p:txBody>
      </p:sp>
      <p:sp>
        <p:nvSpPr>
          <p:cNvPr id="13" name="TextovéPole 12">
            <a:extLst>
              <a:ext uri="{FF2B5EF4-FFF2-40B4-BE49-F238E27FC236}">
                <a16:creationId xmlns:a16="http://schemas.microsoft.com/office/drawing/2014/main" id="{B07576BF-6786-4F4E-91AF-FD27F8813929}"/>
              </a:ext>
            </a:extLst>
          </p:cNvPr>
          <p:cNvSpPr txBox="1"/>
          <p:nvPr/>
        </p:nvSpPr>
        <p:spPr>
          <a:xfrm>
            <a:off x="7696200" y="2590800"/>
            <a:ext cx="481222" cy="369332"/>
          </a:xfrm>
          <a:prstGeom prst="rect">
            <a:avLst/>
          </a:prstGeom>
          <a:noFill/>
        </p:spPr>
        <p:txBody>
          <a:bodyPr wrap="none" rtlCol="0">
            <a:spAutoFit/>
          </a:bodyPr>
          <a:lstStyle/>
          <a:p>
            <a:r>
              <a:rPr lang="cs-CZ" dirty="0">
                <a:solidFill>
                  <a:srgbClr val="FF0000"/>
                </a:solidFill>
              </a:rPr>
              <a:t>2</a:t>
            </a:r>
            <a:r>
              <a:rPr lang="cs-CZ" dirty="0"/>
              <a:t>:6</a:t>
            </a:r>
            <a:endParaRPr lang="en-US" dirty="0"/>
          </a:p>
        </p:txBody>
      </p:sp>
      <p:sp>
        <p:nvSpPr>
          <p:cNvPr id="14" name="TextovéPole 13">
            <a:extLst>
              <a:ext uri="{FF2B5EF4-FFF2-40B4-BE49-F238E27FC236}">
                <a16:creationId xmlns:a16="http://schemas.microsoft.com/office/drawing/2014/main" id="{6D79D1F1-0900-4580-AAA9-F05B11E29E7C}"/>
              </a:ext>
            </a:extLst>
          </p:cNvPr>
          <p:cNvSpPr txBox="1"/>
          <p:nvPr/>
        </p:nvSpPr>
        <p:spPr>
          <a:xfrm>
            <a:off x="5638800" y="2514600"/>
            <a:ext cx="481222" cy="369332"/>
          </a:xfrm>
          <a:prstGeom prst="rect">
            <a:avLst/>
          </a:prstGeom>
          <a:noFill/>
        </p:spPr>
        <p:txBody>
          <a:bodyPr wrap="none" rtlCol="0">
            <a:spAutoFit/>
          </a:bodyPr>
          <a:lstStyle/>
          <a:p>
            <a:r>
              <a:rPr lang="cs-CZ" dirty="0">
                <a:solidFill>
                  <a:srgbClr val="FF0000"/>
                </a:solidFill>
              </a:rPr>
              <a:t>1</a:t>
            </a:r>
            <a:r>
              <a:rPr lang="cs-CZ" dirty="0"/>
              <a:t>:7</a:t>
            </a:r>
            <a:endParaRPr lang="en-US" dirty="0"/>
          </a:p>
        </p:txBody>
      </p:sp>
      <p:sp>
        <p:nvSpPr>
          <p:cNvPr id="15" name="TextovéPole 14">
            <a:extLst>
              <a:ext uri="{FF2B5EF4-FFF2-40B4-BE49-F238E27FC236}">
                <a16:creationId xmlns:a16="http://schemas.microsoft.com/office/drawing/2014/main" id="{23310F9B-6E74-4CCB-9ACA-B22E96D67569}"/>
              </a:ext>
            </a:extLst>
          </p:cNvPr>
          <p:cNvSpPr txBox="1"/>
          <p:nvPr/>
        </p:nvSpPr>
        <p:spPr>
          <a:xfrm>
            <a:off x="7467600" y="5486400"/>
            <a:ext cx="481222" cy="369332"/>
          </a:xfrm>
          <a:prstGeom prst="rect">
            <a:avLst/>
          </a:prstGeom>
          <a:noFill/>
        </p:spPr>
        <p:txBody>
          <a:bodyPr wrap="none" rtlCol="0">
            <a:spAutoFit/>
          </a:bodyPr>
          <a:lstStyle/>
          <a:p>
            <a:r>
              <a:rPr lang="cs-CZ" dirty="0">
                <a:solidFill>
                  <a:srgbClr val="FF0000"/>
                </a:solidFill>
              </a:rPr>
              <a:t>2</a:t>
            </a:r>
            <a:r>
              <a:rPr lang="cs-CZ" dirty="0"/>
              <a:t>:6</a:t>
            </a:r>
            <a:endParaRPr lang="en-US" dirty="0"/>
          </a:p>
        </p:txBody>
      </p:sp>
      <p:pic>
        <p:nvPicPr>
          <p:cNvPr id="8" name="Obrázek 7" descr="Obsah obrázku držení, vyrobeno, baseballový míček, netopýr&#10;&#10;Popis byl vytvořen automaticky">
            <a:extLst>
              <a:ext uri="{FF2B5EF4-FFF2-40B4-BE49-F238E27FC236}">
                <a16:creationId xmlns:a16="http://schemas.microsoft.com/office/drawing/2014/main" id="{ED0FA30E-8B2B-4924-BD8B-1B680A361E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3048000"/>
            <a:ext cx="2112264" cy="2133600"/>
          </a:xfrm>
          <a:prstGeom prst="rect">
            <a:avLst/>
          </a:prstGeom>
        </p:spPr>
      </p:pic>
      <p:sp>
        <p:nvSpPr>
          <p:cNvPr id="18" name="TextovéPole 17">
            <a:extLst>
              <a:ext uri="{FF2B5EF4-FFF2-40B4-BE49-F238E27FC236}">
                <a16:creationId xmlns:a16="http://schemas.microsoft.com/office/drawing/2014/main" id="{C09BB934-5E96-4CF1-8A1C-0CB589DE18E9}"/>
              </a:ext>
            </a:extLst>
          </p:cNvPr>
          <p:cNvSpPr txBox="1"/>
          <p:nvPr/>
        </p:nvSpPr>
        <p:spPr>
          <a:xfrm>
            <a:off x="1066800" y="5181600"/>
            <a:ext cx="685800" cy="646331"/>
          </a:xfrm>
          <a:prstGeom prst="rect">
            <a:avLst/>
          </a:prstGeom>
          <a:noFill/>
        </p:spPr>
        <p:txBody>
          <a:bodyPr wrap="square" rtlCol="0">
            <a:spAutoFit/>
          </a:bodyPr>
          <a:lstStyle/>
          <a:p>
            <a:r>
              <a:rPr lang="cs-CZ" dirty="0"/>
              <a:t>GaAs3:5</a:t>
            </a:r>
            <a:endParaRPr lang="en-US" dirty="0"/>
          </a:p>
        </p:txBody>
      </p:sp>
      <p:pic>
        <p:nvPicPr>
          <p:cNvPr id="22" name="Obrázek 21" descr="Obsah obrázku držení, zobrazení, plast, baseballový míček&#10;&#10;Popis byl vytvořen automaticky">
            <a:extLst>
              <a:ext uri="{FF2B5EF4-FFF2-40B4-BE49-F238E27FC236}">
                <a16:creationId xmlns:a16="http://schemas.microsoft.com/office/drawing/2014/main" id="{33928071-7F2E-4573-A51F-C8BD83E3F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8400" y="3124200"/>
            <a:ext cx="2010624" cy="1846119"/>
          </a:xfrm>
          <a:prstGeom prst="rect">
            <a:avLst/>
          </a:prstGeom>
        </p:spPr>
      </p:pic>
      <p:sp>
        <p:nvSpPr>
          <p:cNvPr id="23" name="TextovéPole 22">
            <a:extLst>
              <a:ext uri="{FF2B5EF4-FFF2-40B4-BE49-F238E27FC236}">
                <a16:creationId xmlns:a16="http://schemas.microsoft.com/office/drawing/2014/main" id="{599EE0E8-13DB-4AF8-A63A-F430F701AC91}"/>
              </a:ext>
            </a:extLst>
          </p:cNvPr>
          <p:cNvSpPr txBox="1"/>
          <p:nvPr/>
        </p:nvSpPr>
        <p:spPr>
          <a:xfrm>
            <a:off x="3048000" y="5105400"/>
            <a:ext cx="685800" cy="646331"/>
          </a:xfrm>
          <a:prstGeom prst="rect">
            <a:avLst/>
          </a:prstGeom>
          <a:noFill/>
        </p:spPr>
        <p:txBody>
          <a:bodyPr wrap="square" rtlCol="0">
            <a:spAutoFit/>
          </a:bodyPr>
          <a:lstStyle/>
          <a:p>
            <a:r>
              <a:rPr lang="cs-CZ" dirty="0" err="1"/>
              <a:t>BAs</a:t>
            </a:r>
            <a:endParaRPr lang="cs-CZ" dirty="0"/>
          </a:p>
          <a:p>
            <a:r>
              <a:rPr lang="cs-CZ" dirty="0"/>
              <a:t>3:5</a:t>
            </a:r>
            <a:endParaRPr lang="en-US" dirty="0"/>
          </a:p>
        </p:txBody>
      </p:sp>
      <p:pic>
        <p:nvPicPr>
          <p:cNvPr id="25" name="Obrázek 24" descr="Obsah obrázku fialová, růžová, černá, žena&#10;&#10;Popis byl vytvořen automaticky">
            <a:extLst>
              <a:ext uri="{FF2B5EF4-FFF2-40B4-BE49-F238E27FC236}">
                <a16:creationId xmlns:a16="http://schemas.microsoft.com/office/drawing/2014/main" id="{382E228F-1959-4106-A747-CDE0EDEA8E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2971800"/>
            <a:ext cx="2103813" cy="2170914"/>
          </a:xfrm>
          <a:prstGeom prst="rect">
            <a:avLst/>
          </a:prstGeom>
        </p:spPr>
      </p:pic>
      <p:sp>
        <p:nvSpPr>
          <p:cNvPr id="26" name="TextovéPole 25">
            <a:extLst>
              <a:ext uri="{FF2B5EF4-FFF2-40B4-BE49-F238E27FC236}">
                <a16:creationId xmlns:a16="http://schemas.microsoft.com/office/drawing/2014/main" id="{9E62F6A6-688A-4388-ADB2-74F56E852975}"/>
              </a:ext>
            </a:extLst>
          </p:cNvPr>
          <p:cNvSpPr txBox="1"/>
          <p:nvPr/>
        </p:nvSpPr>
        <p:spPr>
          <a:xfrm>
            <a:off x="5486400" y="5181600"/>
            <a:ext cx="487634" cy="646331"/>
          </a:xfrm>
          <a:prstGeom prst="rect">
            <a:avLst/>
          </a:prstGeom>
          <a:noFill/>
        </p:spPr>
        <p:txBody>
          <a:bodyPr wrap="none" rtlCol="0">
            <a:spAutoFit/>
          </a:bodyPr>
          <a:lstStyle/>
          <a:p>
            <a:r>
              <a:rPr lang="cs-CZ" dirty="0" err="1"/>
              <a:t>CuI</a:t>
            </a:r>
            <a:endParaRPr lang="cs-CZ" dirty="0"/>
          </a:p>
          <a:p>
            <a:r>
              <a:rPr lang="cs-CZ" dirty="0">
                <a:solidFill>
                  <a:srgbClr val="FF0000"/>
                </a:solidFill>
              </a:rPr>
              <a:t>1</a:t>
            </a:r>
            <a:r>
              <a:rPr lang="cs-CZ" dirty="0"/>
              <a:t>:7</a:t>
            </a:r>
            <a:endParaRPr lang="en-US" dirty="0"/>
          </a:p>
        </p:txBody>
      </p:sp>
      <p:sp>
        <p:nvSpPr>
          <p:cNvPr id="27" name="TextovéPole 26">
            <a:extLst>
              <a:ext uri="{FF2B5EF4-FFF2-40B4-BE49-F238E27FC236}">
                <a16:creationId xmlns:a16="http://schemas.microsoft.com/office/drawing/2014/main" id="{E7307228-EC0C-4B1E-B259-46F2B3C44CB2}"/>
              </a:ext>
            </a:extLst>
          </p:cNvPr>
          <p:cNvSpPr txBox="1"/>
          <p:nvPr/>
        </p:nvSpPr>
        <p:spPr>
          <a:xfrm>
            <a:off x="245721" y="6324600"/>
            <a:ext cx="5393079" cy="369332"/>
          </a:xfrm>
          <a:prstGeom prst="rect">
            <a:avLst/>
          </a:prstGeom>
          <a:noFill/>
        </p:spPr>
        <p:txBody>
          <a:bodyPr wrap="none" rtlCol="0">
            <a:spAutoFit/>
          </a:bodyPr>
          <a:lstStyle/>
          <a:p>
            <a:r>
              <a:rPr lang="cs-CZ" dirty="0"/>
              <a:t>3-7 = III.A-VII.A skupina, </a:t>
            </a:r>
            <a:r>
              <a:rPr lang="cs-CZ" dirty="0">
                <a:solidFill>
                  <a:srgbClr val="FF0000"/>
                </a:solidFill>
              </a:rPr>
              <a:t>1</a:t>
            </a:r>
            <a:r>
              <a:rPr lang="cs-CZ" dirty="0"/>
              <a:t> = I.B skupina, </a:t>
            </a:r>
            <a:r>
              <a:rPr lang="cs-CZ" dirty="0">
                <a:solidFill>
                  <a:srgbClr val="FF0000"/>
                </a:solidFill>
              </a:rPr>
              <a:t>2</a:t>
            </a:r>
            <a:r>
              <a:rPr lang="cs-CZ" dirty="0"/>
              <a:t> = II.B skupina </a:t>
            </a:r>
            <a:endParaRPr lang="en-US" dirty="0"/>
          </a:p>
        </p:txBody>
      </p:sp>
    </p:spTree>
    <p:extLst>
      <p:ext uri="{BB962C8B-B14F-4D97-AF65-F5344CB8AC3E}">
        <p14:creationId xmlns:p14="http://schemas.microsoft.com/office/powerpoint/2010/main" val="2708704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717444A3-BB07-44CB-AE32-EEF939D78159}"/>
              </a:ext>
            </a:extLst>
          </p:cNvPr>
          <p:cNvPicPr>
            <a:picLocks noChangeAspect="1"/>
          </p:cNvPicPr>
          <p:nvPr/>
        </p:nvPicPr>
        <p:blipFill>
          <a:blip r:embed="rId2"/>
          <a:stretch>
            <a:fillRect/>
          </a:stretch>
        </p:blipFill>
        <p:spPr>
          <a:xfrm>
            <a:off x="1604496" y="3276600"/>
            <a:ext cx="7331956" cy="2743200"/>
          </a:xfrm>
          <a:prstGeom prst="rect">
            <a:avLst/>
          </a:prstGeom>
        </p:spPr>
      </p:pic>
      <p:pic>
        <p:nvPicPr>
          <p:cNvPr id="8" name="Picture 4" descr="Výsledek obrázku pro diamond lonsdaleite">
            <a:extLst>
              <a:ext uri="{FF2B5EF4-FFF2-40B4-BE49-F238E27FC236}">
                <a16:creationId xmlns:a16="http://schemas.microsoft.com/office/drawing/2014/main" id="{7ADEA665-2552-4514-98AF-06BE033E5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608" y="457200"/>
            <a:ext cx="7256914"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3B587D3-25FC-41B2-BF4D-1B61AE96E99A}"/>
              </a:ext>
            </a:extLst>
          </p:cNvPr>
          <p:cNvSpPr txBox="1"/>
          <p:nvPr/>
        </p:nvSpPr>
        <p:spPr>
          <a:xfrm>
            <a:off x="457200" y="1371600"/>
            <a:ext cx="872355" cy="369332"/>
          </a:xfrm>
          <a:prstGeom prst="rect">
            <a:avLst/>
          </a:prstGeom>
          <a:noFill/>
        </p:spPr>
        <p:txBody>
          <a:bodyPr wrap="none" rtlCol="0">
            <a:spAutoFit/>
          </a:bodyPr>
          <a:lstStyle/>
          <a:p>
            <a:r>
              <a:rPr lang="en-US" b="1" dirty="0"/>
              <a:t>Carbon</a:t>
            </a:r>
          </a:p>
        </p:txBody>
      </p:sp>
      <p:sp>
        <p:nvSpPr>
          <p:cNvPr id="9" name="TextovéPole 8">
            <a:extLst>
              <a:ext uri="{FF2B5EF4-FFF2-40B4-BE49-F238E27FC236}">
                <a16:creationId xmlns:a16="http://schemas.microsoft.com/office/drawing/2014/main" id="{CF784098-D87B-4116-A364-0AC5D0150A5C}"/>
              </a:ext>
            </a:extLst>
          </p:cNvPr>
          <p:cNvSpPr txBox="1"/>
          <p:nvPr/>
        </p:nvSpPr>
        <p:spPr>
          <a:xfrm>
            <a:off x="381000" y="4648200"/>
            <a:ext cx="1453026" cy="369332"/>
          </a:xfrm>
          <a:prstGeom prst="rect">
            <a:avLst/>
          </a:prstGeom>
          <a:noFill/>
        </p:spPr>
        <p:txBody>
          <a:bodyPr wrap="none" rtlCol="0">
            <a:spAutoFit/>
          </a:bodyPr>
          <a:lstStyle/>
          <a:p>
            <a:r>
              <a:rPr lang="en-US" b="1" dirty="0"/>
              <a:t>Boron nitride</a:t>
            </a:r>
          </a:p>
        </p:txBody>
      </p:sp>
    </p:spTree>
    <p:extLst>
      <p:ext uri="{BB962C8B-B14F-4D97-AF65-F5344CB8AC3E}">
        <p14:creationId xmlns:p14="http://schemas.microsoft.com/office/powerpoint/2010/main" val="8210459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objekt, hodiny, červená, metr&#10;&#10;Popis byl vytvořen automaticky">
            <a:extLst>
              <a:ext uri="{FF2B5EF4-FFF2-40B4-BE49-F238E27FC236}">
                <a16:creationId xmlns:a16="http://schemas.microsoft.com/office/drawing/2014/main" id="{3E189C6B-84ED-4C4D-90E5-0F94E8C1A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533400"/>
            <a:ext cx="1822854" cy="1782346"/>
          </a:xfrm>
          <a:prstGeom prst="rect">
            <a:avLst/>
          </a:prstGeom>
        </p:spPr>
      </p:pic>
      <p:sp>
        <p:nvSpPr>
          <p:cNvPr id="6" name="TextovéPole 5">
            <a:extLst>
              <a:ext uri="{FF2B5EF4-FFF2-40B4-BE49-F238E27FC236}">
                <a16:creationId xmlns:a16="http://schemas.microsoft.com/office/drawing/2014/main" id="{F84E8840-4F55-474B-90FD-C0EC77AAFECC}"/>
              </a:ext>
            </a:extLst>
          </p:cNvPr>
          <p:cNvSpPr txBox="1"/>
          <p:nvPr/>
        </p:nvSpPr>
        <p:spPr>
          <a:xfrm>
            <a:off x="685800" y="2057400"/>
            <a:ext cx="1768305" cy="369332"/>
          </a:xfrm>
          <a:prstGeom prst="rect">
            <a:avLst/>
          </a:prstGeom>
          <a:noFill/>
        </p:spPr>
        <p:txBody>
          <a:bodyPr wrap="none" rtlCol="0">
            <a:spAutoFit/>
          </a:bodyPr>
          <a:lstStyle/>
          <a:p>
            <a:r>
              <a:rPr lang="en-US" dirty="0" err="1"/>
              <a:t>Borazol</a:t>
            </a:r>
            <a:r>
              <a:rPr lang="en-US" dirty="0"/>
              <a:t> (</a:t>
            </a:r>
            <a:r>
              <a:rPr lang="en-US" dirty="0" err="1"/>
              <a:t>borazin</a:t>
            </a:r>
            <a:r>
              <a:rPr lang="en-US" dirty="0"/>
              <a:t>)</a:t>
            </a:r>
          </a:p>
        </p:txBody>
      </p:sp>
      <p:sp>
        <p:nvSpPr>
          <p:cNvPr id="9" name="TextovéPole 8">
            <a:extLst>
              <a:ext uri="{FF2B5EF4-FFF2-40B4-BE49-F238E27FC236}">
                <a16:creationId xmlns:a16="http://schemas.microsoft.com/office/drawing/2014/main" id="{53882980-45A3-4730-9222-AACC8EC4DE51}"/>
              </a:ext>
            </a:extLst>
          </p:cNvPr>
          <p:cNvSpPr txBox="1"/>
          <p:nvPr/>
        </p:nvSpPr>
        <p:spPr>
          <a:xfrm>
            <a:off x="5410200" y="1981200"/>
            <a:ext cx="937501" cy="369332"/>
          </a:xfrm>
          <a:prstGeom prst="rect">
            <a:avLst/>
          </a:prstGeom>
          <a:noFill/>
        </p:spPr>
        <p:txBody>
          <a:bodyPr wrap="none" rtlCol="0">
            <a:spAutoFit/>
          </a:bodyPr>
          <a:lstStyle/>
          <a:p>
            <a:r>
              <a:rPr lang="en-US" dirty="0" err="1"/>
              <a:t>Borazan</a:t>
            </a:r>
            <a:endParaRPr lang="en-US" dirty="0"/>
          </a:p>
        </p:txBody>
      </p:sp>
      <p:pic>
        <p:nvPicPr>
          <p:cNvPr id="11" name="Obrázek 10" descr="Obsah obrázku kreslení&#10;&#10;Popis byl vytvořen automaticky">
            <a:extLst>
              <a:ext uri="{FF2B5EF4-FFF2-40B4-BE49-F238E27FC236}">
                <a16:creationId xmlns:a16="http://schemas.microsoft.com/office/drawing/2014/main" id="{A4BD750A-2596-4D4D-A7BD-5CB0C2919D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533400"/>
            <a:ext cx="1257962" cy="1447800"/>
          </a:xfrm>
          <a:prstGeom prst="rect">
            <a:avLst/>
          </a:prstGeom>
        </p:spPr>
      </p:pic>
      <p:pic>
        <p:nvPicPr>
          <p:cNvPr id="13" name="Obrázek 12">
            <a:extLst>
              <a:ext uri="{FF2B5EF4-FFF2-40B4-BE49-F238E27FC236}">
                <a16:creationId xmlns:a16="http://schemas.microsoft.com/office/drawing/2014/main" id="{1B02A03A-EA5F-49F5-BD4E-BAAFA773D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1544" y="5029200"/>
            <a:ext cx="5745237" cy="1447800"/>
          </a:xfrm>
          <a:prstGeom prst="rect">
            <a:avLst/>
          </a:prstGeom>
        </p:spPr>
      </p:pic>
      <p:pic>
        <p:nvPicPr>
          <p:cNvPr id="15" name="Obrázek 14">
            <a:extLst>
              <a:ext uri="{FF2B5EF4-FFF2-40B4-BE49-F238E27FC236}">
                <a16:creationId xmlns:a16="http://schemas.microsoft.com/office/drawing/2014/main" id="{8C12C7F7-9E22-4CE3-8E73-7795BF48E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609600"/>
            <a:ext cx="1649424" cy="1219200"/>
          </a:xfrm>
          <a:prstGeom prst="rect">
            <a:avLst/>
          </a:prstGeom>
        </p:spPr>
      </p:pic>
      <p:pic>
        <p:nvPicPr>
          <p:cNvPr id="17" name="Obrázek 16" descr="Obsah obrázku objekt, hodiny, stůl&#10;&#10;Popis byl vytvořen automaticky">
            <a:extLst>
              <a:ext uri="{FF2B5EF4-FFF2-40B4-BE49-F238E27FC236}">
                <a16:creationId xmlns:a16="http://schemas.microsoft.com/office/drawing/2014/main" id="{AFBB4B15-FA05-4646-BB71-A1851BB129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400" y="990600"/>
            <a:ext cx="1130158" cy="838200"/>
          </a:xfrm>
          <a:prstGeom prst="rect">
            <a:avLst/>
          </a:prstGeom>
        </p:spPr>
      </p:pic>
      <p:pic>
        <p:nvPicPr>
          <p:cNvPr id="19" name="Obrázek 18">
            <a:extLst>
              <a:ext uri="{FF2B5EF4-FFF2-40B4-BE49-F238E27FC236}">
                <a16:creationId xmlns:a16="http://schemas.microsoft.com/office/drawing/2014/main" id="{AC68112A-19D8-423A-9860-567FCD94C5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2743200"/>
            <a:ext cx="3733800" cy="3148838"/>
          </a:xfrm>
          <a:prstGeom prst="rect">
            <a:avLst/>
          </a:prstGeom>
        </p:spPr>
      </p:pic>
      <p:pic>
        <p:nvPicPr>
          <p:cNvPr id="21" name="Obrázek 20">
            <a:extLst>
              <a:ext uri="{FF2B5EF4-FFF2-40B4-BE49-F238E27FC236}">
                <a16:creationId xmlns:a16="http://schemas.microsoft.com/office/drawing/2014/main" id="{E1442D20-22AB-4FEE-81B2-558C68B645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7200" y="2819400"/>
            <a:ext cx="4648200" cy="985419"/>
          </a:xfrm>
          <a:prstGeom prst="rect">
            <a:avLst/>
          </a:prstGeom>
        </p:spPr>
      </p:pic>
    </p:spTree>
    <p:extLst>
      <p:ext uri="{BB962C8B-B14F-4D97-AF65-F5344CB8AC3E}">
        <p14:creationId xmlns:p14="http://schemas.microsoft.com/office/powerpoint/2010/main" val="24341450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C7193D-2441-48F2-8319-33345C8ADAA6}"/>
              </a:ext>
            </a:extLst>
          </p:cNvPr>
          <p:cNvSpPr>
            <a:spLocks noGrp="1"/>
          </p:cNvSpPr>
          <p:nvPr>
            <p:ph type="title"/>
          </p:nvPr>
        </p:nvSpPr>
        <p:spPr>
          <a:xfrm>
            <a:off x="381000" y="838200"/>
            <a:ext cx="4191000" cy="715962"/>
          </a:xfrm>
        </p:spPr>
        <p:txBody>
          <a:bodyPr>
            <a:normAutofit fontScale="90000"/>
          </a:bodyPr>
          <a:lstStyle/>
          <a:p>
            <a:r>
              <a:rPr lang="cs-CZ" sz="2800" b="1" dirty="0"/>
              <a:t>Krystaly s van der </a:t>
            </a:r>
            <a:r>
              <a:rPr lang="cs-CZ" sz="2800" b="1" dirty="0" err="1"/>
              <a:t>Waalsovými</a:t>
            </a:r>
            <a:r>
              <a:rPr lang="cs-CZ" sz="2800" b="1" dirty="0"/>
              <a:t> silami</a:t>
            </a:r>
            <a:endParaRPr lang="en-US" sz="2800" b="1" dirty="0"/>
          </a:p>
        </p:txBody>
      </p:sp>
      <p:pic>
        <p:nvPicPr>
          <p:cNvPr id="4" name="Obrázek 3" descr="Obsah obrázku fialová, interiér, růžová, počítač&#10;&#10;Popis byl vytvořen automaticky">
            <a:extLst>
              <a:ext uri="{FF2B5EF4-FFF2-40B4-BE49-F238E27FC236}">
                <a16:creationId xmlns:a16="http://schemas.microsoft.com/office/drawing/2014/main" id="{DA35FC61-AE81-425F-8BA9-FEAC58A7E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990" y="3810000"/>
            <a:ext cx="3219010" cy="2706895"/>
          </a:xfrm>
          <a:prstGeom prst="rect">
            <a:avLst/>
          </a:prstGeom>
        </p:spPr>
      </p:pic>
      <p:sp>
        <p:nvSpPr>
          <p:cNvPr id="5" name="TextovéPole 4">
            <a:extLst>
              <a:ext uri="{FF2B5EF4-FFF2-40B4-BE49-F238E27FC236}">
                <a16:creationId xmlns:a16="http://schemas.microsoft.com/office/drawing/2014/main" id="{750D6BA8-968D-4B34-B98E-547DF7355651}"/>
              </a:ext>
            </a:extLst>
          </p:cNvPr>
          <p:cNvSpPr txBox="1"/>
          <p:nvPr/>
        </p:nvSpPr>
        <p:spPr>
          <a:xfrm>
            <a:off x="7086600" y="6096000"/>
            <a:ext cx="482824" cy="369332"/>
          </a:xfrm>
          <a:prstGeom prst="rect">
            <a:avLst/>
          </a:prstGeom>
          <a:noFill/>
        </p:spPr>
        <p:txBody>
          <a:bodyPr wrap="none" rtlCol="0">
            <a:spAutoFit/>
          </a:bodyPr>
          <a:lstStyle/>
          <a:p>
            <a:r>
              <a:rPr lang="cs-CZ" dirty="0"/>
              <a:t>jod</a:t>
            </a:r>
            <a:endParaRPr lang="en-US" dirty="0"/>
          </a:p>
        </p:txBody>
      </p:sp>
      <p:pic>
        <p:nvPicPr>
          <p:cNvPr id="7" name="Obrázek 6">
            <a:extLst>
              <a:ext uri="{FF2B5EF4-FFF2-40B4-BE49-F238E27FC236}">
                <a16:creationId xmlns:a16="http://schemas.microsoft.com/office/drawing/2014/main" id="{980327BD-023A-499D-AC96-55D5509BD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810000"/>
            <a:ext cx="2286000" cy="2286000"/>
          </a:xfrm>
          <a:prstGeom prst="rect">
            <a:avLst/>
          </a:prstGeom>
        </p:spPr>
      </p:pic>
      <p:sp>
        <p:nvSpPr>
          <p:cNvPr id="8" name="TextovéPole 7">
            <a:extLst>
              <a:ext uri="{FF2B5EF4-FFF2-40B4-BE49-F238E27FC236}">
                <a16:creationId xmlns:a16="http://schemas.microsoft.com/office/drawing/2014/main" id="{074E03AA-6A76-4840-ADD5-C49DD8E2A446}"/>
              </a:ext>
            </a:extLst>
          </p:cNvPr>
          <p:cNvSpPr txBox="1"/>
          <p:nvPr/>
        </p:nvSpPr>
        <p:spPr>
          <a:xfrm>
            <a:off x="4038600" y="6172200"/>
            <a:ext cx="745782" cy="369332"/>
          </a:xfrm>
          <a:prstGeom prst="rect">
            <a:avLst/>
          </a:prstGeom>
          <a:noFill/>
        </p:spPr>
        <p:txBody>
          <a:bodyPr wrap="none" rtlCol="0">
            <a:spAutoFit/>
          </a:bodyPr>
          <a:lstStyle/>
          <a:p>
            <a:r>
              <a:rPr lang="cs-CZ" dirty="0"/>
              <a:t>argon</a:t>
            </a:r>
            <a:endParaRPr lang="en-US" dirty="0"/>
          </a:p>
        </p:txBody>
      </p:sp>
      <p:pic>
        <p:nvPicPr>
          <p:cNvPr id="13" name="Obrázek 12" descr="Obsah obrázku červená, interiér, stůl, vsedě&#10;&#10;Popis byl vytvořen automaticky">
            <a:extLst>
              <a:ext uri="{FF2B5EF4-FFF2-40B4-BE49-F238E27FC236}">
                <a16:creationId xmlns:a16="http://schemas.microsoft.com/office/drawing/2014/main" id="{A293B4B8-8C2E-42A6-A6C5-FBB0F64A6C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2" y="3810000"/>
            <a:ext cx="3004691" cy="2816215"/>
          </a:xfrm>
          <a:prstGeom prst="rect">
            <a:avLst/>
          </a:prstGeom>
        </p:spPr>
      </p:pic>
      <p:sp>
        <p:nvSpPr>
          <p:cNvPr id="14" name="TextovéPole 13">
            <a:extLst>
              <a:ext uri="{FF2B5EF4-FFF2-40B4-BE49-F238E27FC236}">
                <a16:creationId xmlns:a16="http://schemas.microsoft.com/office/drawing/2014/main" id="{3A5812CD-22E6-4CA0-A849-4E5BC778015C}"/>
              </a:ext>
            </a:extLst>
          </p:cNvPr>
          <p:cNvSpPr txBox="1"/>
          <p:nvPr/>
        </p:nvSpPr>
        <p:spPr>
          <a:xfrm>
            <a:off x="1447800" y="6248400"/>
            <a:ext cx="536878" cy="369332"/>
          </a:xfrm>
          <a:prstGeom prst="rect">
            <a:avLst/>
          </a:prstGeom>
          <a:noFill/>
        </p:spPr>
        <p:txBody>
          <a:bodyPr wrap="none" rtlCol="0">
            <a:spAutoFit/>
          </a:bodyPr>
          <a:lstStyle/>
          <a:p>
            <a:r>
              <a:rPr lang="cs-CZ" dirty="0"/>
              <a:t>CO</a:t>
            </a:r>
            <a:r>
              <a:rPr lang="cs-CZ" baseline="-25000" dirty="0"/>
              <a:t>2</a:t>
            </a:r>
            <a:endParaRPr lang="en-US" baseline="-25000" dirty="0"/>
          </a:p>
        </p:txBody>
      </p:sp>
      <p:pic>
        <p:nvPicPr>
          <p:cNvPr id="6" name="Obrázek 5" descr="Obsah obrázku objekt, plot&#10;&#10;Popis byl vytvořen automaticky">
            <a:extLst>
              <a:ext uri="{FF2B5EF4-FFF2-40B4-BE49-F238E27FC236}">
                <a16:creationId xmlns:a16="http://schemas.microsoft.com/office/drawing/2014/main" id="{55EAFD19-DCB6-4CA8-8EC0-F04FAE13EF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228600"/>
            <a:ext cx="3352800" cy="2514600"/>
          </a:xfrm>
          <a:prstGeom prst="rect">
            <a:avLst/>
          </a:prstGeom>
        </p:spPr>
      </p:pic>
      <p:sp>
        <p:nvSpPr>
          <p:cNvPr id="9" name="TextovéPole 8">
            <a:extLst>
              <a:ext uri="{FF2B5EF4-FFF2-40B4-BE49-F238E27FC236}">
                <a16:creationId xmlns:a16="http://schemas.microsoft.com/office/drawing/2014/main" id="{12D1109A-AC30-4F37-AA59-C4F7E0CCB124}"/>
              </a:ext>
            </a:extLst>
          </p:cNvPr>
          <p:cNvSpPr txBox="1"/>
          <p:nvPr/>
        </p:nvSpPr>
        <p:spPr>
          <a:xfrm>
            <a:off x="6858000" y="2819400"/>
            <a:ext cx="725391" cy="369332"/>
          </a:xfrm>
          <a:prstGeom prst="rect">
            <a:avLst/>
          </a:prstGeom>
          <a:noFill/>
        </p:spPr>
        <p:txBody>
          <a:bodyPr wrap="none" rtlCol="0">
            <a:spAutoFit/>
          </a:bodyPr>
          <a:lstStyle/>
          <a:p>
            <a:r>
              <a:rPr lang="cs-CZ" dirty="0"/>
              <a:t>Ethan</a:t>
            </a:r>
            <a:endParaRPr lang="en-US" dirty="0"/>
          </a:p>
        </p:txBody>
      </p:sp>
    </p:spTree>
    <p:extLst>
      <p:ext uri="{BB962C8B-B14F-4D97-AF65-F5344CB8AC3E}">
        <p14:creationId xmlns:p14="http://schemas.microsoft.com/office/powerpoint/2010/main" val="1930561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mapa, stůl, drát&#10;&#10;Popis byl vytvořen automaticky">
            <a:extLst>
              <a:ext uri="{FF2B5EF4-FFF2-40B4-BE49-F238E27FC236}">
                <a16:creationId xmlns:a16="http://schemas.microsoft.com/office/drawing/2014/main" id="{C36F65A7-99CC-45CE-90E4-743C0EC3E5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
            <a:ext cx="2895600" cy="2895600"/>
          </a:xfrm>
          <a:prstGeom prst="rect">
            <a:avLst/>
          </a:prstGeom>
        </p:spPr>
      </p:pic>
      <p:sp>
        <p:nvSpPr>
          <p:cNvPr id="5" name="TextovéPole 4">
            <a:extLst>
              <a:ext uri="{FF2B5EF4-FFF2-40B4-BE49-F238E27FC236}">
                <a16:creationId xmlns:a16="http://schemas.microsoft.com/office/drawing/2014/main" id="{9A693C06-A97B-41D4-92E9-27CF8639A68F}"/>
              </a:ext>
            </a:extLst>
          </p:cNvPr>
          <p:cNvSpPr txBox="1"/>
          <p:nvPr/>
        </p:nvSpPr>
        <p:spPr>
          <a:xfrm>
            <a:off x="1295400" y="2819400"/>
            <a:ext cx="678712" cy="369332"/>
          </a:xfrm>
          <a:prstGeom prst="rect">
            <a:avLst/>
          </a:prstGeom>
          <a:noFill/>
        </p:spPr>
        <p:txBody>
          <a:bodyPr wrap="none" rtlCol="0">
            <a:spAutoFit/>
          </a:bodyPr>
          <a:lstStyle/>
          <a:p>
            <a:r>
              <a:rPr lang="cs-CZ" dirty="0"/>
              <a:t>grafit</a:t>
            </a:r>
            <a:endParaRPr lang="en-US" dirty="0"/>
          </a:p>
        </p:txBody>
      </p:sp>
      <p:pic>
        <p:nvPicPr>
          <p:cNvPr id="6" name="Obrázek 5" descr="Obsah obrázku stůl, jídlo, talíř, různé&#10;&#10;Popis byl vytvořen automaticky">
            <a:extLst>
              <a:ext uri="{FF2B5EF4-FFF2-40B4-BE49-F238E27FC236}">
                <a16:creationId xmlns:a16="http://schemas.microsoft.com/office/drawing/2014/main" id="{01E9B6D9-31DE-4E71-9991-EC07C8848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228600"/>
            <a:ext cx="5403586" cy="4576630"/>
          </a:xfrm>
          <a:prstGeom prst="rect">
            <a:avLst/>
          </a:prstGeom>
        </p:spPr>
      </p:pic>
      <p:pic>
        <p:nvPicPr>
          <p:cNvPr id="9" name="Obrázek 8">
            <a:extLst>
              <a:ext uri="{FF2B5EF4-FFF2-40B4-BE49-F238E27FC236}">
                <a16:creationId xmlns:a16="http://schemas.microsoft.com/office/drawing/2014/main" id="{FBCEB90B-7782-4538-81A7-D92FE37B2848}"/>
              </a:ext>
            </a:extLst>
          </p:cNvPr>
          <p:cNvPicPr>
            <a:picLocks noChangeAspect="1"/>
          </p:cNvPicPr>
          <p:nvPr/>
        </p:nvPicPr>
        <p:blipFill>
          <a:blip r:embed="rId4"/>
          <a:stretch>
            <a:fillRect/>
          </a:stretch>
        </p:blipFill>
        <p:spPr>
          <a:xfrm>
            <a:off x="4953000" y="5029200"/>
            <a:ext cx="3333750" cy="1666875"/>
          </a:xfrm>
          <a:prstGeom prst="rect">
            <a:avLst/>
          </a:prstGeom>
        </p:spPr>
      </p:pic>
      <p:pic>
        <p:nvPicPr>
          <p:cNvPr id="11" name="Obrázek 10" descr="Obsah obrázku počitadlo, kabel&#10;&#10;Popis byl vytvořen automaticky">
            <a:extLst>
              <a:ext uri="{FF2B5EF4-FFF2-40B4-BE49-F238E27FC236}">
                <a16:creationId xmlns:a16="http://schemas.microsoft.com/office/drawing/2014/main" id="{D896EEF7-BEE9-49A7-8D1F-D88B2C9E9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267200"/>
            <a:ext cx="3291282" cy="2105025"/>
          </a:xfrm>
          <a:prstGeom prst="rect">
            <a:avLst/>
          </a:prstGeom>
        </p:spPr>
      </p:pic>
    </p:spTree>
    <p:extLst>
      <p:ext uri="{BB962C8B-B14F-4D97-AF65-F5344CB8AC3E}">
        <p14:creationId xmlns:p14="http://schemas.microsoft.com/office/powerpoint/2010/main" val="39540379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96CD110-9F9E-43B5-8A0C-1A58EE970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7217"/>
            <a:ext cx="6934200" cy="6452658"/>
          </a:xfrm>
          <a:prstGeom prst="rect">
            <a:avLst/>
          </a:prstGeom>
        </p:spPr>
      </p:pic>
    </p:spTree>
    <p:extLst>
      <p:ext uri="{BB962C8B-B14F-4D97-AF65-F5344CB8AC3E}">
        <p14:creationId xmlns:p14="http://schemas.microsoft.com/office/powerpoint/2010/main" val="22782237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8DA5A2B-C2F6-42AE-9443-9F2DEEB96C4A}"/>
              </a:ext>
            </a:extLst>
          </p:cNvPr>
          <p:cNvSpPr>
            <a:spLocks noGrp="1"/>
          </p:cNvSpPr>
          <p:nvPr>
            <p:ph type="title"/>
          </p:nvPr>
        </p:nvSpPr>
        <p:spPr>
          <a:xfrm>
            <a:off x="457200" y="228600"/>
            <a:ext cx="8229600" cy="715962"/>
          </a:xfrm>
        </p:spPr>
        <p:txBody>
          <a:bodyPr>
            <a:normAutofit/>
          </a:bodyPr>
          <a:lstStyle/>
          <a:p>
            <a:r>
              <a:rPr lang="cs-CZ" sz="2800" b="1" dirty="0"/>
              <a:t>Molekulové krystaly s vodíkovou vazbou</a:t>
            </a:r>
            <a:endParaRPr lang="en-US" sz="2800" b="1" dirty="0"/>
          </a:p>
        </p:txBody>
      </p:sp>
      <p:pic>
        <p:nvPicPr>
          <p:cNvPr id="11" name="Obrázek 10" descr="Obsah obrázku tráva, malé, držení, raketa&#10;&#10;Popis byl vytvořen automaticky">
            <a:extLst>
              <a:ext uri="{FF2B5EF4-FFF2-40B4-BE49-F238E27FC236}">
                <a16:creationId xmlns:a16="http://schemas.microsoft.com/office/drawing/2014/main" id="{B86C7C85-E668-4226-AD3E-AFFD61C85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143000"/>
            <a:ext cx="3474772" cy="2362200"/>
          </a:xfrm>
          <a:prstGeom prst="rect">
            <a:avLst/>
          </a:prstGeom>
        </p:spPr>
      </p:pic>
      <p:pic>
        <p:nvPicPr>
          <p:cNvPr id="13" name="Obrázek 12" descr="Obsah obrázku text, mapa&#10;&#10;Popis byl vytvořen automaticky">
            <a:extLst>
              <a:ext uri="{FF2B5EF4-FFF2-40B4-BE49-F238E27FC236}">
                <a16:creationId xmlns:a16="http://schemas.microsoft.com/office/drawing/2014/main" id="{2D5BE52D-DE75-41AA-8E7E-921971899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733800"/>
            <a:ext cx="2456447" cy="2333625"/>
          </a:xfrm>
          <a:prstGeom prst="rect">
            <a:avLst/>
          </a:prstGeom>
        </p:spPr>
      </p:pic>
      <p:pic>
        <p:nvPicPr>
          <p:cNvPr id="15" name="Obrázek 14" descr="Obsah obrázku interiér, vsedě, fotka, chlapec&#10;&#10;Popis byl vytvořen automaticky">
            <a:extLst>
              <a:ext uri="{FF2B5EF4-FFF2-40B4-BE49-F238E27FC236}">
                <a16:creationId xmlns:a16="http://schemas.microsoft.com/office/drawing/2014/main" id="{7BF23BC8-5620-41B5-AE7E-9DE04A4B93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3886200"/>
            <a:ext cx="2712924" cy="2209800"/>
          </a:xfrm>
          <a:prstGeom prst="rect">
            <a:avLst/>
          </a:prstGeom>
        </p:spPr>
      </p:pic>
      <p:pic>
        <p:nvPicPr>
          <p:cNvPr id="17" name="Obrázek 16" descr="Obsah obrázku objekt&#10;&#10;Popis byl vytvořen automaticky">
            <a:extLst>
              <a:ext uri="{FF2B5EF4-FFF2-40B4-BE49-F238E27FC236}">
                <a16:creationId xmlns:a16="http://schemas.microsoft.com/office/drawing/2014/main" id="{422562B4-1A7C-45FF-893E-A26CCCE15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676400"/>
            <a:ext cx="3295650" cy="1230654"/>
          </a:xfrm>
          <a:prstGeom prst="rect">
            <a:avLst/>
          </a:prstGeom>
        </p:spPr>
      </p:pic>
      <p:sp>
        <p:nvSpPr>
          <p:cNvPr id="18" name="TextovéPole 17">
            <a:extLst>
              <a:ext uri="{FF2B5EF4-FFF2-40B4-BE49-F238E27FC236}">
                <a16:creationId xmlns:a16="http://schemas.microsoft.com/office/drawing/2014/main" id="{1A525FC6-F9BF-4D8E-8724-38EDC11DBB2E}"/>
              </a:ext>
            </a:extLst>
          </p:cNvPr>
          <p:cNvSpPr txBox="1"/>
          <p:nvPr/>
        </p:nvSpPr>
        <p:spPr>
          <a:xfrm>
            <a:off x="1219200" y="6324600"/>
            <a:ext cx="7578357" cy="369332"/>
          </a:xfrm>
          <a:prstGeom prst="rect">
            <a:avLst/>
          </a:prstGeom>
          <a:noFill/>
        </p:spPr>
        <p:txBody>
          <a:bodyPr wrap="none" rtlCol="0">
            <a:spAutoFit/>
          </a:bodyPr>
          <a:lstStyle/>
          <a:p>
            <a:r>
              <a:rPr lang="cs-CZ" dirty="0"/>
              <a:t>Kyselina boritá (vrstevnatá struktura, vrstvy spojeny van der </a:t>
            </a:r>
            <a:r>
              <a:rPr lang="cs-CZ" dirty="0" err="1"/>
              <a:t>Waalsovými</a:t>
            </a:r>
            <a:r>
              <a:rPr lang="cs-CZ" dirty="0"/>
              <a:t> silami)</a:t>
            </a:r>
            <a:endParaRPr lang="en-US" dirty="0"/>
          </a:p>
        </p:txBody>
      </p:sp>
      <p:sp>
        <p:nvSpPr>
          <p:cNvPr id="2" name="TextovéPole 1">
            <a:extLst>
              <a:ext uri="{FF2B5EF4-FFF2-40B4-BE49-F238E27FC236}">
                <a16:creationId xmlns:a16="http://schemas.microsoft.com/office/drawing/2014/main" id="{35517234-3134-4070-86CE-BA7980C766FF}"/>
              </a:ext>
            </a:extLst>
          </p:cNvPr>
          <p:cNvSpPr txBox="1"/>
          <p:nvPr/>
        </p:nvSpPr>
        <p:spPr>
          <a:xfrm>
            <a:off x="1752600" y="2819400"/>
            <a:ext cx="1295400" cy="369332"/>
          </a:xfrm>
          <a:prstGeom prst="rect">
            <a:avLst/>
          </a:prstGeom>
          <a:noFill/>
        </p:spPr>
        <p:txBody>
          <a:bodyPr wrap="square" rtlCol="0">
            <a:spAutoFit/>
          </a:bodyPr>
          <a:lstStyle/>
          <a:p>
            <a:r>
              <a:rPr lang="cs-CZ" dirty="0"/>
              <a:t>Fluorovodík</a:t>
            </a:r>
            <a:endParaRPr lang="en-US" dirty="0"/>
          </a:p>
        </p:txBody>
      </p:sp>
      <p:sp>
        <p:nvSpPr>
          <p:cNvPr id="3" name="TextovéPole 2">
            <a:extLst>
              <a:ext uri="{FF2B5EF4-FFF2-40B4-BE49-F238E27FC236}">
                <a16:creationId xmlns:a16="http://schemas.microsoft.com/office/drawing/2014/main" id="{AB725B18-D4D7-4B0F-8695-42EDB01961E4}"/>
              </a:ext>
            </a:extLst>
          </p:cNvPr>
          <p:cNvSpPr txBox="1"/>
          <p:nvPr/>
        </p:nvSpPr>
        <p:spPr>
          <a:xfrm>
            <a:off x="7772400" y="2819400"/>
            <a:ext cx="1144801" cy="369332"/>
          </a:xfrm>
          <a:prstGeom prst="rect">
            <a:avLst/>
          </a:prstGeom>
          <a:noFill/>
        </p:spPr>
        <p:txBody>
          <a:bodyPr wrap="none" rtlCol="0">
            <a:spAutoFit/>
          </a:bodyPr>
          <a:lstStyle/>
          <a:p>
            <a:r>
              <a:rPr lang="cs-CZ" dirty="0"/>
              <a:t>Voda (led)</a:t>
            </a:r>
            <a:endParaRPr lang="en-US" dirty="0"/>
          </a:p>
        </p:txBody>
      </p:sp>
      <p:sp>
        <p:nvSpPr>
          <p:cNvPr id="5" name="TextovéPole 4">
            <a:extLst>
              <a:ext uri="{FF2B5EF4-FFF2-40B4-BE49-F238E27FC236}">
                <a16:creationId xmlns:a16="http://schemas.microsoft.com/office/drawing/2014/main" id="{795C40BC-4844-4F50-B853-64F118A14081}"/>
              </a:ext>
            </a:extLst>
          </p:cNvPr>
          <p:cNvSpPr txBox="1"/>
          <p:nvPr/>
        </p:nvSpPr>
        <p:spPr>
          <a:xfrm>
            <a:off x="4318565" y="1476345"/>
            <a:ext cx="506870" cy="400110"/>
          </a:xfrm>
          <a:prstGeom prst="rect">
            <a:avLst/>
          </a:prstGeom>
          <a:noFill/>
        </p:spPr>
        <p:txBody>
          <a:bodyPr wrap="none" rtlCol="0">
            <a:spAutoFit/>
          </a:bodyPr>
          <a:lstStyle/>
          <a:p>
            <a:r>
              <a:rPr lang="en-US" sz="2000" b="1" dirty="0"/>
              <a:t>sp</a:t>
            </a:r>
            <a:r>
              <a:rPr lang="en-US" sz="2000" b="1" baseline="30000" dirty="0"/>
              <a:t>3</a:t>
            </a:r>
            <a:endParaRPr lang="cs-CZ" sz="2000" b="1" baseline="30000" dirty="0"/>
          </a:p>
        </p:txBody>
      </p:sp>
      <p:sp>
        <p:nvSpPr>
          <p:cNvPr id="12" name="TextovéPole 11">
            <a:extLst>
              <a:ext uri="{FF2B5EF4-FFF2-40B4-BE49-F238E27FC236}">
                <a16:creationId xmlns:a16="http://schemas.microsoft.com/office/drawing/2014/main" id="{2B91F54F-3593-40F7-8BCC-2C429B3B6453}"/>
              </a:ext>
            </a:extLst>
          </p:cNvPr>
          <p:cNvSpPr txBox="1"/>
          <p:nvPr/>
        </p:nvSpPr>
        <p:spPr>
          <a:xfrm>
            <a:off x="4379284" y="3852317"/>
            <a:ext cx="506870" cy="400110"/>
          </a:xfrm>
          <a:prstGeom prst="rect">
            <a:avLst/>
          </a:prstGeom>
          <a:noFill/>
        </p:spPr>
        <p:txBody>
          <a:bodyPr wrap="none" rtlCol="0">
            <a:spAutoFit/>
          </a:bodyPr>
          <a:lstStyle/>
          <a:p>
            <a:r>
              <a:rPr lang="en-US" sz="2000" b="1" dirty="0"/>
              <a:t>sp</a:t>
            </a:r>
            <a:r>
              <a:rPr lang="en-US" sz="2000" b="1" baseline="30000" dirty="0"/>
              <a:t>2</a:t>
            </a:r>
            <a:endParaRPr lang="cs-CZ" sz="2000" b="1" baseline="30000" dirty="0"/>
          </a:p>
        </p:txBody>
      </p:sp>
    </p:spTree>
    <p:extLst>
      <p:ext uri="{BB962C8B-B14F-4D97-AF65-F5344CB8AC3E}">
        <p14:creationId xmlns:p14="http://schemas.microsoft.com/office/powerpoint/2010/main" val="7421423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A3BDC7-40A3-4372-9F56-FF3C9CE11F7D}"/>
              </a:ext>
            </a:extLst>
          </p:cNvPr>
          <p:cNvSpPr>
            <a:spLocks noGrp="1"/>
          </p:cNvSpPr>
          <p:nvPr>
            <p:ph type="title"/>
          </p:nvPr>
        </p:nvSpPr>
        <p:spPr>
          <a:xfrm>
            <a:off x="457200" y="685800"/>
            <a:ext cx="8229600" cy="487362"/>
          </a:xfrm>
        </p:spPr>
        <p:txBody>
          <a:bodyPr>
            <a:normAutofit/>
          </a:bodyPr>
          <a:lstStyle/>
          <a:p>
            <a:r>
              <a:rPr lang="cs-CZ" sz="2400" b="1" dirty="0"/>
              <a:t>Typy krystalů vzhledem k periodické tabulce</a:t>
            </a:r>
            <a:endParaRPr lang="en-US" sz="2400" b="1" dirty="0"/>
          </a:p>
        </p:txBody>
      </p:sp>
      <p:pic>
        <p:nvPicPr>
          <p:cNvPr id="4" name="Picture 2">
            <a:extLst>
              <a:ext uri="{FF2B5EF4-FFF2-40B4-BE49-F238E27FC236}">
                <a16:creationId xmlns:a16="http://schemas.microsoft.com/office/drawing/2014/main" id="{16935D0D-80B6-4F09-B822-FF90E03F8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86000"/>
            <a:ext cx="6189511" cy="345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0843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26A9F9-1268-4EE5-A8BA-DFC2E87CB33C}"/>
              </a:ext>
            </a:extLst>
          </p:cNvPr>
          <p:cNvSpPr>
            <a:spLocks noGrp="1"/>
          </p:cNvSpPr>
          <p:nvPr>
            <p:ph type="title"/>
          </p:nvPr>
        </p:nvSpPr>
        <p:spPr/>
        <p:txBody>
          <a:bodyPr>
            <a:normAutofit/>
          </a:bodyPr>
          <a:lstStyle/>
          <a:p>
            <a:r>
              <a:rPr lang="en-US" sz="3200" b="1" dirty="0" err="1">
                <a:latin typeface="+mn-lt"/>
              </a:rPr>
              <a:t>Kovalentn</a:t>
            </a:r>
            <a:r>
              <a:rPr lang="cs-CZ" sz="3200" b="1" dirty="0">
                <a:latin typeface="+mn-lt"/>
              </a:rPr>
              <a:t>í</a:t>
            </a:r>
            <a:r>
              <a:rPr lang="en-US" sz="3200" b="1" dirty="0">
                <a:latin typeface="+mn-lt"/>
              </a:rPr>
              <a:t> </a:t>
            </a:r>
            <a:r>
              <a:rPr lang="en-US" sz="3200" b="1" dirty="0" err="1">
                <a:latin typeface="+mn-lt"/>
              </a:rPr>
              <a:t>pevn</a:t>
            </a:r>
            <a:r>
              <a:rPr lang="cs-CZ" sz="3200" b="1" dirty="0">
                <a:latin typeface="+mn-lt"/>
              </a:rPr>
              <a:t>é</a:t>
            </a:r>
            <a:r>
              <a:rPr lang="en-US" sz="3200" b="1" dirty="0">
                <a:latin typeface="+mn-lt"/>
              </a:rPr>
              <a:t> l</a:t>
            </a:r>
            <a:r>
              <a:rPr lang="cs-CZ" sz="3200" b="1" dirty="0">
                <a:latin typeface="+mn-lt"/>
              </a:rPr>
              <a:t>á</a:t>
            </a:r>
            <a:r>
              <a:rPr lang="en-US" sz="3200" b="1" dirty="0" err="1">
                <a:latin typeface="+mn-lt"/>
              </a:rPr>
              <a:t>tk</a:t>
            </a:r>
            <a:r>
              <a:rPr lang="cs-CZ" sz="3200" b="1" dirty="0">
                <a:latin typeface="+mn-lt"/>
              </a:rPr>
              <a:t>y</a:t>
            </a:r>
            <a:endParaRPr lang="en-US" sz="3200" b="1" dirty="0">
              <a:latin typeface="+mn-lt"/>
            </a:endParaRPr>
          </a:p>
        </p:txBody>
      </p:sp>
      <p:sp>
        <p:nvSpPr>
          <p:cNvPr id="5" name="TextovéPole 4">
            <a:extLst>
              <a:ext uri="{FF2B5EF4-FFF2-40B4-BE49-F238E27FC236}">
                <a16:creationId xmlns:a16="http://schemas.microsoft.com/office/drawing/2014/main" id="{B71320F3-2437-4592-91F1-A5060D6B7B88}"/>
              </a:ext>
            </a:extLst>
          </p:cNvPr>
          <p:cNvSpPr txBox="1"/>
          <p:nvPr/>
        </p:nvSpPr>
        <p:spPr>
          <a:xfrm>
            <a:off x="457200" y="1371600"/>
            <a:ext cx="8153400" cy="1938992"/>
          </a:xfrm>
          <a:prstGeom prst="rect">
            <a:avLst/>
          </a:prstGeom>
          <a:noFill/>
        </p:spPr>
        <p:txBody>
          <a:bodyPr wrap="square" rtlCol="0">
            <a:spAutoFit/>
          </a:bodyPr>
          <a:lstStyle/>
          <a:p>
            <a:r>
              <a:rPr lang="cs-CZ" sz="2000" b="1" dirty="0"/>
              <a:t>Amorfní</a:t>
            </a:r>
            <a:r>
              <a:rPr lang="cs-CZ" sz="2000" dirty="0"/>
              <a:t>: nemají velké oblasti pravidelného vnitřního uspořádání.</a:t>
            </a:r>
          </a:p>
          <a:p>
            <a:endParaRPr lang="cs-CZ" sz="2000" dirty="0"/>
          </a:p>
          <a:p>
            <a:r>
              <a:rPr lang="cs-CZ" sz="2000" b="1" dirty="0"/>
              <a:t>Krystalické</a:t>
            </a:r>
            <a:r>
              <a:rPr lang="cs-CZ" sz="2000" dirty="0"/>
              <a:t>: částice jsou pravidelně uspořádány v krystalické mřížce.</a:t>
            </a:r>
          </a:p>
          <a:p>
            <a:endParaRPr lang="cs-CZ" sz="2000" dirty="0"/>
          </a:p>
          <a:p>
            <a:r>
              <a:rPr lang="cs-CZ" sz="2000" dirty="0"/>
              <a:t>Kovalentní vazby často bývají v krystalické struktuře kombinovány s jiným typem vazeb (iontová, van der </a:t>
            </a:r>
            <a:r>
              <a:rPr lang="cs-CZ" sz="2000" dirty="0" err="1"/>
              <a:t>Waalsova</a:t>
            </a:r>
            <a:r>
              <a:rPr lang="cs-CZ" sz="2000" dirty="0"/>
              <a:t>, vodíková vazba)</a:t>
            </a:r>
            <a:endParaRPr lang="en-US" sz="2000" dirty="0"/>
          </a:p>
        </p:txBody>
      </p:sp>
      <p:pic>
        <p:nvPicPr>
          <p:cNvPr id="4" name="Obrázek 3">
            <a:extLst>
              <a:ext uri="{FF2B5EF4-FFF2-40B4-BE49-F238E27FC236}">
                <a16:creationId xmlns:a16="http://schemas.microsoft.com/office/drawing/2014/main" id="{7122B924-14E1-42F5-8E78-9333A5870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733800"/>
            <a:ext cx="5975183" cy="2794547"/>
          </a:xfrm>
          <a:prstGeom prst="rect">
            <a:avLst/>
          </a:prstGeom>
        </p:spPr>
      </p:pic>
    </p:spTree>
    <p:extLst>
      <p:ext uri="{BB962C8B-B14F-4D97-AF65-F5344CB8AC3E}">
        <p14:creationId xmlns:p14="http://schemas.microsoft.com/office/powerpoint/2010/main" val="3780693686"/>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27347</TotalTime>
  <Words>17336</Words>
  <Application>Microsoft Office PowerPoint</Application>
  <PresentationFormat>Předvádění na obrazovce (4:3)</PresentationFormat>
  <Paragraphs>1696</Paragraphs>
  <Slides>284</Slides>
  <Notes>14</Notes>
  <HiddenSlides>0</HiddenSlides>
  <MMClips>0</MMClips>
  <ScaleCrop>false</ScaleCrop>
  <HeadingPairs>
    <vt:vector size="8" baseType="variant">
      <vt:variant>
        <vt:lpstr>Použitá písma</vt:lpstr>
      </vt:variant>
      <vt:variant>
        <vt:i4>14</vt:i4>
      </vt:variant>
      <vt:variant>
        <vt:lpstr>Motiv</vt:lpstr>
      </vt:variant>
      <vt:variant>
        <vt:i4>1</vt:i4>
      </vt:variant>
      <vt:variant>
        <vt:lpstr>Vložené servery OLE</vt:lpstr>
      </vt:variant>
      <vt:variant>
        <vt:i4>3</vt:i4>
      </vt:variant>
      <vt:variant>
        <vt:lpstr>Nadpisy snímků</vt:lpstr>
      </vt:variant>
      <vt:variant>
        <vt:i4>284</vt:i4>
      </vt:variant>
    </vt:vector>
  </HeadingPairs>
  <TitlesOfParts>
    <vt:vector size="302" baseType="lpstr">
      <vt:lpstr>Arial</vt:lpstr>
      <vt:lpstr>Book Antiqua</vt:lpstr>
      <vt:lpstr>Calibri</vt:lpstr>
      <vt:lpstr>ff0</vt:lpstr>
      <vt:lpstr>inherit</vt:lpstr>
      <vt:lpstr>JansonText-Italic</vt:lpstr>
      <vt:lpstr>JansonText-Roman</vt:lpstr>
      <vt:lpstr>Manrope</vt:lpstr>
      <vt:lpstr>MathematicalPi-One</vt:lpstr>
      <vt:lpstr>Open Sans</vt:lpstr>
      <vt:lpstr>Source Sans Pro</vt:lpstr>
      <vt:lpstr>Symbol</vt:lpstr>
      <vt:lpstr>Times New Roman</vt:lpstr>
      <vt:lpstr>Wingdings</vt:lpstr>
      <vt:lpstr>Motiv systému Office</vt:lpstr>
      <vt:lpstr>CS ChemDraw Drawing</vt:lpstr>
      <vt:lpstr>CorelPhotoPaint.Image.8</vt:lpstr>
      <vt:lpstr>Rovnice</vt:lpstr>
      <vt:lpstr>Teoretická anorganická chemie</vt:lpstr>
      <vt:lpstr>Oxidační číslo </vt:lpstr>
      <vt:lpstr>Prezentace aplikace PowerPoint</vt:lpstr>
      <vt:lpstr>Oxidační číslo</vt:lpstr>
      <vt:lpstr>Oxidační čísla nepřechodných prvků </vt:lpstr>
      <vt:lpstr>Prezentace aplikace PowerPoint</vt:lpstr>
      <vt:lpstr>Sekundární periodicita</vt:lpstr>
      <vt:lpstr>Prezentace aplikace PowerPoint</vt:lpstr>
      <vt:lpstr>Prezentace aplikace PowerPoint</vt:lpstr>
      <vt:lpstr>Prezentace aplikace PowerPoint</vt:lpstr>
      <vt:lpstr>Oxidační číslo přechodných kovů </vt:lpstr>
      <vt:lpstr>Prezentace aplikace PowerPoint</vt:lpstr>
      <vt:lpstr>Prezentace aplikace PowerPoint</vt:lpstr>
      <vt:lpstr>Oxidační číslo </vt:lpstr>
      <vt:lpstr>Prezentace aplikace PowerPoint</vt:lpstr>
      <vt:lpstr>Prezentace aplikace PowerPoint</vt:lpstr>
      <vt:lpstr>Oxidační čísla a názvosloví anorganických sloučenin</vt:lpstr>
      <vt:lpstr>Prezentace aplikace PowerPoint</vt:lpstr>
      <vt:lpstr>Elektronová afinita</vt:lpstr>
      <vt:lpstr>Elektronová afinita</vt:lpstr>
      <vt:lpstr>Elektronová afinita</vt:lpstr>
      <vt:lpstr>Elektronová afinita</vt:lpstr>
      <vt:lpstr>Fajansova pravidla pro iontovou vazbu</vt:lpstr>
      <vt:lpstr>Polarizační schopnost a polarizovatelnost iontů</vt:lpstr>
      <vt:lpstr>Prezentace aplikace PowerPoint</vt:lpstr>
      <vt:lpstr>Prezentace aplikace PowerPoint</vt:lpstr>
      <vt:lpstr>Prezentace aplikace PowerPoint</vt:lpstr>
      <vt:lpstr>Polarizovatelnost vazby   </vt:lpstr>
      <vt:lpstr>Prezentace aplikace PowerPoint</vt:lpstr>
      <vt:lpstr>Chemické složení zemské kůry</vt:lpstr>
      <vt:lpstr>Prezentace aplikace PowerPoint</vt:lpstr>
      <vt:lpstr>Prezentace aplikace PowerPoint</vt:lpstr>
      <vt:lpstr>Prezentace aplikace PowerPoint</vt:lpstr>
      <vt:lpstr>Prezentace aplikace PowerPoint</vt:lpstr>
      <vt:lpstr>Kovová vazba</vt:lpstr>
      <vt:lpstr>Kovový charakter</vt:lpstr>
      <vt:lpstr>Vodíkové můstky</vt:lpstr>
      <vt:lpstr>Vodíkové můstky</vt:lpstr>
      <vt:lpstr>Prezentace aplikace PowerPoint</vt:lpstr>
      <vt:lpstr>Mezimolekulové interakce</vt:lpstr>
      <vt:lpstr>Prezentace aplikace PowerPoint</vt:lpstr>
      <vt:lpstr>Tvar molekul</vt:lpstr>
      <vt:lpstr>Prezentace aplikace PowerPoint</vt:lpstr>
      <vt:lpstr>Prezentace aplikace PowerPoint</vt:lpstr>
      <vt:lpstr>Formální náboj</vt:lpstr>
      <vt:lpstr>Prezentace aplikace PowerPoint</vt:lpstr>
      <vt:lpstr>Prezentace aplikace PowerPoint</vt:lpstr>
      <vt:lpstr>Prezentace aplikace PowerPoint</vt:lpstr>
      <vt:lpstr>Počet valenčních elektronů </vt:lpstr>
      <vt:lpstr>Prezentace aplikace PowerPoint</vt:lpstr>
      <vt:lpstr>Prezentace aplikace PowerPoint</vt:lpstr>
      <vt:lpstr>Prezentace aplikace PowerPoint</vt:lpstr>
      <vt:lpstr>Prezentace aplikace PowerPoint</vt:lpstr>
      <vt:lpstr>Prezentace aplikace PowerPoint</vt:lpstr>
      <vt:lpstr>Výjimky z oktetového pravidla</vt:lpstr>
      <vt:lpstr>Prezentace aplikace PowerPoint</vt:lpstr>
      <vt:lpstr>Prezentace aplikace PowerPoint</vt:lpstr>
      <vt:lpstr>Pravidlo 8 – N</vt:lpstr>
      <vt:lpstr>Izoelektronové částice</vt:lpstr>
      <vt:lpstr>Grimmovo pravidlo posuvu</vt:lpstr>
      <vt:lpstr>Prezentace aplikace PowerPoint</vt:lpstr>
      <vt:lpstr>Teorie hybridizace</vt:lpstr>
      <vt:lpstr>Hybridizace</vt:lpstr>
      <vt:lpstr>Prezentace aplikace PowerPoint</vt:lpstr>
      <vt:lpstr>Prezentace aplikace PowerPoint</vt:lpstr>
      <vt:lpstr>Prezentace aplikace PowerPoint</vt:lpstr>
      <vt:lpstr>Prezentace aplikace PowerPoint</vt:lpstr>
      <vt:lpstr>Elektronegativita a hybridizace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Model VSEPR  (Valence Shell Electron Pair Repulsion) </vt:lpstr>
      <vt:lpstr>Prezentace aplikace PowerPoint</vt:lpstr>
      <vt:lpstr>Prezentace aplikace PowerPoint</vt:lpstr>
      <vt:lpstr>Prezentace aplikace PowerPoint</vt:lpstr>
      <vt:lpstr>Prezentace aplikace PowerPoint</vt:lpstr>
      <vt:lpstr>Prezentace aplikace PowerPoint</vt:lpstr>
      <vt:lpstr>Vazebné úhly</vt:lpstr>
      <vt:lpstr>Polarita molekuly, dipólový moment</vt:lpstr>
      <vt:lpstr>Izomorfie</vt:lpstr>
      <vt:lpstr>Atomové kovalentní (valenční) krystaly</vt:lpstr>
      <vt:lpstr>Pravidlo 8 – 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Krystaly s van der Waalsovými silami</vt:lpstr>
      <vt:lpstr>Prezentace aplikace PowerPoint</vt:lpstr>
      <vt:lpstr>Prezentace aplikace PowerPoint</vt:lpstr>
      <vt:lpstr>Molekulové krystaly s vodíkovou vazbou</vt:lpstr>
      <vt:lpstr>Typy krystalů vzhledem k periodické tabulce</vt:lpstr>
      <vt:lpstr>Kovalentní pevné látky</vt:lpstr>
      <vt:lpstr>Pásový model (pásová struktura)</vt:lpstr>
      <vt:lpstr>Prezentace aplikace PowerPoint</vt:lpstr>
      <vt:lpstr>Prezentace aplikace PowerPoint</vt:lpstr>
      <vt:lpstr>Prezentace aplikace PowerPoint</vt:lpstr>
      <vt:lpstr>Polovodiče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LED diody</vt:lpstr>
      <vt:lpstr>Prezentace aplikace PowerPoint</vt:lpstr>
      <vt:lpstr>Vegardův zákon</vt:lpstr>
      <vt:lpstr>Vegardův zákon u polovodičů</vt:lpstr>
      <vt:lpstr>Prezentace aplikace PowerPoint</vt:lpstr>
      <vt:lpstr>Kovy a jejich struktura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Tepelná roztažnost</vt:lpstr>
      <vt:lpstr>Prezentace aplikace PowerPoint</vt:lpstr>
      <vt:lpstr>Prezentace aplikace PowerPoint</vt:lpstr>
      <vt:lpstr>Prezentace aplikace PowerPoint</vt:lpstr>
      <vt:lpstr>Prezentace aplikace PowerPoint</vt:lpstr>
      <vt:lpstr>Hume-Rotheryho pravidla</vt:lpstr>
      <vt:lpstr>Prezentace aplikace PowerPoint</vt:lpstr>
      <vt:lpstr>Prezentace aplikace PowerPoint</vt:lpstr>
      <vt:lpstr>Darken-Gurryho mapa</vt:lpstr>
      <vt:lpstr>Prezentace aplikace PowerPoint</vt:lpstr>
      <vt:lpstr>Prezentace aplikace PowerPoint</vt:lpstr>
      <vt:lpstr>Prezentace aplikace PowerPoint</vt:lpstr>
      <vt:lpstr>Prezentace aplikace PowerPoint</vt:lpstr>
      <vt:lpstr>Prezentace aplikace PowerPoint</vt:lpstr>
      <vt:lpstr>Sklo</vt:lpstr>
      <vt:lpstr>Zachariasenova pravidla</vt:lpstr>
      <vt:lpstr>Prezentace aplikace PowerPoint</vt:lpstr>
      <vt:lpstr>Paulingova pravidla</vt:lpstr>
      <vt:lpstr>Paulingova pravidla</vt:lpstr>
      <vt:lpstr>Paulingova pravidla</vt:lpstr>
      <vt:lpstr>Prezentace aplikace PowerPoint</vt:lpstr>
      <vt:lpstr>Fázový diagram</vt:lpstr>
      <vt:lpstr>Prezentace aplikace PowerPoint</vt:lpstr>
      <vt:lpstr>Prezentace aplikace PowerPoint</vt:lpstr>
      <vt:lpstr>Změna Gibbsovy energie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Hydráty a aquakomplexy</vt:lpstr>
      <vt:lpstr>Prezentace aplikace PowerPoint</vt:lpstr>
      <vt:lpstr>Hofmeisterovy (lyotropní) řady</vt:lpstr>
      <vt:lpstr>Prezentace aplikace PowerPoint</vt:lpstr>
      <vt:lpstr>Prezentace aplikace PowerPoint</vt:lpstr>
      <vt:lpstr>Prezentace aplikace PowerPoint</vt:lpstr>
      <vt:lpstr>Prezentace aplikace PowerPoint</vt:lpstr>
      <vt:lpstr>Rozpustnost oxidů</vt:lpstr>
      <vt:lpstr>Rozpustnost halogenidů</vt:lpstr>
      <vt:lpstr>Rozpustnost fosforečnanů, uhličitanů a siřičitanů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Arrheniova teorie</vt:lpstr>
      <vt:lpstr>Prezentace aplikace PowerPoint</vt:lpstr>
      <vt:lpstr>Lewisova teorie</vt:lpstr>
      <vt:lpstr>Prezentace aplikace PowerPoint</vt:lpstr>
      <vt:lpstr>Lewisova teorie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Sirovodíková srážecí metoda kvalitativní analýzy </vt:lpstr>
      <vt:lpstr>Prezentace aplikace PowerPoint</vt:lpstr>
      <vt:lpstr>Prezentace aplikace PowerPoint</vt:lpstr>
      <vt:lpstr>Prezentace aplikace PowerPoint</vt:lpstr>
      <vt:lpstr>Fajansova pravidla, elektronegativita a HSAB</vt:lpstr>
      <vt:lpstr>Prezentace aplikace PowerPoint</vt:lpstr>
      <vt:lpstr>Prezentace aplikace PowerPoint</vt:lpstr>
      <vt:lpstr>Goldschmidtova klasifikace prvků</vt:lpstr>
      <vt:lpstr>Goldschmidtova klasifikace prvků</vt:lpstr>
      <vt:lpstr>Prezentace aplikace PowerPoint</vt:lpstr>
      <vt:lpstr>Goldschmidtova klasifikace prvků</vt:lpstr>
      <vt:lpstr>Rozpustnost a HSAB</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Hammettova kyselostní funkce</vt:lpstr>
      <vt:lpstr>Hammettova kyselostní funkce</vt:lpstr>
      <vt:lpstr>Superkyseliny</vt:lpstr>
      <vt:lpstr>Superkyseliny</vt:lpstr>
      <vt:lpstr>Prezentace aplikace PowerPoint</vt:lpstr>
      <vt:lpstr>Prezentace aplikace PowerPoint</vt:lpstr>
      <vt:lpstr>Prezentace aplikace PowerPoint</vt:lpstr>
      <vt:lpstr>Acidobazické chování oxokyselin</vt:lpstr>
      <vt:lpstr>Prezentace aplikace PowerPoint</vt:lpstr>
      <vt:lpstr>Prezentace aplikace PowerPoint</vt:lpstr>
      <vt:lpstr>Prezentace aplikace PowerPoint</vt:lpstr>
      <vt:lpstr>Prezentace aplikace PowerPoint</vt:lpstr>
      <vt:lpstr>Prezentace aplikace PowerPoint</vt:lpstr>
      <vt:lpstr>Vazebný řád vazeb v oxokyselinách</vt:lpstr>
      <vt:lpstr>Polarizace iontů a acidobazické vlastnosti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Elektrochemická řada napětí</vt:lpstr>
      <vt:lpstr>Prezentace aplikace PowerPoint</vt:lpstr>
      <vt:lpstr>Prezentace aplikace PowerPoint</vt:lpstr>
      <vt:lpstr>Prezentace aplikace PowerPoint</vt:lpstr>
      <vt:lpstr>Prezentace aplikace PowerPoint</vt:lpstr>
      <vt:lpstr>Elektrochemická řada napětí</vt:lpstr>
      <vt:lpstr>Řada aktivity kovů</vt:lpstr>
      <vt:lpstr>Prezentace aplikace PowerPoint</vt:lpstr>
      <vt:lpstr>Prezentace aplikace PowerPoint</vt:lpstr>
      <vt:lpstr>Prezentace aplikace PowerPoint</vt:lpstr>
      <vt:lpstr>Reaktivita nekovů</vt:lpstr>
      <vt:lpstr>Prezentace aplikace PowerPoint</vt:lpstr>
      <vt:lpstr>Prezentace aplikace PowerPoint</vt:lpstr>
      <vt:lpstr>Prezentace aplikace PowerPoint</vt:lpstr>
      <vt:lpstr>KOORDINAČNÍ SLOUČENINY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Teorie krystalového a teorie ligandového pole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1078</cp:revision>
  <cp:lastPrinted>2021-02-15T15:15:08Z</cp:lastPrinted>
  <dcterms:created xsi:type="dcterms:W3CDTF">2019-02-19T01:15:33Z</dcterms:created>
  <dcterms:modified xsi:type="dcterms:W3CDTF">2022-03-01T06:19:46Z</dcterms:modified>
</cp:coreProperties>
</file>