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9"/>
  </p:notesMasterIdLst>
  <p:sldIdLst>
    <p:sldId id="256" r:id="rId2"/>
    <p:sldId id="999" r:id="rId3"/>
    <p:sldId id="358" r:id="rId4"/>
    <p:sldId id="559" r:id="rId5"/>
    <p:sldId id="265" r:id="rId6"/>
    <p:sldId id="1000" r:id="rId7"/>
    <p:sldId id="650" r:id="rId8"/>
    <p:sldId id="1005" r:id="rId9"/>
    <p:sldId id="1166" r:id="rId10"/>
    <p:sldId id="1008" r:id="rId11"/>
    <p:sldId id="1159" r:id="rId12"/>
    <p:sldId id="1162" r:id="rId13"/>
    <p:sldId id="1160" r:id="rId14"/>
    <p:sldId id="1161" r:id="rId15"/>
    <p:sldId id="1012" r:id="rId16"/>
    <p:sldId id="1013" r:id="rId17"/>
    <p:sldId id="1086" r:id="rId18"/>
    <p:sldId id="1087" r:id="rId19"/>
    <p:sldId id="1093" r:id="rId20"/>
    <p:sldId id="993" r:id="rId21"/>
    <p:sldId id="965" r:id="rId22"/>
    <p:sldId id="963" r:id="rId23"/>
    <p:sldId id="339" r:id="rId24"/>
    <p:sldId id="1006" r:id="rId25"/>
    <p:sldId id="973" r:id="rId26"/>
    <p:sldId id="1021" r:id="rId27"/>
    <p:sldId id="1020" r:id="rId28"/>
    <p:sldId id="1024" r:id="rId29"/>
    <p:sldId id="1025" r:id="rId30"/>
    <p:sldId id="259" r:id="rId31"/>
    <p:sldId id="1107" r:id="rId32"/>
    <p:sldId id="1111" r:id="rId33"/>
    <p:sldId id="257" r:id="rId34"/>
    <p:sldId id="1108" r:id="rId35"/>
    <p:sldId id="304" r:id="rId36"/>
    <p:sldId id="305" r:id="rId37"/>
    <p:sldId id="319" r:id="rId38"/>
    <p:sldId id="320" r:id="rId39"/>
    <p:sldId id="322" r:id="rId40"/>
    <p:sldId id="321" r:id="rId41"/>
    <p:sldId id="1098" r:id="rId42"/>
    <p:sldId id="330" r:id="rId43"/>
    <p:sldId id="331" r:id="rId44"/>
    <p:sldId id="1084" r:id="rId45"/>
    <p:sldId id="1099" r:id="rId46"/>
    <p:sldId id="332" r:id="rId47"/>
    <p:sldId id="1085" r:id="rId48"/>
    <p:sldId id="333" r:id="rId49"/>
    <p:sldId id="628" r:id="rId50"/>
    <p:sldId id="334" r:id="rId51"/>
    <p:sldId id="335" r:id="rId52"/>
    <p:sldId id="336" r:id="rId53"/>
    <p:sldId id="337" r:id="rId54"/>
    <p:sldId id="868" r:id="rId55"/>
    <p:sldId id="633" r:id="rId56"/>
    <p:sldId id="409" r:id="rId57"/>
    <p:sldId id="1101" r:id="rId58"/>
    <p:sldId id="1009" r:id="rId59"/>
    <p:sldId id="1022" r:id="rId60"/>
    <p:sldId id="1001" r:id="rId61"/>
    <p:sldId id="1068" r:id="rId62"/>
    <p:sldId id="972" r:id="rId63"/>
    <p:sldId id="951" r:id="rId64"/>
    <p:sldId id="1007" r:id="rId65"/>
    <p:sldId id="1003" r:id="rId66"/>
    <p:sldId id="1023" r:id="rId67"/>
    <p:sldId id="1042" r:id="rId68"/>
    <p:sldId id="1041" r:id="rId69"/>
    <p:sldId id="306" r:id="rId70"/>
    <p:sldId id="1097" r:id="rId71"/>
    <p:sldId id="307" r:id="rId72"/>
    <p:sldId id="308" r:id="rId73"/>
    <p:sldId id="1089" r:id="rId74"/>
    <p:sldId id="1088" r:id="rId75"/>
    <p:sldId id="968" r:id="rId76"/>
    <p:sldId id="309" r:id="rId77"/>
    <p:sldId id="1090" r:id="rId78"/>
    <p:sldId id="1091" r:id="rId79"/>
    <p:sldId id="313" r:id="rId80"/>
    <p:sldId id="1095" r:id="rId81"/>
    <p:sldId id="1096" r:id="rId82"/>
    <p:sldId id="338" r:id="rId83"/>
    <p:sldId id="310" r:id="rId84"/>
    <p:sldId id="966" r:id="rId85"/>
    <p:sldId id="311" r:id="rId86"/>
    <p:sldId id="312" r:id="rId87"/>
    <p:sldId id="314" r:id="rId88"/>
    <p:sldId id="315" r:id="rId89"/>
    <p:sldId id="861" r:id="rId90"/>
    <p:sldId id="1155" r:id="rId91"/>
    <p:sldId id="1092" r:id="rId92"/>
    <p:sldId id="284" r:id="rId93"/>
    <p:sldId id="1019" r:id="rId94"/>
    <p:sldId id="290" r:id="rId95"/>
    <p:sldId id="626" r:id="rId96"/>
    <p:sldId id="1075" r:id="rId97"/>
    <p:sldId id="1100" r:id="rId98"/>
    <p:sldId id="291" r:id="rId99"/>
    <p:sldId id="293" r:id="rId100"/>
    <p:sldId id="294" r:id="rId101"/>
    <p:sldId id="1069" r:id="rId102"/>
    <p:sldId id="1070" r:id="rId103"/>
    <p:sldId id="280" r:id="rId104"/>
    <p:sldId id="1072" r:id="rId105"/>
    <p:sldId id="1071" r:id="rId106"/>
    <p:sldId id="1073" r:id="rId107"/>
    <p:sldId id="1076" r:id="rId108"/>
    <p:sldId id="300" r:id="rId109"/>
    <p:sldId id="298" r:id="rId110"/>
    <p:sldId id="1014" r:id="rId111"/>
    <p:sldId id="1015" r:id="rId112"/>
    <p:sldId id="1079" r:id="rId113"/>
    <p:sldId id="1080" r:id="rId114"/>
    <p:sldId id="299" r:id="rId115"/>
    <p:sldId id="1077" r:id="rId116"/>
    <p:sldId id="415" r:id="rId117"/>
    <p:sldId id="414" r:id="rId118"/>
    <p:sldId id="1078" r:id="rId119"/>
    <p:sldId id="1167" r:id="rId120"/>
    <p:sldId id="1171" r:id="rId121"/>
    <p:sldId id="976" r:id="rId122"/>
    <p:sldId id="977" r:id="rId123"/>
    <p:sldId id="978" r:id="rId124"/>
    <p:sldId id="416" r:id="rId125"/>
    <p:sldId id="979" r:id="rId126"/>
    <p:sldId id="1170" r:id="rId127"/>
    <p:sldId id="980" r:id="rId128"/>
    <p:sldId id="1169" r:id="rId129"/>
    <p:sldId id="1168" r:id="rId130"/>
    <p:sldId id="981" r:id="rId131"/>
    <p:sldId id="982" r:id="rId132"/>
    <p:sldId id="984" r:id="rId133"/>
    <p:sldId id="1017" r:id="rId134"/>
    <p:sldId id="1109" r:id="rId135"/>
    <p:sldId id="1018" r:id="rId136"/>
    <p:sldId id="1152" r:id="rId137"/>
    <p:sldId id="1094" r:id="rId1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35" autoAdjust="0"/>
    <p:restoredTop sz="94660"/>
  </p:normalViewPr>
  <p:slideViewPr>
    <p:cSldViewPr>
      <p:cViewPr varScale="1">
        <p:scale>
          <a:sx n="67" d="100"/>
          <a:sy n="67" d="100"/>
        </p:scale>
        <p:origin x="122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5D543-3435-40DD-9A76-942AAF7B4534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8EB3B-77B4-449E-BC78-8464668EB4D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01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26FA624-9301-4710-A324-D8B2920BA37B}" type="slidenum">
              <a:rPr lang="cs-CZ" altLang="cs-CZ">
                <a:latin typeface="Times New Roman" pitchFamily="18" charset="0"/>
              </a:rPr>
              <a:pPr>
                <a:spcBef>
                  <a:spcPct val="0"/>
                </a:spcBef>
              </a:pPr>
              <a:t>40</a:t>
            </a:fld>
            <a:endParaRPr lang="cs-CZ" altLang="cs-CZ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70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43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650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748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cs-CZ"/>
              <a:t>Anorganick</a:t>
            </a:r>
            <a:r>
              <a:rPr lang="cs-CZ" altLang="cs-CZ"/>
              <a:t>á chemie pro KATA</a:t>
            </a:r>
            <a:endParaRPr lang="en-US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48E80-BD54-466A-9A20-5D76B962379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Praha 2007</a:t>
            </a:r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77224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333375"/>
            <a:ext cx="8229600" cy="55340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867ED-A067-4182-8FFC-381CF25AB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Praha 200</a:t>
            </a:r>
            <a:r>
              <a:rPr lang="en-US" alt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2683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577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87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4642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453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268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993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31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60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118FD-68AA-4AF5-8F8B-A9897D4BA62B}" type="datetimeFigureOut">
              <a:rPr lang="cs-CZ" smtClean="0"/>
              <a:t>15.03.2022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75173-54CC-4F6C-9445-C1F4AB82B1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95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gif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gif"/><Relationship Id="rId2" Type="http://schemas.openxmlformats.org/officeDocument/2006/relationships/image" Target="../media/image176.gif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gi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gif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gif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3.jpeg"/><Relationship Id="rId4" Type="http://schemas.openxmlformats.org/officeDocument/2006/relationships/image" Target="../media/image202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2.png"/><Relationship Id="rId4" Type="http://schemas.openxmlformats.org/officeDocument/2006/relationships/image" Target="../media/image217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gif"/><Relationship Id="rId7" Type="http://schemas.openxmlformats.org/officeDocument/2006/relationships/image" Target="../media/image229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5" Type="http://schemas.openxmlformats.org/officeDocument/2006/relationships/image" Target="../media/image227.gif"/><Relationship Id="rId4" Type="http://schemas.openxmlformats.org/officeDocument/2006/relationships/image" Target="../media/image226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2" Type="http://schemas.openxmlformats.org/officeDocument/2006/relationships/image" Target="../media/image234.gi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8.gif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3.png"/><Relationship Id="rId4" Type="http://schemas.openxmlformats.org/officeDocument/2006/relationships/image" Target="../media/image7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gif"/><Relationship Id="rId5" Type="http://schemas.openxmlformats.org/officeDocument/2006/relationships/image" Target="../media/image140.gif"/><Relationship Id="rId4" Type="http://schemas.openxmlformats.org/officeDocument/2006/relationships/hyperlink" Target="https://www.adichemistry.com/inorganic/cochem/hsab/hard-soft-acid-base-theory.html#hard_base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Teoretická a</a:t>
            </a:r>
            <a:r>
              <a:rPr lang="en-US" dirty="0"/>
              <a:t>no</a:t>
            </a:r>
            <a:r>
              <a:rPr lang="cs-CZ" dirty="0"/>
              <a:t>r</a:t>
            </a:r>
            <a:r>
              <a:rPr lang="en-US" dirty="0" err="1"/>
              <a:t>ganick</a:t>
            </a:r>
            <a:r>
              <a:rPr lang="cs-CZ" dirty="0"/>
              <a:t>á chemie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5</a:t>
            </a:r>
            <a:r>
              <a:rPr lang="cs-CZ"/>
              <a:t>. </a:t>
            </a:r>
            <a:r>
              <a:rPr lang="cs-CZ" dirty="0"/>
              <a:t>část</a:t>
            </a:r>
          </a:p>
        </p:txBody>
      </p:sp>
    </p:spTree>
    <p:extLst>
      <p:ext uri="{BB962C8B-B14F-4D97-AF65-F5344CB8AC3E}">
        <p14:creationId xmlns:p14="http://schemas.microsoft.com/office/powerpoint/2010/main" val="53816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5A4E1AE-B374-4A4E-80DE-039016294F74}"/>
              </a:ext>
            </a:extLst>
          </p:cNvPr>
          <p:cNvSpPr/>
          <p:nvPr/>
        </p:nvSpPr>
        <p:spPr>
          <a:xfrm>
            <a:off x="152400" y="4572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222222"/>
                </a:solidFill>
              </a:rPr>
              <a:t>Příklad</a:t>
            </a:r>
            <a:r>
              <a:rPr lang="cs-CZ" sz="2000" dirty="0">
                <a:solidFill>
                  <a:srgbClr val="222222"/>
                </a:solidFill>
              </a:rPr>
              <a:t>: Určete tepelnou změnu při rozpuštění </a:t>
            </a:r>
            <a:r>
              <a:rPr lang="en-US" sz="2000" dirty="0">
                <a:solidFill>
                  <a:srgbClr val="222222"/>
                </a:solidFill>
              </a:rPr>
              <a:t>4.00 g </a:t>
            </a:r>
            <a:r>
              <a:rPr lang="en-US" sz="2000" dirty="0" err="1">
                <a:solidFill>
                  <a:srgbClr val="222222"/>
                </a:solidFill>
              </a:rPr>
              <a:t>KCl</a:t>
            </a:r>
            <a:r>
              <a:rPr lang="cs-CZ" sz="2000" dirty="0">
                <a:solidFill>
                  <a:srgbClr val="222222"/>
                </a:solidFill>
              </a:rPr>
              <a:t> ve</a:t>
            </a:r>
            <a:r>
              <a:rPr lang="en-US" sz="2000" dirty="0">
                <a:solidFill>
                  <a:srgbClr val="222222"/>
                </a:solidFill>
              </a:rPr>
              <a:t> 100 g </a:t>
            </a:r>
            <a:r>
              <a:rPr lang="cs-CZ" sz="2000" dirty="0">
                <a:solidFill>
                  <a:srgbClr val="222222"/>
                </a:solidFill>
              </a:rPr>
              <a:t>vody</a:t>
            </a:r>
            <a:r>
              <a:rPr lang="en-US" sz="2000" dirty="0">
                <a:solidFill>
                  <a:srgbClr val="222222"/>
                </a:solidFill>
              </a:rPr>
              <a:t>. </a:t>
            </a:r>
            <a:r>
              <a:rPr lang="cs-CZ" sz="2000" dirty="0">
                <a:solidFill>
                  <a:srgbClr val="222222"/>
                </a:solidFill>
              </a:rPr>
              <a:t>Tepelná kapacita roztoku je </a:t>
            </a:r>
            <a:r>
              <a:rPr lang="en-US" sz="2000" dirty="0">
                <a:solidFill>
                  <a:srgbClr val="222222"/>
                </a:solidFill>
              </a:rPr>
              <a:t>4.18 J/K</a:t>
            </a:r>
            <a:r>
              <a:rPr lang="cs-CZ" sz="2000" dirty="0">
                <a:solidFill>
                  <a:srgbClr val="222222"/>
                </a:solidFill>
              </a:rPr>
              <a:t>.</a:t>
            </a:r>
            <a:r>
              <a:rPr lang="en-US" sz="2000" dirty="0">
                <a:solidFill>
                  <a:srgbClr val="222222"/>
                </a:solidFill>
              </a:rPr>
              <a:t>g</a:t>
            </a:r>
            <a:r>
              <a:rPr lang="cs-CZ" sz="2000" dirty="0">
                <a:solidFill>
                  <a:srgbClr val="222222"/>
                </a:solidFill>
              </a:rPr>
              <a:t>, rozpouštěcí </a:t>
            </a:r>
            <a:r>
              <a:rPr lang="en-US" sz="2000" dirty="0" err="1">
                <a:solidFill>
                  <a:srgbClr val="222222"/>
                </a:solidFill>
              </a:rPr>
              <a:t>enthalpie</a:t>
            </a:r>
            <a:r>
              <a:rPr lang="en-US" sz="2000" dirty="0">
                <a:solidFill>
                  <a:srgbClr val="222222"/>
                </a:solidFill>
              </a:rPr>
              <a:t> </a:t>
            </a:r>
            <a:r>
              <a:rPr lang="cs-CZ" sz="2000" dirty="0">
                <a:solidFill>
                  <a:srgbClr val="222222"/>
                </a:solidFill>
              </a:rPr>
              <a:t>jsou uvedeny v tabulce</a:t>
            </a:r>
            <a:r>
              <a:rPr lang="en-US" sz="2000" dirty="0">
                <a:solidFill>
                  <a:srgbClr val="222222"/>
                </a:solidFill>
              </a:rPr>
              <a:t>.</a:t>
            </a:r>
            <a:endParaRPr lang="en-US" sz="20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CE1052F-E20E-4995-9772-27109EE959E5}"/>
              </a:ext>
            </a:extLst>
          </p:cNvPr>
          <p:cNvSpPr/>
          <p:nvPr/>
        </p:nvSpPr>
        <p:spPr>
          <a:xfrm>
            <a:off x="228600" y="1524000"/>
            <a:ext cx="8458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inherit"/>
              </a:rPr>
              <a:t>Δ</a:t>
            </a:r>
            <a:r>
              <a:rPr lang="en-US" dirty="0" err="1">
                <a:latin typeface="inherit"/>
              </a:rPr>
              <a:t>H</a:t>
            </a:r>
            <a:r>
              <a:rPr lang="en-US" baseline="-25000" dirty="0" err="1">
                <a:latin typeface="inherit"/>
              </a:rPr>
              <a:t>soln</a:t>
            </a:r>
            <a:r>
              <a:rPr lang="en-US" dirty="0">
                <a:latin typeface="inherit"/>
              </a:rPr>
              <a:t> </a:t>
            </a:r>
            <a:r>
              <a:rPr lang="cs-CZ" dirty="0">
                <a:latin typeface="inherit"/>
              </a:rPr>
              <a:t>/ </a:t>
            </a:r>
            <a:r>
              <a:rPr lang="cs-CZ" dirty="0" err="1">
                <a:latin typeface="inherit"/>
              </a:rPr>
              <a:t>M</a:t>
            </a:r>
            <a:r>
              <a:rPr lang="cs-CZ" baseline="-25000" dirty="0" err="1">
                <a:latin typeface="inherit"/>
              </a:rPr>
              <a:t>KCl</a:t>
            </a:r>
            <a:r>
              <a:rPr lang="cs-CZ" baseline="-25000" dirty="0">
                <a:latin typeface="inherit"/>
              </a:rPr>
              <a:t> </a:t>
            </a:r>
            <a:r>
              <a:rPr lang="en-US" dirty="0">
                <a:latin typeface="inherit"/>
              </a:rPr>
              <a:t>= </a:t>
            </a:r>
            <a:r>
              <a:rPr lang="cs-CZ" dirty="0">
                <a:latin typeface="inherit"/>
              </a:rPr>
              <a:t>(C . (</a:t>
            </a:r>
            <a:r>
              <a:rPr lang="cs-CZ" dirty="0" err="1">
                <a:latin typeface="inherit"/>
              </a:rPr>
              <a:t>m</a:t>
            </a:r>
            <a:r>
              <a:rPr lang="cs-CZ" baseline="-25000" dirty="0" err="1">
                <a:latin typeface="inherit"/>
              </a:rPr>
              <a:t>KCl</a:t>
            </a:r>
            <a:r>
              <a:rPr lang="cs-CZ" dirty="0">
                <a:latin typeface="inherit"/>
              </a:rPr>
              <a:t> + </a:t>
            </a:r>
            <a:r>
              <a:rPr lang="cs-CZ" dirty="0" err="1">
                <a:latin typeface="inherit"/>
              </a:rPr>
              <a:t>m</a:t>
            </a:r>
            <a:r>
              <a:rPr lang="cs-CZ" baseline="-25000" dirty="0" err="1">
                <a:latin typeface="inherit"/>
              </a:rPr>
              <a:t>W</a:t>
            </a:r>
            <a:r>
              <a:rPr lang="cs-CZ" dirty="0">
                <a:latin typeface="inherit"/>
              </a:rPr>
              <a:t>) .</a:t>
            </a:r>
            <a:r>
              <a:rPr lang="en-US" dirty="0">
                <a:latin typeface="inherit"/>
              </a:rPr>
              <a:t> </a:t>
            </a:r>
            <a:r>
              <a:rPr lang="el-GR" dirty="0">
                <a:latin typeface="inherit"/>
              </a:rPr>
              <a:t>Δ</a:t>
            </a:r>
            <a:r>
              <a:rPr lang="en-US" dirty="0">
                <a:latin typeface="inherit"/>
              </a:rPr>
              <a:t>T</a:t>
            </a:r>
            <a:endParaRPr lang="cs-CZ" dirty="0">
              <a:latin typeface="inherit"/>
            </a:endParaRPr>
          </a:p>
          <a:p>
            <a:endParaRPr lang="cs-CZ" sz="800" dirty="0">
              <a:latin typeface="inherit"/>
            </a:endParaRPr>
          </a:p>
          <a:p>
            <a:r>
              <a:rPr lang="el-GR" dirty="0">
                <a:latin typeface="inherit"/>
              </a:rPr>
              <a:t>Δ</a:t>
            </a:r>
            <a:r>
              <a:rPr lang="en-US" dirty="0">
                <a:latin typeface="inherit"/>
              </a:rPr>
              <a:t>T</a:t>
            </a:r>
            <a:r>
              <a:rPr lang="cs-CZ" dirty="0">
                <a:latin typeface="inherit"/>
              </a:rPr>
              <a:t> </a:t>
            </a:r>
            <a:r>
              <a:rPr lang="en-US" dirty="0">
                <a:latin typeface="inherit"/>
              </a:rPr>
              <a:t>=</a:t>
            </a:r>
            <a:r>
              <a:rPr lang="cs-CZ" dirty="0">
                <a:latin typeface="inherit"/>
              </a:rPr>
              <a:t> </a:t>
            </a:r>
            <a:r>
              <a:rPr lang="el-GR" dirty="0">
                <a:latin typeface="inherit"/>
              </a:rPr>
              <a:t>Δ</a:t>
            </a:r>
            <a:r>
              <a:rPr lang="en-US" dirty="0" err="1">
                <a:latin typeface="inherit"/>
              </a:rPr>
              <a:t>H</a:t>
            </a:r>
            <a:r>
              <a:rPr lang="en-US" baseline="-25000" dirty="0" err="1">
                <a:latin typeface="inherit"/>
              </a:rPr>
              <a:t>soln</a:t>
            </a:r>
            <a:r>
              <a:rPr lang="en-US" dirty="0">
                <a:latin typeface="inherit"/>
              </a:rPr>
              <a:t> </a:t>
            </a:r>
            <a:r>
              <a:rPr lang="cs-CZ" dirty="0">
                <a:latin typeface="inherit"/>
              </a:rPr>
              <a:t>/ (</a:t>
            </a:r>
            <a:r>
              <a:rPr lang="cs-CZ" dirty="0" err="1">
                <a:latin typeface="inherit"/>
              </a:rPr>
              <a:t>M</a:t>
            </a:r>
            <a:r>
              <a:rPr lang="cs-CZ" baseline="-25000" dirty="0" err="1">
                <a:latin typeface="inherit"/>
              </a:rPr>
              <a:t>KCl</a:t>
            </a:r>
            <a:r>
              <a:rPr lang="cs-CZ" baseline="-25000" dirty="0">
                <a:latin typeface="inherit"/>
              </a:rPr>
              <a:t> </a:t>
            </a:r>
            <a:r>
              <a:rPr lang="cs-CZ" dirty="0">
                <a:latin typeface="inherit"/>
              </a:rPr>
              <a:t>. C . (</a:t>
            </a:r>
            <a:r>
              <a:rPr lang="cs-CZ" dirty="0" err="1">
                <a:latin typeface="inherit"/>
              </a:rPr>
              <a:t>m</a:t>
            </a:r>
            <a:r>
              <a:rPr lang="cs-CZ" baseline="-25000" dirty="0" err="1">
                <a:latin typeface="inherit"/>
              </a:rPr>
              <a:t>KCl</a:t>
            </a:r>
            <a:r>
              <a:rPr lang="cs-CZ" dirty="0">
                <a:latin typeface="inherit"/>
              </a:rPr>
              <a:t> + </a:t>
            </a:r>
            <a:r>
              <a:rPr lang="cs-CZ" dirty="0" err="1">
                <a:latin typeface="inherit"/>
              </a:rPr>
              <a:t>m</a:t>
            </a:r>
            <a:r>
              <a:rPr lang="cs-CZ" baseline="-25000" dirty="0" err="1">
                <a:latin typeface="inherit"/>
              </a:rPr>
              <a:t>W</a:t>
            </a:r>
            <a:r>
              <a:rPr lang="cs-CZ" dirty="0">
                <a:latin typeface="inherit"/>
              </a:rPr>
              <a:t>) ) = 17200/(</a:t>
            </a:r>
            <a:r>
              <a:rPr lang="en-US" dirty="0">
                <a:latin typeface="inherit"/>
              </a:rPr>
              <a:t>74.56</a:t>
            </a:r>
            <a:r>
              <a:rPr lang="cs-CZ" dirty="0">
                <a:latin typeface="inherit"/>
              </a:rPr>
              <a:t> . </a:t>
            </a:r>
            <a:r>
              <a:rPr lang="en-US" dirty="0"/>
              <a:t>4.18</a:t>
            </a:r>
            <a:r>
              <a:rPr lang="cs-CZ" dirty="0"/>
              <a:t> . (4 + 100)</a:t>
            </a:r>
            <a:r>
              <a:rPr lang="cs-CZ" dirty="0">
                <a:latin typeface="inherit"/>
              </a:rPr>
              <a:t>) = 0.54 K</a:t>
            </a:r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1736D6F2-F4EC-4D92-BCB8-9DE52AEA6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122268"/>
            <a:ext cx="7239000" cy="32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967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172200" cy="422672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Elektrochemická řada napětí</a:t>
            </a:r>
          </a:p>
        </p:txBody>
      </p:sp>
      <p:pic>
        <p:nvPicPr>
          <p:cNvPr id="158724" name="Picture 4" descr="VÃ½sledek obrÃ¡zku pro beketova Åada kovÅ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65" y="4038600"/>
            <a:ext cx="5440135" cy="249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8" name="Picture 8" descr="http://www.zschemie.euweb.cz/redox/rad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633171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6348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0EAC8C-95D7-4E8F-8387-EC316B98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38565"/>
            <a:ext cx="3276600" cy="4111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Řada aktivity kovů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BC4AA32-3EDD-4986-AF99-8F3985FD6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897" y="533400"/>
            <a:ext cx="3877703" cy="602932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C5A9444-DBD3-4279-BDEF-9703D7D63830}"/>
              </a:ext>
            </a:extLst>
          </p:cNvPr>
          <p:cNvSpPr txBox="1"/>
          <p:nvPr/>
        </p:nvSpPr>
        <p:spPr>
          <a:xfrm>
            <a:off x="152400" y="1676400"/>
            <a:ext cx="47625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Font typeface="+mj-lt"/>
              <a:buAutoNum type="arabicPeriod"/>
            </a:pPr>
            <a:r>
              <a:rPr lang="cs-CZ" sz="2000" b="0" i="0" dirty="0">
                <a:effectLst/>
              </a:rPr>
              <a:t> Snadnost se kterou kov v roztoku ztrácí elektrony a tvoří pozitivní ionty klesá v řadě shora dolů tj</a:t>
            </a:r>
            <a:r>
              <a:rPr lang="en-US" sz="2000" b="0" i="0" dirty="0">
                <a:effectLst/>
              </a:rPr>
              <a:t>. </a:t>
            </a:r>
            <a:r>
              <a:rPr lang="cs-CZ" sz="2000" b="0" i="0" dirty="0">
                <a:effectLst/>
              </a:rPr>
              <a:t>od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Cs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p</a:t>
            </a:r>
            <a:r>
              <a:rPr lang="en-US" sz="2000" b="0" i="0" dirty="0">
                <a:effectLst/>
              </a:rPr>
              <a:t>o </a:t>
            </a:r>
            <a:r>
              <a:rPr lang="cs-CZ" sz="2000" b="0" i="0" dirty="0" err="1">
                <a:effectLst/>
              </a:rPr>
              <a:t>Pt</a:t>
            </a:r>
            <a:r>
              <a:rPr lang="en-US" sz="2000" b="0" i="0" dirty="0">
                <a:effectLst/>
              </a:rPr>
              <a:t>.</a:t>
            </a:r>
            <a:endParaRPr lang="cs-CZ" sz="2000" b="0" i="0" dirty="0">
              <a:effectLst/>
            </a:endParaRPr>
          </a:p>
          <a:p>
            <a:pPr algn="just" fontAlgn="base">
              <a:buFont typeface="+mj-lt"/>
              <a:buAutoNum type="arabicPeriod"/>
            </a:pPr>
            <a:endParaRPr lang="en-US" sz="800" b="0" i="0" dirty="0">
              <a:effectLst/>
            </a:endParaRPr>
          </a:p>
          <a:p>
            <a:pPr algn="just" fontAlgn="base">
              <a:buFont typeface="+mj-lt"/>
              <a:buAutoNum type="arabicPeriod"/>
            </a:pPr>
            <a:r>
              <a:rPr lang="cs-CZ" sz="2000" b="0" i="0" dirty="0">
                <a:effectLst/>
              </a:rPr>
              <a:t> Kovy</a:t>
            </a:r>
            <a:r>
              <a:rPr lang="en-US" sz="2000" b="0" i="0" dirty="0">
                <a:effectLst/>
              </a:rPr>
              <a:t> </a:t>
            </a:r>
            <a:r>
              <a:rPr lang="cs-CZ" sz="2000" dirty="0"/>
              <a:t>z</a:t>
            </a:r>
            <a:r>
              <a:rPr lang="cs-CZ" sz="2000" b="0" i="0" dirty="0">
                <a:effectLst/>
              </a:rPr>
              <a:t> horní části řady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u="sng" dirty="0">
                <a:effectLst/>
              </a:rPr>
              <a:t>mají schopnost vytěsnit kovy</a:t>
            </a:r>
            <a:r>
              <a:rPr lang="cs-CZ" sz="2000" b="0" i="0" dirty="0">
                <a:effectLst/>
              </a:rPr>
              <a:t> umístěné níže z roztoků jejich solí. </a:t>
            </a:r>
          </a:p>
          <a:p>
            <a:pPr algn="just" fontAlgn="base">
              <a:buFont typeface="+mj-lt"/>
              <a:buAutoNum type="arabicPeriod"/>
            </a:pPr>
            <a:endParaRPr lang="cs-CZ" sz="800" b="0" i="0" dirty="0">
              <a:effectLst/>
            </a:endParaRPr>
          </a:p>
          <a:p>
            <a:pPr algn="just" fontAlgn="base">
              <a:buFont typeface="+mj-lt"/>
              <a:buAutoNum type="arabicPeriod"/>
            </a:pPr>
            <a:r>
              <a:rPr lang="cs-CZ" sz="2000" dirty="0"/>
              <a:t> </a:t>
            </a:r>
            <a:r>
              <a:rPr lang="cs-CZ" sz="2000" b="0" i="0" dirty="0">
                <a:effectLst/>
              </a:rPr>
              <a:t>Řada</a:t>
            </a:r>
            <a:r>
              <a:rPr lang="en-US" sz="2000" b="0" i="0" dirty="0">
                <a:effectLst/>
              </a:rPr>
              <a:t> a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tivity</a:t>
            </a:r>
            <a:r>
              <a:rPr lang="cs-CZ" sz="2000" b="0" i="0" dirty="0">
                <a:effectLst/>
              </a:rPr>
              <a:t> kovů charakterizuje míru jejich </a:t>
            </a:r>
            <a:r>
              <a:rPr lang="en-US" sz="2000" b="0" i="0" dirty="0">
                <a:effectLst/>
              </a:rPr>
              <a:t>rea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tivity</a:t>
            </a:r>
            <a:r>
              <a:rPr lang="en-US" sz="2000" b="0" i="0" dirty="0">
                <a:effectLst/>
              </a:rPr>
              <a:t>.</a:t>
            </a:r>
            <a:endParaRPr lang="cs-CZ" sz="2000" b="0" i="0" dirty="0">
              <a:effectLst/>
            </a:endParaRPr>
          </a:p>
          <a:p>
            <a:pPr algn="just" fontAlgn="base">
              <a:buFont typeface="+mj-lt"/>
              <a:buAutoNum type="arabicPeriod"/>
            </a:pPr>
            <a:endParaRPr lang="en-US" sz="800" b="0" i="0" dirty="0">
              <a:effectLst/>
            </a:endParaRPr>
          </a:p>
          <a:p>
            <a:pPr algn="just" fontAlgn="base">
              <a:buFont typeface="+mj-lt"/>
              <a:buAutoNum type="arabicPeriod"/>
            </a:pPr>
            <a:r>
              <a:rPr lang="cs-CZ" sz="2000" b="0" i="0" dirty="0">
                <a:effectLst/>
              </a:rPr>
              <a:t> Kovy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v horní části řady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j</a:t>
            </a:r>
            <a:r>
              <a:rPr lang="en-US" sz="2000" b="0" i="0" dirty="0">
                <a:effectLst/>
              </a:rPr>
              <a:t>e </a:t>
            </a:r>
            <a:r>
              <a:rPr lang="cs-CZ" sz="2000" b="0" i="0" u="sng" dirty="0">
                <a:effectLst/>
              </a:rPr>
              <a:t>obtížné získat z jejich rud</a:t>
            </a:r>
            <a:r>
              <a:rPr lang="en-US" sz="2000" b="0" i="0" dirty="0">
                <a:effectLst/>
              </a:rPr>
              <a:t>.</a:t>
            </a:r>
          </a:p>
          <a:p>
            <a:br>
              <a:rPr lang="en-US" sz="2000" dirty="0">
                <a:highlight>
                  <a:srgbClr val="FFFF00"/>
                </a:highlight>
              </a:rPr>
            </a:br>
            <a:endParaRPr lang="cs-CZ" sz="2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5198466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35D15769-6E09-4BE8-86AA-38CE5156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4275157" cy="624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A336C24-788C-4D68-81BE-66EACAE57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869" y="219075"/>
            <a:ext cx="3736181" cy="2585034"/>
          </a:xfrm>
          <a:prstGeom prst="rect">
            <a:avLst/>
          </a:prstGeom>
        </p:spPr>
      </p:pic>
      <p:pic>
        <p:nvPicPr>
          <p:cNvPr id="11" name="Picture 2" descr="Grade10: CHAPTER 2 REACTIVITY SERIES SEMESTER 1">
            <a:extLst>
              <a:ext uri="{FF2B5EF4-FFF2-40B4-BE49-F238E27FC236}">
                <a16:creationId xmlns:a16="http://schemas.microsoft.com/office/drawing/2014/main" id="{2844A44A-6860-403C-B13A-CCEA4A792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03" y="3200400"/>
            <a:ext cx="3887112" cy="320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4408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Predicting reactions of a metal using the reactivity ...">
            <a:extLst>
              <a:ext uri="{FF2B5EF4-FFF2-40B4-BE49-F238E27FC236}">
                <a16:creationId xmlns:a16="http://schemas.microsoft.com/office/drawing/2014/main" id="{9581FFC0-A176-4C3A-8CD9-0EE0134D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69118"/>
            <a:ext cx="5067637" cy="336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O Level Chemistry : 06/29/13">
            <a:extLst>
              <a:ext uri="{FF2B5EF4-FFF2-40B4-BE49-F238E27FC236}">
                <a16:creationId xmlns:a16="http://schemas.microsoft.com/office/drawing/2014/main" id="{8803D0BD-85BF-467F-AA27-E7FF63E9B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27350"/>
            <a:ext cx="4058352" cy="26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y Share Learning Content: 3.3 Reactivity Series of Metals ...">
            <a:extLst>
              <a:ext uri="{FF2B5EF4-FFF2-40B4-BE49-F238E27FC236}">
                <a16:creationId xmlns:a16="http://schemas.microsoft.com/office/drawing/2014/main" id="{1A523277-7F56-4D43-9BF4-244343358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893342" cy="259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BC Bitesize - National 4 Chemistry - Properties of metals ...">
            <a:extLst>
              <a:ext uri="{FF2B5EF4-FFF2-40B4-BE49-F238E27FC236}">
                <a16:creationId xmlns:a16="http://schemas.microsoft.com/office/drawing/2014/main" id="{CF495BE8-9900-4D18-81D2-92987995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590" y="3269118"/>
            <a:ext cx="2704763" cy="337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1522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9B21E6A-564A-46BA-8C93-84849D921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6" y="371380"/>
            <a:ext cx="8840248" cy="61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956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0B4DA98-60FD-49BA-8305-C9CED5EDD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01479"/>
            <a:ext cx="2446867" cy="3215572"/>
          </a:xfrm>
          <a:prstGeom prst="rect">
            <a:avLst/>
          </a:prstGeom>
        </p:spPr>
      </p:pic>
      <p:pic>
        <p:nvPicPr>
          <p:cNvPr id="4100" name="Picture 4" descr="tell me reactivity series of non metal. - Brainly.in">
            <a:extLst>
              <a:ext uri="{FF2B5EF4-FFF2-40B4-BE49-F238E27FC236}">
                <a16:creationId xmlns:a16="http://schemas.microsoft.com/office/drawing/2014/main" id="{8121B8AE-3863-464C-A338-1AD32B4A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00550"/>
            <a:ext cx="3889936" cy="198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activity Series of Metals and Nonmetals » Selftution">
            <a:extLst>
              <a:ext uri="{FF2B5EF4-FFF2-40B4-BE49-F238E27FC236}">
                <a16:creationId xmlns:a16="http://schemas.microsoft.com/office/drawing/2014/main" id="{E1F5CAC1-F93A-4F4A-90EF-F3CC8A850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097" y="4191000"/>
            <a:ext cx="3073370" cy="21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61A11CB-ADD1-48F1-A0CD-6450BE90A60F}"/>
              </a:ext>
            </a:extLst>
          </p:cNvPr>
          <p:cNvSpPr txBox="1"/>
          <p:nvPr/>
        </p:nvSpPr>
        <p:spPr>
          <a:xfrm>
            <a:off x="372532" y="1355754"/>
            <a:ext cx="55625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effectLst/>
              </a:rPr>
              <a:t>Během</a:t>
            </a:r>
            <a:r>
              <a:rPr lang="en-US" sz="2000" b="0" i="0" dirty="0">
                <a:effectLst/>
              </a:rPr>
              <a:t> </a:t>
            </a:r>
            <a:r>
              <a:rPr lang="cs-CZ" sz="2000" b="0" i="0" dirty="0">
                <a:effectLst/>
              </a:rPr>
              <a:t>vytěsňovacích reakcí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u="sng" dirty="0">
                <a:effectLst/>
              </a:rPr>
              <a:t>více aktivní nekov vytěsňuje méně aktivní nekov</a:t>
            </a:r>
            <a:r>
              <a:rPr lang="cs-CZ" sz="2000" b="0" i="0" dirty="0">
                <a:effectLst/>
              </a:rPr>
              <a:t> ze sloučeniny</a:t>
            </a:r>
            <a:r>
              <a:rPr lang="en-US" sz="2000" b="0" i="0" dirty="0">
                <a:effectLst/>
              </a:rPr>
              <a:t>.</a:t>
            </a:r>
            <a:endParaRPr lang="cs-CZ" sz="2000" b="0" i="0" dirty="0">
              <a:effectLst/>
            </a:endParaRPr>
          </a:p>
          <a:p>
            <a:pPr algn="just"/>
            <a:endParaRPr lang="cs-CZ" sz="800" dirty="0"/>
          </a:p>
          <a:p>
            <a:pPr algn="just"/>
            <a:r>
              <a:rPr lang="cs-CZ" sz="2000" b="0" i="0" dirty="0" err="1">
                <a:effectLst/>
              </a:rPr>
              <a:t>Ak</a:t>
            </a:r>
            <a:r>
              <a:rPr lang="en-US" sz="2000" b="0" i="0" dirty="0" err="1">
                <a:effectLst/>
              </a:rPr>
              <a:t>tivit</a:t>
            </a:r>
            <a:r>
              <a:rPr lang="cs-CZ" sz="2000" b="0" i="0" dirty="0">
                <a:effectLst/>
              </a:rPr>
              <a:t>a nekovů závisí na jejich schopnosti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přijímat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z roztoku </a:t>
            </a:r>
            <a:r>
              <a:rPr lang="en-US" sz="2000" b="0" i="0" dirty="0" err="1">
                <a:effectLst/>
              </a:rPr>
              <a:t>ele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tron</a:t>
            </a:r>
            <a:r>
              <a:rPr lang="cs-CZ" sz="2000" b="0" i="0" dirty="0">
                <a:effectLst/>
              </a:rPr>
              <a:t>y, za tvorby pozitivních iontů</a:t>
            </a:r>
            <a:r>
              <a:rPr lang="en-US" sz="2000" b="0" i="0" dirty="0">
                <a:effectLst/>
              </a:rPr>
              <a:t>. </a:t>
            </a:r>
            <a:r>
              <a:rPr lang="cs-CZ" sz="2000" b="0" i="0" dirty="0">
                <a:effectLst/>
              </a:rPr>
              <a:t>Čím </a:t>
            </a:r>
            <a:r>
              <a:rPr lang="cs-CZ" sz="2000" b="0" i="0" u="sng" dirty="0">
                <a:effectLst/>
              </a:rPr>
              <a:t>snadněji</a:t>
            </a:r>
            <a:r>
              <a:rPr lang="en-US" sz="2000" b="0" i="0" u="sng" dirty="0">
                <a:effectLst/>
              </a:rPr>
              <a:t> n</a:t>
            </a:r>
            <a:r>
              <a:rPr lang="cs-CZ" sz="2000" b="0" i="0" u="sng" dirty="0" err="1">
                <a:effectLst/>
              </a:rPr>
              <a:t>ekov</a:t>
            </a:r>
            <a:r>
              <a:rPr lang="en-US" sz="2000" b="0" i="0" u="sng" dirty="0">
                <a:effectLst/>
              </a:rPr>
              <a:t> </a:t>
            </a:r>
            <a:r>
              <a:rPr lang="cs-CZ" sz="2000" b="0" i="0" u="sng" dirty="0">
                <a:effectLst/>
              </a:rPr>
              <a:t>přijímá</a:t>
            </a:r>
            <a:r>
              <a:rPr lang="en-US" sz="2000" b="0" i="0" u="sng" dirty="0">
                <a:effectLst/>
              </a:rPr>
              <a:t> </a:t>
            </a:r>
            <a:r>
              <a:rPr lang="en-US" sz="2000" b="0" i="0" u="sng" dirty="0" err="1">
                <a:effectLst/>
              </a:rPr>
              <a:t>ele</a:t>
            </a:r>
            <a:r>
              <a:rPr lang="cs-CZ" sz="2000" b="0" i="0" u="sng" dirty="0">
                <a:effectLst/>
              </a:rPr>
              <a:t>k</a:t>
            </a:r>
            <a:r>
              <a:rPr lang="en-US" sz="2000" b="0" i="0" u="sng" dirty="0" err="1">
                <a:effectLst/>
              </a:rPr>
              <a:t>tron</a:t>
            </a:r>
            <a:r>
              <a:rPr lang="cs-CZ" sz="2000" b="0" i="0" u="sng" dirty="0">
                <a:effectLst/>
              </a:rPr>
              <a:t>y</a:t>
            </a:r>
            <a:r>
              <a:rPr lang="en-US" sz="2000" b="0" i="0" u="sng" dirty="0">
                <a:effectLst/>
              </a:rPr>
              <a:t>, </a:t>
            </a:r>
            <a:r>
              <a:rPr lang="cs-CZ" sz="2000" b="0" i="0" u="sng" dirty="0">
                <a:effectLst/>
              </a:rPr>
              <a:t>tím je aktivnější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a tím výše je v řadě </a:t>
            </a:r>
            <a:r>
              <a:rPr lang="en-US" sz="2000" b="0" i="0" dirty="0">
                <a:effectLst/>
              </a:rPr>
              <a:t>rea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tivity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nekovů</a:t>
            </a:r>
            <a:r>
              <a:rPr lang="en-US" sz="2000" b="0" i="0" dirty="0">
                <a:effectLst/>
              </a:rPr>
              <a:t>.</a:t>
            </a:r>
            <a:endParaRPr lang="cs-CZ" sz="2000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435CD85D-BDB5-46E1-BA8A-ADA9ED942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2" y="380999"/>
            <a:ext cx="3056467" cy="4111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Reaktivita nekovů</a:t>
            </a:r>
          </a:p>
        </p:txBody>
      </p:sp>
    </p:spTree>
    <p:extLst>
      <p:ext uri="{BB962C8B-B14F-4D97-AF65-F5344CB8AC3E}">
        <p14:creationId xmlns:p14="http://schemas.microsoft.com/office/powerpoint/2010/main" val="34134870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4E582A1-1491-4070-B5C3-DC1F91CC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89" y="3314700"/>
            <a:ext cx="4703211" cy="33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89C5AE98-C8DA-4407-B8AC-425525037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9" y="203339"/>
            <a:ext cx="4867275" cy="27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5D6D9A1-1F42-484A-BB32-61FADB8E259E}"/>
              </a:ext>
            </a:extLst>
          </p:cNvPr>
          <p:cNvSpPr txBox="1"/>
          <p:nvPr/>
        </p:nvSpPr>
        <p:spPr>
          <a:xfrm>
            <a:off x="381001" y="304800"/>
            <a:ext cx="1682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Reaktivita</a:t>
            </a:r>
          </a:p>
        </p:txBody>
      </p:sp>
    </p:spTree>
    <p:extLst>
      <p:ext uri="{BB962C8B-B14F-4D97-AF65-F5344CB8AC3E}">
        <p14:creationId xmlns:p14="http://schemas.microsoft.com/office/powerpoint/2010/main" val="16631853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10.2 - Reactivity Series - IGCSE AID">
            <a:extLst>
              <a:ext uri="{FF2B5EF4-FFF2-40B4-BE49-F238E27FC236}">
                <a16:creationId xmlns:a16="http://schemas.microsoft.com/office/drawing/2014/main" id="{58B172A6-6816-4BEF-B203-7BA01B1CF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"/>
            <a:ext cx="6172200" cy="275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e amount of hydrogen given off rates metals in reactivity">
            <a:extLst>
              <a:ext uri="{FF2B5EF4-FFF2-40B4-BE49-F238E27FC236}">
                <a16:creationId xmlns:a16="http://schemas.microsoft.com/office/drawing/2014/main" id="{18E29D94-9B2E-4793-8C2C-476464C35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3035300"/>
            <a:ext cx="539115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5397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864169" y="428289"/>
            <a:ext cx="224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Frostův diagram</a:t>
            </a:r>
          </a:p>
        </p:txBody>
      </p:sp>
      <p:pic>
        <p:nvPicPr>
          <p:cNvPr id="148486" name="Picture 6" descr="MnFrost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69" y="4305300"/>
            <a:ext cx="331991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VÃ½sledek obrÃ¡zku pro frost diagram halo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"/>
            <a:ext cx="3927910" cy="301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18" y="3777682"/>
            <a:ext cx="3962400" cy="281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157" y="1022999"/>
            <a:ext cx="43598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Tendence dvou látek k </a:t>
            </a:r>
            <a:r>
              <a:rPr lang="cs-CZ" sz="2000" b="1" dirty="0" err="1">
                <a:cs typeface="Arial" panose="020B0604020202020204" pitchFamily="34" charset="0"/>
              </a:rPr>
              <a:t>synproporcionaci</a:t>
            </a:r>
            <a:r>
              <a:rPr lang="cs-CZ" sz="2000" dirty="0">
                <a:cs typeface="Arial" panose="020B0604020202020204" pitchFamily="34" charset="0"/>
              </a:rPr>
              <a:t> či </a:t>
            </a:r>
            <a:r>
              <a:rPr lang="cs-CZ" sz="2000" b="1" dirty="0">
                <a:cs typeface="Arial" panose="020B0604020202020204" pitchFamily="34" charset="0"/>
              </a:rPr>
              <a:t>disproporcionaci</a:t>
            </a:r>
            <a:r>
              <a:rPr lang="cs-CZ" sz="2000" dirty="0">
                <a:cs typeface="Arial" panose="020B0604020202020204" pitchFamily="34" charset="0"/>
              </a:rPr>
              <a:t> lze vyjádřit Frostovým diagramem oxidačních čísel; pokud je u látek hodnota </a:t>
            </a:r>
            <a:r>
              <a:rPr lang="el-GR" sz="2000" dirty="0">
                <a:cs typeface="Arial" panose="020B0604020202020204" pitchFamily="34" charset="0"/>
              </a:rPr>
              <a:t>Δ</a:t>
            </a:r>
            <a:r>
              <a:rPr lang="cs-CZ" sz="2000" i="1" dirty="0">
                <a:cs typeface="Arial" panose="020B0604020202020204" pitchFamily="34" charset="0"/>
              </a:rPr>
              <a:t>G/F</a:t>
            </a:r>
            <a:r>
              <a:rPr lang="cs-CZ" sz="2000" dirty="0">
                <a:cs typeface="Arial" panose="020B0604020202020204" pitchFamily="34" charset="0"/>
              </a:rPr>
              <a:t> níže než čára spojující příslušná oxidační čísla na obou stranách, pak tyto látky, jsou-li společně přítomny v roztoku, podléhají </a:t>
            </a:r>
            <a:r>
              <a:rPr lang="cs-CZ" sz="2000" dirty="0" err="1">
                <a:cs typeface="Arial" panose="020B0604020202020204" pitchFamily="34" charset="0"/>
              </a:rPr>
              <a:t>synproporcionaci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94007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50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+mn-lt"/>
              </a:rPr>
              <a:t>Koordinační (komplexní) sloučeniny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98312"/>
            <a:ext cx="8839200" cy="4525963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xL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cs-CZ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cs-CZ" altLang="en-US" sz="2000" dirty="0">
                <a:cs typeface="Arial" panose="020B0604020202020204" pitchFamily="34" charset="0"/>
              </a:rPr>
              <a:t>(M = centrální atom, L= neutrální ligand)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xL</a:t>
            </a:r>
            <a:r>
              <a:rPr lang="cs-CZ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ML</a:t>
            </a:r>
            <a:r>
              <a:rPr lang="cs-CZ" alt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cs-CZ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 (</a:t>
            </a:r>
            <a:r>
              <a:rPr lang="cs-CZ" altLang="en-US" sz="20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x.y</a:t>
            </a:r>
            <a:r>
              <a:rPr lang="cs-CZ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                          	</a:t>
            </a:r>
            <a:r>
              <a:rPr lang="cs-CZ" altLang="en-US" sz="2000" dirty="0">
                <a:cs typeface="Arial" panose="020B0604020202020204" pitchFamily="34" charset="0"/>
              </a:rPr>
              <a:t>(L= aniontový ligand)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Koordinační číslo</a:t>
            </a:r>
            <a:r>
              <a:rPr lang="cs-CZ" altLang="en-US" sz="2000" dirty="0">
                <a:cs typeface="Arial" panose="020B0604020202020204" pitchFamily="34" charset="0"/>
              </a:rPr>
              <a:t> - počet atomů ligandů přímo vázaných na centrální atom v jeho koordinační sféře prostřednictvím tzv. </a:t>
            </a:r>
            <a:r>
              <a:rPr lang="cs-CZ" altLang="en-US" sz="2000" b="1" dirty="0">
                <a:cs typeface="Arial" panose="020B0604020202020204" pitchFamily="34" charset="0"/>
              </a:rPr>
              <a:t>donorového atomu</a:t>
            </a:r>
            <a:r>
              <a:rPr lang="cs-CZ" altLang="en-US" sz="2000" dirty="0">
                <a:cs typeface="Arial" panose="020B0604020202020204" pitchFamily="34" charset="0"/>
              </a:rPr>
              <a:t> (většinou C, P, N, O, S nebo halogen)</a:t>
            </a:r>
          </a:p>
        </p:txBody>
      </p:sp>
      <p:pic>
        <p:nvPicPr>
          <p:cNvPr id="6" name="Picture 2" descr="http://images.tutorvista.com/cms/images/80/Ligand-Bin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0" y="4419600"/>
            <a:ext cx="5423520" cy="220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FDD4102-E78E-41EA-A063-8C76D3D34555}"/>
              </a:ext>
            </a:extLst>
          </p:cNvPr>
          <p:cNvSpPr txBox="1"/>
          <p:nvPr/>
        </p:nvSpPr>
        <p:spPr>
          <a:xfrm>
            <a:off x="152400" y="935947"/>
            <a:ext cx="8839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Tvorba komplexů je charakteristická pro přechodné kovy. Jsou tvořeny </a:t>
            </a:r>
            <a:r>
              <a:rPr lang="cs-CZ" sz="2000" b="1" dirty="0"/>
              <a:t>centrálním atomem</a:t>
            </a:r>
            <a:r>
              <a:rPr lang="cs-CZ" sz="2000" dirty="0"/>
              <a:t> (iontem) a ten je koordinačně kovalentními vazbami vázán s atomy, ionty nebo atomovými skupinami – </a:t>
            </a:r>
            <a:r>
              <a:rPr lang="cs-CZ" sz="2000" b="1" dirty="0"/>
              <a:t>ligandy</a:t>
            </a:r>
            <a:r>
              <a:rPr 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8942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>
            <a:extLst>
              <a:ext uri="{FF2B5EF4-FFF2-40B4-BE49-F238E27FC236}">
                <a16:creationId xmlns:a16="http://schemas.microsoft.com/office/drawing/2014/main" id="{BCE96024-BFF2-4298-B722-029B65BAA6AD}"/>
              </a:ext>
            </a:extLst>
          </p:cNvPr>
          <p:cNvSpPr txBox="1"/>
          <p:nvPr/>
        </p:nvSpPr>
        <p:spPr>
          <a:xfrm>
            <a:off x="238447" y="1100078"/>
            <a:ext cx="41865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dirty="0">
                <a:solidFill>
                  <a:srgbClr val="000000"/>
                </a:solidFill>
                <a:effectLst/>
              </a:rPr>
              <a:t>Zahříváním solí (hydroxidů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­, 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uhličitanů nebo dusičnanů) 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alkali</a:t>
            </a:r>
            <a:r>
              <a:rPr lang="cs-CZ" sz="2000" b="0" dirty="0" err="1">
                <a:solidFill>
                  <a:srgbClr val="000000"/>
                </a:solidFill>
                <a:effectLst/>
              </a:rPr>
              <a:t>ckých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kovů, bude kation s nejvyšší polarizační schopností </a:t>
            </a:r>
            <a:r>
              <a:rPr lang="cs-CZ" sz="2000" b="0" dirty="0" err="1">
                <a:solidFill>
                  <a:srgbClr val="000000"/>
                </a:solidFill>
                <a:effectLst/>
              </a:rPr>
              <a:t>Li</a:t>
            </a:r>
            <a:r>
              <a:rPr lang="cs-CZ" sz="2000" b="0" baseline="30000" dirty="0">
                <a:solidFill>
                  <a:srgbClr val="000000"/>
                </a:solidFill>
                <a:effectLst/>
              </a:rPr>
              <a:t>+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nejsilněji polarizovat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kyslík</a:t>
            </a:r>
            <a:r>
              <a:rPr lang="en-US" sz="2000" b="0" baseline="3000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v 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OH</a:t>
            </a:r>
            <a:r>
              <a:rPr lang="cs-CZ" sz="2000" b="0" baseline="30000" dirty="0">
                <a:solidFill>
                  <a:srgbClr val="000000"/>
                </a:solidFill>
                <a:effectLst/>
              </a:rPr>
              <a:t>-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 ­, CO</a:t>
            </a:r>
            <a:r>
              <a:rPr lang="en-US" sz="2000" b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en-US" sz="2000" b="0" baseline="30000" dirty="0">
                <a:solidFill>
                  <a:srgbClr val="000000"/>
                </a:solidFill>
                <a:effectLst/>
              </a:rPr>
              <a:t>2­</a:t>
            </a:r>
            <a:r>
              <a:rPr lang="cs-CZ" sz="2000" b="0" baseline="30000" dirty="0">
                <a:solidFill>
                  <a:srgbClr val="000000"/>
                </a:solidFill>
                <a:effectLst/>
              </a:rPr>
              <a:t>-</a:t>
            </a:r>
            <a:r>
              <a:rPr lang="en-US" sz="2000" b="0" baseline="3000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or NO</a:t>
            </a:r>
            <a:r>
              <a:rPr lang="en-US" sz="2000" b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cs-CZ" sz="2000" b="0" baseline="30000" dirty="0">
                <a:solidFill>
                  <a:srgbClr val="000000"/>
                </a:solidFill>
                <a:effectLst/>
              </a:rPr>
              <a:t>-</a:t>
            </a:r>
            <a:r>
              <a:rPr lang="en-US" sz="2000" b="0" baseline="30000" dirty="0">
                <a:solidFill>
                  <a:srgbClr val="000000"/>
                </a:solidFill>
                <a:effectLst/>
              </a:rPr>
              <a:t>­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za vzniku oxidu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 Li</a:t>
            </a:r>
            <a:r>
              <a:rPr lang="en-US" sz="2000" b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dirty="0">
                <a:solidFill>
                  <a:srgbClr val="000000"/>
                </a:solidFill>
                <a:effectLst/>
              </a:rPr>
              <a:t>O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. Podobně Ca</a:t>
            </a:r>
            <a:r>
              <a:rPr lang="cs-CZ" sz="2000" b="0" baseline="30000" dirty="0">
                <a:solidFill>
                  <a:srgbClr val="000000"/>
                </a:solidFill>
                <a:effectLst/>
              </a:rPr>
              <a:t>2+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 s vyšším nábojem a menším poloměrem kationtu bude reagovat spíše jako </a:t>
            </a:r>
            <a:r>
              <a:rPr lang="cs-CZ" sz="2000" b="0" dirty="0" err="1">
                <a:solidFill>
                  <a:srgbClr val="000000"/>
                </a:solidFill>
                <a:effectLst/>
              </a:rPr>
              <a:t>Li</a:t>
            </a:r>
            <a:r>
              <a:rPr lang="cs-CZ" sz="2000" b="0" baseline="30000" dirty="0">
                <a:solidFill>
                  <a:srgbClr val="000000"/>
                </a:solidFill>
                <a:effectLst/>
              </a:rPr>
              <a:t>+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 než Na</a:t>
            </a:r>
            <a:r>
              <a:rPr lang="cs-CZ" sz="2000" b="0" baseline="30000" dirty="0">
                <a:solidFill>
                  <a:srgbClr val="000000"/>
                </a:solidFill>
                <a:effectLst/>
              </a:rPr>
              <a:t>+</a:t>
            </a:r>
            <a:r>
              <a:rPr lang="cs-CZ" sz="2000" b="0" dirty="0">
                <a:solidFill>
                  <a:srgbClr val="000000"/>
                </a:solidFill>
                <a:effectLst/>
              </a:rPr>
              <a:t>.</a:t>
            </a:r>
          </a:p>
        </p:txBody>
      </p:sp>
      <p:pic>
        <p:nvPicPr>
          <p:cNvPr id="27656" name="Picture 8">
            <a:extLst>
              <a:ext uri="{FF2B5EF4-FFF2-40B4-BE49-F238E27FC236}">
                <a16:creationId xmlns:a16="http://schemas.microsoft.com/office/drawing/2014/main" id="{C2DFD036-39D8-4F7A-9357-3F445B6E6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7" y="1286948"/>
            <a:ext cx="4572323" cy="24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669EBF9-8649-4A55-9D89-87FDA010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528" y="3962400"/>
            <a:ext cx="4371975" cy="262422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E6193B1-13ED-4534-8005-9CCE97397E0C}"/>
              </a:ext>
            </a:extLst>
          </p:cNvPr>
          <p:cNvSpPr txBox="1"/>
          <p:nvPr/>
        </p:nvSpPr>
        <p:spPr>
          <a:xfrm>
            <a:off x="166365" y="4159913"/>
            <a:ext cx="390492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effectLst/>
              </a:rPr>
              <a:t>Protože poloměr Na</a:t>
            </a:r>
            <a:r>
              <a:rPr lang="cs-CZ" sz="2000" b="0" i="0" baseline="30000" dirty="0">
                <a:effectLst/>
              </a:rPr>
              <a:t>+</a:t>
            </a:r>
            <a:r>
              <a:rPr lang="cs-CZ" sz="2000" b="0" i="0" dirty="0">
                <a:effectLst/>
              </a:rPr>
              <a:t> je prakticky stejný jako poloměr Ca</a:t>
            </a:r>
            <a:r>
              <a:rPr lang="cs-CZ" sz="2000" b="0" i="0" baseline="30000" dirty="0">
                <a:effectLst/>
              </a:rPr>
              <a:t>2+</a:t>
            </a:r>
            <a:r>
              <a:rPr lang="cs-CZ" sz="2000" b="0" i="0" dirty="0">
                <a:effectLst/>
              </a:rPr>
              <a:t> a na uhličitanový anion jsou navázány dva kationty Na</a:t>
            </a:r>
            <a:r>
              <a:rPr lang="cs-CZ" sz="2000" b="0" i="0" baseline="30000" dirty="0">
                <a:effectLst/>
              </a:rPr>
              <a:t>+</a:t>
            </a:r>
            <a:r>
              <a:rPr lang="cs-CZ" sz="2000" b="0" i="0" dirty="0">
                <a:effectLst/>
              </a:rPr>
              <a:t>, oproti jednomu kationtu Ca</a:t>
            </a:r>
            <a:r>
              <a:rPr lang="cs-CZ" sz="2000" b="0" i="0" baseline="30000" dirty="0">
                <a:effectLst/>
              </a:rPr>
              <a:t>2+</a:t>
            </a:r>
            <a:r>
              <a:rPr lang="cs-CZ" sz="2000" b="0" i="0" dirty="0">
                <a:effectLst/>
              </a:rPr>
              <a:t>, je uhličitan v </a:t>
            </a:r>
            <a:r>
              <a:rPr lang="en-US" sz="2000" i="0" dirty="0">
                <a:effectLst/>
              </a:rPr>
              <a:t>Na</a:t>
            </a:r>
            <a:r>
              <a:rPr lang="en-US" sz="2000" i="0" baseline="-25000" dirty="0">
                <a:effectLst/>
              </a:rPr>
              <a:t>2</a:t>
            </a:r>
            <a:r>
              <a:rPr lang="en-US" sz="2000" i="0" dirty="0">
                <a:effectLst/>
              </a:rPr>
              <a:t>CO</a:t>
            </a:r>
            <a:r>
              <a:rPr lang="en-US" sz="2000" i="0" baseline="-25000" dirty="0">
                <a:effectLst/>
              </a:rPr>
              <a:t>3</a:t>
            </a:r>
            <a:r>
              <a:rPr lang="en-US" sz="2000" b="0" i="0" dirty="0">
                <a:effectLst/>
              </a:rPr>
              <a:t> </a:t>
            </a:r>
            <a:r>
              <a:rPr lang="cs-CZ" sz="2000" b="0" i="0" dirty="0">
                <a:effectLst/>
              </a:rPr>
              <a:t>polarizován méně než v </a:t>
            </a:r>
            <a:r>
              <a:rPr lang="en-US" sz="2000" i="0" dirty="0">
                <a:effectLst/>
              </a:rPr>
              <a:t>CaCO</a:t>
            </a:r>
            <a:r>
              <a:rPr lang="en-US" sz="2000" i="0" baseline="-25000" dirty="0">
                <a:effectLst/>
              </a:rPr>
              <a:t>3</a:t>
            </a:r>
            <a:r>
              <a:rPr lang="cs-CZ" sz="2000" i="0" dirty="0">
                <a:effectLst/>
              </a:rPr>
              <a:t> a proto je </a:t>
            </a:r>
            <a:r>
              <a:rPr lang="en-US" sz="2000" i="0" dirty="0">
                <a:effectLst/>
              </a:rPr>
              <a:t>Na</a:t>
            </a:r>
            <a:r>
              <a:rPr lang="en-US" sz="2000" i="0" baseline="-25000" dirty="0">
                <a:effectLst/>
              </a:rPr>
              <a:t>2</a:t>
            </a:r>
            <a:r>
              <a:rPr lang="en-US" sz="2000" i="0" dirty="0">
                <a:effectLst/>
              </a:rPr>
              <a:t>CO</a:t>
            </a:r>
            <a:r>
              <a:rPr lang="en-US" sz="2000" i="0" baseline="-25000" dirty="0">
                <a:effectLst/>
              </a:rPr>
              <a:t>3</a:t>
            </a:r>
            <a:r>
              <a:rPr lang="en-US" sz="2000" i="0" dirty="0">
                <a:effectLst/>
              </a:rPr>
              <a:t> </a:t>
            </a:r>
            <a:r>
              <a:rPr lang="cs-CZ" sz="2000" b="0" i="0" dirty="0">
                <a:effectLst/>
              </a:rPr>
              <a:t>více stabilní než</a:t>
            </a:r>
            <a:r>
              <a:rPr lang="en-US" sz="2000" b="0" i="0" dirty="0">
                <a:effectLst/>
              </a:rPr>
              <a:t> </a:t>
            </a:r>
            <a:r>
              <a:rPr lang="en-US" sz="2000" i="0" dirty="0">
                <a:effectLst/>
              </a:rPr>
              <a:t>CaCO</a:t>
            </a:r>
            <a:r>
              <a:rPr lang="en-US" sz="2000" i="0" baseline="-25000" dirty="0">
                <a:effectLst/>
              </a:rPr>
              <a:t>3</a:t>
            </a:r>
            <a:r>
              <a:rPr lang="en-US" sz="2000" i="0" dirty="0">
                <a:effectLst/>
              </a:rPr>
              <a:t>. </a:t>
            </a:r>
            <a:endParaRPr lang="cs-CZ" sz="2000" i="0" dirty="0">
              <a:effectLst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1F3EE6E-FAEB-4C62-9BED-4D51C89D631D}"/>
              </a:ext>
            </a:extLst>
          </p:cNvPr>
          <p:cNvSpPr txBox="1"/>
          <p:nvPr/>
        </p:nvSpPr>
        <p:spPr>
          <a:xfrm>
            <a:off x="662552" y="304800"/>
            <a:ext cx="451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Termick</a:t>
            </a:r>
            <a:r>
              <a:rPr lang="cs-CZ" sz="2400" b="1" dirty="0"/>
              <a:t>á stabilita iontových látek</a:t>
            </a:r>
            <a:r>
              <a:rPr lang="en-US" sz="2400" b="1" dirty="0"/>
              <a:t>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114259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CCB808D-304B-4F53-977D-E64ACC0D0058}"/>
              </a:ext>
            </a:extLst>
          </p:cNvPr>
          <p:cNvSpPr txBox="1"/>
          <p:nvPr/>
        </p:nvSpPr>
        <p:spPr>
          <a:xfrm>
            <a:off x="171450" y="174277"/>
            <a:ext cx="255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Stabilita komplexů</a:t>
            </a:r>
            <a:endParaRPr lang="en-US" sz="2400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6D22E95-73DE-4BBD-A7E3-A9F091F424E9}"/>
              </a:ext>
            </a:extLst>
          </p:cNvPr>
          <p:cNvSpPr txBox="1"/>
          <p:nvPr/>
        </p:nvSpPr>
        <p:spPr>
          <a:xfrm>
            <a:off x="171450" y="682080"/>
            <a:ext cx="882967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1. Nejvýše nabité kationty vážou přednostně nejmenší anionty. Např.:</a:t>
            </a:r>
          </a:p>
          <a:p>
            <a:endParaRPr lang="cs-CZ" sz="800" dirty="0"/>
          </a:p>
          <a:p>
            <a:pPr algn="ctr"/>
            <a:r>
              <a:rPr lang="cs-CZ" sz="2000" dirty="0"/>
              <a:t>	K</a:t>
            </a:r>
            <a:r>
              <a:rPr lang="en-US" sz="2000" dirty="0"/>
              <a:t>[FeCl</a:t>
            </a:r>
            <a:r>
              <a:rPr lang="en-US" sz="2000" baseline="-25000" dirty="0"/>
              <a:t>6</a:t>
            </a:r>
            <a:r>
              <a:rPr lang="en-US" sz="2000" dirty="0"/>
              <a:t>] </a:t>
            </a:r>
            <a:r>
              <a:rPr lang="cs-CZ" sz="2000" dirty="0"/>
              <a:t>+ </a:t>
            </a:r>
            <a:r>
              <a:rPr lang="en-US" sz="2000" dirty="0"/>
              <a:t>6 KF  =  </a:t>
            </a:r>
            <a:r>
              <a:rPr lang="cs-CZ" sz="2000" dirty="0"/>
              <a:t>K</a:t>
            </a:r>
            <a:r>
              <a:rPr lang="en-US" sz="2000" dirty="0"/>
              <a:t>[FeF</a:t>
            </a:r>
            <a:r>
              <a:rPr lang="en-US" sz="2000" baseline="-25000" dirty="0"/>
              <a:t>6</a:t>
            </a:r>
            <a:r>
              <a:rPr lang="en-US" sz="2000" dirty="0"/>
              <a:t>]  </a:t>
            </a:r>
            <a:r>
              <a:rPr lang="cs-CZ" sz="2000" dirty="0"/>
              <a:t>+</a:t>
            </a:r>
            <a:r>
              <a:rPr lang="en-US" sz="2000" dirty="0"/>
              <a:t> 6 </a:t>
            </a:r>
            <a:r>
              <a:rPr lang="en-US" sz="2000" dirty="0" err="1"/>
              <a:t>KCl</a:t>
            </a:r>
            <a:r>
              <a:rPr lang="en-US" sz="2000" dirty="0"/>
              <a:t>     (F</a:t>
            </a:r>
            <a:r>
              <a:rPr lang="en-US" sz="2000" baseline="30000" dirty="0"/>
              <a:t>-</a:t>
            </a:r>
            <a:r>
              <a:rPr lang="en-US" sz="2000" dirty="0"/>
              <a:t> &lt; Cl</a:t>
            </a:r>
            <a:r>
              <a:rPr lang="en-US" sz="2000" baseline="30000" dirty="0"/>
              <a:t>-</a:t>
            </a:r>
            <a:r>
              <a:rPr lang="en-US" sz="2000" dirty="0"/>
              <a:t>)</a:t>
            </a:r>
          </a:p>
          <a:p>
            <a:endParaRPr lang="en-US" sz="800" dirty="0"/>
          </a:p>
          <a:p>
            <a:pPr algn="just"/>
            <a:r>
              <a:rPr lang="cs-CZ" sz="2000" dirty="0"/>
              <a:t>2. </a:t>
            </a:r>
            <a:r>
              <a:rPr lang="en-US" sz="2000" dirty="0"/>
              <a:t>P</a:t>
            </a:r>
            <a:r>
              <a:rPr lang="cs-CZ" sz="2000" dirty="0"/>
              <a:t>ř</a:t>
            </a:r>
            <a:r>
              <a:rPr lang="en-US" sz="2000" dirty="0" err="1"/>
              <a:t>i</a:t>
            </a:r>
            <a:r>
              <a:rPr lang="en-US" sz="2000" dirty="0"/>
              <a:t> v</a:t>
            </a:r>
            <a:r>
              <a:rPr lang="cs-CZ" sz="2000" dirty="0"/>
              <a:t>z</a:t>
            </a:r>
            <a:r>
              <a:rPr lang="en-US" sz="2000" dirty="0" err="1"/>
              <a:t>niku</a:t>
            </a:r>
            <a:r>
              <a:rPr lang="en-US" sz="2000" dirty="0"/>
              <a:t> </a:t>
            </a:r>
            <a:r>
              <a:rPr lang="cs-CZ" sz="2000" dirty="0"/>
              <a:t>iontových komplexů mohou hrát významnou roli elektrostatické síly, což vysvítá z </a:t>
            </a:r>
            <a:r>
              <a:rPr lang="cs-CZ" sz="2000" b="1" i="1" dirty="0"/>
              <a:t>řady stability</a:t>
            </a:r>
            <a:r>
              <a:rPr lang="cs-CZ" sz="2000" dirty="0"/>
              <a:t>: </a:t>
            </a:r>
            <a:r>
              <a:rPr lang="cs-CZ" sz="2000" u="sng" dirty="0"/>
              <a:t>s rostoucí velikostí iontů </a:t>
            </a:r>
            <a:r>
              <a:rPr lang="cs-CZ" sz="2000" dirty="0"/>
              <a:t>(a tím pádem i vzdáleností iontů)</a:t>
            </a:r>
            <a:r>
              <a:rPr lang="cs-CZ" sz="2000" u="sng" dirty="0"/>
              <a:t> vznikají méně stabilní komplexní ionty, malé ionty vytvářejí stabilnější komplexní ionty</a:t>
            </a:r>
            <a:r>
              <a:rPr lang="cs-CZ" sz="2000" dirty="0"/>
              <a:t>. To platí zejména tehdy, má-li centrální kation konfiguraci vzácného plynu nebo vysoký náboj.</a:t>
            </a:r>
          </a:p>
          <a:p>
            <a:endParaRPr lang="cs-CZ" sz="800" dirty="0"/>
          </a:p>
          <a:p>
            <a:pPr algn="ctr"/>
            <a:r>
              <a:rPr lang="cs-CZ" sz="2000" dirty="0"/>
              <a:t>AlF</a:t>
            </a:r>
            <a:r>
              <a:rPr lang="cs-CZ" sz="2000" baseline="-25000" dirty="0"/>
              <a:t>6</a:t>
            </a:r>
            <a:r>
              <a:rPr lang="cs-CZ" sz="2000" baseline="30000" dirty="0"/>
              <a:t>3-</a:t>
            </a:r>
            <a:r>
              <a:rPr lang="cs-CZ" sz="2000" dirty="0"/>
              <a:t> &gt; AlCl</a:t>
            </a:r>
            <a:r>
              <a:rPr lang="cs-CZ" sz="2000" baseline="-25000" dirty="0"/>
              <a:t>6</a:t>
            </a:r>
            <a:r>
              <a:rPr lang="cs-CZ" sz="2000" baseline="30000" dirty="0"/>
              <a:t>3-</a:t>
            </a:r>
            <a:r>
              <a:rPr lang="cs-CZ" sz="2000" dirty="0"/>
              <a:t> &gt; AlI</a:t>
            </a:r>
            <a:r>
              <a:rPr lang="cs-CZ" sz="2000" baseline="-25000" dirty="0"/>
              <a:t>6</a:t>
            </a:r>
            <a:r>
              <a:rPr lang="cs-CZ" sz="2000" baseline="30000" dirty="0"/>
              <a:t>3-</a:t>
            </a:r>
            <a:r>
              <a:rPr lang="cs-CZ" sz="2000" dirty="0"/>
              <a:t>; FeF</a:t>
            </a:r>
            <a:r>
              <a:rPr lang="cs-CZ" sz="2000" baseline="-25000" dirty="0"/>
              <a:t>6</a:t>
            </a:r>
            <a:r>
              <a:rPr lang="cs-CZ" sz="2000" baseline="30000" dirty="0"/>
              <a:t>3-</a:t>
            </a:r>
            <a:r>
              <a:rPr lang="cs-CZ" sz="2000" dirty="0"/>
              <a:t> &gt; FeCl</a:t>
            </a:r>
            <a:r>
              <a:rPr lang="cs-CZ" sz="2000" baseline="-25000" dirty="0"/>
              <a:t>6</a:t>
            </a:r>
            <a:r>
              <a:rPr lang="cs-CZ" sz="2000" baseline="30000" dirty="0"/>
              <a:t>3-</a:t>
            </a:r>
            <a:r>
              <a:rPr lang="cs-CZ" sz="2000" dirty="0"/>
              <a:t> &gt; FeBr</a:t>
            </a:r>
            <a:r>
              <a:rPr lang="cs-CZ" sz="2000" baseline="-25000" dirty="0"/>
              <a:t>6</a:t>
            </a:r>
            <a:r>
              <a:rPr lang="cs-CZ" sz="2000" baseline="30000" dirty="0"/>
              <a:t>3-</a:t>
            </a:r>
            <a:r>
              <a:rPr lang="cs-CZ" sz="2000" dirty="0"/>
              <a:t>; CeF</a:t>
            </a:r>
            <a:r>
              <a:rPr lang="cs-CZ" sz="2000" baseline="-25000" dirty="0"/>
              <a:t>6</a:t>
            </a:r>
            <a:r>
              <a:rPr lang="cs-CZ" sz="2000" baseline="30000" dirty="0"/>
              <a:t>3-</a:t>
            </a:r>
            <a:r>
              <a:rPr lang="cs-CZ" sz="2000" dirty="0"/>
              <a:t> &gt; CeCl</a:t>
            </a:r>
            <a:r>
              <a:rPr lang="cs-CZ" sz="2000" baseline="-25000" dirty="0"/>
              <a:t>6</a:t>
            </a:r>
            <a:r>
              <a:rPr lang="cs-CZ" sz="2000" baseline="30000" dirty="0"/>
              <a:t>3-</a:t>
            </a:r>
            <a:r>
              <a:rPr lang="cs-CZ" sz="2000" dirty="0"/>
              <a:t> &gt; CeBr</a:t>
            </a:r>
            <a:r>
              <a:rPr lang="cs-CZ" sz="2000" baseline="-25000" dirty="0"/>
              <a:t>6</a:t>
            </a:r>
            <a:r>
              <a:rPr lang="cs-CZ" sz="2000" baseline="30000" dirty="0"/>
              <a:t>3-</a:t>
            </a:r>
          </a:p>
          <a:p>
            <a:endParaRPr lang="cs-CZ" sz="800" dirty="0"/>
          </a:p>
          <a:p>
            <a:pPr algn="just"/>
            <a:r>
              <a:rPr lang="cs-CZ" sz="2000" dirty="0"/>
              <a:t>3. Četné výjimky z tohoto pravidla indikují zapojení také jiných než čistě elektrostatických interakcí. Např.</a:t>
            </a:r>
          </a:p>
          <a:p>
            <a:endParaRPr lang="cs-CZ" sz="800" dirty="0"/>
          </a:p>
          <a:p>
            <a:pPr algn="ctr"/>
            <a:r>
              <a:rPr lang="cs-CZ" sz="2000" dirty="0"/>
              <a:t>	K</a:t>
            </a:r>
            <a:r>
              <a:rPr lang="cs-CZ" sz="2000" baseline="-25000" dirty="0"/>
              <a:t>4</a:t>
            </a:r>
            <a:r>
              <a:rPr lang="en-US" sz="2000" dirty="0"/>
              <a:t>[</a:t>
            </a:r>
            <a:r>
              <a:rPr lang="cs-CZ" sz="2000" dirty="0" err="1"/>
              <a:t>Hg</a:t>
            </a:r>
            <a:r>
              <a:rPr lang="en-US" sz="2000" dirty="0"/>
              <a:t>Cl</a:t>
            </a:r>
            <a:r>
              <a:rPr lang="cs-CZ" sz="2000" baseline="-25000" dirty="0"/>
              <a:t>4</a:t>
            </a:r>
            <a:r>
              <a:rPr lang="en-US" sz="2000" dirty="0"/>
              <a:t>] </a:t>
            </a:r>
            <a:r>
              <a:rPr lang="cs-CZ" sz="2000" dirty="0"/>
              <a:t>+ 4</a:t>
            </a:r>
            <a:r>
              <a:rPr lang="en-US" sz="2000" dirty="0"/>
              <a:t> K</a:t>
            </a:r>
            <a:r>
              <a:rPr lang="cs-CZ" sz="2000" dirty="0"/>
              <a:t>I</a:t>
            </a:r>
            <a:r>
              <a:rPr lang="en-US" sz="2000" dirty="0"/>
              <a:t>  =  </a:t>
            </a:r>
            <a:r>
              <a:rPr lang="cs-CZ" sz="2000" dirty="0"/>
              <a:t>K</a:t>
            </a:r>
            <a:r>
              <a:rPr lang="cs-CZ" sz="2000" baseline="-25000" dirty="0"/>
              <a:t>4</a:t>
            </a:r>
            <a:r>
              <a:rPr lang="en-US" sz="2000" dirty="0"/>
              <a:t>[</a:t>
            </a:r>
            <a:r>
              <a:rPr lang="cs-CZ" sz="2000" dirty="0"/>
              <a:t>HgI</a:t>
            </a:r>
            <a:r>
              <a:rPr lang="cs-CZ" sz="2000" baseline="-25000" dirty="0"/>
              <a:t>4</a:t>
            </a:r>
            <a:r>
              <a:rPr lang="en-US" sz="2000" dirty="0"/>
              <a:t>]  </a:t>
            </a:r>
            <a:r>
              <a:rPr lang="cs-CZ" sz="2000" dirty="0"/>
              <a:t>+</a:t>
            </a:r>
            <a:r>
              <a:rPr lang="en-US" sz="2000" dirty="0"/>
              <a:t> </a:t>
            </a:r>
            <a:r>
              <a:rPr lang="cs-CZ" sz="2000" dirty="0"/>
              <a:t>4</a:t>
            </a:r>
            <a:r>
              <a:rPr lang="en-US" sz="2000" dirty="0"/>
              <a:t> </a:t>
            </a:r>
            <a:r>
              <a:rPr lang="en-US" sz="2000" dirty="0" err="1"/>
              <a:t>KCl</a:t>
            </a:r>
            <a:r>
              <a:rPr lang="en-US" sz="2000" dirty="0"/>
              <a:t>     (</a:t>
            </a:r>
            <a:r>
              <a:rPr lang="cs-CZ" sz="2000" dirty="0"/>
              <a:t>Cl</a:t>
            </a:r>
            <a:r>
              <a:rPr lang="en-US" sz="2000" baseline="30000" dirty="0"/>
              <a:t>-</a:t>
            </a:r>
            <a:r>
              <a:rPr lang="en-US" sz="2000" dirty="0"/>
              <a:t> &lt; l</a:t>
            </a:r>
            <a:r>
              <a:rPr lang="en-US" sz="2000" baseline="30000" dirty="0"/>
              <a:t>-</a:t>
            </a:r>
            <a:r>
              <a:rPr lang="en-US" sz="2000" dirty="0"/>
              <a:t>)</a:t>
            </a:r>
            <a:endParaRPr lang="cs-CZ" sz="2000" dirty="0"/>
          </a:p>
          <a:p>
            <a:endParaRPr lang="cs-CZ" sz="800" dirty="0"/>
          </a:p>
          <a:p>
            <a:pPr algn="just"/>
            <a:r>
              <a:rPr lang="cs-CZ" sz="2000" dirty="0"/>
              <a:t>4. Stabilita komplexů se zvyšuje u ligandů obsazujících několik koordinačních míst najednou (tzv. </a:t>
            </a:r>
            <a:r>
              <a:rPr lang="cs-CZ" sz="2000" u="sng" dirty="0"/>
              <a:t>cheláty</a:t>
            </a:r>
            <a:r>
              <a:rPr lang="cs-CZ" sz="2000" dirty="0"/>
              <a:t>).</a:t>
            </a:r>
          </a:p>
          <a:p>
            <a:pPr algn="just"/>
            <a:endParaRPr lang="cs-CZ" sz="800" dirty="0"/>
          </a:p>
          <a:p>
            <a:pPr algn="just"/>
            <a:r>
              <a:rPr lang="cs-CZ" sz="2000" dirty="0"/>
              <a:t>5. </a:t>
            </a:r>
            <a:r>
              <a:rPr lang="cs-CZ" sz="2000" dirty="0" err="1"/>
              <a:t>Bazičtější</a:t>
            </a:r>
            <a:r>
              <a:rPr lang="cs-CZ" sz="2000" dirty="0"/>
              <a:t> ligandy tvoří stabilnější komplexy.</a:t>
            </a:r>
          </a:p>
          <a:p>
            <a:pPr algn="just"/>
            <a:endParaRPr lang="cs-CZ" sz="800" dirty="0"/>
          </a:p>
          <a:p>
            <a:pPr algn="just"/>
            <a:r>
              <a:rPr lang="cs-CZ" sz="2000" dirty="0"/>
              <a:t>6. Stabilní komplexy tvoří neutrální ligandy malé velikosti s velkým dipólovým momentem.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683590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CC7A43C-62AD-4F1E-882C-A346FD547624}"/>
              </a:ext>
            </a:extLst>
          </p:cNvPr>
          <p:cNvSpPr/>
          <p:nvPr/>
        </p:nvSpPr>
        <p:spPr>
          <a:xfrm>
            <a:off x="228600" y="310368"/>
            <a:ext cx="8763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7. Komplexy některých iontů (Cr</a:t>
            </a:r>
            <a:r>
              <a:rPr lang="cs-CZ" sz="2000" baseline="30000" dirty="0"/>
              <a:t>3+</a:t>
            </a:r>
            <a:r>
              <a:rPr lang="cs-CZ" sz="2000" dirty="0"/>
              <a:t>, Co</a:t>
            </a:r>
            <a:r>
              <a:rPr lang="cs-CZ" sz="2000" baseline="30000" dirty="0"/>
              <a:t>3+</a:t>
            </a:r>
            <a:r>
              <a:rPr lang="cs-CZ" sz="2000" dirty="0"/>
              <a:t>, Pt</a:t>
            </a:r>
            <a:r>
              <a:rPr lang="cs-CZ" sz="2000" baseline="30000" dirty="0"/>
              <a:t>2+</a:t>
            </a:r>
            <a:r>
              <a:rPr lang="cs-CZ" sz="2000" dirty="0"/>
              <a:t>, Pt</a:t>
            </a:r>
            <a:r>
              <a:rPr lang="cs-CZ" sz="2000" baseline="30000" dirty="0"/>
              <a:t>4+</a:t>
            </a:r>
            <a:r>
              <a:rPr lang="cs-CZ" sz="2000" dirty="0"/>
              <a:t>, Ni</a:t>
            </a:r>
            <a:r>
              <a:rPr lang="cs-CZ" sz="2000" baseline="30000" dirty="0"/>
              <a:t>2+</a:t>
            </a:r>
            <a:r>
              <a:rPr lang="cs-CZ" sz="2000" dirty="0"/>
              <a:t>) velmi neochotně mění ligandy. Tyto ionty mají nezaplněné d-slupky. </a:t>
            </a:r>
            <a:endParaRPr lang="en-US" sz="2000" dirty="0"/>
          </a:p>
          <a:p>
            <a:endParaRPr lang="en-US" sz="800" dirty="0"/>
          </a:p>
          <a:p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: </a:t>
            </a:r>
            <a:r>
              <a:rPr lang="cs-CZ" sz="2000" dirty="0"/>
              <a:t>Cr</a:t>
            </a:r>
            <a:r>
              <a:rPr lang="cs-CZ" sz="2000" baseline="30000" dirty="0"/>
              <a:t>3+</a:t>
            </a:r>
            <a:r>
              <a:rPr lang="cs-CZ" sz="2000" dirty="0"/>
              <a:t>, </a:t>
            </a:r>
            <a:endParaRPr lang="en-US" sz="2000" dirty="0"/>
          </a:p>
          <a:p>
            <a:r>
              <a:rPr lang="en-US" sz="2000" dirty="0"/>
              <a:t>d</a:t>
            </a:r>
            <a:r>
              <a:rPr lang="en-US" sz="2000" baseline="30000" dirty="0"/>
              <a:t>6</a:t>
            </a:r>
            <a:r>
              <a:rPr lang="en-US" sz="2000" dirty="0"/>
              <a:t>: </a:t>
            </a:r>
            <a:r>
              <a:rPr lang="cs-CZ" sz="2000" dirty="0"/>
              <a:t>Co</a:t>
            </a:r>
            <a:r>
              <a:rPr lang="cs-CZ" sz="2000" baseline="30000" dirty="0"/>
              <a:t>3+</a:t>
            </a:r>
            <a:r>
              <a:rPr lang="cs-CZ" sz="2000" dirty="0"/>
              <a:t>, Pt</a:t>
            </a:r>
            <a:r>
              <a:rPr lang="cs-CZ" sz="2000" baseline="30000" dirty="0"/>
              <a:t>4+</a:t>
            </a:r>
            <a:r>
              <a:rPr lang="cs-CZ" sz="2000" dirty="0"/>
              <a:t> </a:t>
            </a:r>
            <a:endParaRPr lang="en-US" sz="2000" dirty="0"/>
          </a:p>
          <a:p>
            <a:r>
              <a:rPr lang="en-US" sz="2000" dirty="0"/>
              <a:t>d</a:t>
            </a:r>
            <a:r>
              <a:rPr lang="en-US" sz="2000" baseline="30000" dirty="0"/>
              <a:t>8</a:t>
            </a:r>
            <a:r>
              <a:rPr lang="en-US" sz="2000" dirty="0"/>
              <a:t>: </a:t>
            </a:r>
            <a:r>
              <a:rPr lang="cs-CZ" sz="2000" dirty="0"/>
              <a:t>Ni</a:t>
            </a:r>
            <a:r>
              <a:rPr lang="cs-CZ" sz="2000" baseline="30000" dirty="0"/>
              <a:t>2+</a:t>
            </a:r>
            <a:r>
              <a:rPr lang="en-US" sz="2000" dirty="0"/>
              <a:t>,</a:t>
            </a:r>
            <a:r>
              <a:rPr lang="cs-CZ" sz="2000" dirty="0"/>
              <a:t> Pt</a:t>
            </a:r>
            <a:r>
              <a:rPr lang="cs-CZ" sz="2000" baseline="30000" dirty="0"/>
              <a:t>2+</a:t>
            </a:r>
            <a:endParaRPr lang="en-US" sz="2000" baseline="30000" dirty="0"/>
          </a:p>
          <a:p>
            <a:endParaRPr lang="en-US" sz="800" dirty="0"/>
          </a:p>
          <a:p>
            <a:r>
              <a:rPr lang="en-US" sz="2000" dirty="0"/>
              <a:t>U </a:t>
            </a:r>
            <a:r>
              <a:rPr lang="cs-CZ" sz="2000" dirty="0"/>
              <a:t>nezaplněné d-slupky vzniká nepříznivé rozložení náboje pro přísun dalšího ligandu, který má nahradit jeden z původních.</a:t>
            </a:r>
            <a:endParaRPr lang="en-US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898B65-0295-4C14-A308-E25C92FB40E6}"/>
              </a:ext>
            </a:extLst>
          </p:cNvPr>
          <p:cNvSpPr txBox="1"/>
          <p:nvPr/>
        </p:nvSpPr>
        <p:spPr>
          <a:xfrm>
            <a:off x="152400" y="3809691"/>
            <a:ext cx="31249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u="sng" dirty="0">
                <a:solidFill>
                  <a:srgbClr val="222222"/>
                </a:solidFill>
                <a:effectLst/>
              </a:rPr>
              <a:t>Postupné konstanty stability</a:t>
            </a:r>
            <a:r>
              <a:rPr lang="cs-CZ" sz="2000" b="0" i="0" dirty="0">
                <a:solidFill>
                  <a:srgbClr val="222222"/>
                </a:solidFill>
                <a:effectLst/>
              </a:rPr>
              <a:t> jsou rovnovážné konstanty dané pro každý krok procesu substituce ligandu.</a:t>
            </a:r>
            <a:endParaRPr 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37DCDE3-A5FE-4A41-8C84-FDAB34A2CBE9}"/>
              </a:ext>
            </a:extLst>
          </p:cNvPr>
          <p:cNvSpPr txBox="1"/>
          <p:nvPr/>
        </p:nvSpPr>
        <p:spPr>
          <a:xfrm>
            <a:off x="228600" y="318875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Konstanty stability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7B0494A-6E0F-4590-BFF3-C49B95C56551}"/>
              </a:ext>
            </a:extLst>
          </p:cNvPr>
          <p:cNvSpPr txBox="1"/>
          <p:nvPr/>
        </p:nvSpPr>
        <p:spPr>
          <a:xfrm>
            <a:off x="152400" y="5930921"/>
            <a:ext cx="8839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u="sng" dirty="0">
                <a:solidFill>
                  <a:srgbClr val="222222"/>
                </a:solidFill>
                <a:effectLst/>
              </a:rPr>
              <a:t>Celková konstanta stability</a:t>
            </a:r>
            <a:r>
              <a:rPr lang="cs-CZ" sz="2000" b="0" i="0" dirty="0">
                <a:solidFill>
                  <a:srgbClr val="222222"/>
                </a:solidFill>
                <a:effectLst/>
              </a:rPr>
              <a:t> je rovnovážná konstanta celkové reakce.</a:t>
            </a:r>
            <a:endParaRPr lang="cs-CZ" sz="2000" dirty="0"/>
          </a:p>
        </p:txBody>
      </p:sp>
      <p:pic>
        <p:nvPicPr>
          <p:cNvPr id="28674" name="Picture 2" descr="Komplexní sloučeniny - Web o chemii, elektronice a ...">
            <a:extLst>
              <a:ext uri="{FF2B5EF4-FFF2-40B4-BE49-F238E27FC236}">
                <a16:creationId xmlns:a16="http://schemas.microsoft.com/office/drawing/2014/main" id="{977C8E64-78F4-4027-9F8B-6248692CC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86200"/>
            <a:ext cx="5317753" cy="18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631FB58-7916-4184-A44C-683D5132661C}"/>
              </a:ext>
            </a:extLst>
          </p:cNvPr>
          <p:cNvSpPr txBox="1"/>
          <p:nvPr/>
        </p:nvSpPr>
        <p:spPr>
          <a:xfrm>
            <a:off x="3810000" y="63541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b="0" i="0" dirty="0">
                <a:solidFill>
                  <a:srgbClr val="071F2E"/>
                </a:solidFill>
                <a:effectLst/>
                <a:latin typeface="Droid Sans"/>
              </a:rPr>
              <a:t>β = K</a:t>
            </a:r>
            <a:r>
              <a:rPr lang="nn-NO" b="0" i="0" baseline="-25000" dirty="0">
                <a:solidFill>
                  <a:srgbClr val="071F2E"/>
                </a:solidFill>
                <a:effectLst/>
                <a:latin typeface="Droid Sans"/>
              </a:rPr>
              <a:t>1</a:t>
            </a:r>
            <a:r>
              <a:rPr lang="nn-NO" b="0" i="0" dirty="0">
                <a:solidFill>
                  <a:srgbClr val="071F2E"/>
                </a:solidFill>
                <a:effectLst/>
                <a:latin typeface="Droid Sans"/>
              </a:rPr>
              <a:t>·K</a:t>
            </a:r>
            <a:r>
              <a:rPr lang="nn-NO" b="0" i="0" baseline="-25000" dirty="0">
                <a:solidFill>
                  <a:srgbClr val="071F2E"/>
                </a:solidFill>
                <a:effectLst/>
                <a:latin typeface="Droid Sans"/>
              </a:rPr>
              <a:t>2</a:t>
            </a:r>
            <a:r>
              <a:rPr lang="nn-NO" b="0" i="0" dirty="0">
                <a:solidFill>
                  <a:srgbClr val="071F2E"/>
                </a:solidFill>
                <a:effectLst/>
                <a:latin typeface="Droid Sans"/>
              </a:rPr>
              <a:t>·K</a:t>
            </a:r>
            <a:r>
              <a:rPr lang="nn-NO" b="0" i="0" baseline="-25000" dirty="0">
                <a:solidFill>
                  <a:srgbClr val="071F2E"/>
                </a:solidFill>
                <a:effectLst/>
                <a:latin typeface="Droid Sans"/>
              </a:rPr>
              <a:t>3</a:t>
            </a:r>
            <a:r>
              <a:rPr lang="nn-NO" b="0" i="0" dirty="0">
                <a:solidFill>
                  <a:srgbClr val="071F2E"/>
                </a:solidFill>
                <a:effectLst/>
                <a:latin typeface="Droid Sans"/>
              </a:rPr>
              <a:t>·K</a:t>
            </a:r>
            <a:r>
              <a:rPr lang="nn-NO" b="0" i="0" baseline="-25000" dirty="0">
                <a:solidFill>
                  <a:srgbClr val="071F2E"/>
                </a:solidFill>
                <a:effectLst/>
                <a:latin typeface="Droid Sans"/>
              </a:rPr>
              <a:t>4</a:t>
            </a:r>
            <a:r>
              <a:rPr lang="nn-NO" b="0" i="0" dirty="0">
                <a:solidFill>
                  <a:srgbClr val="071F2E"/>
                </a:solidFill>
                <a:effectLst/>
                <a:latin typeface="Droid Sans"/>
              </a:rPr>
              <a:t> = 10</a:t>
            </a:r>
            <a:r>
              <a:rPr lang="nn-NO" b="0" i="0" baseline="30000" dirty="0">
                <a:solidFill>
                  <a:srgbClr val="071F2E"/>
                </a:solidFill>
                <a:effectLst/>
                <a:latin typeface="Droid Sans"/>
              </a:rPr>
              <a:t>6,56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36837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8A23737-21BC-435A-8722-98511EE497B5}"/>
              </a:ext>
            </a:extLst>
          </p:cNvPr>
          <p:cNvSpPr txBox="1"/>
          <p:nvPr/>
        </p:nvSpPr>
        <p:spPr>
          <a:xfrm>
            <a:off x="161925" y="225687"/>
            <a:ext cx="4382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Irwing-Williamsova</a:t>
            </a:r>
            <a:r>
              <a:rPr lang="cs-CZ" sz="2400" b="1" dirty="0"/>
              <a:t> řada stability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D14E1AA0-B06B-46A3-BB34-A3E24B1ABDB9}"/>
              </a:ext>
            </a:extLst>
          </p:cNvPr>
          <p:cNvGrpSpPr/>
          <p:nvPr/>
        </p:nvGrpSpPr>
        <p:grpSpPr>
          <a:xfrm>
            <a:off x="4800600" y="263893"/>
            <a:ext cx="4057650" cy="2657475"/>
            <a:chOff x="4181475" y="190224"/>
            <a:chExt cx="4057650" cy="2657475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BE842A42-BA11-4D49-83C7-2DF656CA7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1475" y="190224"/>
              <a:ext cx="4057650" cy="2657475"/>
            </a:xfrm>
            <a:prstGeom prst="rect">
              <a:avLst/>
            </a:prstGeom>
          </p:spPr>
        </p:pic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CA236E7A-E69B-49F3-81A4-55E88ADF2A81}"/>
                </a:ext>
              </a:extLst>
            </p:cNvPr>
            <p:cNvSpPr/>
            <p:nvPr/>
          </p:nvSpPr>
          <p:spPr>
            <a:xfrm>
              <a:off x="4714875" y="1066800"/>
              <a:ext cx="2109355" cy="228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4E6A9BFC-BEEF-4733-B323-8CF5607A4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97944"/>
            <a:ext cx="5460423" cy="277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46A6E8A-8892-4491-B817-4ACE23948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67205"/>
            <a:ext cx="4382162" cy="25704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B02874-BFB7-4F54-A1D0-FD15846EE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4017473"/>
            <a:ext cx="3810000" cy="20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812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6580B1D-8CC4-413D-8CE9-383CFF009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322" y="661598"/>
            <a:ext cx="3420278" cy="5260673"/>
          </a:xfrm>
          <a:prstGeom prst="rect">
            <a:avLst/>
          </a:prstGeom>
        </p:spPr>
      </p:pic>
      <p:pic>
        <p:nvPicPr>
          <p:cNvPr id="7" name="Picture 4" descr="The Irving-Williams Series - Chemistry LibreTexts">
            <a:extLst>
              <a:ext uri="{FF2B5EF4-FFF2-40B4-BE49-F238E27FC236}">
                <a16:creationId xmlns:a16="http://schemas.microsoft.com/office/drawing/2014/main" id="{88AE534E-D4FE-475A-8774-044291402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71443"/>
            <a:ext cx="4191000" cy="290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F858E61-E8DE-4355-B5F6-D574194AA3A3}"/>
              </a:ext>
            </a:extLst>
          </p:cNvPr>
          <p:cNvSpPr txBox="1"/>
          <p:nvPr/>
        </p:nvSpPr>
        <p:spPr>
          <a:xfrm>
            <a:off x="457200" y="2999548"/>
            <a:ext cx="4348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000000"/>
                </a:solidFill>
                <a:effectLst/>
              </a:rPr>
              <a:t>1,2-diaminoethan (</a:t>
            </a:r>
            <a:r>
              <a:rPr lang="en-US" sz="1600" b="0" i="0" dirty="0" err="1">
                <a:solidFill>
                  <a:srgbClr val="000000"/>
                </a:solidFill>
                <a:effectLst/>
              </a:rPr>
              <a:t>en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), </a:t>
            </a:r>
            <a:r>
              <a:rPr lang="cs-CZ" sz="1600" b="0" i="0" dirty="0">
                <a:solidFill>
                  <a:srgbClr val="000000"/>
                </a:solidFill>
                <a:effectLst/>
              </a:rPr>
              <a:t>první konstanta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 stability (logK</a:t>
            </a:r>
            <a:r>
              <a:rPr lang="en-US" sz="1600" b="0" i="0" baseline="-25000" dirty="0">
                <a:solidFill>
                  <a:srgbClr val="000000"/>
                </a:solidFill>
                <a:effectLst/>
              </a:rPr>
              <a:t>1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) </a:t>
            </a:r>
            <a:r>
              <a:rPr lang="cs-CZ" sz="1600" b="0" i="0" dirty="0">
                <a:solidFill>
                  <a:srgbClr val="000000"/>
                </a:solidFill>
                <a:effectLst/>
              </a:rPr>
              <a:t>pro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 M(II) ion</a:t>
            </a:r>
            <a:r>
              <a:rPr lang="cs-CZ" sz="1600" b="0" i="0" dirty="0">
                <a:solidFill>
                  <a:srgbClr val="000000"/>
                </a:solidFill>
                <a:effectLst/>
              </a:rPr>
              <a:t>ty.</a:t>
            </a:r>
            <a:endParaRPr lang="cs-CZ" sz="1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4DD56F2-7B4F-4AC1-9FAE-A7D6F0945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38" y="4174860"/>
            <a:ext cx="3241599" cy="23955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4207D7C-532E-4DBE-A66C-E33DC4019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532" y="3781855"/>
            <a:ext cx="2138735" cy="27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81602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7630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Klasifikace koordinačních sloučenin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podle koordinačního čísla centrálního atomu (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hybridizace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koord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č. 2 (zřídka) -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lineární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Ag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(CN)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9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koord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č. 3 (zřídka) -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trojúhelník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HgI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koord</a:t>
            </a:r>
            <a:r>
              <a:rPr lang="cs-CZ" alt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. č. 4 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(často) - 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tetraedr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(CN)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2-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čtverec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koord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č. 5 (zřídka) -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trojboká pyramida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nebo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čtvercová pyramida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(CO)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endParaRPr lang="cs-CZ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koord</a:t>
            </a:r>
            <a:r>
              <a:rPr lang="cs-CZ" alt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. č. 6 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(nejčastější) -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oktaedr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Co(NH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koord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č. 7 (zřídka) – 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pentagonál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bipyramida</a:t>
            </a:r>
            <a:r>
              <a:rPr lang="cs-CZ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ZrF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B7F2D7B-47E2-4F71-965B-EC9B423E8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91000"/>
            <a:ext cx="3524250" cy="210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951A22A-92B0-4771-A839-93E3EE51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267200"/>
            <a:ext cx="4419600" cy="2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049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hat hybridization is generally utilized by the central ...">
            <a:extLst>
              <a:ext uri="{FF2B5EF4-FFF2-40B4-BE49-F238E27FC236}">
                <a16:creationId xmlns:a16="http://schemas.microsoft.com/office/drawing/2014/main" id="{F83E3F29-270F-435D-9771-756FB533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1450"/>
            <a:ext cx="86868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188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457200"/>
            <a:ext cx="685089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82329"/>
            <a:ext cx="4419600" cy="270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9600" y="4267200"/>
            <a:ext cx="846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</a:t>
            </a:r>
            <a:r>
              <a:rPr lang="cs-CZ" sz="2400" b="1" baseline="30000" dirty="0"/>
              <a:t>2</a:t>
            </a:r>
            <a:r>
              <a:rPr lang="cs-CZ" sz="2400" b="1" dirty="0"/>
              <a:t>sp</a:t>
            </a:r>
            <a:r>
              <a:rPr lang="cs-CZ" sz="2400" b="1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0962642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810000"/>
            <a:ext cx="60960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04800" y="1447800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sp</a:t>
            </a:r>
            <a:r>
              <a:rPr lang="cs-CZ" sz="2400" b="1" baseline="30000" dirty="0"/>
              <a:t>3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1000" y="4724400"/>
            <a:ext cx="74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dsp</a:t>
            </a:r>
            <a:r>
              <a:rPr lang="cs-CZ" sz="2400" b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5364992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370D786-14C6-4A00-9518-03E8132AB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04800"/>
            <a:ext cx="4603696" cy="50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D540C60-7204-41C9-A415-17B6FAD4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4800"/>
            <a:ext cx="4108450" cy="50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mpare the following complexes with respect to their shape, magnetic  behaviour and the hybrid orbit">
            <a:extLst>
              <a:ext uri="{FF2B5EF4-FFF2-40B4-BE49-F238E27FC236}">
                <a16:creationId xmlns:a16="http://schemas.microsoft.com/office/drawing/2014/main" id="{F69AB83B-C4F0-483E-8778-3E1E0807E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579" y="5484121"/>
            <a:ext cx="4189671" cy="122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ompare the following complexes with respect to structural shapes of units,  magnetic behaviour and hybrid orbitals involved in units: - Sarthaks  eConnect | Largest Online Education Community">
            <a:extLst>
              <a:ext uri="{FF2B5EF4-FFF2-40B4-BE49-F238E27FC236}">
                <a16:creationId xmlns:a16="http://schemas.microsoft.com/office/drawing/2014/main" id="{0EB93731-3503-4288-8FFE-3602CFF5F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484121"/>
            <a:ext cx="4448082" cy="117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5754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548482"/>
            <a:ext cx="8229600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Teorie krystalového a teorie ligandového pole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1752600"/>
            <a:ext cx="8763000" cy="4068763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Teorie krystalového pole</a:t>
            </a:r>
            <a:r>
              <a:rPr lang="cs-CZ" altLang="en-US" sz="2000" dirty="0">
                <a:cs typeface="Arial" panose="020B0604020202020204" pitchFamily="34" charset="0"/>
              </a:rPr>
              <a:t> (CFT) uvažuje pouze elektrostatické interakce, neuvažuje částečně kovalentní charakter vazby centrální atom – ligand.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Teorie ligandového pole</a:t>
            </a:r>
            <a:r>
              <a:rPr lang="cs-CZ" altLang="en-US" sz="2000" dirty="0">
                <a:cs typeface="Arial" panose="020B0604020202020204" pitchFamily="34" charset="0"/>
              </a:rPr>
              <a:t> (LFT) je složitější, je zobecněním předchozí teorie, zahrnuje i teorii MO-LCAO).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44FCD12-0AA2-4837-8028-09CBDF253BC7}"/>
              </a:ext>
            </a:extLst>
          </p:cNvPr>
          <p:cNvSpPr txBox="1"/>
          <p:nvPr/>
        </p:nvSpPr>
        <p:spPr>
          <a:xfrm>
            <a:off x="171450" y="4382631"/>
            <a:ext cx="8763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</a:rPr>
              <a:t>Výchozím bodem je klasický popis systému ligandů, kdy se na ligandy pohlíží jako na </a:t>
            </a:r>
            <a:r>
              <a:rPr lang="cs-CZ" sz="2000" b="0" i="0" u="sng" dirty="0">
                <a:solidFill>
                  <a:srgbClr val="000000"/>
                </a:solidFill>
                <a:effectLst/>
              </a:rPr>
              <a:t>záporné bodové náboje, jejichž elektrostatické pole,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krystalové pole</a:t>
            </a:r>
            <a:r>
              <a:rPr lang="cs-CZ" sz="2000" b="0" i="0" u="sng" dirty="0">
                <a:solidFill>
                  <a:srgbClr val="000000"/>
                </a:solidFill>
                <a:effectLst/>
              </a:rPr>
              <a:t>, ovlivňuje elektrony vnějších d orbitalů komplexního centra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. M</a:t>
            </a:r>
            <a:r>
              <a:rPr lang="cs-CZ" sz="2000" dirty="0"/>
              <a:t>ezi centrálním atomem a ligandem existuje elektrostatická přitažlivost (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mezi kladně nabitým kationtem kovu a záporným nábojem na nevazebných elektronech ligandu</a:t>
            </a:r>
            <a:r>
              <a:rPr lang="cs-CZ" sz="2000" dirty="0"/>
              <a:t>), nebo také elektrostatický odpor když elektrony ve vnějších d orbitalech mají odpudivý účinek na záporně nabitý ligandový systém.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A509CD5-8BBC-4AC4-8BD8-5FCD13B6DE95}"/>
              </a:ext>
            </a:extLst>
          </p:cNvPr>
          <p:cNvSpPr txBox="1"/>
          <p:nvPr/>
        </p:nvSpPr>
        <p:spPr>
          <a:xfrm>
            <a:off x="209550" y="3783647"/>
            <a:ext cx="5772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>
                <a:solidFill>
                  <a:srgbClr val="000000"/>
                </a:solidFill>
                <a:effectLst/>
              </a:rPr>
              <a:t>Princip teorie krystalového pole (CFT) 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250743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A931A0A-F2D8-4937-B738-81D31A91C1C3}"/>
              </a:ext>
            </a:extLst>
          </p:cNvPr>
          <p:cNvSpPr txBox="1"/>
          <p:nvPr/>
        </p:nvSpPr>
        <p:spPr>
          <a:xfrm>
            <a:off x="152401" y="609600"/>
            <a:ext cx="87629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solidFill>
                  <a:srgbClr val="000000"/>
                </a:solidFill>
              </a:rPr>
              <a:t>   </a:t>
            </a:r>
            <a:r>
              <a:rPr lang="en-US" sz="2000" i="0" u="sng" dirty="0">
                <a:solidFill>
                  <a:srgbClr val="212529"/>
                </a:solidFill>
                <a:effectLst/>
              </a:rPr>
              <a:t>BeCO</a:t>
            </a:r>
            <a:r>
              <a:rPr lang="en-US" sz="2000" i="0" u="sng" baseline="-25000" dirty="0">
                <a:solidFill>
                  <a:srgbClr val="212529"/>
                </a:solidFill>
                <a:effectLst/>
              </a:rPr>
              <a:t>3</a:t>
            </a:r>
            <a:r>
              <a:rPr lang="en-US" sz="2000" i="0" baseline="-2500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je </a:t>
            </a:r>
            <a:r>
              <a:rPr lang="cs-CZ" sz="2000" b="0" i="0" u="sng" dirty="0">
                <a:solidFill>
                  <a:srgbClr val="000000"/>
                </a:solidFill>
                <a:effectLst/>
              </a:rPr>
              <a:t>nestabilní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v důsledku menší velikosti k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ation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tu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větší velikosti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anion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tu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(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menší k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ation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stabiliz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uje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menší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anion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prostřednictvím mřížkové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energ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ie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krystalu, </a:t>
            </a:r>
            <a:r>
              <a:rPr lang="en-US" sz="2000" b="0" i="0" dirty="0">
                <a:effectLst/>
              </a:rPr>
              <a:t>CO</a:t>
            </a:r>
            <a:r>
              <a:rPr lang="en-US" sz="2000" b="0" i="0" baseline="-25000" dirty="0">
                <a:effectLst/>
              </a:rPr>
              <a:t>3</a:t>
            </a:r>
            <a:r>
              <a:rPr lang="en-US" sz="2000" b="0" i="0" baseline="30000" dirty="0">
                <a:effectLst/>
              </a:rPr>
              <a:t>2-</a:t>
            </a:r>
            <a:r>
              <a:rPr lang="en-US" sz="2000" b="0" i="0" dirty="0">
                <a:effectLst/>
              </a:rPr>
              <a:t> </a:t>
            </a:r>
            <a:r>
              <a:rPr lang="cs-CZ" sz="2000" b="0" i="0" dirty="0">
                <a:effectLst/>
              </a:rPr>
              <a:t>je poměrně velký anion a </a:t>
            </a:r>
            <a:r>
              <a:rPr lang="cs-CZ" sz="2000" dirty="0"/>
              <a:t>proto bude </a:t>
            </a:r>
            <a:r>
              <a:rPr lang="cs-CZ" sz="2000" b="0" i="0" dirty="0">
                <a:effectLst/>
              </a:rPr>
              <a:t>lépe stabilizován velkým kationtem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) a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může být uchováván pouze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atmos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féř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e 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​.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Tudíž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 BeCO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3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​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je na vzduchu nes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tab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l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</a:t>
            </a:r>
            <a:endParaRPr lang="cs-CZ" sz="2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cs-CZ" sz="2000" i="0" dirty="0">
                <a:solidFill>
                  <a:srgbClr val="212529"/>
                </a:solidFill>
                <a:effectLst/>
              </a:rPr>
              <a:t>   </a:t>
            </a:r>
            <a:r>
              <a:rPr lang="en-US" sz="2000" i="0" dirty="0">
                <a:solidFill>
                  <a:srgbClr val="212529"/>
                </a:solidFill>
                <a:effectLst/>
              </a:rPr>
              <a:t>BeCO</a:t>
            </a:r>
            <a:r>
              <a:rPr lang="en-US" sz="2000" i="0" baseline="-25000" dirty="0">
                <a:solidFill>
                  <a:srgbClr val="212529"/>
                </a:solidFill>
                <a:effectLst/>
              </a:rPr>
              <a:t>3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u="sng" dirty="0">
                <a:solidFill>
                  <a:srgbClr val="212529"/>
                </a:solidFill>
                <a:effectLst/>
              </a:rPr>
              <a:t>není termicky stabilní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, zahříváním přechází na </a:t>
            </a:r>
            <a:r>
              <a:rPr lang="cs-CZ" sz="2000" b="0" i="0" dirty="0" err="1">
                <a:solidFill>
                  <a:srgbClr val="212529"/>
                </a:solidFill>
                <a:effectLst/>
              </a:rPr>
              <a:t>BeO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.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Term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ická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stabilit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roste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s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rostoucí velikostí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ation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tu vzhledem k velikosti aniontu, tím pádem je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BeO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mnohem stabilnější než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</a:t>
            </a:r>
            <a:r>
              <a:rPr lang="en-US" sz="2000" i="0" dirty="0">
                <a:solidFill>
                  <a:srgbClr val="212529"/>
                </a:solidFill>
                <a:effectLst/>
              </a:rPr>
              <a:t>BeCO</a:t>
            </a:r>
            <a:r>
              <a:rPr lang="en-US" sz="2000" i="0" baseline="-25000" dirty="0">
                <a:solidFill>
                  <a:srgbClr val="212529"/>
                </a:solidFill>
                <a:effectLst/>
              </a:rPr>
              <a:t>3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. </a:t>
            </a:r>
            <a:r>
              <a:rPr lang="cs-CZ" sz="2000" i="0" dirty="0">
                <a:effectLst/>
              </a:rPr>
              <a:t>Termická s</a:t>
            </a:r>
            <a:r>
              <a:rPr lang="en-US" sz="2000" i="0" dirty="0" err="1">
                <a:effectLst/>
              </a:rPr>
              <a:t>tabilit</a:t>
            </a:r>
            <a:r>
              <a:rPr lang="cs-CZ" sz="2000" i="0" dirty="0">
                <a:effectLst/>
              </a:rPr>
              <a:t>a </a:t>
            </a:r>
            <a:r>
              <a:rPr lang="en-US" sz="2000" i="0" dirty="0">
                <a:effectLst/>
              </a:rPr>
              <a:t>BeCO</a:t>
            </a:r>
            <a:r>
              <a:rPr lang="en-US" sz="2000" i="0" baseline="-25000" dirty="0">
                <a:effectLst/>
              </a:rPr>
              <a:t>3</a:t>
            </a:r>
            <a:r>
              <a:rPr lang="en-US" sz="2000" i="0" dirty="0">
                <a:effectLst/>
              </a:rPr>
              <a:t> </a:t>
            </a:r>
            <a:r>
              <a:rPr lang="en-US" sz="2000" b="0" i="0" dirty="0">
                <a:effectLst/>
              </a:rPr>
              <a:t>(</a:t>
            </a:r>
            <a:r>
              <a:rPr lang="cs-CZ" sz="2000" b="0" i="0" dirty="0">
                <a:effectLst/>
              </a:rPr>
              <a:t>víc</a:t>
            </a:r>
            <a:r>
              <a:rPr lang="en-US" sz="2000" b="0" i="0" dirty="0">
                <a:effectLst/>
              </a:rPr>
              <a:t>e 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ovalent</a:t>
            </a:r>
            <a:r>
              <a:rPr lang="cs-CZ" sz="2000" b="0" i="0" dirty="0">
                <a:effectLst/>
              </a:rPr>
              <a:t>ní</a:t>
            </a:r>
            <a:r>
              <a:rPr lang="en-US" sz="2000" b="0" i="0" dirty="0">
                <a:effectLst/>
              </a:rPr>
              <a:t>) </a:t>
            </a:r>
            <a:r>
              <a:rPr lang="cs-CZ" sz="2000" b="0" i="0" dirty="0">
                <a:effectLst/>
              </a:rPr>
              <a:t>je proto menší než termická stabilita</a:t>
            </a:r>
            <a:r>
              <a:rPr lang="en-US" sz="2000" b="0" i="0" dirty="0">
                <a:effectLst/>
              </a:rPr>
              <a:t> MgCO</a:t>
            </a:r>
            <a:r>
              <a:rPr lang="en-US" sz="2000" b="0" i="0" baseline="-25000" dirty="0">
                <a:effectLst/>
              </a:rPr>
              <a:t>3</a:t>
            </a:r>
            <a:r>
              <a:rPr lang="cs-CZ" sz="2000" b="0" i="0" baseline="-25000" dirty="0">
                <a:effectLst/>
              </a:rPr>
              <a:t> </a:t>
            </a:r>
            <a:r>
              <a:rPr lang="en-US" sz="2000" b="0" i="0" dirty="0">
                <a:effectLst/>
              </a:rPr>
              <a:t>(</a:t>
            </a:r>
            <a:r>
              <a:rPr lang="cs-CZ" sz="2000" b="0" i="0" dirty="0">
                <a:effectLst/>
              </a:rPr>
              <a:t>víc</a:t>
            </a:r>
            <a:r>
              <a:rPr lang="en-US" sz="2000" b="0" i="0" dirty="0">
                <a:effectLst/>
              </a:rPr>
              <a:t>e ion</a:t>
            </a:r>
            <a:r>
              <a:rPr lang="cs-CZ" sz="2000" b="0" i="0" dirty="0" err="1">
                <a:effectLst/>
              </a:rPr>
              <a:t>tový</a:t>
            </a:r>
            <a:r>
              <a:rPr lang="en-US" sz="2000" b="0" i="0" dirty="0">
                <a:effectLst/>
              </a:rPr>
              <a:t>)</a:t>
            </a:r>
            <a:r>
              <a:rPr lang="cs-CZ" sz="2000" b="0" i="0" dirty="0">
                <a:effectLst/>
              </a:rPr>
              <a:t>. Ca</a:t>
            </a:r>
            <a:r>
              <a:rPr lang="en-US" sz="2000" b="0" i="0" dirty="0">
                <a:effectLst/>
              </a:rPr>
              <a:t>CO</a:t>
            </a:r>
            <a:r>
              <a:rPr lang="en-US" sz="2000" b="0" i="0" baseline="-25000" dirty="0">
                <a:effectLst/>
              </a:rPr>
              <a:t>3</a:t>
            </a:r>
            <a:r>
              <a:rPr lang="en-US" sz="2000" b="0" i="0" dirty="0">
                <a:effectLst/>
              </a:rPr>
              <a:t> </a:t>
            </a:r>
            <a:r>
              <a:rPr lang="cs-CZ" sz="2000" b="0" i="0" dirty="0">
                <a:effectLst/>
              </a:rPr>
              <a:t>je termicky </a:t>
            </a:r>
            <a:r>
              <a:rPr lang="en-US" sz="2000" i="0" dirty="0">
                <a:effectLst/>
              </a:rPr>
              <a:t>stab</a:t>
            </a:r>
            <a:r>
              <a:rPr lang="cs-CZ" sz="2000" i="0" dirty="0">
                <a:effectLst/>
              </a:rPr>
              <a:t>i</a:t>
            </a:r>
            <a:r>
              <a:rPr lang="en-US" sz="2000" i="0" dirty="0">
                <a:effectLst/>
              </a:rPr>
              <a:t>l</a:t>
            </a:r>
            <a:r>
              <a:rPr lang="cs-CZ" sz="2000" i="0" dirty="0" err="1">
                <a:effectLst/>
              </a:rPr>
              <a:t>nější</a:t>
            </a:r>
            <a:r>
              <a:rPr lang="cs-CZ" sz="2000" i="0" dirty="0">
                <a:effectLst/>
              </a:rPr>
              <a:t> n</a:t>
            </a:r>
            <a:r>
              <a:rPr lang="en-US" sz="2000" i="0" dirty="0">
                <a:effectLst/>
              </a:rPr>
              <a:t>e</a:t>
            </a:r>
            <a:r>
              <a:rPr lang="cs-CZ" sz="2000" i="0" dirty="0">
                <a:effectLst/>
              </a:rPr>
              <a:t>ž </a:t>
            </a:r>
            <a:r>
              <a:rPr lang="en-US" sz="2000" b="0" i="0" dirty="0">
                <a:effectLst/>
              </a:rPr>
              <a:t>MgCO</a:t>
            </a:r>
            <a:r>
              <a:rPr lang="en-US" sz="2000" b="0" i="0" baseline="-25000" dirty="0">
                <a:effectLst/>
              </a:rPr>
              <a:t>3</a:t>
            </a:r>
            <a:r>
              <a:rPr lang="cs-CZ" sz="2000" b="0" dirty="0"/>
              <a:t>, </a:t>
            </a:r>
            <a:r>
              <a:rPr lang="cs-CZ" sz="2000" i="0" dirty="0">
                <a:effectLst/>
              </a:rPr>
              <a:t>nejstabilnější je </a:t>
            </a:r>
            <a:r>
              <a:rPr lang="cs-CZ" sz="2000" b="0" i="0" dirty="0">
                <a:effectLst/>
              </a:rPr>
              <a:t>Ba</a:t>
            </a:r>
            <a:r>
              <a:rPr lang="en-US" sz="2000" b="0" i="0" dirty="0">
                <a:effectLst/>
              </a:rPr>
              <a:t>CO</a:t>
            </a:r>
            <a:r>
              <a:rPr lang="en-US" sz="2000" b="0" i="0" baseline="-25000" dirty="0">
                <a:effectLst/>
              </a:rPr>
              <a:t>3</a:t>
            </a:r>
            <a:r>
              <a:rPr lang="en-US" sz="2000" b="0" i="0" dirty="0">
                <a:effectLst/>
              </a:rPr>
              <a:t>.</a:t>
            </a:r>
          </a:p>
          <a:p>
            <a:pPr algn="just"/>
            <a:r>
              <a:rPr lang="cs-CZ" sz="2000" i="0" dirty="0">
                <a:solidFill>
                  <a:srgbClr val="212529"/>
                </a:solidFill>
                <a:effectLst/>
              </a:rPr>
              <a:t>    </a:t>
            </a:r>
            <a:r>
              <a:rPr lang="en-US" sz="2000" i="0" dirty="0">
                <a:solidFill>
                  <a:srgbClr val="212529"/>
                </a:solidFill>
                <a:effectLst/>
              </a:rPr>
              <a:t>BeCO</a:t>
            </a:r>
            <a:r>
              <a:rPr lang="en-US" sz="2000" i="0" baseline="-25000" dirty="0">
                <a:solidFill>
                  <a:srgbClr val="212529"/>
                </a:solidFill>
                <a:effectLst/>
              </a:rPr>
              <a:t>3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je </a:t>
            </a:r>
            <a:r>
              <a:rPr lang="cs-CZ" sz="2000" b="0" i="0" u="sng" dirty="0">
                <a:solidFill>
                  <a:srgbClr val="212529"/>
                </a:solidFill>
                <a:effectLst/>
              </a:rPr>
              <a:t>nerozpustný ve vodě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.</a:t>
            </a: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00"/>
                </a:highlight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6035891-4192-42A5-9FD4-D93D91DC02E7}"/>
              </a:ext>
            </a:extLst>
          </p:cNvPr>
          <p:cNvSpPr txBox="1"/>
          <p:nvPr/>
        </p:nvSpPr>
        <p:spPr>
          <a:xfrm flipH="1">
            <a:off x="152401" y="109989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Stabilita</a:t>
            </a:r>
            <a:r>
              <a:rPr lang="en-US" sz="2000" b="1" dirty="0"/>
              <a:t> </a:t>
            </a:r>
            <a:r>
              <a:rPr lang="cs-CZ" sz="2000" b="1" dirty="0"/>
              <a:t>uhličitanů</a:t>
            </a:r>
            <a:endParaRPr lang="cs-CZ" sz="2000" b="1" baseline="-25000" dirty="0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EBF0210B-5D6A-4518-A05B-193C5D51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25905"/>
            <a:ext cx="2590800" cy="99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5ADB823-F482-4171-91AA-17F78541B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75" y="4505266"/>
            <a:ext cx="3143250" cy="205998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77653FF-DD30-412E-A6B5-D99B4C5EB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5" y="3907775"/>
            <a:ext cx="4029074" cy="268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9651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rystal field theory">
            <a:extLst>
              <a:ext uri="{FF2B5EF4-FFF2-40B4-BE49-F238E27FC236}">
                <a16:creationId xmlns:a16="http://schemas.microsoft.com/office/drawing/2014/main" id="{C32FAFFC-0EF1-498C-8194-D3083EE1D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458200" cy="63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0784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1" name="Group 4"/>
          <p:cNvGrpSpPr>
            <a:grpSpLocks/>
          </p:cNvGrpSpPr>
          <p:nvPr/>
        </p:nvGrpSpPr>
        <p:grpSpPr bwMode="auto">
          <a:xfrm>
            <a:off x="416251" y="4191000"/>
            <a:ext cx="3850949" cy="2473133"/>
            <a:chOff x="384" y="912"/>
            <a:chExt cx="2496" cy="1680"/>
          </a:xfrm>
        </p:grpSpPr>
        <p:sp>
          <p:nvSpPr>
            <p:cNvPr id="27653" name="Line 5"/>
            <p:cNvSpPr>
              <a:spLocks noChangeShapeType="1"/>
            </p:cNvSpPr>
            <p:nvPr/>
          </p:nvSpPr>
          <p:spPr bwMode="auto">
            <a:xfrm flipV="1">
              <a:off x="384" y="960"/>
              <a:ext cx="0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54" name="Line 6"/>
            <p:cNvSpPr>
              <a:spLocks noChangeShapeType="1"/>
            </p:cNvSpPr>
            <p:nvPr/>
          </p:nvSpPr>
          <p:spPr bwMode="auto">
            <a:xfrm>
              <a:off x="384" y="2592"/>
              <a:ext cx="22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55" name="Line 7"/>
            <p:cNvSpPr>
              <a:spLocks noChangeShapeType="1"/>
            </p:cNvSpPr>
            <p:nvPr/>
          </p:nvSpPr>
          <p:spPr bwMode="auto">
            <a:xfrm>
              <a:off x="480" y="1728"/>
              <a:ext cx="9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>
              <a:off x="1824" y="1056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57" name="Line 9"/>
            <p:cNvSpPr>
              <a:spLocks noChangeShapeType="1"/>
            </p:cNvSpPr>
            <p:nvPr/>
          </p:nvSpPr>
          <p:spPr bwMode="auto">
            <a:xfrm>
              <a:off x="1776" y="216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58" name="Line 10"/>
            <p:cNvSpPr>
              <a:spLocks noChangeShapeType="1"/>
            </p:cNvSpPr>
            <p:nvPr/>
          </p:nvSpPr>
          <p:spPr bwMode="auto">
            <a:xfrm flipH="1">
              <a:off x="1440" y="1056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59" name="Line 11"/>
            <p:cNvSpPr>
              <a:spLocks noChangeShapeType="1"/>
            </p:cNvSpPr>
            <p:nvPr/>
          </p:nvSpPr>
          <p:spPr bwMode="auto">
            <a:xfrm>
              <a:off x="1440" y="1728"/>
              <a:ext cx="336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0" name="Oval 12"/>
            <p:cNvSpPr>
              <a:spLocks noChangeArrowheads="1"/>
            </p:cNvSpPr>
            <p:nvPr/>
          </p:nvSpPr>
          <p:spPr bwMode="auto">
            <a:xfrm>
              <a:off x="672" y="16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1" name="Oval 13"/>
            <p:cNvSpPr>
              <a:spLocks noChangeArrowheads="1"/>
            </p:cNvSpPr>
            <p:nvPr/>
          </p:nvSpPr>
          <p:spPr bwMode="auto">
            <a:xfrm>
              <a:off x="864" y="16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2" name="Oval 14"/>
            <p:cNvSpPr>
              <a:spLocks noChangeArrowheads="1"/>
            </p:cNvSpPr>
            <p:nvPr/>
          </p:nvSpPr>
          <p:spPr bwMode="auto">
            <a:xfrm>
              <a:off x="1056" y="16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3" name="Oval 15"/>
            <p:cNvSpPr>
              <a:spLocks noChangeArrowheads="1"/>
            </p:cNvSpPr>
            <p:nvPr/>
          </p:nvSpPr>
          <p:spPr bwMode="auto">
            <a:xfrm>
              <a:off x="480" y="16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4" name="Oval 16"/>
            <p:cNvSpPr>
              <a:spLocks noChangeArrowheads="1"/>
            </p:cNvSpPr>
            <p:nvPr/>
          </p:nvSpPr>
          <p:spPr bwMode="auto">
            <a:xfrm>
              <a:off x="1248" y="1680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5" name="Oval 17"/>
            <p:cNvSpPr>
              <a:spLocks noChangeArrowheads="1"/>
            </p:cNvSpPr>
            <p:nvPr/>
          </p:nvSpPr>
          <p:spPr bwMode="auto">
            <a:xfrm>
              <a:off x="1920" y="1008"/>
              <a:ext cx="144" cy="144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6" name="Oval 18"/>
            <p:cNvSpPr>
              <a:spLocks noChangeArrowheads="1"/>
            </p:cNvSpPr>
            <p:nvPr/>
          </p:nvSpPr>
          <p:spPr bwMode="auto">
            <a:xfrm>
              <a:off x="2160" y="1008"/>
              <a:ext cx="144" cy="144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7" name="Oval 19"/>
            <p:cNvSpPr>
              <a:spLocks noChangeArrowheads="1"/>
            </p:cNvSpPr>
            <p:nvPr/>
          </p:nvSpPr>
          <p:spPr bwMode="auto">
            <a:xfrm>
              <a:off x="1824" y="2112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8" name="Oval 20"/>
            <p:cNvSpPr>
              <a:spLocks noChangeArrowheads="1"/>
            </p:cNvSpPr>
            <p:nvPr/>
          </p:nvSpPr>
          <p:spPr bwMode="auto">
            <a:xfrm>
              <a:off x="2064" y="2112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69" name="Oval 21"/>
            <p:cNvSpPr>
              <a:spLocks noChangeArrowheads="1"/>
            </p:cNvSpPr>
            <p:nvPr/>
          </p:nvSpPr>
          <p:spPr bwMode="auto">
            <a:xfrm>
              <a:off x="2304" y="2112"/>
              <a:ext cx="144" cy="144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7670" name="Rectangle 22"/>
            <p:cNvSpPr>
              <a:spLocks noChangeArrowheads="1"/>
            </p:cNvSpPr>
            <p:nvPr/>
          </p:nvSpPr>
          <p:spPr bwMode="auto">
            <a:xfrm>
              <a:off x="624" y="2352"/>
              <a:ext cx="511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 baseline="0">
                  <a:solidFill>
                    <a:schemeClr val="accent2"/>
                  </a:solidFill>
                  <a:latin typeface="Arial" pitchFamily="34" charset="0"/>
                </a:rPr>
                <a:t>sférické</a:t>
              </a:r>
              <a:endParaRPr lang="cs-CZ" altLang="en-US" b="1" baseline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671" name="Rectangle 23"/>
            <p:cNvSpPr>
              <a:spLocks noChangeArrowheads="1"/>
            </p:cNvSpPr>
            <p:nvPr/>
          </p:nvSpPr>
          <p:spPr bwMode="auto">
            <a:xfrm>
              <a:off x="1680" y="2352"/>
              <a:ext cx="710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 baseline="0">
                  <a:solidFill>
                    <a:schemeClr val="accent2"/>
                  </a:solidFill>
                  <a:latin typeface="Arial" pitchFamily="34" charset="0"/>
                </a:rPr>
                <a:t>oktaedrické</a:t>
              </a:r>
              <a:endParaRPr lang="cs-CZ" altLang="en-US" b="1" baseline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672" name="Rectangle 24"/>
            <p:cNvSpPr>
              <a:spLocks noChangeArrowheads="1"/>
            </p:cNvSpPr>
            <p:nvPr/>
          </p:nvSpPr>
          <p:spPr bwMode="auto">
            <a:xfrm>
              <a:off x="2400" y="912"/>
              <a:ext cx="255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 i="1" baseline="0">
                  <a:solidFill>
                    <a:schemeClr val="accent2"/>
                  </a:solidFill>
                  <a:latin typeface="Arial" pitchFamily="34" charset="0"/>
                </a:rPr>
                <a:t>e</a:t>
              </a:r>
              <a:r>
                <a:rPr lang="cs-CZ" altLang="en-US" sz="1800" b="1" i="1" baseline="-25000">
                  <a:solidFill>
                    <a:schemeClr val="accent2"/>
                  </a:solidFill>
                  <a:latin typeface="Arial" pitchFamily="34" charset="0"/>
                </a:rPr>
                <a:t>g</a:t>
              </a:r>
              <a:endParaRPr lang="cs-CZ" altLang="en-US" b="1" baseline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673" name="Rectangle 25"/>
            <p:cNvSpPr>
              <a:spLocks noChangeArrowheads="1"/>
            </p:cNvSpPr>
            <p:nvPr/>
          </p:nvSpPr>
          <p:spPr bwMode="auto">
            <a:xfrm>
              <a:off x="2544" y="2064"/>
              <a:ext cx="336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 i="1" baseline="0">
                  <a:solidFill>
                    <a:schemeClr val="accent2"/>
                  </a:solidFill>
                  <a:latin typeface="Arial" pitchFamily="34" charset="0"/>
                </a:rPr>
                <a:t>t</a:t>
              </a:r>
              <a:r>
                <a:rPr lang="cs-CZ" altLang="en-US" sz="1800" b="1" i="1" baseline="-25000">
                  <a:solidFill>
                    <a:schemeClr val="accent2"/>
                  </a:solidFill>
                  <a:latin typeface="Arial" pitchFamily="34" charset="0"/>
                </a:rPr>
                <a:t>2g</a:t>
              </a:r>
              <a:endParaRPr lang="cs-CZ" altLang="en-US" b="1" baseline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674" name="Line 26"/>
            <p:cNvSpPr>
              <a:spLocks noChangeShapeType="1"/>
            </p:cNvSpPr>
            <p:nvPr/>
          </p:nvSpPr>
          <p:spPr bwMode="auto">
            <a:xfrm>
              <a:off x="2832" y="1056"/>
              <a:ext cx="0" cy="11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75" name="Rectangle 27"/>
            <p:cNvSpPr>
              <a:spLocks noChangeArrowheads="1"/>
            </p:cNvSpPr>
            <p:nvPr/>
          </p:nvSpPr>
          <p:spPr bwMode="auto">
            <a:xfrm>
              <a:off x="2544" y="1440"/>
              <a:ext cx="288" cy="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800" b="1" i="1" baseline="0">
                  <a:solidFill>
                    <a:schemeClr val="accent2"/>
                  </a:solidFill>
                  <a:latin typeface="Symbol" pitchFamily="18" charset="2"/>
                </a:rPr>
                <a:t>D</a:t>
              </a:r>
              <a:r>
                <a:rPr lang="cs-CZ" altLang="en-US" sz="1800" b="1" i="1" baseline="-25000">
                  <a:solidFill>
                    <a:schemeClr val="accent2"/>
                  </a:solidFill>
                  <a:latin typeface="Arial" pitchFamily="34" charset="0"/>
                </a:rPr>
                <a:t>O</a:t>
              </a:r>
              <a:endParaRPr lang="cs-CZ" altLang="en-US" b="1" baseline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676" name="Rectangle 28"/>
            <p:cNvSpPr>
              <a:spLocks noChangeArrowheads="1"/>
            </p:cNvSpPr>
            <p:nvPr/>
          </p:nvSpPr>
          <p:spPr bwMode="auto">
            <a:xfrm>
              <a:off x="2016" y="1276"/>
              <a:ext cx="52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600" b="1" baseline="0">
                  <a:solidFill>
                    <a:schemeClr val="accent2"/>
                  </a:solidFill>
                  <a:latin typeface="Symbol" pitchFamily="18" charset="2"/>
                </a:rPr>
                <a:t>3/5</a:t>
              </a:r>
              <a:r>
                <a:rPr lang="cs-CZ" altLang="en-US" sz="1600" b="1" i="1" baseline="0">
                  <a:solidFill>
                    <a:schemeClr val="accent2"/>
                  </a:solidFill>
                  <a:latin typeface="Symbol" pitchFamily="18" charset="2"/>
                </a:rPr>
                <a:t> D</a:t>
              </a:r>
              <a:r>
                <a:rPr lang="cs-CZ" altLang="en-US" sz="1600" b="1" i="1" baseline="-25000">
                  <a:solidFill>
                    <a:schemeClr val="accent2"/>
                  </a:solidFill>
                  <a:latin typeface="Arial" pitchFamily="34" charset="0"/>
                </a:rPr>
                <a:t>O</a:t>
              </a:r>
              <a:endParaRPr lang="cs-CZ" altLang="en-US" b="1" baseline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677" name="Rectangle 29"/>
            <p:cNvSpPr>
              <a:spLocks noChangeArrowheads="1"/>
            </p:cNvSpPr>
            <p:nvPr/>
          </p:nvSpPr>
          <p:spPr bwMode="auto">
            <a:xfrm>
              <a:off x="2016" y="1824"/>
              <a:ext cx="52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SzPct val="75000"/>
                <a:buFont typeface="Wingdings" pitchFamily="2" charset="2"/>
                <a:defRPr sz="2400" baseline="30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cs-CZ" altLang="en-US" sz="1600" b="1" baseline="0">
                  <a:solidFill>
                    <a:schemeClr val="accent2"/>
                  </a:solidFill>
                  <a:latin typeface="Symbol" pitchFamily="18" charset="2"/>
                </a:rPr>
                <a:t>2/5</a:t>
              </a:r>
              <a:r>
                <a:rPr lang="cs-CZ" altLang="en-US" sz="1600" b="1" i="1" baseline="0">
                  <a:solidFill>
                    <a:schemeClr val="accent2"/>
                  </a:solidFill>
                  <a:latin typeface="Symbol" pitchFamily="18" charset="2"/>
                </a:rPr>
                <a:t> D</a:t>
              </a:r>
              <a:r>
                <a:rPr lang="cs-CZ" altLang="en-US" sz="1600" b="1" i="1" baseline="-25000">
                  <a:solidFill>
                    <a:schemeClr val="accent2"/>
                  </a:solidFill>
                  <a:latin typeface="Arial" pitchFamily="34" charset="0"/>
                </a:rPr>
                <a:t>O</a:t>
              </a:r>
              <a:endParaRPr lang="cs-CZ" altLang="en-US" b="1" baseline="0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27678" name="Line 30"/>
            <p:cNvSpPr>
              <a:spLocks noChangeShapeType="1"/>
            </p:cNvSpPr>
            <p:nvPr/>
          </p:nvSpPr>
          <p:spPr bwMode="auto">
            <a:xfrm>
              <a:off x="2448" y="1680"/>
              <a:ext cx="0" cy="48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79" name="Line 31"/>
            <p:cNvSpPr>
              <a:spLocks noChangeShapeType="1"/>
            </p:cNvSpPr>
            <p:nvPr/>
          </p:nvSpPr>
          <p:spPr bwMode="auto">
            <a:xfrm>
              <a:off x="2448" y="1056"/>
              <a:ext cx="0" cy="624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27652" name="Picture 3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26433" r="34482" b="26401"/>
          <a:stretch>
            <a:fillRect/>
          </a:stretch>
        </p:blipFill>
        <p:spPr>
          <a:xfrm>
            <a:off x="765435" y="3630899"/>
            <a:ext cx="1351465" cy="1504298"/>
          </a:xfrm>
          <a:noFill/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6A951FF9-58A5-4E50-AAE5-162D2552ABD1}"/>
              </a:ext>
            </a:extLst>
          </p:cNvPr>
          <p:cNvSpPr txBox="1"/>
          <p:nvPr/>
        </p:nvSpPr>
        <p:spPr>
          <a:xfrm>
            <a:off x="219849" y="823267"/>
            <a:ext cx="86680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 </a:t>
            </a:r>
            <a:r>
              <a:rPr lang="cs-CZ" altLang="en-US" sz="2000" dirty="0">
                <a:cs typeface="Arial" panose="020B0604020202020204" pitchFamily="34" charset="0"/>
              </a:rPr>
              <a:t>centrální atom je obklopen 6 ligandy, elektrony na orbitech d</a:t>
            </a:r>
            <a:r>
              <a:rPr lang="cs-CZ" altLang="en-US" sz="2000" baseline="-25000" dirty="0">
                <a:cs typeface="Arial" panose="020B0604020202020204" pitchFamily="34" charset="0"/>
              </a:rPr>
              <a:t>x2-y2</a:t>
            </a:r>
            <a:r>
              <a:rPr lang="cs-CZ" altLang="en-US" sz="2000" dirty="0">
                <a:cs typeface="Arial" panose="020B0604020202020204" pitchFamily="34" charset="0"/>
              </a:rPr>
              <a:t> a d</a:t>
            </a:r>
            <a:r>
              <a:rPr lang="cs-CZ" altLang="en-US" sz="2000" baseline="-25000" dirty="0">
                <a:cs typeface="Arial" panose="020B0604020202020204" pitchFamily="34" charset="0"/>
              </a:rPr>
              <a:t>z2</a:t>
            </a:r>
            <a:r>
              <a:rPr lang="cs-CZ" altLang="en-US" sz="2000" dirty="0">
                <a:cs typeface="Arial" panose="020B0604020202020204" pitchFamily="34" charset="0"/>
              </a:rPr>
              <a:t> jsou lokalizovány v bezprostřední blízkosti záporných nábojů ligandů, zatím co elektrony na zbývajících d orbitalech jsou ovlivněny ligandy méně. Soubor 5 původně degenerovaných d-orbitalů se elektronovou repulzí energeticky štěpí na 2 </a:t>
            </a:r>
            <a:r>
              <a:rPr lang="cs-CZ" altLang="en-US" sz="2000" dirty="0" err="1">
                <a:cs typeface="Arial" panose="020B0604020202020204" pitchFamily="34" charset="0"/>
              </a:rPr>
              <a:t>podhladiny</a:t>
            </a:r>
            <a:r>
              <a:rPr lang="cs-CZ" altLang="en-US" sz="2000" dirty="0">
                <a:cs typeface="Arial" panose="020B0604020202020204" pitchFamily="34" charset="0"/>
              </a:rPr>
              <a:t>: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  			</a:t>
            </a:r>
            <a:r>
              <a:rPr lang="cs-CZ" altLang="en-US" sz="2000" b="1" dirty="0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x2-y2</a:t>
            </a:r>
            <a:r>
              <a:rPr lang="cs-CZ" altLang="en-US" sz="2000" b="1" dirty="0">
                <a:cs typeface="Arial" panose="020B0604020202020204" pitchFamily="34" charset="0"/>
              </a:rPr>
              <a:t>, d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z2</a:t>
            </a:r>
            <a:r>
              <a:rPr lang="cs-CZ" altLang="en-US" sz="2000" dirty="0">
                <a:cs typeface="Arial" panose="020B0604020202020204" pitchFamily="34" charset="0"/>
              </a:rPr>
              <a:t>      a     	</a:t>
            </a:r>
            <a:r>
              <a:rPr lang="cs-CZ" altLang="en-US" sz="2000" b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xy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cs-CZ" altLang="en-US" sz="2000" b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xz</a:t>
            </a:r>
            <a:r>
              <a:rPr lang="cs-CZ" altLang="en-US" sz="2000" b="1" dirty="0">
                <a:cs typeface="Arial" panose="020B0604020202020204" pitchFamily="34" charset="0"/>
              </a:rPr>
              <a:t> , </a:t>
            </a:r>
            <a:r>
              <a:rPr lang="cs-CZ" altLang="en-US" sz="2000" b="1" dirty="0" err="1">
                <a:cs typeface="Arial" panose="020B0604020202020204" pitchFamily="34" charset="0"/>
              </a:rPr>
              <a:t>d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yz</a:t>
            </a:r>
            <a:endParaRPr lang="cs-CZ" altLang="en-US" sz="2000" b="1" baseline="-25000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Energetický rozdíl mezi těmito </a:t>
            </a:r>
            <a:r>
              <a:rPr lang="cs-CZ" altLang="en-US" sz="2000" dirty="0" err="1">
                <a:cs typeface="Arial" panose="020B0604020202020204" pitchFamily="34" charset="0"/>
              </a:rPr>
              <a:t>podhladiny</a:t>
            </a:r>
            <a:r>
              <a:rPr lang="cs-CZ" altLang="en-US" sz="2000" dirty="0">
                <a:cs typeface="Arial" panose="020B0604020202020204" pitchFamily="34" charset="0"/>
              </a:rPr>
              <a:t> se nazývá </a:t>
            </a:r>
            <a:r>
              <a:rPr lang="cs-CZ" altLang="en-US" sz="2000" b="1" dirty="0">
                <a:cs typeface="Arial" panose="020B0604020202020204" pitchFamily="34" charset="0"/>
              </a:rPr>
              <a:t>síla ligandového pole</a:t>
            </a:r>
            <a:r>
              <a:rPr lang="cs-CZ" altLang="en-US" sz="2000" dirty="0">
                <a:cs typeface="Arial" panose="020B0604020202020204" pitchFamily="34" charset="0"/>
              </a:rPr>
              <a:t>, označuje se </a:t>
            </a:r>
            <a:r>
              <a:rPr lang="cs-CZ" altLang="en-US" sz="2000" b="1" dirty="0">
                <a:cs typeface="Arial" panose="020B0604020202020204" pitchFamily="34" charset="0"/>
              </a:rPr>
              <a:t>D</a:t>
            </a:r>
            <a:r>
              <a:rPr lang="cs-CZ" altLang="en-US" sz="2000" dirty="0">
                <a:cs typeface="Arial" panose="020B0604020202020204" pitchFamily="34" charset="0"/>
              </a:rPr>
              <a:t> a udává se v cm</a:t>
            </a:r>
            <a:r>
              <a:rPr lang="cs-CZ" altLang="en-US" sz="2000" baseline="30000" dirty="0">
                <a:cs typeface="Arial" panose="020B0604020202020204" pitchFamily="34" charset="0"/>
              </a:rPr>
              <a:t>-1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3" name="Picture 8" descr="http://bouman.chem.georgetown.edu/S02/lect32/e01.gif">
            <a:extLst>
              <a:ext uri="{FF2B5EF4-FFF2-40B4-BE49-F238E27FC236}">
                <a16:creationId xmlns:a16="http://schemas.microsoft.com/office/drawing/2014/main" id="{90942D27-36EB-4468-8123-00C23971C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671" y="3426410"/>
            <a:ext cx="3624480" cy="318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ovéPole 34">
            <a:extLst>
              <a:ext uri="{FF2B5EF4-FFF2-40B4-BE49-F238E27FC236}">
                <a16:creationId xmlns:a16="http://schemas.microsoft.com/office/drawing/2014/main" id="{FEAF2F04-79A7-496C-B83A-61EC9E109796}"/>
              </a:ext>
            </a:extLst>
          </p:cNvPr>
          <p:cNvSpPr txBox="1"/>
          <p:nvPr/>
        </p:nvSpPr>
        <p:spPr>
          <a:xfrm>
            <a:off x="277896" y="22437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400" b="1" dirty="0">
                <a:cs typeface="Arial" panose="020B0604020202020204" pitchFamily="34" charset="0"/>
              </a:rPr>
              <a:t>Oktaedrické komplexy</a:t>
            </a:r>
            <a:r>
              <a:rPr lang="cs-CZ" altLang="en-US" sz="2400" dirty="0">
                <a:cs typeface="Arial" panose="020B0604020202020204" pitchFamily="34" charset="0"/>
              </a:rPr>
              <a:t>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805781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B3D8CD2-259B-473E-AC04-F1FB7A650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0" y="47398"/>
            <a:ext cx="3295650" cy="2419804"/>
          </a:xfrm>
          <a:prstGeom prst="rect">
            <a:avLst/>
          </a:prstGeom>
        </p:spPr>
      </p:pic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1905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Velikost </a:t>
            </a:r>
            <a:r>
              <a:rPr lang="el-GR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cs-CZ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závisí: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I) </a:t>
            </a:r>
            <a:r>
              <a:rPr lang="cs-CZ" altLang="en-US" sz="2000" u="sng" dirty="0">
                <a:cs typeface="Arial" panose="020B0604020202020204" pitchFamily="34" charset="0"/>
              </a:rPr>
              <a:t>na povaze centrálního atomu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a) s oxidačním číslem </a:t>
            </a:r>
            <a:r>
              <a:rPr lang="el-GR" altLang="en-US" sz="2000" dirty="0">
                <a:cs typeface="Arial" panose="020B0604020202020204" pitchFamily="34" charset="0"/>
              </a:rPr>
              <a:t>Δ</a:t>
            </a:r>
            <a:r>
              <a:rPr lang="cs-CZ" altLang="en-US" sz="2000" dirty="0">
                <a:cs typeface="Arial" panose="020B0604020202020204" pitchFamily="34" charset="0"/>
              </a:rPr>
              <a:t> roste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b) s hlavním kvantovým číslem </a:t>
            </a:r>
            <a:r>
              <a:rPr lang="el-GR" altLang="en-US" sz="2000" dirty="0">
                <a:cs typeface="Arial" panose="020B0604020202020204" pitchFamily="34" charset="0"/>
              </a:rPr>
              <a:t>Δ</a:t>
            </a:r>
            <a:r>
              <a:rPr lang="cs-CZ" altLang="en-US" sz="2000" dirty="0">
                <a:cs typeface="Arial" panose="020B0604020202020204" pitchFamily="34" charset="0"/>
              </a:rPr>
              <a:t> roste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250825" y="4508500"/>
            <a:ext cx="976313" cy="485775"/>
          </a:xfrm>
          <a:prstGeom prst="rightArrow">
            <a:avLst>
              <a:gd name="adj1" fmla="val 84315"/>
              <a:gd name="adj2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CB2CAFB-41B4-4947-9CC3-F6C53BB4A71E}"/>
              </a:ext>
            </a:extLst>
          </p:cNvPr>
          <p:cNvSpPr txBox="1"/>
          <p:nvPr/>
        </p:nvSpPr>
        <p:spPr>
          <a:xfrm>
            <a:off x="152400" y="3707998"/>
            <a:ext cx="874077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II) </a:t>
            </a:r>
            <a:r>
              <a:rPr lang="cs-CZ" altLang="en-US" sz="2000" u="sng" dirty="0">
                <a:cs typeface="Arial" panose="020B0604020202020204" pitchFamily="34" charset="0"/>
              </a:rPr>
              <a:t>na povaze ligandu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ligandy lze sestavit podle schopnosti štěpit d-orbitaly centrálního kovu do tzv. </a:t>
            </a:r>
            <a:r>
              <a:rPr lang="cs-CZ" altLang="en-US" sz="2000" b="1" dirty="0" err="1">
                <a:cs typeface="Arial" panose="020B0604020202020204" pitchFamily="34" charset="0"/>
              </a:rPr>
              <a:t>spektrochemické</a:t>
            </a:r>
            <a:r>
              <a:rPr lang="cs-CZ" altLang="en-US" sz="2000" b="1" dirty="0">
                <a:cs typeface="Arial" panose="020B0604020202020204" pitchFamily="34" charset="0"/>
              </a:rPr>
              <a:t> řady ligandů</a:t>
            </a:r>
            <a:r>
              <a:rPr lang="en-US" altLang="en-US" sz="2000" b="1" dirty="0">
                <a:cs typeface="Arial" panose="020B0604020202020204" pitchFamily="34" charset="0"/>
              </a:rPr>
              <a:t>: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ClrTx/>
              <a:buSzTx/>
              <a:buFontTx/>
              <a:buNone/>
            </a:pP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Br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SCN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OH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C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NH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en, H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cs-CZ" altLang="en-US" sz="1800" b="1" baseline="-25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CO, CN</a:t>
            </a:r>
            <a:r>
              <a:rPr lang="cs-CZ" altLang="en-US" sz="1800" b="1" baseline="30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en-US" sz="1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ClrTx/>
              <a:buSzTx/>
              <a:buFontTx/>
              <a:buNone/>
            </a:pPr>
            <a:endParaRPr lang="cs-CZ" altLang="en-US" sz="9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cs typeface="Arial" panose="020B0604020202020204" pitchFamily="34" charset="0"/>
              </a:rPr>
              <a:t>zhruba platí pořadí: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halogenkomplexy</a:t>
            </a:r>
            <a:r>
              <a:rPr lang="cs-CZ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en-US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&lt;</a:t>
            </a:r>
            <a:r>
              <a:rPr lang="cs-CZ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 </a:t>
            </a:r>
            <a:r>
              <a:rPr lang="cs-CZ" alt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aquakomplexy</a:t>
            </a:r>
            <a:r>
              <a:rPr lang="cs-CZ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&lt;</a:t>
            </a:r>
            <a:r>
              <a:rPr lang="cs-CZ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amminkomplexy</a:t>
            </a:r>
            <a:r>
              <a:rPr lang="cs-CZ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&lt;</a:t>
            </a:r>
            <a:r>
              <a:rPr lang="cs-CZ" alt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kyanokomplexy</a:t>
            </a:r>
            <a:endParaRPr lang="cs-CZ" altLang="en-US" sz="2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8643A7-3446-4E3A-8771-FDCEB9338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2347275"/>
            <a:ext cx="6126200" cy="12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904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chem1.com/acad/webtext/chembond/CB-images/ligand_streng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0" y="4811546"/>
            <a:ext cx="8409600" cy="172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http://www.chem1.com/acad/webtext/chembond/CB-images/cc-highlowfiel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0" y="27364"/>
            <a:ext cx="7473600" cy="276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6" descr="strong Fiel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00" y="2706045"/>
            <a:ext cx="2782080" cy="1918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 descr="weak Fiel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840" y="2661400"/>
            <a:ext cx="2695680" cy="200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64827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dlt.ncssm.edu/tiger/diagrams/complexions/Octahed_Complex_CoF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480" y="594783"/>
            <a:ext cx="6750720" cy="248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http://www.dlt.ncssm.edu/tiger/diagrams/complexions/Octahed_Complex_CoNH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521" y="3575896"/>
            <a:ext cx="7103520" cy="261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96972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chem1.com/acad/webtext/chembond/CB-images/CCdorbspli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96" y="273276"/>
            <a:ext cx="4609103" cy="283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http://www.chem1.com/acad/webtext/chembond/CB-images/CC-dorbsplittin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8" y="87295"/>
            <a:ext cx="3334929" cy="257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8" descr="http://images.flatworldknowledge.com/averillfwk/averillfwk-fig23_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4" y="3729105"/>
            <a:ext cx="7841859" cy="280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10" descr="http://chemwiki.ucdavis.edu/@api/deki/files/14823/=weak_Fiel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236" y="1905000"/>
            <a:ext cx="2280960" cy="169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20882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C771372-3846-42A5-90A2-C9B04BC0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636" y="277320"/>
            <a:ext cx="511155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DAEF2DF-E274-43F2-8102-C6FCB89F055D}"/>
              </a:ext>
            </a:extLst>
          </p:cNvPr>
          <p:cNvSpPr txBox="1"/>
          <p:nvPr/>
        </p:nvSpPr>
        <p:spPr>
          <a:xfrm>
            <a:off x="250997" y="457200"/>
            <a:ext cx="2846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en-US" sz="2400" b="1" dirty="0">
                <a:cs typeface="Arial" panose="020B0604020202020204" pitchFamily="34" charset="0"/>
              </a:rPr>
              <a:t>Tetraedrické komplexy</a:t>
            </a:r>
            <a:r>
              <a:rPr lang="cs-CZ" altLang="en-US" sz="2400" dirty="0">
                <a:cs typeface="Arial" panose="020B0604020202020204" pitchFamily="34" charset="0"/>
              </a:rPr>
              <a:t> </a:t>
            </a:r>
            <a:endParaRPr lang="cs-CZ" sz="2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0EE6D65-1803-4744-8058-1DD13305D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262" y="2694480"/>
            <a:ext cx="5201842" cy="38862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4E9A4A45-B500-4357-8538-3013D9E0A1AE}"/>
              </a:ext>
            </a:extLst>
          </p:cNvPr>
          <p:cNvSpPr txBox="1"/>
          <p:nvPr/>
        </p:nvSpPr>
        <p:spPr>
          <a:xfrm>
            <a:off x="350812" y="1950577"/>
            <a:ext cx="30781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Jsou tvořeny u iontů některých přechodných kovů 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(Co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2+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Cu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2+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Zn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2+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Cd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2+</a:t>
            </a:r>
            <a:r>
              <a:rPr lang="cs-CZ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resp. 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Ti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4+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, Mn</a:t>
            </a:r>
            <a:r>
              <a:rPr lang="en-US" b="0" i="0" baseline="3000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2+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), </a:t>
            </a:r>
            <a:r>
              <a:rPr lang="cs-CZ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zejména pokud jsou </a:t>
            </a:r>
            <a:r>
              <a:rPr lang="cs-CZ" b="0" i="0" u="sng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ligandy velké</a:t>
            </a:r>
            <a:r>
              <a:rPr lang="en-US" b="0" i="0" dirty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.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595284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http://images.flatworldknowledge.com/averillfwk/averillfwk-fig23_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962400"/>
            <a:ext cx="6791533" cy="268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hiiiii guys. give the structure of crystal field splitting ...">
            <a:extLst>
              <a:ext uri="{FF2B5EF4-FFF2-40B4-BE49-F238E27FC236}">
                <a16:creationId xmlns:a16="http://schemas.microsoft.com/office/drawing/2014/main" id="{E36C6A17-B255-457A-BBB0-816FCFFB4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4842817" cy="226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24B7989-E1D4-4859-8C03-097F5AF56EA7}"/>
              </a:ext>
            </a:extLst>
          </p:cNvPr>
          <p:cNvSpPr txBox="1"/>
          <p:nvPr/>
        </p:nvSpPr>
        <p:spPr>
          <a:xfrm>
            <a:off x="381000" y="533400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Oktaedrické a tetraedrické komplexy</a:t>
            </a:r>
          </a:p>
        </p:txBody>
      </p:sp>
      <p:pic>
        <p:nvPicPr>
          <p:cNvPr id="27654" name="Picture 6">
            <a:extLst>
              <a:ext uri="{FF2B5EF4-FFF2-40B4-BE49-F238E27FC236}">
                <a16:creationId xmlns:a16="http://schemas.microsoft.com/office/drawing/2014/main" id="{CD856F2B-59D4-4791-B9E1-30ACE1F86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03736"/>
            <a:ext cx="19050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FDCC7267-6FE7-4AFC-9FD5-BFE47CF01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261"/>
            <a:ext cx="19050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433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461B3430-6EC1-41F1-B4BB-4D3CA3A39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19" y="2199158"/>
            <a:ext cx="3810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What holds them together?">
            <a:extLst>
              <a:ext uri="{FF2B5EF4-FFF2-40B4-BE49-F238E27FC236}">
                <a16:creationId xmlns:a16="http://schemas.microsoft.com/office/drawing/2014/main" id="{87C0AE1A-70FB-43E3-9BC6-D4674CDD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15" y="5610963"/>
            <a:ext cx="3810000" cy="105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DF4D371-355D-4F5E-A5F6-13BCF541C4DF}"/>
              </a:ext>
            </a:extLst>
          </p:cNvPr>
          <p:cNvSpPr txBox="1"/>
          <p:nvPr/>
        </p:nvSpPr>
        <p:spPr>
          <a:xfrm>
            <a:off x="304800" y="313916"/>
            <a:ext cx="387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Čtvercové planární komplexy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608B50-6D0D-426D-B57E-5BED0089DAD8}"/>
              </a:ext>
            </a:extLst>
          </p:cNvPr>
          <p:cNvSpPr txBox="1"/>
          <p:nvPr/>
        </p:nvSpPr>
        <p:spPr>
          <a:xfrm>
            <a:off x="261525" y="990600"/>
            <a:ext cx="4959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Čtvercové komplexy jsou známy u některých přechodných kovů, např. Ni, </a:t>
            </a:r>
            <a:r>
              <a:rPr lang="cs-CZ" sz="2000" dirty="0" err="1"/>
              <a:t>Cu</a:t>
            </a:r>
            <a:r>
              <a:rPr lang="cs-CZ" sz="2000" dirty="0"/>
              <a:t>, </a:t>
            </a:r>
            <a:r>
              <a:rPr lang="en-US" sz="2000" b="0" i="0" dirty="0">
                <a:solidFill>
                  <a:srgbClr val="373D3F"/>
                </a:solidFill>
                <a:effectLst/>
                <a:latin typeface="proxima-nova"/>
              </a:rPr>
              <a:t>Rh(I), </a:t>
            </a:r>
            <a:r>
              <a:rPr lang="en-US" sz="2000" b="0" i="0" dirty="0" err="1">
                <a:solidFill>
                  <a:srgbClr val="373D3F"/>
                </a:solidFill>
                <a:effectLst/>
                <a:latin typeface="proxima-nova"/>
              </a:rPr>
              <a:t>Ir</a:t>
            </a:r>
            <a:r>
              <a:rPr lang="en-US" sz="2000" b="0" i="0" dirty="0">
                <a:solidFill>
                  <a:srgbClr val="373D3F"/>
                </a:solidFill>
                <a:effectLst/>
                <a:latin typeface="proxima-nova"/>
              </a:rPr>
              <a:t>(I), Pd(II), Pt(II), and Au(III).</a:t>
            </a:r>
            <a:endParaRPr lang="cs-CZ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06D80A0-31C0-412A-9E1F-26E415194FC0}"/>
              </a:ext>
            </a:extLst>
          </p:cNvPr>
          <p:cNvSpPr txBox="1"/>
          <p:nvPr/>
        </p:nvSpPr>
        <p:spPr>
          <a:xfrm>
            <a:off x="168354" y="4876550"/>
            <a:ext cx="5991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Čtvercové a tetraedrické komplexy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776BDC0-DFD1-4E47-996F-DE580DDB2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260" y="5627605"/>
            <a:ext cx="3011004" cy="1058556"/>
          </a:xfrm>
          <a:prstGeom prst="rect">
            <a:avLst/>
          </a:prstGeom>
        </p:spPr>
      </p:pic>
      <p:pic>
        <p:nvPicPr>
          <p:cNvPr id="29710" name="Picture 14" descr="Crystal Field Theory">
            <a:extLst>
              <a:ext uri="{FF2B5EF4-FFF2-40B4-BE49-F238E27FC236}">
                <a16:creationId xmlns:a16="http://schemas.microsoft.com/office/drawing/2014/main" id="{8AEA85F4-FC1F-4D7D-A6EF-1D8B1988E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9353"/>
            <a:ext cx="2938228" cy="199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2" name="Picture 16" descr="TIGER - NCSSM Distance Education and Extended Programs">
            <a:extLst>
              <a:ext uri="{FF2B5EF4-FFF2-40B4-BE49-F238E27FC236}">
                <a16:creationId xmlns:a16="http://schemas.microsoft.com/office/drawing/2014/main" id="{5A3A073B-DB8E-45E3-814F-6B97B3CC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25" y="2514600"/>
            <a:ext cx="14954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3E6F32E-0723-453D-BD34-2129AD34A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600" y="2286634"/>
            <a:ext cx="2785650" cy="16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5583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AC013D69-B66F-438A-A70C-92C9E5B48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5675"/>
            <a:ext cx="8458200" cy="662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33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D5514932-F141-43A0-A7A8-108924BBEBAD}"/>
              </a:ext>
            </a:extLst>
          </p:cNvPr>
          <p:cNvSpPr txBox="1"/>
          <p:nvPr/>
        </p:nvSpPr>
        <p:spPr>
          <a:xfrm>
            <a:off x="228600" y="381000"/>
            <a:ext cx="87629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0" u="sng" dirty="0">
                <a:solidFill>
                  <a:srgbClr val="212529"/>
                </a:solidFill>
                <a:effectLst/>
              </a:rPr>
              <a:t>BaCO</a:t>
            </a:r>
            <a:r>
              <a:rPr lang="en-US" sz="2000" i="0" u="sng" baseline="-25000" dirty="0">
                <a:solidFill>
                  <a:srgbClr val="212529"/>
                </a:solidFill>
                <a:effectLst/>
              </a:rPr>
              <a:t>3</a:t>
            </a:r>
            <a:r>
              <a:rPr lang="en-US" sz="2000" i="0" dirty="0">
                <a:solidFill>
                  <a:srgbClr val="212529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je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u="sng" dirty="0">
                <a:solidFill>
                  <a:srgbClr val="212529"/>
                </a:solidFill>
                <a:effectLst/>
              </a:rPr>
              <a:t>s</a:t>
            </a:r>
            <a:r>
              <a:rPr lang="en-US" sz="2000" i="0" u="sng" dirty="0">
                <a:solidFill>
                  <a:srgbClr val="212529"/>
                </a:solidFill>
                <a:effectLst/>
              </a:rPr>
              <a:t>tab</a:t>
            </a:r>
            <a:r>
              <a:rPr lang="cs-CZ" sz="2000" i="0" u="sng" dirty="0" err="1">
                <a:solidFill>
                  <a:srgbClr val="212529"/>
                </a:solidFill>
                <a:effectLst/>
              </a:rPr>
              <a:t>ilní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, protože k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ation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barya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a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uhli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č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itanov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ý anion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mají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srovnatelnou velikost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. </a:t>
            </a:r>
            <a:r>
              <a:rPr lang="en-US" sz="2000" i="0" dirty="0">
                <a:solidFill>
                  <a:srgbClr val="212529"/>
                </a:solidFill>
                <a:effectLst/>
              </a:rPr>
              <a:t>BaCO</a:t>
            </a:r>
            <a:r>
              <a:rPr lang="en-US" sz="2000" i="0" baseline="-25000" dirty="0">
                <a:solidFill>
                  <a:srgbClr val="212529"/>
                </a:solidFill>
                <a:effectLst/>
              </a:rPr>
              <a:t>3</a:t>
            </a:r>
            <a:r>
              <a:rPr lang="en-US" sz="2000" i="0" dirty="0">
                <a:solidFill>
                  <a:srgbClr val="212529"/>
                </a:solidFill>
                <a:effectLst/>
              </a:rPr>
              <a:t> </a:t>
            </a:r>
            <a:r>
              <a:rPr lang="cs-CZ" sz="2000" b="0" i="0" u="sng" dirty="0">
                <a:solidFill>
                  <a:srgbClr val="212529"/>
                </a:solidFill>
                <a:effectLst/>
              </a:rPr>
              <a:t>je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u="sng" dirty="0">
                <a:solidFill>
                  <a:srgbClr val="212529"/>
                </a:solidFill>
                <a:effectLst/>
              </a:rPr>
              <a:t>t</a:t>
            </a:r>
            <a:r>
              <a:rPr lang="en-US" sz="2000" b="0" i="0" u="sng" dirty="0">
                <a:solidFill>
                  <a:srgbClr val="212529"/>
                </a:solidFill>
                <a:effectLst/>
              </a:rPr>
              <a:t>e</a:t>
            </a:r>
            <a:r>
              <a:rPr lang="cs-CZ" sz="2000" b="0" i="0" u="sng" dirty="0" err="1">
                <a:solidFill>
                  <a:srgbClr val="212529"/>
                </a:solidFill>
                <a:effectLst/>
              </a:rPr>
              <a:t>rmick</a:t>
            </a:r>
            <a:r>
              <a:rPr lang="cs-CZ" sz="2000" u="sng" dirty="0" err="1">
                <a:solidFill>
                  <a:srgbClr val="212529"/>
                </a:solidFill>
              </a:rPr>
              <a:t>y</a:t>
            </a:r>
            <a:r>
              <a:rPr lang="cs-CZ" sz="2000" u="sng" dirty="0">
                <a:solidFill>
                  <a:srgbClr val="212529"/>
                </a:solidFill>
              </a:rPr>
              <a:t> stabilní</a:t>
            </a:r>
            <a:r>
              <a:rPr lang="cs-CZ" sz="2000" dirty="0">
                <a:solidFill>
                  <a:srgbClr val="212529"/>
                </a:solidFill>
              </a:rPr>
              <a:t>,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protož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e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polari</a:t>
            </a:r>
            <a:r>
              <a:rPr lang="cs-CZ" sz="2000" b="0" i="0" dirty="0" err="1">
                <a:solidFill>
                  <a:srgbClr val="212529"/>
                </a:solidFill>
                <a:effectLst/>
              </a:rPr>
              <a:t>zační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síla 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Ba</a:t>
            </a:r>
            <a:r>
              <a:rPr lang="en-US" sz="2000" b="0" i="0" baseline="30000" dirty="0">
                <a:solidFill>
                  <a:srgbClr val="212529"/>
                </a:solidFill>
                <a:effectLst/>
              </a:rPr>
              <a:t>2+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je menší než u ostatních prvků alkalických zemin.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Velké kationty jako 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Ba</a:t>
            </a:r>
            <a:r>
              <a:rPr lang="en-US" sz="2000" b="0" i="0" baseline="30000" dirty="0">
                <a:solidFill>
                  <a:srgbClr val="212529"/>
                </a:solidFill>
                <a:effectLst/>
              </a:rPr>
              <a:t>2+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mají malou polarizační schopnost 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a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nemohou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polari</a:t>
            </a:r>
            <a:r>
              <a:rPr lang="cs-CZ" sz="2000" b="0" i="0" dirty="0" err="1">
                <a:solidFill>
                  <a:srgbClr val="212529"/>
                </a:solidFill>
                <a:effectLst/>
              </a:rPr>
              <a:t>zovat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ele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tron</a:t>
            </a:r>
            <a:r>
              <a:rPr lang="cs-CZ" sz="2000" dirty="0">
                <a:solidFill>
                  <a:srgbClr val="212529"/>
                </a:solidFill>
              </a:rPr>
              <a:t>y atomů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O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stabilizující 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polyatomic</a:t>
            </a:r>
            <a:r>
              <a:rPr lang="cs-CZ" sz="2000" b="0" i="0" dirty="0" err="1">
                <a:solidFill>
                  <a:srgbClr val="212529"/>
                </a:solidFill>
                <a:effectLst/>
              </a:rPr>
              <a:t>ké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anion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ty jako je např. uhličitan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</a:t>
            </a:r>
          </a:p>
          <a:p>
            <a:pPr algn="just"/>
            <a:r>
              <a:rPr lang="cs-CZ" sz="2000" i="0" dirty="0">
                <a:solidFill>
                  <a:srgbClr val="212529"/>
                </a:solidFill>
                <a:effectLst/>
              </a:rPr>
              <a:t>   </a:t>
            </a:r>
            <a:r>
              <a:rPr lang="en-US" sz="2000" i="0" dirty="0">
                <a:solidFill>
                  <a:srgbClr val="212529"/>
                </a:solidFill>
                <a:effectLst/>
              </a:rPr>
              <a:t>B</a:t>
            </a:r>
            <a:r>
              <a:rPr lang="cs-CZ" sz="2000" i="0" dirty="0">
                <a:solidFill>
                  <a:srgbClr val="212529"/>
                </a:solidFill>
                <a:effectLst/>
              </a:rPr>
              <a:t>a</a:t>
            </a:r>
            <a:r>
              <a:rPr lang="en-US" sz="2000" i="0" dirty="0">
                <a:solidFill>
                  <a:srgbClr val="212529"/>
                </a:solidFill>
                <a:effectLst/>
              </a:rPr>
              <a:t>CO</a:t>
            </a:r>
            <a:r>
              <a:rPr lang="en-US" sz="2000" i="0" baseline="-25000" dirty="0">
                <a:solidFill>
                  <a:srgbClr val="212529"/>
                </a:solidFill>
                <a:effectLst/>
              </a:rPr>
              <a:t>3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je </a:t>
            </a:r>
            <a:r>
              <a:rPr lang="cs-CZ" sz="2000" b="0" i="0" u="sng" dirty="0">
                <a:solidFill>
                  <a:srgbClr val="212529"/>
                </a:solidFill>
                <a:effectLst/>
              </a:rPr>
              <a:t>nerozpustný ve vodě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.</a:t>
            </a:r>
            <a:r>
              <a:rPr lang="en-US" sz="2000" b="0" i="0" dirty="0">
                <a:solidFill>
                  <a:srgbClr val="212529"/>
                </a:solidFill>
                <a:effectLst/>
                <a:highlight>
                  <a:srgbClr val="FFFF00"/>
                </a:highlight>
              </a:rPr>
              <a:t> </a:t>
            </a:r>
            <a:endParaRPr lang="en-US" sz="2000" b="0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2A91BDF-DF6E-4C49-84C4-3F13B1B7C045}"/>
              </a:ext>
            </a:extLst>
          </p:cNvPr>
          <p:cNvSpPr txBox="1"/>
          <p:nvPr/>
        </p:nvSpPr>
        <p:spPr>
          <a:xfrm>
            <a:off x="209550" y="3124200"/>
            <a:ext cx="86867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FF0000"/>
                </a:solidFill>
                <a:effectLst/>
              </a:rPr>
              <a:t>Řada iontových sloučenin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, </a:t>
            </a:r>
            <a:r>
              <a:rPr lang="cs-CZ" sz="2000" b="0" i="0" dirty="0">
                <a:solidFill>
                  <a:srgbClr val="FF0000"/>
                </a:solidFill>
                <a:effectLst/>
              </a:rPr>
              <a:t>např. 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AgCl)</a:t>
            </a:r>
            <a:r>
              <a:rPr lang="cs-CZ" sz="2000" b="0" i="0" dirty="0">
                <a:solidFill>
                  <a:srgbClr val="FF0000"/>
                </a:solidFill>
                <a:effectLst/>
              </a:rPr>
              <a:t> nejsou rozpustné ve vodě. Síly držící pohromadě krystalovou strukturu </a:t>
            </a:r>
            <a:r>
              <a:rPr lang="cs-CZ" sz="2000" b="0" i="0" dirty="0" err="1">
                <a:solidFill>
                  <a:srgbClr val="FF0000"/>
                </a:solidFill>
                <a:effectLst/>
              </a:rPr>
              <a:t>AgCl</a:t>
            </a:r>
            <a:r>
              <a:rPr lang="cs-CZ" sz="2000" b="0" i="0" dirty="0">
                <a:solidFill>
                  <a:srgbClr val="FF0000"/>
                </a:solidFill>
                <a:effectLst/>
              </a:rPr>
              <a:t> (mřížková energie) jsou mnohem silnější, než síly upřednostňující vznik hydratovaných iontů 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Ag</a:t>
            </a:r>
            <a:r>
              <a:rPr lang="en-US" sz="2000" b="0" i="0" baseline="30000" dirty="0">
                <a:solidFill>
                  <a:srgbClr val="FF0000"/>
                </a:solidFill>
                <a:effectLst/>
              </a:rPr>
              <a:t>+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(</a:t>
            </a:r>
            <a:r>
              <a:rPr lang="en-US" sz="2000" b="0" i="0" dirty="0" err="1">
                <a:solidFill>
                  <a:srgbClr val="FF0000"/>
                </a:solidFill>
                <a:effectLst/>
              </a:rPr>
              <a:t>aq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) a</a:t>
            </a:r>
            <a:r>
              <a:rPr lang="cs-CZ" sz="20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Cl</a:t>
            </a:r>
            <a:r>
              <a:rPr lang="en-US" sz="2000" b="0" i="0" baseline="30000" dirty="0">
                <a:solidFill>
                  <a:srgbClr val="FF0000"/>
                </a:solidFill>
                <a:effectLst/>
              </a:rPr>
              <a:t>-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(</a:t>
            </a:r>
            <a:r>
              <a:rPr lang="en-US" sz="2000" b="0" i="0" dirty="0" err="1">
                <a:solidFill>
                  <a:srgbClr val="FF0000"/>
                </a:solidFill>
                <a:effectLst/>
              </a:rPr>
              <a:t>aq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)</a:t>
            </a:r>
            <a:r>
              <a:rPr lang="cs-CZ" sz="2000" b="0" i="0" dirty="0">
                <a:solidFill>
                  <a:srgbClr val="FF0000"/>
                </a:solidFill>
                <a:effectLst/>
              </a:rPr>
              <a:t> (hydratační energie)</a:t>
            </a:r>
            <a:r>
              <a:rPr lang="en-US" sz="2000" b="0" i="0" dirty="0">
                <a:solidFill>
                  <a:srgbClr val="FF0000"/>
                </a:solidFill>
                <a:effectLst/>
              </a:rPr>
              <a:t>.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1170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"/>
            <a:ext cx="8458200" cy="6324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Magnetické vlastnosti</a:t>
            </a:r>
          </a:p>
          <a:p>
            <a:pPr marL="0" indent="0" eaLnBrk="1" hangingPunct="1">
              <a:buNone/>
            </a:pPr>
            <a:endParaRPr lang="cs-CZ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přibližně určeny počtem nepárových elektronů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podle multiplicity dělíme komplexy na </a:t>
            </a:r>
            <a:r>
              <a:rPr lang="cs-CZ" altLang="en-US" sz="2000" dirty="0" err="1">
                <a:cs typeface="Arial" panose="020B0604020202020204" pitchFamily="34" charset="0"/>
              </a:rPr>
              <a:t>nízkospinové</a:t>
            </a:r>
            <a:r>
              <a:rPr lang="cs-CZ" altLang="en-US" sz="2000" dirty="0">
                <a:cs typeface="Arial" panose="020B0604020202020204" pitchFamily="34" charset="0"/>
              </a:rPr>
              <a:t> a </a:t>
            </a:r>
            <a:r>
              <a:rPr lang="cs-CZ" altLang="en-US" sz="2000" dirty="0" err="1">
                <a:cs typeface="Arial" panose="020B0604020202020204" pitchFamily="34" charset="0"/>
              </a:rPr>
              <a:t>vysokospinové</a:t>
            </a:r>
            <a:r>
              <a:rPr lang="cs-CZ" altLang="en-US" sz="2000" dirty="0">
                <a:cs typeface="Arial" panose="020B0604020202020204" pitchFamily="34" charset="0"/>
              </a:rPr>
              <a:t> (diamagnetické a paramagnetické)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Např. pro oktaedrické komplexy Fe</a:t>
            </a:r>
            <a:r>
              <a:rPr lang="cs-CZ" altLang="en-US" sz="2000" baseline="30000" dirty="0">
                <a:cs typeface="Arial" panose="020B0604020202020204" pitchFamily="34" charset="0"/>
              </a:rPr>
              <a:t>2+</a:t>
            </a:r>
            <a:r>
              <a:rPr lang="cs-CZ" altLang="en-US" sz="2000" dirty="0">
                <a:cs typeface="Arial" panose="020B0604020202020204" pitchFamily="34" charset="0"/>
              </a:rPr>
              <a:t> (d</a:t>
            </a:r>
            <a:r>
              <a:rPr lang="cs-CZ" altLang="en-US" sz="2000" baseline="30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</a:rPr>
              <a:t>) platí:</a:t>
            </a: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	</a:t>
            </a:r>
            <a:r>
              <a:rPr lang="cs-CZ" altLang="en-US" sz="2000" dirty="0" err="1">
                <a:cs typeface="Arial" panose="020B0604020202020204" pitchFamily="34" charset="0"/>
              </a:rPr>
              <a:t>Fe</a:t>
            </a:r>
            <a:r>
              <a:rPr lang="cs-CZ" altLang="en-US" sz="2000" dirty="0">
                <a:cs typeface="Arial" panose="020B0604020202020204" pitchFamily="34" charset="0"/>
              </a:rPr>
              <a:t>(H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O)</a:t>
            </a:r>
            <a:r>
              <a:rPr lang="cs-CZ" altLang="en-US" sz="2000" baseline="-25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baseline="30000" dirty="0">
                <a:cs typeface="Arial" panose="020B0604020202020204" pitchFamily="34" charset="0"/>
              </a:rPr>
              <a:t>2+</a:t>
            </a:r>
            <a:r>
              <a:rPr lang="cs-CZ" altLang="en-US" sz="2000" dirty="0">
                <a:cs typeface="Arial" panose="020B0604020202020204" pitchFamily="34" charset="0"/>
              </a:rPr>
              <a:t> = </a:t>
            </a:r>
            <a:r>
              <a:rPr lang="cs-CZ" altLang="en-US" sz="2000" dirty="0" err="1">
                <a:cs typeface="Arial" panose="020B0604020202020204" pitchFamily="34" charset="0"/>
              </a:rPr>
              <a:t>vysokospinový</a:t>
            </a:r>
            <a:r>
              <a:rPr lang="cs-CZ" altLang="en-US" sz="2000" dirty="0">
                <a:cs typeface="Arial" panose="020B0604020202020204" pitchFamily="34" charset="0"/>
              </a:rPr>
              <a:t> komplex (D </a:t>
            </a:r>
            <a:r>
              <a:rPr lang="en-US" altLang="en-US" sz="2000" dirty="0">
                <a:cs typeface="Arial" panose="020B0604020202020204" pitchFamily="34" charset="0"/>
              </a:rPr>
              <a:t>&lt;</a:t>
            </a:r>
            <a:r>
              <a:rPr lang="cs-CZ" altLang="en-US" sz="2000" dirty="0">
                <a:cs typeface="Arial" panose="020B0604020202020204" pitchFamily="34" charset="0"/>
              </a:rPr>
              <a:t> p = energie párování)</a:t>
            </a:r>
            <a:endParaRPr lang="en-US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	</a:t>
            </a:r>
            <a:r>
              <a:rPr lang="cs-CZ" altLang="en-US" sz="2000" dirty="0" err="1">
                <a:cs typeface="Arial" panose="020B0604020202020204" pitchFamily="34" charset="0"/>
              </a:rPr>
              <a:t>Fe</a:t>
            </a:r>
            <a:r>
              <a:rPr lang="cs-CZ" altLang="en-US" sz="2000" dirty="0">
                <a:cs typeface="Arial" panose="020B0604020202020204" pitchFamily="34" charset="0"/>
              </a:rPr>
              <a:t>(CN)</a:t>
            </a:r>
            <a:r>
              <a:rPr lang="cs-CZ" altLang="en-US" sz="2000" baseline="-25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baseline="30000" dirty="0">
                <a:cs typeface="Arial" panose="020B0604020202020204" pitchFamily="34" charset="0"/>
              </a:rPr>
              <a:t>4-</a:t>
            </a:r>
            <a:r>
              <a:rPr lang="cs-CZ" altLang="en-US" sz="2000" dirty="0">
                <a:cs typeface="Arial" panose="020B0604020202020204" pitchFamily="34" charset="0"/>
              </a:rPr>
              <a:t>   = </a:t>
            </a:r>
            <a:r>
              <a:rPr lang="cs-CZ" altLang="en-US" sz="2000" dirty="0" err="1">
                <a:cs typeface="Arial" panose="020B0604020202020204" pitchFamily="34" charset="0"/>
              </a:rPr>
              <a:t>nízkospinový</a:t>
            </a:r>
            <a:r>
              <a:rPr lang="cs-CZ" altLang="en-US" sz="2000" dirty="0">
                <a:cs typeface="Arial" panose="020B0604020202020204" pitchFamily="34" charset="0"/>
              </a:rPr>
              <a:t> komplex (D </a:t>
            </a:r>
            <a:r>
              <a:rPr lang="en-US" altLang="en-US" sz="2000" dirty="0">
                <a:cs typeface="Arial" panose="020B0604020202020204" pitchFamily="34" charset="0"/>
              </a:rPr>
              <a:t>&gt;</a:t>
            </a:r>
            <a:r>
              <a:rPr lang="cs-CZ" altLang="en-US" sz="2000" dirty="0">
                <a:cs typeface="Arial" panose="020B0604020202020204" pitchFamily="34" charset="0"/>
              </a:rPr>
              <a:t> p )</a:t>
            </a:r>
            <a:endParaRPr lang="en-US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(</a:t>
            </a:r>
            <a:r>
              <a:rPr lang="cs-CZ" altLang="en-US" sz="2000" u="sng" dirty="0">
                <a:cs typeface="Arial" panose="020B0604020202020204" pitchFamily="34" charset="0"/>
              </a:rPr>
              <a:t>vliv ligandu</a:t>
            </a:r>
            <a:r>
              <a:rPr lang="cs-CZ" altLang="en-US" sz="2000" dirty="0">
                <a:cs typeface="Arial" panose="020B0604020202020204" pitchFamily="34" charset="0"/>
              </a:rPr>
              <a:t>, jeho postavení ve spektrální řadě)</a:t>
            </a: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	</a:t>
            </a:r>
            <a:endParaRPr lang="cs-CZ" altLang="en-US" sz="10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 	</a:t>
            </a:r>
            <a:r>
              <a:rPr lang="cs-CZ" altLang="en-US" sz="2000" dirty="0" err="1">
                <a:cs typeface="Arial" panose="020B0604020202020204" pitchFamily="34" charset="0"/>
              </a:rPr>
              <a:t>Fe</a:t>
            </a:r>
            <a:r>
              <a:rPr lang="cs-CZ" altLang="en-US" sz="2000" dirty="0">
                <a:cs typeface="Arial" panose="020B0604020202020204" pitchFamily="34" charset="0"/>
              </a:rPr>
              <a:t>(H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O)</a:t>
            </a:r>
            <a:r>
              <a:rPr lang="cs-CZ" altLang="en-US" sz="2000" baseline="-25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baseline="30000" dirty="0">
                <a:cs typeface="Arial" panose="020B0604020202020204" pitchFamily="34" charset="0"/>
              </a:rPr>
              <a:t>2+</a:t>
            </a:r>
            <a:r>
              <a:rPr lang="cs-CZ" altLang="en-US" sz="2000" dirty="0">
                <a:cs typeface="Arial" panose="020B0604020202020204" pitchFamily="34" charset="0"/>
              </a:rPr>
              <a:t> = </a:t>
            </a:r>
            <a:r>
              <a:rPr lang="cs-CZ" altLang="en-US" sz="2000" dirty="0" err="1">
                <a:cs typeface="Arial" panose="020B0604020202020204" pitchFamily="34" charset="0"/>
              </a:rPr>
              <a:t>vysokospinový</a:t>
            </a:r>
            <a:r>
              <a:rPr lang="cs-CZ" altLang="en-US" sz="2000" dirty="0">
                <a:cs typeface="Arial" panose="020B0604020202020204" pitchFamily="34" charset="0"/>
              </a:rPr>
              <a:t> komplex</a:t>
            </a: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	</a:t>
            </a:r>
            <a:r>
              <a:rPr lang="cs-CZ" altLang="en-US" sz="2000" dirty="0">
                <a:cs typeface="Arial" panose="020B0604020202020204" pitchFamily="34" charset="0"/>
              </a:rPr>
              <a:t>Co(H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O)</a:t>
            </a:r>
            <a:r>
              <a:rPr lang="cs-CZ" altLang="en-US" sz="2000" baseline="-25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baseline="30000" dirty="0">
                <a:cs typeface="Arial" panose="020B0604020202020204" pitchFamily="34" charset="0"/>
              </a:rPr>
              <a:t>3+</a:t>
            </a:r>
            <a:r>
              <a:rPr lang="cs-CZ" altLang="en-US" sz="2000" dirty="0">
                <a:cs typeface="Arial" panose="020B0604020202020204" pitchFamily="34" charset="0"/>
              </a:rPr>
              <a:t> = </a:t>
            </a:r>
            <a:r>
              <a:rPr lang="cs-CZ" altLang="en-US" sz="2000" dirty="0" err="1">
                <a:cs typeface="Arial" panose="020B0604020202020204" pitchFamily="34" charset="0"/>
              </a:rPr>
              <a:t>nízkospinový</a:t>
            </a:r>
            <a:r>
              <a:rPr lang="cs-CZ" altLang="en-US" sz="2000" dirty="0">
                <a:cs typeface="Arial" panose="020B0604020202020204" pitchFamily="34" charset="0"/>
              </a:rPr>
              <a:t> komplex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(</a:t>
            </a:r>
            <a:r>
              <a:rPr lang="cs-CZ" altLang="en-US" sz="2000" u="sng" dirty="0">
                <a:cs typeface="Arial" panose="020B0604020202020204" pitchFamily="34" charset="0"/>
              </a:rPr>
              <a:t>vliv oxidačního</a:t>
            </a:r>
            <a:r>
              <a:rPr lang="en-US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čísla </a:t>
            </a:r>
            <a:r>
              <a:rPr lang="cs-CZ" altLang="en-US" sz="2000" dirty="0">
                <a:cs typeface="Arial" panose="020B0604020202020204" pitchFamily="34" charset="0"/>
              </a:rPr>
              <a:t>centrálního atomu)</a:t>
            </a:r>
          </a:p>
        </p:txBody>
      </p:sp>
    </p:spTree>
    <p:extLst>
      <p:ext uri="{BB962C8B-B14F-4D97-AF65-F5344CB8AC3E}">
        <p14:creationId xmlns:p14="http://schemas.microsoft.com/office/powerpoint/2010/main" val="257940771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www.chem1.com/acad/webtext/chembond/CB-images/ccdefi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0" y="940419"/>
            <a:ext cx="4093920" cy="328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8" descr="http://www.chem1.com/acad/webtext/chembond/CB-images/cc-dbloc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0" y="4736658"/>
            <a:ext cx="4282560" cy="128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0" descr="http://www.dlt.ncssm.edu/tiger/diagrams/complexions/Hi-LoSpi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881" y="95050"/>
            <a:ext cx="4537440" cy="624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58266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síla ligandového pole často odpovídá energii viditelného záření 13000 - 25000 cm</a:t>
            </a:r>
            <a:r>
              <a:rPr lang="cs-CZ" altLang="en-US" sz="2000" baseline="30000" dirty="0">
                <a:cs typeface="Arial" panose="020B0604020202020204" pitchFamily="34" charset="0"/>
              </a:rPr>
              <a:t>-1</a:t>
            </a:r>
            <a:r>
              <a:rPr lang="cs-CZ" altLang="en-US" sz="2000" dirty="0">
                <a:cs typeface="Arial" panose="020B0604020202020204" pitchFamily="34" charset="0"/>
              </a:rPr>
              <a:t> což vede k barevnosti většiny sloučenin přechodných kovů (v absorpčních spektrech absorpční pásy tzv. d-d přechodů)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Např. zabarvení derivátů </a:t>
            </a:r>
            <a:r>
              <a:rPr lang="en-US" altLang="en-US" sz="2000" dirty="0" err="1">
                <a:cs typeface="Arial" panose="020B0604020202020204" pitchFamily="34" charset="0"/>
              </a:rPr>
              <a:t>kationtu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</a:t>
            </a:r>
            <a:r>
              <a:rPr lang="cs-CZ" altLang="en-US" sz="2000" dirty="0">
                <a:cs typeface="Arial" panose="020B0604020202020204" pitchFamily="34" charset="0"/>
              </a:rPr>
              <a:t>Co(NH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2000" baseline="30000" dirty="0">
                <a:cs typeface="Arial" panose="020B0604020202020204" pitchFamily="34" charset="0"/>
              </a:rPr>
              <a:t>3+</a:t>
            </a:r>
            <a:r>
              <a:rPr lang="cs-CZ" altLang="en-US" sz="2000" dirty="0">
                <a:cs typeface="Arial" panose="020B0604020202020204" pitchFamily="34" charset="0"/>
              </a:rPr>
              <a:t>, ve kterých je molekula NH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substituována ligandem,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který stojí ve </a:t>
            </a:r>
            <a:r>
              <a:rPr lang="cs-CZ" altLang="en-US" sz="2000" dirty="0" err="1">
                <a:cs typeface="Arial" panose="020B0604020202020204" pitchFamily="34" charset="0"/>
              </a:rPr>
              <a:t>spektrochemické</a:t>
            </a:r>
            <a:r>
              <a:rPr lang="cs-CZ" altLang="en-US" sz="2000" dirty="0">
                <a:cs typeface="Arial" panose="020B0604020202020204" pitchFamily="34" charset="0"/>
              </a:rPr>
              <a:t> řadě vlevo od NH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. S klesající silou </a:t>
            </a:r>
            <a:r>
              <a:rPr lang="cs-CZ" altLang="en-US" sz="2000" u="sng" dirty="0">
                <a:cs typeface="Arial" panose="020B0604020202020204" pitchFamily="34" charset="0"/>
              </a:rPr>
              <a:t>průměrného</a:t>
            </a:r>
            <a:r>
              <a:rPr lang="cs-CZ" altLang="en-US" sz="2000" dirty="0">
                <a:cs typeface="Arial" panose="020B0604020202020204" pitchFamily="34" charset="0"/>
              </a:rPr>
              <a:t> ligandového pole se mění zabarvení: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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Co(NH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       	</a:t>
            </a:r>
            <a:r>
              <a:rPr lang="cs-CZ" altLang="en-US" sz="1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žlutý</a:t>
            </a:r>
            <a:endParaRPr lang="cs-CZ" altLang="en-US" sz="1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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Co(NH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 	</a:t>
            </a:r>
            <a:r>
              <a:rPr lang="cs-CZ" alt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červený</a:t>
            </a:r>
            <a:endParaRPr lang="cs-CZ" alt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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Co(NH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 	</a:t>
            </a:r>
            <a:r>
              <a:rPr lang="cs-CZ" altLang="en-US" sz="1800" dirty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fialový</a:t>
            </a:r>
            <a:endParaRPr lang="cs-CZ" altLang="en-US" sz="1800" dirty="0">
              <a:solidFill>
                <a:srgbClr val="9900CC"/>
              </a:solidFill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	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Co(NH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cs-CZ" alt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</a:t>
            </a:r>
            <a:r>
              <a:rPr lang="cs-CZ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	</a:t>
            </a:r>
            <a:r>
              <a:rPr lang="cs-CZ" altLang="en-US" sz="18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modrý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D0E6647-EF54-4320-8576-BA58FD8EA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7" y="2133600"/>
            <a:ext cx="2609850" cy="1905000"/>
          </a:xfrm>
          <a:prstGeom prst="rect">
            <a:avLst/>
          </a:prstGeom>
        </p:spPr>
      </p:pic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FCD911ED-C033-464D-B1F5-D643A2DFD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918" y="2197746"/>
            <a:ext cx="5384800" cy="16884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EA6868E-4616-4BB5-984A-4205482DB00D}"/>
              </a:ext>
            </a:extLst>
          </p:cNvPr>
          <p:cNvSpPr txBox="1"/>
          <p:nvPr/>
        </p:nvSpPr>
        <p:spPr>
          <a:xfrm>
            <a:off x="304800" y="381000"/>
            <a:ext cx="5699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Zbarvení komplexů</a:t>
            </a:r>
          </a:p>
        </p:txBody>
      </p:sp>
    </p:spTree>
    <p:extLst>
      <p:ext uri="{BB962C8B-B14F-4D97-AF65-F5344CB8AC3E}">
        <p14:creationId xmlns:p14="http://schemas.microsoft.com/office/powerpoint/2010/main" val="19209029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ABDD64E6-11D8-461A-A3E3-895EB9C24FC6}"/>
              </a:ext>
            </a:extLst>
          </p:cNvPr>
          <p:cNvSpPr/>
          <p:nvPr/>
        </p:nvSpPr>
        <p:spPr>
          <a:xfrm>
            <a:off x="228600" y="1066800"/>
            <a:ext cx="86868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 Z možných elektronových konfigurací má univerzální stabilizační vliv konfigurace d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a d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. Ostatní závisí na symetrii a síle ligandového pole. </a:t>
            </a:r>
          </a:p>
          <a:p>
            <a:pPr algn="just"/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Např. pro oktaedrické komplexy se </a:t>
            </a:r>
            <a:r>
              <a:rPr lang="cs-CZ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slabým ligandovým polem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je velmi stálá konfigurace d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vysokospinovým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uspořádáním (Mn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Fe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), nebo d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(Cr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endParaRPr lang="cs-CZ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Při </a:t>
            </a:r>
            <a:r>
              <a:rPr lang="cs-CZ" altLang="en-US" u="sng" dirty="0">
                <a:latin typeface="Arial" panose="020B0604020202020204" pitchFamily="34" charset="0"/>
                <a:cs typeface="Arial" panose="020B0604020202020204" pitchFamily="34" charset="0"/>
              </a:rPr>
              <a:t>silném ligandovém poli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je stálá konfigurace d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, která odpovídá obsazení všech orbitalů t</a:t>
            </a:r>
            <a:r>
              <a:rPr lang="cs-CZ" alt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2g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. V případě, že el. konfigurace leží mezi uvedenými, je nestálá např.:</a:t>
            </a:r>
          </a:p>
          <a:p>
            <a:pPr algn="just"/>
            <a:endParaRPr lang="cs-CZ" alt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Cr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(d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 Cr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(d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)     ...  oxidace</a:t>
            </a:r>
          </a:p>
          <a:p>
            <a:pPr>
              <a:buNone/>
            </a:pP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	Mn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(d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(d</a:t>
            </a:r>
            <a:r>
              <a:rPr lang="cs-CZ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cs-CZ" altLang="en-US" dirty="0">
                <a:latin typeface="Arial" panose="020B0604020202020204" pitchFamily="34" charset="0"/>
                <a:cs typeface="Arial" panose="020B0604020202020204" pitchFamily="34" charset="0"/>
              </a:rPr>
              <a:t>)   ...  redukce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525F89C-A54D-4EEE-BB80-ED23A6611F44}"/>
              </a:ext>
            </a:extLst>
          </p:cNvPr>
          <p:cNvSpPr txBox="1"/>
          <p:nvPr/>
        </p:nvSpPr>
        <p:spPr>
          <a:xfrm>
            <a:off x="304800" y="304800"/>
            <a:ext cx="617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400" b="1" dirty="0">
                <a:cs typeface="Arial" panose="020B0604020202020204" pitchFamily="34" charset="0"/>
              </a:rPr>
              <a:t>Oxidačně-redukční stálost komplexů</a:t>
            </a:r>
          </a:p>
        </p:txBody>
      </p:sp>
    </p:spTree>
    <p:extLst>
      <p:ext uri="{BB962C8B-B14F-4D97-AF65-F5344CB8AC3E}">
        <p14:creationId xmlns:p14="http://schemas.microsoft.com/office/powerpoint/2010/main" val="33274781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BB6633C-CED5-4A30-9242-309985081DFD}"/>
              </a:ext>
            </a:extLst>
          </p:cNvPr>
          <p:cNvSpPr txBox="1"/>
          <p:nvPr/>
        </p:nvSpPr>
        <p:spPr>
          <a:xfrm>
            <a:off x="190500" y="685800"/>
            <a:ext cx="8686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Cheláty</a:t>
            </a:r>
            <a:r>
              <a:rPr lang="cs-CZ" sz="2000" dirty="0"/>
              <a:t> (chelátové komplexy) mají na jeden centrální atom navázané dva či více donorových atomů téhož ligandu. </a:t>
            </a:r>
            <a:r>
              <a:rPr lang="cs-CZ" sz="2000" dirty="0" err="1"/>
              <a:t>Chelatotvorné</a:t>
            </a:r>
            <a:r>
              <a:rPr lang="cs-CZ" sz="2000" dirty="0"/>
              <a:t> činidlo je organická látka, která poskytuje nejméně dva volné elektronové páry na vznik dativní vazby. Některá tato činidla se používají v analytické chemii, např. </a:t>
            </a:r>
            <a:r>
              <a:rPr lang="cs-CZ" sz="2000" i="1" dirty="0"/>
              <a:t>EDTA</a:t>
            </a:r>
            <a:r>
              <a:rPr lang="cs-CZ" sz="2000" dirty="0"/>
              <a:t> (</a:t>
            </a:r>
            <a:r>
              <a:rPr lang="cs-CZ" sz="2000" dirty="0" err="1"/>
              <a:t>etylendiamintetraoctová</a:t>
            </a:r>
            <a:r>
              <a:rPr lang="cs-CZ" sz="2000" dirty="0"/>
              <a:t> kyselina a její soli), </a:t>
            </a:r>
            <a:r>
              <a:rPr lang="cs-CZ" sz="2000" i="1" dirty="0" err="1"/>
              <a:t>biuret</a:t>
            </a:r>
            <a:r>
              <a:rPr lang="cs-CZ" sz="2000" dirty="0"/>
              <a:t> a jiné. Řada </a:t>
            </a:r>
            <a:r>
              <a:rPr lang="cs-CZ" sz="2000" dirty="0" err="1"/>
              <a:t>chelatotvorných</a:t>
            </a:r>
            <a:r>
              <a:rPr lang="cs-CZ" sz="2000" dirty="0"/>
              <a:t> činidel se používá v medicíně při akutních </a:t>
            </a:r>
            <a:r>
              <a:rPr lang="cs-CZ" sz="2000" u="sng" dirty="0"/>
              <a:t>otravách</a:t>
            </a:r>
            <a:r>
              <a:rPr lang="cs-CZ" sz="2000" dirty="0"/>
              <a:t> kationty některých dvoj- i trojmocných kovů, k jejich vyvázání a odstranění z organismu. Fyziologicky významné jsou též chelátové struktury u mnohých </a:t>
            </a:r>
            <a:r>
              <a:rPr lang="cs-CZ" sz="2000" u="sng" dirty="0"/>
              <a:t>enzymů</a:t>
            </a:r>
            <a:r>
              <a:rPr lang="cs-CZ" sz="2000" dirty="0"/>
              <a:t>, dále pak např. hemoglobin, chlorofyl a jiné biologické pigmenty.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33E5237-F91A-43CA-9710-7DCB8FF0A85E}"/>
              </a:ext>
            </a:extLst>
          </p:cNvPr>
          <p:cNvSpPr txBox="1"/>
          <p:nvPr/>
        </p:nvSpPr>
        <p:spPr>
          <a:xfrm>
            <a:off x="190500" y="12231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Cheláty</a:t>
            </a:r>
          </a:p>
        </p:txBody>
      </p:sp>
      <p:pic>
        <p:nvPicPr>
          <p:cNvPr id="17410" name="Picture 2" descr="Complexes formation. The figure 2 shows the EDTA ligand ...">
            <a:extLst>
              <a:ext uri="{FF2B5EF4-FFF2-40B4-BE49-F238E27FC236}">
                <a16:creationId xmlns:a16="http://schemas.microsoft.com/office/drawing/2014/main" id="{D367ECD8-AD2F-4A55-9294-93F35B976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7" y="3708709"/>
            <a:ext cx="1828800" cy="24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olydentant ligand @ Chemistry Dictionary &amp; Glossary">
            <a:extLst>
              <a:ext uri="{FF2B5EF4-FFF2-40B4-BE49-F238E27FC236}">
                <a16:creationId xmlns:a16="http://schemas.microsoft.com/office/drawing/2014/main" id="{E3FA6EB1-ACA8-41CC-A1B0-E642A1B5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06469"/>
            <a:ext cx="25908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D22976CE-40AB-4547-A8F2-D26FC870F1CE}"/>
              </a:ext>
            </a:extLst>
          </p:cNvPr>
          <p:cNvSpPr txBox="1"/>
          <p:nvPr/>
        </p:nvSpPr>
        <p:spPr>
          <a:xfrm>
            <a:off x="4533900" y="6012944"/>
            <a:ext cx="87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dirty="0"/>
              <a:t>EDTA</a:t>
            </a: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F8D2B31-B334-4150-8DE2-D022050389A0}"/>
              </a:ext>
            </a:extLst>
          </p:cNvPr>
          <p:cNvSpPr txBox="1"/>
          <p:nvPr/>
        </p:nvSpPr>
        <p:spPr>
          <a:xfrm>
            <a:off x="7162800" y="5987534"/>
            <a:ext cx="121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i="1" dirty="0" err="1"/>
              <a:t>biuret</a:t>
            </a:r>
            <a:endParaRPr lang="cs-CZ" dirty="0"/>
          </a:p>
        </p:txBody>
      </p:sp>
      <p:pic>
        <p:nvPicPr>
          <p:cNvPr id="17414" name="Picture 6" descr="Biuretreaktion - Proteine">
            <a:extLst>
              <a:ext uri="{FF2B5EF4-FFF2-40B4-BE49-F238E27FC236}">
                <a16:creationId xmlns:a16="http://schemas.microsoft.com/office/drawing/2014/main" id="{F274D39A-1AE0-43B0-AFE3-C4A5ED130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4" y="3962400"/>
            <a:ext cx="3019426" cy="179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65260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BE73E0C-7F48-473D-A58F-B274F300333C}"/>
              </a:ext>
            </a:extLst>
          </p:cNvPr>
          <p:cNvSpPr/>
          <p:nvPr/>
        </p:nvSpPr>
        <p:spPr>
          <a:xfrm>
            <a:off x="152400" y="121020"/>
            <a:ext cx="8839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Popis vazby mezi ligandy a centrální částicí v koordinační chemii pomocí HSAB</a:t>
            </a:r>
          </a:p>
          <a:p>
            <a:endParaRPr lang="cs-CZ" sz="800" b="1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dirty="0">
                <a:cs typeface="Arial" panose="020B0604020202020204" pitchFamily="34" charset="0"/>
              </a:rPr>
              <a:t>   </a:t>
            </a:r>
            <a:r>
              <a:rPr lang="cs-CZ" sz="2000" dirty="0">
                <a:cs typeface="Arial" panose="020B0604020202020204" pitchFamily="34" charset="0"/>
              </a:rPr>
              <a:t>Teorie HSAB dobře popisuje výběr ligandů k centrálním částicím v komplexních (koordinačních) sloučeninách. Obecně platí, že </a:t>
            </a:r>
            <a:r>
              <a:rPr lang="cs-CZ" sz="2000" u="sng" dirty="0">
                <a:cs typeface="Arial" panose="020B0604020202020204" pitchFamily="34" charset="0"/>
              </a:rPr>
              <a:t>centrální částice (atom přechodného kovu, případně jeho kation) je Lewisovou kyselinou a ligandy pak Lewisovými zásadami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r>
              <a:rPr lang="cs-CZ" sz="2000" u="sng" dirty="0">
                <a:cs typeface="Arial" panose="020B0604020202020204" pitchFamily="34" charset="0"/>
              </a:rPr>
              <a:t>Stabilní jsou takové komplexy, v nichž se váže tvrdá Lewisovou kyselina s tvrdou Lewisovou zásadou (a měkká s měkkou).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70CE14E-8295-4DBF-9510-8B4D3A1A0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362200"/>
            <a:ext cx="6186526" cy="42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1903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0D56FB5-9C04-40EA-87FA-AE849BE455AC}"/>
              </a:ext>
            </a:extLst>
          </p:cNvPr>
          <p:cNvSpPr txBox="1"/>
          <p:nvPr/>
        </p:nvSpPr>
        <p:spPr>
          <a:xfrm>
            <a:off x="228600" y="1350352"/>
            <a:ext cx="8534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1. </a:t>
            </a:r>
            <a:r>
              <a:rPr lang="cs-CZ" sz="2000" i="1" dirty="0"/>
              <a:t>Irving-</a:t>
            </a:r>
            <a:r>
              <a:rPr lang="cs-CZ" sz="2000" i="1" dirty="0" err="1"/>
              <a:t>Williamsova</a:t>
            </a:r>
            <a:r>
              <a:rPr lang="cs-CZ" sz="2000" i="1" dirty="0"/>
              <a:t> řada </a:t>
            </a:r>
            <a:r>
              <a:rPr lang="cs-CZ" sz="2000" dirty="0"/>
              <a:t>stability: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8807EDA-EAD3-4DC9-AF91-139DB3E30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964881"/>
            <a:ext cx="7486650" cy="44767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ED30E0B-6A8D-4DF3-9710-E52119132A60}"/>
              </a:ext>
            </a:extLst>
          </p:cNvPr>
          <p:cNvSpPr txBox="1"/>
          <p:nvPr/>
        </p:nvSpPr>
        <p:spPr>
          <a:xfrm>
            <a:off x="323850" y="3667008"/>
            <a:ext cx="64103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2. Určité ligandy tvoří nejstabilnější komplexy s kationty jako jsou Al</a:t>
            </a:r>
            <a:r>
              <a:rPr lang="cs-CZ" sz="2000" baseline="30000" dirty="0"/>
              <a:t>3+</a:t>
            </a:r>
            <a:r>
              <a:rPr lang="cs-CZ" sz="2000" dirty="0"/>
              <a:t>,Ti</a:t>
            </a:r>
            <a:r>
              <a:rPr lang="cs-CZ" sz="2000" baseline="30000" dirty="0"/>
              <a:t>4+</a:t>
            </a:r>
            <a:r>
              <a:rPr lang="cs-CZ" sz="2000" dirty="0"/>
              <a:t> nebo Co</a:t>
            </a:r>
            <a:r>
              <a:rPr lang="cs-CZ" sz="2000" baseline="30000" dirty="0"/>
              <a:t>3+</a:t>
            </a:r>
            <a:r>
              <a:rPr lang="cs-CZ" sz="2000" dirty="0"/>
              <a:t>, zatímco jiné tvoří stabilní komplexy s </a:t>
            </a:r>
            <a:r>
              <a:rPr lang="cs-CZ" sz="2000" dirty="0" err="1"/>
              <a:t>Ag</a:t>
            </a:r>
            <a:r>
              <a:rPr lang="cs-CZ" sz="2000" baseline="30000" dirty="0"/>
              <a:t>+</a:t>
            </a:r>
            <a:r>
              <a:rPr lang="cs-CZ" sz="2000" dirty="0"/>
              <a:t>, Hg</a:t>
            </a:r>
            <a:r>
              <a:rPr lang="cs-CZ" sz="2000" baseline="30000" dirty="0"/>
              <a:t>2+</a:t>
            </a:r>
            <a:r>
              <a:rPr lang="cs-CZ" sz="2000" dirty="0"/>
              <a:t> nebo Pt</a:t>
            </a:r>
            <a:r>
              <a:rPr lang="cs-CZ" sz="2000" baseline="30000" dirty="0"/>
              <a:t>2+</a:t>
            </a:r>
            <a:r>
              <a:rPr lang="cs-CZ" sz="2000" dirty="0"/>
              <a:t>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739393B-FD04-492D-B53C-1376B1081420}"/>
              </a:ext>
            </a:extLst>
          </p:cNvPr>
          <p:cNvSpPr txBox="1"/>
          <p:nvPr/>
        </p:nvSpPr>
        <p:spPr>
          <a:xfrm>
            <a:off x="695845" y="2664057"/>
            <a:ext cx="1274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hard </a:t>
            </a:r>
            <a:r>
              <a:rPr lang="cs-CZ" sz="2000" b="1" dirty="0" err="1"/>
              <a:t>acids</a:t>
            </a:r>
            <a:endParaRPr lang="cs-CZ" sz="20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E1D2D9C-00C3-42B8-A314-76827CFBCAD2}"/>
              </a:ext>
            </a:extLst>
          </p:cNvPr>
          <p:cNvSpPr txBox="1"/>
          <p:nvPr/>
        </p:nvSpPr>
        <p:spPr>
          <a:xfrm>
            <a:off x="6834454" y="2682942"/>
            <a:ext cx="11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soft </a:t>
            </a:r>
            <a:r>
              <a:rPr lang="cs-CZ" sz="2000" b="1" dirty="0" err="1"/>
              <a:t>acids</a:t>
            </a:r>
            <a:endParaRPr lang="cs-CZ" sz="2000" b="1" dirty="0"/>
          </a:p>
        </p:txBody>
      </p:sp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A21B65B3-A006-4BEA-9309-D5883A0AC62E}"/>
              </a:ext>
            </a:extLst>
          </p:cNvPr>
          <p:cNvSpPr/>
          <p:nvPr/>
        </p:nvSpPr>
        <p:spPr>
          <a:xfrm>
            <a:off x="2118440" y="2814485"/>
            <a:ext cx="4419600" cy="145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7E1080A-3D4E-4954-8186-FAEBD34795C5}"/>
              </a:ext>
            </a:extLst>
          </p:cNvPr>
          <p:cNvSpPr txBox="1"/>
          <p:nvPr/>
        </p:nvSpPr>
        <p:spPr>
          <a:xfrm>
            <a:off x="323850" y="425161"/>
            <a:ext cx="868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Popis vazby mezi ligandy a centrální částicí v koordinační chemii pomocí HSAB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BA3605FA-A952-4B3E-B8A0-5E8547711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40842"/>
            <a:ext cx="6309440" cy="149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D2D63BA1-8A32-4388-B497-D79122DFE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0" y="3713268"/>
            <a:ext cx="2138735" cy="27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3832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6FD865D-2466-4882-99B1-A4646DE80401}"/>
              </a:ext>
            </a:extLst>
          </p:cNvPr>
          <p:cNvSpPr txBox="1"/>
          <p:nvPr/>
        </p:nvSpPr>
        <p:spPr>
          <a:xfrm>
            <a:off x="114300" y="715992"/>
            <a:ext cx="8915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effectLst/>
              </a:rPr>
              <a:t>Enterobactin</a:t>
            </a:r>
            <a:r>
              <a:rPr lang="en-US" sz="2000" b="0" i="0" dirty="0">
                <a:effectLst/>
              </a:rPr>
              <a:t> je </a:t>
            </a:r>
            <a:r>
              <a:rPr lang="en-US" sz="2000" b="0" i="0" dirty="0" err="1">
                <a:effectLst/>
              </a:rPr>
              <a:t>molekula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pou</a:t>
            </a:r>
            <a:r>
              <a:rPr lang="cs-CZ" sz="2000" b="0" i="0" dirty="0" err="1">
                <a:effectLst/>
              </a:rPr>
              <a:t>ží</a:t>
            </a:r>
            <a:r>
              <a:rPr lang="en-US" sz="2000" b="0" i="0" dirty="0">
                <a:effectLst/>
              </a:rPr>
              <a:t>van</a:t>
            </a:r>
            <a:r>
              <a:rPr lang="cs-CZ" sz="2000" b="0" i="0" dirty="0">
                <a:effectLst/>
              </a:rPr>
              <a:t>á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ur</a:t>
            </a:r>
            <a:r>
              <a:rPr lang="cs-CZ" sz="2000" b="0" i="0" dirty="0">
                <a:effectLst/>
              </a:rPr>
              <a:t>č</a:t>
            </a:r>
            <a:r>
              <a:rPr lang="en-US" sz="2000" b="0" i="0" dirty="0">
                <a:effectLst/>
              </a:rPr>
              <a:t>it</a:t>
            </a:r>
            <a:r>
              <a:rPr lang="cs-CZ" sz="2000" b="0" i="0" dirty="0">
                <a:effectLst/>
              </a:rPr>
              <a:t>ý</a:t>
            </a:r>
            <a:r>
              <a:rPr lang="en-US" sz="2000" b="0" i="0" dirty="0">
                <a:effectLst/>
              </a:rPr>
              <a:t>mi </a:t>
            </a:r>
            <a:r>
              <a:rPr lang="en-US" sz="2000" b="0" i="0" dirty="0" err="1">
                <a:effectLst/>
              </a:rPr>
              <a:t>bakteriemi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k zachycování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 err="1">
                <a:effectLst/>
              </a:rPr>
              <a:t>Fe</a:t>
            </a:r>
            <a:r>
              <a:rPr lang="en-US" sz="2000" b="0" i="0" dirty="0">
                <a:effectLst/>
              </a:rPr>
              <a:t>(III) a</a:t>
            </a:r>
            <a:r>
              <a:rPr lang="cs-CZ" sz="2000" b="0" i="0" dirty="0">
                <a:effectLst/>
              </a:rPr>
              <a:t> jeho</a:t>
            </a:r>
            <a:r>
              <a:rPr lang="en-US" sz="2000" b="0" i="0" dirty="0">
                <a:effectLst/>
              </a:rPr>
              <a:t> transport</a:t>
            </a:r>
            <a:r>
              <a:rPr lang="cs-CZ" sz="2000" b="0" i="0" dirty="0">
                <a:effectLst/>
              </a:rPr>
              <a:t>u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d</a:t>
            </a:r>
            <a:r>
              <a:rPr lang="en-US" sz="2000" b="0" i="0" dirty="0">
                <a:effectLst/>
              </a:rPr>
              <a:t>o </a:t>
            </a:r>
            <a:r>
              <a:rPr lang="cs-CZ" sz="2000" b="0" i="0" dirty="0">
                <a:effectLst/>
              </a:rPr>
              <a:t>buňky (</a:t>
            </a:r>
            <a:r>
              <a:rPr lang="cs-CZ" sz="2000" b="0" i="0" dirty="0" err="1">
                <a:effectLst/>
              </a:rPr>
              <a:t>siderofor</a:t>
            </a:r>
            <a:r>
              <a:rPr lang="cs-CZ" sz="2000" b="0" i="0" dirty="0">
                <a:effectLst/>
              </a:rPr>
              <a:t>)</a:t>
            </a:r>
            <a:r>
              <a:rPr lang="en-US" sz="2000" b="0" i="0" dirty="0">
                <a:effectLst/>
              </a:rPr>
              <a:t>. </a:t>
            </a:r>
            <a:r>
              <a:rPr lang="cs-CZ" sz="2000" b="0" i="0" dirty="0">
                <a:effectLst/>
              </a:rPr>
              <a:t>Konstanta stability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(</a:t>
            </a:r>
            <a:r>
              <a:rPr lang="en-US" sz="2000" b="0" i="0" dirty="0">
                <a:effectLst/>
              </a:rPr>
              <a:t>formation constant</a:t>
            </a:r>
            <a:r>
              <a:rPr lang="cs-CZ" sz="2000" b="0" i="0" dirty="0">
                <a:effectLst/>
              </a:rPr>
              <a:t>)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komplexu </a:t>
            </a:r>
            <a:r>
              <a:rPr lang="cs-CZ" sz="2000" b="0" i="0" dirty="0" err="1">
                <a:effectLst/>
              </a:rPr>
              <a:t>Fe</a:t>
            </a:r>
            <a:r>
              <a:rPr lang="en-US" sz="2000" b="0" i="0" dirty="0">
                <a:effectLst/>
              </a:rPr>
              <a:t>(III)-</a:t>
            </a:r>
            <a:r>
              <a:rPr lang="en-US" sz="2000" b="0" i="0" dirty="0" err="1">
                <a:effectLst/>
              </a:rPr>
              <a:t>enterobactin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je cca</a:t>
            </a:r>
            <a:r>
              <a:rPr lang="en-US" sz="2000" b="0" i="0" dirty="0">
                <a:effectLst/>
              </a:rPr>
              <a:t>10</a:t>
            </a:r>
            <a:r>
              <a:rPr lang="en-US" sz="2000" b="0" i="0" baseline="30000" dirty="0">
                <a:effectLst/>
              </a:rPr>
              <a:t>49</a:t>
            </a:r>
            <a:r>
              <a:rPr lang="en-US" sz="2000" b="0" i="0" dirty="0">
                <a:effectLst/>
              </a:rPr>
              <a:t>. </a:t>
            </a:r>
            <a:r>
              <a:rPr lang="cs-CZ" sz="2000" b="0" i="0" dirty="0">
                <a:effectLst/>
              </a:rPr>
              <a:t>Vysvětlete vysokou hodnotu konstanty</a:t>
            </a:r>
            <a:r>
              <a:rPr lang="en-US" sz="2000" b="0" i="0" dirty="0">
                <a:effectLst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E0E16D-3CC4-4904-B88D-E4AFA670C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10089"/>
            <a:ext cx="4724400" cy="432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2E4C6D0-6D06-4052-9799-9551685B9CF4}"/>
              </a:ext>
            </a:extLst>
          </p:cNvPr>
          <p:cNvSpPr txBox="1"/>
          <p:nvPr/>
        </p:nvSpPr>
        <p:spPr>
          <a:xfrm>
            <a:off x="228600" y="2438400"/>
            <a:ext cx="373380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effectLst/>
              </a:rPr>
              <a:t>Fe(III) </a:t>
            </a:r>
            <a:r>
              <a:rPr lang="cs-CZ" sz="2000" b="0" i="0" dirty="0">
                <a:effectLst/>
              </a:rPr>
              <a:t>j</a:t>
            </a:r>
            <a:r>
              <a:rPr lang="en-US" sz="2000" b="0" i="0" dirty="0">
                <a:effectLst/>
              </a:rPr>
              <a:t>a</a:t>
            </a:r>
            <a:r>
              <a:rPr lang="cs-CZ" sz="2000" b="0" i="0" dirty="0" err="1">
                <a:effectLst/>
              </a:rPr>
              <a:t>ko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HA se váže silně na donory kyslíku</a:t>
            </a:r>
            <a:r>
              <a:rPr lang="en-US" sz="2000" b="0" i="0" dirty="0">
                <a:effectLst/>
              </a:rPr>
              <a:t>. </a:t>
            </a:r>
            <a:r>
              <a:rPr lang="en-US" sz="2000" b="0" i="0" dirty="0" err="1">
                <a:effectLst/>
              </a:rPr>
              <a:t>Enterobactin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má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několik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donorů kyslíku schopných vázat železo - dvojice</a:t>
            </a:r>
            <a:r>
              <a:rPr lang="en-US" sz="2000" b="0" i="0" dirty="0">
                <a:effectLst/>
              </a:rPr>
              <a:t> OH </a:t>
            </a:r>
            <a:r>
              <a:rPr lang="cs-CZ" sz="2000" b="0" i="0" dirty="0">
                <a:effectLst/>
              </a:rPr>
              <a:t>skupin na každém ze 3 benzenových jader </a:t>
            </a:r>
            <a:r>
              <a:rPr lang="en-US" sz="2000" b="0" i="0" dirty="0" err="1">
                <a:effectLst/>
              </a:rPr>
              <a:t>enterobactin</a:t>
            </a:r>
            <a:r>
              <a:rPr lang="cs-CZ" sz="2000" b="0" i="0" dirty="0">
                <a:effectLst/>
              </a:rPr>
              <a:t>u (katecholy)</a:t>
            </a:r>
            <a:r>
              <a:rPr lang="en-US" sz="2000" b="0" i="0" dirty="0">
                <a:effectLst/>
              </a:rPr>
              <a:t>. </a:t>
            </a:r>
            <a:r>
              <a:rPr lang="cs-CZ" sz="2000" b="0" i="0" dirty="0">
                <a:effectLst/>
              </a:rPr>
              <a:t>Vzhledem k velké vzájemné vzdálenosti </a:t>
            </a:r>
            <a:r>
              <a:rPr lang="cs-CZ" sz="2000" b="0" i="0" dirty="0" err="1">
                <a:effectLst/>
              </a:rPr>
              <a:t>katecholových</a:t>
            </a:r>
            <a:r>
              <a:rPr lang="cs-CZ" sz="2000" b="0" i="0" dirty="0">
                <a:effectLst/>
              </a:rPr>
              <a:t> skupin v </a:t>
            </a:r>
            <a:r>
              <a:rPr lang="en-US" sz="2000" b="0" i="0" dirty="0" err="1">
                <a:effectLst/>
              </a:rPr>
              <a:t>enterobactin</a:t>
            </a:r>
            <a:r>
              <a:rPr lang="cs-CZ" sz="2000" b="0" i="0" dirty="0">
                <a:effectLst/>
              </a:rPr>
              <a:t>u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je dostatečný prostor k </a:t>
            </a:r>
            <a:r>
              <a:rPr lang="cs-CZ" sz="2000" b="0" i="0" dirty="0" err="1">
                <a:effectLst/>
              </a:rPr>
              <a:t>chelataci</a:t>
            </a:r>
            <a:r>
              <a:rPr lang="cs-CZ" sz="2000" b="0" i="0" dirty="0">
                <a:effectLst/>
              </a:rPr>
              <a:t> iontu železa molekulou </a:t>
            </a:r>
            <a:r>
              <a:rPr lang="en-US" sz="2000" b="0" i="0" dirty="0" err="1">
                <a:effectLst/>
              </a:rPr>
              <a:t>enterobactin</a:t>
            </a:r>
            <a:r>
              <a:rPr lang="cs-CZ" sz="2000" b="0" i="0" dirty="0">
                <a:effectLst/>
              </a:rPr>
              <a:t>u a vzniku </a:t>
            </a:r>
            <a:r>
              <a:rPr lang="en-US" sz="2000" b="0" i="0" dirty="0" err="1">
                <a:effectLst/>
              </a:rPr>
              <a:t>chel</a:t>
            </a:r>
            <a:r>
              <a:rPr lang="cs-CZ" sz="2000" b="0" i="0" dirty="0">
                <a:effectLst/>
              </a:rPr>
              <a:t>á</a:t>
            </a:r>
            <a:r>
              <a:rPr lang="en-US" sz="2000" b="0" i="0" dirty="0">
                <a:effectLst/>
              </a:rPr>
              <a:t>t</a:t>
            </a:r>
            <a:r>
              <a:rPr lang="cs-CZ" sz="2000" b="0" i="0" dirty="0">
                <a:effectLst/>
              </a:rPr>
              <a:t>u s vysokou konstantou stability</a:t>
            </a:r>
            <a:r>
              <a:rPr lang="en-US" sz="2000" b="0" i="0" dirty="0">
                <a:effectLst/>
              </a:rPr>
              <a:t>.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33CF547-283E-4931-9D5F-758F16721D1A}"/>
              </a:ext>
            </a:extLst>
          </p:cNvPr>
          <p:cNvSpPr txBox="1"/>
          <p:nvPr/>
        </p:nvSpPr>
        <p:spPr>
          <a:xfrm>
            <a:off x="114300" y="253663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</a:t>
            </a:r>
            <a:r>
              <a:rPr lang="cs-CZ" sz="2000" b="1" dirty="0"/>
              <a:t>ří</a:t>
            </a:r>
            <a:r>
              <a:rPr lang="en-US" sz="2000" b="1" dirty="0" err="1"/>
              <a:t>klad</a:t>
            </a:r>
            <a:endParaRPr lang="cs-CZ" sz="20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5E603C-5E75-472E-9C3B-0B3F50BCF836}"/>
              </a:ext>
            </a:extLst>
          </p:cNvPr>
          <p:cNvSpPr txBox="1"/>
          <p:nvPr/>
        </p:nvSpPr>
        <p:spPr>
          <a:xfrm>
            <a:off x="151746" y="1928051"/>
            <a:ext cx="887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Řešení</a:t>
            </a:r>
          </a:p>
        </p:txBody>
      </p:sp>
    </p:spTree>
    <p:extLst>
      <p:ext uri="{BB962C8B-B14F-4D97-AF65-F5344CB8AC3E}">
        <p14:creationId xmlns:p14="http://schemas.microsoft.com/office/powerpoint/2010/main" val="238554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Solved Table 12.3 lonic Radii for Several Cations and Anions | Chegg.com">
            <a:extLst>
              <a:ext uri="{FF2B5EF4-FFF2-40B4-BE49-F238E27FC236}">
                <a16:creationId xmlns:a16="http://schemas.microsoft.com/office/drawing/2014/main" id="{607FD63D-D958-4B82-92AB-AED485A2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7696200" cy="544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FCB3E7-1225-45EA-8026-36D41F164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4427982"/>
            <a:ext cx="3619500" cy="18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19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63233B0-8594-48BB-8A06-0BD1C6251862}"/>
              </a:ext>
            </a:extLst>
          </p:cNvPr>
          <p:cNvSpPr txBox="1"/>
          <p:nvPr/>
        </p:nvSpPr>
        <p:spPr>
          <a:xfrm>
            <a:off x="381000" y="304800"/>
            <a:ext cx="3696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Reakce iontových sloučenin</a:t>
            </a:r>
            <a:endParaRPr lang="en-US" sz="2400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26FD96-F3E1-42A0-A515-DDF8DD3D324F}"/>
              </a:ext>
            </a:extLst>
          </p:cNvPr>
          <p:cNvSpPr txBox="1"/>
          <p:nvPr/>
        </p:nvSpPr>
        <p:spPr>
          <a:xfrm>
            <a:off x="228600" y="1143000"/>
            <a:ext cx="8763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1. Největší stabilita je dána nejtěsnějším uspořádáním iontů  =&gt;  </a:t>
            </a:r>
            <a:r>
              <a:rPr lang="cs-CZ" sz="2000" u="sng" dirty="0"/>
              <a:t>molární objemy (Mr/hustota) produktů budou celkově menší než molární objemy výchozích látek</a:t>
            </a:r>
            <a:r>
              <a:rPr lang="cs-CZ" sz="2000" dirty="0"/>
              <a:t>. </a:t>
            </a:r>
          </a:p>
          <a:p>
            <a:r>
              <a:rPr lang="cs-CZ" sz="800" dirty="0"/>
              <a:t> </a:t>
            </a:r>
          </a:p>
          <a:p>
            <a:endParaRPr lang="cs-CZ" b="1" dirty="0"/>
          </a:p>
          <a:p>
            <a:r>
              <a:rPr lang="cs-CZ" sz="2000" b="1" dirty="0"/>
              <a:t>Příklad</a:t>
            </a:r>
            <a:r>
              <a:rPr lang="cs-CZ" sz="2000" dirty="0"/>
              <a:t>:</a:t>
            </a:r>
          </a:p>
          <a:p>
            <a:pPr algn="ctr"/>
            <a:r>
              <a:rPr lang="cs-CZ" sz="2000" dirty="0"/>
              <a:t>KF (22.8 cm</a:t>
            </a:r>
            <a:r>
              <a:rPr lang="cs-CZ" sz="2000" baseline="30000" dirty="0"/>
              <a:t>3</a:t>
            </a:r>
            <a:r>
              <a:rPr lang="cs-CZ" sz="2000" dirty="0"/>
              <a:t>/mol) + MF</a:t>
            </a:r>
            <a:r>
              <a:rPr lang="cs-CZ" sz="2000" baseline="-25000" dirty="0"/>
              <a:t>2</a:t>
            </a:r>
            <a:r>
              <a:rPr lang="cs-CZ" sz="2000" dirty="0"/>
              <a:t> (19.6 cm</a:t>
            </a:r>
            <a:r>
              <a:rPr lang="cs-CZ" sz="2000" baseline="30000" dirty="0"/>
              <a:t>3</a:t>
            </a:r>
            <a:r>
              <a:rPr lang="cs-CZ" sz="2000" dirty="0"/>
              <a:t>/mol)  =  KMgF</a:t>
            </a:r>
            <a:r>
              <a:rPr lang="cs-CZ" sz="2000" baseline="-25000" dirty="0"/>
              <a:t>3</a:t>
            </a:r>
            <a:r>
              <a:rPr lang="cs-CZ" sz="2000" dirty="0"/>
              <a:t> (38.6 cm</a:t>
            </a:r>
            <a:r>
              <a:rPr lang="cs-CZ" sz="2000" baseline="30000" dirty="0"/>
              <a:t>3</a:t>
            </a:r>
            <a:r>
              <a:rPr lang="cs-CZ" sz="2000" dirty="0"/>
              <a:t>/mol) </a:t>
            </a:r>
          </a:p>
          <a:p>
            <a:endParaRPr lang="cs-CZ" sz="800" dirty="0"/>
          </a:p>
          <a:p>
            <a:r>
              <a:rPr lang="cs-CZ" sz="2000" dirty="0"/>
              <a:t>KMgF</a:t>
            </a:r>
            <a:r>
              <a:rPr lang="cs-CZ" sz="2000" baseline="-25000" dirty="0"/>
              <a:t>3</a:t>
            </a:r>
            <a:r>
              <a:rPr lang="cs-CZ" sz="2000" dirty="0"/>
              <a:t> krystaluje v </a:t>
            </a:r>
            <a:r>
              <a:rPr lang="cs-CZ" sz="2000" dirty="0" err="1"/>
              <a:t>perovskitové</a:t>
            </a:r>
            <a:r>
              <a:rPr lang="cs-CZ" sz="2000" dirty="0"/>
              <a:t> struktuře (prostorově úsporná).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algn="just"/>
            <a:r>
              <a:rPr lang="cs-CZ" sz="2000" dirty="0"/>
              <a:t>2. Při podvojném rozkladu alkalických halogenidů ve vodných roztocích musí vzniknout </a:t>
            </a:r>
            <a:r>
              <a:rPr lang="cs-CZ" sz="2000" u="sng" dirty="0"/>
              <a:t>dvojice látek, v nichž jsou navzájem vázány největší a nejmenší ionty</a:t>
            </a:r>
            <a:r>
              <a:rPr lang="cs-CZ" sz="2000" dirty="0"/>
              <a:t>.  </a:t>
            </a:r>
          </a:p>
          <a:p>
            <a:endParaRPr lang="cs-CZ" sz="800" dirty="0"/>
          </a:p>
          <a:p>
            <a:endParaRPr lang="cs-CZ" b="1" dirty="0"/>
          </a:p>
          <a:p>
            <a:r>
              <a:rPr lang="cs-CZ" sz="2000" b="1" dirty="0"/>
              <a:t>Příklad</a:t>
            </a:r>
            <a:r>
              <a:rPr lang="cs-CZ" sz="2000" dirty="0"/>
              <a:t>:</a:t>
            </a:r>
          </a:p>
          <a:p>
            <a:pPr algn="ctr"/>
            <a:r>
              <a:rPr lang="cs-CZ" sz="2000" dirty="0" err="1"/>
              <a:t>LiBr</a:t>
            </a:r>
            <a:r>
              <a:rPr lang="cs-CZ" sz="2000" dirty="0"/>
              <a:t> + KF   =  </a:t>
            </a:r>
            <a:r>
              <a:rPr lang="cs-CZ" sz="2000" dirty="0" err="1"/>
              <a:t>KBr</a:t>
            </a:r>
            <a:r>
              <a:rPr lang="cs-CZ" sz="2000" dirty="0"/>
              <a:t> + </a:t>
            </a:r>
            <a:r>
              <a:rPr lang="cs-CZ" sz="2000" dirty="0" err="1"/>
              <a:t>LiF</a:t>
            </a:r>
            <a:endParaRPr lang="cs-CZ" sz="2000" dirty="0"/>
          </a:p>
          <a:p>
            <a:endParaRPr lang="cs-CZ" sz="800" dirty="0"/>
          </a:p>
          <a:p>
            <a:r>
              <a:rPr lang="cs-CZ" sz="2000" dirty="0"/>
              <a:t>(souvislost s hodnotami mřížkových energií)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5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92AC558-4B35-4808-AE82-D08C15CB8D6C}"/>
              </a:ext>
            </a:extLst>
          </p:cNvPr>
          <p:cNvSpPr txBox="1"/>
          <p:nvPr/>
        </p:nvSpPr>
        <p:spPr>
          <a:xfrm>
            <a:off x="190500" y="2819400"/>
            <a:ext cx="8763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U kationtů s </a:t>
            </a:r>
            <a:r>
              <a:rPr lang="cs-CZ" sz="2000" i="1" dirty="0"/>
              <a:t>vysoce obsazenými d-slupkami </a:t>
            </a:r>
            <a:r>
              <a:rPr lang="cs-CZ" sz="2000" dirty="0"/>
              <a:t>(</a:t>
            </a:r>
            <a:r>
              <a:rPr lang="cs-CZ" sz="2000" dirty="0" err="1"/>
              <a:t>Cu</a:t>
            </a:r>
            <a:r>
              <a:rPr lang="cs-CZ" sz="2000" baseline="30000" dirty="0"/>
              <a:t>+</a:t>
            </a:r>
            <a:r>
              <a:rPr lang="cs-CZ" sz="2000" dirty="0"/>
              <a:t>, </a:t>
            </a:r>
            <a:r>
              <a:rPr lang="cs-CZ" sz="2000" dirty="0" err="1"/>
              <a:t>Ag</a:t>
            </a:r>
            <a:r>
              <a:rPr lang="cs-CZ" sz="2000" baseline="30000" dirty="0"/>
              <a:t>+</a:t>
            </a:r>
            <a:r>
              <a:rPr lang="cs-CZ" sz="2000" dirty="0"/>
              <a:t>, Au</a:t>
            </a:r>
            <a:r>
              <a:rPr lang="cs-CZ" sz="2000" baseline="30000" dirty="0"/>
              <a:t>+</a:t>
            </a:r>
            <a:r>
              <a:rPr lang="cs-CZ" sz="2000" dirty="0"/>
              <a:t>, </a:t>
            </a:r>
            <a:r>
              <a:rPr lang="cs-CZ" sz="2000" dirty="0" err="1"/>
              <a:t>Tl</a:t>
            </a:r>
            <a:r>
              <a:rPr lang="cs-CZ" sz="2000" baseline="30000" dirty="0"/>
              <a:t>+</a:t>
            </a:r>
            <a:r>
              <a:rPr lang="cs-CZ" sz="2000" dirty="0"/>
              <a:t>, Zn</a:t>
            </a:r>
            <a:r>
              <a:rPr lang="cs-CZ" sz="2000" baseline="30000" dirty="0"/>
              <a:t>2</a:t>
            </a:r>
            <a:r>
              <a:rPr lang="cs-CZ" sz="2000" dirty="0"/>
              <a:t>+, Cd</a:t>
            </a:r>
            <a:r>
              <a:rPr lang="cs-CZ" sz="2000" baseline="30000" dirty="0"/>
              <a:t>2+</a:t>
            </a:r>
            <a:r>
              <a:rPr lang="cs-CZ" sz="2000" dirty="0"/>
              <a:t>, Hg</a:t>
            </a:r>
            <a:r>
              <a:rPr lang="cs-CZ" sz="2000" baseline="30000" dirty="0"/>
              <a:t>2+</a:t>
            </a:r>
            <a:r>
              <a:rPr lang="cs-CZ" sz="2000" dirty="0"/>
              <a:t>, Pt</a:t>
            </a:r>
            <a:r>
              <a:rPr lang="cs-CZ" sz="2000" baseline="30000" dirty="0"/>
              <a:t>2+</a:t>
            </a:r>
            <a:r>
              <a:rPr lang="cs-CZ" sz="2000" dirty="0"/>
              <a:t>) klesá rozpustnost  s </a:t>
            </a:r>
            <a:r>
              <a:rPr lang="cs-CZ" sz="2000" i="1" dirty="0" err="1"/>
              <a:t>polarizovatelností</a:t>
            </a:r>
            <a:r>
              <a:rPr lang="cs-CZ" sz="2000" i="1" dirty="0"/>
              <a:t> koordinačního partnera </a:t>
            </a:r>
            <a:r>
              <a:rPr lang="cs-CZ" sz="2000" dirty="0"/>
              <a:t>(F</a:t>
            </a:r>
            <a:r>
              <a:rPr lang="cs-CZ" sz="2000" baseline="30000" dirty="0"/>
              <a:t>-</a:t>
            </a:r>
            <a:r>
              <a:rPr lang="cs-CZ" sz="2000" dirty="0"/>
              <a:t> &lt; Cl</a:t>
            </a:r>
            <a:r>
              <a:rPr lang="cs-CZ" sz="2000" baseline="30000" dirty="0"/>
              <a:t>-</a:t>
            </a:r>
            <a:r>
              <a:rPr lang="cs-CZ" sz="2000" dirty="0"/>
              <a:t> &lt; Br</a:t>
            </a:r>
            <a:r>
              <a:rPr lang="cs-CZ" sz="2000" baseline="30000" dirty="0"/>
              <a:t>-</a:t>
            </a:r>
            <a:r>
              <a:rPr lang="cs-CZ" sz="2000" dirty="0"/>
              <a:t> &lt; I</a:t>
            </a:r>
            <a:r>
              <a:rPr lang="cs-CZ" sz="2000" baseline="30000" dirty="0"/>
              <a:t>-</a:t>
            </a:r>
            <a:r>
              <a:rPr lang="cs-CZ" sz="2000" dirty="0"/>
              <a:t>), patrně v důsledku výrazného podílu polarizačních a disperzních sil na mřížkovou, resp. vazebnou energii. </a:t>
            </a:r>
          </a:p>
          <a:p>
            <a:pPr algn="just"/>
            <a:endParaRPr lang="cs-CZ" sz="800" dirty="0"/>
          </a:p>
          <a:p>
            <a:pPr algn="just"/>
            <a:r>
              <a:rPr lang="cs-CZ" sz="2000" dirty="0"/>
              <a:t>  Malou rozpustnost halogenidů a sulfidů kationtů s vysoce obsazenými d-slupkami působí disperzní síly velké u snadno polarizovatelných aniontů (Cl</a:t>
            </a:r>
            <a:r>
              <a:rPr lang="cs-CZ" sz="2000" baseline="30000" dirty="0"/>
              <a:t>-</a:t>
            </a:r>
            <a:r>
              <a:rPr lang="cs-CZ" sz="2000" dirty="0"/>
              <a:t>, Br</a:t>
            </a:r>
            <a:r>
              <a:rPr lang="cs-CZ" sz="2000" baseline="30000" dirty="0"/>
              <a:t>-</a:t>
            </a:r>
            <a:r>
              <a:rPr lang="cs-CZ" sz="2000" dirty="0"/>
              <a:t>, I</a:t>
            </a:r>
            <a:r>
              <a:rPr lang="cs-CZ" sz="2000" baseline="30000" dirty="0"/>
              <a:t>-</a:t>
            </a:r>
            <a:r>
              <a:rPr lang="cs-CZ" sz="2000" dirty="0"/>
              <a:t>, S</a:t>
            </a:r>
            <a:r>
              <a:rPr lang="cs-CZ" sz="2000" baseline="30000" dirty="0"/>
              <a:t>2-</a:t>
            </a:r>
            <a:r>
              <a:rPr lang="cs-CZ" sz="2000" dirty="0"/>
              <a:t>), ale relativně malé u molekul vody odolných vůči polarizaci (viz. sirovodíkový způsob dělení kationtů v kvalitativní analýze). </a:t>
            </a:r>
            <a:endParaRPr lang="en-US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7FB8C04-D8AF-4636-9C85-085585958383}"/>
              </a:ext>
            </a:extLst>
          </p:cNvPr>
          <p:cNvSpPr txBox="1"/>
          <p:nvPr/>
        </p:nvSpPr>
        <p:spPr>
          <a:xfrm>
            <a:off x="190500" y="304800"/>
            <a:ext cx="87630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3. Ze dvou iontových párů se sloučí na iontový krystal </a:t>
            </a:r>
            <a:r>
              <a:rPr lang="cs-CZ" sz="2000" u="sng" dirty="0"/>
              <a:t>oba ionty s nejvyšším a oba s nejnižším nábojem</a:t>
            </a:r>
            <a:r>
              <a:rPr lang="cs-CZ" sz="2000" dirty="0"/>
              <a:t> (mezi ionty bude největší elektrostatická přitažlivost).</a:t>
            </a:r>
          </a:p>
          <a:p>
            <a:endParaRPr lang="cs-CZ" sz="800" dirty="0"/>
          </a:p>
          <a:p>
            <a:endParaRPr lang="cs-CZ" sz="800" dirty="0"/>
          </a:p>
          <a:p>
            <a:r>
              <a:rPr lang="cs-CZ" sz="2000" b="1" dirty="0"/>
              <a:t>Příklad</a:t>
            </a:r>
            <a:r>
              <a:rPr lang="cs-CZ" sz="2000" dirty="0"/>
              <a:t>:</a:t>
            </a:r>
          </a:p>
          <a:p>
            <a:endParaRPr lang="cs-CZ" sz="800" dirty="0">
              <a:solidFill>
                <a:srgbClr val="FF0000"/>
              </a:solidFill>
            </a:endParaRPr>
          </a:p>
          <a:p>
            <a:pPr algn="ctr"/>
            <a:r>
              <a:rPr lang="cs-CZ" sz="2000" dirty="0"/>
              <a:t>2 </a:t>
            </a:r>
            <a:r>
              <a:rPr lang="cs-CZ" sz="2000" dirty="0" err="1"/>
              <a:t>NaF</a:t>
            </a:r>
            <a:r>
              <a:rPr lang="cs-CZ" sz="2000" dirty="0"/>
              <a:t> + CaCl</a:t>
            </a:r>
            <a:r>
              <a:rPr lang="cs-CZ" sz="2000" baseline="-25000" dirty="0"/>
              <a:t>2</a:t>
            </a:r>
            <a:r>
              <a:rPr lang="cs-CZ" sz="2000" dirty="0"/>
              <a:t>  =  2 </a:t>
            </a:r>
            <a:r>
              <a:rPr lang="cs-CZ" sz="2000" dirty="0" err="1"/>
              <a:t>NaCl</a:t>
            </a:r>
            <a:r>
              <a:rPr lang="cs-CZ" sz="2000" dirty="0"/>
              <a:t> + CaF</a:t>
            </a:r>
            <a:r>
              <a:rPr lang="cs-CZ" sz="2000" baseline="-25000" dirty="0"/>
              <a:t>2</a:t>
            </a:r>
          </a:p>
          <a:p>
            <a:pPr algn="ctr"/>
            <a:r>
              <a:rPr lang="cs-CZ" sz="2000" dirty="0"/>
              <a:t>Na</a:t>
            </a:r>
            <a:r>
              <a:rPr lang="cs-CZ" sz="2000" baseline="-25000" dirty="0"/>
              <a:t>2</a:t>
            </a:r>
            <a:r>
              <a:rPr lang="cs-CZ" sz="2000" dirty="0"/>
              <a:t>SO</a:t>
            </a:r>
            <a:r>
              <a:rPr lang="cs-CZ" sz="2000" baseline="-25000" dirty="0"/>
              <a:t>4</a:t>
            </a:r>
            <a:r>
              <a:rPr lang="cs-CZ" sz="2000" dirty="0"/>
              <a:t> + BaCl</a:t>
            </a:r>
            <a:r>
              <a:rPr lang="cs-CZ" sz="2000" baseline="-25000" dirty="0"/>
              <a:t>2</a:t>
            </a:r>
            <a:r>
              <a:rPr lang="cs-CZ" sz="2000" dirty="0"/>
              <a:t>  =  2 </a:t>
            </a:r>
            <a:r>
              <a:rPr lang="cs-CZ" sz="2000" dirty="0" err="1"/>
              <a:t>NaCl</a:t>
            </a:r>
            <a:r>
              <a:rPr lang="cs-CZ" sz="2000" dirty="0"/>
              <a:t> + BaSO</a:t>
            </a:r>
            <a:r>
              <a:rPr lang="cs-CZ" sz="2000" baseline="-25000" dirty="0"/>
              <a:t>4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75009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61D56B21-E5FC-46C3-AF8D-4D818DCF6561}"/>
              </a:ext>
            </a:extLst>
          </p:cNvPr>
          <p:cNvSpPr txBox="1"/>
          <p:nvPr/>
        </p:nvSpPr>
        <p:spPr>
          <a:xfrm>
            <a:off x="2362200" y="561975"/>
            <a:ext cx="4840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Rozpustnost iontových látek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vod</a:t>
            </a:r>
            <a:r>
              <a:rPr lang="cs-CZ" sz="2400" b="1" dirty="0"/>
              <a:t>ě</a:t>
            </a:r>
            <a:endParaRPr lang="en-US" sz="2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C47432-84D5-4D58-AE6E-E08F9AC6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8664604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17AFFCA-401B-4CF7-9908-A9A270B2AD2C}"/>
              </a:ext>
            </a:extLst>
          </p:cNvPr>
          <p:cNvSpPr txBox="1"/>
          <p:nvPr/>
        </p:nvSpPr>
        <p:spPr>
          <a:xfrm>
            <a:off x="1353349" y="6257925"/>
            <a:ext cx="685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i="1" dirty="0"/>
              <a:t>https://periodic-table-of-elements.org/SOLUBILITY</a:t>
            </a:r>
          </a:p>
        </p:txBody>
      </p:sp>
    </p:spTree>
    <p:extLst>
      <p:ext uri="{BB962C8B-B14F-4D97-AF65-F5344CB8AC3E}">
        <p14:creationId xmlns:p14="http://schemas.microsoft.com/office/powerpoint/2010/main" val="2819457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65D8EC3-F4AE-4A62-B252-7CA694072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52400"/>
            <a:ext cx="7513475" cy="489141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70DBD63-1C1C-4CD0-8459-C363810FB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5257800"/>
            <a:ext cx="5959220" cy="128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8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6BA4F7F-737E-4831-AD36-67ED3C576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19" y="381000"/>
            <a:ext cx="893019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52400" y="711542"/>
            <a:ext cx="8839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Rozpouštění </a:t>
            </a:r>
            <a:r>
              <a:rPr lang="cs-CZ" sz="2000" dirty="0" err="1">
                <a:cs typeface="Arial" panose="020B0604020202020204" pitchFamily="34" charset="0"/>
              </a:rPr>
              <a:t>solutu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cs-CZ" sz="2000" dirty="0">
                <a:cs typeface="Arial" panose="020B0604020202020204" pitchFamily="34" charset="0"/>
              </a:rPr>
              <a:t>rozpouštěná látka</a:t>
            </a:r>
            <a:r>
              <a:rPr lang="en-US" sz="2000" dirty="0">
                <a:cs typeface="Arial" panose="020B0604020202020204" pitchFamily="34" charset="0"/>
              </a:rPr>
              <a:t>) :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1. Částice </a:t>
            </a:r>
            <a:r>
              <a:rPr lang="cs-CZ" sz="2000" dirty="0" err="1">
                <a:cs typeface="Arial" panose="020B0604020202020204" pitchFamily="34" charset="0"/>
              </a:rPr>
              <a:t>solutu</a:t>
            </a:r>
            <a:r>
              <a:rPr lang="cs-CZ" sz="2000" dirty="0">
                <a:cs typeface="Arial" panose="020B0604020202020204" pitchFamily="34" charset="0"/>
              </a:rPr>
              <a:t> se navzájem oddělí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2. Částice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rozpouštědla se navzájem oddělí, aby umožnily částicím </a:t>
            </a:r>
            <a:r>
              <a:rPr lang="en-US" sz="2000" dirty="0" err="1">
                <a:cs typeface="Arial" panose="020B0604020202020204" pitchFamily="34" charset="0"/>
              </a:rPr>
              <a:t>solut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proniknout mezi ně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3. Částice </a:t>
            </a:r>
            <a:r>
              <a:rPr lang="cs-CZ" sz="2000" dirty="0" err="1">
                <a:cs typeface="Arial" panose="020B0604020202020204" pitchFamily="34" charset="0"/>
              </a:rPr>
              <a:t>solutu</a:t>
            </a:r>
            <a:r>
              <a:rPr lang="cs-CZ" sz="2000" dirty="0">
                <a:cs typeface="Arial" panose="020B0604020202020204" pitchFamily="34" charset="0"/>
              </a:rPr>
              <a:t> a rozpouštědla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spolu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navzájem </a:t>
            </a:r>
            <a:r>
              <a:rPr lang="en-US" sz="2000" dirty="0" err="1">
                <a:cs typeface="Arial" panose="020B0604020202020204" pitchFamily="34" charset="0"/>
              </a:rPr>
              <a:t>intera</a:t>
            </a:r>
            <a:r>
              <a:rPr lang="cs-CZ" sz="2000" dirty="0" err="1">
                <a:cs typeface="Arial" panose="020B0604020202020204" pitchFamily="34" charset="0"/>
              </a:rPr>
              <a:t>gují</a:t>
            </a:r>
            <a:r>
              <a:rPr lang="cs-CZ" sz="2000" dirty="0">
                <a:cs typeface="Arial" panose="020B0604020202020204" pitchFamily="34" charset="0"/>
              </a:rPr>
              <a:t> (dipól – dipólová interakce) a vytvářejí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roztok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r>
              <a:rPr lang="cs-CZ" sz="2000" dirty="0">
                <a:cs typeface="Arial" panose="020B0604020202020204" pitchFamily="34" charset="0"/>
              </a:rPr>
              <a:t> Pokud je rozpouštědlem voda, mluvíme o hydrataci</a:t>
            </a:r>
          </a:p>
        </p:txBody>
      </p:sp>
      <p:pic>
        <p:nvPicPr>
          <p:cNvPr id="24781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07467"/>
            <a:ext cx="2202868" cy="222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698724" y="85292"/>
            <a:ext cx="4690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cs typeface="Arial" panose="020B0604020202020204" pitchFamily="34" charset="0"/>
              </a:rPr>
              <a:t>Rozpouštění a hydratace iontů</a:t>
            </a:r>
          </a:p>
        </p:txBody>
      </p:sp>
      <p:pic>
        <p:nvPicPr>
          <p:cNvPr id="5" name="Picture 4" descr="The Alkali Metals (Group 1)">
            <a:extLst>
              <a:ext uri="{FF2B5EF4-FFF2-40B4-BE49-F238E27FC236}">
                <a16:creationId xmlns:a16="http://schemas.microsoft.com/office/drawing/2014/main" id="{8AB03E10-7B99-4D2C-ADD8-BCBCDC4C1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629305"/>
            <a:ext cx="1699552" cy="95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190AA38-0E07-4B2A-9EE1-041D7490FD18}"/>
              </a:ext>
            </a:extLst>
          </p:cNvPr>
          <p:cNvSpPr txBox="1"/>
          <p:nvPr/>
        </p:nvSpPr>
        <p:spPr>
          <a:xfrm>
            <a:off x="117574" y="2649017"/>
            <a:ext cx="86868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S </a:t>
            </a:r>
            <a:r>
              <a:rPr lang="en-US" sz="2000" u="sng" dirty="0" err="1"/>
              <a:t>klesající</a:t>
            </a:r>
            <a:r>
              <a:rPr lang="en-US" sz="2000" u="sng" dirty="0"/>
              <a:t> </a:t>
            </a:r>
            <a:r>
              <a:rPr lang="en-US" sz="2000" u="sng" dirty="0" err="1"/>
              <a:t>stabilitou</a:t>
            </a:r>
            <a:r>
              <a:rPr lang="en-US" sz="2000" u="sng" dirty="0"/>
              <a:t> </a:t>
            </a:r>
            <a:r>
              <a:rPr lang="en-US" sz="2000" u="sng" dirty="0" err="1"/>
              <a:t>iontů</a:t>
            </a:r>
            <a:r>
              <a:rPr lang="en-US" sz="2000" dirty="0"/>
              <a:t>, </a:t>
            </a:r>
            <a:r>
              <a:rPr lang="en-US" sz="2000" dirty="0" err="1"/>
              <a:t>tj</a:t>
            </a:r>
            <a:r>
              <a:rPr lang="en-US" sz="2000" dirty="0"/>
              <a:t>. se </a:t>
            </a:r>
            <a:r>
              <a:rPr lang="en-US" sz="2000" dirty="0" err="1"/>
              <a:t>vzrůstající</a:t>
            </a:r>
            <a:r>
              <a:rPr lang="en-US" sz="2000" dirty="0"/>
              <a:t> </a:t>
            </a:r>
            <a:r>
              <a:rPr lang="en-US" sz="2000" dirty="0" err="1"/>
              <a:t>polarizační</a:t>
            </a:r>
            <a:r>
              <a:rPr lang="en-US" sz="2000" dirty="0"/>
              <a:t> </a:t>
            </a:r>
            <a:r>
              <a:rPr lang="en-US" sz="2000" dirty="0" err="1"/>
              <a:t>silou</a:t>
            </a:r>
            <a:r>
              <a:rPr lang="en-US" sz="2000" dirty="0"/>
              <a:t> </a:t>
            </a:r>
            <a:r>
              <a:rPr lang="en-US" sz="2000" dirty="0" err="1"/>
              <a:t>kationtu</a:t>
            </a:r>
            <a:r>
              <a:rPr lang="en-US" sz="2000" dirty="0"/>
              <a:t> a </a:t>
            </a:r>
            <a:r>
              <a:rPr lang="en-US" sz="2000" dirty="0" err="1"/>
              <a:t>polarizovatelností</a:t>
            </a:r>
            <a:r>
              <a:rPr lang="en-US" sz="2000" dirty="0"/>
              <a:t> </a:t>
            </a:r>
            <a:r>
              <a:rPr lang="en-US" sz="2000" dirty="0" err="1"/>
              <a:t>aniontu</a:t>
            </a:r>
            <a:r>
              <a:rPr lang="en-US" sz="2000" dirty="0"/>
              <a:t> </a:t>
            </a:r>
            <a:r>
              <a:rPr lang="en-US" sz="2000" u="sng" dirty="0"/>
              <a:t>s</a:t>
            </a:r>
            <a:r>
              <a:rPr lang="cs-CZ" sz="2000" u="sng" dirty="0"/>
              <a:t>e zvyšuje </a:t>
            </a:r>
            <a:r>
              <a:rPr lang="en-US" sz="2000" u="sng" dirty="0" err="1"/>
              <a:t>kovalentní</a:t>
            </a:r>
            <a:r>
              <a:rPr lang="en-US" sz="2000" u="sng" dirty="0"/>
              <a:t> </a:t>
            </a:r>
            <a:r>
              <a:rPr lang="en-US" sz="2000" u="sng" dirty="0" err="1"/>
              <a:t>charakter</a:t>
            </a:r>
            <a:r>
              <a:rPr lang="cs-CZ" sz="2000" dirty="0"/>
              <a:t> (prvky s vysokým oxidačním číslem neexistují jako ionty, ale jsou součástí kovalentních molekul)</a:t>
            </a:r>
            <a:r>
              <a:rPr lang="en-US" sz="2000" dirty="0"/>
              <a:t>, </a:t>
            </a:r>
            <a:r>
              <a:rPr lang="en-US" sz="2000" dirty="0" err="1"/>
              <a:t>roste</a:t>
            </a:r>
            <a:r>
              <a:rPr lang="en-US" sz="2000" dirty="0"/>
              <a:t> </a:t>
            </a:r>
            <a:r>
              <a:rPr lang="en-US" sz="2000" dirty="0" err="1"/>
              <a:t>míra</a:t>
            </a:r>
            <a:r>
              <a:rPr lang="en-US" sz="2000" dirty="0"/>
              <a:t> </a:t>
            </a:r>
            <a:r>
              <a:rPr lang="en-US" sz="2000" dirty="0" err="1"/>
              <a:t>hydratace</a:t>
            </a:r>
            <a:r>
              <a:rPr lang="en-US" sz="2000" dirty="0"/>
              <a:t> </a:t>
            </a:r>
            <a:r>
              <a:rPr lang="cs-CZ" sz="2000" dirty="0"/>
              <a:t>(resp. </a:t>
            </a:r>
            <a:r>
              <a:rPr lang="en-US" sz="2000" dirty="0" err="1"/>
              <a:t>hydrolýzy</a:t>
            </a:r>
            <a:r>
              <a:rPr lang="cs-CZ" sz="2000" dirty="0"/>
              <a:t> nebo </a:t>
            </a:r>
            <a:r>
              <a:rPr lang="en-US" sz="2000" dirty="0"/>
              <a:t>t</a:t>
            </a:r>
            <a:r>
              <a:rPr lang="cs-CZ" sz="2000" dirty="0" err="1"/>
              <a:t>vorby</a:t>
            </a:r>
            <a:r>
              <a:rPr lang="cs-CZ" sz="2000" dirty="0"/>
              <a:t> komplexů) ve snaze rozprostřít svůj náboj na větší povrch</a:t>
            </a:r>
            <a:r>
              <a:rPr lang="en-US" sz="2000" dirty="0"/>
              <a:t>.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C8F333-E1BB-4778-A14A-57C008AC8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4011" y="4142118"/>
            <a:ext cx="3609888" cy="24297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6970E99-9F1C-4747-A839-D27C0D0D8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5" y="5841230"/>
            <a:ext cx="2796913" cy="8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4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B3336C0-B122-4416-B73A-8625C931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475" y="3424237"/>
            <a:ext cx="19050" cy="95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0755D7A-D22A-48D5-8A8C-0E43F5707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5" y="3576637"/>
            <a:ext cx="19050" cy="9525"/>
          </a:xfrm>
          <a:prstGeom prst="rect">
            <a:avLst/>
          </a:prstGeom>
        </p:spPr>
      </p:pic>
      <p:pic>
        <p:nvPicPr>
          <p:cNvPr id="9" name="Obrázek 8" descr="Obsah obrázku text, mapa&#10;&#10;Popis byl vytvořen automaticky">
            <a:extLst>
              <a:ext uri="{FF2B5EF4-FFF2-40B4-BE49-F238E27FC236}">
                <a16:creationId xmlns:a16="http://schemas.microsoft.com/office/drawing/2014/main" id="{A75EBA36-D71D-4202-BF93-4B42CF143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0489"/>
            <a:ext cx="5889583" cy="3676004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65FE9707-384D-4611-8575-47DEE699D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45" y="583140"/>
            <a:ext cx="1981200" cy="11430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+mn-lt"/>
              </a:rPr>
              <a:t>Rozpustnost oxidů</a:t>
            </a:r>
            <a:endParaRPr lang="en-US" sz="2000" dirty="0">
              <a:latin typeface="+mn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CA77D4-47EA-41F6-98A1-247E6C00A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756968"/>
            <a:ext cx="5648324" cy="2955518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608EB71B-F973-4DC4-9291-902E920A32D7}"/>
              </a:ext>
            </a:extLst>
          </p:cNvPr>
          <p:cNvSpPr txBox="1">
            <a:spLocks/>
          </p:cNvSpPr>
          <p:nvPr/>
        </p:nvSpPr>
        <p:spPr>
          <a:xfrm>
            <a:off x="504826" y="3886200"/>
            <a:ext cx="198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latin typeface="+mn-lt"/>
              </a:rPr>
              <a:t>Rozpustnost hydroxidů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6802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0183EEF-AA4D-497A-A8EE-7E7F55F6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8575"/>
            <a:ext cx="5886766" cy="356755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C1780A3-E3E2-4E2F-A18E-104163CE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45" y="583140"/>
            <a:ext cx="1981200" cy="11430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+mn-lt"/>
              </a:rPr>
              <a:t>Rozpustnost halogenidů</a:t>
            </a:r>
            <a:endParaRPr lang="en-US" sz="2000" dirty="0">
              <a:latin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93C70D-55DB-4C56-A657-7FA617D99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235" y="3733800"/>
            <a:ext cx="5950699" cy="2907625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4D224264-38F6-470C-8474-5BB91659177C}"/>
              </a:ext>
            </a:extLst>
          </p:cNvPr>
          <p:cNvSpPr txBox="1">
            <a:spLocks/>
          </p:cNvSpPr>
          <p:nvPr/>
        </p:nvSpPr>
        <p:spPr>
          <a:xfrm>
            <a:off x="541045" y="4343400"/>
            <a:ext cx="16002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/>
              <a:t>Rozpustnost sulfidů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6697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37D20AA-B627-4F1B-B3F2-29033D52C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274638"/>
            <a:ext cx="6484882" cy="2820598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996BD3AB-3800-4181-8278-53734061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066800"/>
            <a:ext cx="1828800" cy="715962"/>
          </a:xfrm>
        </p:spPr>
        <p:txBody>
          <a:bodyPr>
            <a:normAutofit fontScale="90000"/>
          </a:bodyPr>
          <a:lstStyle/>
          <a:p>
            <a:r>
              <a:rPr lang="cs-CZ" sz="2000" dirty="0">
                <a:latin typeface="+mn-lt"/>
              </a:rPr>
              <a:t>Rozpustnost fosforečnanů, uhličitanů a siřičitanů</a:t>
            </a:r>
            <a:endParaRPr lang="en-US" sz="2000" dirty="0">
              <a:latin typeface="+mn-lt"/>
            </a:endParaRPr>
          </a:p>
        </p:txBody>
      </p:sp>
      <p:pic>
        <p:nvPicPr>
          <p:cNvPr id="2050" name="Picture 2" descr="Solubility">
            <a:extLst>
              <a:ext uri="{FF2B5EF4-FFF2-40B4-BE49-F238E27FC236}">
                <a16:creationId xmlns:a16="http://schemas.microsoft.com/office/drawing/2014/main" id="{F4F6E976-E3F8-4C8C-B3F4-A2266181B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12358"/>
            <a:ext cx="2228342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8CC726B-A2F1-49B0-AF0E-7A02E9E364C4}"/>
              </a:ext>
            </a:extLst>
          </p:cNvPr>
          <p:cNvSpPr txBox="1"/>
          <p:nvPr/>
        </p:nvSpPr>
        <p:spPr>
          <a:xfrm>
            <a:off x="457200" y="4038600"/>
            <a:ext cx="182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latin typeface="+mn-lt"/>
              </a:rPr>
              <a:t>Rozpustnost síranů</a:t>
            </a:r>
            <a:endParaRPr lang="cs-CZ" dirty="0"/>
          </a:p>
        </p:txBody>
      </p:sp>
      <p:pic>
        <p:nvPicPr>
          <p:cNvPr id="2052" name="Picture 4" descr="Double Displacement Reactions - Chad's Prep®">
            <a:extLst>
              <a:ext uri="{FF2B5EF4-FFF2-40B4-BE49-F238E27FC236}">
                <a16:creationId xmlns:a16="http://schemas.microsoft.com/office/drawing/2014/main" id="{D9BE3458-46C8-4BAA-A5D1-12F4191C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3" y="3352800"/>
            <a:ext cx="444092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8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VÃ½sledek obrÃ¡zku pro Solubility Product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066800"/>
            <a:ext cx="6377323" cy="56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D3E92F45-BB7F-4213-9689-7FC3F1AAD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0"/>
            <a:ext cx="2362200" cy="166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66289AA-D99F-4D53-822D-E5334D310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43200"/>
            <a:ext cx="2212608" cy="122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257720A-3AC6-4BB5-9FC4-340FE791214F}"/>
              </a:ext>
            </a:extLst>
          </p:cNvPr>
          <p:cNvSpPr/>
          <p:nvPr/>
        </p:nvSpPr>
        <p:spPr>
          <a:xfrm>
            <a:off x="152400" y="1752600"/>
            <a:ext cx="23211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/>
              <a:t>Součin rozpustnosti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2884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3A970A1-196E-42B7-912C-009701618CAD}"/>
              </a:ext>
            </a:extLst>
          </p:cNvPr>
          <p:cNvSpPr/>
          <p:nvPr/>
        </p:nvSpPr>
        <p:spPr>
          <a:xfrm>
            <a:off x="228600" y="1066800"/>
            <a:ext cx="8686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srgbClr val="000000"/>
                </a:solidFill>
              </a:rPr>
              <a:t>Rozpustnost </a:t>
            </a:r>
            <a:r>
              <a:rPr lang="cs-CZ" sz="2000" dirty="0" err="1">
                <a:solidFill>
                  <a:srgbClr val="000000"/>
                </a:solidFill>
              </a:rPr>
              <a:t>ionových</a:t>
            </a:r>
            <a:r>
              <a:rPr lang="cs-CZ" sz="2000" dirty="0">
                <a:solidFill>
                  <a:srgbClr val="000000"/>
                </a:solidFill>
              </a:rPr>
              <a:t> sloučenin může být odhadnuta pomocí </a:t>
            </a:r>
            <a:r>
              <a:rPr lang="en-US" sz="2000" dirty="0">
                <a:solidFill>
                  <a:srgbClr val="000000"/>
                </a:solidFill>
              </a:rPr>
              <a:t>Hess</a:t>
            </a:r>
            <a:r>
              <a:rPr lang="cs-CZ" sz="2000" dirty="0">
                <a:solidFill>
                  <a:srgbClr val="000000"/>
                </a:solidFill>
              </a:rPr>
              <a:t>ova zákona z mřížkové energie (</a:t>
            </a:r>
            <a:r>
              <a:rPr lang="en-US" sz="2000" dirty="0" err="1">
                <a:solidFill>
                  <a:srgbClr val="000000"/>
                </a:solidFill>
              </a:rPr>
              <a:t>enthalp</a:t>
            </a:r>
            <a:r>
              <a:rPr lang="cs-CZ" sz="2000" dirty="0" err="1">
                <a:solidFill>
                  <a:srgbClr val="000000"/>
                </a:solidFill>
              </a:rPr>
              <a:t>ie</a:t>
            </a:r>
            <a:r>
              <a:rPr lang="cs-CZ" sz="2000" dirty="0">
                <a:solidFill>
                  <a:srgbClr val="000000"/>
                </a:solidFill>
              </a:rPr>
              <a:t>, </a:t>
            </a:r>
            <a:r>
              <a:rPr lang="el-GR" sz="2000" dirty="0">
                <a:solidFill>
                  <a:srgbClr val="000000"/>
                </a:solidFill>
              </a:rPr>
              <a:t>Δ</a:t>
            </a:r>
            <a:r>
              <a:rPr lang="cs-CZ" sz="2000" dirty="0" err="1">
                <a:solidFill>
                  <a:srgbClr val="000000"/>
                </a:solidFill>
              </a:rPr>
              <a:t>H</a:t>
            </a:r>
            <a:r>
              <a:rPr lang="cs-CZ" sz="2000" baseline="-25000" dirty="0" err="1">
                <a:solidFill>
                  <a:srgbClr val="000000"/>
                </a:solidFill>
              </a:rPr>
              <a:t>lattice</a:t>
            </a:r>
            <a:r>
              <a:rPr lang="cs-CZ" sz="2000" dirty="0">
                <a:solidFill>
                  <a:srgbClr val="000000"/>
                </a:solidFill>
              </a:rPr>
              <a:t>) a </a:t>
            </a:r>
            <a:r>
              <a:rPr lang="en-US" sz="2000" dirty="0">
                <a:solidFill>
                  <a:srgbClr val="000000"/>
                </a:solidFill>
              </a:rPr>
              <a:t>hydra</a:t>
            </a:r>
            <a:r>
              <a:rPr lang="cs-CZ" sz="2000" dirty="0" err="1">
                <a:solidFill>
                  <a:srgbClr val="000000"/>
                </a:solidFill>
              </a:rPr>
              <a:t>tačních</a:t>
            </a:r>
            <a:r>
              <a:rPr lang="cs-CZ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enthalpií</a:t>
            </a:r>
            <a:r>
              <a:rPr lang="cs-CZ" sz="2000" dirty="0">
                <a:solidFill>
                  <a:srgbClr val="000000"/>
                </a:solidFill>
              </a:rPr>
              <a:t> k</a:t>
            </a:r>
            <a:r>
              <a:rPr lang="en-US" sz="2000" dirty="0" err="1">
                <a:solidFill>
                  <a:srgbClr val="000000"/>
                </a:solidFill>
              </a:rPr>
              <a:t>ation</a:t>
            </a:r>
            <a:r>
              <a:rPr lang="cs-CZ" sz="2000" dirty="0">
                <a:solidFill>
                  <a:srgbClr val="000000"/>
                </a:solidFill>
              </a:rPr>
              <a:t>tu </a:t>
            </a:r>
            <a:r>
              <a:rPr lang="en-US" sz="2000" dirty="0">
                <a:solidFill>
                  <a:srgbClr val="000000"/>
                </a:solidFill>
              </a:rPr>
              <a:t>a anion</a:t>
            </a:r>
            <a:r>
              <a:rPr lang="cs-CZ" sz="2000" dirty="0">
                <a:solidFill>
                  <a:srgbClr val="000000"/>
                </a:solidFill>
              </a:rPr>
              <a:t>tu (</a:t>
            </a:r>
            <a:r>
              <a:rPr lang="el-GR" sz="2000" dirty="0">
                <a:solidFill>
                  <a:srgbClr val="000000"/>
                </a:solidFill>
              </a:rPr>
              <a:t>Δ</a:t>
            </a:r>
            <a:r>
              <a:rPr lang="cs-CZ" sz="2000" dirty="0" err="1">
                <a:solidFill>
                  <a:srgbClr val="000000"/>
                </a:solidFill>
              </a:rPr>
              <a:t>H</a:t>
            </a:r>
            <a:r>
              <a:rPr lang="cs-CZ" sz="2000" baseline="-25000" dirty="0" err="1">
                <a:solidFill>
                  <a:srgbClr val="000000"/>
                </a:solidFill>
              </a:rPr>
              <a:t>hyd</a:t>
            </a:r>
            <a:r>
              <a:rPr lang="cs-CZ" sz="2000" dirty="0">
                <a:solidFill>
                  <a:srgbClr val="000000"/>
                </a:solidFill>
              </a:rPr>
              <a:t>)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</a:p>
          <a:p>
            <a:pPr algn="just"/>
            <a:endParaRPr lang="cs-CZ" sz="800" dirty="0">
              <a:solidFill>
                <a:srgbClr val="000000"/>
              </a:solidFill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cs-CZ" sz="2000" u="sng" dirty="0">
                <a:solidFill>
                  <a:srgbClr val="000000"/>
                </a:solidFill>
              </a:rPr>
              <a:t>Soli tvořené </a:t>
            </a:r>
            <a:r>
              <a:rPr lang="en-US" sz="2000" u="sng" dirty="0">
                <a:solidFill>
                  <a:srgbClr val="000000"/>
                </a:solidFill>
              </a:rPr>
              <a:t>ion</a:t>
            </a:r>
            <a:r>
              <a:rPr lang="cs-CZ" sz="2000" u="sng" dirty="0">
                <a:solidFill>
                  <a:srgbClr val="000000"/>
                </a:solidFill>
              </a:rPr>
              <a:t>ty velmi rozdílné velikosti mají sklon být maximálně rozpustné, zatímco soli s ionty podobné velikosti budou mít tendenci k mnohem menší rozpustnosti</a:t>
            </a:r>
            <a:r>
              <a:rPr lang="en-US" sz="2000" u="sng" dirty="0">
                <a:solidFill>
                  <a:srgbClr val="000000"/>
                </a:solidFill>
              </a:rPr>
              <a:t>. </a:t>
            </a:r>
            <a:endParaRPr lang="cs-CZ" sz="2000" u="sng" dirty="0">
              <a:solidFill>
                <a:srgbClr val="000000"/>
              </a:solidFill>
            </a:endParaRPr>
          </a:p>
          <a:p>
            <a:pPr algn="just"/>
            <a:endParaRPr lang="cs-CZ" sz="2000" dirty="0">
              <a:solidFill>
                <a:srgbClr val="000000"/>
              </a:solidFill>
            </a:endParaRPr>
          </a:p>
          <a:p>
            <a:pPr algn="just"/>
            <a:r>
              <a:rPr lang="cs-CZ" sz="2000" b="1" dirty="0">
                <a:solidFill>
                  <a:srgbClr val="000000"/>
                </a:solidFill>
              </a:rPr>
              <a:t>Příklad</a:t>
            </a:r>
            <a:r>
              <a:rPr lang="cs-CZ" sz="2000" dirty="0">
                <a:solidFill>
                  <a:srgbClr val="000000"/>
                </a:solidFill>
              </a:rPr>
              <a:t>: Rozpustnost </a:t>
            </a:r>
            <a:r>
              <a:rPr lang="en-US" sz="2000" dirty="0" err="1">
                <a:solidFill>
                  <a:srgbClr val="000000"/>
                </a:solidFill>
              </a:rPr>
              <a:t>CsF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CsI</a:t>
            </a:r>
            <a:r>
              <a:rPr lang="cs-CZ" sz="2000" dirty="0">
                <a:solidFill>
                  <a:srgbClr val="000000"/>
                </a:solidFill>
              </a:rPr>
              <a:t>. Větší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hydrat</a:t>
            </a:r>
            <a:r>
              <a:rPr lang="cs-CZ" sz="2000" dirty="0" err="1">
                <a:solidFill>
                  <a:srgbClr val="000000"/>
                </a:solidFill>
              </a:rPr>
              <a:t>ační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enthalp</a:t>
            </a:r>
            <a:r>
              <a:rPr lang="cs-CZ" sz="2000" dirty="0" err="1">
                <a:solidFill>
                  <a:srgbClr val="000000"/>
                </a:solidFill>
              </a:rPr>
              <a:t>ie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cs-CZ" sz="2000" dirty="0" err="1">
                <a:solidFill>
                  <a:srgbClr val="000000"/>
                </a:solidFill>
              </a:rPr>
              <a:t>CsF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cs-CZ" sz="2000" dirty="0">
                <a:solidFill>
                  <a:srgbClr val="000000"/>
                </a:solidFill>
              </a:rPr>
              <a:t>F</a:t>
            </a:r>
            <a:r>
              <a:rPr lang="cs-CZ" sz="2000" baseline="30000" dirty="0">
                <a:solidFill>
                  <a:srgbClr val="000000"/>
                </a:solidFill>
              </a:rPr>
              <a:t>-</a:t>
            </a:r>
            <a:r>
              <a:rPr lang="cs-CZ" sz="2000" dirty="0">
                <a:solidFill>
                  <a:srgbClr val="000000"/>
                </a:solidFill>
              </a:rPr>
              <a:t> je anion s menším poloměrem) indikuje, že </a:t>
            </a:r>
            <a:r>
              <a:rPr lang="en-US" sz="2000" dirty="0" err="1">
                <a:solidFill>
                  <a:srgbClr val="000000"/>
                </a:solidFill>
              </a:rPr>
              <a:t>CsF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je rozpustnější než </a:t>
            </a:r>
            <a:r>
              <a:rPr lang="en-US" sz="2000" dirty="0" err="1">
                <a:solidFill>
                  <a:srgbClr val="000000"/>
                </a:solidFill>
              </a:rPr>
              <a:t>CsI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cs-CZ" sz="2000" dirty="0">
                <a:solidFill>
                  <a:srgbClr val="000000"/>
                </a:solidFill>
              </a:rPr>
              <a:t>přestože </a:t>
            </a:r>
            <a:r>
              <a:rPr lang="cs-CZ" sz="2000" dirty="0" err="1">
                <a:solidFill>
                  <a:srgbClr val="000000"/>
                </a:solidFill>
              </a:rPr>
              <a:t>CsF</a:t>
            </a:r>
            <a:r>
              <a:rPr lang="cs-CZ" sz="2000" dirty="0">
                <a:solidFill>
                  <a:srgbClr val="000000"/>
                </a:solidFill>
              </a:rPr>
              <a:t> má větší mřížkovou </a:t>
            </a:r>
            <a:r>
              <a:rPr lang="cs-CZ" sz="2000" dirty="0" err="1">
                <a:solidFill>
                  <a:srgbClr val="000000"/>
                </a:solidFill>
              </a:rPr>
              <a:t>enthalpii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  <a:endParaRPr lang="en-US" sz="2000" dirty="0"/>
          </a:p>
        </p:txBody>
      </p:sp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id="{BA3940E2-0175-4352-A492-0BB726943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53000"/>
            <a:ext cx="8690043" cy="12763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E005E8D-FEC0-43BF-B4E1-264884968979}"/>
              </a:ext>
            </a:extLst>
          </p:cNvPr>
          <p:cNvSpPr txBox="1"/>
          <p:nvPr/>
        </p:nvSpPr>
        <p:spPr>
          <a:xfrm>
            <a:off x="2819400" y="228600"/>
            <a:ext cx="3775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Rozpustnost iontových látek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01447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ntropy">
            <a:extLst>
              <a:ext uri="{FF2B5EF4-FFF2-40B4-BE49-F238E27FC236}">
                <a16:creationId xmlns:a16="http://schemas.microsoft.com/office/drawing/2014/main" id="{7D498369-206B-4FB2-9A0F-BD3CCFB1B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52400"/>
            <a:ext cx="1905000" cy="309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B01E820-B06F-4064-97C8-5E11F9A0F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340" y="939693"/>
            <a:ext cx="5057546" cy="1201888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F2D82AE8-B717-47A4-9426-585F78B0ACAC}"/>
              </a:ext>
            </a:extLst>
          </p:cNvPr>
          <p:cNvSpPr/>
          <p:nvPr/>
        </p:nvSpPr>
        <p:spPr>
          <a:xfrm>
            <a:off x="3080838" y="2232467"/>
            <a:ext cx="2114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/>
              <a:t>Δ</a:t>
            </a:r>
            <a:r>
              <a:rPr lang="cs-CZ" sz="2000" i="1" dirty="0"/>
              <a:t>G = </a:t>
            </a:r>
            <a:r>
              <a:rPr lang="el-GR" sz="2000" dirty="0"/>
              <a:t>Δ</a:t>
            </a:r>
            <a:r>
              <a:rPr lang="cs-CZ" sz="2000" i="1" dirty="0"/>
              <a:t>H – T</a:t>
            </a:r>
            <a:r>
              <a:rPr lang="el-GR" sz="2000" dirty="0"/>
              <a:t>Δ</a:t>
            </a:r>
            <a:r>
              <a:rPr lang="cs-CZ" sz="2000" i="1" dirty="0"/>
              <a:t>S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34813AD-727F-43C2-B30C-E378A3B635FC}"/>
              </a:ext>
            </a:extLst>
          </p:cNvPr>
          <p:cNvSpPr txBox="1"/>
          <p:nvPr/>
        </p:nvSpPr>
        <p:spPr>
          <a:xfrm>
            <a:off x="190500" y="2852472"/>
            <a:ext cx="8763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Vznik sraženin</a:t>
            </a:r>
          </a:p>
          <a:p>
            <a:pPr algn="just"/>
            <a:endParaRPr lang="cs-CZ" sz="800" b="1" i="1" dirty="0"/>
          </a:p>
          <a:p>
            <a:pPr algn="just"/>
            <a:r>
              <a:rPr lang="cs-CZ" sz="2000" b="1" i="1" dirty="0"/>
              <a:t>Kombinace nestabilního kationtu a aniontu</a:t>
            </a:r>
            <a:r>
              <a:rPr lang="cs-CZ" sz="2000" dirty="0"/>
              <a:t>. Dochází ke </a:t>
            </a:r>
            <a:r>
              <a:rPr lang="cs-CZ" sz="2000" u="sng" dirty="0"/>
              <a:t>spontánnímu vzniku sraženin</a:t>
            </a:r>
            <a:r>
              <a:rPr lang="cs-CZ" sz="2000" dirty="0"/>
              <a:t>, v důsledku nerozpustnosti výsledných sloučenin. </a:t>
            </a:r>
            <a:r>
              <a:rPr lang="el-GR" sz="2000" dirty="0"/>
              <a:t>Δ</a:t>
            </a:r>
            <a:r>
              <a:rPr lang="cs-CZ" sz="2000" i="1" dirty="0"/>
              <a:t>H </a:t>
            </a:r>
            <a:r>
              <a:rPr lang="cs-CZ" sz="2000" dirty="0"/>
              <a:t>může být kladná i záporná (exotermní i endotermní), reakce je řízena dominantním entropickým členem  </a:t>
            </a:r>
            <a:r>
              <a:rPr lang="cs-CZ" sz="2000" i="1" dirty="0"/>
              <a:t>–T</a:t>
            </a:r>
            <a:r>
              <a:rPr lang="el-GR" sz="2000" dirty="0"/>
              <a:t>Δ</a:t>
            </a:r>
            <a:r>
              <a:rPr lang="cs-CZ" sz="2000" i="1" dirty="0"/>
              <a:t>S</a:t>
            </a:r>
            <a:r>
              <a:rPr lang="cs-CZ" sz="2000" dirty="0"/>
              <a:t>.</a:t>
            </a:r>
          </a:p>
          <a:p>
            <a:pPr algn="just"/>
            <a:r>
              <a:rPr lang="cs-CZ" sz="2000" b="1" i="1" dirty="0"/>
              <a:t>Kombinace nestabilního kationtu a stabilního aniontu</a:t>
            </a:r>
            <a:r>
              <a:rPr lang="cs-CZ" sz="2000" dirty="0"/>
              <a:t>, resp. </a:t>
            </a:r>
            <a:r>
              <a:rPr lang="cs-CZ" sz="2000" b="1" i="1" dirty="0"/>
              <a:t>stabilního kationtu a nestabilního aniontu</a:t>
            </a:r>
            <a:r>
              <a:rPr lang="cs-CZ" sz="2000" dirty="0"/>
              <a:t>. Obvykle </a:t>
            </a:r>
            <a:r>
              <a:rPr lang="cs-CZ" sz="2000" u="sng" dirty="0"/>
              <a:t>nedochází ke srážení</a:t>
            </a:r>
            <a:r>
              <a:rPr lang="cs-CZ" sz="2000" dirty="0"/>
              <a:t>, reakce je endotermní s neutrálním nebo mírně negativním entropickým členem  </a:t>
            </a:r>
            <a:r>
              <a:rPr lang="cs-CZ" sz="2000" i="1" dirty="0"/>
              <a:t>–T</a:t>
            </a:r>
            <a:r>
              <a:rPr lang="el-GR" sz="2000" dirty="0"/>
              <a:t>Δ</a:t>
            </a:r>
            <a:r>
              <a:rPr lang="cs-CZ" sz="2000" i="1" dirty="0"/>
              <a:t>S. </a:t>
            </a:r>
          </a:p>
          <a:p>
            <a:pPr algn="just"/>
            <a:r>
              <a:rPr lang="cs-CZ" sz="2000" b="1" i="1" dirty="0"/>
              <a:t>Kombinace stabilního kationtu a aniontu</a:t>
            </a:r>
            <a:r>
              <a:rPr lang="cs-CZ" sz="2000" dirty="0"/>
              <a:t>. Obvykle nedochází ke srážení, </a:t>
            </a:r>
            <a:r>
              <a:rPr lang="el-GR" sz="2000" dirty="0"/>
              <a:t>Δ</a:t>
            </a:r>
            <a:r>
              <a:rPr lang="cs-CZ" sz="2000" dirty="0"/>
              <a:t>H je záporné (jsou obvykle exotermní), ale bývá kompenzováno entropickým členem </a:t>
            </a:r>
            <a:r>
              <a:rPr lang="cs-CZ" sz="2000" i="1" dirty="0"/>
              <a:t>–T</a:t>
            </a:r>
            <a:r>
              <a:rPr lang="el-GR" sz="2000" dirty="0"/>
              <a:t>Δ</a:t>
            </a:r>
            <a:r>
              <a:rPr lang="cs-CZ" sz="2000" i="1" dirty="0"/>
              <a:t>S </a:t>
            </a:r>
            <a:r>
              <a:rPr lang="cs-CZ" sz="2000" dirty="0"/>
              <a:t>k téměř nulové </a:t>
            </a:r>
            <a:r>
              <a:rPr lang="el-GR" sz="2000" dirty="0"/>
              <a:t>Δ</a:t>
            </a:r>
            <a:r>
              <a:rPr lang="cs-CZ" sz="2000" i="1" dirty="0"/>
              <a:t>G. </a:t>
            </a:r>
            <a:r>
              <a:rPr lang="cs-CZ" sz="2000" u="sng" dirty="0"/>
              <a:t>Ke srážení dochází pouze v případě výrazně záporných hodnot </a:t>
            </a:r>
            <a:r>
              <a:rPr lang="el-GR" sz="2000" u="sng" dirty="0"/>
              <a:t>Δ</a:t>
            </a:r>
            <a:r>
              <a:rPr lang="cs-CZ" sz="2000" i="1" u="sng" dirty="0"/>
              <a:t>G</a:t>
            </a:r>
            <a:r>
              <a:rPr lang="cs-CZ" sz="2000" i="1" dirty="0"/>
              <a:t>.</a:t>
            </a:r>
            <a:endParaRPr lang="en-US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A293C56-C95E-4213-9BF7-1B2E11FC64E2}"/>
              </a:ext>
            </a:extLst>
          </p:cNvPr>
          <p:cNvSpPr txBox="1"/>
          <p:nvPr/>
        </p:nvSpPr>
        <p:spPr>
          <a:xfrm>
            <a:off x="304800" y="228600"/>
            <a:ext cx="601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Gibbsova</a:t>
            </a:r>
            <a:r>
              <a:rPr lang="cs-CZ" sz="2400" b="1" dirty="0"/>
              <a:t> energie a rozpouštění iontových solí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9424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CCFC1004-CC26-4A0B-98F8-3939CFFBD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"/>
            <a:ext cx="5996492" cy="635628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917C977-8CF5-4C95-BA36-84EFD8C671CA}"/>
              </a:ext>
            </a:extLst>
          </p:cNvPr>
          <p:cNvSpPr/>
          <p:nvPr/>
        </p:nvSpPr>
        <p:spPr>
          <a:xfrm>
            <a:off x="251908" y="685800"/>
            <a:ext cx="274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rgbClr val="000000"/>
                </a:solidFill>
              </a:rPr>
              <a:t>Entropick</a:t>
            </a:r>
            <a:r>
              <a:rPr lang="cs-CZ" sz="2000" dirty="0">
                <a:solidFill>
                  <a:srgbClr val="000000"/>
                </a:solidFill>
              </a:rPr>
              <a:t>ý člen v rovnici pro </a:t>
            </a:r>
            <a:r>
              <a:rPr lang="cs-CZ" sz="2000" dirty="0" err="1">
                <a:solidFill>
                  <a:srgbClr val="000000"/>
                </a:solidFill>
              </a:rPr>
              <a:t>Gibbsovu</a:t>
            </a:r>
            <a:r>
              <a:rPr lang="cs-CZ" sz="2000" dirty="0">
                <a:solidFill>
                  <a:srgbClr val="000000"/>
                </a:solidFill>
              </a:rPr>
              <a:t> energii krystalizace závisí na poměru</a:t>
            </a:r>
            <a:r>
              <a:rPr lang="en-US" sz="2000" dirty="0">
                <a:solidFill>
                  <a:srgbClr val="000000"/>
                </a:solidFill>
              </a:rPr>
              <a:t> Z</a:t>
            </a:r>
            <a:r>
              <a:rPr lang="en-US" sz="2000" baseline="30000" dirty="0">
                <a:solidFill>
                  <a:srgbClr val="000000"/>
                </a:solidFill>
              </a:rPr>
              <a:t>2</a:t>
            </a:r>
            <a:r>
              <a:rPr lang="en-US" sz="2000" dirty="0">
                <a:solidFill>
                  <a:srgbClr val="000000"/>
                </a:solidFill>
              </a:rPr>
              <a:t>/r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35121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EE7F3A3-2FD6-4967-BDF6-E19F9ECB8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8" y="607165"/>
            <a:ext cx="7141981" cy="24384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722D27C-CC15-4C56-BC95-1D0BFDD84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61" y="264265"/>
            <a:ext cx="7347857" cy="3429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EB55CE1-F065-4A95-AECA-4D938ABEA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86" y="3332632"/>
            <a:ext cx="3162300" cy="328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35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CB1D099-1EB7-41FA-BAC3-6391B1507BA1}"/>
              </a:ext>
            </a:extLst>
          </p:cNvPr>
          <p:cNvSpPr txBox="1"/>
          <p:nvPr/>
        </p:nvSpPr>
        <p:spPr>
          <a:xfrm>
            <a:off x="990600" y="45720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Vliv  polarizační schopnosti kationtů na rozpustnost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B478D2B-FF65-4803-922D-21BD6E5F1108}"/>
              </a:ext>
            </a:extLst>
          </p:cNvPr>
          <p:cNvSpPr txBox="1"/>
          <p:nvPr/>
        </p:nvSpPr>
        <p:spPr>
          <a:xfrm>
            <a:off x="228600" y="1524000"/>
            <a:ext cx="8686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Sulfidy</a:t>
            </a:r>
          </a:p>
          <a:p>
            <a:endParaRPr lang="cs-CZ" sz="800" b="1" dirty="0"/>
          </a:p>
          <a:p>
            <a:pPr algn="just"/>
            <a:r>
              <a:rPr lang="cs-CZ" sz="2000" dirty="0"/>
              <a:t>1. Kationty zakončené vnější skupinou 18 elektronů dávají se sirovodíkem nerozpustné sulfidy v kyselém prostředí (Zn</a:t>
            </a:r>
            <a:r>
              <a:rPr lang="cs-CZ" sz="2000" baseline="30000" dirty="0"/>
              <a:t>2+</a:t>
            </a:r>
            <a:r>
              <a:rPr lang="cs-CZ" sz="2000" dirty="0"/>
              <a:t>, Cd</a:t>
            </a:r>
            <a:r>
              <a:rPr lang="cs-CZ" sz="2000" baseline="30000" dirty="0"/>
              <a:t>2+</a:t>
            </a:r>
            <a:r>
              <a:rPr lang="cs-CZ" sz="2000" dirty="0"/>
              <a:t>, Hg</a:t>
            </a:r>
            <a:r>
              <a:rPr lang="cs-CZ" sz="2000" baseline="30000" dirty="0"/>
              <a:t>2+</a:t>
            </a:r>
            <a:r>
              <a:rPr lang="cs-CZ" sz="2000" dirty="0"/>
              <a:t>, </a:t>
            </a:r>
            <a:r>
              <a:rPr lang="cs-CZ" sz="2000" dirty="0" err="1"/>
              <a:t>Cu</a:t>
            </a:r>
            <a:r>
              <a:rPr lang="cs-CZ" sz="2000" baseline="30000" dirty="0"/>
              <a:t>+</a:t>
            </a:r>
            <a:r>
              <a:rPr lang="cs-CZ" sz="2000" dirty="0"/>
              <a:t>, </a:t>
            </a:r>
            <a:r>
              <a:rPr lang="cs-CZ" sz="2000" dirty="0" err="1"/>
              <a:t>Ag</a:t>
            </a:r>
            <a:r>
              <a:rPr lang="cs-CZ" sz="2000" baseline="30000" dirty="0"/>
              <a:t> +</a:t>
            </a:r>
            <a:r>
              <a:rPr lang="cs-CZ" sz="2000" dirty="0"/>
              <a:t>, Au</a:t>
            </a:r>
            <a:r>
              <a:rPr lang="cs-CZ" sz="2000" baseline="30000" dirty="0"/>
              <a:t>+</a:t>
            </a:r>
            <a:r>
              <a:rPr lang="cs-CZ" sz="2000" dirty="0"/>
              <a:t>). Vnější slupka je zaplněna 18 elektrony také u Ga</a:t>
            </a:r>
            <a:r>
              <a:rPr lang="cs-CZ" sz="2000" baseline="30000" dirty="0"/>
              <a:t>3+</a:t>
            </a:r>
            <a:r>
              <a:rPr lang="cs-CZ" sz="2000" dirty="0"/>
              <a:t>, In</a:t>
            </a:r>
            <a:r>
              <a:rPr lang="cs-CZ" sz="2000" baseline="30000" dirty="0"/>
              <a:t>3+</a:t>
            </a:r>
            <a:r>
              <a:rPr lang="cs-CZ" sz="2000" dirty="0"/>
              <a:t>, </a:t>
            </a:r>
            <a:r>
              <a:rPr lang="cs-CZ" sz="2000" dirty="0" err="1"/>
              <a:t>Ge</a:t>
            </a:r>
            <a:r>
              <a:rPr lang="cs-CZ" sz="2000" baseline="30000" dirty="0" err="1"/>
              <a:t>IV</a:t>
            </a:r>
            <a:r>
              <a:rPr lang="cs-CZ" sz="2000" dirty="0"/>
              <a:t>, </a:t>
            </a:r>
            <a:r>
              <a:rPr lang="cs-CZ" sz="2000" dirty="0" err="1"/>
              <a:t>Sn</a:t>
            </a:r>
            <a:r>
              <a:rPr lang="cs-CZ" sz="2000" baseline="30000" dirty="0" err="1"/>
              <a:t>IV</a:t>
            </a:r>
            <a:r>
              <a:rPr lang="cs-CZ" sz="2000" dirty="0"/>
              <a:t>, </a:t>
            </a:r>
            <a:r>
              <a:rPr lang="cs-CZ" sz="2000" dirty="0" err="1"/>
              <a:t>Sb</a:t>
            </a:r>
            <a:r>
              <a:rPr lang="cs-CZ" sz="2000" baseline="30000" dirty="0" err="1"/>
              <a:t>V</a:t>
            </a:r>
            <a:r>
              <a:rPr lang="cs-CZ" sz="2000" dirty="0"/>
              <a:t>, </a:t>
            </a:r>
            <a:r>
              <a:rPr lang="cs-CZ" sz="2000" dirty="0" err="1"/>
              <a:t>As</a:t>
            </a:r>
            <a:r>
              <a:rPr lang="cs-CZ" sz="2000" baseline="30000" dirty="0" err="1"/>
              <a:t>V</a:t>
            </a:r>
            <a:r>
              <a:rPr lang="cs-CZ" sz="2000" dirty="0"/>
              <a:t>, které se rovněž srážejí sirovodíkem.</a:t>
            </a:r>
          </a:p>
          <a:p>
            <a:pPr algn="just"/>
            <a:r>
              <a:rPr lang="cs-CZ" sz="2000" dirty="0"/>
              <a:t>Sulfidy této skupiny jsou pro nižší hodnoty Z/r nerozpustné v sulfidu amonném, od Z/r = 4.9 jsou již rozpustné. </a:t>
            </a:r>
          </a:p>
          <a:p>
            <a:endParaRPr lang="cs-CZ" sz="800" dirty="0"/>
          </a:p>
          <a:p>
            <a:pPr algn="just"/>
            <a:r>
              <a:rPr lang="cs-CZ" sz="2000" dirty="0"/>
              <a:t>2. Kationty s neúplnou vnější elektronovou slupkou mezi 8 – 18 elektrony tvoří rovněž nerozpustné sulfidy, při menší </a:t>
            </a:r>
            <a:r>
              <a:rPr lang="cs-CZ" sz="2000" dirty="0" err="1"/>
              <a:t>polarizovatelnosti</a:t>
            </a:r>
            <a:r>
              <a:rPr lang="cs-CZ" sz="2000" dirty="0"/>
              <a:t> v neutrálním nebo alkalickém prostředí, při větší </a:t>
            </a:r>
            <a:r>
              <a:rPr lang="cs-CZ" sz="2000" dirty="0" err="1"/>
              <a:t>polarizovatelnosti</a:t>
            </a:r>
            <a:r>
              <a:rPr lang="cs-CZ" sz="2000" dirty="0"/>
              <a:t> objemnějších elektronových obalů i z kyselého prostředí.</a:t>
            </a:r>
          </a:p>
          <a:p>
            <a:endParaRPr lang="cs-CZ" sz="800" dirty="0"/>
          </a:p>
          <a:p>
            <a:r>
              <a:rPr lang="cs-CZ" sz="2000" dirty="0"/>
              <a:t>3. Kationty s vnější slupkou 2 nebo 8 elektronů nedávají nerozpustné sulfidy ani v kyselém, ani v zásaditém prostředí (</a:t>
            </a:r>
            <a:r>
              <a:rPr lang="cs-CZ" sz="2000" dirty="0" err="1"/>
              <a:t>Li</a:t>
            </a:r>
            <a:r>
              <a:rPr lang="cs-CZ" sz="2000" baseline="30000" dirty="0"/>
              <a:t>+</a:t>
            </a:r>
            <a:r>
              <a:rPr lang="cs-CZ" sz="2000" dirty="0"/>
              <a:t>, Be</a:t>
            </a:r>
            <a:r>
              <a:rPr lang="cs-CZ" sz="2000" baseline="30000" dirty="0"/>
              <a:t>2+</a:t>
            </a:r>
            <a:r>
              <a:rPr lang="cs-CZ" sz="2000" dirty="0"/>
              <a:t>, Na</a:t>
            </a:r>
            <a:r>
              <a:rPr lang="cs-CZ" sz="2000" baseline="30000" dirty="0"/>
              <a:t>+</a:t>
            </a:r>
            <a:r>
              <a:rPr lang="cs-CZ" sz="2000" dirty="0"/>
              <a:t>, K</a:t>
            </a:r>
            <a:r>
              <a:rPr lang="cs-CZ" sz="2000" baseline="30000" dirty="0"/>
              <a:t>+</a:t>
            </a:r>
            <a:r>
              <a:rPr lang="cs-CZ" sz="2000" dirty="0"/>
              <a:t>, Ca</a:t>
            </a:r>
            <a:r>
              <a:rPr lang="cs-CZ" sz="2000" baseline="30000" dirty="0"/>
              <a:t>2+</a:t>
            </a:r>
            <a:r>
              <a:rPr lang="cs-CZ" sz="2000" dirty="0"/>
              <a:t>, Zr</a:t>
            </a:r>
            <a:r>
              <a:rPr lang="cs-CZ" sz="2000" baseline="30000" dirty="0"/>
              <a:t>4+</a:t>
            </a:r>
            <a:r>
              <a:rPr lang="cs-CZ" sz="2000" dirty="0"/>
              <a:t>).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28756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7AB6EBA-A855-4B15-A6EB-C61995BCC52F}"/>
              </a:ext>
            </a:extLst>
          </p:cNvPr>
          <p:cNvSpPr txBox="1"/>
          <p:nvPr/>
        </p:nvSpPr>
        <p:spPr>
          <a:xfrm>
            <a:off x="228600" y="304800"/>
            <a:ext cx="88392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Uhličitany</a:t>
            </a:r>
          </a:p>
          <a:p>
            <a:endParaRPr lang="cs-CZ" sz="800" dirty="0"/>
          </a:p>
          <a:p>
            <a:r>
              <a:rPr lang="cs-CZ" sz="2000" dirty="0"/>
              <a:t>Ionty zakončené skupinou 2 nebo 8 elektronů tvoří </a:t>
            </a:r>
            <a:r>
              <a:rPr lang="cs-CZ" sz="2000" u="sng" dirty="0"/>
              <a:t>rozpustné</a:t>
            </a:r>
            <a:r>
              <a:rPr lang="cs-CZ" sz="2000" dirty="0"/>
              <a:t> uhličitany při Z/r = 0.6 – 1.3 (Cs</a:t>
            </a:r>
            <a:r>
              <a:rPr lang="cs-CZ" sz="2000" baseline="30000" dirty="0"/>
              <a:t>+</a:t>
            </a:r>
            <a:r>
              <a:rPr lang="cs-CZ" sz="2000" dirty="0"/>
              <a:t>, </a:t>
            </a:r>
            <a:r>
              <a:rPr lang="cs-CZ" sz="2000" dirty="0" err="1"/>
              <a:t>Rb</a:t>
            </a:r>
            <a:r>
              <a:rPr lang="cs-CZ" sz="2000" baseline="30000" dirty="0"/>
              <a:t>+</a:t>
            </a:r>
            <a:r>
              <a:rPr lang="cs-CZ" sz="2000" dirty="0"/>
              <a:t>, NH</a:t>
            </a:r>
            <a:r>
              <a:rPr lang="cs-CZ" sz="2000" baseline="-25000" dirty="0"/>
              <a:t>4</a:t>
            </a:r>
            <a:r>
              <a:rPr lang="cs-CZ" sz="2000" baseline="30000" dirty="0"/>
              <a:t>+</a:t>
            </a:r>
            <a:r>
              <a:rPr lang="cs-CZ" sz="2000" dirty="0"/>
              <a:t>, K</a:t>
            </a:r>
            <a:r>
              <a:rPr lang="cs-CZ" sz="2000" baseline="30000" dirty="0"/>
              <a:t>+</a:t>
            </a:r>
            <a:r>
              <a:rPr lang="cs-CZ" sz="2000" dirty="0"/>
              <a:t>, Na</a:t>
            </a:r>
            <a:r>
              <a:rPr lang="cs-CZ" sz="2000" baseline="30000" dirty="0"/>
              <a:t>+</a:t>
            </a:r>
            <a:r>
              <a:rPr lang="cs-CZ" sz="2000" dirty="0"/>
              <a:t>, </a:t>
            </a:r>
            <a:r>
              <a:rPr lang="cs-CZ" sz="2000" dirty="0" err="1"/>
              <a:t>Li</a:t>
            </a:r>
            <a:r>
              <a:rPr lang="cs-CZ" sz="2000" baseline="30000" dirty="0"/>
              <a:t>+</a:t>
            </a:r>
            <a:r>
              <a:rPr lang="cs-CZ" sz="2000" dirty="0"/>
              <a:t>). </a:t>
            </a:r>
          </a:p>
          <a:p>
            <a:r>
              <a:rPr lang="cs-CZ" sz="2000" dirty="0"/>
              <a:t>Při </a:t>
            </a:r>
            <a:r>
              <a:rPr lang="en-US" sz="2000" dirty="0"/>
              <a:t>Z/r ≥ 1,3 </a:t>
            </a:r>
            <a:r>
              <a:rPr lang="en-US" sz="2000" dirty="0" err="1"/>
              <a:t>tvo</a:t>
            </a:r>
            <a:r>
              <a:rPr lang="cs-CZ" sz="2000" dirty="0"/>
              <a:t>ří</a:t>
            </a:r>
            <a:r>
              <a:rPr lang="en-US" sz="2000" dirty="0"/>
              <a:t> </a:t>
            </a:r>
            <a:r>
              <a:rPr lang="en-US" sz="2000" u="sng" dirty="0" err="1"/>
              <a:t>nerozpustn</a:t>
            </a:r>
            <a:r>
              <a:rPr lang="cs-CZ" sz="2000" u="sng" dirty="0"/>
              <a:t>é</a:t>
            </a:r>
            <a:r>
              <a:rPr lang="cs-CZ" sz="2000" dirty="0"/>
              <a:t> uhličitany (Ra</a:t>
            </a:r>
            <a:r>
              <a:rPr lang="cs-CZ" sz="2000" baseline="30000" dirty="0"/>
              <a:t>2+</a:t>
            </a:r>
            <a:r>
              <a:rPr lang="cs-CZ" sz="2000" dirty="0"/>
              <a:t>, Ba</a:t>
            </a:r>
            <a:r>
              <a:rPr lang="cs-CZ" sz="2000" baseline="30000" dirty="0"/>
              <a:t>2+</a:t>
            </a:r>
            <a:r>
              <a:rPr lang="cs-CZ" sz="2000" dirty="0"/>
              <a:t>, Sr</a:t>
            </a:r>
            <a:r>
              <a:rPr lang="cs-CZ" sz="2000" baseline="30000" dirty="0"/>
              <a:t>2+</a:t>
            </a:r>
            <a:r>
              <a:rPr lang="cs-CZ" sz="2000" dirty="0"/>
              <a:t>, Ca</a:t>
            </a:r>
            <a:r>
              <a:rPr lang="cs-CZ" sz="2000" baseline="30000" dirty="0"/>
              <a:t>2+</a:t>
            </a:r>
            <a:r>
              <a:rPr lang="cs-CZ" sz="2000" dirty="0"/>
              <a:t>).</a:t>
            </a:r>
            <a:r>
              <a:rPr lang="en-US" sz="2000" dirty="0"/>
              <a:t> </a:t>
            </a:r>
            <a:endParaRPr lang="cs-CZ" sz="2000" dirty="0"/>
          </a:p>
          <a:p>
            <a:endParaRPr lang="cs-CZ" dirty="0"/>
          </a:p>
          <a:p>
            <a:endParaRPr lang="cs-CZ" dirty="0"/>
          </a:p>
          <a:p>
            <a:r>
              <a:rPr lang="cs-CZ" sz="2000" b="1" dirty="0"/>
              <a:t>Hydroxidy</a:t>
            </a:r>
          </a:p>
          <a:p>
            <a:endParaRPr lang="cs-CZ" sz="800" dirty="0"/>
          </a:p>
          <a:p>
            <a:r>
              <a:rPr lang="cs-CZ" sz="2000" dirty="0"/>
              <a:t>Při </a:t>
            </a:r>
            <a:r>
              <a:rPr lang="en-US" sz="2000" dirty="0"/>
              <a:t>Z/r ≥ </a:t>
            </a:r>
            <a:r>
              <a:rPr lang="cs-CZ" sz="2000" dirty="0"/>
              <a:t>2</a:t>
            </a:r>
            <a:r>
              <a:rPr lang="en-US" sz="2000" dirty="0"/>
              <a:t>,</a:t>
            </a:r>
            <a:r>
              <a:rPr lang="cs-CZ" sz="2000" dirty="0"/>
              <a:t>5</a:t>
            </a:r>
            <a:r>
              <a:rPr lang="en-US" sz="2000" dirty="0"/>
              <a:t> </a:t>
            </a:r>
            <a:r>
              <a:rPr lang="cs-CZ" sz="2000" dirty="0"/>
              <a:t>ionty </a:t>
            </a:r>
            <a:r>
              <a:rPr lang="en-US" sz="2000" dirty="0" err="1"/>
              <a:t>tvo</a:t>
            </a:r>
            <a:r>
              <a:rPr lang="cs-CZ" sz="2000" dirty="0"/>
              <a:t>ří</a:t>
            </a:r>
            <a:r>
              <a:rPr lang="en-US" sz="2000" dirty="0"/>
              <a:t> </a:t>
            </a:r>
            <a:r>
              <a:rPr lang="en-US" sz="2000" u="sng" dirty="0" err="1"/>
              <a:t>nerozpustn</a:t>
            </a:r>
            <a:r>
              <a:rPr lang="cs-CZ" sz="2000" u="sng" dirty="0"/>
              <a:t>é</a:t>
            </a:r>
            <a:r>
              <a:rPr lang="cs-CZ" sz="2000" dirty="0"/>
              <a:t> hydroxidy (La</a:t>
            </a:r>
            <a:r>
              <a:rPr lang="cs-CZ" sz="2000" baseline="30000" dirty="0"/>
              <a:t>2+</a:t>
            </a:r>
            <a:r>
              <a:rPr lang="cs-CZ" sz="2000" dirty="0"/>
              <a:t>, Ce</a:t>
            </a:r>
            <a:r>
              <a:rPr lang="cs-CZ" sz="2000" baseline="30000" dirty="0"/>
              <a:t>3+</a:t>
            </a:r>
            <a:r>
              <a:rPr lang="cs-CZ" sz="2000" dirty="0"/>
              <a:t>, Mg</a:t>
            </a:r>
            <a:r>
              <a:rPr lang="cs-CZ" sz="2000" baseline="30000" dirty="0"/>
              <a:t>2+</a:t>
            </a:r>
            <a:r>
              <a:rPr lang="cs-CZ" sz="2000" dirty="0"/>
              <a:t>, Y</a:t>
            </a:r>
            <a:r>
              <a:rPr lang="cs-CZ" sz="2000" baseline="30000" dirty="0"/>
              <a:t>3+</a:t>
            </a:r>
            <a:r>
              <a:rPr lang="cs-CZ" sz="2000" dirty="0"/>
              <a:t>, Sc</a:t>
            </a:r>
            <a:r>
              <a:rPr lang="cs-CZ" sz="2000" baseline="30000" dirty="0"/>
              <a:t>3+</a:t>
            </a:r>
            <a:r>
              <a:rPr lang="cs-CZ" sz="2000" dirty="0"/>
              <a:t>, Zr</a:t>
            </a:r>
            <a:r>
              <a:rPr lang="cs-CZ" sz="2000" baseline="30000" dirty="0"/>
              <a:t>4+</a:t>
            </a:r>
            <a:r>
              <a:rPr lang="cs-CZ" sz="2000" dirty="0"/>
              <a:t>, Hf</a:t>
            </a:r>
            <a:r>
              <a:rPr lang="cs-CZ" sz="2000" baseline="30000" dirty="0"/>
              <a:t>4+</a:t>
            </a:r>
            <a:r>
              <a:rPr lang="cs-CZ" sz="2000" dirty="0"/>
              <a:t>, Al</a:t>
            </a:r>
            <a:r>
              <a:rPr lang="cs-CZ" sz="2000" baseline="30000" dirty="0"/>
              <a:t>3 +</a:t>
            </a:r>
            <a:r>
              <a:rPr lang="cs-CZ" sz="2000" dirty="0"/>
              <a:t>, Be</a:t>
            </a:r>
            <a:r>
              <a:rPr lang="cs-CZ" sz="2000" baseline="30000" dirty="0"/>
              <a:t>2+</a:t>
            </a:r>
            <a:r>
              <a:rPr lang="cs-CZ" sz="2000" dirty="0"/>
              <a:t>, Ti</a:t>
            </a:r>
            <a:r>
              <a:rPr lang="cs-CZ" sz="2000" baseline="30000" dirty="0"/>
              <a:t>4+</a:t>
            </a:r>
            <a:r>
              <a:rPr lang="cs-CZ" sz="2000" dirty="0"/>
              <a:t>).</a:t>
            </a:r>
            <a:r>
              <a:rPr lang="en-US" sz="2000" dirty="0"/>
              <a:t> </a:t>
            </a:r>
            <a:endParaRPr lang="cs-CZ" sz="2000" dirty="0"/>
          </a:p>
          <a:p>
            <a:endParaRPr lang="en-US" dirty="0">
              <a:highlight>
                <a:srgbClr val="FFFF00"/>
              </a:highlight>
            </a:endParaRPr>
          </a:p>
        </p:txBody>
      </p:sp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288F0DD9-7FD3-47AF-A662-91ACA1856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607366"/>
              </p:ext>
            </p:extLst>
          </p:nvPr>
        </p:nvGraphicFramePr>
        <p:xfrm>
          <a:off x="552449" y="5069840"/>
          <a:ext cx="3581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751">
                  <a:extLst>
                    <a:ext uri="{9D8B030D-6E8A-4147-A177-3AD203B41FA5}">
                      <a16:colId xmlns:a16="http://schemas.microsoft.com/office/drawing/2014/main" val="1760747941"/>
                    </a:ext>
                  </a:extLst>
                </a:gridCol>
                <a:gridCol w="2432649">
                  <a:extLst>
                    <a:ext uri="{9D8B030D-6E8A-4147-A177-3AD203B41FA5}">
                      <a16:colId xmlns:a16="http://schemas.microsoft.com/office/drawing/2014/main" val="4063297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Uhličitany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Rozpustnost ve vodě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32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Li</a:t>
                      </a:r>
                      <a:r>
                        <a:rPr lang="cs-CZ" baseline="30000" dirty="0"/>
                        <a:t>+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špatně rozpustný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52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Na</a:t>
                      </a:r>
                      <a:r>
                        <a:rPr lang="cs-CZ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dobře rozpustný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58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</a:t>
                      </a:r>
                      <a:r>
                        <a:rPr lang="cs-CZ" baseline="30000" dirty="0"/>
                        <a:t>+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dobře rozpustný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24098"/>
                  </a:ext>
                </a:extLst>
              </a:tr>
            </a:tbl>
          </a:graphicData>
        </a:graphic>
      </p:graphicFrame>
      <p:graphicFrame>
        <p:nvGraphicFramePr>
          <p:cNvPr id="5" name="Tabulka 2">
            <a:extLst>
              <a:ext uri="{FF2B5EF4-FFF2-40B4-BE49-F238E27FC236}">
                <a16:creationId xmlns:a16="http://schemas.microsoft.com/office/drawing/2014/main" id="{9FA5B00C-7B15-46CD-BDCD-2A5F23CB0C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85492"/>
              </p:ext>
            </p:extLst>
          </p:nvPr>
        </p:nvGraphicFramePr>
        <p:xfrm>
          <a:off x="4991101" y="5069840"/>
          <a:ext cx="3581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8751">
                  <a:extLst>
                    <a:ext uri="{9D8B030D-6E8A-4147-A177-3AD203B41FA5}">
                      <a16:colId xmlns:a16="http://schemas.microsoft.com/office/drawing/2014/main" val="1760747941"/>
                    </a:ext>
                  </a:extLst>
                </a:gridCol>
                <a:gridCol w="2432649">
                  <a:extLst>
                    <a:ext uri="{9D8B030D-6E8A-4147-A177-3AD203B41FA5}">
                      <a16:colId xmlns:a16="http://schemas.microsoft.com/office/drawing/2014/main" val="4063297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Soli Ca</a:t>
                      </a:r>
                      <a:r>
                        <a:rPr lang="cs-CZ" baseline="30000" dirty="0"/>
                        <a:t>2+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Rozpustnost ve vodě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832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F</a:t>
                      </a:r>
                      <a:r>
                        <a:rPr lang="cs-CZ" baseline="30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nerozpustný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5521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Cl</a:t>
                      </a:r>
                      <a:r>
                        <a:rPr lang="cs-CZ" baseline="30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rozpustný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58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Br</a:t>
                      </a:r>
                      <a:r>
                        <a:rPr lang="cs-CZ" baseline="30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rozpustný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24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15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5105400" cy="457200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Hydráty a </a:t>
            </a:r>
            <a:r>
              <a:rPr lang="cs-CZ" sz="2800" b="1" dirty="0" err="1"/>
              <a:t>aquakomplexy</a:t>
            </a:r>
            <a:endParaRPr lang="cs-CZ" sz="2800" b="1" dirty="0"/>
          </a:p>
        </p:txBody>
      </p:sp>
      <p:sp>
        <p:nvSpPr>
          <p:cNvPr id="4" name="AutoShape 7" descr="VÃ½sledek obrÃ¡zku pro copper sulphate pentahydrate comple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9" descr="VÃ½sledek obrÃ¡zku pro copper sulphate pentahydrate comple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3D98E3D-A4D0-40D0-8AAE-B8B1F92F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160337"/>
            <a:ext cx="3486150" cy="664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A2C8CB0-DCF6-4E95-B6DD-8083476A6039}"/>
              </a:ext>
            </a:extLst>
          </p:cNvPr>
          <p:cNvSpPr txBox="1"/>
          <p:nvPr/>
        </p:nvSpPr>
        <p:spPr>
          <a:xfrm>
            <a:off x="214158" y="1152723"/>
            <a:ext cx="5248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Hydráty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jsou soli, v jejichž krystalech jsou zabudovány molekuly vody.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Vlastnosti hydrátů solí se liší od jejich bezvodých solí.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2689CE5-E9BB-463B-8A2A-AE303A076E5A}"/>
              </a:ext>
            </a:extLst>
          </p:cNvPr>
          <p:cNvSpPr txBox="1"/>
          <p:nvPr/>
        </p:nvSpPr>
        <p:spPr>
          <a:xfrm>
            <a:off x="261551" y="2229445"/>
            <a:ext cx="51918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Aq</a:t>
            </a:r>
            <a:r>
              <a:rPr lang="en-US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cs-CZ" b="1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akomplexy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jsou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oordina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sloučeniny obsahující ion přechodného kovu pouze s vodou jako ligandem.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9C078CF-5B29-48E9-B540-D1636CED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3733800"/>
            <a:ext cx="4591537" cy="24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637119"/>
              </p:ext>
            </p:extLst>
          </p:nvPr>
        </p:nvGraphicFramePr>
        <p:xfrm>
          <a:off x="914400" y="4267200"/>
          <a:ext cx="7863838" cy="1988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3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3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3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55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1076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Be</a:t>
                      </a:r>
                      <a:r>
                        <a:rPr lang="cs-CZ" sz="1800" b="1" baseline="30000" dirty="0"/>
                        <a:t>2+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Mg</a:t>
                      </a:r>
                      <a:r>
                        <a:rPr lang="cs-CZ" sz="1800" b="1" baseline="30000" dirty="0"/>
                        <a:t>2+</a:t>
                      </a:r>
                      <a:endParaRPr lang="cs-CZ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Ca</a:t>
                      </a:r>
                      <a:r>
                        <a:rPr lang="cs-CZ" sz="1800" b="1" baseline="30000" dirty="0"/>
                        <a:t>2+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Sr</a:t>
                      </a:r>
                      <a:r>
                        <a:rPr lang="cs-CZ" sz="1800" b="1" baseline="30000" dirty="0"/>
                        <a:t>2+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Ba</a:t>
                      </a:r>
                      <a:r>
                        <a:rPr lang="cs-CZ" sz="1800" b="1" baseline="30000" dirty="0"/>
                        <a:t>2+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076">
                <a:tc>
                  <a:txBody>
                    <a:bodyPr/>
                    <a:lstStyle/>
                    <a:p>
                      <a:r>
                        <a:rPr lang="cs-CZ" sz="1800" b="1" dirty="0"/>
                        <a:t>OH</a:t>
                      </a:r>
                      <a:r>
                        <a:rPr lang="cs-CZ" sz="1800" b="1" baseline="30000" dirty="0"/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6.92×10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-22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5.61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-12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5.02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B050"/>
                          </a:solidFill>
                        </a:rPr>
                        <a:t>rozpustný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rgbClr val="00B050"/>
                          </a:solidFill>
                        </a:rPr>
                        <a:t>rozpustný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9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F</a:t>
                      </a:r>
                      <a:r>
                        <a:rPr lang="cs-CZ" sz="1800" b="1" baseline="30000" dirty="0"/>
                        <a:t>-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B050"/>
                          </a:solidFill>
                        </a:rPr>
                        <a:t>rozpustný</a:t>
                      </a:r>
                    </a:p>
                    <a:p>
                      <a:endParaRPr lang="cs-CZ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5.16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  <a:endParaRPr lang="cs-CZ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3.45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  <a:endParaRPr lang="cs-CZ" sz="18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4.33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  <a:endParaRPr lang="cs-CZ" sz="1800" baseline="30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1.84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</a:t>
                      </a:r>
                      <a:endParaRPr lang="cs-CZ" sz="18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baseline="0" dirty="0"/>
                        <a:t>CO</a:t>
                      </a:r>
                      <a:r>
                        <a:rPr lang="cs-CZ" sz="1800" b="1" baseline="-25000" dirty="0"/>
                        <a:t>3</a:t>
                      </a:r>
                      <a:r>
                        <a:rPr lang="cs-CZ" sz="1800" b="1" baseline="30000" dirty="0"/>
                        <a:t>2-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6.82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3.36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5.60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  <a:endParaRPr lang="cs-CZ" sz="18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2.58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1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baseline="0" dirty="0"/>
                        <a:t>SO</a:t>
                      </a:r>
                      <a:r>
                        <a:rPr lang="cs-CZ" sz="1800" b="1" baseline="-25000" dirty="0"/>
                        <a:t>4</a:t>
                      </a:r>
                      <a:r>
                        <a:rPr lang="cs-CZ" sz="1800" b="1" baseline="30000" dirty="0"/>
                        <a:t>2-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cs-CZ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B050"/>
                          </a:solidFill>
                        </a:rPr>
                        <a:t>rozpustný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4.93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</a:t>
                      </a:r>
                      <a:endParaRPr lang="cs-CZ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3.44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</a:t>
                      </a:r>
                      <a:endParaRPr lang="cs-CZ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1.08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  <a:endParaRPr lang="cs-CZ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990600" y="2286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Vliv  polarizace na rozpustnost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296708"/>
              </p:ext>
            </p:extLst>
          </p:nvPr>
        </p:nvGraphicFramePr>
        <p:xfrm>
          <a:off x="1752600" y="1107132"/>
          <a:ext cx="598170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6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63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3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F</a:t>
                      </a:r>
                      <a:r>
                        <a:rPr lang="cs-CZ" sz="1800" baseline="30000" dirty="0"/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Cl</a:t>
                      </a:r>
                      <a:r>
                        <a:rPr lang="cs-CZ" sz="1800" baseline="30000" dirty="0"/>
                        <a:t>-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Br</a:t>
                      </a:r>
                      <a:r>
                        <a:rPr lang="cs-CZ" sz="1800" baseline="30000" dirty="0"/>
                        <a:t>-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I</a:t>
                      </a:r>
                      <a:r>
                        <a:rPr lang="cs-CZ" sz="1800" baseline="30000" dirty="0"/>
                        <a:t>-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r>
                        <a:rPr lang="cs-CZ" sz="1800" b="1" dirty="0" err="1"/>
                        <a:t>Ag</a:t>
                      </a:r>
                      <a:r>
                        <a:rPr lang="cs-CZ" sz="1800" b="1" baseline="30000" dirty="0"/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rozpustný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4.1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-13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-16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baseline="0" dirty="0" err="1"/>
                        <a:t>Tl</a:t>
                      </a:r>
                      <a:r>
                        <a:rPr lang="cs-CZ" sz="1800" b="1" baseline="30000" dirty="0"/>
                        <a:t>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rozpustný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1.86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3.71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cs-CZ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5.54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/>
                        <a:t>Hg</a:t>
                      </a:r>
                      <a:r>
                        <a:rPr lang="cs-CZ" sz="1800" b="1" baseline="-25000" dirty="0"/>
                        <a:t>2</a:t>
                      </a:r>
                      <a:r>
                        <a:rPr lang="cs-CZ" sz="1800" b="1" baseline="30000" dirty="0"/>
                        <a:t>2+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3.10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1.43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-18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6.40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-23</a:t>
                      </a:r>
                      <a:endParaRPr lang="cs-CZ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5.2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-29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r>
                        <a:rPr lang="cs-CZ" sz="1800" b="1" dirty="0"/>
                        <a:t>Hg</a:t>
                      </a:r>
                      <a:r>
                        <a:rPr lang="cs-CZ" sz="1800" b="1" baseline="30000" dirty="0"/>
                        <a:t>2+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/>
                        <a:t>rozpustný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-20</a:t>
                      </a:r>
                      <a:endParaRPr lang="cs-CZ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2.9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-29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FF0000"/>
                          </a:solidFill>
                        </a:rPr>
                        <a:t>Pb</a:t>
                      </a:r>
                      <a:r>
                        <a:rPr lang="cs-CZ" sz="1800" b="1" baseline="30000" dirty="0">
                          <a:solidFill>
                            <a:srgbClr val="FF0000"/>
                          </a:solidFill>
                        </a:rPr>
                        <a:t>2+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3.3 x 10</a:t>
                      </a:r>
                      <a:r>
                        <a:rPr lang="cs-CZ" sz="1800" b="0" i="0" u="none" strike="noStrike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6.60 x 10</a:t>
                      </a:r>
                      <a:r>
                        <a:rPr lang="cs-CZ" sz="1800" b="0" i="0" u="none" strike="noStrike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l-NL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8.9 x 10</a:t>
                      </a:r>
                      <a:r>
                        <a:rPr lang="nl-NL" sz="1800" b="0" i="0" u="none" strike="noStrike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</a:t>
                      </a:r>
                      <a:endParaRPr lang="cs-CZ" sz="18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9.8 x 10</a:t>
                      </a:r>
                      <a:r>
                        <a:rPr lang="cs-CZ" sz="1800" b="0" i="0" u="none" strike="noStrike" kern="12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-9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1" dirty="0">
                          <a:solidFill>
                            <a:srgbClr val="0070C0"/>
                          </a:solidFill>
                        </a:rPr>
                        <a:t>Mg</a:t>
                      </a:r>
                      <a:r>
                        <a:rPr lang="cs-CZ" sz="1800" b="1" baseline="30000" dirty="0">
                          <a:solidFill>
                            <a:srgbClr val="0070C0"/>
                          </a:solidFill>
                        </a:rPr>
                        <a:t>2+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5.16×10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  <a:endParaRPr lang="cs-CZ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</a:rPr>
                        <a:t>rozpustný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</a:rPr>
                        <a:t>rozpustný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</a:rPr>
                        <a:t>rozpustný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r>
                        <a:rPr lang="cs-CZ" sz="1800" b="1" dirty="0">
                          <a:solidFill>
                            <a:srgbClr val="0070C0"/>
                          </a:solidFill>
                        </a:rPr>
                        <a:t>Ca</a:t>
                      </a:r>
                      <a:r>
                        <a:rPr lang="cs-CZ" sz="1800" b="1" baseline="30000" dirty="0">
                          <a:solidFill>
                            <a:srgbClr val="0070C0"/>
                          </a:solidFill>
                        </a:rPr>
                        <a:t>2+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b="0" i="0" u="none" strike="noStrike" kern="12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3.45 x 10</a:t>
                      </a:r>
                      <a:r>
                        <a:rPr lang="cs-CZ" sz="1800" b="0" i="0" u="none" strike="noStrike" kern="1200" baseline="30000" dirty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</a:t>
                      </a:r>
                      <a:endParaRPr lang="cs-CZ" sz="18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</a:rPr>
                        <a:t>rozpustný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</a:rPr>
                        <a:t>rozpustný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>
                          <a:solidFill>
                            <a:srgbClr val="0070C0"/>
                          </a:solidFill>
                        </a:rPr>
                        <a:t>rozpustný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8046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33F2065-8363-4B5F-9DB5-4A42FF2DD8EC}"/>
              </a:ext>
            </a:extLst>
          </p:cNvPr>
          <p:cNvSpPr txBox="1"/>
          <p:nvPr/>
        </p:nvSpPr>
        <p:spPr>
          <a:xfrm>
            <a:off x="990600" y="22860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Vliv  polarizace na rozpustnost</a:t>
            </a:r>
          </a:p>
        </p:txBody>
      </p:sp>
      <p:graphicFrame>
        <p:nvGraphicFramePr>
          <p:cNvPr id="7" name="Tabulka 7">
            <a:extLst>
              <a:ext uri="{FF2B5EF4-FFF2-40B4-BE49-F238E27FC236}">
                <a16:creationId xmlns:a16="http://schemas.microsoft.com/office/drawing/2014/main" id="{670C5E92-10F9-4194-B209-B8B2FAC9A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674728"/>
              </p:ext>
            </p:extLst>
          </p:nvPr>
        </p:nvGraphicFramePr>
        <p:xfrm>
          <a:off x="914398" y="2171557"/>
          <a:ext cx="7696201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3588">
                  <a:extLst>
                    <a:ext uri="{9D8B030D-6E8A-4147-A177-3AD203B41FA5}">
                      <a16:colId xmlns:a16="http://schemas.microsoft.com/office/drawing/2014/main" val="3571344220"/>
                    </a:ext>
                  </a:extLst>
                </a:gridCol>
                <a:gridCol w="628261">
                  <a:extLst>
                    <a:ext uri="{9D8B030D-6E8A-4147-A177-3AD203B41FA5}">
                      <a16:colId xmlns:a16="http://schemas.microsoft.com/office/drawing/2014/main" val="1412561157"/>
                    </a:ext>
                  </a:extLst>
                </a:gridCol>
                <a:gridCol w="706794">
                  <a:extLst>
                    <a:ext uri="{9D8B030D-6E8A-4147-A177-3AD203B41FA5}">
                      <a16:colId xmlns:a16="http://schemas.microsoft.com/office/drawing/2014/main" val="352897079"/>
                    </a:ext>
                  </a:extLst>
                </a:gridCol>
                <a:gridCol w="628261">
                  <a:extLst>
                    <a:ext uri="{9D8B030D-6E8A-4147-A177-3AD203B41FA5}">
                      <a16:colId xmlns:a16="http://schemas.microsoft.com/office/drawing/2014/main" val="6070528"/>
                    </a:ext>
                  </a:extLst>
                </a:gridCol>
                <a:gridCol w="1413588">
                  <a:extLst>
                    <a:ext uri="{9D8B030D-6E8A-4147-A177-3AD203B41FA5}">
                      <a16:colId xmlns:a16="http://schemas.microsoft.com/office/drawing/2014/main" val="2600995399"/>
                    </a:ext>
                  </a:extLst>
                </a:gridCol>
                <a:gridCol w="1335056">
                  <a:extLst>
                    <a:ext uri="{9D8B030D-6E8A-4147-A177-3AD203B41FA5}">
                      <a16:colId xmlns:a16="http://schemas.microsoft.com/office/drawing/2014/main" val="1765975724"/>
                    </a:ext>
                  </a:extLst>
                </a:gridCol>
                <a:gridCol w="1570653">
                  <a:extLst>
                    <a:ext uri="{9D8B030D-6E8A-4147-A177-3AD203B41FA5}">
                      <a16:colId xmlns:a16="http://schemas.microsoft.com/office/drawing/2014/main" val="23326768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LiCl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NaCl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KCl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CaCl</a:t>
                      </a:r>
                      <a:r>
                        <a:rPr lang="cs-CZ" baseline="-25000" dirty="0"/>
                        <a:t>2 </a:t>
                      </a:r>
                      <a:r>
                        <a:rPr lang="cs-CZ" dirty="0"/>
                        <a:t>. 6H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SrCl</a:t>
                      </a:r>
                      <a:r>
                        <a:rPr lang="cs-CZ" baseline="-25000" dirty="0"/>
                        <a:t>2 </a:t>
                      </a:r>
                      <a:r>
                        <a:rPr lang="cs-CZ" dirty="0"/>
                        <a:t>. 6H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O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BaCl</a:t>
                      </a:r>
                      <a:r>
                        <a:rPr lang="cs-CZ" baseline="-25000" dirty="0"/>
                        <a:t>2 </a:t>
                      </a:r>
                      <a:r>
                        <a:rPr lang="cs-CZ" dirty="0"/>
                        <a:t>. 2H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O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55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Rozpustnost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3,1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947118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904857E7-668F-44FD-809C-ED024CD371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518067"/>
              </p:ext>
            </p:extLst>
          </p:nvPr>
        </p:nvGraphicFramePr>
        <p:xfrm>
          <a:off x="895347" y="5599430"/>
          <a:ext cx="769620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57134422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412561157"/>
                    </a:ext>
                  </a:extLst>
                </a:gridCol>
                <a:gridCol w="1264489">
                  <a:extLst>
                    <a:ext uri="{9D8B030D-6E8A-4147-A177-3AD203B41FA5}">
                      <a16:colId xmlns:a16="http://schemas.microsoft.com/office/drawing/2014/main" val="352897079"/>
                    </a:ext>
                  </a:extLst>
                </a:gridCol>
                <a:gridCol w="798662">
                  <a:extLst>
                    <a:ext uri="{9D8B030D-6E8A-4147-A177-3AD203B41FA5}">
                      <a16:colId xmlns:a16="http://schemas.microsoft.com/office/drawing/2014/main" val="6070528"/>
                    </a:ext>
                  </a:extLst>
                </a:gridCol>
                <a:gridCol w="1289649">
                  <a:extLst>
                    <a:ext uri="{9D8B030D-6E8A-4147-A177-3AD203B41FA5}">
                      <a16:colId xmlns:a16="http://schemas.microsoft.com/office/drawing/2014/main" val="2600995399"/>
                    </a:ext>
                  </a:extLst>
                </a:gridCol>
                <a:gridCol w="961127">
                  <a:extLst>
                    <a:ext uri="{9D8B030D-6E8A-4147-A177-3AD203B41FA5}">
                      <a16:colId xmlns:a16="http://schemas.microsoft.com/office/drawing/2014/main" val="1765975724"/>
                    </a:ext>
                  </a:extLst>
                </a:gridCol>
                <a:gridCol w="943875">
                  <a:extLst>
                    <a:ext uri="{9D8B030D-6E8A-4147-A177-3AD203B41FA5}">
                      <a16:colId xmlns:a16="http://schemas.microsoft.com/office/drawing/2014/main" val="2332676837"/>
                    </a:ext>
                  </a:extLst>
                </a:gridCol>
              </a:tblGrid>
              <a:tr h="27178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Li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SO</a:t>
                      </a:r>
                      <a:r>
                        <a:rPr lang="cs-CZ" baseline="-25000" dirty="0"/>
                        <a:t>4 </a:t>
                      </a:r>
                      <a:r>
                        <a:rPr lang="cs-CZ" dirty="0"/>
                        <a:t>. H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Na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SO</a:t>
                      </a:r>
                      <a:r>
                        <a:rPr lang="cs-CZ" baseline="-25000" dirty="0"/>
                        <a:t>4 </a:t>
                      </a:r>
                      <a:r>
                        <a:rPr lang="cs-CZ" dirty="0"/>
                        <a:t>. 10H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K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SO</a:t>
                      </a:r>
                      <a:r>
                        <a:rPr lang="cs-CZ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CaSO</a:t>
                      </a:r>
                      <a:r>
                        <a:rPr lang="cs-CZ" baseline="-25000" dirty="0"/>
                        <a:t>4 </a:t>
                      </a:r>
                      <a:r>
                        <a:rPr lang="cs-CZ" dirty="0"/>
                        <a:t>. 2H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SrSO</a:t>
                      </a:r>
                      <a:r>
                        <a:rPr lang="cs-CZ" baseline="-25000" dirty="0"/>
                        <a:t>4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BaSO</a:t>
                      </a:r>
                      <a:r>
                        <a:rPr lang="cs-CZ" baseline="-25000" dirty="0"/>
                        <a:t>4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55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Rozpustnost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1,5.10</a:t>
                      </a:r>
                      <a:r>
                        <a:rPr lang="cs-CZ" baseline="30000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6,2.10</a:t>
                      </a:r>
                      <a:r>
                        <a:rPr lang="cs-CZ" baseline="30000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1,0.10</a:t>
                      </a:r>
                      <a:r>
                        <a:rPr lang="cs-CZ" baseline="30000" dirty="0"/>
                        <a:t>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947118"/>
                  </a:ext>
                </a:extLst>
              </a:tr>
            </a:tbl>
          </a:graphicData>
        </a:graphic>
      </p:graphicFrame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E49E6F97-46B9-41CF-A9BE-AB5CC4426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32049"/>
              </p:ext>
            </p:extLst>
          </p:nvPr>
        </p:nvGraphicFramePr>
        <p:xfrm>
          <a:off x="914398" y="952357"/>
          <a:ext cx="769620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571344220"/>
                    </a:ext>
                  </a:extLst>
                </a:gridCol>
                <a:gridCol w="800101">
                  <a:extLst>
                    <a:ext uri="{9D8B030D-6E8A-4147-A177-3AD203B41FA5}">
                      <a16:colId xmlns:a16="http://schemas.microsoft.com/office/drawing/2014/main" val="1412561157"/>
                    </a:ext>
                  </a:extLst>
                </a:gridCol>
                <a:gridCol w="1454988">
                  <a:extLst>
                    <a:ext uri="{9D8B030D-6E8A-4147-A177-3AD203B41FA5}">
                      <a16:colId xmlns:a16="http://schemas.microsoft.com/office/drawing/2014/main" val="352897079"/>
                    </a:ext>
                  </a:extLst>
                </a:gridCol>
                <a:gridCol w="798662">
                  <a:extLst>
                    <a:ext uri="{9D8B030D-6E8A-4147-A177-3AD203B41FA5}">
                      <a16:colId xmlns:a16="http://schemas.microsoft.com/office/drawing/2014/main" val="6070528"/>
                    </a:ext>
                  </a:extLst>
                </a:gridCol>
                <a:gridCol w="1289649">
                  <a:extLst>
                    <a:ext uri="{9D8B030D-6E8A-4147-A177-3AD203B41FA5}">
                      <a16:colId xmlns:a16="http://schemas.microsoft.com/office/drawing/2014/main" val="2600995399"/>
                    </a:ext>
                  </a:extLst>
                </a:gridCol>
                <a:gridCol w="961127">
                  <a:extLst>
                    <a:ext uri="{9D8B030D-6E8A-4147-A177-3AD203B41FA5}">
                      <a16:colId xmlns:a16="http://schemas.microsoft.com/office/drawing/2014/main" val="1765975724"/>
                    </a:ext>
                  </a:extLst>
                </a:gridCol>
                <a:gridCol w="943875">
                  <a:extLst>
                    <a:ext uri="{9D8B030D-6E8A-4147-A177-3AD203B41FA5}">
                      <a16:colId xmlns:a16="http://schemas.microsoft.com/office/drawing/2014/main" val="23326768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LiF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NaF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KF</a:t>
                      </a:r>
                      <a:endParaRPr lang="cs-CZ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CaF</a:t>
                      </a:r>
                      <a:r>
                        <a:rPr lang="cs-CZ" baseline="-25000" dirty="0"/>
                        <a:t>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SrF</a:t>
                      </a:r>
                      <a:r>
                        <a:rPr lang="cs-CZ" baseline="-25000" dirty="0"/>
                        <a:t>2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BaF</a:t>
                      </a:r>
                      <a:r>
                        <a:rPr lang="cs-CZ" baseline="-25000" dirty="0"/>
                        <a:t>2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55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Rozpustnost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1,9.10</a:t>
                      </a:r>
                      <a:r>
                        <a:rPr lang="cs-CZ" baseline="30000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9,3.10</a:t>
                      </a:r>
                      <a:r>
                        <a:rPr lang="cs-CZ" baseline="30000" dirty="0"/>
                        <a:t>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9,1.10</a:t>
                      </a:r>
                      <a:r>
                        <a:rPr lang="cs-CZ" baseline="300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947118"/>
                  </a:ext>
                </a:extLst>
              </a:tr>
            </a:tbl>
          </a:graphicData>
        </a:graphic>
      </p:graphicFrame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F2139EA2-EB6A-431A-B8AB-644EC81C20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522886"/>
              </p:ext>
            </p:extLst>
          </p:nvPr>
        </p:nvGraphicFramePr>
        <p:xfrm>
          <a:off x="1714498" y="3545972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9500643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3961733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1780484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98572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KCl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RbCl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CsCl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25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Rozpustnost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4,0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5,7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7,5</a:t>
                      </a:r>
                      <a:endParaRPr lang="cs-CZ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571467"/>
                  </a:ext>
                </a:extLst>
              </a:tr>
            </a:tbl>
          </a:graphicData>
        </a:graphic>
      </p:graphicFrame>
      <p:graphicFrame>
        <p:nvGraphicFramePr>
          <p:cNvPr id="10" name="Tabulka 5">
            <a:extLst>
              <a:ext uri="{FF2B5EF4-FFF2-40B4-BE49-F238E27FC236}">
                <a16:creationId xmlns:a16="http://schemas.microsoft.com/office/drawing/2014/main" id="{D9149F31-11E9-4F23-9118-F70A0FCAE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317611"/>
              </p:ext>
            </p:extLst>
          </p:nvPr>
        </p:nvGraphicFramePr>
        <p:xfrm>
          <a:off x="1714498" y="4568271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31070888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363961733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017804845"/>
                    </a:ext>
                  </a:extLst>
                </a:gridCol>
                <a:gridCol w="1666875">
                  <a:extLst>
                    <a:ext uri="{9D8B030D-6E8A-4147-A177-3AD203B41FA5}">
                      <a16:colId xmlns:a16="http://schemas.microsoft.com/office/drawing/2014/main" val="3598572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Li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CO</a:t>
                      </a:r>
                      <a:r>
                        <a:rPr lang="cs-CZ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Na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CO</a:t>
                      </a:r>
                      <a:r>
                        <a:rPr lang="cs-CZ" baseline="-25000" dirty="0"/>
                        <a:t>3 </a:t>
                      </a:r>
                      <a:r>
                        <a:rPr lang="cs-CZ" dirty="0"/>
                        <a:t>. 10H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CO</a:t>
                      </a:r>
                      <a:r>
                        <a:rPr lang="cs-CZ" baseline="-25000" dirty="0"/>
                        <a:t>3 </a:t>
                      </a:r>
                      <a:r>
                        <a:rPr lang="cs-CZ" dirty="0"/>
                        <a:t>. 1,5H</a:t>
                      </a:r>
                      <a:r>
                        <a:rPr lang="cs-CZ" baseline="-25000" dirty="0"/>
                        <a:t>2</a:t>
                      </a:r>
                      <a:r>
                        <a:rPr lang="cs-CZ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25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Rozpustnost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0,18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2,0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6,0</a:t>
                      </a:r>
                      <a:endParaRPr lang="cs-CZ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571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792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nviroweb Home">
            <a:extLst>
              <a:ext uri="{FF2B5EF4-FFF2-40B4-BE49-F238E27FC236}">
                <a16:creationId xmlns:a16="http://schemas.microsoft.com/office/drawing/2014/main" id="{C6EE2F5A-DDDC-40AD-9548-C5CA339C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5725"/>
            <a:ext cx="4391187" cy="295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onic potential map of various metallic ions. ">
            <a:extLst>
              <a:ext uri="{FF2B5EF4-FFF2-40B4-BE49-F238E27FC236}">
                <a16:creationId xmlns:a16="http://schemas.microsoft.com/office/drawing/2014/main" id="{CD753F39-1D6D-45A3-9EDC-CB65C97AB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381375"/>
            <a:ext cx="439118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649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695896"/>
              </p:ext>
            </p:extLst>
          </p:nvPr>
        </p:nvGraphicFramePr>
        <p:xfrm>
          <a:off x="1066800" y="4114800"/>
          <a:ext cx="6705600" cy="2629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</a:t>
                      </a:r>
                      <a:r>
                        <a:rPr lang="cs-CZ" baseline="30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Cl</a:t>
                      </a:r>
                      <a:r>
                        <a:rPr lang="cs-CZ" baseline="30000" dirty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Br</a:t>
                      </a:r>
                      <a:r>
                        <a:rPr lang="cs-CZ" baseline="30000" dirty="0"/>
                        <a:t>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I</a:t>
                      </a:r>
                      <a:r>
                        <a:rPr lang="cs-CZ" baseline="30000" dirty="0"/>
                        <a:t>-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r>
                        <a:rPr lang="cs-CZ" b="1" dirty="0" err="1"/>
                        <a:t>Ag</a:t>
                      </a:r>
                      <a:r>
                        <a:rPr lang="cs-CZ" b="1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nažloutlá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žlutá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baseline="0" dirty="0" err="1"/>
                        <a:t>Tl</a:t>
                      </a:r>
                      <a:r>
                        <a:rPr lang="cs-CZ" b="1" baseline="300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nažloutlá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žlutá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Hg</a:t>
                      </a:r>
                      <a:r>
                        <a:rPr lang="cs-CZ" b="1" baseline="-25000" dirty="0"/>
                        <a:t>2</a:t>
                      </a:r>
                      <a:r>
                        <a:rPr lang="cs-CZ" b="1" baseline="30000" dirty="0"/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žlutá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r>
                        <a:rPr lang="cs-CZ" b="1" dirty="0"/>
                        <a:t>Hg</a:t>
                      </a:r>
                      <a:r>
                        <a:rPr lang="cs-CZ" b="1" baseline="30000" dirty="0"/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oranžovo-červená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chemeClr val="tx1"/>
                          </a:solidFill>
                        </a:rPr>
                        <a:t>Pb</a:t>
                      </a:r>
                      <a:r>
                        <a:rPr lang="cs-CZ" b="1" baseline="30000" dirty="0">
                          <a:solidFill>
                            <a:schemeClr val="tx1"/>
                          </a:solidFill>
                        </a:rPr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žlutá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304800" y="370600"/>
            <a:ext cx="4010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Vliv  polarizace na zbarvení sraženin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2B686A-F517-494C-87DE-B209F579F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86" y="2116816"/>
            <a:ext cx="4103914" cy="15240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E913A55-CC21-4101-8B6A-A0FE7EAEA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107291"/>
            <a:ext cx="2971800" cy="178529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0E258B-3CE9-4B7B-ABC6-476D4980BF04}"/>
              </a:ext>
            </a:extLst>
          </p:cNvPr>
          <p:cNvSpPr txBox="1"/>
          <p:nvPr/>
        </p:nvSpPr>
        <p:spPr>
          <a:xfrm>
            <a:off x="228600" y="1149173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Vlnová délka absorbovaného záření souvisí se šířkou zakázaného pásu (band gap, viz pásový model)</a:t>
            </a:r>
          </a:p>
        </p:txBody>
      </p:sp>
    </p:spTree>
    <p:extLst>
      <p:ext uri="{BB962C8B-B14F-4D97-AF65-F5344CB8AC3E}">
        <p14:creationId xmlns:p14="http://schemas.microsoft.com/office/powerpoint/2010/main" val="3053270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527EBB3D-55B1-477B-BB06-DBFF009A1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031260"/>
              </p:ext>
            </p:extLst>
          </p:nvPr>
        </p:nvGraphicFramePr>
        <p:xfrm>
          <a:off x="1304923" y="5029200"/>
          <a:ext cx="60960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3950064379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3961733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1780484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98572172"/>
                    </a:ext>
                  </a:extLst>
                </a:gridCol>
              </a:tblGrid>
              <a:tr h="315595">
                <a:tc>
                  <a:txBody>
                    <a:bodyPr/>
                    <a:lstStyle/>
                    <a:p>
                      <a:pPr algn="l"/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ZnS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CdS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HgS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25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Rozpustnost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7,1.10</a:t>
                      </a:r>
                      <a:r>
                        <a:rPr lang="cs-CZ" baseline="30000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9,0.10</a:t>
                      </a:r>
                      <a:r>
                        <a:rPr lang="cs-CZ" baseline="30000" dirty="0"/>
                        <a:t>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5,4.10</a:t>
                      </a:r>
                      <a:r>
                        <a:rPr lang="cs-CZ" baseline="30000" dirty="0"/>
                        <a:t>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57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žlutá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černá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630093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0AD0964-C71B-4CBE-9407-6389DE960ADD}"/>
              </a:ext>
            </a:extLst>
          </p:cNvPr>
          <p:cNvSpPr txBox="1"/>
          <p:nvPr/>
        </p:nvSpPr>
        <p:spPr>
          <a:xfrm>
            <a:off x="3276600" y="304800"/>
            <a:ext cx="3071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Vliv  polarizace na zbarvení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E39AB89B-2349-46B1-A824-E00FFED37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952723"/>
              </p:ext>
            </p:extLst>
          </p:nvPr>
        </p:nvGraphicFramePr>
        <p:xfrm>
          <a:off x="1073010" y="1351523"/>
          <a:ext cx="6559825" cy="159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1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7933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O</a:t>
                      </a:r>
                      <a:r>
                        <a:rPr lang="cs-CZ" b="1" baseline="30000" dirty="0"/>
                        <a:t>2-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</a:t>
                      </a:r>
                      <a:r>
                        <a:rPr lang="cs-CZ" b="1" baseline="30000" dirty="0"/>
                        <a:t>2-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Se</a:t>
                      </a:r>
                      <a:r>
                        <a:rPr lang="cs-CZ" b="1" baseline="30000" dirty="0"/>
                        <a:t>2+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Te</a:t>
                      </a:r>
                      <a:r>
                        <a:rPr lang="cs-CZ" b="1" baseline="30000" dirty="0"/>
                        <a:t>2+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r>
                        <a:rPr lang="cs-CZ" b="1" dirty="0"/>
                        <a:t>Zn</a:t>
                      </a:r>
                      <a:r>
                        <a:rPr lang="cs-CZ" b="1" baseline="30000" dirty="0"/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žlutá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červená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Ga</a:t>
                      </a:r>
                      <a:r>
                        <a:rPr lang="cs-CZ" b="1" baseline="30000" dirty="0"/>
                        <a:t>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žlutá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červená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černá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9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As</a:t>
                      </a:r>
                      <a:r>
                        <a:rPr lang="cs-CZ" b="1" baseline="30000" dirty="0"/>
                        <a:t>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oranžová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hnědočerná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černá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Tabulka 5">
            <a:extLst>
              <a:ext uri="{FF2B5EF4-FFF2-40B4-BE49-F238E27FC236}">
                <a16:creationId xmlns:a16="http://schemas.microsoft.com/office/drawing/2014/main" id="{D64D3DA1-5DCC-4FD7-AD76-5E6D66596C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894593"/>
              </p:ext>
            </p:extLst>
          </p:nvPr>
        </p:nvGraphicFramePr>
        <p:xfrm>
          <a:off x="1304923" y="3589869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31070888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63961733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1780484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598572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AgCl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AgBr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AgI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251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Rozpustnost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1,4.10</a:t>
                      </a:r>
                      <a:r>
                        <a:rPr lang="cs-CZ" baseline="30000" dirty="0"/>
                        <a:t>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8,1.10</a:t>
                      </a:r>
                      <a:r>
                        <a:rPr lang="cs-CZ" baseline="30000" dirty="0"/>
                        <a:t>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1,1.10</a:t>
                      </a:r>
                      <a:r>
                        <a:rPr lang="cs-CZ" baseline="30000" dirty="0"/>
                        <a:t>-8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5714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b="1" dirty="0"/>
                        <a:t>barva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bílá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nažloutlá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žlutá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630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0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52400" y="1066800"/>
            <a:ext cx="2628900" cy="457200"/>
          </a:xfrm>
        </p:spPr>
        <p:txBody>
          <a:bodyPr>
            <a:noAutofit/>
          </a:bodyPr>
          <a:lstStyle/>
          <a:p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Arrheniova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teorie</a:t>
            </a:r>
          </a:p>
        </p:txBody>
      </p:sp>
      <p:sp>
        <p:nvSpPr>
          <p:cNvPr id="6" name="Obdélník 5"/>
          <p:cNvSpPr/>
          <p:nvPr/>
        </p:nvSpPr>
        <p:spPr>
          <a:xfrm>
            <a:off x="1143000" y="1524000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cs typeface="Arial" panose="020B0604020202020204" pitchFamily="34" charset="0"/>
              </a:rPr>
              <a:t>HA = H</a:t>
            </a:r>
            <a:r>
              <a:rPr lang="cs-CZ" baseline="30000" dirty="0">
                <a:cs typeface="Arial" panose="020B0604020202020204" pitchFamily="34" charset="0"/>
              </a:rPr>
              <a:t>+</a:t>
            </a:r>
            <a:r>
              <a:rPr lang="cs-CZ" dirty="0">
                <a:cs typeface="Arial" panose="020B0604020202020204" pitchFamily="34" charset="0"/>
              </a:rPr>
              <a:t> + A</a:t>
            </a:r>
            <a:r>
              <a:rPr lang="cs-CZ" baseline="30000" dirty="0">
                <a:cs typeface="Arial" panose="020B0604020202020204" pitchFamily="34" charset="0"/>
              </a:rPr>
              <a:t>−</a:t>
            </a: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533400" y="3124200"/>
            <a:ext cx="3386668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Brønstedova</a:t>
            </a:r>
            <a:r>
              <a:rPr 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Lowryho</a:t>
            </a:r>
            <a:r>
              <a:rPr lang="cs-CZ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teorie</a:t>
            </a:r>
          </a:p>
        </p:txBody>
      </p:sp>
      <p:sp>
        <p:nvSpPr>
          <p:cNvPr id="9" name="Obdélník 8"/>
          <p:cNvSpPr/>
          <p:nvPr/>
        </p:nvSpPr>
        <p:spPr>
          <a:xfrm>
            <a:off x="323851" y="4921984"/>
            <a:ext cx="515302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Teorie se týkala pouze </a:t>
            </a:r>
            <a:r>
              <a:rPr lang="cs-CZ" sz="2000" dirty="0" err="1">
                <a:cs typeface="Arial" panose="020B0604020202020204" pitchFamily="34" charset="0"/>
              </a:rPr>
              <a:t>protických</a:t>
            </a:r>
            <a:r>
              <a:rPr lang="cs-CZ" sz="2000" dirty="0">
                <a:cs typeface="Arial" panose="020B0604020202020204" pitchFamily="34" charset="0"/>
              </a:rPr>
              <a:t> rozpouštědel, předpokládala solvataci uvolněných protonů molekulami rozpouštědla. 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kyseliny</a:t>
            </a:r>
            <a:r>
              <a:rPr lang="cs-CZ" sz="2000" dirty="0">
                <a:cs typeface="Arial" panose="020B0604020202020204" pitchFamily="34" charset="0"/>
              </a:rPr>
              <a:t> = donory protonu 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zásady</a:t>
            </a:r>
            <a:r>
              <a:rPr lang="cs-CZ" sz="2000" dirty="0">
                <a:cs typeface="Arial" panose="020B0604020202020204" pitchFamily="34" charset="0"/>
              </a:rPr>
              <a:t>  = akceptory protonu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1219200" y="3810000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cs typeface="Arial" panose="020B0604020202020204" pitchFamily="34" charset="0"/>
              </a:rPr>
              <a:t>H</a:t>
            </a:r>
            <a:r>
              <a:rPr lang="cs-CZ" baseline="30000" dirty="0">
                <a:cs typeface="Arial" panose="020B0604020202020204" pitchFamily="34" charset="0"/>
              </a:rPr>
              <a:t>+</a:t>
            </a:r>
            <a:r>
              <a:rPr lang="cs-CZ" dirty="0">
                <a:cs typeface="Arial" panose="020B0604020202020204" pitchFamily="34" charset="0"/>
              </a:rPr>
              <a:t> + H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O = H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O</a:t>
            </a:r>
            <a:r>
              <a:rPr lang="cs-CZ" baseline="30000" dirty="0">
                <a:cs typeface="Arial" panose="020B0604020202020204" pitchFamily="34" charset="0"/>
              </a:rPr>
              <a:t>+</a:t>
            </a: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5334000" y="5822520"/>
            <a:ext cx="29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cs typeface="Arial" charset="0"/>
              </a:rPr>
              <a:t>RNH</a:t>
            </a:r>
            <a:r>
              <a:rPr lang="cs-CZ" altLang="cs-CZ" baseline="-30000" dirty="0">
                <a:solidFill>
                  <a:srgbClr val="222222"/>
                </a:solidFill>
                <a:cs typeface="Arial" charset="0"/>
              </a:rPr>
              <a:t>2</a:t>
            </a:r>
            <a:r>
              <a:rPr lang="cs-CZ" altLang="cs-CZ" dirty="0">
                <a:solidFill>
                  <a:srgbClr val="222222"/>
                </a:solidFill>
                <a:cs typeface="Arial" charset="0"/>
              </a:rPr>
              <a:t> + H</a:t>
            </a:r>
            <a:r>
              <a:rPr lang="cs-CZ" altLang="cs-CZ" baseline="-30000" dirty="0">
                <a:solidFill>
                  <a:srgbClr val="222222"/>
                </a:solidFill>
                <a:cs typeface="Arial" charset="0"/>
              </a:rPr>
              <a:t>2</a:t>
            </a:r>
            <a:r>
              <a:rPr lang="cs-CZ" altLang="cs-CZ" dirty="0">
                <a:solidFill>
                  <a:srgbClr val="222222"/>
                </a:solidFill>
                <a:cs typeface="Arial" charset="0"/>
              </a:rPr>
              <a:t>O = RNH</a:t>
            </a:r>
            <a:r>
              <a:rPr lang="cs-CZ" altLang="cs-CZ" baseline="-30000" dirty="0">
                <a:solidFill>
                  <a:srgbClr val="222222"/>
                </a:solidFill>
                <a:cs typeface="Arial" charset="0"/>
              </a:rPr>
              <a:t>3</a:t>
            </a:r>
            <a:r>
              <a:rPr lang="cs-CZ" altLang="cs-CZ" baseline="30000" dirty="0">
                <a:solidFill>
                  <a:srgbClr val="222222"/>
                </a:solidFill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cs typeface="Arial" charset="0"/>
              </a:rPr>
              <a:t> + OH</a:t>
            </a:r>
            <a:r>
              <a:rPr lang="cs-CZ" altLang="cs-CZ" baseline="30000" dirty="0">
                <a:solidFill>
                  <a:srgbClr val="222222"/>
                </a:solidFill>
                <a:cs typeface="Arial" charset="0"/>
              </a:rPr>
              <a:t>−</a:t>
            </a:r>
            <a:endParaRPr lang="cs-CZ" altLang="cs-CZ" dirty="0">
              <a:solidFill>
                <a:srgbClr val="222222"/>
              </a:solidFill>
              <a:cs typeface="Arial" charset="0"/>
            </a:endParaRPr>
          </a:p>
          <a:p>
            <a:pPr lvl="1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cs typeface="Arial" charset="0"/>
              </a:rPr>
              <a:t>HCN + H</a:t>
            </a:r>
            <a:r>
              <a:rPr lang="cs-CZ" altLang="cs-CZ" baseline="-30000" dirty="0">
                <a:solidFill>
                  <a:srgbClr val="222222"/>
                </a:solidFill>
                <a:cs typeface="Arial" charset="0"/>
              </a:rPr>
              <a:t>2</a:t>
            </a:r>
            <a:r>
              <a:rPr lang="cs-CZ" altLang="cs-CZ" dirty="0">
                <a:solidFill>
                  <a:srgbClr val="222222"/>
                </a:solidFill>
                <a:cs typeface="Arial" charset="0"/>
              </a:rPr>
              <a:t>O = CN</a:t>
            </a:r>
            <a:r>
              <a:rPr lang="cs-CZ" altLang="cs-CZ" baseline="30000" dirty="0">
                <a:solidFill>
                  <a:srgbClr val="222222"/>
                </a:solidFill>
                <a:cs typeface="Arial" charset="0"/>
              </a:rPr>
              <a:t>−</a:t>
            </a:r>
            <a:r>
              <a:rPr lang="cs-CZ" altLang="cs-CZ" dirty="0">
                <a:solidFill>
                  <a:srgbClr val="222222"/>
                </a:solidFill>
                <a:cs typeface="Arial" charset="0"/>
              </a:rPr>
              <a:t> + H</a:t>
            </a:r>
            <a:r>
              <a:rPr lang="cs-CZ" altLang="cs-CZ" baseline="-30000" dirty="0">
                <a:solidFill>
                  <a:srgbClr val="222222"/>
                </a:solidFill>
                <a:cs typeface="Arial" charset="0"/>
              </a:rPr>
              <a:t>3</a:t>
            </a:r>
            <a:r>
              <a:rPr lang="cs-CZ" altLang="cs-CZ" dirty="0">
                <a:solidFill>
                  <a:srgbClr val="222222"/>
                </a:solidFill>
                <a:cs typeface="Arial" charset="0"/>
              </a:rPr>
              <a:t>O</a:t>
            </a:r>
            <a:r>
              <a:rPr lang="cs-CZ" altLang="cs-CZ" baseline="30000" dirty="0">
                <a:solidFill>
                  <a:srgbClr val="222222"/>
                </a:solidFill>
                <a:cs typeface="Arial" charset="0"/>
              </a:rPr>
              <a:t>+</a:t>
            </a:r>
            <a:endParaRPr lang="cs-CZ" altLang="cs-CZ" dirty="0">
              <a:solidFill>
                <a:srgbClr val="222222"/>
              </a:solidFill>
              <a:cs typeface="Arial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61951" y="1920805"/>
            <a:ext cx="48049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Kyseliny</a:t>
            </a:r>
            <a:r>
              <a:rPr lang="cs-CZ" sz="2000" dirty="0">
                <a:cs typeface="Arial" panose="020B0604020202020204" pitchFamily="34" charset="0"/>
              </a:rPr>
              <a:t> = látky schopné odštěpit proton. Teorie </a:t>
            </a:r>
            <a:r>
              <a:rPr lang="pl-PL" sz="2000" dirty="0">
                <a:cs typeface="Arial" panose="020B0604020202020204" pitchFamily="34" charset="0"/>
              </a:rPr>
              <a:t>nebrala v úvahu funkci  rozpouštědla.</a:t>
            </a:r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5715000" y="5002177"/>
            <a:ext cx="2057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cs typeface="Arial" panose="020B0604020202020204" pitchFamily="34" charset="0"/>
              </a:rPr>
              <a:t>HCl </a:t>
            </a:r>
            <a:r>
              <a:rPr lang="cs-CZ" dirty="0">
                <a:cs typeface="Arial" panose="020B0604020202020204" pitchFamily="34" charset="0"/>
              </a:rPr>
              <a:t>=</a:t>
            </a:r>
            <a:r>
              <a:rPr lang="pt-BR" dirty="0">
                <a:cs typeface="Arial" panose="020B0604020202020204" pitchFamily="34" charset="0"/>
              </a:rPr>
              <a:t> H</a:t>
            </a:r>
            <a:r>
              <a:rPr lang="pt-BR" baseline="30000" dirty="0">
                <a:cs typeface="Arial" panose="020B0604020202020204" pitchFamily="34" charset="0"/>
              </a:rPr>
              <a:t>+</a:t>
            </a:r>
            <a:r>
              <a:rPr lang="pt-BR" dirty="0">
                <a:cs typeface="Arial" panose="020B0604020202020204" pitchFamily="34" charset="0"/>
              </a:rPr>
              <a:t> + Cl</a:t>
            </a:r>
            <a:r>
              <a:rPr lang="pt-BR" baseline="30000" dirty="0">
                <a:cs typeface="Arial" panose="020B0604020202020204" pitchFamily="34" charset="0"/>
              </a:rPr>
              <a:t>-</a:t>
            </a:r>
            <a:br>
              <a:rPr lang="pt-BR" dirty="0">
                <a:cs typeface="Arial" panose="020B0604020202020204" pitchFamily="34" charset="0"/>
              </a:rPr>
            </a:br>
            <a:r>
              <a:rPr lang="pt-BR" dirty="0">
                <a:cs typeface="Arial" panose="020B0604020202020204" pitchFamily="34" charset="0"/>
              </a:rPr>
              <a:t>HNO</a:t>
            </a:r>
            <a:r>
              <a:rPr lang="pt-BR" baseline="-25000" dirty="0">
                <a:cs typeface="Arial" panose="020B0604020202020204" pitchFamily="34" charset="0"/>
              </a:rPr>
              <a:t>3</a:t>
            </a:r>
            <a:r>
              <a:rPr lang="pt-BR" dirty="0">
                <a:cs typeface="Arial" panose="020B0604020202020204" pitchFamily="34" charset="0"/>
              </a:rPr>
              <a:t> </a:t>
            </a:r>
            <a:r>
              <a:rPr lang="cs-CZ" dirty="0">
                <a:cs typeface="Arial" panose="020B0604020202020204" pitchFamily="34" charset="0"/>
              </a:rPr>
              <a:t>=</a:t>
            </a:r>
            <a:r>
              <a:rPr lang="pt-BR" dirty="0">
                <a:cs typeface="Arial" panose="020B0604020202020204" pitchFamily="34" charset="0"/>
              </a:rPr>
              <a:t> H</a:t>
            </a:r>
            <a:r>
              <a:rPr lang="pt-BR" baseline="30000" dirty="0">
                <a:cs typeface="Arial" panose="020B0604020202020204" pitchFamily="34" charset="0"/>
              </a:rPr>
              <a:t>+</a:t>
            </a:r>
            <a:r>
              <a:rPr lang="pt-BR" dirty="0">
                <a:cs typeface="Arial" panose="020B0604020202020204" pitchFamily="34" charset="0"/>
              </a:rPr>
              <a:t> + NO</a:t>
            </a:r>
            <a:r>
              <a:rPr lang="pt-BR" baseline="-25000" dirty="0">
                <a:cs typeface="Arial" panose="020B0604020202020204" pitchFamily="34" charset="0"/>
              </a:rPr>
              <a:t>3</a:t>
            </a:r>
            <a:r>
              <a:rPr lang="pt-BR" baseline="30000" dirty="0">
                <a:cs typeface="Arial" panose="020B0604020202020204" pitchFamily="34" charset="0"/>
              </a:rPr>
              <a:t>-</a:t>
            </a: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61951" y="4282017"/>
            <a:ext cx="69342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Látky se chovají jako kyseliny jen v přítomnosti zásady a naopak. 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3253047" cy="263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9400" y="304800"/>
            <a:ext cx="4041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Acidobazické chování 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395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66700" y="3077228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Solvoteorie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66700" y="3567322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rozšíření </a:t>
            </a:r>
            <a:r>
              <a:rPr lang="cs-CZ" sz="2000" dirty="0" err="1">
                <a:cs typeface="Arial" panose="020B0604020202020204" pitchFamily="34" charset="0"/>
              </a:rPr>
              <a:t>Brønstedovy</a:t>
            </a:r>
            <a:r>
              <a:rPr lang="cs-CZ" sz="2000" dirty="0">
                <a:cs typeface="Arial" panose="020B0604020202020204" pitchFamily="34" charset="0"/>
              </a:rPr>
              <a:t> teorie pro aprotická rozpouštědla, požadavkem této teorie je </a:t>
            </a:r>
            <a:r>
              <a:rPr lang="cs-CZ" sz="2000" dirty="0" err="1">
                <a:cs typeface="Arial" panose="020B0604020202020204" pitchFamily="34" charset="0"/>
              </a:rPr>
              <a:t>autoionizace</a:t>
            </a:r>
            <a:r>
              <a:rPr lang="cs-CZ" sz="2000" dirty="0">
                <a:cs typeface="Arial" panose="020B0604020202020204" pitchFamily="34" charset="0"/>
              </a:rPr>
              <a:t> rozpouštědla. </a:t>
            </a:r>
          </a:p>
        </p:txBody>
      </p:sp>
      <p:sp>
        <p:nvSpPr>
          <p:cNvPr id="7" name="Obdélník 6"/>
          <p:cNvSpPr/>
          <p:nvPr/>
        </p:nvSpPr>
        <p:spPr>
          <a:xfrm>
            <a:off x="419100" y="4450258"/>
            <a:ext cx="838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kyseliny</a:t>
            </a:r>
            <a:r>
              <a:rPr lang="cs-CZ" sz="2000" dirty="0">
                <a:cs typeface="Arial" panose="020B0604020202020204" pitchFamily="34" charset="0"/>
              </a:rPr>
              <a:t> = látky, které při interakci s rozpouštědlem zvyšují koncentraci kationtů produkovaných </a:t>
            </a:r>
            <a:r>
              <a:rPr lang="cs-CZ" sz="2000" dirty="0" err="1">
                <a:cs typeface="Arial" panose="020B0604020202020204" pitchFamily="34" charset="0"/>
              </a:rPr>
              <a:t>autoionizací</a:t>
            </a:r>
            <a:r>
              <a:rPr lang="cs-CZ" sz="2000" dirty="0">
                <a:cs typeface="Arial" panose="020B0604020202020204" pitchFamily="34" charset="0"/>
              </a:rPr>
              <a:t> rozpouštědla.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Např. roztok hydrogensíranu v  kapalném amoniaku  se chová jako kyselina:</a:t>
            </a:r>
            <a:endParaRPr lang="en-US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pPr algn="ctr"/>
            <a:r>
              <a:rPr lang="cs-CZ" sz="2000" dirty="0">
                <a:cs typeface="Arial" panose="020B0604020202020204" pitchFamily="34" charset="0"/>
              </a:rPr>
              <a:t>2 NH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= NH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 + NH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(</a:t>
            </a:r>
            <a:r>
              <a:rPr lang="cs-CZ" sz="2000" dirty="0" err="1">
                <a:cs typeface="Arial" panose="020B0604020202020204" pitchFamily="34" charset="0"/>
              </a:rPr>
              <a:t>autoionizace</a:t>
            </a:r>
            <a:r>
              <a:rPr lang="cs-CZ" sz="2000" dirty="0"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cs-CZ" sz="2000" dirty="0"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+ NH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= NH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 + 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2−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8" name="Picture 2" descr="HCl + H2O.jpg">
            <a:extLst>
              <a:ext uri="{FF2B5EF4-FFF2-40B4-BE49-F238E27FC236}">
                <a16:creationId xmlns:a16="http://schemas.microsoft.com/office/drawing/2014/main" id="{C9717D9B-7E0A-44CF-9B7D-3D10CE39D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08" y="1981200"/>
            <a:ext cx="4545936" cy="89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VÃ½sledek obrÃ¡zku pro lewis theory of acid and base">
            <a:extLst>
              <a:ext uri="{FF2B5EF4-FFF2-40B4-BE49-F238E27FC236}">
                <a16:creationId xmlns:a16="http://schemas.microsoft.com/office/drawing/2014/main" id="{5770E68B-B5CA-4D9C-BD6E-8042C40E1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08" y="358458"/>
            <a:ext cx="4862492" cy="117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5552B60-ED4C-467C-999F-4269584DF287}"/>
              </a:ext>
            </a:extLst>
          </p:cNvPr>
          <p:cNvSpPr txBox="1"/>
          <p:nvPr/>
        </p:nvSpPr>
        <p:spPr>
          <a:xfrm>
            <a:off x="238125" y="198983"/>
            <a:ext cx="335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0" i="0" dirty="0">
                <a:solidFill>
                  <a:srgbClr val="471C11"/>
                </a:solidFill>
                <a:effectLst/>
              </a:rPr>
              <a:t>V okamžiku uvolnění protonu přechází </a:t>
            </a:r>
            <a:r>
              <a:rPr lang="cs-CZ" sz="2000" b="0" i="0" u="sng" dirty="0">
                <a:solidFill>
                  <a:srgbClr val="471C11"/>
                </a:solidFill>
                <a:effectLst/>
              </a:rPr>
              <a:t>kyselina</a:t>
            </a:r>
            <a:r>
              <a:rPr lang="cs-CZ" sz="2000" b="0" i="0" dirty="0">
                <a:solidFill>
                  <a:srgbClr val="471C11"/>
                </a:solidFill>
                <a:effectLst/>
              </a:rPr>
              <a:t> HA do stavu označovaného jako </a:t>
            </a:r>
            <a:r>
              <a:rPr lang="cs-CZ" sz="2000" b="0" i="0" u="sng" dirty="0">
                <a:solidFill>
                  <a:srgbClr val="471C11"/>
                </a:solidFill>
                <a:effectLst/>
              </a:rPr>
              <a:t>konjugovaná zásada</a:t>
            </a:r>
            <a:r>
              <a:rPr lang="cs-CZ" sz="2000" b="0" i="0" dirty="0">
                <a:solidFill>
                  <a:srgbClr val="471C11"/>
                </a:solidFill>
                <a:effectLst/>
              </a:rPr>
              <a:t> A</a:t>
            </a:r>
            <a:r>
              <a:rPr lang="cs-CZ" sz="2000" b="0" i="0" baseline="30000" dirty="0">
                <a:solidFill>
                  <a:srgbClr val="471C11"/>
                </a:solidFill>
                <a:effectLst/>
              </a:rPr>
              <a:t>-</a:t>
            </a:r>
            <a:r>
              <a:rPr lang="cs-CZ" sz="2000" b="0" i="0" dirty="0">
                <a:solidFill>
                  <a:srgbClr val="471C11"/>
                </a:solidFill>
                <a:effectLst/>
              </a:rPr>
              <a:t>. </a:t>
            </a:r>
          </a:p>
          <a:p>
            <a:pPr algn="just"/>
            <a:r>
              <a:rPr lang="cs-CZ" sz="2000" b="0" i="0" dirty="0">
                <a:solidFill>
                  <a:srgbClr val="471C11"/>
                </a:solidFill>
                <a:effectLst/>
              </a:rPr>
              <a:t>V okamžiku navázání protonu přechází </a:t>
            </a:r>
            <a:r>
              <a:rPr lang="cs-CZ" sz="2000" b="0" i="0" u="sng" dirty="0">
                <a:solidFill>
                  <a:srgbClr val="471C11"/>
                </a:solidFill>
                <a:effectLst/>
              </a:rPr>
              <a:t>zásada</a:t>
            </a:r>
            <a:r>
              <a:rPr lang="cs-CZ" sz="2000" b="0" i="0" dirty="0">
                <a:solidFill>
                  <a:srgbClr val="471C11"/>
                </a:solidFill>
                <a:effectLst/>
              </a:rPr>
              <a:t> (B) na její </a:t>
            </a:r>
            <a:r>
              <a:rPr lang="cs-CZ" sz="2000" b="0" i="0" u="sng" dirty="0">
                <a:solidFill>
                  <a:srgbClr val="471C11"/>
                </a:solidFill>
                <a:effectLst/>
              </a:rPr>
              <a:t>konjugovanou kyselinu </a:t>
            </a:r>
            <a:r>
              <a:rPr lang="cs-CZ" sz="2000" b="0" i="0" dirty="0">
                <a:solidFill>
                  <a:srgbClr val="471C11"/>
                </a:solidFill>
                <a:effectLst/>
              </a:rPr>
              <a:t>(BH</a:t>
            </a:r>
            <a:r>
              <a:rPr lang="cs-CZ" sz="2000" b="0" i="0" baseline="30000" dirty="0">
                <a:solidFill>
                  <a:srgbClr val="471C11"/>
                </a:solidFill>
                <a:effectLst/>
              </a:rPr>
              <a:t>+</a:t>
            </a:r>
            <a:r>
              <a:rPr lang="cs-CZ" sz="2000" b="0" i="0" dirty="0">
                <a:solidFill>
                  <a:srgbClr val="471C11"/>
                </a:solidFill>
                <a:effectLst/>
              </a:rPr>
              <a:t>).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534014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04800" y="990600"/>
            <a:ext cx="8534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	HA       +      H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O                         A</a:t>
            </a:r>
            <a:r>
              <a:rPr lang="cs-CZ" altLang="cs-CZ" sz="2000" baseline="30000" dirty="0">
                <a:latin typeface="+mn-lt"/>
                <a:cs typeface="Arial" panose="020B0604020202020204" pitchFamily="34" charset="0"/>
              </a:rPr>
              <a:t>-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       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+</a:t>
            </a:r>
            <a:r>
              <a:rPr lang="cs-CZ" altLang="cs-CZ" sz="2000" b="1" baseline="30000" dirty="0">
                <a:latin typeface="+mn-lt"/>
                <a:cs typeface="Arial" panose="020B0604020202020204" pitchFamily="34" charset="0"/>
              </a:rPr>
              <a:t>      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H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O</a:t>
            </a:r>
            <a:r>
              <a:rPr lang="cs-CZ" altLang="cs-CZ" sz="2000" baseline="30000" dirty="0">
                <a:latin typeface="+mn-lt"/>
                <a:cs typeface="Arial" panose="020B0604020202020204" pitchFamily="34" charset="0"/>
              </a:rPr>
              <a:t>+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baseline="30000" dirty="0">
                <a:latin typeface="+mn-lt"/>
                <a:cs typeface="Arial" panose="020B0604020202020204" pitchFamily="34" charset="0"/>
              </a:rPr>
              <a:t> 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Rovnovážná  konstanta :   	 K = 	[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H</a:t>
            </a:r>
            <a:r>
              <a:rPr lang="en-US" altLang="cs-CZ" sz="2000" baseline="-30000" dirty="0">
                <a:latin typeface="+mn-lt"/>
                <a:cs typeface="Arial" panose="020B0604020202020204" pitchFamily="34" charset="0"/>
              </a:rPr>
              <a:t>3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O</a:t>
            </a:r>
            <a:r>
              <a:rPr lang="en-US" altLang="cs-CZ" sz="2000" baseline="30000" dirty="0">
                <a:latin typeface="+mn-lt"/>
                <a:cs typeface="Arial" panose="020B0604020202020204" pitchFamily="34" charset="0"/>
              </a:rPr>
              <a:t>+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]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.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[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A</a:t>
            </a:r>
            <a:r>
              <a:rPr lang="en-US" altLang="cs-CZ" sz="2000" baseline="30000" dirty="0">
                <a:latin typeface="+mn-lt"/>
                <a:cs typeface="Arial" panose="020B0604020202020204" pitchFamily="34" charset="0"/>
              </a:rPr>
              <a:t>-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]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                                                 	  [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HA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]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[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H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O]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Pokud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roztok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není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příliš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koncentrovaný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je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voda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v 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nadbytku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její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koncentraci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můžeme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považovat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za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konstantní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zahrnout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ji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do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konstanty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dostáváme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tzv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altLang="cs-CZ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disociační</a:t>
            </a:r>
            <a:r>
              <a:rPr lang="en-US" alt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konstantu</a:t>
            </a:r>
            <a:r>
              <a:rPr lang="cs-CZ" alt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K</a:t>
            </a:r>
            <a:r>
              <a:rPr lang="en-US" altLang="cs-CZ" sz="2000" b="1" baseline="-30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A</a:t>
            </a:r>
            <a:r>
              <a:rPr lang="cs-CZ" alt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: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>
                <a:latin typeface="+mn-lt"/>
                <a:cs typeface="Arial" panose="020B0604020202020204" pitchFamily="34" charset="0"/>
              </a:rPr>
              <a:t>	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K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.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[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H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2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O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]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=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[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H</a:t>
            </a:r>
            <a:r>
              <a:rPr lang="en-US" altLang="cs-CZ" sz="2000" baseline="-30000" dirty="0">
                <a:latin typeface="+mn-lt"/>
                <a:cs typeface="Arial" panose="020B0604020202020204" pitchFamily="34" charset="0"/>
              </a:rPr>
              <a:t>3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O</a:t>
            </a:r>
            <a:r>
              <a:rPr lang="en-US" altLang="cs-CZ" sz="2000" baseline="30000" dirty="0">
                <a:latin typeface="+mn-lt"/>
                <a:cs typeface="Arial" panose="020B0604020202020204" pitchFamily="34" charset="0"/>
              </a:rPr>
              <a:t>+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]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.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[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A</a:t>
            </a:r>
            <a:r>
              <a:rPr lang="en-US" altLang="cs-CZ" sz="2000" baseline="30000" dirty="0">
                <a:latin typeface="+mn-lt"/>
                <a:cs typeface="Arial" panose="020B0604020202020204" pitchFamily="34" charset="0"/>
              </a:rPr>
              <a:t>-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]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              </a:t>
            </a:r>
            <a:r>
              <a:rPr lang="en-US" alt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K</a:t>
            </a:r>
            <a:r>
              <a:rPr lang="en-US" altLang="cs-CZ" sz="2000" b="1" baseline="-30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A</a:t>
            </a:r>
            <a:r>
              <a:rPr lang="en-US" alt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=  </a:t>
            </a:r>
            <a:r>
              <a:rPr lang="cs-CZ" altLang="cs-CZ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[</a:t>
            </a:r>
            <a:r>
              <a:rPr lang="en-US" altLang="cs-CZ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H</a:t>
            </a:r>
            <a:r>
              <a:rPr lang="en-US" altLang="cs-CZ" sz="2000" b="1" baseline="-30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3</a:t>
            </a:r>
            <a:r>
              <a:rPr lang="en-US" altLang="cs-CZ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O</a:t>
            </a:r>
            <a:r>
              <a:rPr lang="en-US" altLang="cs-CZ" sz="2000" b="1" u="sng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+</a:t>
            </a:r>
            <a:r>
              <a:rPr lang="cs-CZ" altLang="cs-CZ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]</a:t>
            </a:r>
            <a:r>
              <a:rPr lang="en-US" altLang="cs-CZ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 . </a:t>
            </a:r>
            <a:r>
              <a:rPr lang="cs-CZ" altLang="cs-CZ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[</a:t>
            </a:r>
            <a:r>
              <a:rPr lang="en-US" altLang="cs-CZ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A</a:t>
            </a:r>
            <a:r>
              <a:rPr lang="en-US" altLang="cs-CZ" sz="2000" b="1" u="sng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-</a:t>
            </a:r>
            <a:r>
              <a:rPr lang="cs-CZ" altLang="cs-CZ" sz="20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]</a:t>
            </a:r>
            <a:endParaRPr lang="en-US" altLang="cs-CZ" sz="20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	  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                  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 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[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HA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]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   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                                 </a:t>
            </a:r>
            <a:r>
              <a:rPr lang="cs-CZ" alt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[</a:t>
            </a:r>
            <a:r>
              <a:rPr lang="en-US" alt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HA</a:t>
            </a:r>
            <a:r>
              <a:rPr lang="cs-CZ" altLang="cs-CZ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]</a:t>
            </a:r>
            <a:endParaRPr lang="en-US" altLang="cs-CZ" sz="20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387" name="Line 3"/>
          <p:cNvSpPr>
            <a:spLocks noChangeShapeType="1"/>
          </p:cNvSpPr>
          <p:nvPr/>
        </p:nvSpPr>
        <p:spPr bwMode="auto">
          <a:xfrm flipV="1">
            <a:off x="4243768" y="1517515"/>
            <a:ext cx="857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350"/>
          </a:p>
        </p:txBody>
      </p:sp>
      <p:cxnSp>
        <p:nvCxnSpPr>
          <p:cNvPr id="3" name="Přímá spojnice 2"/>
          <p:cNvCxnSpPr/>
          <p:nvPr/>
        </p:nvCxnSpPr>
        <p:spPr>
          <a:xfrm>
            <a:off x="4038600" y="2286000"/>
            <a:ext cx="146089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/>
          <p:cNvCxnSpPr/>
          <p:nvPr/>
        </p:nvCxnSpPr>
        <p:spPr>
          <a:xfrm>
            <a:off x="2438400" y="4419600"/>
            <a:ext cx="129659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228600" y="5029200"/>
            <a:ext cx="861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cs-CZ" sz="2000" dirty="0" err="1">
                <a:cs typeface="Arial" panose="020B0604020202020204" pitchFamily="34" charset="0"/>
              </a:rPr>
              <a:t>Disociace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vícesytných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kyselin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probíhá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jako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postupné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odštěpování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protonů</a:t>
            </a:r>
            <a:r>
              <a:rPr lang="en-US" altLang="cs-CZ" sz="2000" dirty="0">
                <a:cs typeface="Arial" panose="020B0604020202020204" pitchFamily="34" charset="0"/>
              </a:rPr>
              <a:t> z </a:t>
            </a:r>
            <a:r>
              <a:rPr lang="en-US" altLang="cs-CZ" sz="2000" dirty="0" err="1">
                <a:cs typeface="Arial" panose="020B0604020202020204" pitchFamily="34" charset="0"/>
              </a:rPr>
              <a:t>molekuly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kyseliny</a:t>
            </a:r>
            <a:r>
              <a:rPr lang="en-US" altLang="cs-CZ" sz="2000" dirty="0">
                <a:cs typeface="Arial" panose="020B0604020202020204" pitchFamily="34" charset="0"/>
              </a:rPr>
              <a:t>, o </a:t>
            </a:r>
            <a:r>
              <a:rPr lang="en-US" altLang="cs-CZ" sz="2000" dirty="0" err="1">
                <a:cs typeface="Arial" panose="020B0604020202020204" pitchFamily="34" charset="0"/>
              </a:rPr>
              <a:t>rovnovážných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koncentracích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rozhoduje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disociace</a:t>
            </a:r>
            <a:r>
              <a:rPr lang="en-US" altLang="cs-CZ" sz="2000" dirty="0"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cs typeface="Arial" panose="020B0604020202020204" pitchFamily="34" charset="0"/>
              </a:rPr>
              <a:t>kyseliny</a:t>
            </a:r>
            <a:r>
              <a:rPr lang="en-US" altLang="cs-CZ" sz="2000" dirty="0">
                <a:cs typeface="Arial" panose="020B0604020202020204" pitchFamily="34" charset="0"/>
              </a:rPr>
              <a:t> do 1. </a:t>
            </a:r>
            <a:r>
              <a:rPr lang="en-US" altLang="cs-CZ" sz="2000" dirty="0" err="1">
                <a:cs typeface="Arial" panose="020B0604020202020204" pitchFamily="34" charset="0"/>
              </a:rPr>
              <a:t>stupně</a:t>
            </a:r>
            <a:r>
              <a:rPr lang="en-US" altLang="cs-CZ" sz="2000" dirty="0"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cs typeface="Arial" panose="020B0604020202020204" pitchFamily="34" charset="0"/>
              </a:rPr>
              <a:t>platí</a:t>
            </a:r>
            <a:r>
              <a:rPr lang="en-US" altLang="cs-CZ" sz="2000" dirty="0">
                <a:cs typeface="Arial" panose="020B0604020202020204" pitchFamily="34" charset="0"/>
              </a:rPr>
              <a:t>:</a:t>
            </a:r>
            <a:endParaRPr lang="cs-CZ" altLang="cs-CZ" sz="20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cs-CZ" sz="2000" b="1" dirty="0"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/>
              <a:t>              </a:t>
            </a:r>
            <a:r>
              <a:rPr lang="en-US" altLang="cs-CZ" sz="2000" b="1" dirty="0">
                <a:cs typeface="Times New Roman" pitchFamily="18" charset="0"/>
              </a:rPr>
              <a:t>K</a:t>
            </a:r>
            <a:r>
              <a:rPr lang="en-US" altLang="cs-CZ" sz="2000" b="1" baseline="-30000" dirty="0">
                <a:cs typeface="Times New Roman" pitchFamily="18" charset="0"/>
              </a:rPr>
              <a:t>A1</a:t>
            </a:r>
            <a:r>
              <a:rPr lang="en-US" altLang="cs-CZ" sz="2000" dirty="0">
                <a:cs typeface="Times New Roman" pitchFamily="18" charset="0"/>
              </a:rPr>
              <a:t> &gt;&gt;    K</a:t>
            </a:r>
            <a:r>
              <a:rPr lang="en-US" altLang="cs-CZ" sz="2000" baseline="-30000" dirty="0">
                <a:cs typeface="Times New Roman" pitchFamily="18" charset="0"/>
              </a:rPr>
              <a:t>A2</a:t>
            </a:r>
            <a:r>
              <a:rPr lang="en-US" altLang="cs-CZ" sz="2000" dirty="0">
                <a:cs typeface="Times New Roman" pitchFamily="18" charset="0"/>
              </a:rPr>
              <a:t>  &gt;&gt;    K</a:t>
            </a:r>
            <a:r>
              <a:rPr lang="en-US" altLang="cs-CZ" sz="2000" baseline="-30000" dirty="0">
                <a:cs typeface="Times New Roman" pitchFamily="18" charset="0"/>
              </a:rPr>
              <a:t>A3</a:t>
            </a:r>
            <a:endParaRPr lang="cs-CZ" altLang="cs-CZ" sz="2000" baseline="-30000" dirty="0"/>
          </a:p>
        </p:txBody>
      </p:sp>
      <p:sp>
        <p:nvSpPr>
          <p:cNvPr id="8" name="Line 11">
            <a:extLst>
              <a:ext uri="{FF2B5EF4-FFF2-40B4-BE49-F238E27FC236}">
                <a16:creationId xmlns:a16="http://schemas.microsoft.com/office/drawing/2014/main" id="{5EA80683-C528-448B-9CFA-E7E33B531B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1600200"/>
            <a:ext cx="857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35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EB6F73B-CAD1-4DB2-95EF-E782FF8EDCF5}"/>
              </a:ext>
            </a:extLst>
          </p:cNvPr>
          <p:cNvSpPr/>
          <p:nvPr/>
        </p:nvSpPr>
        <p:spPr>
          <a:xfrm>
            <a:off x="1981200" y="79296"/>
            <a:ext cx="4845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800" b="1" dirty="0" err="1">
                <a:cs typeface="Arial" panose="020B0604020202020204" pitchFamily="34" charset="0"/>
              </a:rPr>
              <a:t>Disociace</a:t>
            </a:r>
            <a:r>
              <a:rPr lang="en-US" altLang="cs-CZ" sz="2800" b="1" dirty="0">
                <a:cs typeface="Arial" panose="020B0604020202020204" pitchFamily="34" charset="0"/>
              </a:rPr>
              <a:t> </a:t>
            </a:r>
            <a:r>
              <a:rPr lang="en-US" altLang="cs-CZ" sz="2800" b="1" dirty="0" err="1">
                <a:cs typeface="Arial" panose="020B0604020202020204" pitchFamily="34" charset="0"/>
              </a:rPr>
              <a:t>kyselin</a:t>
            </a:r>
            <a:r>
              <a:rPr lang="en-US" altLang="cs-CZ" sz="2800" b="1" dirty="0">
                <a:cs typeface="Arial" panose="020B0604020202020204" pitchFamily="34" charset="0"/>
              </a:rPr>
              <a:t> </a:t>
            </a:r>
            <a:r>
              <a:rPr lang="en-US" altLang="cs-CZ" sz="2800" b="1" dirty="0" err="1">
                <a:cs typeface="Arial" panose="020B0604020202020204" pitchFamily="34" charset="0"/>
              </a:rPr>
              <a:t>ve</a:t>
            </a:r>
            <a:r>
              <a:rPr lang="en-US" altLang="cs-CZ" sz="2800" b="1" dirty="0">
                <a:cs typeface="Arial" panose="020B0604020202020204" pitchFamily="34" charset="0"/>
              </a:rPr>
              <a:t> </a:t>
            </a:r>
            <a:r>
              <a:rPr lang="en-US" altLang="cs-CZ" sz="2800" b="1" dirty="0" err="1">
                <a:cs typeface="Arial" panose="020B0604020202020204" pitchFamily="34" charset="0"/>
              </a:rPr>
              <a:t>vodě</a:t>
            </a:r>
            <a:r>
              <a:rPr lang="cs-CZ" altLang="cs-CZ" sz="2800" b="1" dirty="0">
                <a:cs typeface="Arial" panose="020B0604020202020204" pitchFamily="34" charset="0"/>
              </a:rPr>
              <a:t> a </a:t>
            </a:r>
            <a:r>
              <a:rPr lang="cs-CZ" altLang="cs-CZ" sz="2800" b="1" dirty="0" err="1">
                <a:cs typeface="Arial" panose="020B0604020202020204" pitchFamily="34" charset="0"/>
              </a:rPr>
              <a:t>pKa</a:t>
            </a:r>
            <a:endParaRPr lang="en-US" altLang="cs-CZ" sz="2800" b="1" dirty="0"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D27D1CF-9EAF-4956-9659-D1EEA1129A52}"/>
              </a:ext>
            </a:extLst>
          </p:cNvPr>
          <p:cNvSpPr txBox="1"/>
          <p:nvPr/>
        </p:nvSpPr>
        <p:spPr>
          <a:xfrm>
            <a:off x="4953000" y="6019800"/>
            <a:ext cx="1713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pKa</a:t>
            </a:r>
            <a:r>
              <a:rPr lang="cs-CZ" sz="2000" b="1" dirty="0"/>
              <a:t> = - log(</a:t>
            </a:r>
            <a:r>
              <a:rPr lang="cs-CZ" sz="2000" b="1" dirty="0" err="1"/>
              <a:t>Ka</a:t>
            </a:r>
            <a:r>
              <a:rPr lang="cs-CZ" sz="2000" b="1" dirty="0"/>
              <a:t>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834779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60" name="Picture 4" descr="VÃ½sledek obrÃ¡zku pro h3po4 titration cu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9271"/>
            <a:ext cx="5257800" cy="331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VÃ½sledek obrÃ¡zku pro h3po4 titration cur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599" y="3581400"/>
            <a:ext cx="4585326" cy="313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27658C-2723-4D98-8F73-98642CE61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6" y="2747694"/>
            <a:ext cx="2752725" cy="11620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A50D207-0B68-43A5-B13B-5FA2D42C6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2" y="4495800"/>
            <a:ext cx="1438275" cy="11334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98EF36-864D-4F22-9488-DBFC8F505C22}"/>
              </a:ext>
            </a:extLst>
          </p:cNvPr>
          <p:cNvSpPr txBox="1"/>
          <p:nvPr/>
        </p:nvSpPr>
        <p:spPr>
          <a:xfrm>
            <a:off x="385761" y="838200"/>
            <a:ext cx="32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Nižší </a:t>
            </a:r>
            <a:r>
              <a:rPr lang="cs-CZ" sz="2000" dirty="0" err="1"/>
              <a:t>pKa</a:t>
            </a:r>
            <a:r>
              <a:rPr lang="cs-CZ" sz="2000" dirty="0"/>
              <a:t> u vyšších stupňů souvisí s tím, že k uvolnění protonu ze záporně nabité částice je třeba více energie. </a:t>
            </a:r>
          </a:p>
        </p:txBody>
      </p:sp>
    </p:spTree>
    <p:extLst>
      <p:ext uri="{BB962C8B-B14F-4D97-AF65-F5344CB8AC3E}">
        <p14:creationId xmlns:p14="http://schemas.microsoft.com/office/powerpoint/2010/main" val="435060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81000" y="609600"/>
            <a:ext cx="86106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silné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kyseliny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:     K</a:t>
            </a:r>
            <a:r>
              <a:rPr lang="en-US" altLang="cs-CZ" sz="2000" b="1" baseline="-30000" dirty="0">
                <a:latin typeface="+mn-lt"/>
                <a:cs typeface="Arial" panose="020B0604020202020204" pitchFamily="34" charset="0"/>
              </a:rPr>
              <a:t>A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 &gt;  10</a:t>
            </a:r>
            <a:r>
              <a:rPr lang="en-US" altLang="cs-CZ" sz="2000" b="1" baseline="30000" dirty="0">
                <a:latin typeface="+mn-lt"/>
                <a:cs typeface="Arial" panose="020B0604020202020204" pitchFamily="34" charset="0"/>
              </a:rPr>
              <a:t>-2</a:t>
            </a: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ve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vodě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jsou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úplně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disociovány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na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oxoniové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ionty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 a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příslušné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anionty</a:t>
            </a: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i="1" dirty="0" err="1">
                <a:latin typeface="+mn-lt"/>
                <a:cs typeface="Arial" panose="020B0604020202020204" pitchFamily="34" charset="0"/>
              </a:rPr>
              <a:t>příklady</a:t>
            </a:r>
            <a:r>
              <a:rPr lang="en-US" altLang="cs-CZ" sz="2000" i="1" dirty="0">
                <a:latin typeface="+mn-lt"/>
                <a:cs typeface="Arial" panose="020B0604020202020204" pitchFamily="34" charset="0"/>
              </a:rPr>
              <a:t>: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HClO</a:t>
            </a:r>
            <a:r>
              <a:rPr lang="en-US" altLang="cs-CZ" sz="2000" baseline="-30000" dirty="0">
                <a:latin typeface="+mn-lt"/>
                <a:cs typeface="Arial" panose="020B0604020202020204" pitchFamily="34" charset="0"/>
              </a:rPr>
              <a:t>4,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HCl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H</a:t>
            </a:r>
            <a:r>
              <a:rPr lang="en-US" altLang="cs-CZ" sz="2000" baseline="-30000" dirty="0">
                <a:latin typeface="+mn-lt"/>
                <a:cs typeface="Arial" panose="020B0604020202020204" pitchFamily="34" charset="0"/>
              </a:rPr>
              <a:t>2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SO</a:t>
            </a:r>
            <a:r>
              <a:rPr lang="en-US" altLang="cs-CZ" sz="2000" baseline="-30000" dirty="0">
                <a:latin typeface="+mn-lt"/>
                <a:cs typeface="Arial" panose="020B0604020202020204" pitchFamily="34" charset="0"/>
              </a:rPr>
              <a:t>4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HNO</a:t>
            </a:r>
            <a:r>
              <a:rPr lang="en-US" altLang="cs-CZ" sz="2000" baseline="-30000" dirty="0">
                <a:latin typeface="+mn-lt"/>
                <a:cs typeface="Arial" panose="020B0604020202020204" pitchFamily="34" charset="0"/>
              </a:rPr>
              <a:t>3,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HI,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HBr</a:t>
            </a: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+mn-lt"/>
                <a:cs typeface="Times New Roman" pitchFamily="18" charset="0"/>
              </a:rPr>
              <a:t> </a:t>
            </a:r>
            <a:endParaRPr lang="cs-CZ" altLang="cs-CZ" sz="2000" dirty="0">
              <a:latin typeface="+mn-lt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středně silné kyseliny:     K</a:t>
            </a:r>
            <a:r>
              <a:rPr lang="cs-CZ" altLang="cs-CZ" sz="2000" b="1" baseline="-30000" dirty="0">
                <a:latin typeface="+mn-lt"/>
                <a:cs typeface="Arial" panose="020B0604020202020204" pitchFamily="34" charset="0"/>
              </a:rPr>
              <a:t>A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= 10 </a:t>
            </a:r>
            <a:r>
              <a:rPr lang="cs-CZ" altLang="cs-CZ" sz="2000" b="1" baseline="30000" dirty="0">
                <a:latin typeface="+mn-lt"/>
                <a:cs typeface="Arial" panose="020B0604020202020204" pitchFamily="34" charset="0"/>
              </a:rPr>
              <a:t>-4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- 10</a:t>
            </a:r>
            <a:r>
              <a:rPr lang="cs-CZ" altLang="cs-CZ" sz="2000" b="1" baseline="30000" dirty="0">
                <a:latin typeface="+mn-lt"/>
                <a:cs typeface="Arial" panose="020B0604020202020204" pitchFamily="34" charset="0"/>
              </a:rPr>
              <a:t>-2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ve vodných roztocích jsou koncentrace nedisociovaných molekul a disociací vzniklých iontů srovnatelné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cs-CZ" altLang="cs-CZ" sz="2000" i="1" dirty="0">
                <a:latin typeface="+mn-lt"/>
                <a:cs typeface="Arial" panose="020B0604020202020204" pitchFamily="34" charset="0"/>
              </a:rPr>
              <a:t>příklady: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HF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H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PO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4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HNO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</a:p>
          <a:p>
            <a:pPr algn="just">
              <a:spcBef>
                <a:spcPct val="0"/>
              </a:spcBef>
              <a:buSzTx/>
              <a:buFontTx/>
              <a:buNone/>
            </a:pPr>
            <a:endParaRPr lang="cs-CZ" altLang="cs-CZ" sz="2000" dirty="0">
              <a:latin typeface="+mn-lt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slabé kyseliny:     K</a:t>
            </a:r>
            <a:r>
              <a:rPr lang="cs-CZ" altLang="cs-CZ" sz="2000" b="1" baseline="-30000" dirty="0">
                <a:latin typeface="+mn-lt"/>
                <a:cs typeface="Arial" panose="020B0604020202020204" pitchFamily="34" charset="0"/>
              </a:rPr>
              <a:t>A</a:t>
            </a:r>
            <a:r>
              <a:rPr lang="cs-CZ" altLang="cs-CZ" sz="2000" b="1" dirty="0">
                <a:latin typeface="+mn-lt"/>
                <a:cs typeface="Arial" panose="020B0604020202020204" pitchFamily="34" charset="0"/>
              </a:rPr>
              <a:t>   &lt;  10</a:t>
            </a:r>
            <a:r>
              <a:rPr lang="cs-CZ" altLang="cs-CZ" sz="2000" b="1" baseline="30000" dirty="0">
                <a:latin typeface="+mn-lt"/>
                <a:cs typeface="Arial" panose="020B0604020202020204" pitchFamily="34" charset="0"/>
              </a:rPr>
              <a:t>-4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ve vodě jsou disociovány velmi málo, převažují nedisociované molekuly</a:t>
            </a:r>
            <a:endParaRPr lang="cs-CZ" altLang="cs-CZ" sz="2000" b="1" dirty="0">
              <a:latin typeface="+mn-lt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r>
              <a:rPr lang="cs-CZ" altLang="cs-CZ" sz="2000" i="1" dirty="0">
                <a:latin typeface="+mn-lt"/>
                <a:cs typeface="Arial" panose="020B0604020202020204" pitchFamily="34" charset="0"/>
              </a:rPr>
              <a:t>příklady: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H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CO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H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S, HCN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+mn-lt"/>
                <a:cs typeface="Arial" panose="020B0604020202020204" pitchFamily="34" charset="0"/>
              </a:rPr>
              <a:t>HOCl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, H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3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BO</a:t>
            </a:r>
            <a:r>
              <a:rPr lang="cs-CZ" altLang="cs-CZ" sz="2000" baseline="-30000" dirty="0">
                <a:latin typeface="+mn-lt"/>
                <a:cs typeface="Arial" panose="020B0604020202020204" pitchFamily="34" charset="0"/>
              </a:rPr>
              <a:t>3</a:t>
            </a: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 algn="just">
              <a:spcBef>
                <a:spcPct val="0"/>
              </a:spcBef>
              <a:buSzTx/>
              <a:buFontTx/>
              <a:buNone/>
            </a:pPr>
            <a:endParaRPr lang="en-US" alt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0614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195A6F43-E806-41CB-91E2-DD00E0254205}"/>
              </a:ext>
            </a:extLst>
          </p:cNvPr>
          <p:cNvGraphicFramePr>
            <a:graphicFrameLocks noGrp="1"/>
          </p:cNvGraphicFramePr>
          <p:nvPr/>
        </p:nvGraphicFramePr>
        <p:xfrm>
          <a:off x="949117" y="681887"/>
          <a:ext cx="6981822" cy="1500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2727">
                  <a:extLst>
                    <a:ext uri="{9D8B030D-6E8A-4147-A177-3AD203B41FA5}">
                      <a16:colId xmlns:a16="http://schemas.microsoft.com/office/drawing/2014/main" val="2333312097"/>
                    </a:ext>
                  </a:extLst>
                </a:gridCol>
                <a:gridCol w="1532417">
                  <a:extLst>
                    <a:ext uri="{9D8B030D-6E8A-4147-A177-3AD203B41FA5}">
                      <a16:colId xmlns:a16="http://schemas.microsoft.com/office/drawing/2014/main" val="2916934979"/>
                    </a:ext>
                  </a:extLst>
                </a:gridCol>
                <a:gridCol w="1478960">
                  <a:extLst>
                    <a:ext uri="{9D8B030D-6E8A-4147-A177-3AD203B41FA5}">
                      <a16:colId xmlns:a16="http://schemas.microsoft.com/office/drawing/2014/main" val="437888529"/>
                    </a:ext>
                  </a:extLst>
                </a:gridCol>
                <a:gridCol w="1238406">
                  <a:extLst>
                    <a:ext uri="{9D8B030D-6E8A-4147-A177-3AD203B41FA5}">
                      <a16:colId xmlns:a16="http://schemas.microsoft.com/office/drawing/2014/main" val="2980417383"/>
                    </a:ext>
                  </a:extLst>
                </a:gridCol>
                <a:gridCol w="1149312">
                  <a:extLst>
                    <a:ext uri="{9D8B030D-6E8A-4147-A177-3AD203B41FA5}">
                      <a16:colId xmlns:a16="http://schemas.microsoft.com/office/drawing/2014/main" val="1101662168"/>
                    </a:ext>
                  </a:extLst>
                </a:gridCol>
              </a:tblGrid>
              <a:tr h="35336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996505"/>
                  </a:ext>
                </a:extLst>
              </a:tr>
              <a:tr h="402961">
                <a:tc>
                  <a:txBody>
                    <a:bodyPr/>
                    <a:lstStyle/>
                    <a:p>
                      <a:r>
                        <a:rPr lang="en-US" dirty="0" err="1"/>
                        <a:t>chlorid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12, 8, 6, 4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6, 4, 2, 1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6, 2, 1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07957"/>
                  </a:ext>
                </a:extLst>
              </a:tr>
              <a:tr h="353360">
                <a:tc>
                  <a:txBody>
                    <a:bodyPr/>
                    <a:lstStyle/>
                    <a:p>
                      <a:r>
                        <a:rPr lang="en-US" dirty="0" err="1"/>
                        <a:t>dusi</a:t>
                      </a:r>
                      <a:r>
                        <a:rPr lang="cs-CZ" dirty="0"/>
                        <a:t>č</a:t>
                      </a:r>
                      <a:r>
                        <a:rPr lang="en-US" dirty="0"/>
                        <a:t>nan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9, 6, 2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4, 3, 2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023887"/>
                  </a:ext>
                </a:extLst>
              </a:tr>
              <a:tr h="353360">
                <a:tc>
                  <a:txBody>
                    <a:bodyPr/>
                    <a:lstStyle/>
                    <a:p>
                      <a:r>
                        <a:rPr lang="cs-CZ" dirty="0"/>
                        <a:t>síran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12, 7, 6, 1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2, 1/2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4657657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F36B9826-F2AE-4B15-8B9C-9399FE4D9082}"/>
              </a:ext>
            </a:extLst>
          </p:cNvPr>
          <p:cNvSpPr txBox="1"/>
          <p:nvPr/>
        </p:nvSpPr>
        <p:spPr>
          <a:xfrm>
            <a:off x="74421" y="85161"/>
            <a:ext cx="8995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Počet molekul krystalové vody v chloridech, dusičnanech a síranech kovů skupiny II.A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DEEACB2-393D-4BD3-AB9F-1970B7C1F129}"/>
              </a:ext>
            </a:extLst>
          </p:cNvPr>
          <p:cNvSpPr txBox="1"/>
          <p:nvPr/>
        </p:nvSpPr>
        <p:spPr>
          <a:xfrm>
            <a:off x="273843" y="2378744"/>
            <a:ext cx="8596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Klesající počet molekul krystalové vody v některých solích kovů ukazuje, že menší ionty jsou snadněji hydratovány a jejich soli tvoří větší počet hydrátů s vyšším stupněm hydratace.</a:t>
            </a:r>
          </a:p>
        </p:txBody>
      </p:sp>
      <p:pic>
        <p:nvPicPr>
          <p:cNvPr id="1028" name="Picture 4" descr="Learn Hydration Of Ions And Hydration Energy Of Alkaline Earth Metals  meaning, concepts, formulas through Study Material, Notes – Embibe.com">
            <a:extLst>
              <a:ext uri="{FF2B5EF4-FFF2-40B4-BE49-F238E27FC236}">
                <a16:creationId xmlns:a16="http://schemas.microsoft.com/office/drawing/2014/main" id="{18D339A6-9496-4AFB-8570-2B571983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87483"/>
            <a:ext cx="5876925" cy="177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364E079-B242-4D7E-B1DF-A8D2C8B14E0C}"/>
              </a:ext>
            </a:extLst>
          </p:cNvPr>
          <p:cNvSpPr txBox="1"/>
          <p:nvPr/>
        </p:nvSpPr>
        <p:spPr>
          <a:xfrm>
            <a:off x="264318" y="5104396"/>
            <a:ext cx="54411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000000"/>
                </a:solidFill>
                <a:effectLst/>
              </a:rPr>
              <a:t>Hydráty kovů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alkali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ckých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zemin obsahují více molekul vody než odpovídající soli alkalických kovů,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protože velikost iontů kovů alkalických zemin je menší než velikost iontů alkalických kovů a tím je větší i jejich hydratační energie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</a:t>
            </a: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FACB36D-3EFD-4649-A5F3-6763981B9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5104396"/>
            <a:ext cx="3128147" cy="1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725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629840" y="1066800"/>
            <a:ext cx="647461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cs-CZ" altLang="cs-CZ" sz="2000" dirty="0">
                <a:latin typeface="+mn-lt"/>
                <a:cs typeface="Times New Roman" pitchFamily="18" charset="0"/>
              </a:rPr>
              <a:t>	</a:t>
            </a:r>
            <a:r>
              <a:rPr lang="en-US" altLang="cs-CZ" sz="2000" dirty="0">
                <a:latin typeface="+mn-lt"/>
                <a:cs typeface="Times New Roman" pitchFamily="18" charset="0"/>
              </a:rPr>
              <a:t>B    +     H</a:t>
            </a:r>
            <a:r>
              <a:rPr lang="en-US" altLang="cs-CZ" sz="2000" baseline="-30000" dirty="0">
                <a:latin typeface="+mn-lt"/>
                <a:cs typeface="Times New Roman" pitchFamily="18" charset="0"/>
              </a:rPr>
              <a:t>2</a:t>
            </a:r>
            <a:r>
              <a:rPr lang="en-US" altLang="cs-CZ" sz="2000" dirty="0">
                <a:latin typeface="+mn-lt"/>
                <a:cs typeface="Times New Roman" pitchFamily="18" charset="0"/>
              </a:rPr>
              <a:t>O </a:t>
            </a:r>
            <a:r>
              <a:rPr lang="cs-CZ" altLang="cs-CZ" sz="2000" dirty="0">
                <a:latin typeface="+mn-lt"/>
              </a:rPr>
              <a:t>                       </a:t>
            </a:r>
            <a:r>
              <a:rPr lang="en-US" altLang="cs-CZ" sz="2000" dirty="0">
                <a:latin typeface="+mn-lt"/>
                <a:cs typeface="Times New Roman" pitchFamily="18" charset="0"/>
              </a:rPr>
              <a:t>HB</a:t>
            </a:r>
            <a:r>
              <a:rPr lang="en-US" altLang="cs-CZ" sz="2000" baseline="30000" dirty="0">
                <a:latin typeface="+mn-lt"/>
                <a:cs typeface="Times New Roman" pitchFamily="18" charset="0"/>
              </a:rPr>
              <a:t>+</a:t>
            </a:r>
            <a:r>
              <a:rPr lang="en-US" altLang="cs-CZ" sz="2000" dirty="0">
                <a:latin typeface="+mn-lt"/>
                <a:cs typeface="Times New Roman" pitchFamily="18" charset="0"/>
              </a:rPr>
              <a:t>    +     OH</a:t>
            </a:r>
            <a:r>
              <a:rPr lang="en-US" altLang="cs-CZ" sz="2000" baseline="30000" dirty="0">
                <a:latin typeface="+mn-lt"/>
                <a:cs typeface="Times New Roman" pitchFamily="18" charset="0"/>
              </a:rPr>
              <a:t>-</a:t>
            </a:r>
            <a:endParaRPr lang="en-US" altLang="cs-CZ" sz="2000" b="1" dirty="0"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endParaRPr lang="cs-CZ" altLang="cs-CZ" sz="2000" dirty="0"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Disociační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 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konstanta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K</a:t>
            </a:r>
            <a:r>
              <a:rPr lang="en-US" altLang="cs-CZ" sz="2000" b="1" baseline="-30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B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obdobně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jako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pro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kyseliny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+mn-lt"/>
                <a:cs typeface="Times New Roman" pitchFamily="18" charset="0"/>
              </a:rPr>
              <a:t> </a:t>
            </a:r>
            <a:r>
              <a:rPr lang="cs-CZ" altLang="cs-CZ" sz="2000" dirty="0">
                <a:latin typeface="+mn-lt"/>
                <a:cs typeface="Times New Roman" pitchFamily="18" charset="0"/>
              </a:rPr>
              <a:t>		</a:t>
            </a:r>
            <a:r>
              <a:rPr lang="en-US" altLang="cs-CZ" sz="2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K</a:t>
            </a:r>
            <a:r>
              <a:rPr lang="en-US" altLang="cs-CZ" sz="2000" b="1" baseline="-3000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B</a:t>
            </a:r>
            <a:r>
              <a:rPr lang="en-US" altLang="cs-CZ" sz="2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 = </a:t>
            </a:r>
            <a:r>
              <a:rPr lang="cs-CZ" altLang="cs-CZ" sz="2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	  </a:t>
            </a:r>
            <a:r>
              <a:rPr lang="cs-CZ" altLang="cs-CZ" sz="2000" b="1" u="sng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[</a:t>
            </a:r>
            <a:r>
              <a:rPr lang="en-US" altLang="cs-CZ" sz="2000" b="1" u="sng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HB</a:t>
            </a:r>
            <a:r>
              <a:rPr lang="en-US" altLang="cs-CZ" sz="2000" b="1" u="sng" baseline="3000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+</a:t>
            </a:r>
            <a:r>
              <a:rPr lang="cs-CZ" altLang="cs-CZ" sz="2000" b="1" u="sng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]</a:t>
            </a:r>
            <a:r>
              <a:rPr lang="en-US" altLang="cs-CZ" sz="2000" b="1" u="sng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 . </a:t>
            </a:r>
            <a:r>
              <a:rPr lang="cs-CZ" altLang="cs-CZ" sz="2000" b="1" u="sng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[</a:t>
            </a:r>
            <a:r>
              <a:rPr lang="en-US" altLang="cs-CZ" sz="2000" b="1" u="sng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OH</a:t>
            </a:r>
            <a:r>
              <a:rPr lang="cs-CZ" altLang="cs-CZ" sz="2000" baseline="30000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-</a:t>
            </a:r>
            <a:r>
              <a:rPr lang="cs-CZ" altLang="cs-CZ" sz="2000" b="1" u="sng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]</a:t>
            </a:r>
            <a:endParaRPr lang="en-US" altLang="cs-CZ" sz="2000" b="1" dirty="0">
              <a:solidFill>
                <a:schemeClr val="tx2"/>
              </a:solidFill>
              <a:latin typeface="+mn-lt"/>
              <a:cs typeface="Times New Roman" pitchFamily="18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                </a:t>
            </a:r>
            <a:r>
              <a:rPr lang="cs-CZ" altLang="cs-CZ" sz="2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		          [</a:t>
            </a:r>
            <a:r>
              <a:rPr lang="en-US" altLang="cs-CZ" sz="2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 B </a:t>
            </a:r>
            <a:r>
              <a:rPr lang="cs-CZ" altLang="cs-CZ" sz="2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]</a:t>
            </a:r>
            <a:endParaRPr lang="en-US" altLang="cs-CZ" sz="20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3352800" y="1219200"/>
            <a:ext cx="514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35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H="1">
            <a:off x="3409950" y="1371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350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304800" y="3992256"/>
            <a:ext cx="853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60000"/>
              <a:buFont typeface="Wingdings" pitchFamily="2" charset="2"/>
              <a:buChar char="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SzPct val="60000"/>
              <a:buFont typeface="Wingdings" pitchFamily="2" charset="2"/>
              <a:buChar char=""/>
              <a:defRPr sz="19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SzPct val="60000"/>
              <a:buFont typeface="Wingdings" pitchFamily="2" charset="2"/>
              <a:buChar char="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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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silné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zásady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  K</a:t>
            </a:r>
            <a:r>
              <a:rPr lang="en-US" altLang="cs-CZ" sz="2000" b="1" baseline="-30000" dirty="0">
                <a:latin typeface="+mn-lt"/>
                <a:cs typeface="Arial" panose="020B0604020202020204" pitchFamily="34" charset="0"/>
              </a:rPr>
              <a:t>B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&gt;  10</a:t>
            </a:r>
            <a:r>
              <a:rPr lang="en-US" altLang="cs-CZ" sz="2000" b="1" baseline="30000" dirty="0">
                <a:latin typeface="+mn-lt"/>
                <a:cs typeface="Arial" panose="020B0604020202020204" pitchFamily="34" charset="0"/>
              </a:rPr>
              <a:t>-2</a:t>
            </a:r>
            <a:r>
              <a:rPr lang="cs-CZ" altLang="cs-CZ" sz="2000" b="1" baseline="30000" dirty="0">
                <a:latin typeface="+mn-lt"/>
                <a:cs typeface="Arial" panose="020B0604020202020204" pitchFamily="34" charset="0"/>
              </a:rPr>
              <a:t> 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ve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vodě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jsou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úplně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disociovány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i="1" dirty="0" err="1">
                <a:latin typeface="+mn-lt"/>
                <a:cs typeface="Arial" panose="020B0604020202020204" pitchFamily="34" charset="0"/>
              </a:rPr>
              <a:t>příklady</a:t>
            </a:r>
            <a:r>
              <a:rPr lang="en-US" altLang="cs-CZ" sz="2000" i="1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hydroxidy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oxidy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sulfidy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hydridy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alkalických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kovů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kovů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alkalických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zemin</a:t>
            </a: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+mn-lt"/>
                <a:cs typeface="Arial" panose="020B0604020202020204" pitchFamily="34" charset="0"/>
              </a:rPr>
              <a:t> </a:t>
            </a: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středně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silné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zásady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K</a:t>
            </a:r>
            <a:r>
              <a:rPr lang="en-US" altLang="cs-CZ" sz="2000" b="1" baseline="-30000" dirty="0">
                <a:latin typeface="+mn-lt"/>
                <a:cs typeface="Arial" panose="020B0604020202020204" pitchFamily="34" charset="0"/>
              </a:rPr>
              <a:t>B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=</a:t>
            </a:r>
            <a:r>
              <a:rPr lang="en-US" altLang="cs-CZ" sz="2000" b="1" baseline="-30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10</a:t>
            </a:r>
            <a:r>
              <a:rPr lang="en-US" altLang="cs-CZ" sz="2000" b="1" baseline="30000" dirty="0">
                <a:latin typeface="+mn-lt"/>
                <a:cs typeface="Arial" panose="020B0604020202020204" pitchFamily="34" charset="0"/>
              </a:rPr>
              <a:t>-4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- 10</a:t>
            </a:r>
            <a:r>
              <a:rPr lang="en-US" altLang="cs-CZ" sz="2000" b="1" baseline="30000" dirty="0">
                <a:latin typeface="+mn-lt"/>
                <a:cs typeface="Arial" panose="020B0604020202020204" pitchFamily="34" charset="0"/>
              </a:rPr>
              <a:t>-2</a:t>
            </a:r>
            <a:r>
              <a:rPr lang="cs-CZ" altLang="cs-CZ" sz="2000" b="1" baseline="30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ve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vodě</a:t>
            </a: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jsou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částečně disociovány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endParaRPr lang="cs-CZ" altLang="cs-CZ" sz="2000" b="1" i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i="1" dirty="0" err="1">
                <a:latin typeface="+mn-lt"/>
                <a:cs typeface="Arial" panose="020B0604020202020204" pitchFamily="34" charset="0"/>
              </a:rPr>
              <a:t>příklady</a:t>
            </a:r>
            <a:r>
              <a:rPr lang="en-US" altLang="cs-CZ" sz="2000" i="1" dirty="0">
                <a:latin typeface="+mn-lt"/>
                <a:cs typeface="Arial" panose="020B0604020202020204" pitchFamily="34" charset="0"/>
              </a:rPr>
              <a:t>: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fosforečnany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a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uhličitany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alkalických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kovů</a:t>
            </a:r>
            <a:endParaRPr lang="en-US" altLang="cs-CZ" sz="20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dirty="0">
                <a:latin typeface="+mn-lt"/>
                <a:cs typeface="Arial" panose="020B0604020202020204" pitchFamily="34" charset="0"/>
              </a:rPr>
              <a:t> </a:t>
            </a:r>
            <a:endParaRPr lang="cs-CZ" altLang="cs-CZ" sz="2000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slabé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dirty="0" err="1">
                <a:latin typeface="+mn-lt"/>
                <a:cs typeface="Arial" panose="020B0604020202020204" pitchFamily="34" charset="0"/>
              </a:rPr>
              <a:t>zásady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 K</a:t>
            </a:r>
            <a:r>
              <a:rPr lang="en-US" altLang="cs-CZ" sz="2000" b="1" baseline="-30000" dirty="0">
                <a:latin typeface="+mn-lt"/>
                <a:cs typeface="Arial" panose="020B0604020202020204" pitchFamily="34" charset="0"/>
              </a:rPr>
              <a:t>B</a:t>
            </a:r>
            <a:r>
              <a:rPr lang="en-US" altLang="cs-CZ" sz="2000" b="1" dirty="0">
                <a:latin typeface="+mn-lt"/>
                <a:cs typeface="Arial" panose="020B0604020202020204" pitchFamily="34" charset="0"/>
              </a:rPr>
              <a:t>  &lt;  10</a:t>
            </a:r>
            <a:r>
              <a:rPr lang="en-US" altLang="cs-CZ" sz="2000" b="1" baseline="30000" dirty="0">
                <a:latin typeface="+mn-lt"/>
                <a:cs typeface="Arial" panose="020B0604020202020204" pitchFamily="34" charset="0"/>
              </a:rPr>
              <a:t>-4</a:t>
            </a:r>
            <a:r>
              <a:rPr lang="cs-CZ" altLang="cs-CZ" sz="2000" b="1" baseline="300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ve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vodě</a:t>
            </a: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b="1" i="1" dirty="0" err="1">
                <a:latin typeface="+mn-lt"/>
                <a:cs typeface="Arial" panose="020B0604020202020204" pitchFamily="34" charset="0"/>
              </a:rPr>
              <a:t>jsou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1" i="1" dirty="0">
                <a:latin typeface="+mn-lt"/>
                <a:cs typeface="Arial" panose="020B0604020202020204" pitchFamily="34" charset="0"/>
              </a:rPr>
              <a:t>nepatrně disociovány</a:t>
            </a:r>
            <a:r>
              <a:rPr lang="en-US" altLang="cs-CZ" sz="2000" b="1" i="1" dirty="0">
                <a:latin typeface="+mn-lt"/>
                <a:cs typeface="Arial" panose="020B0604020202020204" pitchFamily="34" charset="0"/>
              </a:rPr>
              <a:t> </a:t>
            </a:r>
            <a:endParaRPr lang="cs-CZ" altLang="cs-CZ" sz="2000" b="1" i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cs-CZ" sz="2000" i="1" dirty="0" err="1">
                <a:latin typeface="+mn-lt"/>
                <a:cs typeface="Arial" panose="020B0604020202020204" pitchFamily="34" charset="0"/>
              </a:rPr>
              <a:t>příklady</a:t>
            </a:r>
            <a:r>
              <a:rPr lang="en-US" altLang="cs-CZ" sz="2000" i="1" dirty="0">
                <a:latin typeface="+mn-lt"/>
                <a:cs typeface="Arial" panose="020B0604020202020204" pitchFamily="34" charset="0"/>
              </a:rPr>
              <a:t>:</a:t>
            </a:r>
            <a:r>
              <a:rPr lang="cs-CZ" altLang="cs-CZ" sz="2000" i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NH</a:t>
            </a:r>
            <a:r>
              <a:rPr lang="en-US" altLang="cs-CZ" sz="2000" baseline="-30000" dirty="0">
                <a:latin typeface="+mn-lt"/>
                <a:cs typeface="Arial" panose="020B0604020202020204" pitchFamily="34" charset="0"/>
              </a:rPr>
              <a:t>3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siřičitany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 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hydrogenuhličitany</a:t>
            </a:r>
            <a:r>
              <a:rPr lang="en-US" altLang="cs-CZ" sz="2000" dirty="0">
                <a:latin typeface="+mn-lt"/>
                <a:cs typeface="Arial" panose="020B0604020202020204" pitchFamily="34" charset="0"/>
              </a:rPr>
              <a:t>,</a:t>
            </a:r>
            <a:r>
              <a:rPr lang="cs-CZ" altLang="cs-CZ" sz="2000" dirty="0">
                <a:latin typeface="+mn-lt"/>
                <a:cs typeface="Arial" panose="020B0604020202020204" pitchFamily="34" charset="0"/>
              </a:rPr>
              <a:t> h</a:t>
            </a:r>
            <a:r>
              <a:rPr lang="en-US" altLang="cs-CZ" sz="2000" dirty="0" err="1">
                <a:latin typeface="+mn-lt"/>
                <a:cs typeface="Arial" panose="020B0604020202020204" pitchFamily="34" charset="0"/>
              </a:rPr>
              <a:t>ydrogensulfidy</a:t>
            </a:r>
            <a:endParaRPr lang="en-US" altLang="cs-CZ" sz="20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EF7AF5C-5CAC-4B9E-8FCB-71AA1B1124B9}"/>
              </a:ext>
            </a:extLst>
          </p:cNvPr>
          <p:cNvSpPr txBox="1"/>
          <p:nvPr/>
        </p:nvSpPr>
        <p:spPr>
          <a:xfrm>
            <a:off x="2286000" y="205770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cs-CZ" sz="2800" b="1" dirty="0" err="1">
                <a:latin typeface="+mn-lt"/>
                <a:cs typeface="Times New Roman" pitchFamily="18" charset="0"/>
              </a:rPr>
              <a:t>Disociace</a:t>
            </a:r>
            <a:r>
              <a:rPr lang="en-US" altLang="cs-CZ" sz="2800" b="1" dirty="0">
                <a:latin typeface="+mn-lt"/>
                <a:cs typeface="Times New Roman" pitchFamily="18" charset="0"/>
              </a:rPr>
              <a:t> </a:t>
            </a:r>
            <a:r>
              <a:rPr lang="en-US" altLang="cs-CZ" sz="2800" b="1" dirty="0" err="1">
                <a:latin typeface="+mn-lt"/>
                <a:cs typeface="Times New Roman" pitchFamily="18" charset="0"/>
              </a:rPr>
              <a:t>zásad</a:t>
            </a:r>
            <a:r>
              <a:rPr lang="en-US" altLang="cs-CZ" sz="2800" b="1" dirty="0">
                <a:latin typeface="+mn-lt"/>
                <a:cs typeface="Times New Roman" pitchFamily="18" charset="0"/>
              </a:rPr>
              <a:t> </a:t>
            </a:r>
            <a:r>
              <a:rPr lang="en-US" altLang="cs-CZ" sz="2800" b="1" dirty="0" err="1">
                <a:latin typeface="+mn-lt"/>
                <a:cs typeface="Times New Roman" pitchFamily="18" charset="0"/>
              </a:rPr>
              <a:t>ve</a:t>
            </a:r>
            <a:r>
              <a:rPr lang="en-US" altLang="cs-CZ" sz="2800" b="1" dirty="0">
                <a:latin typeface="+mn-lt"/>
                <a:cs typeface="Times New Roman" pitchFamily="18" charset="0"/>
              </a:rPr>
              <a:t> </a:t>
            </a:r>
            <a:r>
              <a:rPr lang="en-US" altLang="cs-CZ" sz="2800" b="1" dirty="0" err="1">
                <a:latin typeface="+mn-lt"/>
                <a:cs typeface="Times New Roman" pitchFamily="18" charset="0"/>
              </a:rPr>
              <a:t>vodě</a:t>
            </a:r>
            <a:r>
              <a:rPr lang="cs-CZ" altLang="cs-CZ" sz="2800" b="1" dirty="0">
                <a:latin typeface="+mn-lt"/>
                <a:cs typeface="Times New Roman" pitchFamily="18" charset="0"/>
              </a:rPr>
              <a:t> a </a:t>
            </a:r>
            <a:r>
              <a:rPr lang="cs-CZ" altLang="cs-CZ" sz="2800" b="1" dirty="0" err="1">
                <a:latin typeface="+mn-lt"/>
                <a:cs typeface="Times New Roman" pitchFamily="18" charset="0"/>
              </a:rPr>
              <a:t>pK</a:t>
            </a:r>
            <a:r>
              <a:rPr lang="cs-CZ" altLang="cs-CZ" sz="2800" b="1" baseline="-25000" dirty="0" err="1">
                <a:latin typeface="+mn-lt"/>
                <a:cs typeface="Times New Roman" pitchFamily="18" charset="0"/>
              </a:rPr>
              <a:t>b</a:t>
            </a:r>
            <a:endParaRPr lang="en-US" altLang="cs-CZ" sz="2800" b="1" baseline="-25000" dirty="0">
              <a:latin typeface="+mn-lt"/>
              <a:cs typeface="Times New Roman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554EDA-6F7C-46F4-9B4F-110F6A561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425" y="3343602"/>
            <a:ext cx="1836543" cy="3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083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FF42BB8-F10A-4701-AE33-32E68AC90802}"/>
              </a:ext>
            </a:extLst>
          </p:cNvPr>
          <p:cNvSpPr txBox="1"/>
          <p:nvPr/>
        </p:nvSpPr>
        <p:spPr>
          <a:xfrm>
            <a:off x="495562" y="253594"/>
            <a:ext cx="359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Síla kyselin a reaktivita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3196BA8-B182-4DB1-9896-62AF441FA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562" y="1902563"/>
            <a:ext cx="61722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ZnS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+ 2 </a:t>
            </a:r>
            <a:r>
              <a:rPr kumimoji="0" lang="cs-CZ" altLang="cs-CZ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HCl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</a:t>
            </a:r>
            <a:r>
              <a:rPr lang="cs-CZ" altLang="cs-CZ" dirty="0">
                <a:latin typeface="+mn-lt"/>
              </a:rPr>
              <a:t>= 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ZnCl</a:t>
            </a:r>
            <a:r>
              <a:rPr kumimoji="0" lang="cs-CZ" altLang="cs-CZ" i="0" u="none" strike="noStrike" cap="none" normalizeH="0" baseline="-30000" dirty="0">
                <a:ln>
                  <a:noFill/>
                </a:ln>
                <a:effectLst/>
                <a:latin typeface="+mn-lt"/>
              </a:rPr>
              <a:t>2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+ H</a:t>
            </a:r>
            <a:r>
              <a:rPr kumimoji="0" lang="cs-CZ" altLang="cs-CZ" i="0" u="none" strike="noStrike" cap="none" normalizeH="0" baseline="-30000" dirty="0">
                <a:ln>
                  <a:noFill/>
                </a:ln>
                <a:effectLst/>
                <a:latin typeface="+mn-lt"/>
              </a:rPr>
              <a:t>2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S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0C4F3C5-5422-4523-884B-7A4CE24369BF}"/>
              </a:ext>
            </a:extLst>
          </p:cNvPr>
          <p:cNvSpPr txBox="1"/>
          <p:nvPr/>
        </p:nvSpPr>
        <p:spPr>
          <a:xfrm>
            <a:off x="247650" y="1389127"/>
            <a:ext cx="86487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1. </a:t>
            </a:r>
            <a:r>
              <a:rPr lang="cs-CZ" sz="2000" u="sng" dirty="0"/>
              <a:t>Silnější kyselina má schopnost vytěsnit slabší kyselinu </a:t>
            </a:r>
            <a:r>
              <a:rPr lang="cs-CZ" sz="2000" dirty="0"/>
              <a:t>(tedy její anion) z její soli.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8221A8C-0E51-4E37-A03D-95443347B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262" y="2516518"/>
            <a:ext cx="3352800" cy="288278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B790E40A-5A48-4617-9F03-63C1BC09E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562" y="3031448"/>
            <a:ext cx="61722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BaO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+ 2 </a:t>
            </a:r>
            <a:r>
              <a:rPr kumimoji="0" lang="cs-CZ" altLang="cs-CZ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HCl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</a:t>
            </a:r>
            <a:r>
              <a:rPr lang="cs-CZ" altLang="cs-CZ" dirty="0">
                <a:latin typeface="+mn-lt"/>
              </a:rPr>
              <a:t>= 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BaCl</a:t>
            </a:r>
            <a:r>
              <a:rPr kumimoji="0" lang="cs-CZ" altLang="cs-CZ" i="0" u="none" strike="noStrike" cap="none" normalizeH="0" baseline="-30000" dirty="0">
                <a:ln>
                  <a:noFill/>
                </a:ln>
                <a:effectLst/>
                <a:latin typeface="+mn-lt"/>
              </a:rPr>
              <a:t>2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+ H</a:t>
            </a:r>
            <a:r>
              <a:rPr kumimoji="0" lang="cs-CZ" altLang="cs-CZ" i="0" u="none" strike="noStrike" cap="none" normalizeH="0" baseline="-30000" dirty="0">
                <a:ln>
                  <a:noFill/>
                </a:ln>
                <a:effectLst/>
                <a:latin typeface="+mn-lt"/>
              </a:rPr>
              <a:t>2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O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CF1ABFB-CBCE-412A-B40D-498585F7E7C8}"/>
              </a:ext>
            </a:extLst>
          </p:cNvPr>
          <p:cNvSpPr txBox="1"/>
          <p:nvPr/>
        </p:nvSpPr>
        <p:spPr>
          <a:xfrm>
            <a:off x="366712" y="4111614"/>
            <a:ext cx="8410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2. Přednost</a:t>
            </a:r>
            <a:r>
              <a:rPr lang="en-US" sz="2000" dirty="0"/>
              <a:t>n</a:t>
            </a:r>
            <a:r>
              <a:rPr lang="cs-CZ" sz="2000" dirty="0"/>
              <a:t>ě probíhají reakce, při nichž </a:t>
            </a:r>
            <a:r>
              <a:rPr lang="cs-CZ" sz="2000" u="sng" dirty="0"/>
              <a:t>vzniká slabší konjugovaná báze i slabší konjugovaná kyselina.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2F69C19E-BBD0-4DDD-9270-6BF981B6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5" y="5025934"/>
            <a:ext cx="61722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Al(OH)</a:t>
            </a:r>
            <a:r>
              <a:rPr kumimoji="0" lang="cs-CZ" altLang="cs-CZ" i="0" u="none" strike="noStrike" cap="none" normalizeH="0" baseline="-25000" dirty="0">
                <a:ln>
                  <a:noFill/>
                </a:ln>
                <a:effectLst/>
                <a:latin typeface="+mn-lt"/>
              </a:rPr>
              <a:t>3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+ 2 </a:t>
            </a:r>
            <a:r>
              <a:rPr kumimoji="0" lang="cs-CZ" altLang="cs-CZ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HCl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</a:t>
            </a:r>
            <a:r>
              <a:rPr lang="cs-CZ" altLang="cs-CZ" dirty="0">
                <a:latin typeface="+mn-lt"/>
              </a:rPr>
              <a:t>= 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AlCl</a:t>
            </a:r>
            <a:r>
              <a:rPr kumimoji="0" lang="cs-CZ" altLang="cs-CZ" i="0" u="none" strike="noStrike" cap="none" normalizeH="0" baseline="-30000" dirty="0">
                <a:ln>
                  <a:noFill/>
                </a:ln>
                <a:effectLst/>
                <a:latin typeface="+mn-lt"/>
              </a:rPr>
              <a:t>3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 + 3 H</a:t>
            </a:r>
            <a:r>
              <a:rPr kumimoji="0" lang="cs-CZ" altLang="cs-CZ" i="0" u="none" strike="noStrike" cap="none" normalizeH="0" baseline="-30000" dirty="0">
                <a:ln>
                  <a:noFill/>
                </a:ln>
                <a:effectLst/>
                <a:latin typeface="+mn-lt"/>
              </a:rPr>
              <a:t>2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O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A132674-AA59-438F-A5C3-EF726B576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5530334"/>
            <a:ext cx="61722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Al(OH)</a:t>
            </a:r>
            <a:r>
              <a:rPr kumimoji="0" lang="cs-CZ" altLang="cs-CZ" i="0" u="none" strike="noStrike" cap="none" normalizeH="0" baseline="-25000" dirty="0">
                <a:ln>
                  <a:noFill/>
                </a:ln>
                <a:effectLst/>
                <a:latin typeface="+mn-lt"/>
              </a:rPr>
              <a:t>3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+ KOH </a:t>
            </a:r>
            <a:r>
              <a:rPr lang="cs-CZ" altLang="cs-CZ" dirty="0">
                <a:latin typeface="+mn-lt"/>
              </a:rPr>
              <a:t>= K</a:t>
            </a:r>
            <a:r>
              <a:rPr lang="cs-CZ" altLang="cs-CZ" baseline="30000" dirty="0">
                <a:latin typeface="+mn-lt"/>
              </a:rPr>
              <a:t>+</a:t>
            </a:r>
            <a:r>
              <a:rPr lang="cs-CZ" altLang="cs-CZ" dirty="0">
                <a:latin typeface="+mn-lt"/>
              </a:rPr>
              <a:t> + </a:t>
            </a:r>
            <a:r>
              <a:rPr kumimoji="0" lang="en-US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[</a:t>
            </a:r>
            <a:r>
              <a:rPr kumimoji="0" lang="cs-CZ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Al(OH)</a:t>
            </a:r>
            <a:r>
              <a:rPr kumimoji="0" lang="en-US" altLang="cs-CZ" i="0" u="none" strike="noStrike" cap="none" normalizeH="0" baseline="-25000" dirty="0">
                <a:ln>
                  <a:noFill/>
                </a:ln>
                <a:effectLst/>
                <a:latin typeface="+mn-lt"/>
              </a:rPr>
              <a:t>4</a:t>
            </a:r>
            <a:r>
              <a:rPr kumimoji="0" lang="en-US" altLang="cs-CZ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]</a:t>
            </a:r>
            <a:r>
              <a:rPr kumimoji="0" lang="en-US" altLang="cs-CZ" i="0" u="none" strike="noStrike" cap="none" normalizeH="0" baseline="30000" dirty="0">
                <a:ln>
                  <a:noFill/>
                </a:ln>
                <a:effectLst/>
                <a:latin typeface="+mn-lt"/>
              </a:rPr>
              <a:t>-</a:t>
            </a:r>
            <a:endParaRPr kumimoji="0" lang="cs-CZ" altLang="cs-CZ" i="0" u="none" strike="noStrike" cap="none" normalizeH="0" baseline="30000" dirty="0">
              <a:ln>
                <a:noFill/>
              </a:ln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4903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his figure includes a table separated into a left half which is labeled âAcidsâ and a right half labeled âBases.â A red arrow points up the left side, which is labeled âIncreasing acid strength.â Similarly, a blue arrow points downward along the right side, which is labeled âIncreasing base strength.â Names of acids and bases are listed next to each arrow toward the center of the table, followed by chemical formulas. Acids listed top to bottom are sulfuric acid, H subscript 2 S O subscript 4, hydrogen iodide, H I, hydrogen bromide, H B r, hydrogen chloride, H C l, nitric acid, H N O subscript 3, hydronium ion ( in pink text) H subscript 3 O superscript plus, hydrogen sulfate ion, H S O subscript 4 superscript negative, phosphoric acid, H subscript 3 P O subscript 4, hydrogen fluoride, H F, nitrous acid, H N O subscript 2, acetic acid, C H subscript 3 C O subscript 2 H, carbonic acid H subscript 2 C O subscript 3, hydrogen sulfide, H subscript 2 S, ammonium ion, N H subscript 4 superscript +, hydrogen cyanide, H C N, hydrogen carbonate ion, H C O subscript 3 superscript negative, water (shaded in beige) H subscript 2 O, hydrogen sulfide ion, H S superscript negative, ethanol, C subscript 2 H subscript 5 O H, ammonia, N H subscript 3, hydrogen, H subscript 2, methane, and C H subscript 4. The acids at the top of the listing from sulfuric acid through nitric acid are grouped with a bracket to the right labeled âUndergo complete acid ionization in water.â Similarly, the acids at the bottom from hydrogen sulfide ion through methane are grouped with a bracket and labeled, âDo not undergo acid ionization in water.â The right half of the figure lists bases and formulas. From top to bottom the bases listed are hydrogen sulfate ion, H S O subscript 4 superscript negative, iodide ion, I superscript negative, bromide ion, B r superscript negative, chloride ion, C l superscript negative, nitrate ion, N O subscript 3 superscript negative, water (shaded in beige), H subscript 2 O, sulfate ion, S O subscript 4 superscript 2 negative, dihydrogen phosphate ion, H subscript 2 P O subscript 4 superscript negative, fluoride ion, F superscript negative, nitrite ion, N O subscript 2 superscript negative, acetate ion, C H subscript 3 C O subscript 2 superscript negative, hydrogen carbonate ion, H C O subscript 3 superscript negative, hydrogen sulfide ion, H S superscript negative, ammonia, N H subscript 3, cyanide ion, C N superscript negative, carbonate ion, C O subscript 3 superscript 2 negative, hydroxide ion (in blue), O H superscript negative, sulfide ion, S superscript 2 negative, ethoxide ion, C subscript 2 H subscript 5 O superscript negative, amide ion N H subscript 2 superscript negative, hydride ion, H superscript negative, and methide ion C H subscript 3 superscript negative. The bases at the top, from perchlorate ion through nitrate ion are group with a bracket which is labeled âDo not undergo base ionization in water.â Similarly, the lower 5 in the listing, from sulfide ion through methide ion are grouped and labeled âUndergo complete base ionization in water.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4134"/>
            <a:ext cx="7391399" cy="662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49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VÃ½sledek obrÃ¡zku pro pKa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2791"/>
            <a:ext cx="7772400" cy="616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462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9046F4-DC42-4E2A-A761-5554D26A6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333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Hammettova</a:t>
            </a:r>
            <a:r>
              <a:rPr lang="cs-CZ" sz="2800" b="1" dirty="0"/>
              <a:t> </a:t>
            </a:r>
            <a:r>
              <a:rPr lang="cs-CZ" sz="2800" b="1" dirty="0" err="1"/>
              <a:t>kyselostní</a:t>
            </a:r>
            <a:r>
              <a:rPr lang="cs-CZ" sz="2800" b="1" dirty="0"/>
              <a:t> funkce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BEA7A1A-0B0F-4762-A13C-244D3F8736BC}"/>
              </a:ext>
            </a:extLst>
          </p:cNvPr>
          <p:cNvSpPr txBox="1"/>
          <p:nvPr/>
        </p:nvSpPr>
        <p:spPr>
          <a:xfrm>
            <a:off x="76200" y="914400"/>
            <a:ext cx="8763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/>
              <a:t>Hammettova</a:t>
            </a:r>
            <a:r>
              <a:rPr lang="cs-CZ" sz="2000" b="1" dirty="0"/>
              <a:t> funkce kyselosti </a:t>
            </a:r>
            <a:r>
              <a:rPr lang="cs-CZ" sz="2000" dirty="0"/>
              <a:t>(H</a:t>
            </a:r>
            <a:r>
              <a:rPr lang="cs-CZ" sz="2000" baseline="-25000" dirty="0"/>
              <a:t>0</a:t>
            </a:r>
            <a:r>
              <a:rPr lang="cs-CZ" sz="2000" dirty="0"/>
              <a:t>) je míra kyselosti, která se používá pro velmi koncentrované roztoky silných kyselin (včetně tzv. </a:t>
            </a:r>
            <a:r>
              <a:rPr lang="cs-CZ" sz="2000" dirty="0" err="1"/>
              <a:t>superkyselin</a:t>
            </a:r>
            <a:r>
              <a:rPr lang="cs-CZ" sz="2000" dirty="0"/>
              <a:t>), nevodná či směsná prostředí (včetně organických rozpouštědel) nebo pro pevné látky (např. zeolity, pevné kyselé katalyzátory, apod.). Je zobecněním klasické </a:t>
            </a:r>
            <a:r>
              <a:rPr lang="cs-CZ" sz="2000" dirty="0" err="1"/>
              <a:t>Brønsted</a:t>
            </a:r>
            <a:r>
              <a:rPr lang="cs-CZ" sz="2000" dirty="0"/>
              <a:t> – </a:t>
            </a:r>
            <a:r>
              <a:rPr lang="cs-CZ" sz="2000" dirty="0" err="1"/>
              <a:t>Lowryho</a:t>
            </a:r>
            <a:r>
              <a:rPr lang="cs-CZ" sz="2000" dirty="0"/>
              <a:t> stupnice pH vhodné pouze pro zředěné vodné roztoky.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61FA133-C9AC-4AEF-8B91-500E2F37AD48}"/>
              </a:ext>
            </a:extLst>
          </p:cNvPr>
          <p:cNvSpPr txBox="1"/>
          <p:nvPr/>
        </p:nvSpPr>
        <p:spPr>
          <a:xfrm>
            <a:off x="228600" y="358140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1" hangingPunct="1"/>
            <a:r>
              <a:rPr lang="cs-CZ" dirty="0"/>
              <a:t>In je slabě </a:t>
            </a:r>
            <a:r>
              <a:rPr lang="cs-CZ" dirty="0" err="1"/>
              <a:t>bázický</a:t>
            </a:r>
            <a:r>
              <a:rPr lang="cs-CZ" dirty="0"/>
              <a:t> indikátor, např. </a:t>
            </a:r>
            <a:r>
              <a:rPr lang="cs-CZ" dirty="0" err="1"/>
              <a:t>trinitroanilin</a:t>
            </a:r>
            <a:r>
              <a:rPr lang="cs-CZ" dirty="0"/>
              <a:t> </a:t>
            </a:r>
            <a:r>
              <a:rPr lang="cs-CZ" altLang="cs-CZ" baseline="0" dirty="0"/>
              <a:t>, </a:t>
            </a:r>
            <a:r>
              <a:rPr lang="cs-CZ" altLang="cs-CZ" baseline="0" dirty="0" err="1"/>
              <a:t>InH</a:t>
            </a:r>
            <a:r>
              <a:rPr lang="cs-CZ" altLang="cs-CZ" baseline="30000" dirty="0"/>
              <a:t>+</a:t>
            </a:r>
            <a:r>
              <a:rPr lang="cs-CZ" altLang="cs-CZ" baseline="0" dirty="0"/>
              <a:t> je jeho </a:t>
            </a:r>
            <a:r>
              <a:rPr lang="cs-CZ" altLang="cs-CZ" baseline="0" dirty="0" err="1"/>
              <a:t>protonizovaná</a:t>
            </a:r>
            <a:r>
              <a:rPr lang="cs-CZ" altLang="cs-CZ" baseline="0" dirty="0"/>
              <a:t> forma, </a:t>
            </a:r>
            <a:r>
              <a:rPr lang="cs-CZ" altLang="cs-CZ" i="1" baseline="0" dirty="0"/>
              <a:t>H</a:t>
            </a:r>
            <a:r>
              <a:rPr lang="cs-CZ" altLang="cs-CZ" i="1" baseline="-25000" dirty="0"/>
              <a:t>0</a:t>
            </a:r>
            <a:r>
              <a:rPr lang="cs-CZ" altLang="cs-CZ" i="1" baseline="0" dirty="0"/>
              <a:t> – </a:t>
            </a:r>
            <a:r>
              <a:rPr lang="cs-CZ" altLang="cs-CZ" baseline="0" dirty="0"/>
              <a:t>udává hodnotu </a:t>
            </a:r>
            <a:r>
              <a:rPr lang="cs-CZ" altLang="cs-CZ" i="1" baseline="0" dirty="0" err="1"/>
              <a:t>pK</a:t>
            </a:r>
            <a:r>
              <a:rPr lang="cs-CZ" altLang="cs-CZ" i="1" baseline="-25000" dirty="0" err="1"/>
              <a:t>A</a:t>
            </a:r>
            <a:r>
              <a:rPr lang="cs-CZ" altLang="cs-CZ" i="1" baseline="0" dirty="0"/>
              <a:t>, </a:t>
            </a:r>
            <a:r>
              <a:rPr lang="cs-CZ" altLang="cs-CZ" baseline="0" dirty="0"/>
              <a:t>kterou by měl mít indikátor, aby v daném prostředí byl poměr obou jeho forem jednotkový.</a:t>
            </a:r>
          </a:p>
        </p:txBody>
      </p:sp>
      <p:graphicFrame>
        <p:nvGraphicFramePr>
          <p:cNvPr id="11" name="Object 7">
            <a:extLst>
              <a:ext uri="{FF2B5EF4-FFF2-40B4-BE49-F238E27FC236}">
                <a16:creationId xmlns:a16="http://schemas.microsoft.com/office/drawing/2014/main" id="{D932110F-E97D-4C67-8BBF-F3CC75441B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2700373"/>
          <a:ext cx="5362575" cy="726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68" name="Rovnice" r:id="rId3" imgW="3378200" imgH="457200" progId="Equation.3">
                  <p:embed/>
                </p:oleObj>
              </mc:Choice>
              <mc:Fallback>
                <p:oleObj name="Rovnice" r:id="rId3" imgW="3378200" imgH="457200" progId="Equation.3">
                  <p:embed/>
                  <p:pic>
                    <p:nvPicPr>
                      <p:cNvPr id="11" name="Object 7">
                        <a:extLst>
                          <a:ext uri="{FF2B5EF4-FFF2-40B4-BE49-F238E27FC236}">
                            <a16:creationId xmlns:a16="http://schemas.microsoft.com/office/drawing/2014/main" id="{D932110F-E97D-4C67-8BBF-F3CC75441B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700373"/>
                        <a:ext cx="5362575" cy="726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8">
            <a:extLst>
              <a:ext uri="{FF2B5EF4-FFF2-40B4-BE49-F238E27FC236}">
                <a16:creationId xmlns:a16="http://schemas.microsoft.com/office/drawing/2014/main" id="{0E5B420E-3C3B-457C-BFE3-EE34A4612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056336"/>
            <a:ext cx="8763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cs-CZ" altLang="cs-CZ" baseline="0" dirty="0"/>
              <a:t>Ve zředěných vodných roztocích, kde se aktivitní koeficient blíží 1 přechází tato funkce na klasickou stupnici pH.</a:t>
            </a:r>
            <a:endParaRPr lang="cs-CZ" altLang="cs-CZ" i="1" baseline="0" dirty="0"/>
          </a:p>
        </p:txBody>
      </p:sp>
      <p:pic>
        <p:nvPicPr>
          <p:cNvPr id="6148" name="Picture 4" descr="Hammett indicators suitable for the visible titration of colorless solids.">
            <a:extLst>
              <a:ext uri="{FF2B5EF4-FFF2-40B4-BE49-F238E27FC236}">
                <a16:creationId xmlns:a16="http://schemas.microsoft.com/office/drawing/2014/main" id="{9D882029-5BAB-44E0-AAAC-0E305F748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58695"/>
            <a:ext cx="5334000" cy="144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2303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12DA19B2-DBCD-4AE3-A515-56526B2CAD3F}"/>
              </a:ext>
            </a:extLst>
          </p:cNvPr>
          <p:cNvGrpSpPr/>
          <p:nvPr/>
        </p:nvGrpSpPr>
        <p:grpSpPr>
          <a:xfrm>
            <a:off x="171969" y="1166280"/>
            <a:ext cx="8800062" cy="3110734"/>
            <a:chOff x="228600" y="914400"/>
            <a:chExt cx="8800062" cy="3110734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6C1F71FF-B124-432C-BFBC-96D6E7392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914400"/>
              <a:ext cx="8800062" cy="2667000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0EA43DDE-CE06-4922-B943-124863964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8688" y="3581400"/>
              <a:ext cx="8771487" cy="443734"/>
            </a:xfrm>
            <a:prstGeom prst="rect">
              <a:avLst/>
            </a:prstGeom>
          </p:spPr>
        </p:pic>
      </p:grpSp>
      <p:sp>
        <p:nvSpPr>
          <p:cNvPr id="8" name="Nadpis 1">
            <a:extLst>
              <a:ext uri="{FF2B5EF4-FFF2-40B4-BE49-F238E27FC236}">
                <a16:creationId xmlns:a16="http://schemas.microsoft.com/office/drawing/2014/main" id="{EF364A06-D23B-4FBC-A6F8-42D35BA6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333"/>
            <a:ext cx="8229600" cy="639762"/>
          </a:xfrm>
        </p:spPr>
        <p:txBody>
          <a:bodyPr>
            <a:normAutofit/>
          </a:bodyPr>
          <a:lstStyle/>
          <a:p>
            <a:r>
              <a:rPr lang="cs-CZ" sz="2800" b="1" dirty="0" err="1"/>
              <a:t>Hammettova</a:t>
            </a:r>
            <a:r>
              <a:rPr lang="cs-CZ" sz="2800" b="1" dirty="0"/>
              <a:t> </a:t>
            </a:r>
            <a:r>
              <a:rPr lang="cs-CZ" sz="2800" b="1" dirty="0" err="1"/>
              <a:t>kyselostní</a:t>
            </a:r>
            <a:r>
              <a:rPr lang="cs-CZ" sz="2800" b="1" dirty="0"/>
              <a:t> funkce</a:t>
            </a:r>
          </a:p>
        </p:txBody>
      </p:sp>
      <p:pic>
        <p:nvPicPr>
          <p:cNvPr id="25602" name="Picture 2" descr="Hammett indicators suitable for the visible titration of ...">
            <a:extLst>
              <a:ext uri="{FF2B5EF4-FFF2-40B4-BE49-F238E27FC236}">
                <a16:creationId xmlns:a16="http://schemas.microsoft.com/office/drawing/2014/main" id="{C7C37F9A-E2C5-4998-B85D-C3CA1845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698486"/>
            <a:ext cx="6553200" cy="177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7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85900" y="228600"/>
            <a:ext cx="6172200" cy="514350"/>
          </a:xfrm>
        </p:spPr>
        <p:txBody>
          <a:bodyPr>
            <a:noAutofit/>
          </a:bodyPr>
          <a:lstStyle/>
          <a:p>
            <a:r>
              <a:rPr lang="cs-CZ" sz="2800" b="1" dirty="0" err="1"/>
              <a:t>Superkyseliny</a:t>
            </a:r>
            <a:endParaRPr lang="cs-CZ" sz="2800" b="1" dirty="0"/>
          </a:p>
        </p:txBody>
      </p:sp>
      <p:sp>
        <p:nvSpPr>
          <p:cNvPr id="6" name="Obdélník 5"/>
          <p:cNvSpPr/>
          <p:nvPr/>
        </p:nvSpPr>
        <p:spPr>
          <a:xfrm>
            <a:off x="238125" y="1066800"/>
            <a:ext cx="861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i="1" dirty="0" err="1">
                <a:cs typeface="Arial" panose="020B0604020202020204" pitchFamily="34" charset="0"/>
              </a:rPr>
              <a:t>Superkyseliny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jsou látky, které jsou kyselejší než 98% kyselina sírová. Mají nižší hodnotu </a:t>
            </a:r>
            <a:r>
              <a:rPr lang="cs-CZ" sz="2000" u="sng" dirty="0" err="1">
                <a:cs typeface="Arial" panose="020B0604020202020204" pitchFamily="34" charset="0"/>
              </a:rPr>
              <a:t>Hammettovy</a:t>
            </a:r>
            <a:r>
              <a:rPr lang="cs-CZ" sz="2000" u="sng" dirty="0">
                <a:cs typeface="Arial" panose="020B0604020202020204" pitchFamily="34" charset="0"/>
              </a:rPr>
              <a:t> </a:t>
            </a:r>
            <a:r>
              <a:rPr lang="cs-CZ" sz="2000" u="sng" dirty="0" err="1">
                <a:cs typeface="Arial" panose="020B0604020202020204" pitchFamily="34" charset="0"/>
              </a:rPr>
              <a:t>kyselostní</a:t>
            </a:r>
            <a:r>
              <a:rPr lang="cs-CZ" sz="2000" u="sng" dirty="0">
                <a:cs typeface="Arial" panose="020B0604020202020204" pitchFamily="34" charset="0"/>
              </a:rPr>
              <a:t> funkce</a:t>
            </a:r>
            <a:r>
              <a:rPr lang="cs-CZ" sz="2000" dirty="0">
                <a:cs typeface="Arial" panose="020B0604020202020204" pitchFamily="34" charset="0"/>
              </a:rPr>
              <a:t> než -12. Patří mezi ně: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Kyselina </a:t>
            </a:r>
            <a:r>
              <a:rPr lang="cs-CZ" sz="2000" i="1" dirty="0" err="1">
                <a:cs typeface="Arial" panose="020B0604020202020204" pitchFamily="34" charset="0"/>
              </a:rPr>
              <a:t>fluoroantimoničná</a:t>
            </a:r>
            <a:r>
              <a:rPr lang="cs-CZ" sz="2000" i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(nejsilnější) (H</a:t>
            </a:r>
            <a:r>
              <a:rPr lang="cs-CZ" sz="2000" baseline="-25000" dirty="0">
                <a:cs typeface="Arial" panose="020B0604020202020204" pitchFamily="34" charset="0"/>
              </a:rPr>
              <a:t>0</a:t>
            </a:r>
            <a:r>
              <a:rPr lang="cs-CZ" sz="2000" dirty="0">
                <a:cs typeface="Arial" panose="020B0604020202020204" pitchFamily="34" charset="0"/>
              </a:rPr>
              <a:t> = −31,3)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    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5B59DC-2782-4F56-8D40-1360DDA2C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576" y="3688693"/>
            <a:ext cx="2525048" cy="101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1E88BCC-8DEE-44C1-BBAE-5B8D6E6D9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62" y="2421650"/>
            <a:ext cx="5262450" cy="123950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84954CB-C384-40E6-B985-04C2DAB133FD}"/>
              </a:ext>
            </a:extLst>
          </p:cNvPr>
          <p:cNvSpPr txBox="1"/>
          <p:nvPr/>
        </p:nvSpPr>
        <p:spPr>
          <a:xfrm>
            <a:off x="238125" y="4896750"/>
            <a:ext cx="6896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i="1" dirty="0">
                <a:cs typeface="Arial" panose="020B0604020202020204" pitchFamily="34" charset="0"/>
              </a:rPr>
              <a:t>Kyselina </a:t>
            </a:r>
            <a:r>
              <a:rPr lang="cs-CZ" sz="2000" i="1" dirty="0" err="1">
                <a:cs typeface="Arial" panose="020B0604020202020204" pitchFamily="34" charset="0"/>
              </a:rPr>
              <a:t>fluorosírová</a:t>
            </a:r>
            <a:r>
              <a:rPr lang="cs-CZ" sz="2000" i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(H</a:t>
            </a:r>
            <a:r>
              <a:rPr lang="cs-CZ" sz="2000" baseline="-25000" dirty="0">
                <a:cs typeface="Arial" panose="020B0604020202020204" pitchFamily="34" charset="0"/>
              </a:rPr>
              <a:t>0</a:t>
            </a:r>
            <a:r>
              <a:rPr lang="cs-CZ" sz="2000" dirty="0">
                <a:cs typeface="Arial" panose="020B0604020202020204" pitchFamily="34" charset="0"/>
              </a:rPr>
              <a:t> = −15,1)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Kyselina </a:t>
            </a:r>
            <a:r>
              <a:rPr lang="cs-CZ" sz="2000" i="1" dirty="0" err="1">
                <a:cs typeface="Arial" panose="020B0604020202020204" pitchFamily="34" charset="0"/>
              </a:rPr>
              <a:t>trifluormethansulfonová</a:t>
            </a:r>
            <a:r>
              <a:rPr lang="cs-CZ" sz="2000" i="1" dirty="0">
                <a:cs typeface="Arial" panose="020B0604020202020204" pitchFamily="34" charset="0"/>
              </a:rPr>
              <a:t> (</a:t>
            </a:r>
            <a:r>
              <a:rPr lang="cs-CZ" sz="2000" i="1" dirty="0" err="1">
                <a:cs typeface="Arial" panose="020B0604020202020204" pitchFamily="34" charset="0"/>
              </a:rPr>
              <a:t>triflic</a:t>
            </a:r>
            <a:r>
              <a:rPr lang="cs-CZ" sz="2000" i="1" dirty="0">
                <a:cs typeface="Arial" panose="020B0604020202020204" pitchFamily="34" charset="0"/>
              </a:rPr>
              <a:t> acid) </a:t>
            </a:r>
            <a:r>
              <a:rPr lang="cs-CZ" sz="2000" dirty="0">
                <a:cs typeface="Arial" panose="020B0604020202020204" pitchFamily="34" charset="0"/>
              </a:rPr>
              <a:t>(H</a:t>
            </a:r>
            <a:r>
              <a:rPr lang="cs-CZ" sz="2000" baseline="-25000" dirty="0">
                <a:cs typeface="Arial" panose="020B0604020202020204" pitchFamily="34" charset="0"/>
              </a:rPr>
              <a:t>0</a:t>
            </a:r>
            <a:r>
              <a:rPr lang="cs-CZ" sz="2000" dirty="0">
                <a:cs typeface="Arial" panose="020B0604020202020204" pitchFamily="34" charset="0"/>
              </a:rPr>
              <a:t> = −14,9)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Kyselina chloristá </a:t>
            </a:r>
            <a:r>
              <a:rPr lang="cs-CZ" sz="2000" dirty="0">
                <a:cs typeface="Arial" panose="020B0604020202020204" pitchFamily="34" charset="0"/>
              </a:rPr>
              <a:t>(H</a:t>
            </a:r>
            <a:r>
              <a:rPr lang="cs-CZ" sz="2000" baseline="-25000" dirty="0">
                <a:cs typeface="Arial" panose="020B0604020202020204" pitchFamily="34" charset="0"/>
              </a:rPr>
              <a:t>0</a:t>
            </a:r>
            <a:r>
              <a:rPr lang="cs-CZ" sz="2000" dirty="0">
                <a:cs typeface="Arial" panose="020B0604020202020204" pitchFamily="34" charset="0"/>
              </a:rPr>
              <a:t> = −13,0)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45B46D7-3245-434B-AAD3-6E08ED60DF51}"/>
              </a:ext>
            </a:extLst>
          </p:cNvPr>
          <p:cNvSpPr txBox="1"/>
          <p:nvPr/>
        </p:nvSpPr>
        <p:spPr>
          <a:xfrm>
            <a:off x="238125" y="3957769"/>
            <a:ext cx="5743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i="1" dirty="0">
                <a:cs typeface="Arial" panose="020B0604020202020204" pitchFamily="34" charset="0"/>
              </a:rPr>
              <a:t>Magická kyselina </a:t>
            </a:r>
            <a:r>
              <a:rPr lang="cs-CZ" sz="2000" dirty="0">
                <a:cs typeface="Arial" panose="020B0604020202020204" pitchFamily="34" charset="0"/>
              </a:rPr>
              <a:t>(směs kyseliny </a:t>
            </a:r>
            <a:r>
              <a:rPr lang="cs-CZ" sz="2000" dirty="0" err="1">
                <a:cs typeface="Arial" panose="020B0604020202020204" pitchFamily="34" charset="0"/>
              </a:rPr>
              <a:t>fluorsírové</a:t>
            </a:r>
            <a:r>
              <a:rPr lang="cs-CZ" sz="2000" dirty="0">
                <a:cs typeface="Arial" panose="020B0604020202020204" pitchFamily="34" charset="0"/>
              </a:rPr>
              <a:t> a fluoridu antimoničného, molární  poměr 1:1) (H</a:t>
            </a:r>
            <a:r>
              <a:rPr lang="cs-CZ" sz="2000" baseline="-25000" dirty="0">
                <a:cs typeface="Arial" panose="020B0604020202020204" pitchFamily="34" charset="0"/>
              </a:rPr>
              <a:t>0</a:t>
            </a:r>
            <a:r>
              <a:rPr lang="cs-CZ" sz="2000" dirty="0">
                <a:cs typeface="Arial" panose="020B0604020202020204" pitchFamily="34" charset="0"/>
              </a:rPr>
              <a:t> = −19,2)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DDE15375-4704-44D9-978F-B3E19D2EF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999" y="5262450"/>
            <a:ext cx="897101" cy="8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B50B6EF-67B3-4934-99E9-184525026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4673662"/>
            <a:ext cx="713609" cy="7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Kyselina chloristá – Wikipedie">
            <a:extLst>
              <a:ext uri="{FF2B5EF4-FFF2-40B4-BE49-F238E27FC236}">
                <a16:creationId xmlns:a16="http://schemas.microsoft.com/office/drawing/2014/main" id="{477A1FBC-2E64-4E8C-BB7A-6EF31803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03079"/>
            <a:ext cx="814917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1EC27DA-F7E8-44D9-86DE-B8C7D4A84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79055"/>
            <a:ext cx="1197945" cy="119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89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85900" y="228600"/>
            <a:ext cx="6172200" cy="514350"/>
          </a:xfrm>
        </p:spPr>
        <p:txBody>
          <a:bodyPr>
            <a:noAutofit/>
          </a:bodyPr>
          <a:lstStyle/>
          <a:p>
            <a:r>
              <a:rPr lang="cs-CZ" sz="2800" b="1" dirty="0" err="1"/>
              <a:t>Superkyseliny</a:t>
            </a:r>
            <a:endParaRPr lang="cs-CZ" sz="2800" b="1" dirty="0"/>
          </a:p>
        </p:txBody>
      </p:sp>
      <p:sp>
        <p:nvSpPr>
          <p:cNvPr id="7" name="Obdélník 6"/>
          <p:cNvSpPr/>
          <p:nvPr/>
        </p:nvSpPr>
        <p:spPr>
          <a:xfrm>
            <a:off x="190499" y="1009256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Superkyseliny</a:t>
            </a:r>
            <a:r>
              <a:rPr lang="cs-CZ" sz="2000" dirty="0">
                <a:cs typeface="Arial" panose="020B0604020202020204" pitchFamily="34" charset="0"/>
              </a:rPr>
              <a:t> jsou schopny esterifikace a mohou </a:t>
            </a:r>
            <a:r>
              <a:rPr lang="cs-CZ" sz="2000" dirty="0" err="1">
                <a:cs typeface="Arial" panose="020B0604020202020204" pitchFamily="34" charset="0"/>
              </a:rPr>
              <a:t>protonovat</a:t>
            </a:r>
            <a:r>
              <a:rPr lang="cs-CZ" sz="2000" dirty="0">
                <a:cs typeface="Arial" panose="020B0604020202020204" pitchFamily="34" charset="0"/>
              </a:rPr>
              <a:t> i neutrální molekuly (zejm. alkany):</a:t>
            </a:r>
          </a:p>
        </p:txBody>
      </p:sp>
      <p:sp>
        <p:nvSpPr>
          <p:cNvPr id="9" name="Obdélník 8"/>
          <p:cNvSpPr/>
          <p:nvPr/>
        </p:nvSpPr>
        <p:spPr>
          <a:xfrm>
            <a:off x="2738436" y="3581400"/>
            <a:ext cx="36671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342900"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4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H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→ 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5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endParaRPr lang="cs-CZ" altLang="cs-CZ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lvl="1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5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→ 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endParaRPr lang="cs-CZ" altLang="cs-CZ" dirty="0">
              <a:solidFill>
                <a:srgbClr val="222222"/>
              </a:solidFill>
              <a:latin typeface="Arial" charset="0"/>
              <a:cs typeface="Arial" charset="0"/>
            </a:endParaRPr>
          </a:p>
          <a:p>
            <a:pPr lvl="1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+ 3 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4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→ (CH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)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3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C</a:t>
            </a:r>
            <a:r>
              <a:rPr lang="cs-CZ" altLang="cs-CZ" baseline="30000" dirty="0">
                <a:solidFill>
                  <a:srgbClr val="222222"/>
                </a:solidFill>
                <a:latin typeface="Arial" charset="0"/>
                <a:cs typeface="Arial" charset="0"/>
              </a:rPr>
              <a:t>+</a:t>
            </a:r>
            <a:r>
              <a:rPr lang="cs-CZ" altLang="cs-CZ" dirty="0">
                <a:solidFill>
                  <a:srgbClr val="222222"/>
                </a:solidFill>
                <a:latin typeface="Arial" charset="0"/>
                <a:cs typeface="Arial" charset="0"/>
              </a:rPr>
              <a:t> + 3 H</a:t>
            </a:r>
            <a:r>
              <a:rPr lang="cs-CZ" altLang="cs-CZ" baseline="-30000" dirty="0">
                <a:solidFill>
                  <a:srgbClr val="222222"/>
                </a:solidFill>
                <a:latin typeface="Arial" charset="0"/>
                <a:cs typeface="Arial" charset="0"/>
              </a:rPr>
              <a:t>2</a:t>
            </a:r>
            <a:endParaRPr lang="cs-CZ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5A70C2A-F4F1-437F-8E3F-914280B3D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1866895"/>
            <a:ext cx="5581299" cy="123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he Chemistry of CO: Carbonylation: Chem">
            <a:extLst>
              <a:ext uri="{FF2B5EF4-FFF2-40B4-BE49-F238E27FC236}">
                <a16:creationId xmlns:a16="http://schemas.microsoft.com/office/drawing/2014/main" id="{9C4231BA-B497-45E4-A380-C2D6608F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33429"/>
            <a:ext cx="5295900" cy="143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389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360734" cy="276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108807"/>
            <a:ext cx="2123047" cy="342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9600" y="609600"/>
            <a:ext cx="34435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Acidobazické chování </a:t>
            </a:r>
          </a:p>
          <a:p>
            <a:pPr algn="ctr"/>
            <a:r>
              <a:rPr lang="cs-CZ" sz="2800" b="1" dirty="0"/>
              <a:t>hydridů</a:t>
            </a:r>
          </a:p>
        </p:txBody>
      </p:sp>
      <p:sp>
        <p:nvSpPr>
          <p:cNvPr id="4" name="Obdélník 3"/>
          <p:cNvSpPr/>
          <p:nvPr/>
        </p:nvSpPr>
        <p:spPr>
          <a:xfrm>
            <a:off x="457200" y="1943101"/>
            <a:ext cx="3352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s atomovým číslem vzrůstá ve skupinách i periodách kyselý charakter hydridů</a:t>
            </a:r>
          </a:p>
        </p:txBody>
      </p:sp>
      <p:pic>
        <p:nvPicPr>
          <p:cNvPr id="7" name="Picture 4" descr="VÃ½sledek obrÃ¡zku pro oxidation number and acid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267200"/>
            <a:ext cx="5861226" cy="209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171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3581400" y="4876800"/>
          <a:ext cx="3200400" cy="1714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19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Ka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pKa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/>
                        <a:t>HF</a:t>
                      </a:r>
                      <a:endParaRPr lang="cs-CZ" sz="1800" b="1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x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cs-CZ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3.1</a:t>
                      </a:r>
                      <a:endParaRPr lang="cs-CZ" sz="1800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/>
                        <a:t>HCl</a:t>
                      </a:r>
                      <a:endParaRPr lang="cs-CZ" sz="1800" b="1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1.3 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cs-CZ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-7</a:t>
                      </a:r>
                      <a:endParaRPr lang="cs-CZ" sz="1800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err="1"/>
                        <a:t>HBr</a:t>
                      </a:r>
                      <a:endParaRPr lang="cs-CZ" sz="1800" b="1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 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cs-CZ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-9</a:t>
                      </a:r>
                      <a:endParaRPr lang="cs-CZ" sz="1800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/>
                        <a:t>HI</a:t>
                      </a:r>
                      <a:endParaRPr lang="cs-CZ" sz="1800" b="1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 </a:t>
                      </a: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 </a:t>
                      </a:r>
                      <a:r>
                        <a:rPr lang="cs-CZ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cs-CZ" sz="1800" b="0" i="0" u="none" strike="noStrike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cs-CZ" sz="1800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/>
                        <a:t>-10</a:t>
                      </a:r>
                      <a:endParaRPr lang="cs-CZ" sz="1800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762000" y="4724400"/>
          <a:ext cx="1967948" cy="1866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3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45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/>
                        <a:t>Ka</a:t>
                      </a:r>
                      <a:endParaRPr lang="cs-CZ" sz="2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H</a:t>
                      </a:r>
                      <a:r>
                        <a:rPr lang="en-US" sz="2000" b="1" baseline="-25000" dirty="0"/>
                        <a:t>2</a:t>
                      </a:r>
                      <a:r>
                        <a:rPr lang="en-US" sz="2000" b="1" baseline="0" dirty="0"/>
                        <a:t>O</a:t>
                      </a:r>
                      <a:endParaRPr lang="cs-CZ" sz="2000" b="1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 x 10</a:t>
                      </a:r>
                      <a:r>
                        <a:rPr lang="en-US" sz="2000" baseline="30000" dirty="0"/>
                        <a:t>-14</a:t>
                      </a:r>
                      <a:endParaRPr lang="cs-CZ" sz="2000" baseline="30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r>
                        <a:rPr lang="en-US" sz="2000" b="1" dirty="0"/>
                        <a:t>H</a:t>
                      </a:r>
                      <a:r>
                        <a:rPr lang="en-US" sz="2000" b="1" baseline="-25000" dirty="0"/>
                        <a:t>2</a:t>
                      </a:r>
                      <a:r>
                        <a:rPr lang="en-US" sz="2000" b="1" dirty="0"/>
                        <a:t>S</a:t>
                      </a:r>
                      <a:endParaRPr lang="cs-CZ" sz="2000" b="1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1 x 10</a:t>
                      </a:r>
                      <a:r>
                        <a:rPr lang="en-US" sz="2000" baseline="30000" dirty="0"/>
                        <a:t>-7</a:t>
                      </a:r>
                      <a:endParaRPr lang="cs-CZ" sz="2000" baseline="30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r>
                        <a:rPr lang="en-US" sz="2000" b="1" dirty="0"/>
                        <a:t>H</a:t>
                      </a:r>
                      <a:r>
                        <a:rPr lang="en-US" sz="2000" b="1" baseline="-25000" dirty="0"/>
                        <a:t>2</a:t>
                      </a:r>
                      <a:r>
                        <a:rPr lang="en-US" sz="2000" b="1" dirty="0"/>
                        <a:t>Se</a:t>
                      </a:r>
                      <a:endParaRPr lang="cs-CZ" sz="2000" b="1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 x 10</a:t>
                      </a:r>
                      <a:r>
                        <a:rPr lang="en-US" sz="2000" baseline="30000" dirty="0"/>
                        <a:t>-4</a:t>
                      </a:r>
                      <a:endParaRPr lang="cs-CZ" sz="2000" baseline="30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r>
                        <a:rPr lang="en-US" sz="2000" b="1" dirty="0"/>
                        <a:t>H</a:t>
                      </a:r>
                      <a:r>
                        <a:rPr lang="en-US" sz="2000" b="1" baseline="-25000" dirty="0"/>
                        <a:t>2</a:t>
                      </a:r>
                      <a:r>
                        <a:rPr lang="en-US" sz="2000" b="1" baseline="0" dirty="0"/>
                        <a:t>Te</a:t>
                      </a:r>
                      <a:endParaRPr lang="cs-CZ" sz="2000" b="1" baseline="30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2 x 10</a:t>
                      </a:r>
                      <a:r>
                        <a:rPr lang="en-US" sz="2000" baseline="30000" dirty="0"/>
                        <a:t>-3</a:t>
                      </a:r>
                      <a:endParaRPr lang="cs-CZ" sz="2000" baseline="30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1A4C5F67-D357-4417-98D2-188260D3CC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5111749" cy="3833811"/>
          </a:xfrm>
          <a:prstGeom prst="rect">
            <a:avLst/>
          </a:prstGeom>
        </p:spPr>
      </p:pic>
      <p:pic>
        <p:nvPicPr>
          <p:cNvPr id="6" name="Obrázek 5" descr="Obsah obrázku červená, hodiny, světlo, tmavé&#10;&#10;Popis byl vytvořen automaticky">
            <a:extLst>
              <a:ext uri="{FF2B5EF4-FFF2-40B4-BE49-F238E27FC236}">
                <a16:creationId xmlns:a16="http://schemas.microsoft.com/office/drawing/2014/main" id="{4800A36C-FC7B-452F-B491-BCC6C8CFF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8600"/>
            <a:ext cx="2971800" cy="470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7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4379EDCC-8695-4F29-A42D-9340D02BF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059312"/>
            <a:ext cx="2769049" cy="158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DA02B5-2CBC-45D5-AFA4-FC6AFF8C1CF1}"/>
              </a:ext>
            </a:extLst>
          </p:cNvPr>
          <p:cNvSpPr txBox="1"/>
          <p:nvPr/>
        </p:nvSpPr>
        <p:spPr>
          <a:xfrm>
            <a:off x="238125" y="5074942"/>
            <a:ext cx="58578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 err="1">
                <a:solidFill>
                  <a:srgbClr val="000000"/>
                </a:solidFill>
                <a:effectLst/>
              </a:rPr>
              <a:t>NaCl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dokáže přitahovat vlhkost ze vzduchu. Necháme-li slané pečivo, například rohlíky s krystalky soli, nějakou dobu v uzavřeném neprodyšném sáčku nebo ve vlhčím prostředí, zanedlouho budou mít na povrchu mokrou kůru, někdy i s kapkami vody. 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7268D72-7793-492A-B58A-E70A4A493875}"/>
              </a:ext>
            </a:extLst>
          </p:cNvPr>
          <p:cNvSpPr txBox="1"/>
          <p:nvPr/>
        </p:nvSpPr>
        <p:spPr>
          <a:xfrm>
            <a:off x="247650" y="4576820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</a:t>
            </a:r>
            <a:r>
              <a:rPr lang="cs-CZ" sz="2000" b="1" dirty="0"/>
              <a:t>ří</a:t>
            </a:r>
            <a:r>
              <a:rPr lang="en-US" sz="2000" b="1" dirty="0" err="1"/>
              <a:t>klad</a:t>
            </a:r>
            <a:endParaRPr lang="cs-CZ" sz="2000" b="1" dirty="0"/>
          </a:p>
        </p:txBody>
      </p:sp>
      <p:pic>
        <p:nvPicPr>
          <p:cNvPr id="13" name="Picture 2" descr="Difference Between Hydrous and Anhydrous | Definition, Structure, Examples">
            <a:extLst>
              <a:ext uri="{FF2B5EF4-FFF2-40B4-BE49-F238E27FC236}">
                <a16:creationId xmlns:a16="http://schemas.microsoft.com/office/drawing/2014/main" id="{3C8BA13E-0CFE-44F1-97F4-18EC6B6E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944" y="318271"/>
            <a:ext cx="3199930" cy="40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Chemical Formulas">
            <a:extLst>
              <a:ext uri="{FF2B5EF4-FFF2-40B4-BE49-F238E27FC236}">
                <a16:creationId xmlns:a16="http://schemas.microsoft.com/office/drawing/2014/main" id="{80AD0346-6A05-4970-8845-37FD8FC5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22" y="2937697"/>
            <a:ext cx="1593777" cy="12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F40C4F8-3B95-41F3-B774-03E6A50C4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227" y="2648737"/>
            <a:ext cx="1547925" cy="1482825"/>
          </a:xfrm>
          <a:prstGeom prst="rect">
            <a:avLst/>
          </a:prstGeom>
        </p:spPr>
      </p:pic>
      <p:pic>
        <p:nvPicPr>
          <p:cNvPr id="21" name="Picture 4" descr="VÃ½sledek obrÃ¡zku pro copper sulphate anhydrous">
            <a:extLst>
              <a:ext uri="{FF2B5EF4-FFF2-40B4-BE49-F238E27FC236}">
                <a16:creationId xmlns:a16="http://schemas.microsoft.com/office/drawing/2014/main" id="{E10D65F2-16D1-4771-8E88-7D3A8649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7882"/>
            <a:ext cx="4944869" cy="14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2C838E20-ED69-46D6-8247-C506CE8A6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16" y="88011"/>
            <a:ext cx="1920574" cy="115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https://upload.wikimedia.org/wikipedia/commons/thumb/6/67/Copper%28II%29-sulfate-3D-vdW.png/800px-Copper%28II%29-sulfate-3D-vdW.png">
            <a:extLst>
              <a:ext uri="{FF2B5EF4-FFF2-40B4-BE49-F238E27FC236}">
                <a16:creationId xmlns:a16="http://schemas.microsoft.com/office/drawing/2014/main" id="{1E38664F-F702-4675-BF6B-B15BB3957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1039" y="108470"/>
            <a:ext cx="1033140" cy="118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8477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VÃ½sledek obrÃ¡zku pro acidity periodic table 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0"/>
            <a:ext cx="5003406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346" name="Picture 2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05200"/>
            <a:ext cx="4638482" cy="321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590800" y="304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Acidobazické chování oxidů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228600" y="9144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  S atomovým číslem vzrůstá ve skupinách zásadotvorný/zásaditý charakter oxidů, hydroxidů, oxokyselin a klesá v periodách.</a:t>
            </a:r>
          </a:p>
        </p:txBody>
      </p:sp>
    </p:spTree>
    <p:extLst>
      <p:ext uri="{BB962C8B-B14F-4D97-AF65-F5344CB8AC3E}">
        <p14:creationId xmlns:p14="http://schemas.microsoft.com/office/powerpoint/2010/main" val="559480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cs-CZ" sz="2400" b="1" dirty="0"/>
              <a:t>Acidobazické chování oxokyselin</a:t>
            </a:r>
            <a:endParaRPr lang="cs-CZ" sz="2400" dirty="0"/>
          </a:p>
        </p:txBody>
      </p:sp>
      <p:pic>
        <p:nvPicPr>
          <p:cNvPr id="212996" name="Picture 4" descr="https://media1.shmoop.com/images/chemistry/chembook_acidbase_graphik_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74635"/>
            <a:ext cx="2133600" cy="135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2631008" cy="149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200" y="1295400"/>
            <a:ext cx="845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Čím slabší je</a:t>
            </a:r>
            <a:r>
              <a:rPr lang="en-US" sz="2000" dirty="0">
                <a:cs typeface="Arial" panose="020B0604020202020204" pitchFamily="34" charset="0"/>
              </a:rPr>
              <a:t> O-H </a:t>
            </a:r>
            <a:r>
              <a:rPr lang="cs-CZ" sz="2000" dirty="0">
                <a:cs typeface="Arial" panose="020B0604020202020204" pitchFamily="34" charset="0"/>
              </a:rPr>
              <a:t>vazba,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tím silnější je kyselina</a:t>
            </a:r>
            <a:r>
              <a:rPr lang="en-US" sz="2000" dirty="0">
                <a:cs typeface="Arial" panose="020B0604020202020204" pitchFamily="34" charset="0"/>
              </a:rPr>
              <a:t>. O-H </a:t>
            </a:r>
            <a:r>
              <a:rPr lang="cs-CZ" sz="2000" dirty="0">
                <a:cs typeface="Arial" panose="020B0604020202020204" pitchFamily="34" charset="0"/>
              </a:rPr>
              <a:t>vazba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je oslabována rostoucí 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tronegativit</a:t>
            </a:r>
            <a:r>
              <a:rPr lang="cs-CZ" sz="2000" dirty="0">
                <a:cs typeface="Arial" panose="020B0604020202020204" pitchFamily="34" charset="0"/>
              </a:rPr>
              <a:t>ou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centrálního</a:t>
            </a:r>
            <a:r>
              <a:rPr lang="en-US" sz="2000" dirty="0">
                <a:cs typeface="Arial" panose="020B0604020202020204" pitchFamily="34" charset="0"/>
              </a:rPr>
              <a:t> atom</a:t>
            </a:r>
            <a:r>
              <a:rPr lang="cs-CZ" sz="2000" dirty="0">
                <a:cs typeface="Arial" panose="020B0604020202020204" pitchFamily="34" charset="0"/>
              </a:rPr>
              <a:t>u.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Zvýšení počtu atomu kyslíku vede ke zvýšení </a:t>
            </a:r>
            <a:r>
              <a:rPr lang="en-US" sz="2000" dirty="0" err="1">
                <a:cs typeface="Arial" panose="020B0604020202020204" pitchFamily="34" charset="0"/>
              </a:rPr>
              <a:t>oxida</a:t>
            </a:r>
            <a:r>
              <a:rPr lang="cs-CZ" sz="2000" dirty="0" err="1">
                <a:cs typeface="Arial" panose="020B0604020202020204" pitchFamily="34" charset="0"/>
              </a:rPr>
              <a:t>čního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 čísla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centr</a:t>
            </a:r>
            <a:r>
              <a:rPr lang="cs-CZ" sz="2000" dirty="0">
                <a:cs typeface="Arial" panose="020B0604020202020204" pitchFamily="34" charset="0"/>
              </a:rPr>
              <a:t>á</a:t>
            </a:r>
            <a:r>
              <a:rPr lang="en-US" sz="2000" dirty="0">
                <a:cs typeface="Arial" panose="020B0604020202020204" pitchFamily="34" charset="0"/>
              </a:rPr>
              <a:t>l</a:t>
            </a:r>
            <a:r>
              <a:rPr lang="cs-CZ" sz="2000" dirty="0" err="1">
                <a:cs typeface="Arial" panose="020B0604020202020204" pitchFamily="34" charset="0"/>
              </a:rPr>
              <a:t>ního</a:t>
            </a:r>
            <a:r>
              <a:rPr lang="en-US" sz="2000" dirty="0">
                <a:cs typeface="Arial" panose="020B0604020202020204" pitchFamily="34" charset="0"/>
              </a:rPr>
              <a:t> atom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 Vyšší </a:t>
            </a:r>
            <a:r>
              <a:rPr lang="en-US" sz="2000" dirty="0" err="1">
                <a:cs typeface="Arial" panose="020B0604020202020204" pitchFamily="34" charset="0"/>
              </a:rPr>
              <a:t>oxida</a:t>
            </a:r>
            <a:r>
              <a:rPr lang="cs-CZ" sz="2000" dirty="0">
                <a:cs typeface="Arial" panose="020B0604020202020204" pitchFamily="34" charset="0"/>
              </a:rPr>
              <a:t>ční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 číslo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na </a:t>
            </a:r>
            <a:r>
              <a:rPr lang="en-US" sz="2000" dirty="0" err="1">
                <a:cs typeface="Arial" panose="020B0604020202020204" pitchFamily="34" charset="0"/>
              </a:rPr>
              <a:t>centr</a:t>
            </a:r>
            <a:r>
              <a:rPr lang="cs-CZ" sz="2000" dirty="0" err="1">
                <a:cs typeface="Arial" panose="020B0604020202020204" pitchFamily="34" charset="0"/>
              </a:rPr>
              <a:t>álním</a:t>
            </a:r>
            <a:r>
              <a:rPr lang="en-US" sz="2000" dirty="0">
                <a:cs typeface="Arial" panose="020B0604020202020204" pitchFamily="34" charset="0"/>
              </a:rPr>
              <a:t> atom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repre</a:t>
            </a:r>
            <a:r>
              <a:rPr lang="cs-CZ" sz="2000" dirty="0">
                <a:cs typeface="Arial" panose="020B0604020202020204" pitchFamily="34" charset="0"/>
              </a:rPr>
              <a:t>z</a:t>
            </a:r>
            <a:r>
              <a:rPr lang="en-US" sz="2000" dirty="0" err="1">
                <a:cs typeface="Arial" panose="020B0604020202020204" pitchFamily="34" charset="0"/>
              </a:rPr>
              <a:t>ent</a:t>
            </a:r>
            <a:r>
              <a:rPr lang="cs-CZ" sz="2000" dirty="0" err="1">
                <a:cs typeface="Arial" panose="020B0604020202020204" pitchFamily="34" charset="0"/>
              </a:rPr>
              <a:t>uje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po</a:t>
            </a:r>
            <a:r>
              <a:rPr lang="cs-CZ" sz="2000" dirty="0">
                <a:cs typeface="Arial" panose="020B0604020202020204" pitchFamily="34" charset="0"/>
              </a:rPr>
              <a:t>z</a:t>
            </a:r>
            <a:r>
              <a:rPr lang="en-US" sz="2000" dirty="0" err="1">
                <a:cs typeface="Arial" panose="020B0604020202020204" pitchFamily="34" charset="0"/>
              </a:rPr>
              <a:t>itiv</a:t>
            </a:r>
            <a:r>
              <a:rPr lang="cs-CZ" sz="2000" dirty="0">
                <a:cs typeface="Arial" panose="020B0604020202020204" pitchFamily="34" charset="0"/>
              </a:rPr>
              <a:t>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náboj na </a:t>
            </a:r>
            <a:r>
              <a:rPr lang="en-US" sz="2000" dirty="0">
                <a:cs typeface="Arial" panose="020B0604020202020204" pitchFamily="34" charset="0"/>
              </a:rPr>
              <a:t>atom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. 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5D6A60E5-BE06-40FC-98DB-DCAC2A55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292" y="3018162"/>
            <a:ext cx="5257800" cy="360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024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4108551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0" name="Picture 2" descr="VÃ½sledek obrÃ¡zku pro oxidation number and acid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050422" cy="431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14" name="Picture 6" descr="VÃ½sledek obrÃ¡zku pro oxidation number and acid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3576742" cy="19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010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2057400"/>
            <a:ext cx="3581400" cy="3543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Síla kyseliny roste s vyšším poměrem kyslíků vzhledem k vodíkům:</a:t>
            </a:r>
          </a:p>
          <a:p>
            <a:pPr marL="0" indent="0">
              <a:buNone/>
            </a:pPr>
            <a:endParaRPr lang="cs-CZ" sz="2000" b="1" dirty="0">
              <a:cs typeface="Arial" panose="020B0604020202020204" pitchFamily="34" charset="0"/>
            </a:endParaRPr>
          </a:p>
          <a:p>
            <a:r>
              <a:rPr lang="cs-CZ" sz="2000" dirty="0" err="1">
                <a:cs typeface="Arial" panose="020B0604020202020204" pitchFamily="34" charset="0"/>
              </a:rPr>
              <a:t>HClO</a:t>
            </a:r>
            <a:r>
              <a:rPr lang="cs-CZ" sz="2000" dirty="0">
                <a:cs typeface="Arial" panose="020B0604020202020204" pitchFamily="34" charset="0"/>
              </a:rPr>
              <a:t>          nejslabší</a:t>
            </a:r>
          </a:p>
          <a:p>
            <a:r>
              <a:rPr lang="cs-CZ" sz="2000" dirty="0">
                <a:cs typeface="Arial" panose="020B0604020202020204" pitchFamily="34" charset="0"/>
              </a:rPr>
              <a:t>HNO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HMnO</a:t>
            </a:r>
            <a:r>
              <a:rPr lang="cs-CZ" sz="2000" baseline="-25000" dirty="0">
                <a:cs typeface="Arial" panose="020B0604020202020204" pitchFamily="34" charset="0"/>
              </a:rPr>
              <a:t>4   </a:t>
            </a:r>
            <a:r>
              <a:rPr lang="cs-CZ" sz="2000" dirty="0">
                <a:cs typeface="Arial" panose="020B0604020202020204" pitchFamily="34" charset="0"/>
              </a:rPr>
              <a:t>     nejsilnější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740B8440-5F63-4728-9116-6D95C7CC5DCB}"/>
              </a:ext>
            </a:extLst>
          </p:cNvPr>
          <p:cNvSpPr/>
          <p:nvPr/>
        </p:nvSpPr>
        <p:spPr>
          <a:xfrm>
            <a:off x="2222703" y="364778"/>
            <a:ext cx="4698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333333"/>
                </a:solidFill>
              </a:rPr>
              <a:t>Pravidla pro </a:t>
            </a:r>
            <a:r>
              <a:rPr lang="en-US" sz="2400" b="1" dirty="0" err="1">
                <a:solidFill>
                  <a:srgbClr val="333333"/>
                </a:solidFill>
              </a:rPr>
              <a:t>predi</a:t>
            </a:r>
            <a:r>
              <a:rPr lang="cs-CZ" sz="2400" b="1" dirty="0" err="1">
                <a:solidFill>
                  <a:srgbClr val="333333"/>
                </a:solidFill>
              </a:rPr>
              <a:t>kci</a:t>
            </a:r>
            <a:r>
              <a:rPr lang="en-US" sz="2400" b="1" dirty="0">
                <a:solidFill>
                  <a:srgbClr val="333333"/>
                </a:solidFill>
              </a:rPr>
              <a:t> </a:t>
            </a:r>
            <a:r>
              <a:rPr lang="cs-CZ" sz="2400" b="1" dirty="0">
                <a:solidFill>
                  <a:srgbClr val="333333"/>
                </a:solidFill>
              </a:rPr>
              <a:t>síly </a:t>
            </a:r>
            <a:r>
              <a:rPr lang="en-US" sz="2400" b="1" dirty="0">
                <a:solidFill>
                  <a:srgbClr val="333333"/>
                </a:solidFill>
              </a:rPr>
              <a:t>oxo</a:t>
            </a:r>
            <a:r>
              <a:rPr lang="cs-CZ" sz="2400" b="1" dirty="0">
                <a:solidFill>
                  <a:srgbClr val="333333"/>
                </a:solidFill>
              </a:rPr>
              <a:t>kyselin</a:t>
            </a:r>
            <a:endParaRPr lang="en-US" sz="24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D8B5DF0-D7BD-4370-98AC-6689DF43BBEE}"/>
              </a:ext>
            </a:extLst>
          </p:cNvPr>
          <p:cNvSpPr/>
          <p:nvPr/>
        </p:nvSpPr>
        <p:spPr>
          <a:xfrm>
            <a:off x="228600" y="1219200"/>
            <a:ext cx="8610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333333"/>
                </a:solidFill>
              </a:rPr>
              <a:t>O</a:t>
            </a:r>
            <a:r>
              <a:rPr lang="en-US" sz="2000" dirty="0">
                <a:solidFill>
                  <a:srgbClr val="333333"/>
                </a:solidFill>
              </a:rPr>
              <a:t>xo </a:t>
            </a:r>
            <a:r>
              <a:rPr lang="cs-CZ" sz="2000" dirty="0">
                <a:solidFill>
                  <a:srgbClr val="333333"/>
                </a:solidFill>
              </a:rPr>
              <a:t>skupiny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zvyšují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acidit</a:t>
            </a:r>
            <a:r>
              <a:rPr lang="cs-CZ" sz="2000" dirty="0">
                <a:solidFill>
                  <a:srgbClr val="333333"/>
                </a:solidFill>
              </a:rPr>
              <a:t>u v důsledku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u="sng" dirty="0" err="1">
                <a:solidFill>
                  <a:srgbClr val="333333"/>
                </a:solidFill>
              </a:rPr>
              <a:t>delokalizace</a:t>
            </a:r>
            <a:r>
              <a:rPr lang="cs-CZ" sz="2000" u="sng" dirty="0">
                <a:solidFill>
                  <a:srgbClr val="333333"/>
                </a:solidFill>
              </a:rPr>
              <a:t> náboje</a:t>
            </a:r>
            <a:r>
              <a:rPr lang="cs-CZ" sz="2000" dirty="0">
                <a:solidFill>
                  <a:srgbClr val="333333"/>
                </a:solidFill>
              </a:rPr>
              <a:t> na </a:t>
            </a:r>
            <a:r>
              <a:rPr lang="en-US" sz="2000" dirty="0">
                <a:solidFill>
                  <a:srgbClr val="333333"/>
                </a:solidFill>
              </a:rPr>
              <a:t>anion</a:t>
            </a:r>
            <a:r>
              <a:rPr lang="cs-CZ" sz="2000" dirty="0">
                <a:solidFill>
                  <a:srgbClr val="333333"/>
                </a:solidFill>
              </a:rPr>
              <a:t>tu</a:t>
            </a:r>
            <a:r>
              <a:rPr lang="en-US" sz="2000" dirty="0">
                <a:solidFill>
                  <a:srgbClr val="333333"/>
                </a:solidFill>
              </a:rPr>
              <a:t> re</a:t>
            </a:r>
            <a:r>
              <a:rPr lang="cs-CZ" sz="2000" dirty="0">
                <a:solidFill>
                  <a:srgbClr val="333333"/>
                </a:solidFill>
              </a:rPr>
              <a:t>z</a:t>
            </a:r>
            <a:r>
              <a:rPr lang="en-US" sz="2000" dirty="0" err="1">
                <a:solidFill>
                  <a:srgbClr val="333333"/>
                </a:solidFill>
              </a:rPr>
              <a:t>onanc</a:t>
            </a:r>
            <a:r>
              <a:rPr lang="cs-CZ" sz="2000" dirty="0">
                <a:solidFill>
                  <a:srgbClr val="333333"/>
                </a:solidFill>
              </a:rPr>
              <a:t>í.</a:t>
            </a:r>
            <a:endParaRPr lang="en-US" sz="2000" dirty="0"/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31093015-9A53-44C2-9BE4-5D1E60B8A876}"/>
              </a:ext>
            </a:extLst>
          </p:cNvPr>
          <p:cNvSpPr/>
          <p:nvPr/>
        </p:nvSpPr>
        <p:spPr>
          <a:xfrm>
            <a:off x="3124200" y="3581400"/>
            <a:ext cx="228600" cy="1648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94B3516-A2AB-4390-96F5-AA4C78AF2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872500"/>
            <a:ext cx="5169579" cy="3143777"/>
          </a:xfrm>
          <a:prstGeom prst="rect">
            <a:avLst/>
          </a:prstGeom>
        </p:spPr>
      </p:pic>
      <p:pic>
        <p:nvPicPr>
          <p:cNvPr id="29698" name="Picture 2">
            <a:extLst>
              <a:ext uri="{FF2B5EF4-FFF2-40B4-BE49-F238E27FC236}">
                <a16:creationId xmlns:a16="http://schemas.microsoft.com/office/drawing/2014/main" id="{E4510F00-42AA-4EC7-BE85-5B08300D8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5791200"/>
            <a:ext cx="4416712" cy="90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6E15805-7D0B-4DE9-8D35-FCEA45D76A1C}"/>
              </a:ext>
            </a:extLst>
          </p:cNvPr>
          <p:cNvSpPr txBox="1"/>
          <p:nvPr/>
        </p:nvSpPr>
        <p:spPr>
          <a:xfrm flipH="1">
            <a:off x="4191000" y="5269468"/>
            <a:ext cx="185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Vliv</a:t>
            </a:r>
            <a:r>
              <a:rPr lang="en-US" b="1" i="1" dirty="0"/>
              <a:t> </a:t>
            </a:r>
            <a:r>
              <a:rPr lang="en-US" b="1" i="1" dirty="0" err="1"/>
              <a:t>substituentu</a:t>
            </a:r>
            <a:r>
              <a:rPr lang="en-US" b="1" i="1" dirty="0"/>
              <a:t> 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3372038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906461-4C03-44C5-8AF7-7BA9DCD6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err="1">
                <a:latin typeface="+mn-lt"/>
              </a:rPr>
              <a:t>Va</a:t>
            </a:r>
            <a:r>
              <a:rPr lang="cs-CZ" sz="2400" b="1" dirty="0">
                <a:latin typeface="+mn-lt"/>
              </a:rPr>
              <a:t>z</a:t>
            </a:r>
            <a:r>
              <a:rPr lang="en-US" sz="2400" b="1" dirty="0" err="1">
                <a:latin typeface="+mn-lt"/>
              </a:rPr>
              <a:t>ebn</a:t>
            </a:r>
            <a:r>
              <a:rPr lang="cs-CZ" sz="2400" b="1" dirty="0">
                <a:latin typeface="+mn-lt"/>
              </a:rPr>
              <a:t>ý</a:t>
            </a:r>
            <a:r>
              <a:rPr lang="en-US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řá</a:t>
            </a:r>
            <a:r>
              <a:rPr lang="en-US" sz="2400" b="1" dirty="0">
                <a:latin typeface="+mn-lt"/>
              </a:rPr>
              <a:t>d</a:t>
            </a:r>
            <a:r>
              <a:rPr lang="cs-CZ" sz="2400" b="1" dirty="0">
                <a:latin typeface="+mn-lt"/>
              </a:rPr>
              <a:t> vazeb v oxokyselinách</a:t>
            </a:r>
            <a:endParaRPr lang="en-US" sz="2400" b="1" dirty="0"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9508A4C-2F78-4B3E-B588-E8B2D998C019}"/>
              </a:ext>
            </a:extLst>
          </p:cNvPr>
          <p:cNvSpPr txBox="1"/>
          <p:nvPr/>
        </p:nvSpPr>
        <p:spPr>
          <a:xfrm>
            <a:off x="4652578" y="6400800"/>
            <a:ext cx="4491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Das</a:t>
            </a:r>
            <a:r>
              <a:rPr lang="cs-CZ" sz="1400" dirty="0"/>
              <a:t>, A.: </a:t>
            </a:r>
            <a:r>
              <a:rPr lang="en-US" sz="1400" dirty="0"/>
              <a:t> </a:t>
            </a:r>
            <a:r>
              <a:rPr lang="en-US" sz="1400" i="1" dirty="0"/>
              <a:t>Indian Journal of Applied Research </a:t>
            </a:r>
            <a:r>
              <a:rPr lang="en-US" sz="1400" dirty="0"/>
              <a:t>3, 2013, 41-43.</a:t>
            </a:r>
            <a:r>
              <a:rPr lang="cs-CZ" sz="1400" dirty="0"/>
              <a:t> </a:t>
            </a:r>
            <a:endParaRPr lang="en-US" sz="1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F7CAA4-6CCF-4A75-A0C8-9FF315D2A9DD}"/>
              </a:ext>
            </a:extLst>
          </p:cNvPr>
          <p:cNvSpPr txBox="1"/>
          <p:nvPr/>
        </p:nvSpPr>
        <p:spPr>
          <a:xfrm>
            <a:off x="533400" y="1371600"/>
            <a:ext cx="4343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B.O. = </a:t>
            </a:r>
            <a:r>
              <a:rPr lang="cs-CZ" sz="2400" dirty="0" err="1"/>
              <a:t>Vx</a:t>
            </a:r>
            <a:r>
              <a:rPr lang="cs-CZ" sz="2400" dirty="0"/>
              <a:t> + </a:t>
            </a:r>
            <a:r>
              <a:rPr lang="cs-CZ" sz="2400" dirty="0" err="1"/>
              <a:t>Ch</a:t>
            </a:r>
            <a:r>
              <a:rPr lang="cs-CZ" sz="2400" baseline="-25000" dirty="0" err="1"/>
              <a:t>A</a:t>
            </a:r>
            <a:r>
              <a:rPr lang="cs-CZ" sz="2400" dirty="0"/>
              <a:t>/</a:t>
            </a:r>
            <a:r>
              <a:rPr lang="cs-CZ" sz="2400" dirty="0" err="1"/>
              <a:t>n</a:t>
            </a:r>
            <a:r>
              <a:rPr lang="cs-CZ" sz="2400" baseline="-25000" dirty="0" err="1"/>
              <a:t>A</a:t>
            </a:r>
            <a:r>
              <a:rPr lang="cs-CZ" sz="2400" dirty="0"/>
              <a:t> </a:t>
            </a:r>
          </a:p>
          <a:p>
            <a:endParaRPr lang="cs-CZ" sz="800" dirty="0"/>
          </a:p>
          <a:p>
            <a:r>
              <a:rPr lang="cs-CZ" dirty="0" err="1"/>
              <a:t>Vx</a:t>
            </a:r>
            <a:r>
              <a:rPr lang="cs-CZ" dirty="0"/>
              <a:t> = valence vybraného periferního atomu</a:t>
            </a:r>
          </a:p>
          <a:p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baseline="-25000" dirty="0"/>
              <a:t> </a:t>
            </a:r>
            <a:r>
              <a:rPr lang="cs-CZ" dirty="0"/>
              <a:t>= náboj aniontu</a:t>
            </a:r>
          </a:p>
          <a:p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celkový počet periferních atomů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A9ACAD6-D57E-411F-A05C-299DB898D60B}"/>
              </a:ext>
            </a:extLst>
          </p:cNvPr>
          <p:cNvSpPr txBox="1"/>
          <p:nvPr/>
        </p:nvSpPr>
        <p:spPr>
          <a:xfrm>
            <a:off x="1600200" y="3276600"/>
            <a:ext cx="511133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SO</a:t>
            </a:r>
            <a:r>
              <a:rPr lang="cs-CZ" b="1" baseline="-25000" dirty="0"/>
              <a:t>4</a:t>
            </a:r>
            <a:r>
              <a:rPr lang="cs-CZ" b="1" baseline="30000" dirty="0"/>
              <a:t>2-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-2,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4, B.O. = 2 + (-2/4) = 1.5</a:t>
            </a:r>
          </a:p>
          <a:p>
            <a:r>
              <a:rPr lang="cs-CZ" b="1" dirty="0"/>
              <a:t>SO</a:t>
            </a:r>
            <a:r>
              <a:rPr lang="cs-CZ" b="1" baseline="-25000" dirty="0"/>
              <a:t>3</a:t>
            </a:r>
            <a:r>
              <a:rPr lang="cs-CZ" b="1" baseline="30000" dirty="0"/>
              <a:t>2-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-2,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3, B.O. = 2 + (-2/3) = 1.33</a:t>
            </a:r>
          </a:p>
          <a:p>
            <a:r>
              <a:rPr lang="cs-CZ" b="1" dirty="0"/>
              <a:t>PO</a:t>
            </a:r>
            <a:r>
              <a:rPr lang="cs-CZ" b="1" baseline="-25000" dirty="0"/>
              <a:t>4</a:t>
            </a:r>
            <a:r>
              <a:rPr lang="cs-CZ" b="1" baseline="30000" dirty="0"/>
              <a:t>3-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-3,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4, B.O. = 2 + (-3/4) = 1.5</a:t>
            </a:r>
          </a:p>
          <a:p>
            <a:r>
              <a:rPr lang="cs-CZ" b="1" dirty="0"/>
              <a:t>NO</a:t>
            </a:r>
            <a:r>
              <a:rPr lang="cs-CZ" b="1" baseline="-25000" dirty="0"/>
              <a:t>3</a:t>
            </a:r>
            <a:r>
              <a:rPr lang="cs-CZ" b="1" baseline="30000" dirty="0"/>
              <a:t>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-1,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3, B.O. = 2 + (-1/3) = 1.5</a:t>
            </a:r>
          </a:p>
          <a:p>
            <a:r>
              <a:rPr lang="cs-CZ" b="1" dirty="0"/>
              <a:t>NO</a:t>
            </a:r>
            <a:r>
              <a:rPr lang="cs-CZ" b="1" baseline="-25000" dirty="0"/>
              <a:t>2</a:t>
            </a:r>
            <a:r>
              <a:rPr lang="cs-CZ" b="1" baseline="30000" dirty="0"/>
              <a:t>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-1,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2, B.O. = 2 + (-1/2) = 1.5</a:t>
            </a:r>
          </a:p>
          <a:p>
            <a:r>
              <a:rPr lang="cs-CZ" b="1" dirty="0"/>
              <a:t>BO</a:t>
            </a:r>
            <a:r>
              <a:rPr lang="cs-CZ" b="1" baseline="-25000" dirty="0"/>
              <a:t>3</a:t>
            </a:r>
            <a:r>
              <a:rPr lang="cs-CZ" b="1" baseline="30000" dirty="0"/>
              <a:t>3-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-3,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3, B.O. = 2 + (-3/3) = 1.0</a:t>
            </a:r>
          </a:p>
          <a:p>
            <a:r>
              <a:rPr lang="cs-CZ" b="1" dirty="0"/>
              <a:t>CO</a:t>
            </a:r>
            <a:r>
              <a:rPr lang="cs-CZ" b="1" baseline="-25000" dirty="0"/>
              <a:t>3</a:t>
            </a:r>
            <a:r>
              <a:rPr lang="cs-CZ" b="1" baseline="30000" dirty="0"/>
              <a:t>2-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-2,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3, B.O. = 2 + (-2/3) = 1.33</a:t>
            </a:r>
          </a:p>
          <a:p>
            <a:r>
              <a:rPr lang="cs-CZ" b="1" dirty="0"/>
              <a:t>ClO</a:t>
            </a:r>
            <a:r>
              <a:rPr lang="cs-CZ" b="1" baseline="-25000" dirty="0"/>
              <a:t>4</a:t>
            </a:r>
            <a:r>
              <a:rPr lang="cs-CZ" b="1" baseline="30000" dirty="0"/>
              <a:t>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-1,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4, B.O. = 2 + (-1/4) = 1.75</a:t>
            </a:r>
          </a:p>
          <a:p>
            <a:r>
              <a:rPr lang="cs-CZ" b="1" dirty="0"/>
              <a:t>ClO</a:t>
            </a:r>
            <a:r>
              <a:rPr lang="cs-CZ" b="1" baseline="-25000" dirty="0"/>
              <a:t>3</a:t>
            </a:r>
            <a:r>
              <a:rPr lang="cs-CZ" b="1" baseline="30000" dirty="0"/>
              <a:t>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-1,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3, B.O. = 2 + (-1/3) = 1.66</a:t>
            </a:r>
          </a:p>
          <a:p>
            <a:r>
              <a:rPr lang="cs-CZ" b="1" dirty="0"/>
              <a:t>SiO</a:t>
            </a:r>
            <a:r>
              <a:rPr lang="cs-CZ" b="1" baseline="-25000" dirty="0"/>
              <a:t>4</a:t>
            </a:r>
            <a:r>
              <a:rPr lang="cs-CZ" b="1" baseline="30000" dirty="0"/>
              <a:t>4- </a:t>
            </a:r>
            <a:r>
              <a:rPr lang="cs-CZ" b="1" dirty="0"/>
              <a:t>  </a:t>
            </a:r>
            <a:r>
              <a:rPr lang="cs-CZ" dirty="0"/>
              <a:t>V</a:t>
            </a:r>
            <a:r>
              <a:rPr lang="cs-CZ" baseline="-25000" dirty="0"/>
              <a:t>O</a:t>
            </a:r>
            <a:r>
              <a:rPr lang="cs-CZ" dirty="0"/>
              <a:t> = 2, </a:t>
            </a:r>
            <a:r>
              <a:rPr lang="cs-CZ" dirty="0" err="1"/>
              <a:t>Ch</a:t>
            </a:r>
            <a:r>
              <a:rPr lang="cs-CZ" baseline="-25000" dirty="0" err="1"/>
              <a:t>A</a:t>
            </a:r>
            <a:r>
              <a:rPr lang="cs-CZ" dirty="0"/>
              <a:t> = -4, </a:t>
            </a:r>
            <a:r>
              <a:rPr lang="cs-CZ" dirty="0" err="1"/>
              <a:t>n</a:t>
            </a:r>
            <a:r>
              <a:rPr lang="cs-CZ" baseline="-25000" dirty="0" err="1"/>
              <a:t>A</a:t>
            </a:r>
            <a:r>
              <a:rPr lang="cs-CZ" dirty="0"/>
              <a:t> = 4, B.O. = 2 + (-4/4) = 1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179BC4-411F-4381-B22B-24B91661C5A8}"/>
              </a:ext>
            </a:extLst>
          </p:cNvPr>
          <p:cNvSpPr txBox="1"/>
          <p:nvPr/>
        </p:nvSpPr>
        <p:spPr>
          <a:xfrm>
            <a:off x="5943600" y="1828800"/>
            <a:ext cx="1093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err="1"/>
              <a:t>XO</a:t>
            </a:r>
            <a:r>
              <a:rPr lang="cs-CZ" sz="3200" baseline="-25000" dirty="0" err="1"/>
              <a:t>n</a:t>
            </a:r>
            <a:r>
              <a:rPr lang="cs-CZ" sz="3200" baseline="30000" dirty="0" err="1"/>
              <a:t>Ch</a:t>
            </a:r>
            <a:endParaRPr lang="en-US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38506198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B05D0832-87F3-49D2-92C6-F45F0D1C23FE}"/>
              </a:ext>
            </a:extLst>
          </p:cNvPr>
          <p:cNvSpPr/>
          <p:nvPr/>
        </p:nvSpPr>
        <p:spPr>
          <a:xfrm>
            <a:off x="152400" y="378878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33333"/>
                </a:solidFill>
              </a:rPr>
              <a:t>P</a:t>
            </a:r>
            <a:r>
              <a:rPr lang="cs-CZ" sz="2400" b="1" dirty="0" err="1">
                <a:solidFill>
                  <a:srgbClr val="333333"/>
                </a:solidFill>
              </a:rPr>
              <a:t>ravidla</a:t>
            </a:r>
            <a:r>
              <a:rPr lang="cs-CZ" sz="2400" b="1" dirty="0">
                <a:solidFill>
                  <a:srgbClr val="333333"/>
                </a:solidFill>
              </a:rPr>
              <a:t> pro odhad hodnot </a:t>
            </a:r>
            <a:r>
              <a:rPr lang="en-US" sz="2400" b="1" dirty="0" err="1">
                <a:solidFill>
                  <a:srgbClr val="333333"/>
                </a:solidFill>
              </a:rPr>
              <a:t>pK</a:t>
            </a:r>
            <a:r>
              <a:rPr lang="en-US" sz="2400" b="1" baseline="-25000" dirty="0" err="1">
                <a:solidFill>
                  <a:srgbClr val="333333"/>
                </a:solidFill>
              </a:rPr>
              <a:t>a</a:t>
            </a:r>
            <a:endParaRPr lang="en-US" sz="2400" b="1" dirty="0">
              <a:solidFill>
                <a:srgbClr val="333333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8D7EC1E-9C53-49B6-A685-A0AA8B8FE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19400"/>
            <a:ext cx="1676400" cy="2057699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E9009DE-C0CF-4EBA-8DEC-4879B287DF1D}"/>
              </a:ext>
            </a:extLst>
          </p:cNvPr>
          <p:cNvSpPr/>
          <p:nvPr/>
        </p:nvSpPr>
        <p:spPr>
          <a:xfrm>
            <a:off x="304800" y="2722663"/>
            <a:ext cx="64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333333"/>
                </a:solidFill>
              </a:rPr>
              <a:t>T</a:t>
            </a:r>
            <a:r>
              <a:rPr lang="cs-CZ" sz="2000" dirty="0">
                <a:solidFill>
                  <a:srgbClr val="333333"/>
                </a:solidFill>
              </a:rPr>
              <a:t>o dovoluje vysvětlit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pokles </a:t>
            </a:r>
            <a:r>
              <a:rPr lang="en-US" sz="2000" dirty="0" err="1">
                <a:solidFill>
                  <a:srgbClr val="333333"/>
                </a:solidFill>
              </a:rPr>
              <a:t>acidit</a:t>
            </a:r>
            <a:r>
              <a:rPr lang="cs-CZ" sz="2000" dirty="0">
                <a:solidFill>
                  <a:srgbClr val="333333"/>
                </a:solidFill>
              </a:rPr>
              <a:t>y</a:t>
            </a:r>
            <a:r>
              <a:rPr lang="en-US" sz="2000" dirty="0">
                <a:solidFill>
                  <a:srgbClr val="333333"/>
                </a:solidFill>
              </a:rPr>
              <a:t> oxo</a:t>
            </a:r>
            <a:r>
              <a:rPr lang="cs-CZ" sz="2000" dirty="0">
                <a:solidFill>
                  <a:srgbClr val="333333"/>
                </a:solidFill>
              </a:rPr>
              <a:t>kyselin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chloru v řadě:    </a:t>
            </a:r>
            <a:r>
              <a:rPr lang="en-US" sz="2000" dirty="0">
                <a:solidFill>
                  <a:srgbClr val="333333"/>
                </a:solidFill>
              </a:rPr>
              <a:t>HOCl</a:t>
            </a:r>
            <a:r>
              <a:rPr lang="en-US" sz="2000" baseline="-25000" dirty="0">
                <a:solidFill>
                  <a:srgbClr val="333333"/>
                </a:solidFill>
              </a:rPr>
              <a:t>4</a:t>
            </a:r>
            <a:r>
              <a:rPr lang="en-US" sz="2000" dirty="0">
                <a:solidFill>
                  <a:srgbClr val="333333"/>
                </a:solidFill>
              </a:rPr>
              <a:t> &gt; HClO</a:t>
            </a:r>
            <a:r>
              <a:rPr lang="en-US" sz="2000" baseline="-25000" dirty="0">
                <a:solidFill>
                  <a:srgbClr val="333333"/>
                </a:solidFill>
              </a:rPr>
              <a:t>3</a:t>
            </a:r>
            <a:r>
              <a:rPr lang="en-US" sz="2000" dirty="0">
                <a:solidFill>
                  <a:srgbClr val="333333"/>
                </a:solidFill>
              </a:rPr>
              <a:t> &gt; HClO</a:t>
            </a:r>
            <a:r>
              <a:rPr lang="en-US" sz="2000" baseline="-25000" dirty="0">
                <a:solidFill>
                  <a:srgbClr val="333333"/>
                </a:solidFill>
              </a:rPr>
              <a:t>2</a:t>
            </a:r>
            <a:r>
              <a:rPr lang="en-US" sz="2000" dirty="0">
                <a:solidFill>
                  <a:srgbClr val="333333"/>
                </a:solidFill>
              </a:rPr>
              <a:t> &gt; </a:t>
            </a:r>
            <a:r>
              <a:rPr lang="en-US" sz="2000" dirty="0" err="1">
                <a:solidFill>
                  <a:srgbClr val="333333"/>
                </a:solidFill>
              </a:rPr>
              <a:t>HClO</a:t>
            </a:r>
            <a:endParaRPr lang="cs-CZ" sz="2000" dirty="0">
              <a:solidFill>
                <a:srgbClr val="333333"/>
              </a:solidFill>
            </a:endParaRPr>
          </a:p>
          <a:p>
            <a:r>
              <a:rPr lang="cs-CZ" sz="2000" dirty="0">
                <a:solidFill>
                  <a:srgbClr val="333333"/>
                </a:solidFill>
              </a:rPr>
              <a:t>Obdobně platí:</a:t>
            </a:r>
            <a:r>
              <a:rPr lang="en-US" sz="2000" dirty="0">
                <a:solidFill>
                  <a:srgbClr val="333333"/>
                </a:solidFill>
              </a:rPr>
              <a:t> H</a:t>
            </a:r>
            <a:r>
              <a:rPr lang="en-US" sz="2000" baseline="-25000" dirty="0">
                <a:solidFill>
                  <a:srgbClr val="333333"/>
                </a:solidFill>
              </a:rPr>
              <a:t>2</a:t>
            </a:r>
            <a:r>
              <a:rPr lang="en-US" sz="2000" dirty="0">
                <a:solidFill>
                  <a:srgbClr val="333333"/>
                </a:solidFill>
              </a:rPr>
              <a:t>SO</a:t>
            </a:r>
            <a:r>
              <a:rPr lang="en-US" sz="2000" baseline="-25000" dirty="0">
                <a:solidFill>
                  <a:srgbClr val="333333"/>
                </a:solidFill>
              </a:rPr>
              <a:t>4</a:t>
            </a:r>
            <a:r>
              <a:rPr lang="en-US" sz="2000" dirty="0">
                <a:solidFill>
                  <a:srgbClr val="333333"/>
                </a:solidFill>
              </a:rPr>
              <a:t> &gt; H</a:t>
            </a:r>
            <a:r>
              <a:rPr lang="en-US" sz="2000" baseline="-25000" dirty="0">
                <a:solidFill>
                  <a:srgbClr val="333333"/>
                </a:solidFill>
              </a:rPr>
              <a:t>2</a:t>
            </a:r>
            <a:r>
              <a:rPr lang="en-US" sz="2000" dirty="0">
                <a:solidFill>
                  <a:srgbClr val="333333"/>
                </a:solidFill>
              </a:rPr>
              <a:t>SO</a:t>
            </a:r>
            <a:r>
              <a:rPr lang="en-US" sz="2000" baseline="-25000" dirty="0">
                <a:solidFill>
                  <a:srgbClr val="333333"/>
                </a:solidFill>
              </a:rPr>
              <a:t>3</a:t>
            </a:r>
            <a:r>
              <a:rPr lang="en-US" sz="2000" dirty="0">
                <a:solidFill>
                  <a:srgbClr val="333333"/>
                </a:solidFill>
              </a:rPr>
              <a:t> a HNO</a:t>
            </a:r>
            <a:r>
              <a:rPr lang="en-US" sz="2000" baseline="-25000" dirty="0">
                <a:solidFill>
                  <a:srgbClr val="333333"/>
                </a:solidFill>
              </a:rPr>
              <a:t>3</a:t>
            </a:r>
            <a:r>
              <a:rPr lang="en-US" sz="2000" dirty="0">
                <a:solidFill>
                  <a:srgbClr val="333333"/>
                </a:solidFill>
              </a:rPr>
              <a:t> &gt; HNO</a:t>
            </a:r>
            <a:r>
              <a:rPr lang="en-US" sz="2000" baseline="-25000" dirty="0">
                <a:solidFill>
                  <a:srgbClr val="333333"/>
                </a:solidFill>
              </a:rPr>
              <a:t>2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B02A4B82-D77D-4972-BF3B-69FF6734C0E3}"/>
              </a:ext>
            </a:extLst>
          </p:cNvPr>
          <p:cNvSpPr/>
          <p:nvPr/>
        </p:nvSpPr>
        <p:spPr>
          <a:xfrm>
            <a:off x="228600" y="4433681"/>
            <a:ext cx="8763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444444"/>
                </a:solidFill>
              </a:rPr>
              <a:t>Příklad   </a:t>
            </a:r>
          </a:p>
          <a:p>
            <a:endParaRPr lang="cs-CZ" sz="800" b="1" dirty="0">
              <a:solidFill>
                <a:srgbClr val="444444"/>
              </a:solidFill>
            </a:endParaRPr>
          </a:p>
          <a:p>
            <a:r>
              <a:rPr lang="en-US" b="1" i="1" dirty="0">
                <a:solidFill>
                  <a:srgbClr val="444444"/>
                </a:solidFill>
              </a:rPr>
              <a:t>H</a:t>
            </a:r>
            <a:r>
              <a:rPr lang="en-US" b="1" i="1" baseline="-25000" dirty="0">
                <a:solidFill>
                  <a:srgbClr val="444444"/>
                </a:solidFill>
              </a:rPr>
              <a:t>2</a:t>
            </a:r>
            <a:r>
              <a:rPr lang="en-US" b="1" i="1" dirty="0">
                <a:solidFill>
                  <a:srgbClr val="444444"/>
                </a:solidFill>
              </a:rPr>
              <a:t>SeO</a:t>
            </a:r>
            <a:r>
              <a:rPr lang="en-US" b="1" i="1" baseline="-25000" dirty="0">
                <a:solidFill>
                  <a:srgbClr val="444444"/>
                </a:solidFill>
              </a:rPr>
              <a:t>4</a:t>
            </a:r>
            <a:r>
              <a:rPr lang="cs-CZ" dirty="0">
                <a:solidFill>
                  <a:srgbClr val="444444"/>
                </a:solidFill>
              </a:rPr>
              <a:t> </a:t>
            </a:r>
            <a:br>
              <a:rPr lang="en-US" dirty="0"/>
            </a:br>
            <a:r>
              <a:rPr lang="en-US" dirty="0">
                <a:solidFill>
                  <a:srgbClr val="444444"/>
                </a:solidFill>
              </a:rPr>
              <a:t>1. </a:t>
            </a:r>
            <a:r>
              <a:rPr lang="cs-CZ" dirty="0">
                <a:solidFill>
                  <a:srgbClr val="444444"/>
                </a:solidFill>
              </a:rPr>
              <a:t>vzorec kyseliny:    </a:t>
            </a:r>
            <a:r>
              <a:rPr lang="en-US" dirty="0">
                <a:solidFill>
                  <a:srgbClr val="444444"/>
                </a:solidFill>
              </a:rPr>
              <a:t>O</a:t>
            </a:r>
            <a:r>
              <a:rPr lang="en-US" baseline="-25000" dirty="0">
                <a:solidFill>
                  <a:srgbClr val="444444"/>
                </a:solidFill>
              </a:rPr>
              <a:t>2</a:t>
            </a:r>
            <a:r>
              <a:rPr lang="en-US" dirty="0">
                <a:solidFill>
                  <a:srgbClr val="444444"/>
                </a:solidFill>
              </a:rPr>
              <a:t>Se(OH)</a:t>
            </a:r>
            <a:r>
              <a:rPr lang="en-US" baseline="-25000" dirty="0">
                <a:solidFill>
                  <a:srgbClr val="444444"/>
                </a:solidFill>
              </a:rPr>
              <a:t>2</a:t>
            </a:r>
            <a:br>
              <a:rPr lang="en-US" dirty="0"/>
            </a:br>
            <a:r>
              <a:rPr lang="en-US" dirty="0">
                <a:solidFill>
                  <a:srgbClr val="444444"/>
                </a:solidFill>
              </a:rPr>
              <a:t>2. </a:t>
            </a:r>
            <a:r>
              <a:rPr lang="en-US" dirty="0" err="1">
                <a:solidFill>
                  <a:srgbClr val="444444"/>
                </a:solidFill>
              </a:rPr>
              <a:t>pKa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cs-CZ" dirty="0">
                <a:solidFill>
                  <a:srgbClr val="444444"/>
                </a:solidFill>
              </a:rPr>
              <a:t>do prvního stupně (disociován jeden proton) podle</a:t>
            </a:r>
            <a:r>
              <a:rPr lang="en-US" dirty="0">
                <a:solidFill>
                  <a:srgbClr val="444444"/>
                </a:solidFill>
              </a:rPr>
              <a:t> Pauling</a:t>
            </a:r>
            <a:r>
              <a:rPr lang="cs-CZ" dirty="0" err="1">
                <a:solidFill>
                  <a:srgbClr val="444444"/>
                </a:solidFill>
              </a:rPr>
              <a:t>ových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cs-CZ" dirty="0">
                <a:solidFill>
                  <a:srgbClr val="444444"/>
                </a:solidFill>
              </a:rPr>
              <a:t>pravidel</a:t>
            </a:r>
            <a:r>
              <a:rPr lang="en-US" dirty="0">
                <a:solidFill>
                  <a:srgbClr val="444444"/>
                </a:solidFill>
              </a:rPr>
              <a:t>:</a:t>
            </a:r>
            <a:endParaRPr lang="cs-CZ" dirty="0">
              <a:solidFill>
                <a:srgbClr val="444444"/>
              </a:solidFill>
            </a:endParaRPr>
          </a:p>
          <a:p>
            <a:r>
              <a:rPr lang="cs-CZ" dirty="0">
                <a:solidFill>
                  <a:srgbClr val="444444"/>
                </a:solidFill>
              </a:rPr>
              <a:t>                                                      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cs-CZ" dirty="0">
                <a:solidFill>
                  <a:srgbClr val="444444"/>
                </a:solidFill>
              </a:rPr>
              <a:t>                    </a:t>
            </a:r>
            <a:r>
              <a:rPr lang="en-US" dirty="0" err="1">
                <a:solidFill>
                  <a:srgbClr val="444444"/>
                </a:solidFill>
              </a:rPr>
              <a:t>pKa</a:t>
            </a:r>
            <a:r>
              <a:rPr lang="en-US" dirty="0">
                <a:solidFill>
                  <a:srgbClr val="444444"/>
                </a:solidFill>
              </a:rPr>
              <a:t> = 8 - 5*2 = -2</a:t>
            </a:r>
            <a:r>
              <a:rPr lang="cs-CZ" dirty="0">
                <a:solidFill>
                  <a:srgbClr val="444444"/>
                </a:solidFill>
              </a:rPr>
              <a:t>   (experimentální hodnota: </a:t>
            </a:r>
            <a:r>
              <a:rPr lang="en-US" dirty="0"/>
              <a:t>-3</a:t>
            </a:r>
            <a:r>
              <a:rPr lang="cs-CZ" dirty="0">
                <a:solidFill>
                  <a:srgbClr val="444444"/>
                </a:solidFill>
              </a:rPr>
              <a:t>)</a:t>
            </a:r>
            <a:br>
              <a:rPr lang="en-US" dirty="0"/>
            </a:br>
            <a:r>
              <a:rPr lang="en-US" dirty="0">
                <a:solidFill>
                  <a:srgbClr val="444444"/>
                </a:solidFill>
              </a:rPr>
              <a:t>3</a:t>
            </a:r>
            <a:r>
              <a:rPr lang="cs-CZ" dirty="0">
                <a:solidFill>
                  <a:srgbClr val="444444"/>
                </a:solidFill>
              </a:rPr>
              <a:t>. </a:t>
            </a:r>
            <a:r>
              <a:rPr lang="en-US" dirty="0" err="1">
                <a:solidFill>
                  <a:srgbClr val="444444"/>
                </a:solidFill>
              </a:rPr>
              <a:t>pKa</a:t>
            </a:r>
            <a:r>
              <a:rPr lang="en-US" dirty="0">
                <a:solidFill>
                  <a:srgbClr val="444444"/>
                </a:solidFill>
              </a:rPr>
              <a:t> </a:t>
            </a:r>
            <a:r>
              <a:rPr lang="cs-CZ" dirty="0">
                <a:solidFill>
                  <a:srgbClr val="444444"/>
                </a:solidFill>
              </a:rPr>
              <a:t>do druhého stupně </a:t>
            </a:r>
            <a:r>
              <a:rPr lang="en-US" dirty="0">
                <a:solidFill>
                  <a:srgbClr val="444444"/>
                </a:solidFill>
              </a:rPr>
              <a:t>(</a:t>
            </a:r>
            <a:r>
              <a:rPr lang="cs-CZ" dirty="0">
                <a:solidFill>
                  <a:srgbClr val="444444"/>
                </a:solidFill>
              </a:rPr>
              <a:t>disociovány oba protony</a:t>
            </a:r>
            <a:r>
              <a:rPr lang="en-US" dirty="0">
                <a:solidFill>
                  <a:srgbClr val="444444"/>
                </a:solidFill>
              </a:rPr>
              <a:t>) is thus -2 + 5 = 3</a:t>
            </a:r>
            <a:r>
              <a:rPr lang="cs-CZ" dirty="0">
                <a:solidFill>
                  <a:srgbClr val="444444"/>
                </a:solidFill>
              </a:rPr>
              <a:t>    (experimentální hodnota:</a:t>
            </a:r>
            <a:r>
              <a:rPr lang="en-US" dirty="0"/>
              <a:t> 1.9</a:t>
            </a:r>
            <a:r>
              <a:rPr lang="cs-CZ" dirty="0"/>
              <a:t>)</a:t>
            </a:r>
            <a:r>
              <a:rPr lang="en-US" dirty="0">
                <a:solidFill>
                  <a:srgbClr val="444444"/>
                </a:solidFill>
              </a:rPr>
              <a:t>.</a:t>
            </a:r>
            <a:endParaRPr lang="en-US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F4AE343-793E-4659-8554-8FB8E0F5C884}"/>
              </a:ext>
            </a:extLst>
          </p:cNvPr>
          <p:cNvSpPr txBox="1"/>
          <p:nvPr/>
        </p:nvSpPr>
        <p:spPr>
          <a:xfrm>
            <a:off x="228600" y="115867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33"/>
                </a:solidFill>
              </a:rPr>
              <a:t>Pauling</a:t>
            </a:r>
            <a:r>
              <a:rPr lang="cs-CZ" sz="2000" b="1" dirty="0">
                <a:solidFill>
                  <a:srgbClr val="333333"/>
                </a:solidFill>
              </a:rPr>
              <a:t>ova pravidla </a:t>
            </a:r>
            <a:endParaRPr lang="cs-CZ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6C3053B-7BB9-4852-A716-5DB6D6FA5180}"/>
              </a:ext>
            </a:extLst>
          </p:cNvPr>
          <p:cNvSpPr txBox="1"/>
          <p:nvPr/>
        </p:nvSpPr>
        <p:spPr>
          <a:xfrm>
            <a:off x="257175" y="1647684"/>
            <a:ext cx="8763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</a:rPr>
              <a:t>1. </a:t>
            </a:r>
            <a:r>
              <a:rPr lang="cs-CZ" sz="2000" dirty="0">
                <a:solidFill>
                  <a:srgbClr val="333333"/>
                </a:solidFill>
              </a:rPr>
              <a:t>Pro </a:t>
            </a:r>
            <a:r>
              <a:rPr lang="en-US" sz="2000" dirty="0">
                <a:solidFill>
                  <a:srgbClr val="333333"/>
                </a:solidFill>
              </a:rPr>
              <a:t>oxo</a:t>
            </a:r>
            <a:r>
              <a:rPr lang="cs-CZ" sz="2000" dirty="0">
                <a:solidFill>
                  <a:srgbClr val="333333"/>
                </a:solidFill>
              </a:rPr>
              <a:t>kyseliny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O</a:t>
            </a:r>
            <a:r>
              <a:rPr lang="en-US" sz="2000" baseline="-25000" dirty="0" err="1">
                <a:solidFill>
                  <a:srgbClr val="333333"/>
                </a:solidFill>
              </a:rPr>
              <a:t>p</a:t>
            </a:r>
            <a:r>
              <a:rPr lang="en-US" sz="2000" dirty="0" err="1">
                <a:solidFill>
                  <a:srgbClr val="333333"/>
                </a:solidFill>
              </a:rPr>
              <a:t>E</a:t>
            </a:r>
            <a:r>
              <a:rPr lang="en-US" sz="2000" dirty="0">
                <a:solidFill>
                  <a:srgbClr val="333333"/>
                </a:solidFill>
              </a:rPr>
              <a:t>(OH)</a:t>
            </a:r>
            <a:r>
              <a:rPr lang="en-US" sz="2000" baseline="-25000" dirty="0">
                <a:solidFill>
                  <a:srgbClr val="333333"/>
                </a:solidFill>
              </a:rPr>
              <a:t>q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hodnota </a:t>
            </a:r>
            <a:r>
              <a:rPr lang="en-US" sz="2000" dirty="0" err="1">
                <a:solidFill>
                  <a:srgbClr val="333333"/>
                </a:solidFill>
              </a:rPr>
              <a:t>pK</a:t>
            </a:r>
            <a:r>
              <a:rPr lang="en-US" sz="2000" baseline="-25000" dirty="0" err="1">
                <a:solidFill>
                  <a:srgbClr val="333333"/>
                </a:solidFill>
              </a:rPr>
              <a:t>a</a:t>
            </a:r>
            <a:r>
              <a:rPr lang="en-US" sz="2000" dirty="0">
                <a:solidFill>
                  <a:srgbClr val="333333"/>
                </a:solidFill>
              </a:rPr>
              <a:t> ≈ 8 – 5p</a:t>
            </a:r>
            <a:br>
              <a:rPr lang="en-US" sz="2000" dirty="0"/>
            </a:br>
            <a:r>
              <a:rPr lang="cs-CZ" sz="2000" dirty="0"/>
              <a:t> </a:t>
            </a:r>
            <a:r>
              <a:rPr lang="en-US" sz="2000" dirty="0">
                <a:solidFill>
                  <a:srgbClr val="333333"/>
                </a:solidFill>
              </a:rPr>
              <a:t>2. </a:t>
            </a:r>
            <a:r>
              <a:rPr lang="cs-CZ" sz="2000" dirty="0">
                <a:solidFill>
                  <a:srgbClr val="333333"/>
                </a:solidFill>
              </a:rPr>
              <a:t>Pro každý následující stupeň disociace</a:t>
            </a:r>
            <a:r>
              <a:rPr lang="en-US" sz="2000" dirty="0">
                <a:solidFill>
                  <a:srgbClr val="333333"/>
                </a:solidFill>
              </a:rPr>
              <a:t> polyprotic</a:t>
            </a:r>
            <a:r>
              <a:rPr lang="cs-CZ" sz="2000" dirty="0" err="1">
                <a:solidFill>
                  <a:srgbClr val="333333"/>
                </a:solidFill>
              </a:rPr>
              <a:t>kých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kyselin</a:t>
            </a:r>
            <a:r>
              <a:rPr lang="en-US" sz="2000" dirty="0">
                <a:solidFill>
                  <a:srgbClr val="333333"/>
                </a:solidFill>
              </a:rPr>
              <a:t> (</a:t>
            </a:r>
            <a:r>
              <a:rPr lang="cs-CZ" sz="2000" dirty="0">
                <a:solidFill>
                  <a:srgbClr val="333333"/>
                </a:solidFill>
              </a:rPr>
              <a:t>pro</a:t>
            </a:r>
            <a:r>
              <a:rPr lang="en-US" sz="2000" dirty="0">
                <a:solidFill>
                  <a:srgbClr val="333333"/>
                </a:solidFill>
              </a:rPr>
              <a:t> q &gt; 1)</a:t>
            </a:r>
            <a:r>
              <a:rPr lang="cs-CZ" sz="2000" dirty="0">
                <a:solidFill>
                  <a:srgbClr val="333333"/>
                </a:solidFill>
              </a:rPr>
              <a:t> se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hodnota </a:t>
            </a:r>
            <a:r>
              <a:rPr lang="en-US" sz="2000" dirty="0" err="1">
                <a:solidFill>
                  <a:srgbClr val="333333"/>
                </a:solidFill>
              </a:rPr>
              <a:t>pK</a:t>
            </a:r>
            <a:r>
              <a:rPr lang="en-US" sz="2000" baseline="-25000" dirty="0" err="1">
                <a:solidFill>
                  <a:srgbClr val="333333"/>
                </a:solidFill>
              </a:rPr>
              <a:t>a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zvýší o</a:t>
            </a:r>
            <a:r>
              <a:rPr lang="en-US" sz="2000" dirty="0">
                <a:solidFill>
                  <a:srgbClr val="333333"/>
                </a:solidFill>
              </a:rPr>
              <a:t> 5 </a:t>
            </a:r>
            <a:r>
              <a:rPr lang="cs-CZ" sz="2000" dirty="0">
                <a:solidFill>
                  <a:srgbClr val="333333"/>
                </a:solidFill>
              </a:rPr>
              <a:t>jednotek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3297314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2109A50-6C4C-4FB4-B3B6-680C264228BD}"/>
              </a:ext>
            </a:extLst>
          </p:cNvPr>
          <p:cNvSpPr txBox="1"/>
          <p:nvPr/>
        </p:nvSpPr>
        <p:spPr>
          <a:xfrm>
            <a:off x="238125" y="3507700"/>
            <a:ext cx="86106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Ricci</a:t>
            </a:r>
            <a:r>
              <a:rPr lang="cs-CZ" sz="2000" b="1" dirty="0"/>
              <a:t>ho</a:t>
            </a:r>
            <a:r>
              <a:rPr lang="en-US" sz="2000" b="1" dirty="0"/>
              <a:t> </a:t>
            </a:r>
            <a:r>
              <a:rPr lang="cs-CZ" sz="2000" b="1" dirty="0"/>
              <a:t>pravidla</a:t>
            </a:r>
            <a:endParaRPr lang="en-US" sz="2000" b="1" dirty="0"/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 err="1"/>
              <a:t>H</a:t>
            </a:r>
            <a:r>
              <a:rPr lang="en-US" b="1" baseline="-25000" dirty="0" err="1"/>
              <a:t>a</a:t>
            </a:r>
            <a:r>
              <a:rPr lang="en-US" b="1" dirty="0" err="1"/>
              <a:t>MO</a:t>
            </a:r>
            <a:r>
              <a:rPr lang="en-US" b="1" baseline="-25000" dirty="0" err="1"/>
              <a:t>b</a:t>
            </a:r>
            <a:endParaRPr lang="en-US" b="1" baseline="-25000" dirty="0"/>
          </a:p>
          <a:p>
            <a:r>
              <a:rPr lang="en-US" dirty="0"/>
              <a:t>	</a:t>
            </a:r>
            <a:r>
              <a:rPr lang="en-US" dirty="0" err="1"/>
              <a:t>pKa</a:t>
            </a:r>
            <a:r>
              <a:rPr lang="en-US" dirty="0"/>
              <a:t> = 8 – 9</a:t>
            </a:r>
            <a:r>
              <a:rPr lang="en-US" b="1" i="1" dirty="0"/>
              <a:t>m</a:t>
            </a:r>
            <a:r>
              <a:rPr lang="en-US" dirty="0"/>
              <a:t> – 4</a:t>
            </a:r>
            <a:r>
              <a:rPr lang="en-US" b="1" i="1" dirty="0"/>
              <a:t>n</a:t>
            </a:r>
          </a:p>
          <a:p>
            <a:r>
              <a:rPr lang="en-US" b="1" i="1" dirty="0"/>
              <a:t>	n</a:t>
            </a:r>
            <a:r>
              <a:rPr lang="en-US" dirty="0"/>
              <a:t> = a – b</a:t>
            </a:r>
          </a:p>
          <a:p>
            <a:r>
              <a:rPr lang="en-US" dirty="0" err="1"/>
              <a:t>kde</a:t>
            </a:r>
            <a:r>
              <a:rPr lang="en-US" b="1" i="1" dirty="0"/>
              <a:t> m </a:t>
            </a:r>
            <a:r>
              <a:rPr lang="cs-CZ" dirty="0"/>
              <a:t>je</a:t>
            </a:r>
            <a:r>
              <a:rPr lang="en-US" dirty="0"/>
              <a:t> form</a:t>
            </a:r>
            <a:r>
              <a:rPr lang="cs-CZ" dirty="0"/>
              <a:t>á</a:t>
            </a:r>
            <a:r>
              <a:rPr lang="en-US" dirty="0"/>
              <a:t>l</a:t>
            </a:r>
            <a:r>
              <a:rPr lang="cs-CZ" dirty="0"/>
              <a:t>ní náboj (oxidační číslo)</a:t>
            </a:r>
            <a:r>
              <a:rPr lang="en-US" dirty="0"/>
              <a:t> </a:t>
            </a:r>
            <a:r>
              <a:rPr lang="en-US" dirty="0" err="1"/>
              <a:t>centr</a:t>
            </a:r>
            <a:r>
              <a:rPr lang="cs-CZ" dirty="0"/>
              <a:t>á</a:t>
            </a:r>
            <a:r>
              <a:rPr lang="en-US" dirty="0"/>
              <a:t>l</a:t>
            </a:r>
            <a:r>
              <a:rPr lang="cs-CZ" dirty="0" err="1"/>
              <a:t>ního</a:t>
            </a:r>
            <a:r>
              <a:rPr lang="en-US" dirty="0"/>
              <a:t> atom</a:t>
            </a:r>
            <a:r>
              <a:rPr lang="cs-CZ" dirty="0"/>
              <a:t>u</a:t>
            </a:r>
            <a:r>
              <a:rPr lang="en-US" dirty="0"/>
              <a:t>, </a:t>
            </a:r>
            <a:r>
              <a:rPr lang="en-US" b="1" i="1" dirty="0"/>
              <a:t>n </a:t>
            </a:r>
            <a:r>
              <a:rPr lang="cs-CZ" dirty="0"/>
              <a:t>je</a:t>
            </a:r>
            <a:r>
              <a:rPr lang="en-US" dirty="0"/>
              <a:t> </a:t>
            </a:r>
            <a:r>
              <a:rPr lang="cs-CZ" dirty="0"/>
              <a:t>počet </a:t>
            </a:r>
            <a:r>
              <a:rPr lang="en-US" dirty="0"/>
              <a:t>n</a:t>
            </a:r>
            <a:r>
              <a:rPr lang="cs-CZ" dirty="0"/>
              <a:t>e</a:t>
            </a:r>
            <a:r>
              <a:rPr lang="en-US" dirty="0"/>
              <a:t>-hydroxyl</a:t>
            </a:r>
            <a:r>
              <a:rPr lang="cs-CZ" dirty="0" err="1"/>
              <a:t>ových</a:t>
            </a:r>
            <a:r>
              <a:rPr lang="en-US" dirty="0"/>
              <a:t> </a:t>
            </a:r>
            <a:r>
              <a:rPr lang="cs-CZ" dirty="0"/>
              <a:t>kyslíků ve vzorci kyseliny</a:t>
            </a:r>
            <a:r>
              <a:rPr lang="en-US" dirty="0"/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 err="1"/>
              <a:t>H</a:t>
            </a:r>
            <a:r>
              <a:rPr lang="en-US" b="1" baseline="-25000" dirty="0" err="1"/>
              <a:t>a</a:t>
            </a:r>
            <a:r>
              <a:rPr lang="en-US" b="1" dirty="0" err="1"/>
              <a:t>MO</a:t>
            </a:r>
            <a:r>
              <a:rPr lang="en-US" b="1" baseline="-25000" dirty="0"/>
              <a:t>(a </a:t>
            </a:r>
            <a:r>
              <a:rPr lang="en-US" baseline="-25000" dirty="0"/>
              <a:t>+ </a:t>
            </a:r>
            <a:r>
              <a:rPr lang="en-US" b="1" baseline="-25000" dirty="0"/>
              <a:t>1)</a:t>
            </a:r>
          </a:p>
          <a:p>
            <a:r>
              <a:rPr lang="en-US" i="1" dirty="0"/>
              <a:t>	</a:t>
            </a:r>
            <a:r>
              <a:rPr lang="en-US" dirty="0" err="1"/>
              <a:t>pKa</a:t>
            </a:r>
            <a:r>
              <a:rPr lang="en-US" i="1" dirty="0"/>
              <a:t> </a:t>
            </a:r>
            <a:r>
              <a:rPr lang="en-US" dirty="0"/>
              <a:t>= 2.1</a:t>
            </a:r>
            <a:r>
              <a:rPr lang="en-US" b="1" dirty="0"/>
              <a:t> </a:t>
            </a:r>
            <a:r>
              <a:rPr lang="en-US" dirty="0"/>
              <a:t>+ 4.9(</a:t>
            </a:r>
            <a:r>
              <a:rPr lang="en-US" i="1" dirty="0"/>
              <a:t>n </a:t>
            </a:r>
            <a:r>
              <a:rPr lang="en-US" dirty="0"/>
              <a:t>- 1), </a:t>
            </a:r>
            <a:r>
              <a:rPr lang="cs-CZ" dirty="0"/>
              <a:t>kde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b="1" i="1" dirty="0"/>
              <a:t> </a:t>
            </a:r>
            <a:r>
              <a:rPr lang="en-US" dirty="0"/>
              <a:t>= 1, 2, 3 pro K</a:t>
            </a:r>
            <a:r>
              <a:rPr lang="en-US" baseline="-25000" dirty="0"/>
              <a:t>1</a:t>
            </a:r>
            <a:r>
              <a:rPr lang="en-US" dirty="0"/>
              <a:t>, K</a:t>
            </a:r>
            <a:r>
              <a:rPr lang="en-US" baseline="-25000" dirty="0"/>
              <a:t>2</a:t>
            </a:r>
            <a:r>
              <a:rPr lang="en-US" dirty="0"/>
              <a:t>, K</a:t>
            </a:r>
            <a:r>
              <a:rPr lang="en-US" baseline="-25000" dirty="0"/>
              <a:t>3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702BA5C0-7D73-4928-B53D-4B5E6EB54E11}"/>
              </a:ext>
            </a:extLst>
          </p:cNvPr>
          <p:cNvSpPr txBox="1"/>
          <p:nvPr/>
        </p:nvSpPr>
        <p:spPr>
          <a:xfrm>
            <a:off x="3743226" y="6457754"/>
            <a:ext cx="54007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Ricci, J. E.: </a:t>
            </a:r>
            <a:r>
              <a:rPr lang="en-US" sz="1400" i="1" dirty="0"/>
              <a:t>Journal of the American Chemical Society </a:t>
            </a:r>
            <a:r>
              <a:rPr lang="en-US" sz="1400" dirty="0"/>
              <a:t>70, 1948, 109-113. 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59EA899-BEB2-4BBE-8650-EE1C410964FB}"/>
              </a:ext>
            </a:extLst>
          </p:cNvPr>
          <p:cNvSpPr/>
          <p:nvPr/>
        </p:nvSpPr>
        <p:spPr>
          <a:xfrm>
            <a:off x="228600" y="246357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M</a:t>
            </a:r>
            <a:r>
              <a:rPr lang="cs-CZ" sz="2000" dirty="0"/>
              <a:t>noho</a:t>
            </a:r>
            <a:r>
              <a:rPr lang="en-US" sz="2000" dirty="0"/>
              <a:t> </a:t>
            </a:r>
            <a:r>
              <a:rPr lang="en-US" sz="2000" dirty="0" err="1"/>
              <a:t>oxid</a:t>
            </a:r>
            <a:r>
              <a:rPr lang="cs-CZ" sz="2000" dirty="0"/>
              <a:t>ů nekovů a některé oxidy kovů</a:t>
            </a:r>
            <a:r>
              <a:rPr lang="en-US" sz="2000" dirty="0"/>
              <a:t> </a:t>
            </a:r>
            <a:r>
              <a:rPr lang="cs-CZ" sz="2000" dirty="0"/>
              <a:t>po rozpuštění ve vodě nepřecházejí kompletně na kyselinu</a:t>
            </a:r>
            <a:r>
              <a:rPr lang="en-US" sz="2000" dirty="0"/>
              <a:t>. </a:t>
            </a:r>
            <a:r>
              <a:rPr lang="cs-CZ" sz="2000" dirty="0"/>
              <a:t>Odchylky od </a:t>
            </a:r>
            <a:r>
              <a:rPr lang="en-US" sz="2000" dirty="0"/>
              <a:t>Pauling</a:t>
            </a:r>
            <a:r>
              <a:rPr lang="cs-CZ" sz="2000" dirty="0" err="1"/>
              <a:t>ových</a:t>
            </a:r>
            <a:r>
              <a:rPr lang="en-US" sz="2000" dirty="0"/>
              <a:t> </a:t>
            </a:r>
            <a:r>
              <a:rPr lang="cs-CZ" sz="2000" dirty="0"/>
              <a:t>pravidel</a:t>
            </a:r>
            <a:r>
              <a:rPr lang="en-US" sz="2000" dirty="0"/>
              <a:t> </a:t>
            </a:r>
            <a:r>
              <a:rPr lang="cs-CZ" sz="2000" dirty="0"/>
              <a:t>umožňují tyto skutečnosti odhalit</a:t>
            </a:r>
            <a:r>
              <a:rPr lang="en-US" sz="2000" dirty="0"/>
              <a:t>. </a:t>
            </a:r>
            <a:endParaRPr lang="cs-CZ" sz="2000" dirty="0"/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22CAE799-31A0-4ADD-BCB7-6F074C89B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647" y="1752600"/>
            <a:ext cx="1466953" cy="948903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B307F2D-4381-4983-A1F1-F2BA55DBF07F}"/>
              </a:ext>
            </a:extLst>
          </p:cNvPr>
          <p:cNvSpPr/>
          <p:nvPr/>
        </p:nvSpPr>
        <p:spPr>
          <a:xfrm>
            <a:off x="228600" y="1584641"/>
            <a:ext cx="716280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Příklad</a:t>
            </a:r>
          </a:p>
          <a:p>
            <a:endParaRPr lang="cs-CZ" sz="800" dirty="0"/>
          </a:p>
          <a:p>
            <a:pPr algn="just"/>
            <a:r>
              <a:rPr lang="cs-CZ" dirty="0"/>
              <a:t>Rozpuštěním CO</a:t>
            </a:r>
            <a:r>
              <a:rPr lang="cs-CZ" baseline="-25000" dirty="0"/>
              <a:t>2</a:t>
            </a:r>
            <a:r>
              <a:rPr lang="cs-CZ" dirty="0"/>
              <a:t> ve vodě vzniká kyselina uhličitá</a:t>
            </a:r>
            <a:r>
              <a:rPr lang="en-US" dirty="0"/>
              <a:t>, </a:t>
            </a:r>
            <a:r>
              <a:rPr lang="cs-CZ" dirty="0"/>
              <a:t>jejíž experimentální hodnota 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r>
              <a:rPr lang="en-US" dirty="0"/>
              <a:t> </a:t>
            </a:r>
            <a:r>
              <a:rPr lang="cs-CZ" dirty="0"/>
              <a:t>=</a:t>
            </a:r>
            <a:r>
              <a:rPr lang="en-US" dirty="0"/>
              <a:t> 6.4</a:t>
            </a:r>
            <a:r>
              <a:rPr lang="cs-CZ" dirty="0"/>
              <a:t>, zatímco pravidla p</a:t>
            </a:r>
            <a:r>
              <a:rPr lang="en-US" dirty="0" err="1"/>
              <a:t>redi</a:t>
            </a:r>
            <a:r>
              <a:rPr lang="cs-CZ" dirty="0"/>
              <a:t>kují hodnotu</a:t>
            </a:r>
            <a:r>
              <a:rPr lang="en-US" dirty="0"/>
              <a:t> </a:t>
            </a:r>
            <a:r>
              <a:rPr lang="en-US" dirty="0" err="1"/>
              <a:t>pK</a:t>
            </a:r>
            <a:r>
              <a:rPr lang="en-US" baseline="-25000" dirty="0" err="1"/>
              <a:t>a</a:t>
            </a:r>
            <a:r>
              <a:rPr lang="en-US" dirty="0"/>
              <a:t> </a:t>
            </a:r>
            <a:r>
              <a:rPr lang="cs-CZ" dirty="0"/>
              <a:t>=</a:t>
            </a:r>
            <a:r>
              <a:rPr lang="en-US" dirty="0"/>
              <a:t> 3. </a:t>
            </a:r>
            <a:r>
              <a:rPr lang="cs-CZ" dirty="0"/>
              <a:t>Chyba je v předpokladu, že veškerý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cs-CZ" dirty="0"/>
              <a:t>rozpuštěný ve vodě </a:t>
            </a:r>
            <a:r>
              <a:rPr lang="en-US" dirty="0"/>
              <a:t>exist</a:t>
            </a:r>
            <a:r>
              <a:rPr lang="cs-CZ" dirty="0" err="1"/>
              <a:t>uje</a:t>
            </a:r>
            <a:r>
              <a:rPr lang="en-US" dirty="0"/>
              <a:t> </a:t>
            </a:r>
            <a:r>
              <a:rPr lang="cs-CZ" dirty="0"/>
              <a:t>jako kyselina uhličitá, ve skutečnosti je to pouze </a:t>
            </a:r>
            <a:r>
              <a:rPr lang="en-US" dirty="0"/>
              <a:t>1</a:t>
            </a:r>
            <a:r>
              <a:rPr lang="cs-CZ" dirty="0"/>
              <a:t> </a:t>
            </a:r>
            <a:r>
              <a:rPr lang="en-US" dirty="0"/>
              <a:t>-</a:t>
            </a:r>
            <a:r>
              <a:rPr lang="cs-CZ" dirty="0"/>
              <a:t> </a:t>
            </a:r>
            <a:r>
              <a:rPr lang="en-US" dirty="0"/>
              <a:t>2</a:t>
            </a:r>
            <a:r>
              <a:rPr lang="cs-CZ" dirty="0"/>
              <a:t> </a:t>
            </a:r>
            <a:r>
              <a:rPr lang="en-US" dirty="0"/>
              <a:t>%. </a:t>
            </a:r>
          </a:p>
        </p:txBody>
      </p:sp>
    </p:spTree>
    <p:extLst>
      <p:ext uri="{BB962C8B-B14F-4D97-AF65-F5344CB8AC3E}">
        <p14:creationId xmlns:p14="http://schemas.microsoft.com/office/powerpoint/2010/main" val="28395764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0D86AAB5-F499-448D-87D1-0D3E6C1FD3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3560420"/>
              </p:ext>
            </p:extLst>
          </p:nvPr>
        </p:nvGraphicFramePr>
        <p:xfrm>
          <a:off x="685800" y="457200"/>
          <a:ext cx="7848600" cy="618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075">
                  <a:extLst>
                    <a:ext uri="{9D8B030D-6E8A-4147-A177-3AD203B41FA5}">
                      <a16:colId xmlns:a16="http://schemas.microsoft.com/office/drawing/2014/main" val="4083716756"/>
                    </a:ext>
                  </a:extLst>
                </a:gridCol>
                <a:gridCol w="835731">
                  <a:extLst>
                    <a:ext uri="{9D8B030D-6E8A-4147-A177-3AD203B41FA5}">
                      <a16:colId xmlns:a16="http://schemas.microsoft.com/office/drawing/2014/main" val="4214226758"/>
                    </a:ext>
                  </a:extLst>
                </a:gridCol>
                <a:gridCol w="1126419">
                  <a:extLst>
                    <a:ext uri="{9D8B030D-6E8A-4147-A177-3AD203B41FA5}">
                      <a16:colId xmlns:a16="http://schemas.microsoft.com/office/drawing/2014/main" val="231259783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4289415094"/>
                    </a:ext>
                  </a:extLst>
                </a:gridCol>
                <a:gridCol w="1090083">
                  <a:extLst>
                    <a:ext uri="{9D8B030D-6E8A-4147-A177-3AD203B41FA5}">
                      <a16:colId xmlns:a16="http://schemas.microsoft.com/office/drawing/2014/main" val="2961353153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1455275759"/>
                    </a:ext>
                  </a:extLst>
                </a:gridCol>
                <a:gridCol w="1090083">
                  <a:extLst>
                    <a:ext uri="{9D8B030D-6E8A-4147-A177-3AD203B41FA5}">
                      <a16:colId xmlns:a16="http://schemas.microsoft.com/office/drawing/2014/main" val="3515060125"/>
                    </a:ext>
                  </a:extLst>
                </a:gridCol>
                <a:gridCol w="872067">
                  <a:extLst>
                    <a:ext uri="{9D8B030D-6E8A-4147-A177-3AD203B41FA5}">
                      <a16:colId xmlns:a16="http://schemas.microsoft.com/office/drawing/2014/main" val="2660178"/>
                    </a:ext>
                  </a:extLst>
                </a:gridCol>
              </a:tblGrid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X(OH)</a:t>
                      </a:r>
                      <a:r>
                        <a:rPr lang="cs-CZ" sz="16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pKa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XO(OH)</a:t>
                      </a:r>
                      <a:r>
                        <a:rPr lang="cs-CZ" sz="16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pKa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XO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(OH)</a:t>
                      </a:r>
                      <a:r>
                        <a:rPr lang="cs-CZ" sz="16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pKa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XO</a:t>
                      </a:r>
                      <a:r>
                        <a:rPr lang="cs-CZ" sz="1600" baseline="-25000" dirty="0"/>
                        <a:t>3</a:t>
                      </a:r>
                      <a:r>
                        <a:rPr lang="cs-CZ" sz="1600" dirty="0"/>
                        <a:t>(OH)</a:t>
                      </a:r>
                      <a:r>
                        <a:rPr lang="cs-CZ" sz="1600" baseline="-250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pKa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400219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ClOH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ClOOH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ClO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-1,0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ClO</a:t>
                      </a:r>
                      <a:r>
                        <a:rPr lang="cs-CZ" sz="1600" baseline="-25000" dirty="0"/>
                        <a:t>3</a:t>
                      </a:r>
                      <a:r>
                        <a:rPr lang="cs-CZ" sz="1600" dirty="0"/>
                        <a:t>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621816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 err="1"/>
                        <a:t>BrOH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11653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IOH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IO(OH)</a:t>
                      </a:r>
                      <a:r>
                        <a:rPr lang="cs-CZ" sz="1600" baseline="-25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IO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0,8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732007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endParaRPr lang="cs-CZ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SO(OH)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SO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(OH)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041437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endParaRPr lang="cs-CZ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SeO</a:t>
                      </a:r>
                      <a:r>
                        <a:rPr lang="cs-CZ" sz="1600" dirty="0"/>
                        <a:t>(OH)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SeO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(OH)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587341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TeO</a:t>
                      </a:r>
                      <a:r>
                        <a:rPr lang="cs-CZ" sz="1600" dirty="0"/>
                        <a:t>(OH)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490603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NOOH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NO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-1,4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98171"/>
                  </a:ext>
                </a:extLst>
              </a:tr>
              <a:tr h="819093">
                <a:tc>
                  <a:txBody>
                    <a:bodyPr/>
                    <a:lstStyle/>
                    <a:p>
                      <a:pPr algn="ctr"/>
                      <a:endParaRPr lang="cs-CZ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PO(OH)</a:t>
                      </a:r>
                      <a:r>
                        <a:rPr lang="cs-CZ" sz="1600" baseline="-25000" dirty="0"/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HPO(OH)</a:t>
                      </a:r>
                      <a:r>
                        <a:rPr lang="cs-CZ" sz="1600" baseline="-25000" dirty="0"/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H</a:t>
                      </a:r>
                      <a:r>
                        <a:rPr lang="cs-CZ" sz="1600" baseline="-25000" dirty="0"/>
                        <a:t>2</a:t>
                      </a:r>
                      <a:r>
                        <a:rPr lang="cs-CZ" sz="1600" dirty="0"/>
                        <a:t>PO(OH)</a:t>
                      </a:r>
                      <a:endParaRPr lang="cs-CZ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2,1</a:t>
                      </a:r>
                    </a:p>
                    <a:p>
                      <a:pPr algn="ctr"/>
                      <a:r>
                        <a:rPr lang="cs-CZ" sz="1600" dirty="0"/>
                        <a:t>1,8</a:t>
                      </a:r>
                    </a:p>
                    <a:p>
                      <a:pPr algn="ctr"/>
                      <a:r>
                        <a:rPr lang="cs-CZ" sz="1600" dirty="0"/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3855686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endParaRPr lang="cs-CZ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 err="1"/>
                        <a:t>AsO</a:t>
                      </a:r>
                      <a:r>
                        <a:rPr lang="cs-CZ" sz="1600" dirty="0"/>
                        <a:t>(OH)</a:t>
                      </a:r>
                      <a:r>
                        <a:rPr lang="cs-CZ" sz="16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2,3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6305537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sz="1600" baseline="0" dirty="0" err="1"/>
                        <a:t>Sb</a:t>
                      </a:r>
                      <a:r>
                        <a:rPr lang="cs-CZ" sz="1600" baseline="0" dirty="0"/>
                        <a:t>(OH)</a:t>
                      </a:r>
                      <a:r>
                        <a:rPr lang="cs-CZ" sz="16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214585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endParaRPr lang="cs-CZ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/>
                        <a:t>CO(OH)</a:t>
                      </a:r>
                      <a:r>
                        <a:rPr lang="cs-CZ" sz="1600" baseline="-25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131154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aseline="0" dirty="0"/>
                        <a:t>Si(OH)</a:t>
                      </a:r>
                      <a:r>
                        <a:rPr lang="cs-CZ" sz="16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7238252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Ge</a:t>
                      </a:r>
                      <a:r>
                        <a:rPr kumimoji="0" lang="cs-CZ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(OH)</a:t>
                      </a:r>
                      <a:r>
                        <a:rPr kumimoji="0" lang="cs-CZ" sz="16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8,6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52787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Ti(OH)</a:t>
                      </a:r>
                      <a:r>
                        <a:rPr kumimoji="0" lang="cs-CZ" sz="1600" b="0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954137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B(OH)</a:t>
                      </a:r>
                      <a:r>
                        <a:rPr lang="cs-CZ" sz="16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244175"/>
                  </a:ext>
                </a:extLst>
              </a:tr>
              <a:tr h="33218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Al(OH)</a:t>
                      </a:r>
                      <a:r>
                        <a:rPr lang="cs-CZ" sz="16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9,2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16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5913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6AEEC-A689-4685-812D-B7624ACA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3534"/>
            <a:ext cx="8229600" cy="5635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Polarizace iontů a acidobazické vlastnosti</a:t>
            </a:r>
            <a:endParaRPr lang="en-US" sz="2800" b="1" dirty="0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BBD577B-D74B-47CF-B2C5-5EAC7E255421}"/>
              </a:ext>
            </a:extLst>
          </p:cNvPr>
          <p:cNvSpPr txBox="1"/>
          <p:nvPr/>
        </p:nvSpPr>
        <p:spPr>
          <a:xfrm>
            <a:off x="228600" y="990600"/>
            <a:ext cx="8763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/>
              <a:t>S </a:t>
            </a:r>
            <a:r>
              <a:rPr lang="en-US" sz="2000" u="sng" dirty="0" err="1"/>
              <a:t>klesající</a:t>
            </a:r>
            <a:r>
              <a:rPr lang="en-US" sz="2000" u="sng" dirty="0"/>
              <a:t> </a:t>
            </a:r>
            <a:r>
              <a:rPr lang="en-US" sz="2000" u="sng" dirty="0" err="1"/>
              <a:t>stabilitou</a:t>
            </a:r>
            <a:r>
              <a:rPr lang="en-US" sz="2000" u="sng" dirty="0"/>
              <a:t> </a:t>
            </a:r>
            <a:r>
              <a:rPr lang="en-US" sz="2000" u="sng" dirty="0" err="1"/>
              <a:t>iontů</a:t>
            </a:r>
            <a:r>
              <a:rPr lang="en-US" sz="2000" dirty="0"/>
              <a:t>, </a:t>
            </a:r>
            <a:r>
              <a:rPr lang="en-US" sz="2000" dirty="0" err="1"/>
              <a:t>tj</a:t>
            </a:r>
            <a:r>
              <a:rPr lang="en-US" sz="2000" dirty="0"/>
              <a:t>. se </a:t>
            </a:r>
            <a:r>
              <a:rPr lang="en-US" sz="2000" dirty="0" err="1"/>
              <a:t>vzrůstající</a:t>
            </a:r>
            <a:r>
              <a:rPr lang="en-US" sz="2000" dirty="0"/>
              <a:t> </a:t>
            </a:r>
            <a:r>
              <a:rPr lang="en-US" sz="2000" dirty="0" err="1"/>
              <a:t>polarizační</a:t>
            </a:r>
            <a:r>
              <a:rPr lang="en-US" sz="2000" dirty="0"/>
              <a:t> </a:t>
            </a:r>
            <a:r>
              <a:rPr lang="en-US" sz="2000" dirty="0" err="1"/>
              <a:t>silou</a:t>
            </a:r>
            <a:r>
              <a:rPr lang="en-US" sz="2000" dirty="0"/>
              <a:t> </a:t>
            </a:r>
            <a:r>
              <a:rPr lang="en-US" sz="2000" dirty="0" err="1"/>
              <a:t>kationtu</a:t>
            </a:r>
            <a:r>
              <a:rPr lang="en-US" sz="2000" dirty="0"/>
              <a:t> a </a:t>
            </a:r>
            <a:r>
              <a:rPr lang="en-US" sz="2000" dirty="0" err="1"/>
              <a:t>polarizovatelností</a:t>
            </a:r>
            <a:r>
              <a:rPr lang="en-US" sz="2000" dirty="0"/>
              <a:t> </a:t>
            </a:r>
            <a:r>
              <a:rPr lang="en-US" sz="2000" dirty="0" err="1"/>
              <a:t>aniontu</a:t>
            </a:r>
            <a:r>
              <a:rPr lang="en-US" sz="2000" dirty="0"/>
              <a:t> </a:t>
            </a:r>
            <a:r>
              <a:rPr lang="en-US" sz="2000" u="sng" dirty="0"/>
              <a:t>s</a:t>
            </a:r>
            <a:r>
              <a:rPr lang="cs-CZ" sz="2000" u="sng" dirty="0"/>
              <a:t>e zvyšuje </a:t>
            </a:r>
            <a:r>
              <a:rPr lang="en-US" sz="2000" u="sng" dirty="0" err="1"/>
              <a:t>kovalentní</a:t>
            </a:r>
            <a:r>
              <a:rPr lang="en-US" sz="2000" u="sng" dirty="0"/>
              <a:t> </a:t>
            </a:r>
            <a:r>
              <a:rPr lang="en-US" sz="2000" u="sng" dirty="0" err="1"/>
              <a:t>charakter</a:t>
            </a:r>
            <a:r>
              <a:rPr lang="cs-CZ" sz="2000" dirty="0"/>
              <a:t> (prvky s vysokým oxidačním číslem neexistují jako ionty, ale jsou součástí kovalentních molekul)</a:t>
            </a:r>
            <a:r>
              <a:rPr lang="en-US" sz="2000" dirty="0"/>
              <a:t>, </a:t>
            </a:r>
            <a:r>
              <a:rPr lang="en-US" sz="2000" dirty="0" err="1"/>
              <a:t>roste</a:t>
            </a:r>
            <a:r>
              <a:rPr lang="en-US" sz="2000" dirty="0"/>
              <a:t> </a:t>
            </a:r>
            <a:r>
              <a:rPr lang="en-US" sz="2000" dirty="0" err="1"/>
              <a:t>míra</a:t>
            </a:r>
            <a:r>
              <a:rPr lang="en-US" sz="2000" dirty="0"/>
              <a:t> </a:t>
            </a:r>
            <a:r>
              <a:rPr lang="en-US" sz="2000" dirty="0" err="1"/>
              <a:t>hydratace</a:t>
            </a:r>
            <a:r>
              <a:rPr lang="en-US" sz="2000" dirty="0"/>
              <a:t> </a:t>
            </a:r>
            <a:r>
              <a:rPr lang="cs-CZ" sz="2000" dirty="0"/>
              <a:t>a </a:t>
            </a:r>
            <a:r>
              <a:rPr lang="en-US" sz="2000" dirty="0" err="1"/>
              <a:t>hydrolýzy</a:t>
            </a:r>
            <a:r>
              <a:rPr lang="cs-CZ" sz="2000" dirty="0"/>
              <a:t>, resp. </a:t>
            </a:r>
            <a:r>
              <a:rPr lang="en-US" sz="2000" dirty="0"/>
              <a:t>t</a:t>
            </a:r>
            <a:r>
              <a:rPr lang="cs-CZ" sz="2000" dirty="0" err="1"/>
              <a:t>vorby</a:t>
            </a:r>
            <a:r>
              <a:rPr lang="cs-CZ" sz="2000" dirty="0"/>
              <a:t> komplexů (= snaha rozprostřít svůj náboj na větší povrch)</a:t>
            </a:r>
            <a:r>
              <a:rPr lang="en-US" sz="2000" dirty="0"/>
              <a:t>.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r>
              <a:rPr lang="cs-CZ" sz="2000" dirty="0"/>
              <a:t>1) Nestabilní kationty vytvářejí ve vodném prostředí </a:t>
            </a:r>
            <a:r>
              <a:rPr lang="cs-CZ" sz="2000" u="sng" dirty="0" err="1"/>
              <a:t>aquakationty</a:t>
            </a:r>
            <a:r>
              <a:rPr lang="cs-CZ" sz="2000" dirty="0"/>
              <a:t>, které reagují jako </a:t>
            </a:r>
            <a:r>
              <a:rPr lang="cs-CZ" sz="2000" dirty="0" err="1"/>
              <a:t>bronstedovské</a:t>
            </a:r>
            <a:r>
              <a:rPr lang="cs-CZ" sz="2000" dirty="0"/>
              <a:t> </a:t>
            </a:r>
            <a:r>
              <a:rPr lang="cs-CZ" sz="2000" u="sng" dirty="0"/>
              <a:t>kyseliny</a:t>
            </a:r>
          </a:p>
          <a:p>
            <a:pPr algn="just"/>
            <a:endParaRPr lang="cs-CZ" sz="2000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endParaRPr lang="cs-CZ" dirty="0"/>
          </a:p>
          <a:p>
            <a:pPr algn="just"/>
            <a:r>
              <a:rPr lang="cs-CZ" sz="2000" dirty="0"/>
              <a:t>2) Nestabilní </a:t>
            </a:r>
            <a:r>
              <a:rPr lang="cs-CZ" sz="2000" u="sng" dirty="0"/>
              <a:t>anionty</a:t>
            </a:r>
            <a:r>
              <a:rPr lang="cs-CZ" sz="2000" dirty="0"/>
              <a:t> budou vázat protony z molekul vody, vodné roztoky těchto aniontů proto budou reagovat </a:t>
            </a:r>
            <a:r>
              <a:rPr lang="cs-CZ" sz="2000" u="sng" dirty="0"/>
              <a:t>zásaditě</a:t>
            </a:r>
            <a:r>
              <a:rPr lang="cs-CZ" sz="2000" dirty="0"/>
              <a:t>.</a:t>
            </a:r>
          </a:p>
          <a:p>
            <a:pPr algn="just"/>
            <a:endParaRPr lang="cs-CZ" sz="800" dirty="0"/>
          </a:p>
          <a:p>
            <a:pPr algn="just"/>
            <a:r>
              <a:rPr lang="cs-CZ" sz="2000" dirty="0"/>
              <a:t>S</a:t>
            </a:r>
            <a:r>
              <a:rPr lang="cs-CZ" sz="2000" baseline="30000" dirty="0"/>
              <a:t>2-</a:t>
            </a:r>
            <a:r>
              <a:rPr lang="cs-CZ" sz="2000" dirty="0"/>
              <a:t> + H</a:t>
            </a:r>
            <a:r>
              <a:rPr lang="cs-CZ" sz="2000" baseline="-25000" dirty="0"/>
              <a:t>2</a:t>
            </a:r>
            <a:r>
              <a:rPr lang="cs-CZ" sz="2000" dirty="0"/>
              <a:t>O  =  HS</a:t>
            </a:r>
            <a:r>
              <a:rPr lang="cs-CZ" sz="2000" baseline="30000" dirty="0"/>
              <a:t>-</a:t>
            </a:r>
            <a:r>
              <a:rPr lang="cs-CZ" sz="2000" dirty="0"/>
              <a:t> + OH</a:t>
            </a:r>
            <a:r>
              <a:rPr lang="cs-CZ" sz="2000" baseline="30000" dirty="0"/>
              <a:t>-</a:t>
            </a:r>
          </a:p>
          <a:p>
            <a:pPr algn="just"/>
            <a:r>
              <a:rPr lang="cs-CZ" sz="2000" dirty="0"/>
              <a:t>P</a:t>
            </a:r>
            <a:r>
              <a:rPr lang="cs-CZ" sz="2000" baseline="30000" dirty="0"/>
              <a:t>3-</a:t>
            </a:r>
            <a:r>
              <a:rPr lang="cs-CZ" sz="2000" dirty="0"/>
              <a:t> + H</a:t>
            </a:r>
            <a:r>
              <a:rPr lang="cs-CZ" sz="2000" baseline="-25000" dirty="0"/>
              <a:t>2</a:t>
            </a:r>
            <a:r>
              <a:rPr lang="cs-CZ" sz="2000" dirty="0"/>
              <a:t>O  = PH</a:t>
            </a:r>
            <a:r>
              <a:rPr lang="cs-CZ" sz="2000" baseline="-25000" dirty="0"/>
              <a:t>3</a:t>
            </a:r>
            <a:r>
              <a:rPr lang="cs-CZ" sz="2000" dirty="0"/>
              <a:t> + 3 OH</a:t>
            </a:r>
            <a:r>
              <a:rPr lang="cs-CZ" sz="2000" baseline="30000" dirty="0"/>
              <a:t>-</a:t>
            </a:r>
            <a:endParaRPr lang="en-US" sz="2000" baseline="30000" dirty="0"/>
          </a:p>
        </p:txBody>
      </p:sp>
      <p:pic>
        <p:nvPicPr>
          <p:cNvPr id="6" name="Obrázek 5" descr="Obsah obrázku hodiny&#10;&#10;Popis byl vytvořen automaticky">
            <a:extLst>
              <a:ext uri="{FF2B5EF4-FFF2-40B4-BE49-F238E27FC236}">
                <a16:creationId xmlns:a16="http://schemas.microsoft.com/office/drawing/2014/main" id="{E06EE718-7859-4DE6-AF62-AF8D650B5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352800"/>
            <a:ext cx="7253498" cy="175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29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nímek obrazovky&#10;&#10;Popis byl vytvořen automaticky">
            <a:extLst>
              <a:ext uri="{FF2B5EF4-FFF2-40B4-BE49-F238E27FC236}">
                <a16:creationId xmlns:a16="http://schemas.microsoft.com/office/drawing/2014/main" id="{73A4BF70-C50B-45E4-BEA1-981FE4058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200400"/>
            <a:ext cx="3810000" cy="3552825"/>
          </a:xfrm>
          <a:prstGeom prst="rect">
            <a:avLst/>
          </a:prstGeom>
        </p:spPr>
      </p:pic>
      <p:pic>
        <p:nvPicPr>
          <p:cNvPr id="7" name="Obrázek 6" descr="Obsah obrázku hodiny&#10;&#10;Popis byl vytvořen automaticky">
            <a:extLst>
              <a:ext uri="{FF2B5EF4-FFF2-40B4-BE49-F238E27FC236}">
                <a16:creationId xmlns:a16="http://schemas.microsoft.com/office/drawing/2014/main" id="{93382759-F440-4A7B-8658-DF3821102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34099"/>
            <a:ext cx="3200400" cy="310438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B874E69-644F-4CA9-9FE6-8C7AE9FC532E}"/>
              </a:ext>
            </a:extLst>
          </p:cNvPr>
          <p:cNvSpPr txBox="1"/>
          <p:nvPr/>
        </p:nvSpPr>
        <p:spPr>
          <a:xfrm>
            <a:off x="304801" y="800307"/>
            <a:ext cx="4724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Kyselé a zásadité ionty přitahují silně molekuly vody v primární hydratační sféře, což vede k silnějšímu poutání molekul i vně této sféry a tvorbu sekundární, případně dalších hydratačních sfér.</a:t>
            </a:r>
            <a:endParaRPr lang="en-US" sz="2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52A35D-E9AE-480E-B8BB-7BF688836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1" y="2819400"/>
            <a:ext cx="560367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Mg(H</a:t>
            </a:r>
            <a:r>
              <a:rPr kumimoji="0" lang="en-US" altLang="en-US" sz="16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O)</a:t>
            </a:r>
            <a:r>
              <a:rPr kumimoji="0" lang="en-US" altLang="en-US" sz="16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2+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CO</a:t>
            </a:r>
            <a:r>
              <a:rPr kumimoji="0" lang="en-US" altLang="en-US" sz="16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(H</a:t>
            </a:r>
            <a:r>
              <a:rPr kumimoji="0" lang="en-US" altLang="en-US" sz="16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O)</a:t>
            </a:r>
            <a:r>
              <a:rPr kumimoji="0" lang="en-US" altLang="en-US" sz="16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kumimoji="0" lang="en-US" altLang="en-US" sz="16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                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Mg(CO</a:t>
            </a:r>
            <a:r>
              <a:rPr kumimoji="0" lang="en-US" altLang="en-US" sz="16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(s) +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64 H</a:t>
            </a:r>
            <a:r>
              <a:rPr kumimoji="0" lang="en-US" altLang="en-US" sz="1600" b="1" i="0" u="none" strike="noStrike" cap="none" normalizeH="0" baseline="-3000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0F7BD2-4E44-4841-95DA-605ACAAB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0"/>
            <a:ext cx="609600" cy="1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5D423CD-533A-4480-858D-9894D169A665}"/>
              </a:ext>
            </a:extLst>
          </p:cNvPr>
          <p:cNvSpPr txBox="1"/>
          <p:nvPr/>
        </p:nvSpPr>
        <p:spPr>
          <a:xfrm>
            <a:off x="304801" y="3629026"/>
            <a:ext cx="4495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Vznik sraženiny je provázen uvolněním velkého množství molekul vody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295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C65AFC27-A16E-4EA4-B1AA-99BD2A870B2E}"/>
              </a:ext>
            </a:extLst>
          </p:cNvPr>
          <p:cNvSpPr/>
          <p:nvPr/>
        </p:nvSpPr>
        <p:spPr>
          <a:xfrm>
            <a:off x="304800" y="762000"/>
            <a:ext cx="8686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Hydratační e</a:t>
            </a:r>
            <a:r>
              <a:rPr lang="en-US" sz="2000" b="1" dirty="0" err="1"/>
              <a:t>nthalp</a:t>
            </a:r>
            <a:r>
              <a:rPr lang="cs-CZ" sz="2000" b="1" dirty="0" err="1"/>
              <a:t>ie</a:t>
            </a:r>
            <a:r>
              <a:rPr lang="cs-CZ" sz="2000" b="1" dirty="0"/>
              <a:t> iontu: </a:t>
            </a:r>
            <a:r>
              <a:rPr lang="en-US" sz="2000" b="1" dirty="0"/>
              <a:t> </a:t>
            </a:r>
            <a:r>
              <a:rPr lang="cs-CZ" sz="2000" dirty="0"/>
              <a:t>energie uvolněná rozpuštěním 1</a:t>
            </a:r>
            <a:r>
              <a:rPr lang="en-US" sz="2000" dirty="0"/>
              <a:t> mol</a:t>
            </a:r>
            <a:r>
              <a:rPr lang="cs-CZ" sz="2000" dirty="0"/>
              <a:t>u </a:t>
            </a:r>
            <a:r>
              <a:rPr lang="en-US" sz="2000" dirty="0"/>
              <a:t>ion</a:t>
            </a:r>
            <a:r>
              <a:rPr lang="cs-CZ" sz="2000" dirty="0" err="1"/>
              <a:t>tů</a:t>
            </a:r>
            <a:r>
              <a:rPr lang="cs-CZ" sz="2000" dirty="0"/>
              <a:t> v plynném stavu ve velkém množství vody</a:t>
            </a:r>
            <a:r>
              <a:rPr lang="en-US" sz="2000" dirty="0"/>
              <a:t>. </a:t>
            </a:r>
            <a:endParaRPr lang="cs-CZ" sz="2000" dirty="0"/>
          </a:p>
          <a:p>
            <a:pPr algn="ctr"/>
            <a:r>
              <a:rPr lang="en-US" sz="2000" dirty="0"/>
              <a:t>M</a:t>
            </a:r>
            <a:r>
              <a:rPr lang="en-US" sz="2000" baseline="30000" dirty="0"/>
              <a:t>x+</a:t>
            </a:r>
            <a:r>
              <a:rPr lang="en-US" sz="2000" dirty="0"/>
              <a:t> </a:t>
            </a:r>
            <a:r>
              <a:rPr lang="en-US" sz="2000" baseline="-25000" dirty="0"/>
              <a:t>(g)</a:t>
            </a:r>
            <a:r>
              <a:rPr lang="en-US" sz="2000" dirty="0"/>
              <a:t> + n</a:t>
            </a:r>
            <a:r>
              <a:rPr lang="cs-CZ" sz="2000" dirty="0"/>
              <a:t> </a:t>
            </a: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O     </a:t>
            </a:r>
            <a:r>
              <a:rPr lang="cs-CZ" sz="2000" dirty="0"/>
              <a:t>=</a:t>
            </a:r>
            <a:r>
              <a:rPr lang="en-US" sz="2000" dirty="0"/>
              <a:t>       M</a:t>
            </a:r>
            <a:r>
              <a:rPr lang="en-US" sz="2000" baseline="30000" dirty="0"/>
              <a:t>x+ </a:t>
            </a:r>
            <a:r>
              <a:rPr lang="en-US" sz="2000" baseline="-25000" dirty="0"/>
              <a:t>(</a:t>
            </a:r>
            <a:r>
              <a:rPr lang="en-US" sz="2000" baseline="-25000" dirty="0" err="1"/>
              <a:t>aq</a:t>
            </a:r>
            <a:r>
              <a:rPr lang="en-US" sz="2000" baseline="-25000" dirty="0"/>
              <a:t>)</a:t>
            </a:r>
            <a:endParaRPr lang="cs-CZ" sz="2000" baseline="-25000" dirty="0"/>
          </a:p>
          <a:p>
            <a:r>
              <a:rPr lang="en-US" sz="2000" dirty="0"/>
              <a:t>where M</a:t>
            </a:r>
            <a:r>
              <a:rPr lang="en-US" sz="2000" baseline="30000" dirty="0"/>
              <a:t>x+</a:t>
            </a:r>
            <a:r>
              <a:rPr lang="cs-CZ" sz="2000" baseline="30000" dirty="0"/>
              <a:t> </a:t>
            </a:r>
            <a:r>
              <a:rPr lang="cs-CZ" sz="2000" baseline="-25000" dirty="0"/>
              <a:t>(</a:t>
            </a:r>
            <a:r>
              <a:rPr lang="en-US" sz="2000" baseline="-25000" dirty="0" err="1"/>
              <a:t>aq</a:t>
            </a:r>
            <a:r>
              <a:rPr lang="en-US" sz="2000" baseline="-25000" dirty="0"/>
              <a:t>) </a:t>
            </a:r>
            <a:r>
              <a:rPr lang="en-US" sz="2000" dirty="0" err="1"/>
              <a:t>repre</a:t>
            </a:r>
            <a:r>
              <a:rPr lang="cs-CZ" sz="2000" dirty="0"/>
              <a:t>z</a:t>
            </a:r>
            <a:r>
              <a:rPr lang="en-US" sz="2000" dirty="0" err="1"/>
              <a:t>ent</a:t>
            </a:r>
            <a:r>
              <a:rPr lang="cs-CZ" sz="2000" dirty="0" err="1"/>
              <a:t>uje</a:t>
            </a:r>
            <a:r>
              <a:rPr lang="en-US" sz="2000" dirty="0"/>
              <a:t> ion</a:t>
            </a:r>
            <a:r>
              <a:rPr lang="cs-CZ" sz="2000" dirty="0"/>
              <a:t>ty</a:t>
            </a:r>
            <a:r>
              <a:rPr lang="en-US" sz="2000" dirty="0"/>
              <a:t> </a:t>
            </a:r>
            <a:r>
              <a:rPr lang="cs-CZ" sz="2000" dirty="0"/>
              <a:t>obklopené molekulami vody </a:t>
            </a:r>
            <a:r>
              <a:rPr lang="en-US" sz="2000" dirty="0"/>
              <a:t>a </a:t>
            </a:r>
            <a:r>
              <a:rPr lang="cs-CZ" sz="2000" dirty="0"/>
              <a:t>rozptýlené</a:t>
            </a:r>
            <a:r>
              <a:rPr lang="en-US" sz="2000" dirty="0"/>
              <a:t> </a:t>
            </a:r>
            <a:r>
              <a:rPr lang="cs-CZ" sz="2000" dirty="0"/>
              <a:t>v roztoku</a:t>
            </a:r>
            <a:r>
              <a:rPr lang="en-US" sz="2000" dirty="0"/>
              <a:t>.</a:t>
            </a:r>
            <a:endParaRPr lang="cs-CZ" sz="2000" dirty="0"/>
          </a:p>
          <a:p>
            <a:endParaRPr lang="en-US" sz="800" dirty="0"/>
          </a:p>
          <a:p>
            <a:r>
              <a:rPr lang="cs-CZ" sz="2000" dirty="0"/>
              <a:t>S klesajícím atomovým poloměrem kationtu hydratační </a:t>
            </a:r>
            <a:r>
              <a:rPr lang="cs-CZ" sz="2000" dirty="0" err="1"/>
              <a:t>enthalpie</a:t>
            </a:r>
            <a:r>
              <a:rPr lang="cs-CZ" sz="2000" dirty="0"/>
              <a:t> roste, protože interakce mezi iontem a vodou je silnější a při hydrataci se proto</a:t>
            </a:r>
            <a:r>
              <a:rPr lang="en-US" sz="2000" dirty="0"/>
              <a:t> </a:t>
            </a:r>
            <a:r>
              <a:rPr lang="cs-CZ" sz="2000" dirty="0"/>
              <a:t>uvolňuje více energie.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F2087D2-8572-4C76-BF2D-0900C1AADF8B}"/>
              </a:ext>
            </a:extLst>
          </p:cNvPr>
          <p:cNvSpPr/>
          <p:nvPr/>
        </p:nvSpPr>
        <p:spPr>
          <a:xfrm>
            <a:off x="2971800" y="152400"/>
            <a:ext cx="3590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Hydratační e</a:t>
            </a:r>
            <a:r>
              <a:rPr lang="en-US" sz="2400" b="1" dirty="0" err="1"/>
              <a:t>nthalp</a:t>
            </a:r>
            <a:r>
              <a:rPr lang="cs-CZ" sz="2400" b="1" dirty="0" err="1"/>
              <a:t>ie</a:t>
            </a:r>
            <a:r>
              <a:rPr lang="cs-CZ" sz="2400" b="1" dirty="0"/>
              <a:t> iontu</a:t>
            </a:r>
            <a:endParaRPr lang="en-US" sz="24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120C59C-95FC-4ADA-8EAA-27F842F9BD23}"/>
              </a:ext>
            </a:extLst>
          </p:cNvPr>
          <p:cNvSpPr/>
          <p:nvPr/>
        </p:nvSpPr>
        <p:spPr>
          <a:xfrm>
            <a:off x="228600" y="3657600"/>
            <a:ext cx="3505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S rostoucím nábojem kationtu hydratační </a:t>
            </a:r>
            <a:r>
              <a:rPr lang="cs-CZ" sz="2000" dirty="0" err="1"/>
              <a:t>enthalpie</a:t>
            </a:r>
            <a:r>
              <a:rPr lang="cs-CZ" sz="2000" dirty="0"/>
              <a:t> roste, protože s rostoucím nábojem iontu klesá jeho atomový poloměr.</a:t>
            </a:r>
          </a:p>
          <a:p>
            <a:endParaRPr lang="cs-CZ" sz="800" dirty="0"/>
          </a:p>
          <a:p>
            <a:r>
              <a:rPr lang="cs-CZ" sz="2000" dirty="0"/>
              <a:t>Podle </a:t>
            </a:r>
            <a:r>
              <a:rPr lang="en-US" sz="2000" dirty="0" err="1"/>
              <a:t>Coloumb</a:t>
            </a:r>
            <a:r>
              <a:rPr lang="cs-CZ" sz="2000" dirty="0"/>
              <a:t>ova zákona je  </a:t>
            </a:r>
            <a:r>
              <a:rPr lang="en-US" sz="2000" dirty="0"/>
              <a:t>E ≈</a:t>
            </a:r>
            <a:r>
              <a:rPr lang="cs-CZ" sz="2000" dirty="0"/>
              <a:t> </a:t>
            </a:r>
            <a:r>
              <a:rPr lang="en-US" sz="2000" dirty="0"/>
              <a:t>1/r</a:t>
            </a:r>
          </a:p>
        </p:txBody>
      </p:sp>
      <p:pic>
        <p:nvPicPr>
          <p:cNvPr id="12" name="Obrázek 11" descr="Obsah obrázku snímek obrazovky&#10;&#10;Popis byl vytvořen automaticky">
            <a:extLst>
              <a:ext uri="{FF2B5EF4-FFF2-40B4-BE49-F238E27FC236}">
                <a16:creationId xmlns:a16="http://schemas.microsoft.com/office/drawing/2014/main" id="{DE09DC91-32EB-4D72-8F34-C26F522F0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276600"/>
            <a:ext cx="5072002" cy="25146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0D95515-FC5C-4B2B-BB41-D56508621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867400"/>
            <a:ext cx="4049363" cy="7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258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0946114-2B5C-4082-B83B-864B70255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536" y="2998959"/>
            <a:ext cx="2281928" cy="365304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23B0D2AD-88E0-4D05-AD7C-3609B9FC1E4C}"/>
              </a:ext>
            </a:extLst>
          </p:cNvPr>
          <p:cNvSpPr/>
          <p:nvPr/>
        </p:nvSpPr>
        <p:spPr>
          <a:xfrm>
            <a:off x="4318000" y="5257800"/>
            <a:ext cx="3179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pH </a:t>
            </a:r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při kterém se sráží hydroxid:</a:t>
            </a:r>
            <a:endParaRPr lang="en-US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6F4CF12-18E6-49F3-9A9B-BBB4C6D7E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974" y="5715000"/>
            <a:ext cx="2819400" cy="8001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F191DEE-0C47-4216-AFAA-0CECB532E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7423"/>
            <a:ext cx="7322468" cy="466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315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2F7912A7-8975-4D4A-BE68-CA21A5770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6705600" cy="333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E8D3E33-21C1-439B-AE25-AF2A2602C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3842"/>
            <a:ext cx="6553200" cy="311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8074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mapa&#10;&#10;Popis byl vytvořen automaticky">
            <a:extLst>
              <a:ext uri="{FF2B5EF4-FFF2-40B4-BE49-F238E27FC236}">
                <a16:creationId xmlns:a16="http://schemas.microsoft.com/office/drawing/2014/main" id="{21C706E4-774E-4578-A405-6BC5DD3C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1" y="76200"/>
            <a:ext cx="8706662" cy="672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113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D90B4AB3-2FCB-4FAD-BB34-0340770E3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85800"/>
            <a:ext cx="7543800" cy="565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43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96E67B5-27D2-4F5B-B714-1041450B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3" y="4111894"/>
            <a:ext cx="7447826" cy="5818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250381-0D60-4D81-91FB-A3FCE8D1A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85" y="5021747"/>
            <a:ext cx="7568640" cy="7095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4F4EB4D-527B-4814-A14A-36569244F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1000"/>
            <a:ext cx="4419600" cy="34535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A326EBA-3B67-49FF-95C6-475EC81D1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54649"/>
            <a:ext cx="3962400" cy="25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7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05365DD7-B87F-4AE6-BAEC-0004A9FE691A}"/>
              </a:ext>
            </a:extLst>
          </p:cNvPr>
          <p:cNvSpPr/>
          <p:nvPr/>
        </p:nvSpPr>
        <p:spPr>
          <a:xfrm>
            <a:off x="457200" y="381000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1E1E1E"/>
                </a:solidFill>
              </a:rPr>
              <a:t>pK</a:t>
            </a:r>
            <a:r>
              <a:rPr lang="en-US" sz="2400" b="1" baseline="-25000" dirty="0" err="1">
                <a:solidFill>
                  <a:srgbClr val="1E1E1E"/>
                </a:solidFill>
              </a:rPr>
              <a:t>a</a:t>
            </a:r>
            <a:r>
              <a:rPr lang="en-US" sz="2400" b="1" dirty="0">
                <a:solidFill>
                  <a:srgbClr val="1E1E1E"/>
                </a:solidFill>
              </a:rPr>
              <a:t> </a:t>
            </a:r>
            <a:r>
              <a:rPr lang="cs-CZ" sz="2400" b="1" dirty="0">
                <a:solidFill>
                  <a:srgbClr val="1E1E1E"/>
                </a:solidFill>
              </a:rPr>
              <a:t>kovových</a:t>
            </a:r>
            <a:r>
              <a:rPr lang="en-US" sz="2400" b="1" dirty="0">
                <a:solidFill>
                  <a:srgbClr val="1E1E1E"/>
                </a:solidFill>
              </a:rPr>
              <a:t> ion</a:t>
            </a:r>
            <a:r>
              <a:rPr lang="cs-CZ" sz="2400" b="1" dirty="0" err="1">
                <a:solidFill>
                  <a:srgbClr val="1E1E1E"/>
                </a:solidFill>
              </a:rPr>
              <a:t>tů</a:t>
            </a:r>
            <a:r>
              <a:rPr lang="cs-CZ" sz="2400" b="1" dirty="0">
                <a:solidFill>
                  <a:srgbClr val="1E1E1E"/>
                </a:solidFill>
              </a:rPr>
              <a:t> ve vodných roztocích</a:t>
            </a:r>
            <a:endParaRPr lang="en-US" sz="2400" b="1" dirty="0"/>
          </a:p>
        </p:txBody>
      </p:sp>
      <p:pic>
        <p:nvPicPr>
          <p:cNvPr id="6" name="Obrázek 5" descr="Obsah obrázku mapa, text, muž&#10;&#10;Popis byl vytvořen automaticky">
            <a:extLst>
              <a:ext uri="{FF2B5EF4-FFF2-40B4-BE49-F238E27FC236}">
                <a16:creationId xmlns:a16="http://schemas.microsoft.com/office/drawing/2014/main" id="{08BF3496-0392-411B-9F1C-9E1FE1672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196" y="197644"/>
            <a:ext cx="4310054" cy="342453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1726C518-FC0F-454D-B5AA-51ACAB3FCD4C}"/>
              </a:ext>
            </a:extLst>
          </p:cNvPr>
          <p:cNvSpPr/>
          <p:nvPr/>
        </p:nvSpPr>
        <p:spPr>
          <a:xfrm>
            <a:off x="993578" y="2325468"/>
            <a:ext cx="2781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pK</a:t>
            </a:r>
            <a:r>
              <a:rPr lang="pl-PL" sz="200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= 15.14 - 88.16(Z</a:t>
            </a:r>
            <a:r>
              <a:rPr lang="pl-PL" sz="2000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pl-PL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/r)</a:t>
            </a:r>
            <a:endParaRPr lang="en-US" sz="20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56AD46-01D6-4BE9-A2FD-ED09838D702B}"/>
              </a:ext>
            </a:extLst>
          </p:cNvPr>
          <p:cNvSpPr/>
          <p:nvPr/>
        </p:nvSpPr>
        <p:spPr>
          <a:xfrm>
            <a:off x="304800" y="1676400"/>
            <a:ext cx="207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1E1E1E"/>
                </a:solidFill>
              </a:rPr>
              <a:t>Wulfsberg</a:t>
            </a:r>
            <a:r>
              <a:rPr lang="cs-CZ" i="1" dirty="0" err="1">
                <a:solidFill>
                  <a:srgbClr val="1E1E1E"/>
                </a:solidFill>
              </a:rPr>
              <a:t>ův</a:t>
            </a:r>
            <a:r>
              <a:rPr lang="cs-CZ" i="1" dirty="0">
                <a:solidFill>
                  <a:srgbClr val="1E1E1E"/>
                </a:solidFill>
              </a:rPr>
              <a:t> vzorec:</a:t>
            </a:r>
            <a:endParaRPr lang="en-US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11FB78C-B6D5-4036-BFF7-BAABB18EF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767435"/>
            <a:ext cx="7128034" cy="290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802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&#10;&#10;Popis byl vytvořen automaticky">
            <a:extLst>
              <a:ext uri="{FF2B5EF4-FFF2-40B4-BE49-F238E27FC236}">
                <a16:creationId xmlns:a16="http://schemas.microsoft.com/office/drawing/2014/main" id="{9E7266A3-1752-4CF9-8DA3-A514F9696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80" y="115957"/>
            <a:ext cx="4571999" cy="6626085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BEC30FD-0283-4484-9266-8EE6A27DD88A}"/>
              </a:ext>
            </a:extLst>
          </p:cNvPr>
          <p:cNvSpPr/>
          <p:nvPr/>
        </p:nvSpPr>
        <p:spPr>
          <a:xfrm>
            <a:off x="228600" y="3429000"/>
            <a:ext cx="4443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pK</a:t>
            </a:r>
            <a:r>
              <a:rPr lang="pl-PL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 = 15.14 - 88.16[(Z</a:t>
            </a:r>
            <a:r>
              <a:rPr lang="pl-PL" baseline="30000" dirty="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/r) + 0. 096(EN-1.50)]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E493A8F-290F-4351-A6D8-9E613A9CB26C}"/>
              </a:ext>
            </a:extLst>
          </p:cNvPr>
          <p:cNvSpPr txBox="1"/>
          <p:nvPr/>
        </p:nvSpPr>
        <p:spPr>
          <a:xfrm>
            <a:off x="228600" y="40386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Platí jen pro prvky jejichž </a:t>
            </a:r>
            <a:r>
              <a:rPr lang="cs-CZ" sz="1400" dirty="0" err="1"/>
              <a:t>Paulingova</a:t>
            </a:r>
            <a:r>
              <a:rPr lang="cs-CZ" sz="1400" dirty="0"/>
              <a:t> elektronegativita je větší než 1,5)</a:t>
            </a:r>
            <a:endParaRPr lang="en-US" sz="1400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BF49CFD-FE1E-4854-BEA4-F9BF72C3A4DC}"/>
              </a:ext>
            </a:extLst>
          </p:cNvPr>
          <p:cNvSpPr/>
          <p:nvPr/>
        </p:nvSpPr>
        <p:spPr>
          <a:xfrm>
            <a:off x="228600" y="2754868"/>
            <a:ext cx="2079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>
                <a:solidFill>
                  <a:srgbClr val="1E1E1E"/>
                </a:solidFill>
              </a:rPr>
              <a:t>Wulfsberg</a:t>
            </a:r>
            <a:r>
              <a:rPr lang="cs-CZ" i="1" dirty="0" err="1">
                <a:solidFill>
                  <a:srgbClr val="1E1E1E"/>
                </a:solidFill>
              </a:rPr>
              <a:t>ův</a:t>
            </a:r>
            <a:r>
              <a:rPr lang="cs-CZ" i="1" dirty="0">
                <a:solidFill>
                  <a:srgbClr val="1E1E1E"/>
                </a:solidFill>
              </a:rPr>
              <a:t> vzorec:</a:t>
            </a:r>
            <a:endParaRPr lang="en-US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95DE2F2-1E42-43A9-B347-BE1847EB1E2E}"/>
              </a:ext>
            </a:extLst>
          </p:cNvPr>
          <p:cNvSpPr txBox="1"/>
          <p:nvPr/>
        </p:nvSpPr>
        <p:spPr>
          <a:xfrm>
            <a:off x="381000" y="381000"/>
            <a:ext cx="2910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Vliv elektronegativity</a:t>
            </a:r>
            <a:endParaRPr lang="en-US" sz="2400" b="1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2EB6A88-5C2E-444C-8941-694E541A07E5}"/>
              </a:ext>
            </a:extLst>
          </p:cNvPr>
          <p:cNvSpPr/>
          <p:nvPr/>
        </p:nvSpPr>
        <p:spPr>
          <a:xfrm>
            <a:off x="228600" y="1143000"/>
            <a:ext cx="4242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srgbClr val="000000"/>
                </a:solidFill>
              </a:rPr>
              <a:t>K</a:t>
            </a:r>
            <a:r>
              <a:rPr lang="en-US" sz="2000" dirty="0" err="1">
                <a:solidFill>
                  <a:srgbClr val="000000"/>
                </a:solidFill>
              </a:rPr>
              <a:t>ation</a:t>
            </a:r>
            <a:r>
              <a:rPr lang="cs-CZ" sz="2000" dirty="0">
                <a:solidFill>
                  <a:srgbClr val="000000"/>
                </a:solidFill>
              </a:rPr>
              <a:t>ty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prvků s elektronegativitami většími než 1</a:t>
            </a:r>
            <a:r>
              <a:rPr lang="en-US" sz="2000" dirty="0">
                <a:solidFill>
                  <a:srgbClr val="000000"/>
                </a:solidFill>
              </a:rPr>
              <a:t>.5 </a:t>
            </a:r>
            <a:r>
              <a:rPr lang="cs-CZ" sz="2000" dirty="0">
                <a:solidFill>
                  <a:srgbClr val="000000"/>
                </a:solidFill>
              </a:rPr>
              <a:t>mají menší hodnoty </a:t>
            </a:r>
            <a:r>
              <a:rPr lang="en-US" sz="2000" dirty="0" err="1">
                <a:solidFill>
                  <a:srgbClr val="000000"/>
                </a:solidFill>
              </a:rPr>
              <a:t>pK</a:t>
            </a:r>
            <a:r>
              <a:rPr lang="en-US" sz="2000" baseline="-25000" dirty="0" err="1">
                <a:solidFill>
                  <a:srgbClr val="000000"/>
                </a:solidFill>
              </a:rPr>
              <a:t>a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cs-CZ" sz="2000" dirty="0">
                <a:solidFill>
                  <a:srgbClr val="000000"/>
                </a:solidFill>
              </a:rPr>
              <a:t>jsou více kyselé)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cs-CZ" sz="2000" dirty="0">
                <a:solidFill>
                  <a:srgbClr val="000000"/>
                </a:solidFill>
              </a:rPr>
              <a:t>než ionty ostatních prvků obdobného náboje a velikosti</a:t>
            </a:r>
            <a:r>
              <a:rPr lang="en-US" sz="2000" dirty="0">
                <a:solidFill>
                  <a:srgbClr val="000000"/>
                </a:solidFill>
              </a:rPr>
              <a:t>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057697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00B030C-6D5E-4340-A402-6507CA085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975" y="4099101"/>
            <a:ext cx="4738099" cy="236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32C36A0-AE81-4024-AB07-6575D5D18757}"/>
              </a:ext>
            </a:extLst>
          </p:cNvPr>
          <p:cNvSpPr txBox="1"/>
          <p:nvPr/>
        </p:nvSpPr>
        <p:spPr>
          <a:xfrm>
            <a:off x="255133" y="6096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Hybridizace a acidobazické vlastnosti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477D21E-59C1-4A53-B55E-50B01D97D9A5}"/>
              </a:ext>
            </a:extLst>
          </p:cNvPr>
          <p:cNvSpPr txBox="1"/>
          <p:nvPr/>
        </p:nvSpPr>
        <p:spPr>
          <a:xfrm>
            <a:off x="266700" y="1664731"/>
            <a:ext cx="373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Se zvyšujícím se s-charakterem hybridního orbitalu uhlíku dochází u ke zvýšení kyselosti vodíkového atomu v příslušné C-H vazbě (zvyšuje se elektronegativita atomu C). </a:t>
            </a:r>
          </a:p>
        </p:txBody>
      </p:sp>
      <p:pic>
        <p:nvPicPr>
          <p:cNvPr id="7" name="Picture 2" descr="How electronegativity depends on oxidation number ...">
            <a:extLst>
              <a:ext uri="{FF2B5EF4-FFF2-40B4-BE49-F238E27FC236}">
                <a16:creationId xmlns:a16="http://schemas.microsoft.com/office/drawing/2014/main" id="{AB4646A8-8AAA-463C-9382-9DCB09FFA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0"/>
            <a:ext cx="4991100" cy="319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A784263-2185-4468-B3AD-7E6E04E51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3" y="4099101"/>
            <a:ext cx="3457575" cy="94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45240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electronegativity depends on oxidation number ...">
            <a:extLst>
              <a:ext uri="{FF2B5EF4-FFF2-40B4-BE49-F238E27FC236}">
                <a16:creationId xmlns:a16="http://schemas.microsoft.com/office/drawing/2014/main" id="{F8D8028C-DEA1-40FE-8156-FA45A7853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762000"/>
            <a:ext cx="5181600" cy="327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8C60452-FB65-445C-880C-E74D3A72B0A0}"/>
              </a:ext>
            </a:extLst>
          </p:cNvPr>
          <p:cNvSpPr txBox="1"/>
          <p:nvPr/>
        </p:nvSpPr>
        <p:spPr>
          <a:xfrm>
            <a:off x="228600" y="3048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Se zvyšujícím se p-charakterem hybridního orbitalu </a:t>
            </a:r>
            <a:r>
              <a:rPr lang="cs-CZ" sz="2000" b="1" dirty="0"/>
              <a:t>dusíku</a:t>
            </a:r>
            <a:r>
              <a:rPr lang="cs-CZ" sz="2000" dirty="0"/>
              <a:t> dochází u ke zvýšení bazicity v příslušné N-H vazbě. </a:t>
            </a:r>
          </a:p>
        </p:txBody>
      </p:sp>
      <p:pic>
        <p:nvPicPr>
          <p:cNvPr id="2052" name="Picture 4" descr="6.2. Resonance | Organic Chemistry 1: An open textbook">
            <a:extLst>
              <a:ext uri="{FF2B5EF4-FFF2-40B4-BE49-F238E27FC236}">
                <a16:creationId xmlns:a16="http://schemas.microsoft.com/office/drawing/2014/main" id="{F56AABA6-41C8-4D67-90E4-C35B7576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7761419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4127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075" y="202733"/>
            <a:ext cx="4048125" cy="536972"/>
          </a:xfrm>
        </p:spPr>
        <p:txBody>
          <a:bodyPr>
            <a:noAutofit/>
          </a:bodyPr>
          <a:lstStyle/>
          <a:p>
            <a:r>
              <a:rPr lang="cs-CZ" sz="2400" b="1" dirty="0" err="1">
                <a:latin typeface="+mn-lt"/>
                <a:cs typeface="Arial" panose="020B0604020202020204" pitchFamily="34" charset="0"/>
              </a:rPr>
              <a:t>Lewisova</a:t>
            </a:r>
            <a:r>
              <a:rPr lang="cs-CZ" sz="2400" b="1" dirty="0">
                <a:latin typeface="+mn-lt"/>
                <a:cs typeface="Arial" panose="020B0604020202020204" pitchFamily="34" charset="0"/>
              </a:rPr>
              <a:t> teorie kyselin</a:t>
            </a:r>
            <a:endParaRPr lang="cs-CZ" sz="24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19075" y="1005363"/>
            <a:ext cx="8686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lze ji aplikovat i na sloučeniny, které neobsahují kyselý proton.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Kyselina</a:t>
            </a:r>
            <a:r>
              <a:rPr lang="cs-CZ" sz="2000" dirty="0">
                <a:cs typeface="Arial" panose="020B0604020202020204" pitchFamily="34" charset="0"/>
              </a:rPr>
              <a:t> = každá částice, která je akceptorem volného elektronového páru. </a:t>
            </a:r>
            <a:r>
              <a:rPr lang="cs-CZ" sz="2000" dirty="0"/>
              <a:t>Jako </a:t>
            </a:r>
            <a:r>
              <a:rPr lang="cs-CZ" sz="2000" dirty="0" err="1"/>
              <a:t>Lewisovy</a:t>
            </a:r>
            <a:r>
              <a:rPr lang="cs-CZ" sz="2000" dirty="0"/>
              <a:t> kyseliny lze chápat také kationty, včetně protonu.</a:t>
            </a:r>
            <a:endParaRPr lang="en-US" sz="2000" dirty="0"/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Např. kationty, molekuly s násobnými vazbami na centrálním atomu, molekuly s volnými d-orbitaly na centrálním atomu nebo elektronově deficitní molekuly.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Tyto částice jsou schopny přijmout volný elektronový pár jiné částice (báze), tím se vytvoří donor-</a:t>
            </a:r>
            <a:r>
              <a:rPr lang="cs-CZ" sz="2000" dirty="0" err="1">
                <a:cs typeface="Arial" panose="020B0604020202020204" pitchFamily="34" charset="0"/>
              </a:rPr>
              <a:t>akceptorní</a:t>
            </a:r>
            <a:r>
              <a:rPr lang="cs-CZ" sz="2000" dirty="0">
                <a:cs typeface="Arial" panose="020B0604020202020204" pitchFamily="34" charset="0"/>
              </a:rPr>
              <a:t> vazba.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Báze</a:t>
            </a:r>
            <a:r>
              <a:rPr lang="cs-CZ" sz="2000" dirty="0">
                <a:cs typeface="Arial" panose="020B0604020202020204" pitchFamily="34" charset="0"/>
              </a:rPr>
              <a:t> (zásada) = každá částice, která je donorem volného elektronového páru. </a:t>
            </a:r>
            <a:r>
              <a:rPr lang="cs-CZ" sz="2000" dirty="0"/>
              <a:t>Jako </a:t>
            </a:r>
            <a:r>
              <a:rPr lang="cs-CZ" sz="2000" dirty="0" err="1"/>
              <a:t>Lewisovy</a:t>
            </a:r>
            <a:r>
              <a:rPr lang="cs-CZ" sz="2000" dirty="0"/>
              <a:t> báze lze chápat také anionty a neutrální ligandy.</a:t>
            </a:r>
            <a:endParaRPr lang="en-US" sz="2000" dirty="0"/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71010" name="Picture 2" descr="VÃ½sledek obrÃ¡zku pro lewis theory of acid and b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953000"/>
            <a:ext cx="4586389" cy="15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834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4" name="Picture 6" descr="VÃ½sledek obrÃ¡zku pro dissolution enthal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33800"/>
            <a:ext cx="7543800" cy="29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0EA2187-5020-4814-8C02-5C225738BA74}"/>
              </a:ext>
            </a:extLst>
          </p:cNvPr>
          <p:cNvSpPr/>
          <p:nvPr/>
        </p:nvSpPr>
        <p:spPr>
          <a:xfrm>
            <a:off x="304800" y="381000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Hydratační e</a:t>
            </a:r>
            <a:r>
              <a:rPr lang="en-US" sz="2400" b="1" dirty="0" err="1"/>
              <a:t>nthalp</a:t>
            </a:r>
            <a:r>
              <a:rPr lang="cs-CZ" sz="2400" b="1" dirty="0" err="1"/>
              <a:t>ie</a:t>
            </a:r>
            <a:r>
              <a:rPr lang="cs-CZ" sz="2400" b="1" dirty="0"/>
              <a:t> iontu</a:t>
            </a:r>
            <a:endParaRPr lang="en-US" sz="2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5485D6F-2505-4572-BD28-30FD21740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2865"/>
            <a:ext cx="492061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827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384C0D-AAD4-4C22-A425-1CED45E7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14" y="750093"/>
            <a:ext cx="6919172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8379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Ã½sledek obrÃ¡zku pro acidity hydrid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363" y="1219200"/>
            <a:ext cx="5894714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1943100" cy="536972"/>
          </a:xfrm>
        </p:spPr>
        <p:txBody>
          <a:bodyPr>
            <a:normAutofit/>
          </a:bodyPr>
          <a:lstStyle/>
          <a:p>
            <a:r>
              <a:rPr lang="cs-CZ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Lewisova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 teorie                            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9330" name="Picture 2" descr="VÃ½sledek obrÃ¡zku pro alh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5122237"/>
            <a:ext cx="1916372" cy="119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VÃ½sledek obrÃ¡zku pro nabh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28" y="5122237"/>
            <a:ext cx="1752600" cy="10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VÃ½sledek obrÃ¡zku pro digalla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77" y="4598114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266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8124" y="261788"/>
            <a:ext cx="87534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cs typeface="Arial" panose="020B0604020202020204" pitchFamily="34" charset="0"/>
              </a:rPr>
              <a:t>Teorie Lewisových tvrdých a měkkých kyselin a zásad ("hard and soft (Lewis) </a:t>
            </a:r>
            <a:r>
              <a:rPr lang="cs-CZ" sz="2000" b="1" dirty="0" err="1">
                <a:cs typeface="Arial" panose="020B0604020202020204" pitchFamily="34" charset="0"/>
              </a:rPr>
              <a:t>acids</a:t>
            </a:r>
            <a:r>
              <a:rPr lang="cs-CZ" sz="2000" b="1" dirty="0">
                <a:cs typeface="Arial" panose="020B0604020202020204" pitchFamily="34" charset="0"/>
              </a:rPr>
              <a:t> and </a:t>
            </a:r>
            <a:r>
              <a:rPr lang="cs-CZ" sz="2000" b="1" dirty="0" err="1">
                <a:cs typeface="Arial" panose="020B0604020202020204" pitchFamily="34" charset="0"/>
              </a:rPr>
              <a:t>bases</a:t>
            </a:r>
            <a:r>
              <a:rPr lang="cs-CZ" sz="2000" b="1" dirty="0">
                <a:cs typeface="Arial" panose="020B0604020202020204" pitchFamily="34" charset="0"/>
              </a:rPr>
              <a:t>", HSAB)</a:t>
            </a:r>
          </a:p>
        </p:txBody>
      </p:sp>
      <p:sp>
        <p:nvSpPr>
          <p:cNvPr id="3" name="Obdélník 2"/>
          <p:cNvSpPr/>
          <p:nvPr/>
        </p:nvSpPr>
        <p:spPr>
          <a:xfrm>
            <a:off x="276224" y="1763229"/>
            <a:ext cx="87153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„</a:t>
            </a:r>
            <a:r>
              <a:rPr lang="cs-CZ" sz="2000" b="1" dirty="0">
                <a:cs typeface="Arial" panose="020B0604020202020204" pitchFamily="34" charset="0"/>
              </a:rPr>
              <a:t>Tvrdý</a:t>
            </a:r>
            <a:r>
              <a:rPr lang="cs-CZ" sz="2000" dirty="0">
                <a:cs typeface="Arial" panose="020B0604020202020204" pitchFamily="34" charset="0"/>
              </a:rPr>
              <a:t>" =  daná částice je malá, má vysoký náboj (kritérium náboje se vztahuje zejména ke kyselinám, k zásadám jen v menší míře), a není, nebo je jen slabě, polarizovatelná.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„</a:t>
            </a:r>
            <a:r>
              <a:rPr lang="cs-CZ" sz="2000" b="1" dirty="0">
                <a:cs typeface="Arial" panose="020B0604020202020204" pitchFamily="34" charset="0"/>
              </a:rPr>
              <a:t>Měkký</a:t>
            </a:r>
            <a:r>
              <a:rPr lang="cs-CZ" sz="2000" dirty="0">
                <a:cs typeface="Arial" panose="020B0604020202020204" pitchFamily="34" charset="0"/>
              </a:rPr>
              <a:t>" naopak znamená velký poloměr, malý náboj a velkou </a:t>
            </a:r>
            <a:r>
              <a:rPr lang="cs-CZ" sz="2000" dirty="0" err="1">
                <a:cs typeface="Arial" panose="020B0604020202020204" pitchFamily="34" charset="0"/>
              </a:rPr>
              <a:t>polarizovatelnost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038957"/>
              </p:ext>
            </p:extLst>
          </p:nvPr>
        </p:nvGraphicFramePr>
        <p:xfrm>
          <a:off x="914400" y="3390900"/>
          <a:ext cx="6553199" cy="111633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150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5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8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5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7643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vlastnost</a:t>
                      </a:r>
                      <a:endParaRPr lang="cs-CZ" sz="1800" b="1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HA</a:t>
                      </a:r>
                      <a:endParaRPr lang="cs-CZ" sz="1800" b="1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SA</a:t>
                      </a:r>
                      <a:endParaRPr lang="cs-CZ" sz="1800" b="1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HB</a:t>
                      </a:r>
                      <a:endParaRPr lang="cs-CZ" sz="1800" b="1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b="1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SB</a:t>
                      </a:r>
                      <a:endParaRPr lang="cs-CZ" sz="1800" b="1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64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elektronegativita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0,7-1,6</a:t>
                      </a:r>
                      <a:endParaRPr lang="cs-CZ" sz="18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1,9-2,5</a:t>
                      </a:r>
                      <a:endParaRPr lang="cs-CZ" sz="18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2,1-3,0</a:t>
                      </a:r>
                      <a:endParaRPr lang="cs-CZ" sz="18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3,4-4,0</a:t>
                      </a:r>
                      <a:endParaRPr lang="cs-CZ" sz="18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7643">
                <a:tc>
                  <a:txBody>
                    <a:bodyPr/>
                    <a:lstStyle/>
                    <a:p>
                      <a:pPr algn="l" fontAlgn="b"/>
                      <a:r>
                        <a:rPr lang="cs-CZ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iontový poloměr [</a:t>
                      </a:r>
                      <a:r>
                        <a:rPr lang="cs-CZ" sz="1800" u="none" strike="noStrike" dirty="0" err="1">
                          <a:effectLst/>
                          <a:latin typeface="+mn-lt"/>
                          <a:cs typeface="Arial" panose="020B0604020202020204" pitchFamily="34" charset="0"/>
                        </a:rPr>
                        <a:t>pm</a:t>
                      </a:r>
                      <a:r>
                        <a:rPr lang="cs-CZ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]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&lt; 90</a:t>
                      </a:r>
                      <a:endParaRPr lang="cs-CZ" sz="18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&gt; 90</a:t>
                      </a:r>
                      <a:endParaRPr lang="cs-CZ" sz="18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&gt; 170</a:t>
                      </a:r>
                      <a:endParaRPr lang="cs-CZ" sz="18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>
                          <a:effectLst/>
                          <a:latin typeface="+mn-lt"/>
                          <a:cs typeface="Arial" panose="020B0604020202020204" pitchFamily="34" charset="0"/>
                        </a:rPr>
                        <a:t>~ 120</a:t>
                      </a:r>
                      <a:endParaRPr lang="cs-CZ" sz="1800" b="0" i="0" u="none" strike="noStrike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7643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náboj</a:t>
                      </a:r>
                      <a:endParaRPr lang="cs-CZ" sz="18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≥ +3</a:t>
                      </a:r>
                      <a:endParaRPr lang="cs-CZ" sz="18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≤ +2</a:t>
                      </a:r>
                      <a:endParaRPr lang="cs-CZ" sz="18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cs-CZ" sz="1800" b="0" i="0" u="none" strike="noStrike" dirty="0">
                        <a:solidFill>
                          <a:srgbClr val="222222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800" u="none" strike="noStrike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 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délník 6"/>
          <p:cNvSpPr/>
          <p:nvPr/>
        </p:nvSpPr>
        <p:spPr>
          <a:xfrm>
            <a:off x="85725" y="4849778"/>
            <a:ext cx="8972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Tvrdé </a:t>
            </a:r>
            <a:r>
              <a:rPr lang="cs-CZ" sz="2000" b="1" dirty="0" err="1">
                <a:cs typeface="Arial" panose="020B0604020202020204" pitchFamily="34" charset="0"/>
              </a:rPr>
              <a:t>Lewisovy</a:t>
            </a:r>
            <a:r>
              <a:rPr lang="cs-CZ" sz="2000" b="1" dirty="0">
                <a:cs typeface="Arial" panose="020B0604020202020204" pitchFamily="34" charset="0"/>
              </a:rPr>
              <a:t> kyseliny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(HA) </a:t>
            </a:r>
            <a:r>
              <a:rPr lang="cs-CZ" sz="2000" dirty="0">
                <a:cs typeface="Arial" panose="020B0604020202020204" pitchFamily="34" charset="0"/>
              </a:rPr>
              <a:t>mají </a:t>
            </a:r>
            <a:r>
              <a:rPr lang="cs-CZ" sz="2000" b="0" i="0" dirty="0">
                <a:effectLst/>
              </a:rPr>
              <a:t>malý iontový poloměr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vysoký</a:t>
            </a:r>
            <a:r>
              <a:rPr lang="en-US" sz="2000" b="0" i="0" dirty="0">
                <a:effectLst/>
              </a:rPr>
              <a:t> po</a:t>
            </a:r>
            <a:r>
              <a:rPr lang="cs-CZ" sz="2000" b="0" i="0" dirty="0">
                <a:effectLst/>
              </a:rPr>
              <a:t>z</a:t>
            </a:r>
            <a:r>
              <a:rPr lang="en-US" sz="2000" b="0" i="0" dirty="0" err="1">
                <a:effectLst/>
              </a:rPr>
              <a:t>itiv</a:t>
            </a:r>
            <a:r>
              <a:rPr lang="cs-CZ" sz="2000" b="0" i="0" dirty="0">
                <a:effectLst/>
              </a:rPr>
              <a:t>ní</a:t>
            </a:r>
            <a:r>
              <a:rPr lang="en-US" sz="2000" b="0" i="0" dirty="0">
                <a:effectLst/>
              </a:rPr>
              <a:t> </a:t>
            </a:r>
            <a:r>
              <a:rPr lang="cs-CZ" sz="2000" dirty="0"/>
              <a:t>náboj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bývají silně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solvat</a:t>
            </a:r>
            <a:r>
              <a:rPr lang="cs-CZ" sz="2000" b="0" i="0" dirty="0" err="1">
                <a:effectLst/>
              </a:rPr>
              <a:t>ovány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mají prázdné</a:t>
            </a:r>
            <a:r>
              <a:rPr lang="en-US" sz="2000" b="0" i="0" dirty="0">
                <a:effectLst/>
              </a:rPr>
              <a:t> orbital</a:t>
            </a:r>
            <a:r>
              <a:rPr lang="cs-CZ" sz="2000" dirty="0"/>
              <a:t>y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v</a:t>
            </a:r>
            <a:r>
              <a:rPr lang="en-US" sz="2000" b="0" i="0" dirty="0">
                <a:effectLst/>
              </a:rPr>
              <a:t>e </a:t>
            </a:r>
            <a:r>
              <a:rPr lang="en-US" sz="2000" b="0" i="0" dirty="0" err="1">
                <a:effectLst/>
              </a:rPr>
              <a:t>valen</a:t>
            </a:r>
            <a:r>
              <a:rPr lang="cs-CZ" sz="2000" b="0" i="0" dirty="0">
                <a:effectLst/>
              </a:rPr>
              <a:t>ční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sféře (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přechodné kovy z počátku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3d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řady mají tendenci být silnými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Lewis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ovými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kyselinami</a:t>
            </a:r>
            <a:r>
              <a:rPr lang="cs-CZ" sz="2000" b="0" i="0" dirty="0">
                <a:effectLst/>
              </a:rPr>
              <a:t>)</a:t>
            </a:r>
            <a:r>
              <a:rPr lang="en-US" sz="2000" b="0" i="0" dirty="0">
                <a:effectLst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a vysokou energii nejnižšího neobsazeného molekulového orbitalu (LUMO).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Příklady</a:t>
            </a:r>
            <a:r>
              <a:rPr lang="cs-CZ" sz="2000" dirty="0">
                <a:cs typeface="Arial" panose="020B0604020202020204" pitchFamily="34" charset="0"/>
              </a:rPr>
              <a:t>: H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,</a:t>
            </a:r>
            <a:r>
              <a:rPr lang="cs-CZ" sz="2000" baseline="30000" dirty="0">
                <a:cs typeface="Arial" panose="020B0604020202020204" pitchFamily="34" charset="0"/>
              </a:rPr>
              <a:t>  </a:t>
            </a:r>
            <a:r>
              <a:rPr lang="cs-CZ" sz="2000" dirty="0">
                <a:cs typeface="Arial" panose="020B0604020202020204" pitchFamily="34" charset="0"/>
              </a:rPr>
              <a:t>kationty alkalických kovů (</a:t>
            </a:r>
            <a:r>
              <a:rPr lang="cs-CZ" sz="2000" dirty="0" err="1">
                <a:cs typeface="Arial" panose="020B0604020202020204" pitchFamily="34" charset="0"/>
              </a:rPr>
              <a:t>Li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, Na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, K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 ad.), Be</a:t>
            </a:r>
            <a:r>
              <a:rPr lang="cs-CZ" sz="2000" baseline="30000" dirty="0">
                <a:cs typeface="Arial" panose="020B0604020202020204" pitchFamily="34" charset="0"/>
              </a:rPr>
              <a:t>2+</a:t>
            </a:r>
            <a:r>
              <a:rPr lang="cs-CZ" sz="2000" dirty="0">
                <a:cs typeface="Arial" panose="020B0604020202020204" pitchFamily="34" charset="0"/>
              </a:rPr>
              <a:t>, Mg</a:t>
            </a:r>
            <a:r>
              <a:rPr lang="cs-CZ" sz="2000" baseline="30000" dirty="0">
                <a:cs typeface="Arial" panose="020B0604020202020204" pitchFamily="34" charset="0"/>
              </a:rPr>
              <a:t>2+</a:t>
            </a:r>
            <a:r>
              <a:rPr lang="cs-CZ" sz="2000" dirty="0">
                <a:cs typeface="Arial" panose="020B0604020202020204" pitchFamily="34" charset="0"/>
              </a:rPr>
              <a:t>, Al</a:t>
            </a:r>
            <a:r>
              <a:rPr lang="cs-CZ" sz="2000" baseline="30000" dirty="0">
                <a:cs typeface="Arial" panose="020B0604020202020204" pitchFamily="34" charset="0"/>
              </a:rPr>
              <a:t>3+</a:t>
            </a:r>
            <a:r>
              <a:rPr lang="cs-CZ" sz="2000" dirty="0">
                <a:cs typeface="Arial" panose="020B0604020202020204" pitchFamily="34" charset="0"/>
              </a:rPr>
              <a:t>, Fe</a:t>
            </a:r>
            <a:r>
              <a:rPr lang="cs-CZ" sz="2000" baseline="30000" dirty="0">
                <a:cs typeface="Arial" panose="020B0604020202020204" pitchFamily="34" charset="0"/>
              </a:rPr>
              <a:t>3+</a:t>
            </a:r>
            <a:r>
              <a:rPr lang="cs-CZ" sz="2000" dirty="0">
                <a:cs typeface="Arial" panose="020B0604020202020204" pitchFamily="34" charset="0"/>
              </a:rPr>
              <a:t>, Cr</a:t>
            </a:r>
            <a:r>
              <a:rPr lang="cs-CZ" sz="2000" baseline="30000" dirty="0">
                <a:cs typeface="Arial" panose="020B0604020202020204" pitchFamily="34" charset="0"/>
              </a:rPr>
              <a:t>3+</a:t>
            </a:r>
            <a:r>
              <a:rPr lang="cs-CZ" sz="2000" dirty="0">
                <a:cs typeface="Arial" panose="020B0604020202020204" pitchFamily="34" charset="0"/>
              </a:rPr>
              <a:t>, Ta</a:t>
            </a:r>
            <a:r>
              <a:rPr lang="cs-CZ" sz="2000" baseline="30000" dirty="0">
                <a:cs typeface="Arial" panose="020B0604020202020204" pitchFamily="34" charset="0"/>
              </a:rPr>
              <a:t>5+</a:t>
            </a:r>
            <a:r>
              <a:rPr lang="cs-CZ" sz="2000" dirty="0">
                <a:cs typeface="Arial" panose="020B0604020202020204" pitchFamily="34" charset="0"/>
              </a:rPr>
              <a:t>, Cr</a:t>
            </a:r>
            <a:r>
              <a:rPr lang="cs-CZ" sz="2000" baseline="30000" dirty="0">
                <a:cs typeface="Arial" panose="020B0604020202020204" pitchFamily="34" charset="0"/>
              </a:rPr>
              <a:t>6+</a:t>
            </a:r>
            <a:r>
              <a:rPr lang="cs-CZ" sz="2000" dirty="0">
                <a:cs typeface="Arial" panose="020B0604020202020204" pitchFamily="34" charset="0"/>
              </a:rPr>
              <a:t>, Ti</a:t>
            </a:r>
            <a:r>
              <a:rPr lang="cs-CZ" sz="2000" baseline="30000" dirty="0">
                <a:cs typeface="Arial" panose="020B0604020202020204" pitchFamily="34" charset="0"/>
              </a:rPr>
              <a:t>4+</a:t>
            </a:r>
            <a:r>
              <a:rPr lang="cs-CZ" sz="2000" dirty="0">
                <a:cs typeface="Arial" panose="020B0604020202020204" pitchFamily="34" charset="0"/>
              </a:rPr>
              <a:t>,</a:t>
            </a:r>
            <a:r>
              <a:rPr lang="cs-CZ" sz="2000" baseline="30000" dirty="0">
                <a:cs typeface="Arial" panose="020B0604020202020204" pitchFamily="34" charset="0"/>
              </a:rPr>
              <a:t>  </a:t>
            </a:r>
            <a:r>
              <a:rPr lang="cs-CZ" sz="2000" dirty="0">
                <a:cs typeface="Arial" panose="020B0604020202020204" pitchFamily="34" charset="0"/>
              </a:rPr>
              <a:t>BF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 </a:t>
            </a:r>
            <a:r>
              <a:rPr lang="cs-CZ" sz="2000" dirty="0" err="1">
                <a:cs typeface="Arial" panose="020B0604020202020204" pitchFamily="34" charset="0"/>
              </a:rPr>
              <a:t>karbokation</a:t>
            </a:r>
            <a:r>
              <a:rPr lang="cs-CZ" sz="2000" dirty="0">
                <a:cs typeface="Arial" panose="020B0604020202020204" pitchFamily="34" charset="0"/>
              </a:rPr>
              <a:t> R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C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endParaRPr lang="cs-CZ" sz="2000" dirty="0"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7FC26A2-3B87-4411-9DFE-CE98BB0DEE8C}"/>
              </a:ext>
            </a:extLst>
          </p:cNvPr>
          <p:cNvSpPr txBox="1"/>
          <p:nvPr/>
        </p:nvSpPr>
        <p:spPr>
          <a:xfrm>
            <a:off x="123825" y="1210360"/>
            <a:ext cx="145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Pearson 1963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43400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2B27D38E-C5C1-4592-8476-0A6C52FDFE34}"/>
              </a:ext>
            </a:extLst>
          </p:cNvPr>
          <p:cNvSpPr txBox="1"/>
          <p:nvPr/>
        </p:nvSpPr>
        <p:spPr>
          <a:xfrm>
            <a:off x="219075" y="1905000"/>
            <a:ext cx="8763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Tvrdé </a:t>
            </a:r>
            <a:r>
              <a:rPr lang="cs-CZ" sz="2000" b="1" dirty="0" err="1">
                <a:cs typeface="Arial" panose="020B0604020202020204" pitchFamily="34" charset="0"/>
              </a:rPr>
              <a:t>Lewisovy</a:t>
            </a:r>
            <a:r>
              <a:rPr lang="cs-CZ" sz="2000" b="1" dirty="0">
                <a:cs typeface="Arial" panose="020B0604020202020204" pitchFamily="34" charset="0"/>
              </a:rPr>
              <a:t> zásady (HB) </a:t>
            </a:r>
            <a:r>
              <a:rPr lang="en-US" sz="2000" b="0" i="0" dirty="0" err="1">
                <a:effectLst/>
              </a:rPr>
              <a:t>maj</a:t>
            </a:r>
            <a:r>
              <a:rPr lang="cs-CZ" sz="2000" b="0" i="0" dirty="0">
                <a:effectLst/>
              </a:rPr>
              <a:t>í</a:t>
            </a:r>
            <a:r>
              <a:rPr lang="en-US" sz="2000" b="0" i="0" dirty="0">
                <a:effectLst/>
              </a:rPr>
              <a:t> mal</a:t>
            </a:r>
            <a:r>
              <a:rPr lang="cs-CZ" sz="2000" b="0" i="0" dirty="0">
                <a:effectLst/>
              </a:rPr>
              <a:t>é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iontov</a:t>
            </a:r>
            <a:r>
              <a:rPr lang="cs-CZ" sz="2000" b="0" i="0" dirty="0">
                <a:effectLst/>
              </a:rPr>
              <a:t>é poloměry</a:t>
            </a:r>
            <a:r>
              <a:rPr lang="en-US" sz="2000" b="0" i="0" dirty="0">
                <a:effectLst/>
              </a:rPr>
              <a:t> ,</a:t>
            </a:r>
            <a:r>
              <a:rPr lang="cs-CZ" sz="2000" b="0" i="0" dirty="0">
                <a:effectLst/>
              </a:rPr>
              <a:t> bývají</a:t>
            </a:r>
            <a:r>
              <a:rPr lang="en-US" sz="2000" b="0" i="0" dirty="0">
                <a:effectLst/>
              </a:rPr>
              <a:t> s</a:t>
            </a:r>
            <a:r>
              <a:rPr lang="cs-CZ" sz="2000" b="0" i="0" dirty="0" err="1">
                <a:effectLst/>
              </a:rPr>
              <a:t>ilně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solvat</a:t>
            </a:r>
            <a:r>
              <a:rPr lang="cs-CZ" sz="2000" b="0" i="0" dirty="0" err="1">
                <a:effectLst/>
              </a:rPr>
              <a:t>ovány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jsou vysoce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ele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tronegativ</a:t>
            </a:r>
            <a:r>
              <a:rPr lang="cs-CZ" sz="2000" b="0" i="0" dirty="0">
                <a:effectLst/>
              </a:rPr>
              <a:t>ní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slabě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polariz</a:t>
            </a:r>
            <a:r>
              <a:rPr lang="cs-CZ" sz="2000" b="0" i="0" dirty="0" err="1">
                <a:effectLst/>
              </a:rPr>
              <a:t>ovatelné</a:t>
            </a:r>
            <a:r>
              <a:rPr lang="en-US" sz="2000" b="0" i="0" dirty="0">
                <a:effectLst/>
              </a:rPr>
              <a:t> a</a:t>
            </a:r>
            <a:r>
              <a:rPr lang="cs-CZ" sz="2000" b="0" i="0" dirty="0">
                <a:effectLst/>
              </a:rPr>
              <a:t> mají vysokou energii</a:t>
            </a:r>
            <a:r>
              <a:rPr lang="en-US" sz="2000" b="0" i="0" dirty="0">
                <a:effectLst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nejvyššího obsazeného molekulového orbitalu (HOMO).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Příklady: kyslíkaté ionty (OH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, O</a:t>
            </a:r>
            <a:r>
              <a:rPr lang="cs-CZ" sz="2000" baseline="30000" dirty="0">
                <a:cs typeface="Arial" panose="020B0604020202020204" pitchFamily="34" charset="0"/>
              </a:rPr>
              <a:t>2-</a:t>
            </a:r>
            <a:r>
              <a:rPr lang="cs-CZ" sz="2000" dirty="0">
                <a:cs typeface="Arial" panose="020B0604020202020204" pitchFamily="34" charset="0"/>
              </a:rPr>
              <a:t>, RO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), malé halogenidové anionty (F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, Cl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), RCOO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, 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cs typeface="Arial" panose="020B0604020202020204" pitchFamily="34" charset="0"/>
              </a:rPr>
              <a:t>2-</a:t>
            </a:r>
            <a:r>
              <a:rPr lang="cs-CZ" sz="2000" dirty="0">
                <a:cs typeface="Arial" panose="020B0604020202020204" pitchFamily="34" charset="0"/>
              </a:rPr>
              <a:t>, hydrazin, </a:t>
            </a:r>
            <a:r>
              <a:rPr lang="cs-CZ" sz="2000" dirty="0" err="1">
                <a:cs typeface="Arial" panose="020B0604020202020204" pitchFamily="34" charset="0"/>
              </a:rPr>
              <a:t>azan</a:t>
            </a:r>
            <a:r>
              <a:rPr lang="cs-CZ" sz="2000" dirty="0">
                <a:cs typeface="Arial" panose="020B0604020202020204" pitchFamily="34" charset="0"/>
              </a:rPr>
              <a:t>,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6A5C3BA-21CC-4D6B-A6BC-E104066278D5}"/>
              </a:ext>
            </a:extLst>
          </p:cNvPr>
          <p:cNvSpPr txBox="1"/>
          <p:nvPr/>
        </p:nvSpPr>
        <p:spPr>
          <a:xfrm>
            <a:off x="190500" y="258871"/>
            <a:ext cx="8763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Měkké </a:t>
            </a:r>
            <a:r>
              <a:rPr lang="cs-CZ" sz="2000" b="1" dirty="0" err="1">
                <a:cs typeface="Arial" panose="020B0604020202020204" pitchFamily="34" charset="0"/>
              </a:rPr>
              <a:t>Lewisovy</a:t>
            </a:r>
            <a:r>
              <a:rPr lang="cs-CZ" sz="2000" b="1" dirty="0">
                <a:cs typeface="Arial" panose="020B0604020202020204" pitchFamily="34" charset="0"/>
              </a:rPr>
              <a:t> kyseliny (SA) </a:t>
            </a:r>
            <a:r>
              <a:rPr lang="cs-CZ" sz="2000" b="0" i="0" dirty="0">
                <a:effectLst/>
              </a:rPr>
              <a:t>mají velké iontové poloměry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nízký pozitivní náboj, zaplněné atomové </a:t>
            </a:r>
            <a:r>
              <a:rPr lang="en-US" sz="2000" b="0" i="0" dirty="0">
                <a:effectLst/>
              </a:rPr>
              <a:t>orbital</a:t>
            </a:r>
            <a:r>
              <a:rPr lang="cs-CZ" sz="2000" dirty="0"/>
              <a:t>y (přechodné kovy z konce</a:t>
            </a:r>
            <a:r>
              <a:rPr lang="en-US" sz="2000" b="0" i="0" dirty="0">
                <a:effectLst/>
              </a:rPr>
              <a:t> 4d a 5d s</a:t>
            </a:r>
            <a:r>
              <a:rPr lang="cs-CZ" sz="2000" b="0" i="0" dirty="0">
                <a:effectLst/>
              </a:rPr>
              <a:t>é</a:t>
            </a:r>
            <a:r>
              <a:rPr lang="en-US" sz="2000" b="0" i="0" dirty="0" err="1">
                <a:effectLst/>
              </a:rPr>
              <a:t>rie</a:t>
            </a:r>
            <a:r>
              <a:rPr lang="cs-CZ" sz="2000" b="0" i="0" dirty="0">
                <a:effectLst/>
              </a:rPr>
              <a:t> s téměř zaplněnými d-orbitaly, s náboji +1 nebo +2</a:t>
            </a:r>
            <a:r>
              <a:rPr lang="cs-CZ" sz="2000" dirty="0"/>
              <a:t>)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s</a:t>
            </a:r>
            <a:r>
              <a:rPr lang="cs-CZ" sz="2000" dirty="0">
                <a:cs typeface="Arial" panose="020B0604020202020204" pitchFamily="34" charset="0"/>
              </a:rPr>
              <a:t> nízkou energií nejnižšího neobsazeného molekulového orbitalu (LUMO).</a:t>
            </a: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Příklady</a:t>
            </a:r>
            <a:r>
              <a:rPr lang="cs-CZ" sz="2000" dirty="0">
                <a:cs typeface="Arial" panose="020B0604020202020204" pitchFamily="34" charset="0"/>
              </a:rPr>
              <a:t>: Hg</a:t>
            </a:r>
            <a:r>
              <a:rPr lang="cs-CZ" sz="2000" baseline="30000" dirty="0">
                <a:cs typeface="Arial" panose="020B0604020202020204" pitchFamily="34" charset="0"/>
              </a:rPr>
              <a:t>2+</a:t>
            </a:r>
            <a:r>
              <a:rPr lang="cs-CZ" sz="2000" dirty="0">
                <a:cs typeface="Arial" panose="020B0604020202020204" pitchFamily="34" charset="0"/>
              </a:rPr>
              <a:t>, Hg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2+</a:t>
            </a:r>
            <a:r>
              <a:rPr lang="cs-CZ" sz="2000" dirty="0">
                <a:cs typeface="Arial" panose="020B0604020202020204" pitchFamily="34" charset="0"/>
              </a:rPr>
              <a:t>, Pt</a:t>
            </a:r>
            <a:r>
              <a:rPr lang="cs-CZ" sz="2000" baseline="30000" dirty="0">
                <a:cs typeface="Arial" panose="020B0604020202020204" pitchFamily="34" charset="0"/>
              </a:rPr>
              <a:t>4+</a:t>
            </a:r>
            <a:r>
              <a:rPr lang="cs-CZ" sz="2000" dirty="0">
                <a:cs typeface="Arial" panose="020B0604020202020204" pitchFamily="34" charset="0"/>
              </a:rPr>
              <a:t> Pd</a:t>
            </a:r>
            <a:r>
              <a:rPr lang="cs-CZ" sz="2000" baseline="30000" dirty="0">
                <a:cs typeface="Arial" panose="020B0604020202020204" pitchFamily="34" charset="0"/>
              </a:rPr>
              <a:t>2+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Ag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,</a:t>
            </a:r>
            <a:r>
              <a:rPr lang="cs-CZ" sz="2000" baseline="30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BH</a:t>
            </a:r>
            <a:r>
              <a:rPr lang="cs-CZ" sz="2000" baseline="-25000" dirty="0">
                <a:cs typeface="Arial" panose="020B0604020202020204" pitchFamily="34" charset="0"/>
              </a:rPr>
              <a:t>3 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i="1" dirty="0">
                <a:cs typeface="Arial" panose="020B0604020202020204" pitchFamily="34" charset="0"/>
              </a:rPr>
              <a:t>p</a:t>
            </a:r>
            <a:r>
              <a:rPr lang="cs-CZ" sz="2000" dirty="0">
                <a:cs typeface="Arial" panose="020B0604020202020204" pitchFamily="34" charset="0"/>
              </a:rPr>
              <a:t>-</a:t>
            </a:r>
            <a:r>
              <a:rPr lang="cs-CZ" sz="2000" dirty="0" err="1">
                <a:cs typeface="Arial" panose="020B0604020202020204" pitchFamily="34" charset="0"/>
              </a:rPr>
              <a:t>chloranil</a:t>
            </a:r>
            <a:r>
              <a:rPr lang="cs-CZ" sz="2000" dirty="0">
                <a:cs typeface="Arial" panose="020B0604020202020204" pitchFamily="34" charset="0"/>
              </a:rPr>
              <a:t>, ryzí kovy (v oxidačním stavu 0)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5F1B006-2608-4990-A096-D6A65E9982F8}"/>
              </a:ext>
            </a:extLst>
          </p:cNvPr>
          <p:cNvSpPr txBox="1"/>
          <p:nvPr/>
        </p:nvSpPr>
        <p:spPr>
          <a:xfrm>
            <a:off x="190500" y="3555266"/>
            <a:ext cx="876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Měkké </a:t>
            </a:r>
            <a:r>
              <a:rPr lang="cs-CZ" sz="2000" b="1" dirty="0" err="1">
                <a:cs typeface="Arial" panose="020B0604020202020204" pitchFamily="34" charset="0"/>
              </a:rPr>
              <a:t>Lewisovy</a:t>
            </a:r>
            <a:r>
              <a:rPr lang="cs-CZ" sz="2000" b="1" dirty="0">
                <a:cs typeface="Arial" panose="020B0604020202020204" pitchFamily="34" charset="0"/>
              </a:rPr>
              <a:t> zásady (SB) </a:t>
            </a:r>
            <a:r>
              <a:rPr lang="cs-CZ" sz="2000" b="0" i="0" dirty="0">
                <a:effectLst/>
              </a:rPr>
              <a:t>mají velké atomové poloměry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středně velké hodnoty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ele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tronegativity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jsou silně </a:t>
            </a:r>
            <a:r>
              <a:rPr lang="en-US" sz="2000" b="0" i="0" dirty="0" err="1">
                <a:effectLst/>
              </a:rPr>
              <a:t>polariz</a:t>
            </a:r>
            <a:r>
              <a:rPr lang="cs-CZ" sz="2000" b="0" i="0" dirty="0" err="1">
                <a:effectLst/>
              </a:rPr>
              <a:t>ovatelné</a:t>
            </a:r>
            <a:r>
              <a:rPr lang="en-US" sz="2000" b="0" i="0" dirty="0">
                <a:effectLst/>
              </a:rPr>
              <a:t> a</a:t>
            </a:r>
            <a:r>
              <a:rPr lang="en-US" sz="2000" b="0" i="0" dirty="0">
                <a:solidFill>
                  <a:srgbClr val="006400"/>
                </a:solidFill>
                <a:effectLst/>
              </a:rPr>
              <a:t> </a:t>
            </a:r>
            <a:r>
              <a:rPr lang="cs-CZ" sz="2000" b="0" i="0" dirty="0">
                <a:effectLst/>
              </a:rPr>
              <a:t>mají</a:t>
            </a:r>
            <a:r>
              <a:rPr lang="en-US" sz="2000" b="0" i="0" dirty="0">
                <a:effectLst/>
              </a:rPr>
              <a:t> n</a:t>
            </a:r>
            <a:r>
              <a:rPr lang="cs-CZ" sz="2000" b="0" i="0" dirty="0" err="1">
                <a:effectLst/>
              </a:rPr>
              <a:t>ízkou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energ</a:t>
            </a:r>
            <a:r>
              <a:rPr lang="cs-CZ" sz="2000" b="0" i="0" dirty="0" err="1">
                <a:effectLst/>
              </a:rPr>
              <a:t>ii</a:t>
            </a:r>
            <a:r>
              <a:rPr lang="en-US" sz="2000" b="0" i="0" dirty="0">
                <a:effectLst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nejvyššího obsazeného molekulového orbitalu (HOMO).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Příklady: H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, S</a:t>
            </a:r>
            <a:r>
              <a:rPr lang="cs-CZ" sz="2000" baseline="30000" dirty="0">
                <a:cs typeface="Arial" panose="020B0604020202020204" pitchFamily="34" charset="0"/>
              </a:rPr>
              <a:t>2-</a:t>
            </a:r>
            <a:r>
              <a:rPr lang="cs-CZ" sz="2000" dirty="0">
                <a:cs typeface="Arial" panose="020B0604020202020204" pitchFamily="34" charset="0"/>
              </a:rPr>
              <a:t>, Se</a:t>
            </a:r>
            <a:r>
              <a:rPr lang="cs-CZ" sz="2000" baseline="30000" dirty="0">
                <a:cs typeface="Arial" panose="020B0604020202020204" pitchFamily="34" charset="0"/>
              </a:rPr>
              <a:t>2-</a:t>
            </a:r>
            <a:r>
              <a:rPr lang="cs-CZ" sz="2000" dirty="0">
                <a:cs typeface="Arial" panose="020B0604020202020204" pitchFamily="34" charset="0"/>
              </a:rPr>
              <a:t>, I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, PH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CN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, SCN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, CO, benzen</a:t>
            </a:r>
          </a:p>
        </p:txBody>
      </p:sp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25C4A7A9-1028-4C05-9550-97B975243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485" y="4572000"/>
            <a:ext cx="3130915" cy="199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624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D68CA33-413C-46D0-9A49-40AC03C52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4869"/>
            <a:ext cx="5181600" cy="292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B830D56-87FD-4230-9C56-0DC54958F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0" y="3785326"/>
            <a:ext cx="7844299" cy="277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SAB-Konzept">
            <a:extLst>
              <a:ext uri="{FF2B5EF4-FFF2-40B4-BE49-F238E27FC236}">
                <a16:creationId xmlns:a16="http://schemas.microsoft.com/office/drawing/2014/main" id="{DD4CE52F-171B-407E-A025-A876E7C67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94869"/>
            <a:ext cx="272894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9121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DC04198-2535-42D1-B821-2DE70942D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73207"/>
            <a:ext cx="6171272" cy="2331893"/>
          </a:xfrm>
          <a:prstGeom prst="rect">
            <a:avLst/>
          </a:prstGeom>
        </p:spPr>
      </p:pic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A22ED774-6A51-4C49-A75F-A7CA04DF4A48}"/>
              </a:ext>
            </a:extLst>
          </p:cNvPr>
          <p:cNvCxnSpPr>
            <a:cxnSpLocks/>
          </p:cNvCxnSpPr>
          <p:nvPr/>
        </p:nvCxnSpPr>
        <p:spPr>
          <a:xfrm>
            <a:off x="7086600" y="6096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kupina 8">
            <a:extLst>
              <a:ext uri="{FF2B5EF4-FFF2-40B4-BE49-F238E27FC236}">
                <a16:creationId xmlns:a16="http://schemas.microsoft.com/office/drawing/2014/main" id="{2D5C565A-9294-4246-9762-0531A33210DB}"/>
              </a:ext>
            </a:extLst>
          </p:cNvPr>
          <p:cNvGrpSpPr/>
          <p:nvPr/>
        </p:nvGrpSpPr>
        <p:grpSpPr>
          <a:xfrm>
            <a:off x="1229653" y="171450"/>
            <a:ext cx="6894936" cy="6515100"/>
            <a:chOff x="914400" y="114300"/>
            <a:chExt cx="7074983" cy="662940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3F9AB77B-B033-43E9-A208-CDD665341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114300"/>
              <a:ext cx="7074983" cy="662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98BF2D06-66A6-462B-BC87-F24846F80AA9}"/>
                </a:ext>
              </a:extLst>
            </p:cNvPr>
            <p:cNvSpPr/>
            <p:nvPr/>
          </p:nvSpPr>
          <p:spPr>
            <a:xfrm flipV="1">
              <a:off x="6858000" y="6096000"/>
              <a:ext cx="79447" cy="76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6095803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9/9b/Hardsoftaci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7057740" cy="29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d/dc/Hardsoftbase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740" y="3733800"/>
            <a:ext cx="1827829" cy="242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ECCDAFA-B017-40BB-93F8-752040002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817" y="668830"/>
            <a:ext cx="5604944" cy="2600325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967F4FE-CCAA-4437-A577-BD9C6A78298B}"/>
              </a:ext>
            </a:extLst>
          </p:cNvPr>
          <p:cNvSpPr txBox="1"/>
          <p:nvPr/>
        </p:nvSpPr>
        <p:spPr>
          <a:xfrm>
            <a:off x="2895600" y="3752850"/>
            <a:ext cx="1048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Kyseliny</a:t>
            </a:r>
            <a:endParaRPr lang="cs-CZ" sz="20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209A2D3-6325-41B7-B072-196D78793093}"/>
              </a:ext>
            </a:extLst>
          </p:cNvPr>
          <p:cNvSpPr txBox="1"/>
          <p:nvPr/>
        </p:nvSpPr>
        <p:spPr>
          <a:xfrm>
            <a:off x="7630022" y="3133725"/>
            <a:ext cx="68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</a:t>
            </a:r>
            <a:r>
              <a:rPr lang="cs-CZ" sz="2000" b="1" dirty="0" err="1"/>
              <a:t>áz</a:t>
            </a:r>
            <a:r>
              <a:rPr lang="en-US" sz="2000" b="1" dirty="0"/>
              <a:t>e</a:t>
            </a:r>
            <a:endParaRPr lang="cs-CZ" sz="20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23ADFB3-C86A-46E0-A056-F83BF42B260D}"/>
              </a:ext>
            </a:extLst>
          </p:cNvPr>
          <p:cNvSpPr txBox="1"/>
          <p:nvPr/>
        </p:nvSpPr>
        <p:spPr>
          <a:xfrm>
            <a:off x="609600" y="1066800"/>
            <a:ext cx="879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HSAB</a:t>
            </a:r>
          </a:p>
        </p:txBody>
      </p:sp>
    </p:spTree>
    <p:extLst>
      <p:ext uri="{BB962C8B-B14F-4D97-AF65-F5344CB8AC3E}">
        <p14:creationId xmlns:p14="http://schemas.microsoft.com/office/powerpoint/2010/main" val="26034274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623FB62-C6B5-4AAB-AEC3-1653FA2CF699}"/>
              </a:ext>
            </a:extLst>
          </p:cNvPr>
          <p:cNvSpPr txBox="1"/>
          <p:nvPr/>
        </p:nvSpPr>
        <p:spPr>
          <a:xfrm>
            <a:off x="152400" y="4702610"/>
            <a:ext cx="868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Energetický rozdíl mezi HOMO/LUMO orbitalem je u komplexu složeného z SA a SB nižší, než u "tvrdých" analogů. </a:t>
            </a: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FE01A515-5EA4-4262-9D9C-6F65AC657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79040"/>
            <a:ext cx="3644016" cy="231891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84AE49-7884-4CFC-A6EE-C89280675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20191"/>
            <a:ext cx="3124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42A0996-EC07-45C3-B8A5-73D6AD1A6FE4}"/>
              </a:ext>
            </a:extLst>
          </p:cNvPr>
          <p:cNvSpPr txBox="1"/>
          <p:nvPr/>
        </p:nvSpPr>
        <p:spPr>
          <a:xfrm>
            <a:off x="276225" y="595309"/>
            <a:ext cx="868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effectLst/>
              </a:rPr>
              <a:t>Podle</a:t>
            </a:r>
            <a:r>
              <a:rPr lang="en-US" sz="2000" dirty="0">
                <a:effectLst/>
              </a:rPr>
              <a:t> HSAB </a:t>
            </a:r>
            <a:r>
              <a:rPr lang="cs-CZ" sz="2000" u="sng" strike="noStrike" dirty="0">
                <a:effectLst/>
              </a:rPr>
              <a:t>tvrdé</a:t>
            </a:r>
            <a:r>
              <a:rPr lang="en-US" sz="2000" u="sng" dirty="0">
                <a:effectLst/>
              </a:rPr>
              <a:t> </a:t>
            </a:r>
            <a:r>
              <a:rPr lang="cs-CZ" sz="2000" u="sng" dirty="0">
                <a:effectLst/>
              </a:rPr>
              <a:t>kyseliny </a:t>
            </a:r>
            <a:r>
              <a:rPr lang="cs-CZ" sz="2000" dirty="0">
                <a:effectLst/>
              </a:rPr>
              <a:t>(hard </a:t>
            </a:r>
            <a:r>
              <a:rPr lang="cs-CZ" sz="2000" dirty="0" err="1">
                <a:effectLst/>
              </a:rPr>
              <a:t>acids,HA</a:t>
            </a:r>
            <a:r>
              <a:rPr lang="cs-CZ" sz="2000" dirty="0">
                <a:effectLst/>
              </a:rPr>
              <a:t>) </a:t>
            </a:r>
            <a:r>
              <a:rPr lang="en-US" sz="2000" dirty="0">
                <a:effectLst/>
              </a:rPr>
              <a:t>prefer</a:t>
            </a:r>
            <a:r>
              <a:rPr lang="cs-CZ" sz="2000" dirty="0">
                <a:effectLst/>
              </a:rPr>
              <a:t>ují</a:t>
            </a:r>
            <a:r>
              <a:rPr lang="en-US" sz="2000" dirty="0">
                <a:effectLst/>
              </a:rPr>
              <a:t> </a:t>
            </a:r>
            <a:r>
              <a:rPr lang="cs-CZ" sz="2000" dirty="0">
                <a:effectLst/>
              </a:rPr>
              <a:t>vazbu s</a:t>
            </a:r>
            <a:r>
              <a:rPr lang="en-US" sz="2000" dirty="0">
                <a:effectLst/>
              </a:rPr>
              <a:t> </a:t>
            </a:r>
            <a:r>
              <a:rPr lang="cs-CZ" sz="2000" u="none" strike="noStrike" dirty="0">
                <a:effectLst/>
                <a:hlinkClick r:id="rId4" tooltip="what is hard base? - defini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tvrdými</a:t>
            </a:r>
            <a:r>
              <a:rPr lang="en-US" sz="2000" u="none" strike="noStrike" dirty="0">
                <a:effectLst/>
                <a:hlinkClick r:id="rId4" tooltip="what is hard base? - defini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u="sng" strike="noStrike" dirty="0">
                <a:effectLst/>
                <a:hlinkClick r:id="rId4" tooltip="what is hard base? - defini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</a:t>
            </a:r>
            <a:r>
              <a:rPr lang="cs-CZ" sz="2000" u="sng" strike="noStrike" dirty="0" err="1">
                <a:effectLst/>
              </a:rPr>
              <a:t>ázemi</a:t>
            </a:r>
            <a:r>
              <a:rPr lang="cs-CZ" sz="2000" strike="noStrike" dirty="0">
                <a:effectLst/>
              </a:rPr>
              <a:t> </a:t>
            </a:r>
            <a:r>
              <a:rPr lang="cs-CZ" sz="2000" u="none" strike="noStrike" dirty="0">
                <a:effectLst/>
              </a:rPr>
              <a:t>(hard </a:t>
            </a:r>
            <a:r>
              <a:rPr lang="cs-CZ" sz="2000" u="none" strike="noStrike" dirty="0" err="1">
                <a:effectLst/>
              </a:rPr>
              <a:t>bases</a:t>
            </a:r>
            <a:r>
              <a:rPr lang="cs-CZ" sz="2000" u="none" strike="noStrike" dirty="0">
                <a:effectLst/>
              </a:rPr>
              <a:t>, HB)</a:t>
            </a:r>
            <a:r>
              <a:rPr lang="en-US" sz="2000" dirty="0">
                <a:effectLst/>
              </a:rPr>
              <a:t> </a:t>
            </a:r>
            <a:r>
              <a:rPr lang="cs-CZ" sz="2000" dirty="0">
                <a:effectLst/>
              </a:rPr>
              <a:t>za vzniku </a:t>
            </a:r>
            <a:r>
              <a:rPr lang="en-US" sz="2000" u="sng" dirty="0">
                <a:effectLst/>
              </a:rPr>
              <a:t>ion</a:t>
            </a:r>
            <a:r>
              <a:rPr lang="cs-CZ" sz="2000" u="sng" dirty="0" err="1">
                <a:effectLst/>
              </a:rPr>
              <a:t>tových</a:t>
            </a:r>
            <a:r>
              <a:rPr lang="en-US" sz="2000" u="sng" dirty="0">
                <a:effectLst/>
              </a:rPr>
              <a:t> </a:t>
            </a:r>
            <a:r>
              <a:rPr lang="cs-CZ" sz="2000" u="sng" dirty="0">
                <a:effectLst/>
              </a:rPr>
              <a:t>sloučenin</a:t>
            </a:r>
            <a:r>
              <a:rPr lang="en-US" sz="2000" dirty="0">
                <a:effectLst/>
              </a:rPr>
              <a:t>, </a:t>
            </a:r>
            <a:r>
              <a:rPr lang="cs-CZ" sz="2000" dirty="0">
                <a:effectLst/>
              </a:rPr>
              <a:t>zatímco</a:t>
            </a:r>
            <a:r>
              <a:rPr lang="en-US" sz="2000" dirty="0">
                <a:effectLst/>
              </a:rPr>
              <a:t> </a:t>
            </a:r>
            <a:r>
              <a:rPr lang="cs-CZ" sz="2000" u="sng" dirty="0">
                <a:effectLst/>
              </a:rPr>
              <a:t>měkké kyseliny</a:t>
            </a:r>
            <a:r>
              <a:rPr lang="cs-CZ" sz="2000" dirty="0">
                <a:effectLst/>
              </a:rPr>
              <a:t> (</a:t>
            </a:r>
            <a:r>
              <a:rPr lang="cs-CZ" sz="2000" strike="noStrike" dirty="0">
                <a:effectLst/>
              </a:rPr>
              <a:t>soft </a:t>
            </a:r>
            <a:r>
              <a:rPr lang="cs-CZ" sz="2000" strike="noStrike" dirty="0" err="1">
                <a:effectLst/>
              </a:rPr>
              <a:t>acids</a:t>
            </a:r>
            <a:r>
              <a:rPr lang="cs-CZ" sz="2000" u="none" strike="noStrike" dirty="0">
                <a:effectLst/>
              </a:rPr>
              <a:t>, SA)</a:t>
            </a:r>
            <a:r>
              <a:rPr lang="en-US" sz="2000" dirty="0">
                <a:effectLst/>
              </a:rPr>
              <a:t> prefer</a:t>
            </a:r>
            <a:r>
              <a:rPr lang="cs-CZ" sz="2000" dirty="0">
                <a:effectLst/>
              </a:rPr>
              <a:t>ují</a:t>
            </a:r>
            <a:r>
              <a:rPr lang="en-US" sz="2000" dirty="0">
                <a:effectLst/>
              </a:rPr>
              <a:t> </a:t>
            </a:r>
            <a:r>
              <a:rPr lang="cs-CZ" sz="2000" dirty="0">
                <a:effectLst/>
              </a:rPr>
              <a:t>vazbu s </a:t>
            </a:r>
            <a:r>
              <a:rPr lang="cs-CZ" sz="2000" u="sng" strike="noStrike" dirty="0">
                <a:effectLst/>
              </a:rPr>
              <a:t>měkkými bázemi</a:t>
            </a:r>
            <a:r>
              <a:rPr lang="cs-CZ" sz="2000" u="none" strike="noStrike" dirty="0">
                <a:effectLst/>
              </a:rPr>
              <a:t> (soft </a:t>
            </a:r>
            <a:r>
              <a:rPr lang="cs-CZ" sz="2000" u="none" strike="noStrike" dirty="0" err="1">
                <a:effectLst/>
              </a:rPr>
              <a:t>bases</a:t>
            </a:r>
            <a:r>
              <a:rPr lang="cs-CZ" sz="2000" u="none" strike="noStrike" dirty="0">
                <a:effectLst/>
              </a:rPr>
              <a:t>, SB) </a:t>
            </a:r>
            <a:r>
              <a:rPr lang="cs-CZ" sz="2000" dirty="0">
                <a:effectLst/>
              </a:rPr>
              <a:t>za vzniku k</a:t>
            </a:r>
            <a:r>
              <a:rPr lang="en-US" sz="2000" dirty="0" err="1">
                <a:effectLst/>
              </a:rPr>
              <a:t>ovalent</a:t>
            </a:r>
            <a:r>
              <a:rPr lang="cs-CZ" sz="2000" dirty="0" err="1">
                <a:effectLst/>
              </a:rPr>
              <a:t>ních</a:t>
            </a:r>
            <a:r>
              <a:rPr lang="cs-CZ" sz="2000" dirty="0">
                <a:effectLst/>
              </a:rPr>
              <a:t> sloučenin</a:t>
            </a:r>
            <a:r>
              <a:rPr lang="en-US" sz="2000" dirty="0">
                <a:effectLst/>
              </a:rPr>
              <a:t>. </a:t>
            </a:r>
            <a:endParaRPr lang="cs-CZ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33F8F20-DAB4-42A1-BD3B-4221AF335CBC}"/>
              </a:ext>
            </a:extLst>
          </p:cNvPr>
          <p:cNvSpPr txBox="1"/>
          <p:nvPr/>
        </p:nvSpPr>
        <p:spPr>
          <a:xfrm>
            <a:off x="152400" y="5606890"/>
            <a:ext cx="8229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i="0" dirty="0">
                <a:effectLst/>
              </a:rPr>
              <a:t>Absolutní tvrdost </a:t>
            </a:r>
            <a:r>
              <a:rPr lang="cs-CZ" sz="2000" b="0" i="0" dirty="0">
                <a:effectLst/>
              </a:rPr>
              <a:t>(</a:t>
            </a:r>
            <a:r>
              <a:rPr lang="en-US" sz="2000" i="0" dirty="0">
                <a:effectLst/>
              </a:rPr>
              <a:t>absolute hardness</a:t>
            </a:r>
            <a:r>
              <a:rPr lang="cs-CZ" sz="2000" dirty="0"/>
              <a:t>)</a:t>
            </a:r>
            <a:r>
              <a:rPr lang="en-US" sz="2000" i="0" dirty="0">
                <a:effectLst/>
              </a:rPr>
              <a:t> </a:t>
            </a:r>
            <a:r>
              <a:rPr lang="cs-CZ" sz="2000" b="0" i="0" dirty="0">
                <a:effectLst/>
              </a:rPr>
              <a:t>je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definována jako</a:t>
            </a:r>
            <a:endParaRPr lang="cs-CZ" sz="2000" dirty="0"/>
          </a:p>
        </p:txBody>
      </p:sp>
      <p:pic>
        <p:nvPicPr>
          <p:cNvPr id="1028" name="Picture 4" descr="HSAB-Absolute hardness ionization energy electron affinity equation">
            <a:extLst>
              <a:ext uri="{FF2B5EF4-FFF2-40B4-BE49-F238E27FC236}">
                <a16:creationId xmlns:a16="http://schemas.microsoft.com/office/drawing/2014/main" id="{C3D42079-B34B-47A1-AB94-2ABCA19D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6126989"/>
            <a:ext cx="5002216" cy="44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SAB - absolute hardness HOMO LUMO energy gap">
            <a:extLst>
              <a:ext uri="{FF2B5EF4-FFF2-40B4-BE49-F238E27FC236}">
                <a16:creationId xmlns:a16="http://schemas.microsoft.com/office/drawing/2014/main" id="{48AA45D0-41F4-4811-B77A-9FBAA1A3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919" y="6038138"/>
            <a:ext cx="1720697" cy="47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6346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FBB91F7-75D8-4DB6-9A13-2DB2B25900DD}"/>
              </a:ext>
            </a:extLst>
          </p:cNvPr>
          <p:cNvSpPr txBox="1"/>
          <p:nvPr/>
        </p:nvSpPr>
        <p:spPr>
          <a:xfrm>
            <a:off x="152400" y="660231"/>
            <a:ext cx="88392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effectLst/>
              </a:rPr>
              <a:t>  Velké rozdíly </a:t>
            </a:r>
            <a:r>
              <a:rPr lang="en-US" sz="2000" b="0" i="0" dirty="0" err="1">
                <a:effectLst/>
              </a:rPr>
              <a:t>ele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tronegativit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mezi HA</a:t>
            </a:r>
            <a:r>
              <a:rPr lang="en-US" sz="2000" b="0" i="0" dirty="0">
                <a:effectLst/>
              </a:rPr>
              <a:t> a </a:t>
            </a:r>
            <a:r>
              <a:rPr lang="cs-CZ" sz="2000" b="0" i="0" dirty="0">
                <a:effectLst/>
              </a:rPr>
              <a:t>HB dávají vznik silným iontovým vazbám</a:t>
            </a:r>
            <a:r>
              <a:rPr lang="en-US" sz="2000" b="0" i="0" dirty="0">
                <a:effectLst/>
              </a:rPr>
              <a:t>.</a:t>
            </a:r>
            <a:endParaRPr lang="cs-CZ" sz="2000" b="0" i="0" dirty="0">
              <a:effectLst/>
            </a:endParaRPr>
          </a:p>
          <a:p>
            <a:pPr algn="just"/>
            <a:endParaRPr lang="en-US" sz="800" b="0" i="0" dirty="0">
              <a:effectLst/>
            </a:endParaRPr>
          </a:p>
          <a:p>
            <a:pPr algn="just"/>
            <a:r>
              <a:rPr lang="cs-CZ" sz="2000" b="0" i="0" dirty="0">
                <a:effectLst/>
              </a:rPr>
              <a:t>  E</a:t>
            </a:r>
            <a:r>
              <a:rPr lang="en-US" sz="2000" b="0" i="0" dirty="0">
                <a:effectLst/>
              </a:rPr>
              <a:t>le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tronegativit</a:t>
            </a:r>
            <a:r>
              <a:rPr lang="cs-CZ" sz="2000" dirty="0"/>
              <a:t>y </a:t>
            </a:r>
            <a:r>
              <a:rPr lang="cs-CZ" sz="2000" b="0" i="0" dirty="0">
                <a:effectLst/>
              </a:rPr>
              <a:t>SA </a:t>
            </a:r>
            <a:r>
              <a:rPr lang="en-US" sz="2000" b="0" i="0" dirty="0">
                <a:effectLst/>
              </a:rPr>
              <a:t>a </a:t>
            </a:r>
            <a:r>
              <a:rPr lang="cs-CZ" sz="2000" b="0" i="0" dirty="0">
                <a:effectLst/>
              </a:rPr>
              <a:t>SB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jsou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téměř stejné</a:t>
            </a:r>
            <a:r>
              <a:rPr lang="en-US" sz="2000" b="0" i="0" dirty="0">
                <a:effectLst/>
              </a:rPr>
              <a:t> a</a:t>
            </a:r>
            <a:r>
              <a:rPr lang="cs-CZ" sz="2000" b="0" i="0" dirty="0">
                <a:effectLst/>
              </a:rPr>
              <a:t> proto mají vazby mezi </a:t>
            </a:r>
            <a:r>
              <a:rPr lang="en-US" sz="2000" b="0" i="0" dirty="0">
                <a:effectLst/>
              </a:rPr>
              <a:t>n</a:t>
            </a:r>
            <a:r>
              <a:rPr lang="cs-CZ" sz="2000" b="0" i="0" dirty="0" err="1">
                <a:effectLst/>
              </a:rPr>
              <a:t>imi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méně iontový charakter, tj. vazby mezi nimi jsou více kovalentní</a:t>
            </a:r>
            <a:r>
              <a:rPr lang="en-US" sz="2000" b="0" i="0" dirty="0">
                <a:effectLst/>
              </a:rPr>
              <a:t>.</a:t>
            </a:r>
            <a:endParaRPr lang="cs-CZ" sz="2000" b="0" i="0" dirty="0">
              <a:effectLst/>
            </a:endParaRPr>
          </a:p>
          <a:p>
            <a:pPr algn="just"/>
            <a:endParaRPr lang="en-US" sz="800" b="0" i="0" dirty="0">
              <a:effectLst/>
            </a:endParaRPr>
          </a:p>
          <a:p>
            <a:pPr algn="just"/>
            <a:r>
              <a:rPr lang="cs-CZ" sz="2000" dirty="0"/>
              <a:t>  </a:t>
            </a:r>
            <a:r>
              <a:rPr lang="cs-CZ" sz="2000" b="0" i="0" dirty="0">
                <a:effectLst/>
              </a:rPr>
              <a:t>I</a:t>
            </a:r>
            <a:r>
              <a:rPr lang="en-US" sz="2000" b="0" i="0" dirty="0" err="1">
                <a:effectLst/>
              </a:rPr>
              <a:t>nter</a:t>
            </a:r>
            <a:r>
              <a:rPr lang="cs-CZ" sz="2000" b="0" i="0" dirty="0">
                <a:effectLst/>
              </a:rPr>
              <a:t>akce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mezi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HA</a:t>
            </a:r>
            <a:r>
              <a:rPr lang="en-US" sz="2000" b="0" i="0" dirty="0">
                <a:effectLst/>
              </a:rPr>
              <a:t> – </a:t>
            </a:r>
            <a:r>
              <a:rPr lang="cs-CZ" sz="2000" b="0" i="0" dirty="0">
                <a:effectLst/>
              </a:rPr>
              <a:t>SB nebo SA</a:t>
            </a:r>
            <a:r>
              <a:rPr lang="en-US" sz="2000" b="0" i="0" dirty="0">
                <a:effectLst/>
              </a:rPr>
              <a:t> – </a:t>
            </a:r>
            <a:r>
              <a:rPr lang="cs-CZ" sz="2000" b="0" i="0" dirty="0">
                <a:effectLst/>
              </a:rPr>
              <a:t>HB jsou</a:t>
            </a:r>
            <a:r>
              <a:rPr lang="en-US" sz="2000" b="0" i="0" dirty="0">
                <a:effectLst/>
              </a:rPr>
              <a:t> v</a:t>
            </a:r>
            <a:r>
              <a:rPr lang="cs-CZ" sz="2000" b="0" i="0" dirty="0">
                <a:effectLst/>
              </a:rPr>
              <a:t>ě</a:t>
            </a:r>
            <a:r>
              <a:rPr lang="en-US" sz="2000" b="0" i="0" dirty="0">
                <a:effectLst/>
              </a:rPr>
              <a:t>t</a:t>
            </a:r>
            <a:r>
              <a:rPr lang="cs-CZ" sz="2000" b="0" i="0" dirty="0">
                <a:effectLst/>
              </a:rPr>
              <a:t>šinou</a:t>
            </a:r>
            <a:r>
              <a:rPr lang="en-US" sz="2000" b="0" i="0" dirty="0">
                <a:effectLst/>
              </a:rPr>
              <a:t> pol</a:t>
            </a:r>
            <a:r>
              <a:rPr lang="cs-CZ" sz="2000" b="0" i="0" dirty="0">
                <a:effectLst/>
              </a:rPr>
              <a:t>á</a:t>
            </a:r>
            <a:r>
              <a:rPr lang="en-US" sz="2000" b="0" i="0" dirty="0">
                <a:effectLst/>
              </a:rPr>
              <a:t>r</a:t>
            </a:r>
            <a:r>
              <a:rPr lang="cs-CZ" sz="2000" b="0" i="0" dirty="0">
                <a:effectLst/>
              </a:rPr>
              <a:t>ně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ovalent</a:t>
            </a:r>
            <a:r>
              <a:rPr lang="cs-CZ" sz="2000" b="0" i="0" dirty="0">
                <a:effectLst/>
              </a:rPr>
              <a:t>ní</a:t>
            </a:r>
            <a:r>
              <a:rPr lang="en-US" sz="2000" b="0" i="0" dirty="0">
                <a:effectLst/>
              </a:rPr>
              <a:t> a</a:t>
            </a:r>
            <a:r>
              <a:rPr lang="cs-CZ" sz="2000" b="0" i="0" dirty="0">
                <a:effectLst/>
              </a:rPr>
              <a:t> mají </a:t>
            </a:r>
            <a:r>
              <a:rPr lang="en-US" sz="2000" b="0" i="0" dirty="0">
                <a:effectLst/>
              </a:rPr>
              <a:t>tend</a:t>
            </a:r>
            <a:r>
              <a:rPr lang="cs-CZ" sz="2000" b="0" i="0" dirty="0" err="1">
                <a:effectLst/>
              </a:rPr>
              <a:t>enci</a:t>
            </a:r>
            <a:r>
              <a:rPr lang="en-US" sz="2000" b="0" i="0" dirty="0">
                <a:effectLst/>
              </a:rPr>
              <a:t> b</a:t>
            </a:r>
            <a:r>
              <a:rPr lang="cs-CZ" sz="2000" b="0" i="0" dirty="0" err="1">
                <a:effectLst/>
              </a:rPr>
              <a:t>ýt</a:t>
            </a:r>
            <a:r>
              <a:rPr lang="en-US" sz="2000" b="0" i="0" dirty="0">
                <a:effectLst/>
              </a:rPr>
              <a:t> rea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tiv</a:t>
            </a:r>
            <a:r>
              <a:rPr lang="cs-CZ" sz="2000" b="0" i="0" dirty="0" err="1">
                <a:effectLst/>
              </a:rPr>
              <a:t>nější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nebo méně</a:t>
            </a:r>
            <a:r>
              <a:rPr lang="en-US" sz="2000" b="0" i="0" dirty="0">
                <a:effectLst/>
              </a:rPr>
              <a:t> stab</a:t>
            </a:r>
            <a:r>
              <a:rPr lang="cs-CZ" sz="2000" b="0" i="0" dirty="0">
                <a:effectLst/>
              </a:rPr>
              <a:t>i</a:t>
            </a:r>
            <a:r>
              <a:rPr lang="en-US" sz="2000" b="0" i="0" dirty="0">
                <a:effectLst/>
              </a:rPr>
              <a:t>l</a:t>
            </a:r>
            <a:r>
              <a:rPr lang="cs-CZ" sz="2000" b="0" i="0" dirty="0">
                <a:effectLst/>
              </a:rPr>
              <a:t>ní</a:t>
            </a:r>
            <a:r>
              <a:rPr lang="en-US" sz="2000" b="0" i="0" dirty="0">
                <a:effectLst/>
              </a:rPr>
              <a:t>. </a:t>
            </a:r>
            <a:r>
              <a:rPr lang="cs-CZ" sz="2000" b="0" i="0" dirty="0">
                <a:effectLst/>
              </a:rPr>
              <a:t>P</a:t>
            </a:r>
            <a:r>
              <a:rPr lang="en-US" sz="2000" b="0" i="0" dirty="0" err="1">
                <a:effectLst/>
              </a:rPr>
              <a:t>ol</a:t>
            </a:r>
            <a:r>
              <a:rPr lang="cs-CZ" sz="2000" b="0" i="0" dirty="0">
                <a:effectLst/>
              </a:rPr>
              <a:t>á</a:t>
            </a:r>
            <a:r>
              <a:rPr lang="en-US" sz="2000" b="0" i="0" dirty="0">
                <a:effectLst/>
              </a:rPr>
              <a:t>r</a:t>
            </a:r>
            <a:r>
              <a:rPr lang="cs-CZ" sz="2000" b="0" i="0" dirty="0">
                <a:effectLst/>
              </a:rPr>
              <a:t>ně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ovalent</a:t>
            </a:r>
            <a:r>
              <a:rPr lang="cs-CZ" sz="2000" b="0" i="0" dirty="0">
                <a:effectLst/>
              </a:rPr>
              <a:t>ní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sloučeniny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snadno tvoří buď více </a:t>
            </a:r>
            <a:r>
              <a:rPr lang="en-US" sz="2000" b="0" i="0" dirty="0">
                <a:effectLst/>
              </a:rPr>
              <a:t>ion</a:t>
            </a:r>
            <a:r>
              <a:rPr lang="cs-CZ" sz="2000" b="0" i="0" dirty="0" err="1">
                <a:effectLst/>
              </a:rPr>
              <a:t>tové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nebo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víc</a:t>
            </a:r>
            <a:r>
              <a:rPr lang="en-US" sz="2000" b="0" i="0" dirty="0">
                <a:effectLst/>
              </a:rPr>
              <a:t>e </a:t>
            </a:r>
            <a:r>
              <a:rPr lang="cs-CZ" sz="2000" b="0" i="0" dirty="0">
                <a:effectLst/>
              </a:rPr>
              <a:t>k</a:t>
            </a:r>
            <a:r>
              <a:rPr lang="en-US" sz="2000" b="0" i="0" dirty="0" err="1">
                <a:effectLst/>
              </a:rPr>
              <a:t>ovalent</a:t>
            </a:r>
            <a:r>
              <a:rPr lang="cs-CZ" sz="2000" b="0" i="0" dirty="0">
                <a:effectLst/>
              </a:rPr>
              <a:t>ní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sloučeniny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pokud spolu mohou </a:t>
            </a:r>
            <a:r>
              <a:rPr lang="cs-CZ" sz="2000" b="0" i="0" dirty="0" err="1">
                <a:effectLst/>
              </a:rPr>
              <a:t>reagova</a:t>
            </a:r>
            <a:r>
              <a:rPr lang="en-US" sz="2000" b="0" i="0" dirty="0">
                <a:effectLst/>
              </a:rPr>
              <a:t>t</a:t>
            </a:r>
            <a:r>
              <a:rPr lang="cs-CZ" sz="2000" b="0" i="0" dirty="0">
                <a:effectLst/>
              </a:rPr>
              <a:t> (viz elektronegativita)</a:t>
            </a:r>
            <a:r>
              <a:rPr lang="en-US" sz="2000" b="0" i="0" dirty="0">
                <a:effectLst/>
              </a:rPr>
              <a:t>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FE97CED-AA6C-4973-83F6-D9DD03C214C3}"/>
              </a:ext>
            </a:extLst>
          </p:cNvPr>
          <p:cNvSpPr txBox="1"/>
          <p:nvPr/>
        </p:nvSpPr>
        <p:spPr>
          <a:xfrm>
            <a:off x="228600" y="152400"/>
            <a:ext cx="335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HSAB a elektronegativita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1AF06F6-8EB8-4D99-B99B-E6B9945F2174}"/>
              </a:ext>
            </a:extLst>
          </p:cNvPr>
          <p:cNvSpPr txBox="1"/>
          <p:nvPr/>
        </p:nvSpPr>
        <p:spPr>
          <a:xfrm>
            <a:off x="247650" y="386476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 err="1">
                <a:solidFill>
                  <a:srgbClr val="333333"/>
                </a:solidFill>
                <a:effectLst/>
              </a:rPr>
              <a:t>Klopman-Salemova</a:t>
            </a:r>
            <a:r>
              <a:rPr lang="cs-CZ" sz="2400" b="1" i="0" dirty="0">
                <a:solidFill>
                  <a:srgbClr val="333333"/>
                </a:solidFill>
                <a:effectLst/>
              </a:rPr>
              <a:t> rovnice</a:t>
            </a:r>
            <a:endParaRPr lang="cs-CZ" sz="2400" b="1" dirty="0"/>
          </a:p>
        </p:txBody>
      </p:sp>
      <p:pic>
        <p:nvPicPr>
          <p:cNvPr id="29698" name="Picture 2" descr="linear--pi-fmo-energy-v1">
            <a:extLst>
              <a:ext uri="{FF2B5EF4-FFF2-40B4-BE49-F238E27FC236}">
                <a16:creationId xmlns:a16="http://schemas.microsoft.com/office/drawing/2014/main" id="{BE55CD92-8148-444F-A1DF-4F4E042CD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64767"/>
            <a:ext cx="4207562" cy="120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450B360-BA9D-4673-A282-5541195084AA}"/>
              </a:ext>
            </a:extLst>
          </p:cNvPr>
          <p:cNvSpPr txBox="1"/>
          <p:nvPr/>
        </p:nvSpPr>
        <p:spPr>
          <a:xfrm>
            <a:off x="228600" y="5382161"/>
            <a:ext cx="868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33333"/>
                </a:solidFill>
                <a:effectLst/>
              </a:rPr>
              <a:t>hard/hard </a:t>
            </a:r>
            <a:r>
              <a:rPr lang="en-US" sz="2000" b="1" i="0" dirty="0" err="1">
                <a:solidFill>
                  <a:srgbClr val="333333"/>
                </a:solidFill>
                <a:effectLst/>
              </a:rPr>
              <a:t>intera</a:t>
            </a:r>
            <a:r>
              <a:rPr lang="cs-CZ" sz="2000" b="1" i="0" dirty="0" err="1">
                <a:solidFill>
                  <a:srgbClr val="333333"/>
                </a:solidFill>
                <a:effectLst/>
              </a:rPr>
              <a:t>kce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000" b="0" i="0" u="sng" dirty="0">
                <a:solidFill>
                  <a:srgbClr val="333333"/>
                </a:solidFill>
                <a:effectLst/>
              </a:rPr>
              <a:t>maxim</a:t>
            </a:r>
            <a:r>
              <a:rPr lang="cs-CZ" sz="2000" b="0" i="0" u="sng" dirty="0">
                <a:solidFill>
                  <a:srgbClr val="333333"/>
                </a:solidFill>
                <a:effectLst/>
              </a:rPr>
              <a:t>al</a:t>
            </a:r>
            <a:r>
              <a:rPr lang="en-US" sz="2000" b="0" i="0" u="sng" dirty="0" err="1">
                <a:solidFill>
                  <a:srgbClr val="333333"/>
                </a:solidFill>
                <a:effectLst/>
              </a:rPr>
              <a:t>iz</a:t>
            </a:r>
            <a:r>
              <a:rPr lang="cs-CZ" sz="2000" b="0" i="0" u="sng" dirty="0">
                <a:solidFill>
                  <a:srgbClr val="333333"/>
                </a:solidFill>
                <a:effectLst/>
              </a:rPr>
              <a:t>ují</a:t>
            </a:r>
            <a:r>
              <a:rPr lang="en-US" sz="2000" b="0" i="0" u="sng" dirty="0">
                <a:solidFill>
                  <a:srgbClr val="333333"/>
                </a:solidFill>
                <a:effectLst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</a:rPr>
              <a:t>ele</a:t>
            </a:r>
            <a:r>
              <a:rPr lang="cs-CZ" sz="2000" b="0" i="0" u="sng" dirty="0">
                <a:solidFill>
                  <a:srgbClr val="333333"/>
                </a:solidFill>
                <a:effectLst/>
              </a:rPr>
              <a:t>k</a:t>
            </a:r>
            <a:r>
              <a:rPr lang="en-US" sz="2000" b="0" i="0" u="sng" dirty="0" err="1">
                <a:solidFill>
                  <a:srgbClr val="333333"/>
                </a:solidFill>
                <a:effectLst/>
              </a:rPr>
              <a:t>trostatic</a:t>
            </a:r>
            <a:r>
              <a:rPr lang="cs-CZ" sz="2000" b="0" i="0" u="sng" dirty="0" err="1">
                <a:solidFill>
                  <a:srgbClr val="333333"/>
                </a:solidFill>
                <a:effectLst/>
              </a:rPr>
              <a:t>ký</a:t>
            </a:r>
            <a:r>
              <a:rPr lang="en-US" sz="2000" b="0" i="0" u="sng" dirty="0">
                <a:solidFill>
                  <a:srgbClr val="333333"/>
                </a:solidFill>
                <a:effectLst/>
              </a:rPr>
              <a:t> term 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(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tj.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více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nabité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mole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333333"/>
                </a:solidFill>
                <a:effectLst/>
              </a:rPr>
              <a:t>ul</a:t>
            </a:r>
            <a:r>
              <a:rPr lang="cs-CZ" sz="2000" dirty="0">
                <a:solidFill>
                  <a:srgbClr val="333333"/>
                </a:solidFill>
              </a:rPr>
              <a:t>y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se navzájem více přitahují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)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333333"/>
                </a:solidFill>
                <a:effectLst/>
              </a:rPr>
              <a:t>soft/soft </a:t>
            </a:r>
            <a:r>
              <a:rPr lang="en-US" sz="2000" b="1" i="0" dirty="0" err="1">
                <a:solidFill>
                  <a:srgbClr val="333333"/>
                </a:solidFill>
                <a:effectLst/>
              </a:rPr>
              <a:t>intera</a:t>
            </a:r>
            <a:r>
              <a:rPr lang="cs-CZ" sz="2000" b="1" i="0" dirty="0">
                <a:solidFill>
                  <a:srgbClr val="333333"/>
                </a:solidFill>
                <a:effectLst/>
              </a:rPr>
              <a:t>k</a:t>
            </a:r>
            <a:r>
              <a:rPr lang="en-US" sz="2000" b="1" i="0" dirty="0">
                <a:solidFill>
                  <a:srgbClr val="333333"/>
                </a:solidFill>
                <a:effectLst/>
              </a:rPr>
              <a:t>c</a:t>
            </a:r>
            <a:r>
              <a:rPr lang="cs-CZ" sz="2000" b="1" i="0" dirty="0">
                <a:solidFill>
                  <a:srgbClr val="333333"/>
                </a:solidFill>
                <a:effectLst/>
              </a:rPr>
              <a:t>e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sz="2000" b="0" i="0" u="sng" dirty="0">
                <a:solidFill>
                  <a:srgbClr val="333333"/>
                </a:solidFill>
                <a:effectLst/>
              </a:rPr>
              <a:t>maxim</a:t>
            </a:r>
            <a:r>
              <a:rPr lang="cs-CZ" sz="2000" b="0" i="0" u="sng" dirty="0">
                <a:solidFill>
                  <a:srgbClr val="333333"/>
                </a:solidFill>
                <a:effectLst/>
              </a:rPr>
              <a:t>al</a:t>
            </a:r>
            <a:r>
              <a:rPr lang="en-US" sz="2000" b="0" i="0" u="sng" dirty="0" err="1">
                <a:solidFill>
                  <a:srgbClr val="333333"/>
                </a:solidFill>
                <a:effectLst/>
              </a:rPr>
              <a:t>iz</a:t>
            </a:r>
            <a:r>
              <a:rPr lang="cs-CZ" sz="2000" b="0" i="0" u="sng" dirty="0">
                <a:solidFill>
                  <a:srgbClr val="333333"/>
                </a:solidFill>
                <a:effectLst/>
              </a:rPr>
              <a:t>ují</a:t>
            </a:r>
            <a:r>
              <a:rPr lang="en-US" sz="2000" b="0" i="0" u="sng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u="sng" dirty="0">
                <a:solidFill>
                  <a:srgbClr val="333333"/>
                </a:solidFill>
                <a:effectLst/>
              </a:rPr>
              <a:t>term </a:t>
            </a:r>
            <a:r>
              <a:rPr lang="en-US" sz="2000" b="0" i="0" u="sng" dirty="0">
                <a:solidFill>
                  <a:srgbClr val="333333"/>
                </a:solidFill>
                <a:effectLst/>
              </a:rPr>
              <a:t>orbital</a:t>
            </a:r>
            <a:r>
              <a:rPr lang="cs-CZ" sz="2000" b="0" i="0" u="sng" dirty="0" err="1">
                <a:solidFill>
                  <a:srgbClr val="333333"/>
                </a:solidFill>
                <a:effectLst/>
              </a:rPr>
              <a:t>ového</a:t>
            </a:r>
            <a:r>
              <a:rPr lang="en-US" sz="2000" b="0" i="0" u="sng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u="sng" dirty="0">
                <a:solidFill>
                  <a:srgbClr val="333333"/>
                </a:solidFill>
                <a:effectLst/>
              </a:rPr>
              <a:t>překryvu 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(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tj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. mole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k</a:t>
            </a:r>
            <a:r>
              <a:rPr lang="en-US" sz="2000" b="0" i="0" dirty="0" err="1">
                <a:solidFill>
                  <a:srgbClr val="333333"/>
                </a:solidFill>
                <a:effectLst/>
              </a:rPr>
              <a:t>ul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y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s podobnou </a:t>
            </a:r>
            <a:r>
              <a:rPr lang="en-US" sz="2000" b="0" i="0" dirty="0" err="1">
                <a:solidFill>
                  <a:srgbClr val="333333"/>
                </a:solidFill>
                <a:effectLst/>
              </a:rPr>
              <a:t>energ</a:t>
            </a:r>
            <a:r>
              <a:rPr lang="cs-CZ" sz="2000" b="0" i="0" dirty="0" err="1">
                <a:solidFill>
                  <a:srgbClr val="333333"/>
                </a:solidFill>
                <a:effectLst/>
              </a:rPr>
              <a:t>ií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HOMO a LUMO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 orbitalů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nejsnadněji tvoří kovalentní vazbu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E2B8EF9-F32C-427F-8784-94201139E308}"/>
              </a:ext>
            </a:extLst>
          </p:cNvPr>
          <p:cNvSpPr txBox="1"/>
          <p:nvPr/>
        </p:nvSpPr>
        <p:spPr>
          <a:xfrm>
            <a:off x="228600" y="4500353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Kvantifikuje energetickou změnu při reakci Lewisových hard/soft kyselin.</a:t>
            </a:r>
          </a:p>
        </p:txBody>
      </p:sp>
    </p:spTree>
    <p:extLst>
      <p:ext uri="{BB962C8B-B14F-4D97-AF65-F5344CB8AC3E}">
        <p14:creationId xmlns:p14="http://schemas.microsoft.com/office/powerpoint/2010/main" val="3432829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7800" y="176481"/>
            <a:ext cx="6172200" cy="479822"/>
          </a:xfrm>
        </p:spPr>
        <p:txBody>
          <a:bodyPr>
            <a:normAutofit/>
          </a:bodyPr>
          <a:lstStyle/>
          <a:p>
            <a:r>
              <a:rPr lang="cs-CZ" sz="2400" b="1" dirty="0" err="1"/>
              <a:t>Fajansova</a:t>
            </a:r>
            <a:r>
              <a:rPr lang="cs-CZ" sz="2400" b="1" dirty="0"/>
              <a:t> pravidla, elektronegativita a HSAB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990600" y="2438638"/>
          <a:ext cx="7239000" cy="2674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1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8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0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83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compound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Fajans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/>
                        <a:t>Pauling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HSAB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r>
                        <a:rPr lang="cs-CZ" sz="1800" dirty="0" err="1"/>
                        <a:t>NaCl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low + charge</a:t>
                      </a:r>
                      <a:r>
                        <a:rPr lang="cs-CZ" sz="1800" dirty="0"/>
                        <a:t>,</a:t>
                      </a:r>
                      <a:r>
                        <a:rPr lang="en-US" sz="1800" dirty="0"/>
                        <a:t> larger cation</a:t>
                      </a:r>
                      <a:r>
                        <a:rPr lang="cs-CZ" sz="1800" dirty="0"/>
                        <a:t>,</a:t>
                      </a:r>
                      <a:r>
                        <a:rPr lang="en-US" sz="1800" dirty="0"/>
                        <a:t> smaller anion</a:t>
                      </a:r>
                      <a:r>
                        <a:rPr lang="cs-CZ" sz="1800" dirty="0"/>
                        <a:t>,</a:t>
                      </a:r>
                    </a:p>
                    <a:p>
                      <a:r>
                        <a:rPr lang="en-US" sz="1800" dirty="0"/>
                        <a:t> ionic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3.16 − 0.93 = 2.19 </a:t>
                      </a:r>
                    </a:p>
                    <a:p>
                      <a:r>
                        <a:rPr lang="cs-CZ" sz="1800" baseline="0" dirty="0"/>
                        <a:t> </a:t>
                      </a:r>
                      <a:r>
                        <a:rPr lang="cs-CZ" sz="1800" dirty="0" err="1"/>
                        <a:t>ionic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hard acid, </a:t>
                      </a:r>
                      <a:r>
                        <a:rPr lang="cs-CZ" sz="1800" dirty="0" err="1"/>
                        <a:t>borderline</a:t>
                      </a:r>
                      <a:r>
                        <a:rPr lang="cs-CZ" sz="1800" dirty="0"/>
                        <a:t> base;</a:t>
                      </a:r>
                    </a:p>
                    <a:p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ionic</a:t>
                      </a:r>
                      <a:r>
                        <a:rPr lang="cs-CZ" sz="1800" dirty="0"/>
                        <a:t>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r>
                        <a:rPr lang="cs-CZ" sz="1800" dirty="0"/>
                        <a:t>AlI</a:t>
                      </a:r>
                      <a:r>
                        <a:rPr lang="cs-CZ" sz="1800" baseline="-250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high + charge</a:t>
                      </a:r>
                      <a:r>
                        <a:rPr lang="cs-CZ" sz="1800" dirty="0"/>
                        <a:t>,</a:t>
                      </a:r>
                      <a:r>
                        <a:rPr lang="en-US" sz="1800" dirty="0"/>
                        <a:t> smaller cation</a:t>
                      </a:r>
                      <a:r>
                        <a:rPr lang="cs-CZ" sz="1800" dirty="0"/>
                        <a:t>,</a:t>
                      </a:r>
                      <a:r>
                        <a:rPr lang="en-US" sz="1800" dirty="0"/>
                        <a:t> </a:t>
                      </a:r>
                      <a:r>
                        <a:rPr lang="cs-CZ" sz="1800" dirty="0"/>
                        <a:t> </a:t>
                      </a:r>
                      <a:r>
                        <a:rPr lang="en-US" sz="1800" dirty="0"/>
                        <a:t>larger</a:t>
                      </a:r>
                      <a:r>
                        <a:rPr lang="cs-CZ" sz="1800" dirty="0"/>
                        <a:t> </a:t>
                      </a:r>
                      <a:r>
                        <a:rPr lang="en-US" sz="1800" dirty="0"/>
                        <a:t>anion</a:t>
                      </a:r>
                      <a:r>
                        <a:rPr lang="cs-CZ" sz="1800" dirty="0"/>
                        <a:t>,</a:t>
                      </a:r>
                      <a:r>
                        <a:rPr lang="en-US" sz="1800" dirty="0"/>
                        <a:t> covalent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2.66 − 1.61 = 1.05</a:t>
                      </a:r>
                    </a:p>
                    <a:p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covalent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hard acid</a:t>
                      </a:r>
                      <a:r>
                        <a:rPr lang="cs-CZ" sz="1800" dirty="0"/>
                        <a:t>,</a:t>
                      </a:r>
                      <a:r>
                        <a:rPr lang="en-US" sz="1800" dirty="0"/>
                        <a:t> soft base</a:t>
                      </a:r>
                      <a:endParaRPr lang="cs-CZ" sz="1800" dirty="0"/>
                    </a:p>
                    <a:p>
                      <a:r>
                        <a:rPr lang="en-US" sz="1800" dirty="0"/>
                        <a:t> covalent</a:t>
                      </a:r>
                      <a:endParaRPr lang="cs-CZ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délník 4"/>
          <p:cNvSpPr/>
          <p:nvPr/>
        </p:nvSpPr>
        <p:spPr>
          <a:xfrm>
            <a:off x="152400" y="838200"/>
            <a:ext cx="8763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cs typeface="Arial" panose="020B0604020202020204" pitchFamily="34" charset="0"/>
              </a:rPr>
              <a:t>Fajans</a:t>
            </a:r>
            <a:r>
              <a:rPr lang="cs-CZ" sz="2000" dirty="0">
                <a:cs typeface="Arial" panose="020B0604020202020204" pitchFamily="34" charset="0"/>
              </a:rPr>
              <a:t>ova pravidla korespondují s </a:t>
            </a:r>
            <a:r>
              <a:rPr lang="en-US" sz="2000" dirty="0">
                <a:cs typeface="Arial" panose="020B0604020202020204" pitchFamily="34" charset="0"/>
              </a:rPr>
              <a:t>Pauling</a:t>
            </a:r>
            <a:r>
              <a:rPr lang="cs-CZ" sz="2000" dirty="0" err="1">
                <a:cs typeface="Arial" panose="020B0604020202020204" pitchFamily="34" charset="0"/>
              </a:rPr>
              <a:t>ovým</a:t>
            </a:r>
            <a:r>
              <a:rPr lang="cs-CZ" sz="2000" dirty="0">
                <a:cs typeface="Arial" panose="020B0604020202020204" pitchFamily="34" charset="0"/>
              </a:rPr>
              <a:t> výpočtem </a:t>
            </a:r>
            <a:r>
              <a:rPr lang="cs-CZ" sz="2000" dirty="0" err="1">
                <a:cs typeface="Arial" panose="020B0604020202020204" pitchFamily="34" charset="0"/>
              </a:rPr>
              <a:t>iontovosti</a:t>
            </a:r>
            <a:r>
              <a:rPr lang="cs-CZ" sz="2000" dirty="0">
                <a:cs typeface="Arial" panose="020B0604020202020204" pitchFamily="34" charset="0"/>
              </a:rPr>
              <a:t> vazby pomocí </a:t>
            </a:r>
            <a:r>
              <a:rPr lang="en-US" sz="2000" dirty="0" err="1">
                <a:cs typeface="Arial" panose="020B0604020202020204" pitchFamily="34" charset="0"/>
              </a:rPr>
              <a:t>ele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tronegtivit</a:t>
            </a:r>
            <a:r>
              <a:rPr lang="cs-CZ" sz="2000" dirty="0">
                <a:cs typeface="Arial" panose="020B0604020202020204" pitchFamily="34" charset="0"/>
              </a:rPr>
              <a:t> a také s </a:t>
            </a:r>
            <a:r>
              <a:rPr lang="en-US" sz="2000" dirty="0">
                <a:cs typeface="Arial" panose="020B0604020202020204" pitchFamily="34" charset="0"/>
              </a:rPr>
              <a:t>HSAB, </a:t>
            </a:r>
            <a:r>
              <a:rPr lang="en-US" sz="2000" dirty="0" err="1">
                <a:cs typeface="Arial" panose="020B0604020202020204" pitchFamily="34" charset="0"/>
              </a:rPr>
              <a:t>predi</a:t>
            </a:r>
            <a:r>
              <a:rPr lang="cs-CZ" sz="2000" dirty="0">
                <a:cs typeface="Arial" panose="020B0604020202020204" pitchFamily="34" charset="0"/>
              </a:rPr>
              <a:t>kující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vlastnosti vazby </a:t>
            </a: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základě </a:t>
            </a:r>
            <a:r>
              <a:rPr lang="en-US" sz="2000" dirty="0" err="1">
                <a:cs typeface="Arial" panose="020B0604020202020204" pitchFamily="34" charset="0"/>
              </a:rPr>
              <a:t>polariz</a:t>
            </a:r>
            <a:r>
              <a:rPr lang="cs-CZ" sz="2000" dirty="0" err="1">
                <a:cs typeface="Arial" panose="020B0604020202020204" pitchFamily="34" charset="0"/>
              </a:rPr>
              <a:t>ovatelnosti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cs-CZ" sz="2000" dirty="0">
                <a:cs typeface="Arial" panose="020B0604020202020204" pitchFamily="34" charset="0"/>
              </a:rPr>
              <a:t>založená na velikosti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a náboji atomu</a:t>
            </a:r>
            <a:r>
              <a:rPr lang="en-US" sz="2000" dirty="0">
                <a:cs typeface="Arial" panose="020B0604020202020204" pitchFamily="34" charset="0"/>
              </a:rPr>
              <a:t>). Bin</a:t>
            </a:r>
            <a:r>
              <a:rPr lang="cs-CZ" sz="2000" dirty="0" err="1">
                <a:cs typeface="Arial" panose="020B0604020202020204" pitchFamily="34" charset="0"/>
              </a:rPr>
              <a:t>ární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sloučeniny </a:t>
            </a:r>
            <a:r>
              <a:rPr lang="en-US" sz="2000" b="1" dirty="0">
                <a:cs typeface="Arial" panose="020B0604020202020204" pitchFamily="34" charset="0"/>
              </a:rPr>
              <a:t>soft acid </a:t>
            </a:r>
            <a:r>
              <a:rPr lang="en-US" sz="2000" dirty="0">
                <a:cs typeface="Arial" panose="020B0604020202020204" pitchFamily="34" charset="0"/>
              </a:rPr>
              <a:t>a/</a:t>
            </a:r>
            <a:r>
              <a:rPr lang="cs-CZ" sz="2000" dirty="0">
                <a:cs typeface="Arial" panose="020B0604020202020204" pitchFamily="34" charset="0"/>
              </a:rPr>
              <a:t>nebo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soft base </a:t>
            </a:r>
            <a:r>
              <a:rPr lang="cs-CZ" sz="2000" dirty="0">
                <a:cs typeface="Arial" panose="020B0604020202020204" pitchFamily="34" charset="0"/>
              </a:rPr>
              <a:t>jsou</a:t>
            </a:r>
            <a:r>
              <a:rPr lang="en-US" sz="2000" dirty="0">
                <a:cs typeface="Arial" panose="020B0604020202020204" pitchFamily="34" charset="0"/>
              </a:rPr>
              <a:t> o</a:t>
            </a:r>
            <a:r>
              <a:rPr lang="cs-CZ" sz="2000" dirty="0" err="1">
                <a:cs typeface="Arial" panose="020B0604020202020204" pitchFamily="34" charset="0"/>
              </a:rPr>
              <a:t>bvykle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ovalent</a:t>
            </a:r>
            <a:r>
              <a:rPr lang="cs-CZ" sz="2000" dirty="0">
                <a:cs typeface="Arial" panose="020B0604020202020204" pitchFamily="34" charset="0"/>
              </a:rPr>
              <a:t>ní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dirty="0">
                <a:cs typeface="Arial" panose="020B0604020202020204" pitchFamily="34" charset="0"/>
              </a:rPr>
              <a:t> </a:t>
            </a: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90500" y="535808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Např. vazba v jodovodíku (HI) je téměř nepolární (rozdíl elektronegativit 0,3), jodovodík je však nejsilnější z </a:t>
            </a:r>
            <a:r>
              <a:rPr lang="cs-CZ" sz="2000" dirty="0" err="1">
                <a:cs typeface="Arial" panose="020B0604020202020204" pitchFamily="34" charset="0"/>
              </a:rPr>
              <a:t>halogenvodíkových</a:t>
            </a:r>
            <a:r>
              <a:rPr lang="cs-CZ" sz="2000" dirty="0">
                <a:cs typeface="Arial" panose="020B0604020202020204" pitchFamily="34" charset="0"/>
              </a:rPr>
              <a:t> kyselin v důsledku snadné </a:t>
            </a:r>
            <a:r>
              <a:rPr lang="cs-CZ" sz="2000" dirty="0" err="1">
                <a:cs typeface="Arial" panose="020B0604020202020204" pitchFamily="34" charset="0"/>
              </a:rPr>
              <a:t>polarizovatelnosti</a:t>
            </a:r>
            <a:r>
              <a:rPr lang="cs-CZ" sz="2000" dirty="0">
                <a:cs typeface="Arial" panose="020B0604020202020204" pitchFamily="34" charset="0"/>
              </a:rPr>
              <a:t> velkého atomu jodu, zvýšení polarity vazby H-I a následně její elektrolytické disociace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802141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0428975-709F-4507-B24A-F91DA10651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962400"/>
            <a:ext cx="6461077" cy="2667000"/>
          </a:xfrm>
          <a:prstGeom prst="rect">
            <a:avLst/>
          </a:prstGeom>
        </p:spPr>
      </p:pic>
      <p:pic>
        <p:nvPicPr>
          <p:cNvPr id="6" name="Obrázek 5" descr="Obsah obrázku hodiny, držení, metr, žena&#10;&#10;Popis byl vytvořen automaticky">
            <a:extLst>
              <a:ext uri="{FF2B5EF4-FFF2-40B4-BE49-F238E27FC236}">
                <a16:creationId xmlns:a16="http://schemas.microsoft.com/office/drawing/2014/main" id="{93283547-33C6-4B65-9C7E-B4359821B1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28800"/>
            <a:ext cx="5398559" cy="154551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454C0DF-1229-4A65-8230-08E34861A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19200"/>
            <a:ext cx="2743200" cy="224505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F19CDE6-8459-4B1C-A8B2-47F8E2379D69}"/>
              </a:ext>
            </a:extLst>
          </p:cNvPr>
          <p:cNvSpPr/>
          <p:nvPr/>
        </p:nvSpPr>
        <p:spPr>
          <a:xfrm>
            <a:off x="1889077" y="169447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Hydratační e</a:t>
            </a:r>
            <a:r>
              <a:rPr lang="en-US" sz="2400" b="1" dirty="0" err="1"/>
              <a:t>nthalp</a:t>
            </a:r>
            <a:r>
              <a:rPr lang="cs-CZ" sz="2400" b="1" dirty="0" err="1"/>
              <a:t>ie</a:t>
            </a:r>
            <a:r>
              <a:rPr lang="cs-CZ" sz="2400" b="1" dirty="0"/>
              <a:t> iontu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23063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D7BE086-E8E6-40C5-B047-AD6DACFCB625}"/>
              </a:ext>
            </a:extLst>
          </p:cNvPr>
          <p:cNvSpPr txBox="1"/>
          <p:nvPr/>
        </p:nvSpPr>
        <p:spPr>
          <a:xfrm>
            <a:off x="228600" y="685800"/>
            <a:ext cx="8763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effectLst/>
              </a:rPr>
              <a:t>Ionty rtuti</a:t>
            </a:r>
            <a:r>
              <a:rPr lang="en-US" sz="2000" b="0" i="0" dirty="0">
                <a:effectLst/>
              </a:rPr>
              <a:t>, Hg(I) a Hg(II), </a:t>
            </a:r>
            <a:r>
              <a:rPr lang="cs-CZ" sz="2000" b="0" i="0" dirty="0">
                <a:effectLst/>
              </a:rPr>
              <a:t>jsou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toxické tím, že mohou vytěsňovat ostatní kovy z molekul enzymů a ničit tak jejich aktivitu</a:t>
            </a:r>
            <a:r>
              <a:rPr lang="en-US" sz="2000" b="0" i="0" dirty="0">
                <a:effectLst/>
              </a:rPr>
              <a:t>.</a:t>
            </a:r>
          </a:p>
          <a:p>
            <a:pPr algn="just"/>
            <a:r>
              <a:rPr lang="cs-CZ" sz="2000" b="0" i="0" dirty="0">
                <a:effectLst/>
              </a:rPr>
              <a:t>  </a:t>
            </a:r>
            <a:r>
              <a:rPr lang="en-US" sz="2000" b="0" i="0" dirty="0">
                <a:effectLst/>
              </a:rPr>
              <a:t>a) </a:t>
            </a:r>
            <a:r>
              <a:rPr lang="cs-CZ" sz="2000" b="0" i="0" dirty="0">
                <a:effectLst/>
              </a:rPr>
              <a:t>Jsou tyto ionty tvrdé nebo měkké kyseliny?</a:t>
            </a:r>
            <a:endParaRPr lang="en-US" sz="2000" b="0" i="0" dirty="0">
              <a:effectLst/>
            </a:endParaRPr>
          </a:p>
          <a:p>
            <a:pPr algn="just"/>
            <a:r>
              <a:rPr lang="cs-CZ" sz="2000" b="0" i="0" dirty="0">
                <a:effectLst/>
              </a:rPr>
              <a:t>  </a:t>
            </a:r>
            <a:r>
              <a:rPr lang="en-US" sz="2000" b="0" i="0" dirty="0">
                <a:effectLst/>
              </a:rPr>
              <a:t>b) </a:t>
            </a:r>
            <a:r>
              <a:rPr lang="cs-CZ" sz="2000" b="0" i="0" dirty="0">
                <a:effectLst/>
              </a:rPr>
              <a:t>Jaké skupiny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v </a:t>
            </a:r>
            <a:r>
              <a:rPr lang="en-US" sz="2000" b="0" i="0" dirty="0">
                <a:effectLst/>
              </a:rPr>
              <a:t>amino</a:t>
            </a:r>
            <a:r>
              <a:rPr lang="cs-CZ" sz="2000" b="0" i="0" dirty="0">
                <a:effectLst/>
              </a:rPr>
              <a:t>kyselinách se na ně mohou vázat</a:t>
            </a:r>
            <a:r>
              <a:rPr lang="en-US" sz="2000" b="0" i="0" dirty="0">
                <a:effectLst/>
              </a:rPr>
              <a:t>?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BFE93F7-C5B1-4758-A301-DE2FD651691A}"/>
              </a:ext>
            </a:extLst>
          </p:cNvPr>
          <p:cNvSpPr txBox="1"/>
          <p:nvPr/>
        </p:nvSpPr>
        <p:spPr>
          <a:xfrm>
            <a:off x="196590" y="2921168"/>
            <a:ext cx="86201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effectLst/>
              </a:rPr>
              <a:t>Hg(I) a Hg(II) </a:t>
            </a:r>
            <a:r>
              <a:rPr lang="cs-CZ" sz="2000" b="0" i="0" dirty="0">
                <a:effectLst/>
              </a:rPr>
              <a:t>jsou velké</a:t>
            </a:r>
            <a:r>
              <a:rPr lang="en-US" sz="2000" b="0" i="0" dirty="0">
                <a:effectLst/>
              </a:rPr>
              <a:t>, </a:t>
            </a:r>
            <a:r>
              <a:rPr lang="en-US" sz="2000" b="0" i="0" dirty="0" err="1">
                <a:effectLst/>
              </a:rPr>
              <a:t>polariz</a:t>
            </a:r>
            <a:r>
              <a:rPr lang="cs-CZ" sz="2000" b="0" i="0" dirty="0" err="1">
                <a:effectLst/>
              </a:rPr>
              <a:t>ovatelné</a:t>
            </a:r>
            <a:r>
              <a:rPr lang="cs-CZ" sz="2000" b="0" i="0" dirty="0">
                <a:effectLst/>
              </a:rPr>
              <a:t> ionty</a:t>
            </a:r>
            <a:r>
              <a:rPr lang="en-US" sz="2000" b="0" i="0" dirty="0">
                <a:effectLst/>
              </a:rPr>
              <a:t>. </a:t>
            </a:r>
            <a:r>
              <a:rPr lang="cs-CZ" sz="2000" b="0" i="0" dirty="0">
                <a:effectLst/>
              </a:rPr>
              <a:t>Jsou tudíž měkké kyseliny a dobře se vážou na měkké báze, jako je atom síry, resp. sulfidový či </a:t>
            </a:r>
            <a:r>
              <a:rPr lang="cs-CZ" sz="2000" b="0" i="0" dirty="0" err="1">
                <a:effectLst/>
              </a:rPr>
              <a:t>hydrogensulfidový</a:t>
            </a:r>
            <a:r>
              <a:rPr lang="cs-CZ" sz="2000" b="0" i="0" dirty="0">
                <a:effectLst/>
              </a:rPr>
              <a:t> anion</a:t>
            </a:r>
            <a:r>
              <a:rPr lang="en-US" sz="2000" b="0" i="0" dirty="0">
                <a:effectLst/>
              </a:rPr>
              <a:t>.</a:t>
            </a:r>
            <a:r>
              <a:rPr lang="cs-CZ" sz="2000" b="0" i="0" dirty="0">
                <a:effectLst/>
              </a:rPr>
              <a:t> </a:t>
            </a:r>
            <a:r>
              <a:rPr lang="cs-CZ" sz="2000" dirty="0"/>
              <a:t>Z </a:t>
            </a:r>
            <a:r>
              <a:rPr lang="en-US" sz="2000" b="0" i="0" dirty="0">
                <a:effectLst/>
              </a:rPr>
              <a:t>amino</a:t>
            </a:r>
            <a:r>
              <a:rPr lang="cs-CZ" sz="2000" b="0" i="0" dirty="0">
                <a:effectLst/>
              </a:rPr>
              <a:t>kyselin je síra obsažena v </a:t>
            </a:r>
            <a:r>
              <a:rPr lang="en-US" sz="2000" b="0" i="0" dirty="0" err="1">
                <a:effectLst/>
              </a:rPr>
              <a:t>cystein</a:t>
            </a:r>
            <a:r>
              <a:rPr lang="cs-CZ" sz="2000" b="0" i="0" dirty="0">
                <a:effectLst/>
              </a:rPr>
              <a:t>u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nebo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methionin</a:t>
            </a:r>
            <a:r>
              <a:rPr lang="cs-CZ" sz="2000" b="0" i="0" dirty="0">
                <a:effectLst/>
              </a:rPr>
              <a:t>u</a:t>
            </a:r>
            <a:r>
              <a:rPr lang="en-US" sz="2000" b="0" i="0" dirty="0">
                <a:effectLst/>
              </a:rPr>
              <a:t>.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6ABA2F5-EBF4-4BAA-864A-2B850E93A36D}"/>
              </a:ext>
            </a:extLst>
          </p:cNvPr>
          <p:cNvSpPr txBox="1"/>
          <p:nvPr/>
        </p:nvSpPr>
        <p:spPr>
          <a:xfrm>
            <a:off x="228600" y="154722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</a:t>
            </a:r>
          </a:p>
        </p:txBody>
      </p:sp>
      <p:pic>
        <p:nvPicPr>
          <p:cNvPr id="8194" name="Picture 2" descr="Biomolecules | Free Full-Text | Oxidative Stress and Maxi ...">
            <a:extLst>
              <a:ext uri="{FF2B5EF4-FFF2-40B4-BE49-F238E27FC236}">
                <a16:creationId xmlns:a16="http://schemas.microsoft.com/office/drawing/2014/main" id="{E5105A9A-6B93-44CC-ADAC-54B1CAA8D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6705600" cy="216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861225F-7EA4-492C-AAF8-784783E9A85B}"/>
              </a:ext>
            </a:extLst>
          </p:cNvPr>
          <p:cNvSpPr txBox="1"/>
          <p:nvPr/>
        </p:nvSpPr>
        <p:spPr>
          <a:xfrm>
            <a:off x="228600" y="2355874"/>
            <a:ext cx="887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Řešení</a:t>
            </a:r>
          </a:p>
        </p:txBody>
      </p:sp>
    </p:spTree>
    <p:extLst>
      <p:ext uri="{BB962C8B-B14F-4D97-AF65-F5344CB8AC3E}">
        <p14:creationId xmlns:p14="http://schemas.microsoft.com/office/powerpoint/2010/main" val="35032013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C194923-6C18-45DF-9602-226D7CDAE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547659"/>
            <a:ext cx="8763000" cy="235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9675" rIns="0" bIns="3967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ahoma" panose="020B0604030504040204" pitchFamily="34" charset="0"/>
              </a:rPr>
              <a:t>Na základě teorie HSAB navrhněte vzorec  jednoduchého minerálu, obsahujícího daný prvek: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800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 a)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ahoma" panose="020B0604030504040204" pitchFamily="34" charset="0"/>
              </a:rPr>
              <a:t>zirkonium(IV)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altLang="cs-CZ" sz="2000" dirty="0">
                <a:solidFill>
                  <a:srgbClr val="000000"/>
                </a:solidFill>
                <a:latin typeface="+mn-lt"/>
                <a:cs typeface="Tahoma" panose="020B0604030504040204" pitchFamily="34" charset="0"/>
              </a:rPr>
              <a:t>  b)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ahoma" panose="020B0604030504040204" pitchFamily="34" charset="0"/>
              </a:rPr>
              <a:t>kadmium(II)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ahoma" panose="020B0604030504040204" pitchFamily="34" charset="0"/>
              </a:rPr>
              <a:t>  c) wolfram(VI)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ahoma" panose="020B0604030504040204" pitchFamily="34" charset="0"/>
              </a:rPr>
              <a:t>  d) zinek(II)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Tahoma" panose="020B0604030504040204" pitchFamily="34" charset="0"/>
              </a:rPr>
              <a:t>  e) měď(I)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6072029-4D53-4C83-9390-41FBB64CCF10}"/>
              </a:ext>
            </a:extLst>
          </p:cNvPr>
          <p:cNvSpPr txBox="1"/>
          <p:nvPr/>
        </p:nvSpPr>
        <p:spPr>
          <a:xfrm>
            <a:off x="731308" y="3733800"/>
            <a:ext cx="7543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ZrO</a:t>
            </a:r>
            <a:r>
              <a:rPr lang="cs-CZ" sz="2000" baseline="-25000" dirty="0"/>
              <a:t>2</a:t>
            </a:r>
            <a:r>
              <a:rPr lang="cs-CZ" sz="2000" dirty="0"/>
              <a:t> (minerál </a:t>
            </a:r>
            <a:r>
              <a:rPr lang="cs-CZ" sz="2000" i="1" dirty="0" err="1"/>
              <a:t>baddeleyit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dirty="0" err="1"/>
              <a:t>CdS</a:t>
            </a:r>
            <a:r>
              <a:rPr lang="cs-CZ" sz="2000" dirty="0"/>
              <a:t> (minerály </a:t>
            </a:r>
            <a:r>
              <a:rPr lang="cs-CZ" sz="2000" i="1" dirty="0" err="1"/>
              <a:t>greenockit</a:t>
            </a:r>
            <a:r>
              <a:rPr lang="cs-CZ" sz="2000" dirty="0"/>
              <a:t> a </a:t>
            </a:r>
            <a:r>
              <a:rPr lang="cs-CZ" sz="2000" i="1" dirty="0" err="1"/>
              <a:t>hawleyit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dirty="0"/>
              <a:t>WO</a:t>
            </a:r>
            <a:r>
              <a:rPr lang="cs-CZ" sz="2000" baseline="-25000" dirty="0"/>
              <a:t>3</a:t>
            </a:r>
            <a:r>
              <a:rPr lang="cs-CZ" sz="2000" dirty="0"/>
              <a:t> (minerály </a:t>
            </a:r>
            <a:r>
              <a:rPr lang="cs-CZ" sz="2000" i="1" dirty="0" err="1"/>
              <a:t>tungstit</a:t>
            </a:r>
            <a:r>
              <a:rPr lang="cs-CZ" sz="2000" dirty="0"/>
              <a:t> a </a:t>
            </a:r>
            <a:r>
              <a:rPr lang="cs-CZ" sz="2000" i="1" dirty="0" err="1"/>
              <a:t>meymacit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dirty="0" err="1"/>
              <a:t>ZnS</a:t>
            </a:r>
            <a:r>
              <a:rPr lang="cs-CZ" sz="2000" dirty="0"/>
              <a:t> (minerály </a:t>
            </a:r>
            <a:r>
              <a:rPr lang="cs-CZ" sz="2000" i="1" dirty="0"/>
              <a:t>sfalerit</a:t>
            </a:r>
            <a:r>
              <a:rPr lang="cs-CZ" sz="2000" dirty="0"/>
              <a:t> a </a:t>
            </a:r>
            <a:r>
              <a:rPr lang="cs-CZ" sz="2000" i="1" dirty="0" err="1"/>
              <a:t>wurtzit</a:t>
            </a:r>
            <a:r>
              <a:rPr lang="cs-CZ" sz="2000" dirty="0"/>
              <a:t>)</a:t>
            </a:r>
          </a:p>
          <a:p>
            <a:endParaRPr lang="cs-CZ" sz="2000" dirty="0"/>
          </a:p>
          <a:p>
            <a:r>
              <a:rPr lang="cs-CZ" sz="2000" dirty="0"/>
              <a:t>Cu</a:t>
            </a:r>
            <a:r>
              <a:rPr lang="cs-CZ" sz="2000" baseline="-25000" dirty="0"/>
              <a:t>2</a:t>
            </a:r>
            <a:r>
              <a:rPr lang="cs-CZ" sz="2000" dirty="0"/>
              <a:t>S (minerál </a:t>
            </a:r>
            <a:r>
              <a:rPr lang="cs-CZ" sz="2000" i="1" dirty="0" err="1"/>
              <a:t>chalkocit</a:t>
            </a:r>
            <a:r>
              <a:rPr lang="cs-CZ" sz="2000" dirty="0"/>
              <a:t>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E019CDD-BA9C-47DD-83BE-5B8D537A3160}"/>
              </a:ext>
            </a:extLst>
          </p:cNvPr>
          <p:cNvSpPr txBox="1"/>
          <p:nvPr/>
        </p:nvSpPr>
        <p:spPr>
          <a:xfrm>
            <a:off x="228600" y="154722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3F5A14E-42E7-436B-97E4-1F00B94C17B7}"/>
              </a:ext>
            </a:extLst>
          </p:cNvPr>
          <p:cNvSpPr txBox="1"/>
          <p:nvPr/>
        </p:nvSpPr>
        <p:spPr>
          <a:xfrm>
            <a:off x="247650" y="3228945"/>
            <a:ext cx="887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Řešení</a:t>
            </a:r>
          </a:p>
        </p:txBody>
      </p:sp>
    </p:spTree>
    <p:extLst>
      <p:ext uri="{BB962C8B-B14F-4D97-AF65-F5344CB8AC3E}">
        <p14:creationId xmlns:p14="http://schemas.microsoft.com/office/powerpoint/2010/main" val="7145276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6172200" cy="365522"/>
          </a:xfrm>
        </p:spPr>
        <p:txBody>
          <a:bodyPr>
            <a:noAutofit/>
          </a:bodyPr>
          <a:lstStyle/>
          <a:p>
            <a:r>
              <a:rPr lang="cs-CZ" sz="2800" b="1" dirty="0">
                <a:latin typeface="+mn-lt"/>
              </a:rPr>
              <a:t>Rozpustnost a HSAB</a:t>
            </a:r>
          </a:p>
        </p:txBody>
      </p:sp>
      <p:sp>
        <p:nvSpPr>
          <p:cNvPr id="5" name="Obdélník 4"/>
          <p:cNvSpPr/>
          <p:nvPr/>
        </p:nvSpPr>
        <p:spPr>
          <a:xfrm>
            <a:off x="152400" y="1203722"/>
            <a:ext cx="8839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Rozpustnost ve vodě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Voda rozpouští látky, které disponují </a:t>
            </a:r>
            <a:r>
              <a:rPr lang="cs-CZ" sz="2000" u="sng" dirty="0">
                <a:cs typeface="Arial" panose="020B0604020202020204" pitchFamily="34" charset="0"/>
              </a:rPr>
              <a:t>alespoň jednou „hard" částí</a:t>
            </a:r>
            <a:r>
              <a:rPr lang="cs-CZ" sz="2000" dirty="0">
                <a:cs typeface="Arial" panose="020B0604020202020204" pitchFamily="34" charset="0"/>
              </a:rPr>
              <a:t>. Sloučenina vznikající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kombinací „</a:t>
            </a:r>
            <a:r>
              <a:rPr lang="en-US" sz="2000" dirty="0">
                <a:cs typeface="Arial" panose="020B0604020202020204" pitchFamily="34" charset="0"/>
              </a:rPr>
              <a:t>soft acid</a:t>
            </a:r>
            <a:r>
              <a:rPr lang="cs-CZ" sz="2000" dirty="0">
                <a:cs typeface="Arial" panose="020B0604020202020204" pitchFamily="34" charset="0"/>
              </a:rPr>
              <a:t>" + „</a:t>
            </a:r>
            <a:r>
              <a:rPr lang="en-US" sz="2000" dirty="0">
                <a:cs typeface="Arial" panose="020B0604020202020204" pitchFamily="34" charset="0"/>
              </a:rPr>
              <a:t>soft base</a:t>
            </a:r>
            <a:r>
              <a:rPr lang="cs-CZ" sz="2000" dirty="0">
                <a:cs typeface="Arial" panose="020B0604020202020204" pitchFamily="34" charset="0"/>
              </a:rPr>
              <a:t>"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je málo rozpustná v</a:t>
            </a:r>
            <a:r>
              <a:rPr lang="en-US" sz="2000" dirty="0">
                <a:cs typeface="Arial" panose="020B0604020202020204" pitchFamily="34" charset="0"/>
              </a:rPr>
              <a:t> pol</a:t>
            </a:r>
            <a:r>
              <a:rPr lang="cs-CZ" sz="2000" dirty="0">
                <a:cs typeface="Arial" panose="020B0604020202020204" pitchFamily="34" charset="0"/>
              </a:rPr>
              <a:t>á</a:t>
            </a:r>
            <a:r>
              <a:rPr lang="en-US" sz="2000" dirty="0">
                <a:cs typeface="Arial" panose="020B0604020202020204" pitchFamily="34" charset="0"/>
              </a:rPr>
              <a:t>r</a:t>
            </a:r>
            <a:r>
              <a:rPr lang="cs-CZ" sz="2000" dirty="0" err="1">
                <a:cs typeface="Arial" panose="020B0604020202020204" pitchFamily="34" charset="0"/>
              </a:rPr>
              <a:t>ních</a:t>
            </a:r>
            <a:r>
              <a:rPr lang="cs-CZ" sz="2000" dirty="0">
                <a:cs typeface="Arial" panose="020B0604020202020204" pitchFamily="34" charset="0"/>
              </a:rPr>
              <a:t> rozpouštědlech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jako voda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Příklady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Sulfid olovnatý </a:t>
            </a:r>
            <a:r>
              <a:rPr lang="cs-CZ" sz="2000" dirty="0">
                <a:cs typeface="Arial" panose="020B0604020202020204" pitchFamily="34" charset="0"/>
              </a:rPr>
              <a:t>není rozpustný ve vodě (sulfidový anion je měkčí zásadou než oxidový anion; olovnatý kation je měkkou Lewisovou kyselinou).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i="1" dirty="0">
                <a:cs typeface="Arial" panose="020B0604020202020204" pitchFamily="34" charset="0"/>
              </a:rPr>
              <a:t>Sulfid sodný </a:t>
            </a:r>
            <a:r>
              <a:rPr lang="cs-CZ" sz="2000" dirty="0">
                <a:cs typeface="Arial" panose="020B0604020202020204" pitchFamily="34" charset="0"/>
              </a:rPr>
              <a:t>rozpustný ve vodě je, protože sodný kation je tvrdou Lewisovou kyselinou, kterou voda dobře </a:t>
            </a:r>
            <a:r>
              <a:rPr lang="cs-CZ" sz="2000" dirty="0" err="1">
                <a:cs typeface="Arial" panose="020B0604020202020204" pitchFamily="34" charset="0"/>
              </a:rPr>
              <a:t>solvatuje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J</a:t>
            </a:r>
            <a:r>
              <a:rPr lang="en-US" sz="2000" i="1" dirty="0" err="1">
                <a:cs typeface="Arial" panose="020B0604020202020204" pitchFamily="34" charset="0"/>
              </a:rPr>
              <a:t>odid</a:t>
            </a:r>
            <a:r>
              <a:rPr lang="cs-CZ" sz="2000" i="1" dirty="0">
                <a:cs typeface="Arial" panose="020B0604020202020204" pitchFamily="34" charset="0"/>
              </a:rPr>
              <a:t> stříbrný </a:t>
            </a:r>
            <a:r>
              <a:rPr lang="cs-CZ" sz="2000" dirty="0">
                <a:cs typeface="Arial" panose="020B0604020202020204" pitchFamily="34" charset="0"/>
              </a:rPr>
              <a:t>je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nerozpustný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ve vodě díky kombinaci </a:t>
            </a:r>
            <a:r>
              <a:rPr lang="en-US" sz="2000" dirty="0">
                <a:cs typeface="Arial" panose="020B0604020202020204" pitchFamily="34" charset="0"/>
              </a:rPr>
              <a:t>soft acid, Ag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en-US" sz="2000" dirty="0">
                <a:cs typeface="Arial" panose="020B0604020202020204" pitchFamily="34" charset="0"/>
              </a:rPr>
              <a:t> and soft base, I</a:t>
            </a:r>
            <a:r>
              <a:rPr lang="en-US" sz="2000" baseline="30000" dirty="0">
                <a:cs typeface="Arial" panose="020B0604020202020204" pitchFamily="34" charset="0"/>
              </a:rPr>
              <a:t>-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  <a:p>
            <a:endParaRPr lang="en-US" sz="8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J</a:t>
            </a:r>
            <a:r>
              <a:rPr lang="en-US" sz="2000" i="1" dirty="0" err="1">
                <a:cs typeface="Arial" panose="020B0604020202020204" pitchFamily="34" charset="0"/>
              </a:rPr>
              <a:t>odid</a:t>
            </a:r>
            <a:r>
              <a:rPr lang="cs-CZ" sz="2000" i="1" dirty="0">
                <a:cs typeface="Arial" panose="020B0604020202020204" pitchFamily="34" charset="0"/>
              </a:rPr>
              <a:t> l</a:t>
            </a:r>
            <a:r>
              <a:rPr lang="en-US" sz="2000" i="1" dirty="0" err="1">
                <a:cs typeface="Arial" panose="020B0604020202020204" pitchFamily="34" charset="0"/>
              </a:rPr>
              <a:t>ith</a:t>
            </a:r>
            <a:r>
              <a:rPr lang="cs-CZ" sz="2000" i="1" dirty="0">
                <a:cs typeface="Arial" panose="020B0604020202020204" pitchFamily="34" charset="0"/>
              </a:rPr>
              <a:t>ný </a:t>
            </a:r>
            <a:r>
              <a:rPr lang="cs-CZ" sz="2000" dirty="0">
                <a:cs typeface="Arial" panose="020B0604020202020204" pitchFamily="34" charset="0"/>
              </a:rPr>
              <a:t>je k</a:t>
            </a:r>
            <a:r>
              <a:rPr lang="en-US" sz="2000" dirty="0" err="1">
                <a:cs typeface="Arial" panose="020B0604020202020204" pitchFamily="34" charset="0"/>
              </a:rPr>
              <a:t>ombina</a:t>
            </a:r>
            <a:r>
              <a:rPr lang="cs-CZ" sz="2000" dirty="0" err="1">
                <a:cs typeface="Arial" panose="020B0604020202020204" pitchFamily="34" charset="0"/>
              </a:rPr>
              <a:t>cí</a:t>
            </a:r>
            <a:r>
              <a:rPr lang="en-US" sz="2000" dirty="0">
                <a:cs typeface="Arial" panose="020B0604020202020204" pitchFamily="34" charset="0"/>
              </a:rPr>
              <a:t> Li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en-US" sz="2000" dirty="0">
                <a:cs typeface="Arial" panose="020B0604020202020204" pitchFamily="34" charset="0"/>
              </a:rPr>
              <a:t> (hard acid) a I</a:t>
            </a:r>
            <a:r>
              <a:rPr lang="en-US" sz="2000" baseline="30000" dirty="0">
                <a:cs typeface="Arial" panose="020B0604020202020204" pitchFamily="34" charset="0"/>
              </a:rPr>
              <a:t>-</a:t>
            </a:r>
            <a:r>
              <a:rPr lang="en-US" sz="2000" dirty="0">
                <a:cs typeface="Arial" panose="020B0604020202020204" pitchFamily="34" charset="0"/>
              </a:rPr>
              <a:t> (soft base)</a:t>
            </a:r>
            <a:r>
              <a:rPr lang="cs-CZ" sz="2000" dirty="0">
                <a:cs typeface="Arial" panose="020B0604020202020204" pitchFamily="34" charset="0"/>
              </a:rPr>
              <a:t> a tedy rozpustný ve vodě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75329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172200" cy="479822"/>
          </a:xfrm>
        </p:spPr>
        <p:txBody>
          <a:bodyPr>
            <a:normAutofit fontScale="90000"/>
          </a:bodyPr>
          <a:lstStyle/>
          <a:p>
            <a:r>
              <a:rPr lang="cs-CZ" sz="2100" b="1" dirty="0">
                <a:latin typeface="Arial" panose="020B0604020202020204" pitchFamily="34" charset="0"/>
                <a:cs typeface="Arial" panose="020B0604020202020204" pitchFamily="34" charset="0"/>
              </a:rPr>
              <a:t>Sirovodíková srážecí metoda kvalitativní analýzy </a:t>
            </a:r>
            <a:endParaRPr lang="cs-CZ" sz="2100" dirty="0"/>
          </a:p>
        </p:txBody>
      </p:sp>
      <p:sp>
        <p:nvSpPr>
          <p:cNvPr id="4" name="Obdélník 3"/>
          <p:cNvSpPr/>
          <p:nvPr/>
        </p:nvSpPr>
        <p:spPr>
          <a:xfrm>
            <a:off x="228600" y="1219200"/>
            <a:ext cx="8763000" cy="50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= tradiční kvalitativní metoda analýzy kationtů je založena na rozpustnosti, resp. nerozpustnosti chloridů a sulfidů kovů a jejich následných reakcích.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marL="257175" indent="-257175" algn="just">
              <a:buAutoNum type="arabicPeriod"/>
            </a:pPr>
            <a:r>
              <a:rPr lang="cs-CZ" sz="2000" i="1" dirty="0"/>
              <a:t>vysrážení kationtů I. třídy roztokem kyseliny chlorovodíkové</a:t>
            </a:r>
            <a:endParaRPr lang="cs-CZ" sz="2000" dirty="0"/>
          </a:p>
          <a:p>
            <a:pPr algn="just"/>
            <a:r>
              <a:rPr lang="cs-CZ" sz="2000" dirty="0"/>
              <a:t>Chloridový anion je tvrdší zásadou, než sulfidový anion (má menší poloměr) a vysráží proto tvrdší </a:t>
            </a:r>
            <a:r>
              <a:rPr lang="cs-CZ" sz="2000" dirty="0" err="1"/>
              <a:t>Lewisovy</a:t>
            </a:r>
            <a:r>
              <a:rPr lang="cs-CZ" sz="2000" dirty="0"/>
              <a:t> kyseliny (které by se srážely i se sulfanem; v prvním kroku je ale chceme oddělit, aby "nestínily" kationty II. třídy). Mezi tyto tvrdší kyseliny počítáme </a:t>
            </a:r>
            <a:r>
              <a:rPr lang="cs-CZ" sz="2000" b="1" dirty="0" err="1"/>
              <a:t>Ag</a:t>
            </a:r>
            <a:r>
              <a:rPr lang="cs-CZ" sz="2000" b="1" baseline="30000" dirty="0"/>
              <a:t>+</a:t>
            </a:r>
            <a:r>
              <a:rPr lang="cs-CZ" sz="2000" dirty="0"/>
              <a:t>, </a:t>
            </a:r>
            <a:r>
              <a:rPr lang="cs-CZ" sz="2000" b="1" dirty="0"/>
              <a:t>Pb</a:t>
            </a:r>
            <a:r>
              <a:rPr lang="cs-CZ" sz="2000" b="1" baseline="30000" dirty="0"/>
              <a:t>2+</a:t>
            </a:r>
            <a:r>
              <a:rPr lang="cs-CZ" sz="2000" dirty="0"/>
              <a:t> a </a:t>
            </a:r>
            <a:r>
              <a:rPr lang="cs-CZ" sz="2000" b="1" dirty="0"/>
              <a:t>Hg</a:t>
            </a:r>
            <a:r>
              <a:rPr lang="cs-CZ" sz="2000" b="1" baseline="-25000" dirty="0"/>
              <a:t>2</a:t>
            </a:r>
            <a:r>
              <a:rPr lang="cs-CZ" sz="2000" b="1" baseline="30000" dirty="0"/>
              <a:t>2+</a:t>
            </a:r>
            <a:r>
              <a:rPr lang="cs-CZ" sz="2000" dirty="0"/>
              <a:t>.</a:t>
            </a:r>
          </a:p>
          <a:p>
            <a:pPr algn="just"/>
            <a:endParaRPr lang="cs-CZ" sz="800" dirty="0"/>
          </a:p>
          <a:p>
            <a:pPr algn="just"/>
            <a:r>
              <a:rPr lang="cs-CZ" sz="2000" dirty="0"/>
              <a:t>2. </a:t>
            </a:r>
            <a:r>
              <a:rPr lang="cs-CZ" sz="2000" i="1" dirty="0"/>
              <a:t>vysrážení kationtů II-IV. třídy </a:t>
            </a:r>
            <a:r>
              <a:rPr lang="cs-CZ" sz="2000" i="1" dirty="0" err="1"/>
              <a:t>sulfanovou</a:t>
            </a:r>
            <a:r>
              <a:rPr lang="cs-CZ" sz="2000" i="1" dirty="0"/>
              <a:t> vodou</a:t>
            </a:r>
          </a:p>
          <a:p>
            <a:pPr algn="just"/>
            <a:r>
              <a:rPr lang="cs-CZ" sz="2000" dirty="0"/>
              <a:t>Sulfidový anion je měkkou zásadou (SB) a sráží proto kationty měkčí, než kationty I. třídy. Jde o kationty </a:t>
            </a:r>
            <a:r>
              <a:rPr lang="cs-CZ" sz="2000" b="1" dirty="0"/>
              <a:t>Bi</a:t>
            </a:r>
            <a:r>
              <a:rPr lang="cs-CZ" sz="2000" b="1" baseline="30000" dirty="0"/>
              <a:t>3+</a:t>
            </a:r>
            <a:r>
              <a:rPr lang="cs-CZ" sz="2000" dirty="0"/>
              <a:t>, </a:t>
            </a:r>
            <a:r>
              <a:rPr lang="cs-CZ" sz="2000" b="1" dirty="0"/>
              <a:t>Cd</a:t>
            </a:r>
            <a:r>
              <a:rPr lang="cs-CZ" sz="2000" b="1" baseline="30000" dirty="0"/>
              <a:t>2+</a:t>
            </a:r>
            <a:r>
              <a:rPr lang="cs-CZ" sz="2000" dirty="0"/>
              <a:t>, </a:t>
            </a:r>
            <a:r>
              <a:rPr lang="cs-CZ" sz="2000" b="1" dirty="0"/>
              <a:t>Cu</a:t>
            </a:r>
            <a:r>
              <a:rPr lang="cs-CZ" sz="2000" b="1" baseline="30000" dirty="0"/>
              <a:t>2+</a:t>
            </a:r>
            <a:r>
              <a:rPr lang="cs-CZ" sz="2000" dirty="0"/>
              <a:t>, </a:t>
            </a:r>
            <a:r>
              <a:rPr lang="cs-CZ" sz="2000" b="1" dirty="0"/>
              <a:t>Hg</a:t>
            </a:r>
            <a:r>
              <a:rPr lang="cs-CZ" sz="2000" b="1" baseline="30000" dirty="0"/>
              <a:t>2+</a:t>
            </a:r>
            <a:r>
              <a:rPr lang="cs-CZ" sz="2000" b="1" dirty="0"/>
              <a:t>, As</a:t>
            </a:r>
            <a:r>
              <a:rPr lang="cs-CZ" sz="2000" b="1" baseline="30000" dirty="0"/>
              <a:t>3+</a:t>
            </a:r>
            <a:r>
              <a:rPr lang="cs-CZ" sz="2000" b="1" dirty="0"/>
              <a:t>, As</a:t>
            </a:r>
            <a:r>
              <a:rPr lang="cs-CZ" sz="2000" b="1" baseline="30000" dirty="0"/>
              <a:t>5+</a:t>
            </a:r>
            <a:r>
              <a:rPr lang="cs-CZ" sz="2000" b="1" dirty="0"/>
              <a:t>, Sb</a:t>
            </a:r>
            <a:r>
              <a:rPr lang="cs-CZ" sz="2000" b="1" baseline="30000" dirty="0"/>
              <a:t>3+</a:t>
            </a:r>
            <a:r>
              <a:rPr lang="cs-CZ" sz="2000" b="1" dirty="0"/>
              <a:t>, Sb</a:t>
            </a:r>
            <a:r>
              <a:rPr lang="cs-CZ" sz="2000" b="1" baseline="30000" dirty="0"/>
              <a:t>5+</a:t>
            </a:r>
            <a:r>
              <a:rPr lang="cs-CZ" sz="2000" b="1" dirty="0"/>
              <a:t>, Sn</a:t>
            </a:r>
            <a:r>
              <a:rPr lang="cs-CZ" sz="2000" b="1" baseline="30000" dirty="0"/>
              <a:t>2+</a:t>
            </a:r>
            <a:r>
              <a:rPr lang="cs-CZ" sz="2000" b="1" dirty="0"/>
              <a:t>, Sn</a:t>
            </a:r>
            <a:r>
              <a:rPr lang="cs-CZ" sz="2000" b="1" baseline="30000" dirty="0"/>
              <a:t>4+</a:t>
            </a:r>
            <a:r>
              <a:rPr lang="cs-CZ" sz="2000" dirty="0"/>
              <a:t>. Je zřejmé, že vyšší náboj znamená nižší tvrdost.</a:t>
            </a:r>
          </a:p>
          <a:p>
            <a:endParaRPr lang="cs-CZ" sz="800" dirty="0"/>
          </a:p>
          <a:p>
            <a:pPr algn="just"/>
            <a:r>
              <a:rPr lang="cs-CZ" sz="2000" dirty="0"/>
              <a:t>3. Od II. třídy tvrdost Lewisových kyselin stoupá, a to až k V. třídě kationtů, která zahrnuje </a:t>
            </a:r>
            <a:r>
              <a:rPr lang="cs-CZ" sz="2000" b="1" dirty="0"/>
              <a:t>Mg</a:t>
            </a:r>
            <a:r>
              <a:rPr lang="cs-CZ" sz="2000" b="1" baseline="30000" dirty="0"/>
              <a:t>2+</a:t>
            </a:r>
            <a:r>
              <a:rPr lang="cs-CZ" sz="2000" dirty="0"/>
              <a:t>, </a:t>
            </a:r>
            <a:r>
              <a:rPr lang="cs-CZ" sz="2000" b="1" dirty="0" err="1"/>
              <a:t>Li</a:t>
            </a:r>
            <a:r>
              <a:rPr lang="cs-CZ" sz="2000" b="1" baseline="30000" dirty="0"/>
              <a:t>+</a:t>
            </a:r>
            <a:r>
              <a:rPr lang="cs-CZ" sz="2000" dirty="0"/>
              <a:t>, </a:t>
            </a:r>
            <a:r>
              <a:rPr lang="cs-CZ" sz="2000" b="1" dirty="0"/>
              <a:t>Na</a:t>
            </a:r>
            <a:r>
              <a:rPr lang="cs-CZ" sz="2000" b="1" baseline="30000" dirty="0"/>
              <a:t>+</a:t>
            </a:r>
            <a:r>
              <a:rPr lang="cs-CZ" sz="2000" dirty="0"/>
              <a:t>, </a:t>
            </a:r>
            <a:r>
              <a:rPr lang="cs-CZ" sz="2000" b="1" dirty="0"/>
              <a:t>K</a:t>
            </a:r>
            <a:r>
              <a:rPr lang="cs-CZ" sz="2000" b="1" baseline="30000" dirty="0"/>
              <a:t>+</a:t>
            </a:r>
            <a:r>
              <a:rPr lang="cs-CZ" sz="2000" dirty="0"/>
              <a:t> a </a:t>
            </a:r>
            <a:r>
              <a:rPr lang="cs-CZ" sz="2000" b="1" dirty="0"/>
              <a:t>NH</a:t>
            </a:r>
            <a:r>
              <a:rPr lang="cs-CZ" sz="2000" b="1" baseline="-25000" dirty="0"/>
              <a:t>4</a:t>
            </a:r>
            <a:r>
              <a:rPr lang="cs-CZ" sz="2000" b="1" baseline="30000" dirty="0"/>
              <a:t>+</a:t>
            </a:r>
            <a:r>
              <a:rPr lang="cs-CZ" sz="2000" dirty="0"/>
              <a:t>. Zvláště kationty alkalických kovů platí za tvrdé kyseliny (HA), které jsou velmi dobře </a:t>
            </a:r>
            <a:r>
              <a:rPr lang="cs-CZ" sz="2000" dirty="0" err="1"/>
              <a:t>solvatovány</a:t>
            </a:r>
            <a:r>
              <a:rPr lang="cs-CZ" sz="2000" dirty="0"/>
              <a:t> vodou (hydratovány) a jejich soli jsou proto dobře rozpustné. Tyto ionty se rozlišují plamennými zkouškami.</a:t>
            </a:r>
          </a:p>
        </p:txBody>
      </p:sp>
    </p:spTree>
    <p:extLst>
      <p:ext uri="{BB962C8B-B14F-4D97-AF65-F5344CB8AC3E}">
        <p14:creationId xmlns:p14="http://schemas.microsoft.com/office/powerpoint/2010/main" val="55960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cation precipitation hydrochlor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7066"/>
            <a:ext cx="7162800" cy="662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7220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CA7A630-214F-408E-B93B-3285C5A2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765304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92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04800" y="152400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Barevnost solí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Sůl tvořená SA-SB je tmavší než její "tvrdý" analog.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Příkladem může být </a:t>
            </a:r>
            <a:r>
              <a:rPr lang="cs-CZ" sz="2000" u="sng" dirty="0">
                <a:cs typeface="Arial" panose="020B0604020202020204" pitchFamily="34" charset="0"/>
              </a:rPr>
              <a:t>oxid olovnatý </a:t>
            </a:r>
            <a:r>
              <a:rPr lang="cs-CZ" sz="2000" u="sng" dirty="0" err="1">
                <a:cs typeface="Arial" panose="020B0604020202020204" pitchFamily="34" charset="0"/>
              </a:rPr>
              <a:t>PbO</a:t>
            </a:r>
            <a:r>
              <a:rPr lang="cs-CZ" sz="2000" u="sng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(SA-HB), respektive </a:t>
            </a:r>
            <a:r>
              <a:rPr lang="cs-CZ" sz="2000" u="sng" dirty="0">
                <a:cs typeface="Arial" panose="020B0604020202020204" pitchFamily="34" charset="0"/>
              </a:rPr>
              <a:t>sulfid olovnatý </a:t>
            </a:r>
            <a:r>
              <a:rPr lang="cs-CZ" sz="2000" u="sng" dirty="0" err="1">
                <a:cs typeface="Arial" panose="020B0604020202020204" pitchFamily="34" charset="0"/>
              </a:rPr>
              <a:t>PbS</a:t>
            </a:r>
            <a:r>
              <a:rPr lang="cs-CZ" sz="2000" dirty="0">
                <a:cs typeface="Arial" panose="020B0604020202020204" pitchFamily="34" charset="0"/>
              </a:rPr>
              <a:t>. (SA-SB). Zatímco </a:t>
            </a:r>
            <a:r>
              <a:rPr lang="cs-CZ" sz="2000" dirty="0" err="1">
                <a:cs typeface="Arial" panose="020B0604020202020204" pitchFamily="34" charset="0"/>
              </a:rPr>
              <a:t>PbO</a:t>
            </a:r>
            <a:r>
              <a:rPr lang="cs-CZ" sz="2000" dirty="0">
                <a:cs typeface="Arial" panose="020B0604020202020204" pitchFamily="34" charset="0"/>
              </a:rPr>
              <a:t> je </a:t>
            </a:r>
            <a:r>
              <a:rPr lang="cs-CZ" sz="2000" dirty="0" err="1">
                <a:cs typeface="Arial" panose="020B0604020202020204" pitchFamily="34" charset="0"/>
              </a:rPr>
              <a:t>žlutá-oranžová</a:t>
            </a:r>
            <a:r>
              <a:rPr lang="cs-CZ" sz="2000" dirty="0">
                <a:cs typeface="Arial" panose="020B0604020202020204" pitchFamily="34" charset="0"/>
              </a:rPr>
              <a:t> látka, </a:t>
            </a:r>
            <a:r>
              <a:rPr lang="cs-CZ" sz="2000" dirty="0" err="1">
                <a:cs typeface="Arial" panose="020B0604020202020204" pitchFamily="34" charset="0"/>
              </a:rPr>
              <a:t>PbS</a:t>
            </a:r>
            <a:r>
              <a:rPr lang="cs-CZ" sz="2000" dirty="0">
                <a:cs typeface="Arial" panose="020B0604020202020204" pitchFamily="34" charset="0"/>
              </a:rPr>
              <a:t> je černý.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ABCC42C-700B-4BF1-84DB-81766665E51D}"/>
              </a:ext>
            </a:extLst>
          </p:cNvPr>
          <p:cNvSpPr txBox="1"/>
          <p:nvPr/>
        </p:nvSpPr>
        <p:spPr>
          <a:xfrm>
            <a:off x="304800" y="4816673"/>
            <a:ext cx="8458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Katalytické jedy</a:t>
            </a:r>
          </a:p>
          <a:p>
            <a:pPr algn="just"/>
            <a:r>
              <a:rPr lang="cs-CZ" sz="800" dirty="0"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Jako katalyzátory se často užívají elementární kovy (platina, nikl, apod.), tedy velmi měkké </a:t>
            </a:r>
            <a:r>
              <a:rPr lang="cs-CZ" sz="2000" dirty="0" err="1">
                <a:cs typeface="Arial" panose="020B0604020202020204" pitchFamily="34" charset="0"/>
              </a:rPr>
              <a:t>Lewisovy</a:t>
            </a:r>
            <a:r>
              <a:rPr lang="cs-CZ" sz="2000" dirty="0">
                <a:cs typeface="Arial" panose="020B0604020202020204" pitchFamily="34" charset="0"/>
              </a:rPr>
              <a:t> kyseliny (mají nulový náboj). Jako katalytické jedy proto fungují měkké </a:t>
            </a:r>
            <a:r>
              <a:rPr lang="cs-CZ" sz="2000" dirty="0" err="1">
                <a:cs typeface="Arial" panose="020B0604020202020204" pitchFamily="34" charset="0"/>
              </a:rPr>
              <a:t>Lewisovy</a:t>
            </a:r>
            <a:r>
              <a:rPr lang="cs-CZ" sz="2000" dirty="0">
                <a:cs typeface="Arial" panose="020B0604020202020204" pitchFamily="34" charset="0"/>
              </a:rPr>
              <a:t> zásady, např. sulfidy (kovy s nimi </a:t>
            </a:r>
            <a:r>
              <a:rPr lang="cs-CZ" sz="2000" dirty="0" err="1">
                <a:cs typeface="Arial" panose="020B0604020202020204" pitchFamily="34" charset="0"/>
              </a:rPr>
              <a:t>zreagují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84B056-D35B-4D06-B4B9-173865EE9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26370"/>
            <a:ext cx="3952875" cy="2157332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21F4CBA-9234-4CA3-BCEE-6D43799EC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58635"/>
            <a:ext cx="2133600" cy="138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CEAC80B-1F94-4F4B-B55C-D20F96C486C6}"/>
              </a:ext>
            </a:extLst>
          </p:cNvPr>
          <p:cNvSpPr txBox="1"/>
          <p:nvPr/>
        </p:nvSpPr>
        <p:spPr>
          <a:xfrm>
            <a:off x="6934200" y="2283606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Galenit</a:t>
            </a:r>
            <a:r>
              <a:rPr lang="en-US" sz="1400" dirty="0"/>
              <a:t> (</a:t>
            </a:r>
            <a:r>
              <a:rPr lang="en-US" sz="1400" dirty="0" err="1"/>
              <a:t>PbS</a:t>
            </a:r>
            <a:r>
              <a:rPr lang="en-US" sz="1400" dirty="0"/>
              <a:t>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186019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172200" cy="422672"/>
          </a:xfrm>
        </p:spPr>
        <p:txBody>
          <a:bodyPr>
            <a:noAutofit/>
          </a:bodyPr>
          <a:lstStyle/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Goldschmidtova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klasifikace prvků</a:t>
            </a:r>
          </a:p>
        </p:txBody>
      </p:sp>
      <p:pic>
        <p:nvPicPr>
          <p:cNvPr id="187397" name="Picture 5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6220306" cy="27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152400" y="4419600"/>
            <a:ext cx="883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Litofilní prvky </a:t>
            </a:r>
            <a:r>
              <a:rPr lang="cs-CZ" sz="2000" dirty="0">
                <a:cs typeface="Arial" panose="020B0604020202020204" pitchFamily="34" charset="0"/>
              </a:rPr>
              <a:t>vykazují silnou afinitu ke kyslíku, vyskytují se v silikátových minerálech, případně jako halogenidy. Litofilní prvky tedy tvoří kationty, které považujeme za tvrdé </a:t>
            </a:r>
            <a:r>
              <a:rPr lang="cs-CZ" sz="2000" dirty="0" err="1">
                <a:cs typeface="Arial" panose="020B0604020202020204" pitchFamily="34" charset="0"/>
              </a:rPr>
              <a:t>Lewisovy</a:t>
            </a:r>
            <a:r>
              <a:rPr lang="cs-CZ" sz="2000" dirty="0">
                <a:cs typeface="Arial" panose="020B0604020202020204" pitchFamily="34" charset="0"/>
              </a:rPr>
              <a:t> kyseliny (HA). Ty se vážou s kyslíkem jakožto </a:t>
            </a:r>
            <a:r>
              <a:rPr lang="el-GR" sz="2000" dirty="0">
                <a:cs typeface="Arial" panose="020B0604020202020204" pitchFamily="34" charset="0"/>
              </a:rPr>
              <a:t>π-</a:t>
            </a:r>
            <a:r>
              <a:rPr lang="cs-CZ" sz="2000" dirty="0">
                <a:cs typeface="Arial" panose="020B0604020202020204" pitchFamily="34" charset="0"/>
              </a:rPr>
              <a:t>donorem.</a:t>
            </a:r>
          </a:p>
          <a:p>
            <a:pPr algn="just"/>
            <a:endParaRPr lang="cs-CZ" sz="2000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Chalkofilní</a:t>
            </a:r>
            <a:r>
              <a:rPr lang="cs-CZ" sz="2000" b="1" dirty="0">
                <a:cs typeface="Arial" panose="020B0604020202020204" pitchFamily="34" charset="0"/>
              </a:rPr>
              <a:t> prvky </a:t>
            </a:r>
            <a:r>
              <a:rPr lang="cs-CZ" sz="2000" dirty="0">
                <a:cs typeface="Arial" panose="020B0604020202020204" pitchFamily="34" charset="0"/>
              </a:rPr>
              <a:t>mají silnou afinitu k síře; tvoří s ní sulfidy. Oproti litofilním prvkům jsou jejich kationty měkčími kyselinami.</a:t>
            </a:r>
          </a:p>
        </p:txBody>
      </p:sp>
    </p:spTree>
    <p:extLst>
      <p:ext uri="{BB962C8B-B14F-4D97-AF65-F5344CB8AC3E}">
        <p14:creationId xmlns:p14="http://schemas.microsoft.com/office/powerpoint/2010/main" val="7998542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6172200" cy="422672"/>
          </a:xfrm>
        </p:spPr>
        <p:txBody>
          <a:bodyPr>
            <a:normAutofit fontScale="90000"/>
          </a:bodyPr>
          <a:lstStyle/>
          <a:p>
            <a:r>
              <a:rPr lang="cs-CZ" sz="2400" b="1" dirty="0" err="1"/>
              <a:t>Goldschmidtova</a:t>
            </a:r>
            <a:r>
              <a:rPr lang="cs-CZ" sz="2400" b="1" dirty="0"/>
              <a:t> klasifikace prvků</a:t>
            </a:r>
          </a:p>
        </p:txBody>
      </p:sp>
      <p:pic>
        <p:nvPicPr>
          <p:cNvPr id="55298" name="Picture 2" descr="enter image description 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56" y="2618244"/>
            <a:ext cx="3429000" cy="275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2400" y="838200"/>
            <a:ext cx="883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Pomocí konceptu HSAB můžeme vysvětlit, proč se vápník vyskytuje v litosféře jako síran nebo uhličitan (HA-HB, neboť anionty kyslíkatých solí obsahují atomy kyslíku sloužící jako donoři </a:t>
            </a:r>
            <a:r>
              <a:rPr lang="el-GR" sz="2000" dirty="0">
                <a:cs typeface="Arial" panose="020B0604020202020204" pitchFamily="34" charset="0"/>
              </a:rPr>
              <a:t>π-</a:t>
            </a:r>
            <a:r>
              <a:rPr lang="cs-CZ" sz="2000" dirty="0">
                <a:cs typeface="Arial" panose="020B0604020202020204" pitchFamily="34" charset="0"/>
              </a:rPr>
              <a:t>elektronů), olovo jako sulfid a zlato jako tellurid anebo ryzí (elementární zlato je nejměkčí kyselinou, což je dáno velikostí, elektronovou strukturou i nulovým nábojem).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512" y="2209800"/>
            <a:ext cx="5142088" cy="457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4371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8A9792-6D5D-46DA-A870-4DE3E49C6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11150" r="6964" b="50174"/>
          <a:stretch>
            <a:fillRect/>
          </a:stretch>
        </p:blipFill>
        <p:spPr bwMode="auto">
          <a:xfrm>
            <a:off x="581168" y="838200"/>
            <a:ext cx="798166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984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2" name="Picture 14" descr="Radii and free energies of hydration for selected ions. 44 | Download  Scientific Diagram">
            <a:extLst>
              <a:ext uri="{FF2B5EF4-FFF2-40B4-BE49-F238E27FC236}">
                <a16:creationId xmlns:a16="http://schemas.microsoft.com/office/drawing/2014/main" id="{2AE0F5CC-4F22-4B9D-B182-8BC6D55B7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92" y="3962400"/>
            <a:ext cx="3329515" cy="270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92E571-911F-4411-80CE-B995AC64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907" y="388159"/>
            <a:ext cx="3552825" cy="84472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D4020461-9B79-4564-B70E-D66581695351}"/>
              </a:ext>
            </a:extLst>
          </p:cNvPr>
          <p:cNvSpPr/>
          <p:nvPr/>
        </p:nvSpPr>
        <p:spPr>
          <a:xfrm>
            <a:off x="298189" y="304800"/>
            <a:ext cx="5791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Hydratační e</a:t>
            </a:r>
            <a:r>
              <a:rPr lang="en-US" sz="2400" b="1" dirty="0" err="1"/>
              <a:t>nthalp</a:t>
            </a:r>
            <a:r>
              <a:rPr lang="cs-CZ" sz="2400" b="1" dirty="0" err="1"/>
              <a:t>ie</a:t>
            </a:r>
            <a:r>
              <a:rPr lang="cs-CZ" sz="2400" b="1" dirty="0"/>
              <a:t> iontu</a:t>
            </a:r>
            <a:endParaRPr lang="en-US" sz="2400" dirty="0"/>
          </a:p>
        </p:txBody>
      </p:sp>
      <p:pic>
        <p:nvPicPr>
          <p:cNvPr id="27650" name="Picture 2" descr="Ionic radii and hydration enthalpy values for REE and some ...">
            <a:extLst>
              <a:ext uri="{FF2B5EF4-FFF2-40B4-BE49-F238E27FC236}">
                <a16:creationId xmlns:a16="http://schemas.microsoft.com/office/drawing/2014/main" id="{651EA083-4E7A-4C44-B9D5-A62191BD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99309"/>
            <a:ext cx="6682896" cy="1729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D71C8BD-8BE3-42AA-A072-0B44E5EF9E6D}"/>
              </a:ext>
            </a:extLst>
          </p:cNvPr>
          <p:cNvSpPr/>
          <p:nvPr/>
        </p:nvSpPr>
        <p:spPr>
          <a:xfrm>
            <a:off x="298189" y="4462558"/>
            <a:ext cx="4273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/>
              <a:t>Hydratační </a:t>
            </a:r>
            <a:r>
              <a:rPr lang="cs-CZ" sz="2400" b="1" dirty="0" err="1"/>
              <a:t>Gibbsova</a:t>
            </a:r>
            <a:r>
              <a:rPr lang="cs-CZ" sz="2400" b="1" dirty="0"/>
              <a:t> energie iontu</a:t>
            </a:r>
            <a:endParaRPr lang="en-US" sz="2400" dirty="0"/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FBAB3D42-AE9E-469C-9566-2C0627F6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18319"/>
            <a:ext cx="3966154" cy="10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088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ochemical Classification of Elements | SpringerLink">
            <a:extLst>
              <a:ext uri="{FF2B5EF4-FFF2-40B4-BE49-F238E27FC236}">
                <a16:creationId xmlns:a16="http://schemas.microsoft.com/office/drawing/2014/main" id="{0869DAC3-2F79-4D23-A973-1181D846E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0600"/>
            <a:ext cx="8476530" cy="409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01968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2727F2B-1FB7-4814-A148-DA9934FF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368861"/>
            <a:ext cx="8915400" cy="412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2FC71B0F-C4E8-44E3-A362-DC8D2046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28600"/>
            <a:ext cx="6172200" cy="422672"/>
          </a:xfrm>
        </p:spPr>
        <p:txBody>
          <a:bodyPr>
            <a:normAutofit fontScale="90000"/>
          </a:bodyPr>
          <a:lstStyle/>
          <a:p>
            <a:r>
              <a:rPr lang="cs-CZ" sz="2400" b="1" dirty="0" err="1"/>
              <a:t>Goldschmidtova</a:t>
            </a:r>
            <a:r>
              <a:rPr lang="cs-CZ" sz="2400" b="1" dirty="0"/>
              <a:t> klasifikace prvků</a:t>
            </a:r>
          </a:p>
        </p:txBody>
      </p:sp>
    </p:spTree>
    <p:extLst>
      <p:ext uri="{BB962C8B-B14F-4D97-AF65-F5344CB8AC3E}">
        <p14:creationId xmlns:p14="http://schemas.microsoft.com/office/powerpoint/2010/main" val="376302515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VÃ½sledek obrÃ¡zku pro lattice energy tr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9" y="990600"/>
            <a:ext cx="8599315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9905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1687A02F-CBDE-4469-8C34-749AE29FC0BA}"/>
              </a:ext>
            </a:extLst>
          </p:cNvPr>
          <p:cNvSpPr/>
          <p:nvPr/>
        </p:nvSpPr>
        <p:spPr>
          <a:xfrm>
            <a:off x="1278559" y="228600"/>
            <a:ext cx="6739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Hydratace iontů a standardní elektrodový potenciál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C012C42-44A5-4134-98C1-F14F3F28F66B}"/>
              </a:ext>
            </a:extLst>
          </p:cNvPr>
          <p:cNvSpPr txBox="1"/>
          <p:nvPr/>
        </p:nvSpPr>
        <p:spPr>
          <a:xfrm>
            <a:off x="228600" y="838200"/>
            <a:ext cx="86868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Ionizační energie </a:t>
            </a:r>
            <a:r>
              <a:rPr lang="cs-CZ" sz="2000" dirty="0"/>
              <a:t>a </a:t>
            </a:r>
            <a:r>
              <a:rPr lang="cs-CZ" sz="2000" b="1" dirty="0"/>
              <a:t>elektronová afinita </a:t>
            </a:r>
            <a:r>
              <a:rPr lang="cs-CZ" sz="2000" dirty="0"/>
              <a:t>se týkají vzniku iontů z izolovaných atomů v plynném stavu.</a:t>
            </a:r>
          </a:p>
          <a:p>
            <a:endParaRPr lang="cs-CZ" sz="800" dirty="0"/>
          </a:p>
          <a:p>
            <a:r>
              <a:rPr lang="cs-CZ" sz="2000" dirty="0"/>
              <a:t>Vznik iontů v roztoku zahrnuje:</a:t>
            </a:r>
          </a:p>
          <a:p>
            <a:pPr marL="342900" indent="-342900">
              <a:buAutoNum type="arabicPeriod"/>
            </a:pPr>
            <a:r>
              <a:rPr lang="cs-CZ" sz="2000" dirty="0"/>
              <a:t>Atomizace: standardní stav -&gt; volný atom (g)</a:t>
            </a:r>
          </a:p>
          <a:p>
            <a:pPr marL="342900" indent="-342900">
              <a:buFontTx/>
              <a:buAutoNum type="arabicPeriod"/>
            </a:pPr>
            <a:r>
              <a:rPr lang="cs-CZ" sz="2000" dirty="0"/>
              <a:t>Ionizace: volný atom (g) -&gt; volný ion (g)</a:t>
            </a:r>
          </a:p>
          <a:p>
            <a:pPr marL="342900" indent="-342900">
              <a:buFontTx/>
              <a:buAutoNum type="arabicPeriod"/>
            </a:pPr>
            <a:r>
              <a:rPr lang="cs-CZ" sz="2000" dirty="0"/>
              <a:t>Hydratace:  volný ion (g) -&gt; hydratovaný ion(</a:t>
            </a:r>
            <a:r>
              <a:rPr lang="cs-CZ" sz="2000" dirty="0" err="1"/>
              <a:t>aq</a:t>
            </a:r>
            <a:r>
              <a:rPr lang="cs-CZ" sz="2000" dirty="0"/>
              <a:t>)</a:t>
            </a:r>
          </a:p>
          <a:p>
            <a:r>
              <a:rPr lang="cs-CZ" sz="2000" dirty="0"/>
              <a:t>Pokud je tento proces sledován </a:t>
            </a:r>
          </a:p>
          <a:p>
            <a:r>
              <a:rPr lang="cs-CZ" sz="2000" dirty="0"/>
              <a:t>	za standardních podmínek (25 °C, 101,325 </a:t>
            </a:r>
            <a:r>
              <a:rPr lang="cs-CZ" sz="2000" dirty="0" err="1"/>
              <a:t>kPa</a:t>
            </a:r>
            <a:r>
              <a:rPr lang="cs-CZ" sz="2000" dirty="0"/>
              <a:t>), </a:t>
            </a:r>
          </a:p>
          <a:p>
            <a:r>
              <a:rPr lang="cs-CZ" sz="2000" dirty="0"/>
              <a:t>	předpokládá se, že je prvek ve styku s roztokem svých iontů o koncentraci 1 mol/l</a:t>
            </a:r>
          </a:p>
          <a:p>
            <a:r>
              <a:rPr lang="cs-CZ" sz="2000" dirty="0"/>
              <a:t>	měří se srovnáním vůči vodíkovému systému</a:t>
            </a:r>
          </a:p>
          <a:p>
            <a:pPr algn="just"/>
            <a:r>
              <a:rPr lang="cs-CZ" sz="2000" dirty="0"/>
              <a:t>nazývá se sledovaná veličina </a:t>
            </a:r>
            <a:r>
              <a:rPr lang="cs-CZ" sz="2000" b="1" dirty="0"/>
              <a:t>standardním elektrodovým potenciálem </a:t>
            </a:r>
            <a:r>
              <a:rPr lang="cs-CZ" sz="2000" dirty="0"/>
              <a:t>(E), nebo také </a:t>
            </a:r>
            <a:r>
              <a:rPr lang="cs-CZ" sz="2000" dirty="0" err="1"/>
              <a:t>redoxpotenciálem</a:t>
            </a:r>
            <a:r>
              <a:rPr lang="cs-CZ" sz="2000" dirty="0"/>
              <a:t>.</a:t>
            </a:r>
          </a:p>
          <a:p>
            <a:pPr marL="342900" indent="-342900">
              <a:buFontTx/>
              <a:buAutoNum type="arabicPeriod"/>
            </a:pPr>
            <a:endParaRPr lang="cs-CZ" sz="800" dirty="0"/>
          </a:p>
          <a:p>
            <a:r>
              <a:rPr lang="cs-CZ" sz="2000" dirty="0"/>
              <a:t>Vztah mezi standardním elektrodovým potenciálem a Gibbsovou energií:</a:t>
            </a:r>
          </a:p>
          <a:p>
            <a:endParaRPr lang="cs-CZ" sz="2000" dirty="0"/>
          </a:p>
          <a:p>
            <a:pPr algn="ctr"/>
            <a:r>
              <a:rPr lang="cs-CZ" dirty="0"/>
              <a:t>ΔG = -</a:t>
            </a:r>
            <a:r>
              <a:rPr lang="en-US" dirty="0"/>
              <a:t>|</a:t>
            </a:r>
            <a:r>
              <a:rPr lang="cs-CZ" dirty="0"/>
              <a:t>z</a:t>
            </a:r>
            <a:r>
              <a:rPr lang="en-US" dirty="0"/>
              <a:t>|</a:t>
            </a:r>
            <a:r>
              <a:rPr lang="cs-CZ" dirty="0"/>
              <a:t>.F.E</a:t>
            </a:r>
          </a:p>
          <a:p>
            <a:endParaRPr lang="en-US" sz="800" dirty="0"/>
          </a:p>
          <a:p>
            <a:r>
              <a:rPr lang="cs-CZ" sz="1600" dirty="0"/>
              <a:t>z</a:t>
            </a:r>
            <a:r>
              <a:rPr lang="en-US" sz="1600" dirty="0"/>
              <a:t> je po</a:t>
            </a:r>
            <a:r>
              <a:rPr lang="cs-CZ" sz="1600" dirty="0"/>
              <a:t>č</a:t>
            </a:r>
            <a:r>
              <a:rPr lang="en-US" sz="1600" dirty="0"/>
              <a:t>et </a:t>
            </a:r>
            <a:r>
              <a:rPr lang="en-US" sz="1600" dirty="0" err="1"/>
              <a:t>ele</a:t>
            </a:r>
            <a:r>
              <a:rPr lang="cs-CZ" sz="1600" dirty="0"/>
              <a:t>k</a:t>
            </a:r>
            <a:r>
              <a:rPr lang="en-US" sz="1600" dirty="0" err="1"/>
              <a:t>tron</a:t>
            </a:r>
            <a:r>
              <a:rPr lang="cs-CZ" sz="1600" dirty="0"/>
              <a:t>ů </a:t>
            </a:r>
            <a:r>
              <a:rPr lang="cs-CZ" sz="1600" dirty="0" err="1"/>
              <a:t>zůčastněných</a:t>
            </a:r>
            <a:r>
              <a:rPr lang="cs-CZ" sz="1600" dirty="0"/>
              <a:t> v oxidačně-redukčním procesu</a:t>
            </a:r>
          </a:p>
          <a:p>
            <a:r>
              <a:rPr lang="cs-CZ" sz="1600" dirty="0"/>
              <a:t>F je Faradayova konstanta (96487 C/mol)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828769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VÃ½sledek obrÃ¡zku pro redox potential table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VÃ½sledek obrÃ¡zku pro redox potential table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6" name="AutoShape 6" descr="VÃ½sledek obrÃ¡zku pro redox potential table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15668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61164"/>
            <a:ext cx="5867400" cy="463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152400" y="315784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Redoxní potenciál </a:t>
            </a:r>
            <a:r>
              <a:rPr lang="cs-CZ" sz="2000" dirty="0">
                <a:cs typeface="Arial" panose="020B0604020202020204" pitchFamily="34" charset="0"/>
              </a:rPr>
              <a:t>(oxidačně-redukční potenciál, </a:t>
            </a:r>
            <a:r>
              <a:rPr lang="cs-CZ" sz="2000" dirty="0" err="1">
                <a:cs typeface="Arial" panose="020B0604020202020204" pitchFamily="34" charset="0"/>
              </a:rPr>
              <a:t>redox</a:t>
            </a:r>
            <a:r>
              <a:rPr lang="cs-CZ" sz="2000" dirty="0">
                <a:cs typeface="Arial" panose="020B0604020202020204" pitchFamily="34" charset="0"/>
              </a:rPr>
              <a:t> potenciál) = míra schopnosti redoxního systému převést jednoho z reakčních partnerů do oxidovaného stavu. Vyjadřuje redukční stav systému v milivoltech (napětí mezi standardní vodíkovou elektrodou a příslušným oxidačně-redukčním přechodem)</a:t>
            </a:r>
          </a:p>
        </p:txBody>
      </p:sp>
      <p:sp>
        <p:nvSpPr>
          <p:cNvPr id="9" name="Obdélník 8"/>
          <p:cNvSpPr/>
          <p:nvPr/>
        </p:nvSpPr>
        <p:spPr>
          <a:xfrm>
            <a:off x="288131" y="2667000"/>
            <a:ext cx="2514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/>
              <a:t>Čím více má činidlo E&gt;0, tím větším je oxidačním činidlem, čím má E&lt;0, tím je silnějším redukčním činidlem. </a:t>
            </a:r>
          </a:p>
          <a:p>
            <a:endParaRPr lang="cs-CZ" dirty="0"/>
          </a:p>
          <a:p>
            <a:pPr algn="just"/>
            <a:r>
              <a:rPr lang="cs-CZ" dirty="0"/>
              <a:t>Čím má kov zápornější hodnotu redoxního potenciálu, tím má větší schopnost uvolňovat elektrony.</a:t>
            </a:r>
          </a:p>
        </p:txBody>
      </p:sp>
    </p:spTree>
    <p:extLst>
      <p:ext uri="{BB962C8B-B14F-4D97-AF65-F5344CB8AC3E}">
        <p14:creationId xmlns:p14="http://schemas.microsoft.com/office/powerpoint/2010/main" val="17903242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VÃ½sledek obrÃ¡zku pro beketova Åada kovÅ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50476" cy="486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524000" y="381000"/>
            <a:ext cx="6172200" cy="422672"/>
          </a:xfrm>
        </p:spPr>
        <p:txBody>
          <a:bodyPr>
            <a:normAutofit fontScale="90000"/>
          </a:bodyPr>
          <a:lstStyle/>
          <a:p>
            <a:r>
              <a:rPr lang="cs-CZ" sz="2400" b="1" dirty="0"/>
              <a:t>Elektrochemická řada napětí</a:t>
            </a:r>
          </a:p>
        </p:txBody>
      </p:sp>
    </p:spTree>
    <p:extLst>
      <p:ext uri="{BB962C8B-B14F-4D97-AF65-F5344CB8AC3E}">
        <p14:creationId xmlns:p14="http://schemas.microsoft.com/office/powerpoint/2010/main" val="274279042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ACDA72-B5CD-4DC6-A376-FF11EF42A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198" y="152400"/>
            <a:ext cx="5362575" cy="426706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D40B31-5385-4C5C-8B63-49A7B20B2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54" y="4648200"/>
            <a:ext cx="2941545" cy="1964906"/>
          </a:xfrm>
          <a:prstGeom prst="rect">
            <a:avLst/>
          </a:prstGeom>
        </p:spPr>
      </p:pic>
      <p:pic>
        <p:nvPicPr>
          <p:cNvPr id="1030" name="Picture 6" descr="Substitution Transfer Abstraction Displacement | Chemogenesis">
            <a:extLst>
              <a:ext uri="{FF2B5EF4-FFF2-40B4-BE49-F238E27FC236}">
                <a16:creationId xmlns:a16="http://schemas.microsoft.com/office/drawing/2014/main" id="{76F62CBD-B10A-4497-B860-16BBBC4C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724400"/>
            <a:ext cx="4338812" cy="189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4BC9B08-7742-44FB-979C-802A99FFA0EA}"/>
              </a:ext>
            </a:extLst>
          </p:cNvPr>
          <p:cNvSpPr txBox="1"/>
          <p:nvPr/>
        </p:nvSpPr>
        <p:spPr>
          <a:xfrm>
            <a:off x="38926" y="244894"/>
            <a:ext cx="335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Vyt</a:t>
            </a:r>
            <a:r>
              <a:rPr lang="cs-CZ" sz="2400" b="1" dirty="0"/>
              <a:t>ě</a:t>
            </a:r>
            <a:r>
              <a:rPr lang="en-US" sz="2400" b="1" dirty="0"/>
              <a:t>s</a:t>
            </a:r>
            <a:r>
              <a:rPr lang="cs-CZ" sz="2400" b="1" dirty="0"/>
              <a:t>ň</a:t>
            </a:r>
            <a:r>
              <a:rPr lang="en-US" sz="2400" b="1" dirty="0" err="1"/>
              <a:t>ov</a:t>
            </a:r>
            <a:r>
              <a:rPr lang="cs-CZ" sz="2400" b="1" dirty="0" err="1"/>
              <a:t>ání</a:t>
            </a:r>
            <a:r>
              <a:rPr lang="cs-CZ" sz="2400" b="1" dirty="0"/>
              <a:t> kovů z roztoků jejich solí</a:t>
            </a:r>
            <a:r>
              <a:rPr lang="en-US" sz="2400" b="1" dirty="0"/>
              <a:t> </a:t>
            </a:r>
            <a:endParaRPr lang="cs-CZ" sz="2400" b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1A961AA-68B5-4F77-A3C3-11CDBA422AAE}"/>
              </a:ext>
            </a:extLst>
          </p:cNvPr>
          <p:cNvSpPr txBox="1"/>
          <p:nvPr/>
        </p:nvSpPr>
        <p:spPr>
          <a:xfrm>
            <a:off x="205614" y="1508462"/>
            <a:ext cx="32090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02122"/>
                </a:solidFill>
                <a:effectLst/>
              </a:rPr>
              <a:t>Kov stojící v řadě napětí vlevo dokáže kov (v kladném oxidačním stavu) stojící vpravo redukovat a sám se tím pádem oxidovat, a naopak – kov, který stojí v řadě napětí napravo je schopný kov stojící vlevo zoxidovat a sám se redukuje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7088304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A98BF8DB-B829-48E3-9838-0E1F40679DD2}"/>
              </a:ext>
            </a:extLst>
          </p:cNvPr>
          <p:cNvSpPr txBox="1"/>
          <p:nvPr/>
        </p:nvSpPr>
        <p:spPr>
          <a:xfrm>
            <a:off x="228600" y="745858"/>
            <a:ext cx="8686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effectLst/>
              </a:rPr>
              <a:t>Kov stojící </a:t>
            </a:r>
            <a:r>
              <a:rPr lang="en-US" sz="2000" b="0" i="0" dirty="0">
                <a:effectLst/>
              </a:rPr>
              <a:t>v </a:t>
            </a:r>
            <a:r>
              <a:rPr lang="cs-CZ" sz="2000" b="0" i="0" dirty="0">
                <a:effectLst/>
              </a:rPr>
              <a:t>ř</a:t>
            </a:r>
            <a:r>
              <a:rPr lang="en-US" sz="2000" b="0" i="0" dirty="0">
                <a:effectLst/>
              </a:rPr>
              <a:t>ad</a:t>
            </a:r>
            <a:r>
              <a:rPr lang="cs-CZ" sz="2000" b="0" i="0" dirty="0">
                <a:effectLst/>
              </a:rPr>
              <a:t>ě</a:t>
            </a:r>
            <a:r>
              <a:rPr lang="en-US" sz="2000" b="0" i="0" dirty="0">
                <a:effectLst/>
              </a:rPr>
              <a:t> nap</a:t>
            </a:r>
            <a:r>
              <a:rPr lang="cs-CZ" sz="2000" b="0" i="0" dirty="0" err="1">
                <a:effectLst/>
              </a:rPr>
              <a:t>ětí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před vodíkem, tj. od vodíku nalevo (zde nahoře nad vodíkem), je schopen </a:t>
            </a:r>
            <a:r>
              <a:rPr lang="cs-CZ" sz="2000" b="0" i="0" u="none" strike="noStrike" dirty="0">
                <a:effectLst/>
              </a:rPr>
              <a:t>redukovat</a:t>
            </a:r>
            <a:r>
              <a:rPr lang="cs-CZ" sz="2000" b="0" i="0" dirty="0">
                <a:effectLst/>
              </a:rPr>
              <a:t> vodík a sám sebe oxidovat (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kovy stojící daleko před vodíkem jsou schopny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  <a:cs typeface="Arial" panose="020B0604020202020204" pitchFamily="34" charset="0"/>
              </a:rPr>
              <a:t>zredukovat vodík dokonce i z vody).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r>
              <a:rPr lang="cs-CZ" sz="2000" b="0" i="0" dirty="0">
                <a:effectLst/>
              </a:rPr>
              <a:t>. 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08F19BD-7CE3-44FE-9F18-1FD171C57C62}"/>
              </a:ext>
            </a:extLst>
          </p:cNvPr>
          <p:cNvSpPr txBox="1"/>
          <p:nvPr/>
        </p:nvSpPr>
        <p:spPr>
          <a:xfrm>
            <a:off x="228600" y="17118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2400" b="1" i="0" dirty="0">
                <a:solidFill>
                  <a:srgbClr val="000000"/>
                </a:solidFill>
                <a:effectLst/>
              </a:rPr>
              <a:t>Reakce kovů s kyselinami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1D4FEC5-C77C-42B1-BE5B-89152AC12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745920"/>
            <a:ext cx="5029200" cy="67774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4572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2 Na +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02122"/>
                </a:solidFill>
                <a:effectLst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02122"/>
                </a:solidFill>
                <a:effectLst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 →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02122"/>
                </a:solidFill>
                <a:effectLst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 + Na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02122"/>
                </a:solidFill>
                <a:effectLst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</a:rPr>
              <a:t>SO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02122"/>
                </a:solidFill>
                <a:effectLst/>
              </a:rPr>
              <a:t>4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 Na + 2H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O →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+ 2 Na</a:t>
            </a:r>
            <a:r>
              <a:rPr kumimoji="0" lang="cs-CZ" altLang="cs-CZ" sz="2000" b="0" i="0" u="none" strike="noStrike" cap="none" normalizeH="0" baseline="3000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+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+ 2 OH</a:t>
            </a:r>
            <a:r>
              <a:rPr kumimoji="0" lang="cs-CZ" altLang="cs-CZ" sz="2000" b="0" i="0" u="none" strike="noStrike" cap="none" normalizeH="0" baseline="30000" dirty="0">
                <a:ln>
                  <a:noFill/>
                </a:ln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−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202122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4FA4C61-D302-4F47-B8CA-D2952BBB0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529502"/>
            <a:ext cx="8763000" cy="6636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Kov, který stojí za vodíkem, je schopný zoxidovat vodík a sám sebe redukovat: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1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CuO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 +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 →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Cu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 + 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2"/>
                </a:solidFill>
                <a:effectLst/>
                <a:latin typeface="+mn-lt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546D13B-F1BC-447F-B756-FC2D9697FC05}"/>
              </a:ext>
            </a:extLst>
          </p:cNvPr>
          <p:cNvSpPr txBox="1"/>
          <p:nvPr/>
        </p:nvSpPr>
        <p:spPr>
          <a:xfrm>
            <a:off x="228600" y="3452302"/>
            <a:ext cx="8610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i="0" dirty="0">
                <a:effectLst/>
              </a:rPr>
              <a:t>reakce </a:t>
            </a:r>
            <a:r>
              <a:rPr lang="cs-CZ" b="1" i="0" dirty="0" err="1">
                <a:effectLst/>
              </a:rPr>
              <a:t>Cu</a:t>
            </a:r>
            <a:r>
              <a:rPr lang="cs-CZ" b="0" i="0" dirty="0">
                <a:effectLst/>
              </a:rPr>
              <a:t>:</a:t>
            </a:r>
            <a:br>
              <a:rPr lang="cs-CZ" dirty="0"/>
            </a:br>
            <a:r>
              <a:rPr lang="cs-CZ" b="0" i="0" dirty="0">
                <a:effectLst/>
              </a:rPr>
              <a:t>zředěná HNO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: 		3 </a:t>
            </a:r>
            <a:r>
              <a:rPr lang="cs-CZ" b="0" i="0" dirty="0" err="1">
                <a:effectLst/>
              </a:rPr>
              <a:t>Cu</a:t>
            </a:r>
            <a:r>
              <a:rPr lang="cs-CZ" b="0" i="0" dirty="0">
                <a:effectLst/>
              </a:rPr>
              <a:t> + 8 HNO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 → 3 </a:t>
            </a:r>
            <a:r>
              <a:rPr lang="cs-CZ" b="0" i="0" dirty="0" err="1">
                <a:effectLst/>
              </a:rPr>
              <a:t>Cu</a:t>
            </a:r>
            <a:r>
              <a:rPr lang="cs-CZ" b="0" i="0" dirty="0">
                <a:effectLst/>
              </a:rPr>
              <a:t>(NO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)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 + 2 NO + 4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O</a:t>
            </a:r>
            <a:br>
              <a:rPr lang="cs-CZ" dirty="0"/>
            </a:br>
            <a:r>
              <a:rPr lang="cs-CZ" b="0" i="0" dirty="0" err="1">
                <a:effectLst/>
              </a:rPr>
              <a:t>konc</a:t>
            </a:r>
            <a:r>
              <a:rPr lang="cs-CZ" b="0" i="0" dirty="0">
                <a:effectLst/>
              </a:rPr>
              <a:t>. HNO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: 		</a:t>
            </a:r>
            <a:r>
              <a:rPr lang="cs-CZ" b="0" i="0" dirty="0" err="1">
                <a:effectLst/>
              </a:rPr>
              <a:t>Cu</a:t>
            </a:r>
            <a:r>
              <a:rPr lang="cs-CZ" b="0" i="0" dirty="0">
                <a:effectLst/>
              </a:rPr>
              <a:t> + 4 HNO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 → </a:t>
            </a:r>
            <a:r>
              <a:rPr lang="cs-CZ" b="0" i="0" dirty="0" err="1">
                <a:effectLst/>
              </a:rPr>
              <a:t>Cu</a:t>
            </a:r>
            <a:r>
              <a:rPr lang="cs-CZ" b="0" i="0" dirty="0">
                <a:effectLst/>
              </a:rPr>
              <a:t>(NO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)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 + 2NO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 + 2H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O</a:t>
            </a:r>
            <a:br>
              <a:rPr lang="cs-CZ" dirty="0"/>
            </a:br>
            <a:r>
              <a:rPr lang="cs-CZ" b="0" i="0" dirty="0" err="1">
                <a:effectLst/>
              </a:rPr>
              <a:t>konc</a:t>
            </a:r>
            <a:r>
              <a:rPr lang="cs-CZ" b="0" i="0" dirty="0">
                <a:effectLst/>
              </a:rPr>
              <a:t>.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SO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: 		</a:t>
            </a:r>
            <a:r>
              <a:rPr lang="cs-CZ" b="0" i="0" dirty="0" err="1">
                <a:effectLst/>
              </a:rPr>
              <a:t>Cu</a:t>
            </a:r>
            <a:r>
              <a:rPr lang="cs-CZ" b="0" i="0" dirty="0">
                <a:effectLst/>
              </a:rPr>
              <a:t> + 2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SO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 → CuSO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 + SO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 + 2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O</a:t>
            </a:r>
            <a:br>
              <a:rPr lang="cs-CZ" dirty="0"/>
            </a:br>
            <a:r>
              <a:rPr lang="cs-CZ" b="0" i="0" dirty="0">
                <a:effectLst/>
              </a:rPr>
              <a:t>V neoxidujících kyselinách se měď </a:t>
            </a:r>
            <a:r>
              <a:rPr lang="cs-CZ" b="0" i="0" u="sng" dirty="0">
                <a:effectLst/>
              </a:rPr>
              <a:t>nerozpouští</a:t>
            </a:r>
            <a:r>
              <a:rPr lang="cs-CZ" b="0" i="0" dirty="0">
                <a:effectLst/>
              </a:rPr>
              <a:t>.</a:t>
            </a:r>
            <a:br>
              <a:rPr lang="cs-CZ" dirty="0"/>
            </a:br>
            <a:br>
              <a:rPr lang="cs-CZ" dirty="0"/>
            </a:br>
            <a:r>
              <a:rPr lang="cs-CZ" b="1" i="0" dirty="0">
                <a:effectLst/>
              </a:rPr>
              <a:t>reakce Zn</a:t>
            </a:r>
            <a:r>
              <a:rPr lang="cs-CZ" b="0" i="0" dirty="0">
                <a:effectLst/>
              </a:rPr>
              <a:t>:</a:t>
            </a:r>
            <a:br>
              <a:rPr lang="cs-CZ" dirty="0"/>
            </a:br>
            <a:r>
              <a:rPr lang="cs-CZ" b="0" i="0" dirty="0" err="1">
                <a:effectLst/>
              </a:rPr>
              <a:t>konc</a:t>
            </a:r>
            <a:r>
              <a:rPr lang="cs-CZ" b="0" i="0" dirty="0">
                <a:effectLst/>
              </a:rPr>
              <a:t>.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SO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: 		Zn + 2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SO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 → ZnSO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 + SO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 + 2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O</a:t>
            </a:r>
            <a:br>
              <a:rPr lang="cs-CZ" dirty="0"/>
            </a:br>
            <a:r>
              <a:rPr lang="cs-CZ" b="0" i="0" dirty="0">
                <a:effectLst/>
              </a:rPr>
              <a:t>zředěná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SO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: 		Zn +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SO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 → ZnSO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 + H</a:t>
            </a:r>
            <a:r>
              <a:rPr lang="cs-CZ" b="0" i="0" baseline="-25000" dirty="0">
                <a:effectLst/>
              </a:rPr>
              <a:t>2</a:t>
            </a:r>
            <a:br>
              <a:rPr lang="cs-CZ" dirty="0"/>
            </a:br>
            <a:r>
              <a:rPr lang="cs-CZ" b="0" i="0" dirty="0" err="1">
                <a:effectLst/>
              </a:rPr>
              <a:t>konc</a:t>
            </a:r>
            <a:r>
              <a:rPr lang="cs-CZ" b="0" i="0" dirty="0">
                <a:effectLst/>
              </a:rPr>
              <a:t>. HNO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: 		4 Zn + 10 HNO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 → 4 Zn(NO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)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 + NH</a:t>
            </a:r>
            <a:r>
              <a:rPr lang="cs-CZ" b="0" i="0" baseline="-25000" dirty="0">
                <a:effectLst/>
              </a:rPr>
              <a:t>4</a:t>
            </a:r>
            <a:r>
              <a:rPr lang="cs-CZ" b="0" i="0" dirty="0">
                <a:effectLst/>
              </a:rPr>
              <a:t>NO</a:t>
            </a:r>
            <a:r>
              <a:rPr lang="cs-CZ" b="0" i="0" baseline="-25000" dirty="0">
                <a:effectLst/>
              </a:rPr>
              <a:t>3</a:t>
            </a:r>
            <a:r>
              <a:rPr lang="cs-CZ" b="0" i="0" dirty="0">
                <a:effectLst/>
              </a:rPr>
              <a:t> + 3 H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O</a:t>
            </a:r>
            <a:br>
              <a:rPr lang="cs-CZ" dirty="0"/>
            </a:br>
            <a:r>
              <a:rPr lang="cs-CZ" b="0" i="0" dirty="0">
                <a:effectLst/>
              </a:rPr>
              <a:t>reakce s </a:t>
            </a:r>
            <a:r>
              <a:rPr lang="cs-CZ" b="0" i="0" dirty="0" err="1">
                <a:effectLst/>
              </a:rPr>
              <a:t>HCl</a:t>
            </a:r>
            <a:r>
              <a:rPr lang="cs-CZ" b="0" i="0" dirty="0">
                <a:effectLst/>
              </a:rPr>
              <a:t> (</a:t>
            </a:r>
            <a:r>
              <a:rPr lang="cs-CZ" b="0" i="0" dirty="0" err="1">
                <a:effectLst/>
              </a:rPr>
              <a:t>konc</a:t>
            </a:r>
            <a:r>
              <a:rPr lang="cs-CZ" b="0" i="0" dirty="0">
                <a:effectLst/>
              </a:rPr>
              <a:t>. i </a:t>
            </a:r>
            <a:r>
              <a:rPr lang="cs-CZ" b="0" i="0" dirty="0" err="1">
                <a:effectLst/>
              </a:rPr>
              <a:t>zřed</a:t>
            </a:r>
            <a:r>
              <a:rPr lang="cs-CZ" b="0" i="0" dirty="0">
                <a:effectLst/>
              </a:rPr>
              <a:t>.): 	Zn + 2 </a:t>
            </a:r>
            <a:r>
              <a:rPr lang="cs-CZ" b="0" i="0" dirty="0" err="1">
                <a:effectLst/>
              </a:rPr>
              <a:t>HCl</a:t>
            </a:r>
            <a:r>
              <a:rPr lang="cs-CZ" b="0" i="0" dirty="0">
                <a:effectLst/>
              </a:rPr>
              <a:t> → ZnCl</a:t>
            </a:r>
            <a:r>
              <a:rPr lang="cs-CZ" b="0" i="0" baseline="-25000" dirty="0">
                <a:effectLst/>
              </a:rPr>
              <a:t>2</a:t>
            </a:r>
            <a:r>
              <a:rPr lang="cs-CZ" b="0" i="0" dirty="0">
                <a:effectLst/>
              </a:rPr>
              <a:t> + H</a:t>
            </a:r>
            <a:r>
              <a:rPr lang="cs-CZ" b="0" i="0" baseline="-25000" dirty="0">
                <a:effectLst/>
              </a:rPr>
              <a:t>2</a:t>
            </a:r>
            <a:endParaRPr lang="cs-CZ" baseline="-25000" dirty="0"/>
          </a:p>
        </p:txBody>
      </p:sp>
    </p:spTree>
    <p:extLst>
      <p:ext uri="{BB962C8B-B14F-4D97-AF65-F5344CB8AC3E}">
        <p14:creationId xmlns:p14="http://schemas.microsoft.com/office/powerpoint/2010/main" val="5381281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VÃ½sledek obrÃ¡zku pro redox potential ele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828"/>
            <a:ext cx="8229600" cy="574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42269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VÃ½sledek obrÃ¡zku pro redox potential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57" y="304800"/>
            <a:ext cx="844500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89228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31337</TotalTime>
  <Words>8465</Words>
  <Application>Microsoft Office PowerPoint</Application>
  <PresentationFormat>Předvádění na obrazovce (4:3)</PresentationFormat>
  <Paragraphs>951</Paragraphs>
  <Slides>137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137</vt:i4>
      </vt:variant>
    </vt:vector>
  </HeadingPairs>
  <TitlesOfParts>
    <vt:vector size="148" baseType="lpstr">
      <vt:lpstr>Arial</vt:lpstr>
      <vt:lpstr>Calibri</vt:lpstr>
      <vt:lpstr>Droid Sans</vt:lpstr>
      <vt:lpstr>inherit</vt:lpstr>
      <vt:lpstr>proxima-nova</vt:lpstr>
      <vt:lpstr>Symbol</vt:lpstr>
      <vt:lpstr>Tahoma</vt:lpstr>
      <vt:lpstr>Times New Roman</vt:lpstr>
      <vt:lpstr>Wingdings</vt:lpstr>
      <vt:lpstr>Motiv systému Office</vt:lpstr>
      <vt:lpstr>Rovnice</vt:lpstr>
      <vt:lpstr>Teoretická anorganická chemie</vt:lpstr>
      <vt:lpstr>Prezentace aplikace PowerPoint</vt:lpstr>
      <vt:lpstr>Hydráty a aquakomplexy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Rozpustnost oxidů</vt:lpstr>
      <vt:lpstr>Rozpustnost halogenidů</vt:lpstr>
      <vt:lpstr>Rozpustnost fosforečnanů, uhličitanů a siřičitanů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Arrheniova teorie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Hammettova kyselostní funkce</vt:lpstr>
      <vt:lpstr>Hammettova kyselostní funkce</vt:lpstr>
      <vt:lpstr>Superkyseliny</vt:lpstr>
      <vt:lpstr>Superkyseliny</vt:lpstr>
      <vt:lpstr>Prezentace aplikace PowerPoint</vt:lpstr>
      <vt:lpstr>Prezentace aplikace PowerPoint</vt:lpstr>
      <vt:lpstr>Prezentace aplikace PowerPoint</vt:lpstr>
      <vt:lpstr>Acidobazické chování oxokyselin</vt:lpstr>
      <vt:lpstr>Prezentace aplikace PowerPoint</vt:lpstr>
      <vt:lpstr>Prezentace aplikace PowerPoint</vt:lpstr>
      <vt:lpstr>Vazebný řád vazeb v oxokyselinách</vt:lpstr>
      <vt:lpstr>Prezentace aplikace PowerPoint</vt:lpstr>
      <vt:lpstr>Prezentace aplikace PowerPoint</vt:lpstr>
      <vt:lpstr>Prezentace aplikace PowerPoint</vt:lpstr>
      <vt:lpstr>Polarizace iontů a acidobazické vlastnosti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Lewisova teorie kyselin</vt:lpstr>
      <vt:lpstr>Prezentace aplikace PowerPoint</vt:lpstr>
      <vt:lpstr>Lewisova teorie                         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Fajansova pravidla, elektronegativita a HSAB</vt:lpstr>
      <vt:lpstr>Prezentace aplikace PowerPoint</vt:lpstr>
      <vt:lpstr>Prezentace aplikace PowerPoint</vt:lpstr>
      <vt:lpstr>Rozpustnost a HSAB</vt:lpstr>
      <vt:lpstr>Sirovodíková srážecí metoda kvalitativní analýzy </vt:lpstr>
      <vt:lpstr>Prezentace aplikace PowerPoint</vt:lpstr>
      <vt:lpstr>Prezentace aplikace PowerPoint</vt:lpstr>
      <vt:lpstr>Prezentace aplikace PowerPoint</vt:lpstr>
      <vt:lpstr>Goldschmidtova klasifikace prvků</vt:lpstr>
      <vt:lpstr>Goldschmidtova klasifikace prvků</vt:lpstr>
      <vt:lpstr>Prezentace aplikace PowerPoint</vt:lpstr>
      <vt:lpstr>Prezentace aplikace PowerPoint</vt:lpstr>
      <vt:lpstr>Goldschmidtova klasifikace prvků</vt:lpstr>
      <vt:lpstr>Prezentace aplikace PowerPoint</vt:lpstr>
      <vt:lpstr>Prezentace aplikace PowerPoint</vt:lpstr>
      <vt:lpstr>Prezentace aplikace PowerPoint</vt:lpstr>
      <vt:lpstr>Elektrochemická řada napětí</vt:lpstr>
      <vt:lpstr>Prezentace aplikace PowerPoint</vt:lpstr>
      <vt:lpstr>Prezentace aplikace PowerPoint</vt:lpstr>
      <vt:lpstr>Prezentace aplikace PowerPoint</vt:lpstr>
      <vt:lpstr>Prezentace aplikace PowerPoint</vt:lpstr>
      <vt:lpstr>Elektrochemická řada napětí</vt:lpstr>
      <vt:lpstr>Řada aktivity kovů</vt:lpstr>
      <vt:lpstr>Prezentace aplikace PowerPoint</vt:lpstr>
      <vt:lpstr>Prezentace aplikace PowerPoint</vt:lpstr>
      <vt:lpstr>Prezentace aplikace PowerPoint</vt:lpstr>
      <vt:lpstr>Reaktivita nekovů</vt:lpstr>
      <vt:lpstr>Prezentace aplikace PowerPoint</vt:lpstr>
      <vt:lpstr>Prezentace aplikace PowerPoint</vt:lpstr>
      <vt:lpstr>Prezentace aplikace PowerPoint</vt:lpstr>
      <vt:lpstr>Koordinační (komplexní) sloučeniny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Teorie krystalového a teorie ligandového pole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Lubomir Prokes</cp:lastModifiedBy>
  <cp:revision>1241</cp:revision>
  <cp:lastPrinted>2021-02-15T15:15:08Z</cp:lastPrinted>
  <dcterms:created xsi:type="dcterms:W3CDTF">2019-02-19T01:15:33Z</dcterms:created>
  <dcterms:modified xsi:type="dcterms:W3CDTF">2022-03-15T06:38:29Z</dcterms:modified>
</cp:coreProperties>
</file>